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12/16/2019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12/16/2019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11/26/12/38/Welcome-to-the-New-Agricultural-Connection" TargetMode="External"/><Relationship Id="rId7" Type="http://schemas.openxmlformats.org/officeDocument/2006/relationships/hyperlink" Target="https://vimeo.com/379046542"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www.workforcegps.org/MemberDirectory/MemberDetails?uid=104574" TargetMode="External"/><Relationship Id="rId5" Type="http://schemas.openxmlformats.org/officeDocument/2006/relationships/hyperlink" Target="https://www.workforcegps.org/MemberDirectory/MemberDetails?uid=114046" TargetMode="External"/><Relationship Id="rId4" Type="http://schemas.openxmlformats.org/officeDocument/2006/relationships/hyperlink" Target="https://www.workforcegps.org/MemberDirectory/MemberDetails?uid=11686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Welcome to the New Agricultural Connection!</a:t>
            </a:r>
            <a:br>
              <a:rPr lang="en-US" sz="1600" dirty="0">
                <a:hlinkClick r:id="rId3"/>
              </a:rPr>
            </a:br>
            <a:r>
              <a:rPr lang="en-US" sz="1100" dirty="0"/>
              <a:t>Date: December 11, 2019</a:t>
            </a:r>
            <a:br>
              <a:rPr lang="en-US" sz="1600" dirty="0"/>
            </a:br>
            <a:r>
              <a:rPr lang="en-US" sz="1100" dirty="0"/>
              <a:t>Moderator(s): Laura </a:t>
            </a:r>
            <a:r>
              <a:rPr lang="en-US" sz="1100" dirty="0" err="1"/>
              <a:t>Ibañez</a:t>
            </a:r>
            <a:r>
              <a:rPr lang="en-US" sz="1100" dirty="0"/>
              <a:t>  and </a:t>
            </a:r>
            <a:r>
              <a:rPr lang="en-US" sz="1100" dirty="0">
                <a:hlinkClick r:id="rId4"/>
              </a:rPr>
              <a:t>Juan Regalado</a:t>
            </a:r>
            <a:br>
              <a:rPr lang="en-US" sz="1100" dirty="0"/>
            </a:br>
            <a:r>
              <a:rPr lang="en-US" sz="1100" dirty="0"/>
              <a:t>Speaker(s): </a:t>
            </a:r>
            <a:r>
              <a:rPr lang="en-US" sz="1100" dirty="0">
                <a:hlinkClick r:id="rId5"/>
              </a:rPr>
              <a:t>Alex Nallin </a:t>
            </a:r>
            <a:r>
              <a:rPr lang="en-US" sz="1100" dirty="0"/>
              <a:t>and </a:t>
            </a:r>
            <a:r>
              <a:rPr lang="en-US" sz="1100" i="1" dirty="0">
                <a:solidFill>
                  <a:srgbClr val="7030A0"/>
                </a:solidFill>
                <a:hlinkClick r:id="rId6">
                  <a:extLst>
                    <a:ext uri="{A12FA001-AC4F-418D-AE19-62706E023703}">
                      <ahyp:hlinkClr xmlns:ahyp="http://schemas.microsoft.com/office/drawing/2018/hyperlinkcolor" val="tx"/>
                    </a:ext>
                  </a:extLst>
                </a:hlinkClick>
              </a:rPr>
              <a:t>Jen Pirtle</a:t>
            </a:r>
            <a:br>
              <a:rPr lang="en-US" sz="1100" dirty="0">
                <a:solidFill>
                  <a:srgbClr val="7030A0"/>
                </a:solidFill>
              </a:rPr>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sz="1200" dirty="0">
                <a:solidFill>
                  <a:schemeClr val="tx1"/>
                </a:solidFill>
              </a:rPr>
              <a:t>This webinar was an introduction to the new Agricultural Connection Community of Practice to the National Farmworker Jobs Program (NFJP) grantees, State Monitor Advocates, and other workforce development partners. We’ve added some master resource pages to make resources easier to find. We walked through navigating the WorkforceGPS site and dove into the Agricultural Connection Community to show you some new resources and how you can search for topical information on the site. We also highlighted some new resources.  </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7"/>
              </a:rPr>
              <a:t>Welcome to the New Agricultural Connection!</a:t>
            </a:r>
            <a:br>
              <a:rPr lang="en-US" sz="1200" dirty="0">
                <a:solidFill>
                  <a:schemeClr val="tx1"/>
                </a:solidFill>
              </a:rPr>
            </a:br>
            <a:endParaRPr lang="en-US" sz="12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323610697"/>
              </p:ext>
            </p:extLst>
          </p:nvPr>
        </p:nvGraphicFramePr>
        <p:xfrm>
          <a:off x="5506262" y="657880"/>
          <a:ext cx="3402846" cy="5547594"/>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71467">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51449">
                <a:tc>
                  <a:txBody>
                    <a:bodyPr/>
                    <a:lstStyle/>
                    <a:p>
                      <a:pPr marL="0" indent="0">
                        <a:buFont typeface="Arial" panose="020B0604020202020204" pitchFamily="34" charset="0"/>
                        <a:buNone/>
                      </a:pPr>
                      <a:r>
                        <a:rPr lang="en-US" sz="1000" b="1" dirty="0"/>
                        <a:t>Webinar Objectives</a:t>
                      </a:r>
                    </a:p>
                  </a:txBody>
                  <a:tcPr/>
                </a:tc>
                <a:tc>
                  <a:txBody>
                    <a:bodyPr/>
                    <a:lstStyle/>
                    <a:p>
                      <a:pPr marL="0" indent="0" algn="ctr"/>
                      <a:r>
                        <a:rPr lang="en-US" sz="900" dirty="0"/>
                        <a:t>3:08</a:t>
                      </a:r>
                    </a:p>
                  </a:txBody>
                  <a:tcPr anchor="ctr"/>
                </a:tc>
                <a:extLst>
                  <a:ext uri="{0D108BD9-81ED-4DB2-BD59-A6C34878D82A}">
                    <a16:rowId xmlns:a16="http://schemas.microsoft.com/office/drawing/2014/main" val="3310568495"/>
                  </a:ext>
                </a:extLst>
              </a:tr>
              <a:tr h="251449">
                <a:tc>
                  <a:txBody>
                    <a:bodyPr/>
                    <a:lstStyle/>
                    <a:p>
                      <a:pPr marL="0" indent="0" algn="l">
                        <a:buFont typeface="Arial" panose="020B0604020202020204" pitchFamily="34" charset="0"/>
                        <a:buNone/>
                      </a:pPr>
                      <a:r>
                        <a:rPr lang="en-US" sz="1000" b="1" dirty="0"/>
                        <a:t>WorkforceGPS and Navigation</a:t>
                      </a:r>
                    </a:p>
                  </a:txBody>
                  <a:tcPr/>
                </a:tc>
                <a:tc>
                  <a:txBody>
                    <a:bodyPr/>
                    <a:lstStyle/>
                    <a:p>
                      <a:pPr algn="ctr"/>
                      <a:r>
                        <a:rPr lang="en-US" sz="900" dirty="0"/>
                        <a:t>4:24</a:t>
                      </a:r>
                    </a:p>
                  </a:txBody>
                  <a:tcPr anchor="ctr"/>
                </a:tc>
                <a:extLst>
                  <a:ext uri="{0D108BD9-81ED-4DB2-BD59-A6C34878D82A}">
                    <a16:rowId xmlns:a16="http://schemas.microsoft.com/office/drawing/2014/main" val="2075400689"/>
                  </a:ext>
                </a:extLst>
              </a:tr>
              <a:tr h="251449">
                <a:tc>
                  <a:txBody>
                    <a:bodyPr/>
                    <a:lstStyle/>
                    <a:p>
                      <a:pPr marL="0" indent="0">
                        <a:buFont typeface="Arial" panose="020B0604020202020204" pitchFamily="34" charset="0"/>
                        <a:buNone/>
                      </a:pPr>
                      <a:r>
                        <a:rPr lang="en-US" sz="1000" b="1" dirty="0"/>
                        <a:t>Agricultural Connection CoP</a:t>
                      </a:r>
                    </a:p>
                  </a:txBody>
                  <a:tcPr/>
                </a:tc>
                <a:tc>
                  <a:txBody>
                    <a:bodyPr/>
                    <a:lstStyle/>
                    <a:p>
                      <a:pPr algn="ctr"/>
                      <a:r>
                        <a:rPr lang="en-US" sz="900" dirty="0"/>
                        <a:t>14:31</a:t>
                      </a:r>
                    </a:p>
                  </a:txBody>
                  <a:tcPr anchor="ctr"/>
                </a:tc>
                <a:extLst>
                  <a:ext uri="{0D108BD9-81ED-4DB2-BD59-A6C34878D82A}">
                    <a16:rowId xmlns:a16="http://schemas.microsoft.com/office/drawing/2014/main" val="812580546"/>
                  </a:ext>
                </a:extLst>
              </a:tr>
              <a:tr h="251449">
                <a:tc>
                  <a:txBody>
                    <a:bodyPr/>
                    <a:lstStyle/>
                    <a:p>
                      <a:pPr marL="0" indent="0">
                        <a:buFont typeface="Arial" panose="020B0604020202020204" pitchFamily="34" charset="0"/>
                        <a:buNone/>
                      </a:pPr>
                      <a:r>
                        <a:rPr lang="en-US" sz="1000" b="0" dirty="0"/>
                        <a:t>Homepage</a:t>
                      </a:r>
                    </a:p>
                  </a:txBody>
                  <a:tcPr/>
                </a:tc>
                <a:tc>
                  <a:txBody>
                    <a:bodyPr/>
                    <a:lstStyle/>
                    <a:p>
                      <a:pPr algn="ctr"/>
                      <a:r>
                        <a:rPr lang="en-US" sz="900" dirty="0"/>
                        <a:t>16:18</a:t>
                      </a:r>
                    </a:p>
                  </a:txBody>
                  <a:tcPr anchor="ctr"/>
                </a:tc>
                <a:extLst>
                  <a:ext uri="{0D108BD9-81ED-4DB2-BD59-A6C34878D82A}">
                    <a16:rowId xmlns:a16="http://schemas.microsoft.com/office/drawing/2014/main" val="10004"/>
                  </a:ext>
                </a:extLst>
              </a:tr>
              <a:tr h="408605">
                <a:tc>
                  <a:txBody>
                    <a:bodyPr/>
                    <a:lstStyle/>
                    <a:p>
                      <a:pPr marL="0" indent="0">
                        <a:buFont typeface="Arial" panose="020B0604020202020204" pitchFamily="34" charset="0"/>
                        <a:buNone/>
                      </a:pPr>
                      <a:r>
                        <a:rPr lang="en-US" sz="1000" b="0" dirty="0"/>
                        <a:t>National Farmworker Jobs Program Resources</a:t>
                      </a:r>
                    </a:p>
                  </a:txBody>
                  <a:tcPr/>
                </a:tc>
                <a:tc>
                  <a:txBody>
                    <a:bodyPr/>
                    <a:lstStyle/>
                    <a:p>
                      <a:pPr algn="ctr"/>
                      <a:r>
                        <a:rPr lang="en-US" sz="900" dirty="0"/>
                        <a:t>20:48</a:t>
                      </a:r>
                    </a:p>
                  </a:txBody>
                  <a:tcPr anchor="ctr"/>
                </a:tc>
                <a:extLst>
                  <a:ext uri="{0D108BD9-81ED-4DB2-BD59-A6C34878D82A}">
                    <a16:rowId xmlns:a16="http://schemas.microsoft.com/office/drawing/2014/main" val="10005"/>
                  </a:ext>
                </a:extLst>
              </a:tr>
              <a:tr h="25144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Monitor Advocate System Resources</a:t>
                      </a:r>
                    </a:p>
                  </a:txBody>
                  <a:tcPr/>
                </a:tc>
                <a:tc>
                  <a:txBody>
                    <a:bodyPr/>
                    <a:lstStyle/>
                    <a:p>
                      <a:pPr algn="ctr"/>
                      <a:r>
                        <a:rPr lang="en-US" sz="900" dirty="0"/>
                        <a:t>27:52</a:t>
                      </a:r>
                    </a:p>
                  </a:txBody>
                  <a:tcPr anchor="ctr"/>
                </a:tc>
                <a:extLst>
                  <a:ext uri="{0D108BD9-81ED-4DB2-BD59-A6C34878D82A}">
                    <a16:rowId xmlns:a16="http://schemas.microsoft.com/office/drawing/2014/main" val="10006"/>
                  </a:ext>
                </a:extLst>
              </a:tr>
              <a:tr h="408605">
                <a:tc>
                  <a:txBody>
                    <a:bodyPr/>
                    <a:lstStyle/>
                    <a:p>
                      <a:pPr marL="0" indent="0">
                        <a:buFont typeface="Arial" panose="020B0604020202020204" pitchFamily="34" charset="0"/>
                        <a:buNone/>
                      </a:pPr>
                      <a:r>
                        <a:rPr lang="en-US" sz="1000" b="0" dirty="0"/>
                        <a:t>MSFW Success Stories and Promising Practices</a:t>
                      </a:r>
                    </a:p>
                  </a:txBody>
                  <a:tcPr/>
                </a:tc>
                <a:tc>
                  <a:txBody>
                    <a:bodyPr/>
                    <a:lstStyle/>
                    <a:p>
                      <a:pPr algn="ctr"/>
                      <a:r>
                        <a:rPr lang="en-US" sz="900" dirty="0"/>
                        <a:t>31:30</a:t>
                      </a:r>
                    </a:p>
                  </a:txBody>
                  <a:tcPr anchor="ctr"/>
                </a:tc>
                <a:extLst>
                  <a:ext uri="{0D108BD9-81ED-4DB2-BD59-A6C34878D82A}">
                    <a16:rowId xmlns:a16="http://schemas.microsoft.com/office/drawing/2014/main" val="1365116506"/>
                  </a:ext>
                </a:extLst>
              </a:tr>
              <a:tr h="235733">
                <a:tc>
                  <a:txBody>
                    <a:bodyPr/>
                    <a:lstStyle/>
                    <a:p>
                      <a:pPr marL="0" indent="0">
                        <a:buFont typeface="Arial" panose="020B0604020202020204" pitchFamily="34" charset="0"/>
                        <a:buNone/>
                      </a:pPr>
                      <a:r>
                        <a:rPr lang="en-US" sz="900" b="0" dirty="0"/>
                        <a:t>MSFW Special Topics</a:t>
                      </a:r>
                    </a:p>
                  </a:txBody>
                  <a:tcPr/>
                </a:tc>
                <a:tc>
                  <a:txBody>
                    <a:bodyPr/>
                    <a:lstStyle/>
                    <a:p>
                      <a:pPr algn="ctr"/>
                      <a:r>
                        <a:rPr lang="en-US" sz="900" dirty="0"/>
                        <a:t>34:05</a:t>
                      </a:r>
                    </a:p>
                  </a:txBody>
                  <a:tcPr anchor="ctr"/>
                </a:tc>
                <a:extLst>
                  <a:ext uri="{0D108BD9-81ED-4DB2-BD59-A6C34878D82A}">
                    <a16:rowId xmlns:a16="http://schemas.microsoft.com/office/drawing/2014/main" val="10009"/>
                  </a:ext>
                </a:extLst>
              </a:tr>
              <a:tr h="251449">
                <a:tc>
                  <a:txBody>
                    <a:bodyPr/>
                    <a:lstStyle/>
                    <a:p>
                      <a:pPr marL="0" indent="0">
                        <a:buFont typeface="Arial" panose="020B0604020202020204" pitchFamily="34" charset="0"/>
                        <a:buNone/>
                      </a:pPr>
                      <a:r>
                        <a:rPr lang="en-US" sz="1000" b="1" dirty="0"/>
                        <a:t>Live Demonstration</a:t>
                      </a:r>
                    </a:p>
                  </a:txBody>
                  <a:tcPr/>
                </a:tc>
                <a:tc>
                  <a:txBody>
                    <a:bodyPr/>
                    <a:lstStyle/>
                    <a:p>
                      <a:pPr algn="ctr"/>
                      <a:r>
                        <a:rPr lang="en-US" sz="900" dirty="0"/>
                        <a:t>37:48</a:t>
                      </a:r>
                    </a:p>
                  </a:txBody>
                  <a:tcPr anchor="ctr"/>
                </a:tc>
                <a:extLst>
                  <a:ext uri="{0D108BD9-81ED-4DB2-BD59-A6C34878D82A}">
                    <a16:rowId xmlns:a16="http://schemas.microsoft.com/office/drawing/2014/main" val="2501489609"/>
                  </a:ext>
                </a:extLst>
              </a:tr>
              <a:tr h="251449">
                <a:tc>
                  <a:txBody>
                    <a:bodyPr/>
                    <a:lstStyle/>
                    <a:p>
                      <a:pPr marL="0" indent="0">
                        <a:buFont typeface="Arial" panose="020B0604020202020204" pitchFamily="34" charset="0"/>
                        <a:buNone/>
                      </a:pPr>
                      <a:r>
                        <a:rPr lang="en-US" sz="1000" b="1" dirty="0"/>
                        <a:t>Webinar Recap</a:t>
                      </a:r>
                    </a:p>
                  </a:txBody>
                  <a:tcPr/>
                </a:tc>
                <a:tc>
                  <a:txBody>
                    <a:bodyPr/>
                    <a:lstStyle/>
                    <a:p>
                      <a:pPr algn="ctr"/>
                      <a:r>
                        <a:rPr lang="en-US" sz="900" dirty="0"/>
                        <a:t>43:46</a:t>
                      </a:r>
                    </a:p>
                  </a:txBody>
                  <a:tcPr anchor="ctr"/>
                </a:tc>
                <a:extLst>
                  <a:ext uri="{0D108BD9-81ED-4DB2-BD59-A6C34878D82A}">
                    <a16:rowId xmlns:a16="http://schemas.microsoft.com/office/drawing/2014/main" val="1577649460"/>
                  </a:ext>
                </a:extLst>
              </a:tr>
              <a:tr h="25144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Q&amp;A</a:t>
                      </a:r>
                    </a:p>
                  </a:txBody>
                  <a:tcPr/>
                </a:tc>
                <a:tc>
                  <a:txBody>
                    <a:bodyPr/>
                    <a:lstStyle/>
                    <a:p>
                      <a:pPr algn="ctr"/>
                      <a:r>
                        <a:rPr lang="en-US" sz="900" dirty="0"/>
                        <a:t>45:26</a:t>
                      </a:r>
                    </a:p>
                  </a:txBody>
                  <a:tcPr anchor="ctr"/>
                </a:tc>
                <a:extLst>
                  <a:ext uri="{0D108BD9-81ED-4DB2-BD59-A6C34878D82A}">
                    <a16:rowId xmlns:a16="http://schemas.microsoft.com/office/drawing/2014/main" val="3231640449"/>
                  </a:ext>
                </a:extLst>
              </a:tr>
              <a:tr h="251449">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25144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25144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25144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25144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25144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25144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25144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Welcome to the New Agricultural Connection! Date: December 11, 2019 Moderator(s): La&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6169</TotalTime>
  <Words>189</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Welcome to the New Agricultural Connection! Date: December 11, 2019 Moderator(s): Laura Ibañez  and Juan Regalado Speaker(s): Alex Nallin and Jen Pirtle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99</cp:revision>
  <dcterms:created xsi:type="dcterms:W3CDTF">2017-09-27T21:43:17Z</dcterms:created>
  <dcterms:modified xsi:type="dcterms:W3CDTF">2019-12-16T14:15:41Z</dcterms:modified>
</cp:coreProperties>
</file>