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56"/>
  </p:notesMasterIdLst>
  <p:sldIdLst>
    <p:sldId id="323" r:id="rId3"/>
    <p:sldId id="321" r:id="rId4"/>
    <p:sldId id="322" r:id="rId5"/>
    <p:sldId id="318" r:id="rId6"/>
    <p:sldId id="365" r:id="rId7"/>
    <p:sldId id="345" r:id="rId8"/>
    <p:sldId id="319" r:id="rId9"/>
    <p:sldId id="344" r:id="rId10"/>
    <p:sldId id="320" r:id="rId11"/>
    <p:sldId id="329" r:id="rId12"/>
    <p:sldId id="324" r:id="rId13"/>
    <p:sldId id="325" r:id="rId14"/>
    <p:sldId id="326" r:id="rId15"/>
    <p:sldId id="327" r:id="rId16"/>
    <p:sldId id="328" r:id="rId17"/>
    <p:sldId id="331" r:id="rId18"/>
    <p:sldId id="330" r:id="rId19"/>
    <p:sldId id="332" r:id="rId20"/>
    <p:sldId id="333" r:id="rId21"/>
    <p:sldId id="334" r:id="rId22"/>
    <p:sldId id="335" r:id="rId23"/>
    <p:sldId id="336" r:id="rId24"/>
    <p:sldId id="337" r:id="rId25"/>
    <p:sldId id="317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48" r:id="rId38"/>
    <p:sldId id="347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62" r:id="rId47"/>
    <p:sldId id="341" r:id="rId48"/>
    <p:sldId id="338" r:id="rId49"/>
    <p:sldId id="363" r:id="rId50"/>
    <p:sldId id="364" r:id="rId51"/>
    <p:sldId id="366" r:id="rId52"/>
    <p:sldId id="342" r:id="rId53"/>
    <p:sldId id="361" r:id="rId54"/>
    <p:sldId id="343" r:id="rId55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418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C603D-282D-498D-B442-E5AD03874F6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61A4515-89AA-4C35-821D-9086C41DF5AD}">
      <dgm:prSet phldrT="[Text]" custT="1"/>
      <dgm:spPr/>
      <dgm:t>
        <a:bodyPr/>
        <a:lstStyle/>
        <a:p>
          <a:r>
            <a:rPr lang="en-US" sz="2000" dirty="0"/>
            <a:t>Guiding and Coaching Trade-Affected Workers </a:t>
          </a:r>
        </a:p>
      </dgm:t>
    </dgm:pt>
    <dgm:pt modelId="{C33AFE3C-23FC-40AF-B7F3-33E64A3D2C4D}" type="parTrans" cxnId="{015C2CFE-AD88-418E-8275-F92D0D54B4E4}">
      <dgm:prSet/>
      <dgm:spPr/>
      <dgm:t>
        <a:bodyPr/>
        <a:lstStyle/>
        <a:p>
          <a:endParaRPr lang="en-US"/>
        </a:p>
      </dgm:t>
    </dgm:pt>
    <dgm:pt modelId="{D4E2E612-0166-464D-B8F6-ACAA19AEAEF8}" type="sibTrans" cxnId="{015C2CFE-AD88-418E-8275-F92D0D54B4E4}">
      <dgm:prSet/>
      <dgm:spPr/>
      <dgm:t>
        <a:bodyPr/>
        <a:lstStyle/>
        <a:p>
          <a:endParaRPr lang="en-US"/>
        </a:p>
      </dgm:t>
    </dgm:pt>
    <dgm:pt modelId="{79785A9F-C6E4-4985-9DE1-E29AC0C1B805}">
      <dgm:prSet phldrT="[Text]" custT="1"/>
      <dgm:spPr/>
      <dgm:t>
        <a:bodyPr/>
        <a:lstStyle/>
        <a:p>
          <a:r>
            <a:rPr lang="en-US" sz="2000" dirty="0"/>
            <a:t>Business Engagement for Successful Outcomes</a:t>
          </a:r>
        </a:p>
      </dgm:t>
    </dgm:pt>
    <dgm:pt modelId="{1FCB36FE-6CF3-4F9C-9A4C-77BC8FC8AFCC}" type="parTrans" cxnId="{CCF0FA06-9A4A-4914-94F8-4C4118122686}">
      <dgm:prSet/>
      <dgm:spPr/>
      <dgm:t>
        <a:bodyPr/>
        <a:lstStyle/>
        <a:p>
          <a:endParaRPr lang="en-US"/>
        </a:p>
      </dgm:t>
    </dgm:pt>
    <dgm:pt modelId="{D3E47167-0488-4BD3-A748-3570FC3E9E1C}" type="sibTrans" cxnId="{CCF0FA06-9A4A-4914-94F8-4C4118122686}">
      <dgm:prSet/>
      <dgm:spPr/>
      <dgm:t>
        <a:bodyPr/>
        <a:lstStyle/>
        <a:p>
          <a:endParaRPr lang="en-US"/>
        </a:p>
      </dgm:t>
    </dgm:pt>
    <dgm:pt modelId="{B9DE61F2-CA03-46EF-A74B-2315467556CB}" type="pres">
      <dgm:prSet presAssocID="{A1DC603D-282D-498D-B442-E5AD03874F64}" presName="compositeShape" presStyleCnt="0">
        <dgm:presLayoutVars>
          <dgm:chMax val="7"/>
          <dgm:dir/>
          <dgm:resizeHandles val="exact"/>
        </dgm:presLayoutVars>
      </dgm:prSet>
      <dgm:spPr/>
    </dgm:pt>
    <dgm:pt modelId="{425A0852-327C-45F6-BDDD-B9AD5767D8B3}" type="pres">
      <dgm:prSet presAssocID="{561A4515-89AA-4C35-821D-9086C41DF5AD}" presName="circ1" presStyleLbl="vennNode1" presStyleIdx="0" presStyleCnt="2" custScaleX="77784" custScaleY="74818" custLinFactNeighborX="5015" custLinFactNeighborY="402"/>
      <dgm:spPr/>
    </dgm:pt>
    <dgm:pt modelId="{AAA40F0E-9588-4E49-9944-18BDB826185E}" type="pres">
      <dgm:prSet presAssocID="{561A4515-89AA-4C35-821D-9086C41DF5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E848E45-76DC-4484-98B2-726DFFD299EC}" type="pres">
      <dgm:prSet presAssocID="{79785A9F-C6E4-4985-9DE1-E29AC0C1B805}" presName="circ2" presStyleLbl="vennNode1" presStyleIdx="1" presStyleCnt="2" custScaleX="74808" custScaleY="73613" custLinFactNeighborX="-8425" custLinFactNeighborY="1404"/>
      <dgm:spPr/>
    </dgm:pt>
    <dgm:pt modelId="{9F3B14CF-457E-46FE-8BA4-04B7B0E7E737}" type="pres">
      <dgm:prSet presAssocID="{79785A9F-C6E4-4985-9DE1-E29AC0C1B80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CF0FA06-9A4A-4914-94F8-4C4118122686}" srcId="{A1DC603D-282D-498D-B442-E5AD03874F64}" destId="{79785A9F-C6E4-4985-9DE1-E29AC0C1B805}" srcOrd="1" destOrd="0" parTransId="{1FCB36FE-6CF3-4F9C-9A4C-77BC8FC8AFCC}" sibTransId="{D3E47167-0488-4BD3-A748-3570FC3E9E1C}"/>
    <dgm:cxn modelId="{7DA5101C-D0E4-4B4E-B783-F47103187AB5}" type="presOf" srcId="{79785A9F-C6E4-4985-9DE1-E29AC0C1B805}" destId="{9F3B14CF-457E-46FE-8BA4-04B7B0E7E737}" srcOrd="1" destOrd="0" presId="urn:microsoft.com/office/officeart/2005/8/layout/venn1"/>
    <dgm:cxn modelId="{27B16E32-DF53-4CDC-A658-49B7AECFF31A}" type="presOf" srcId="{561A4515-89AA-4C35-821D-9086C41DF5AD}" destId="{AAA40F0E-9588-4E49-9944-18BDB826185E}" srcOrd="1" destOrd="0" presId="urn:microsoft.com/office/officeart/2005/8/layout/venn1"/>
    <dgm:cxn modelId="{B6058E35-8DC2-4FFE-8CFD-75913C385345}" type="presOf" srcId="{561A4515-89AA-4C35-821D-9086C41DF5AD}" destId="{425A0852-327C-45F6-BDDD-B9AD5767D8B3}" srcOrd="0" destOrd="0" presId="urn:microsoft.com/office/officeart/2005/8/layout/venn1"/>
    <dgm:cxn modelId="{F5325D72-B548-4F6D-8181-50E26046D811}" type="presOf" srcId="{79785A9F-C6E4-4985-9DE1-E29AC0C1B805}" destId="{1E848E45-76DC-4484-98B2-726DFFD299EC}" srcOrd="0" destOrd="0" presId="urn:microsoft.com/office/officeart/2005/8/layout/venn1"/>
    <dgm:cxn modelId="{90A3FFD6-C60B-49DC-918D-48FC68F51771}" type="presOf" srcId="{A1DC603D-282D-498D-B442-E5AD03874F64}" destId="{B9DE61F2-CA03-46EF-A74B-2315467556CB}" srcOrd="0" destOrd="0" presId="urn:microsoft.com/office/officeart/2005/8/layout/venn1"/>
    <dgm:cxn modelId="{015C2CFE-AD88-418E-8275-F92D0D54B4E4}" srcId="{A1DC603D-282D-498D-B442-E5AD03874F64}" destId="{561A4515-89AA-4C35-821D-9086C41DF5AD}" srcOrd="0" destOrd="0" parTransId="{C33AFE3C-23FC-40AF-B7F3-33E64A3D2C4D}" sibTransId="{D4E2E612-0166-464D-B8F6-ACAA19AEAEF8}"/>
    <dgm:cxn modelId="{C9EB1F6E-12E5-40DE-8339-390D2C6BFCD3}" type="presParOf" srcId="{B9DE61F2-CA03-46EF-A74B-2315467556CB}" destId="{425A0852-327C-45F6-BDDD-B9AD5767D8B3}" srcOrd="0" destOrd="0" presId="urn:microsoft.com/office/officeart/2005/8/layout/venn1"/>
    <dgm:cxn modelId="{A6111D8B-49C3-4327-B12C-FD87883C5D8A}" type="presParOf" srcId="{B9DE61F2-CA03-46EF-A74B-2315467556CB}" destId="{AAA40F0E-9588-4E49-9944-18BDB826185E}" srcOrd="1" destOrd="0" presId="urn:microsoft.com/office/officeart/2005/8/layout/venn1"/>
    <dgm:cxn modelId="{F1EFC83A-DA1E-475A-8C0C-B4A0215EF8E7}" type="presParOf" srcId="{B9DE61F2-CA03-46EF-A74B-2315467556CB}" destId="{1E848E45-76DC-4484-98B2-726DFFD299EC}" srcOrd="2" destOrd="0" presId="urn:microsoft.com/office/officeart/2005/8/layout/venn1"/>
    <dgm:cxn modelId="{E732E394-A1A5-4C4A-B009-DAB1923B1B6E}" type="presParOf" srcId="{B9DE61F2-CA03-46EF-A74B-2315467556CB}" destId="{9F3B14CF-457E-46FE-8BA4-04B7B0E7E73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17994-1BC6-4BB7-93F1-679A3C47D3A9}" type="doc">
      <dgm:prSet loTypeId="urn:microsoft.com/office/officeart/2005/8/layout/arrow5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86ED4AE-A3BD-4426-8649-22C3280068E0}">
      <dgm:prSet phldrT="[Text]" custT="1"/>
      <dgm:spPr>
        <a:xfrm>
          <a:off x="1645047" y="1359"/>
          <a:ext cx="1613918" cy="161391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ACCBF9">
                <a:lumMod val="90000"/>
              </a:srgb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Local Sector Strategies</a:t>
          </a:r>
        </a:p>
        <a:p>
          <a:r>
            <a:rPr lang="en-US" sz="9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*Navigator</a:t>
          </a:r>
        </a:p>
        <a:p>
          <a:r>
            <a:rPr lang="en-US" sz="9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*AJCs</a:t>
          </a:r>
        </a:p>
        <a:p>
          <a:r>
            <a:rPr lang="en-US" sz="9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Local WIB</a:t>
          </a:r>
        </a:p>
        <a:p>
          <a:r>
            <a:rPr lang="en-US" sz="9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*Community Colleges</a:t>
          </a:r>
        </a:p>
      </dgm:t>
    </dgm:pt>
    <dgm:pt modelId="{320DCAFE-1058-4BF7-A8ED-C5BCDEB61F80}" type="parTrans" cxnId="{2ED8EC92-DA2C-4C3A-AF99-B7AB3E31358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E9FC936-E76D-49E3-8105-C8551CB784E6}" type="sibTrans" cxnId="{2ED8EC92-DA2C-4C3A-AF99-B7AB3E31358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ED2B07-E272-4992-B85E-CE7C20472175}">
      <dgm:prSet phldrT="[Text]" custT="1"/>
      <dgm:spPr>
        <a:xfrm rot="3600000">
          <a:off x="3122730" y="854500"/>
          <a:ext cx="1613918" cy="161391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ACCBF9">
                <a:lumMod val="50000"/>
              </a:srgb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Employer Visits</a:t>
          </a:r>
        </a:p>
        <a:p>
          <a:r>
            <a:rPr lang="en-US" sz="11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*Navigator</a:t>
          </a:r>
        </a:p>
        <a:p>
          <a:endParaRPr lang="en-US" sz="1100" dirty="0">
            <a:solidFill>
              <a:sysClr val="windowText" lastClr="000000">
                <a:lumMod val="95000"/>
                <a:lumOff val="500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69757CFC-0C27-4F45-A4C1-6E3297C01AC2}" type="parTrans" cxnId="{805BFDF8-18E9-448E-A28F-DE72A4E59A5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5CB7A9-D407-4D48-8368-590D7AEBEA79}" type="sibTrans" cxnId="{805BFDF8-18E9-448E-A28F-DE72A4E59A5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2E4BA65-4BC0-4554-A9BE-5431E7D60841}">
      <dgm:prSet phldrT="[Text]" custT="1"/>
      <dgm:spPr>
        <a:xfrm rot="7200000">
          <a:off x="3122730" y="2560781"/>
          <a:ext cx="1613918" cy="161391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ACCBF9">
                <a:lumMod val="75000"/>
              </a:srgb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OJT Opportunities</a:t>
          </a:r>
        </a:p>
        <a:p>
          <a:r>
            <a:rPr lang="en-US" sz="11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*Navigators</a:t>
          </a:r>
        </a:p>
        <a:p>
          <a:r>
            <a:rPr lang="en-US" sz="11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*Title 1B Partners</a:t>
          </a:r>
        </a:p>
      </dgm:t>
    </dgm:pt>
    <dgm:pt modelId="{2CF700A8-E77B-4D6C-804E-44D0B0F3BEC1}" type="parTrans" cxnId="{C92D3B65-5D68-4050-AF4A-EA8AEE5FEAA7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86A20B3-15A2-452F-A9DA-6930A2CE1725}" type="sibTrans" cxnId="{C92D3B65-5D68-4050-AF4A-EA8AEE5FEAA7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8F98647-E2BD-458E-8E8A-DC284CCA3F2B}">
      <dgm:prSet phldrT="[Text]" custT="1"/>
      <dgm:spPr>
        <a:xfrm rot="10800000">
          <a:off x="1643272" y="3413921"/>
          <a:ext cx="1617469" cy="161391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ACCBF9">
                <a:lumMod val="90000"/>
              </a:srgb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Job Readiness &amp; Placement</a:t>
          </a:r>
        </a:p>
        <a:p>
          <a:r>
            <a:rPr lang="en-US" sz="10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*Navigators</a:t>
          </a:r>
        </a:p>
        <a:p>
          <a:r>
            <a:rPr lang="en-US" sz="11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 </a:t>
          </a:r>
        </a:p>
        <a:p>
          <a:endParaRPr lang="en-US" sz="1100" dirty="0">
            <a:solidFill>
              <a:sysClr val="windowText" lastClr="000000">
                <a:lumMod val="95000"/>
                <a:lumOff val="500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3DEE6D0A-A182-4713-AC64-9FA53C3DC1B1}" type="parTrans" cxnId="{72F5C2FB-D266-471A-A223-9437EA8B8B81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5261C65-F546-4ABC-B3B2-4C63D7B3BDE9}" type="sibTrans" cxnId="{72F5C2FB-D266-471A-A223-9437EA8B8B81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92A04C-ADDF-4BA4-9B2A-5FE024E49000}">
      <dgm:prSet phldrT="[Text]" custT="1"/>
      <dgm:spPr>
        <a:xfrm rot="14400000">
          <a:off x="167364" y="2560781"/>
          <a:ext cx="1613918" cy="161391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ACCBF9">
                <a:lumMod val="50000"/>
              </a:srgb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Job Development for TAA </a:t>
          </a:r>
        </a:p>
        <a:p>
          <a:r>
            <a:rPr lang="en-US" sz="11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*Navigators</a:t>
          </a:r>
        </a:p>
      </dgm:t>
    </dgm:pt>
    <dgm:pt modelId="{DDFD1F63-1FE5-478D-B0E6-FB65427DF4AC}" type="parTrans" cxnId="{3152AD55-84EC-4058-A121-F3B2DAF3D6B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CC40F2D-E4F4-40F3-9AD9-A2A20716C61A}" type="sibTrans" cxnId="{3152AD55-84EC-4058-A121-F3B2DAF3D6B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DABD156-8D57-4AB3-8F3E-6DB72FF8D868}">
      <dgm:prSet phldrT="[Text]" custT="1"/>
      <dgm:spPr>
        <a:xfrm rot="18000000">
          <a:off x="167364" y="854500"/>
          <a:ext cx="1613918" cy="161391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ACCBF9">
                <a:lumMod val="75000"/>
              </a:srgb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Franklin Gothic Book"/>
              <a:ea typeface="+mn-ea"/>
              <a:cs typeface="+mn-cs"/>
            </a:rPr>
            <a:t>Community College Career Pathway Quarterly Meetings</a:t>
          </a:r>
        </a:p>
        <a:p>
          <a:r>
            <a:rPr lang="en-US" sz="11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*Liaison</a:t>
          </a:r>
        </a:p>
      </dgm:t>
    </dgm:pt>
    <dgm:pt modelId="{7D60ED47-CB12-41A6-AE75-3AEE978A856A}" type="parTrans" cxnId="{02760E3E-6A4F-401D-BB58-BDAFC25E325B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D064037-28F5-4C6E-98F0-4E7CEAADCA91}" type="sibTrans" cxnId="{02760E3E-6A4F-401D-BB58-BDAFC25E325B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B920A1F-4232-4950-840B-D4D8612A8D27}" type="pres">
      <dgm:prSet presAssocID="{8FF17994-1BC6-4BB7-93F1-679A3C47D3A9}" presName="diagram" presStyleCnt="0">
        <dgm:presLayoutVars>
          <dgm:dir/>
          <dgm:resizeHandles val="exact"/>
        </dgm:presLayoutVars>
      </dgm:prSet>
      <dgm:spPr/>
    </dgm:pt>
    <dgm:pt modelId="{450EDDEA-3282-40F3-A032-AD8410F75B3E}" type="pres">
      <dgm:prSet presAssocID="{F86ED4AE-A3BD-4426-8649-22C3280068E0}" presName="arrow" presStyleLbl="node1" presStyleIdx="0" presStyleCnt="6">
        <dgm:presLayoutVars>
          <dgm:bulletEnabled val="1"/>
        </dgm:presLayoutVars>
      </dgm:prSet>
      <dgm:spPr/>
    </dgm:pt>
    <dgm:pt modelId="{9075B162-8BB7-4BB4-B8A9-E7AE49C85DB5}" type="pres">
      <dgm:prSet presAssocID="{95ED2B07-E272-4992-B85E-CE7C20472175}" presName="arrow" presStyleLbl="node1" presStyleIdx="1" presStyleCnt="6">
        <dgm:presLayoutVars>
          <dgm:bulletEnabled val="1"/>
        </dgm:presLayoutVars>
      </dgm:prSet>
      <dgm:spPr/>
    </dgm:pt>
    <dgm:pt modelId="{45EE6A7E-E359-4B06-8DA4-E2B26BE7E07F}" type="pres">
      <dgm:prSet presAssocID="{A2E4BA65-4BC0-4554-A9BE-5431E7D60841}" presName="arrow" presStyleLbl="node1" presStyleIdx="2" presStyleCnt="6">
        <dgm:presLayoutVars>
          <dgm:bulletEnabled val="1"/>
        </dgm:presLayoutVars>
      </dgm:prSet>
      <dgm:spPr/>
    </dgm:pt>
    <dgm:pt modelId="{83F6F992-D87A-46BF-9EE7-29A134A9F051}" type="pres">
      <dgm:prSet presAssocID="{88F98647-E2BD-458E-8E8A-DC284CCA3F2B}" presName="arrow" presStyleLbl="node1" presStyleIdx="3" presStyleCnt="6" custScaleX="100220">
        <dgm:presLayoutVars>
          <dgm:bulletEnabled val="1"/>
        </dgm:presLayoutVars>
      </dgm:prSet>
      <dgm:spPr/>
    </dgm:pt>
    <dgm:pt modelId="{82512538-B2DF-47A0-A0D3-3B2CE69ABBEB}" type="pres">
      <dgm:prSet presAssocID="{E492A04C-ADDF-4BA4-9B2A-5FE024E49000}" presName="arrow" presStyleLbl="node1" presStyleIdx="4" presStyleCnt="6">
        <dgm:presLayoutVars>
          <dgm:bulletEnabled val="1"/>
        </dgm:presLayoutVars>
      </dgm:prSet>
      <dgm:spPr/>
    </dgm:pt>
    <dgm:pt modelId="{DFF4281E-86BA-475E-BD4E-4909AE68B0B2}" type="pres">
      <dgm:prSet presAssocID="{FDABD156-8D57-4AB3-8F3E-6DB72FF8D868}" presName="arrow" presStyleLbl="node1" presStyleIdx="5" presStyleCnt="6">
        <dgm:presLayoutVars>
          <dgm:bulletEnabled val="1"/>
        </dgm:presLayoutVars>
      </dgm:prSet>
      <dgm:spPr/>
    </dgm:pt>
  </dgm:ptLst>
  <dgm:cxnLst>
    <dgm:cxn modelId="{02760E3E-6A4F-401D-BB58-BDAFC25E325B}" srcId="{8FF17994-1BC6-4BB7-93F1-679A3C47D3A9}" destId="{FDABD156-8D57-4AB3-8F3E-6DB72FF8D868}" srcOrd="5" destOrd="0" parTransId="{7D60ED47-CB12-41A6-AE75-3AEE978A856A}" sibTransId="{8D064037-28F5-4C6E-98F0-4E7CEAADCA91}"/>
    <dgm:cxn modelId="{1DE42F3F-BCCB-4A61-95EE-F4CEA96EA72A}" type="presOf" srcId="{E492A04C-ADDF-4BA4-9B2A-5FE024E49000}" destId="{82512538-B2DF-47A0-A0D3-3B2CE69ABBEB}" srcOrd="0" destOrd="0" presId="urn:microsoft.com/office/officeart/2005/8/layout/arrow5"/>
    <dgm:cxn modelId="{E4B06A62-D8EA-4298-9604-4B190C986059}" type="presOf" srcId="{95ED2B07-E272-4992-B85E-CE7C20472175}" destId="{9075B162-8BB7-4BB4-B8A9-E7AE49C85DB5}" srcOrd="0" destOrd="0" presId="urn:microsoft.com/office/officeart/2005/8/layout/arrow5"/>
    <dgm:cxn modelId="{C92D3B65-5D68-4050-AF4A-EA8AEE5FEAA7}" srcId="{8FF17994-1BC6-4BB7-93F1-679A3C47D3A9}" destId="{A2E4BA65-4BC0-4554-A9BE-5431E7D60841}" srcOrd="2" destOrd="0" parTransId="{2CF700A8-E77B-4D6C-804E-44D0B0F3BEC1}" sibTransId="{486A20B3-15A2-452F-A9DA-6930A2CE1725}"/>
    <dgm:cxn modelId="{3152AD55-84EC-4058-A121-F3B2DAF3D6BA}" srcId="{8FF17994-1BC6-4BB7-93F1-679A3C47D3A9}" destId="{E492A04C-ADDF-4BA4-9B2A-5FE024E49000}" srcOrd="4" destOrd="0" parTransId="{DDFD1F63-1FE5-478D-B0E6-FB65427DF4AC}" sibTransId="{ECC40F2D-E4F4-40F3-9AD9-A2A20716C61A}"/>
    <dgm:cxn modelId="{7E805F58-97AD-4169-BA31-D6185B1EC7F8}" type="presOf" srcId="{8FF17994-1BC6-4BB7-93F1-679A3C47D3A9}" destId="{0B920A1F-4232-4950-840B-D4D8612A8D27}" srcOrd="0" destOrd="0" presId="urn:microsoft.com/office/officeart/2005/8/layout/arrow5"/>
    <dgm:cxn modelId="{4E05C790-D752-4CBF-85A0-76A8DDAD1A4B}" type="presOf" srcId="{F86ED4AE-A3BD-4426-8649-22C3280068E0}" destId="{450EDDEA-3282-40F3-A032-AD8410F75B3E}" srcOrd="0" destOrd="0" presId="urn:microsoft.com/office/officeart/2005/8/layout/arrow5"/>
    <dgm:cxn modelId="{2ED8EC92-DA2C-4C3A-AF99-B7AB3E31358D}" srcId="{8FF17994-1BC6-4BB7-93F1-679A3C47D3A9}" destId="{F86ED4AE-A3BD-4426-8649-22C3280068E0}" srcOrd="0" destOrd="0" parTransId="{320DCAFE-1058-4BF7-A8ED-C5BCDEB61F80}" sibTransId="{5E9FC936-E76D-49E3-8105-C8551CB784E6}"/>
    <dgm:cxn modelId="{D0797CB3-E21B-4F2D-9FF3-998D5C697AF6}" type="presOf" srcId="{FDABD156-8D57-4AB3-8F3E-6DB72FF8D868}" destId="{DFF4281E-86BA-475E-BD4E-4909AE68B0B2}" srcOrd="0" destOrd="0" presId="urn:microsoft.com/office/officeart/2005/8/layout/arrow5"/>
    <dgm:cxn modelId="{2A3240E4-B601-4BA4-823E-1C0C44508F06}" type="presOf" srcId="{88F98647-E2BD-458E-8E8A-DC284CCA3F2B}" destId="{83F6F992-D87A-46BF-9EE7-29A134A9F051}" srcOrd="0" destOrd="0" presId="urn:microsoft.com/office/officeart/2005/8/layout/arrow5"/>
    <dgm:cxn modelId="{28D496F0-9DD2-4667-8DF4-6BE7F3C9D870}" type="presOf" srcId="{A2E4BA65-4BC0-4554-A9BE-5431E7D60841}" destId="{45EE6A7E-E359-4B06-8DA4-E2B26BE7E07F}" srcOrd="0" destOrd="0" presId="urn:microsoft.com/office/officeart/2005/8/layout/arrow5"/>
    <dgm:cxn modelId="{805BFDF8-18E9-448E-A28F-DE72A4E59A5F}" srcId="{8FF17994-1BC6-4BB7-93F1-679A3C47D3A9}" destId="{95ED2B07-E272-4992-B85E-CE7C20472175}" srcOrd="1" destOrd="0" parTransId="{69757CFC-0C27-4F45-A4C1-6E3297C01AC2}" sibTransId="{DD5CB7A9-D407-4D48-8368-590D7AEBEA79}"/>
    <dgm:cxn modelId="{72F5C2FB-D266-471A-A223-9437EA8B8B81}" srcId="{8FF17994-1BC6-4BB7-93F1-679A3C47D3A9}" destId="{88F98647-E2BD-458E-8E8A-DC284CCA3F2B}" srcOrd="3" destOrd="0" parTransId="{3DEE6D0A-A182-4713-AC64-9FA53C3DC1B1}" sibTransId="{65261C65-F546-4ABC-B3B2-4C63D7B3BDE9}"/>
    <dgm:cxn modelId="{E8E3985C-6C0E-4E3B-B034-D2B22B650892}" type="presParOf" srcId="{0B920A1F-4232-4950-840B-D4D8612A8D27}" destId="{450EDDEA-3282-40F3-A032-AD8410F75B3E}" srcOrd="0" destOrd="0" presId="urn:microsoft.com/office/officeart/2005/8/layout/arrow5"/>
    <dgm:cxn modelId="{97ABCB2D-F400-42CA-B89F-8EA9DB70BFC5}" type="presParOf" srcId="{0B920A1F-4232-4950-840B-D4D8612A8D27}" destId="{9075B162-8BB7-4BB4-B8A9-E7AE49C85DB5}" srcOrd="1" destOrd="0" presId="urn:microsoft.com/office/officeart/2005/8/layout/arrow5"/>
    <dgm:cxn modelId="{FEF3E559-A57C-429B-B99D-1FA4909B496D}" type="presParOf" srcId="{0B920A1F-4232-4950-840B-D4D8612A8D27}" destId="{45EE6A7E-E359-4B06-8DA4-E2B26BE7E07F}" srcOrd="2" destOrd="0" presId="urn:microsoft.com/office/officeart/2005/8/layout/arrow5"/>
    <dgm:cxn modelId="{BFE1A3A5-239D-4E5E-B276-138D0C173AF8}" type="presParOf" srcId="{0B920A1F-4232-4950-840B-D4D8612A8D27}" destId="{83F6F992-D87A-46BF-9EE7-29A134A9F051}" srcOrd="3" destOrd="0" presId="urn:microsoft.com/office/officeart/2005/8/layout/arrow5"/>
    <dgm:cxn modelId="{A97CF8AE-1312-4D00-AA5E-5713B5263027}" type="presParOf" srcId="{0B920A1F-4232-4950-840B-D4D8612A8D27}" destId="{82512538-B2DF-47A0-A0D3-3B2CE69ABBEB}" srcOrd="4" destOrd="0" presId="urn:microsoft.com/office/officeart/2005/8/layout/arrow5"/>
    <dgm:cxn modelId="{34725FE5-0A71-43C1-B6E3-F44EE5047776}" type="presParOf" srcId="{0B920A1F-4232-4950-840B-D4D8612A8D27}" destId="{DFF4281E-86BA-475E-BD4E-4909AE68B0B2}" srcOrd="5" destOrd="0" presId="urn:microsoft.com/office/officeart/2005/8/layout/arrow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E76A6-EF3D-403E-9235-9C44EAC1B1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2305C-27BB-4E12-9747-DCDF83FAEC8A}">
      <dgm:prSet phldrT="[Text]"/>
      <dgm:spPr/>
      <dgm:t>
        <a:bodyPr/>
        <a:lstStyle/>
        <a:p>
          <a:r>
            <a:rPr lang="en-US" dirty="0"/>
            <a:t>Associate Dean of Workforce</a:t>
          </a:r>
        </a:p>
      </dgm:t>
    </dgm:pt>
    <dgm:pt modelId="{FD20C739-597B-4771-94E9-5A8F46AD629D}" type="parTrans" cxnId="{2838B2DA-C40A-4579-975C-CB650230665F}">
      <dgm:prSet/>
      <dgm:spPr/>
      <dgm:t>
        <a:bodyPr/>
        <a:lstStyle/>
        <a:p>
          <a:endParaRPr lang="en-US"/>
        </a:p>
      </dgm:t>
    </dgm:pt>
    <dgm:pt modelId="{349F282F-FDDE-40B2-86E1-382207DBEC5B}" type="sibTrans" cxnId="{2838B2DA-C40A-4579-975C-CB650230665F}">
      <dgm:prSet/>
      <dgm:spPr/>
      <dgm:t>
        <a:bodyPr/>
        <a:lstStyle/>
        <a:p>
          <a:endParaRPr lang="en-US"/>
        </a:p>
      </dgm:t>
    </dgm:pt>
    <dgm:pt modelId="{8C23C498-C401-41D2-965E-D0E456720CDE}">
      <dgm:prSet phldrT="[Text]"/>
      <dgm:spPr/>
      <dgm:t>
        <a:bodyPr/>
        <a:lstStyle/>
        <a:p>
          <a:r>
            <a:rPr lang="en-US" dirty="0"/>
            <a:t>Business and Community Outreach Manager</a:t>
          </a:r>
        </a:p>
      </dgm:t>
    </dgm:pt>
    <dgm:pt modelId="{FDB1E19B-7E39-42C4-B027-61CD1920B034}" type="parTrans" cxnId="{BF914A4C-5B9A-45CD-B190-3E29F6000E8C}">
      <dgm:prSet/>
      <dgm:spPr/>
      <dgm:t>
        <a:bodyPr/>
        <a:lstStyle/>
        <a:p>
          <a:endParaRPr lang="en-US"/>
        </a:p>
      </dgm:t>
    </dgm:pt>
    <dgm:pt modelId="{0A0E9F3F-D5DD-4106-8671-BDBC4128D964}" type="sibTrans" cxnId="{BF914A4C-5B9A-45CD-B190-3E29F6000E8C}">
      <dgm:prSet/>
      <dgm:spPr/>
      <dgm:t>
        <a:bodyPr/>
        <a:lstStyle/>
        <a:p>
          <a:endParaRPr lang="en-US"/>
        </a:p>
      </dgm:t>
    </dgm:pt>
    <dgm:pt modelId="{0319094B-DB2E-452A-A59C-37539E44D23E}">
      <dgm:prSet phldrT="[Text]"/>
      <dgm:spPr/>
      <dgm:t>
        <a:bodyPr/>
        <a:lstStyle/>
        <a:p>
          <a:r>
            <a:rPr lang="en-US" dirty="0"/>
            <a:t>Project Manager of Workforce </a:t>
          </a:r>
        </a:p>
      </dgm:t>
    </dgm:pt>
    <dgm:pt modelId="{EA45F4B4-732E-4092-90C1-4CA150F0DC8A}" type="parTrans" cxnId="{8D971350-88F3-404F-9161-9796C1E9B9BF}">
      <dgm:prSet/>
      <dgm:spPr/>
      <dgm:t>
        <a:bodyPr/>
        <a:lstStyle/>
        <a:p>
          <a:endParaRPr lang="en-US"/>
        </a:p>
      </dgm:t>
    </dgm:pt>
    <dgm:pt modelId="{9506B201-A379-4362-83D9-70D364458A20}" type="sibTrans" cxnId="{8D971350-88F3-404F-9161-9796C1E9B9BF}">
      <dgm:prSet/>
      <dgm:spPr/>
      <dgm:t>
        <a:bodyPr/>
        <a:lstStyle/>
        <a:p>
          <a:endParaRPr lang="en-US"/>
        </a:p>
      </dgm:t>
    </dgm:pt>
    <dgm:pt modelId="{11B7DDEE-11DE-430A-8E59-AF426FD3893C}">
      <dgm:prSet phldrT="[Text]"/>
      <dgm:spPr/>
      <dgm:t>
        <a:bodyPr/>
        <a:lstStyle/>
        <a:p>
          <a:r>
            <a:rPr lang="en-US" dirty="0"/>
            <a:t>Program Assistant of Workforce</a:t>
          </a:r>
        </a:p>
      </dgm:t>
    </dgm:pt>
    <dgm:pt modelId="{0A28B2F4-50A4-4DD1-BD8E-974518095513}" type="parTrans" cxnId="{2E29CBF6-BB90-4D90-AAB7-596862D9EFD6}">
      <dgm:prSet/>
      <dgm:spPr/>
      <dgm:t>
        <a:bodyPr/>
        <a:lstStyle/>
        <a:p>
          <a:endParaRPr lang="en-US"/>
        </a:p>
      </dgm:t>
    </dgm:pt>
    <dgm:pt modelId="{EE9EFBB0-ECF5-46EA-A6D4-770BEBC801FB}" type="sibTrans" cxnId="{2E29CBF6-BB90-4D90-AAB7-596862D9EFD6}">
      <dgm:prSet/>
      <dgm:spPr/>
      <dgm:t>
        <a:bodyPr/>
        <a:lstStyle/>
        <a:p>
          <a:endParaRPr lang="en-US"/>
        </a:p>
      </dgm:t>
    </dgm:pt>
    <dgm:pt modelId="{2A2C52F9-C4BF-49B7-AF9C-11B2FB4CC41B}" type="pres">
      <dgm:prSet presAssocID="{B00E76A6-EF3D-403E-9235-9C44EAC1B1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994F3AE-84C9-40DB-916D-A5A6D354C8D4}" type="pres">
      <dgm:prSet presAssocID="{F2F2305C-27BB-4E12-9747-DCDF83FAEC8A}" presName="hierRoot1" presStyleCnt="0">
        <dgm:presLayoutVars>
          <dgm:hierBranch val="init"/>
        </dgm:presLayoutVars>
      </dgm:prSet>
      <dgm:spPr/>
    </dgm:pt>
    <dgm:pt modelId="{52E06A72-43EA-4B71-A9CC-93A1022AFCBA}" type="pres">
      <dgm:prSet presAssocID="{F2F2305C-27BB-4E12-9747-DCDF83FAEC8A}" presName="rootComposite1" presStyleCnt="0"/>
      <dgm:spPr/>
    </dgm:pt>
    <dgm:pt modelId="{E8AF6885-EE6D-41CF-8E24-31727506293A}" type="pres">
      <dgm:prSet presAssocID="{F2F2305C-27BB-4E12-9747-DCDF83FAEC8A}" presName="rootText1" presStyleLbl="node0" presStyleIdx="0" presStyleCnt="1">
        <dgm:presLayoutVars>
          <dgm:chPref val="3"/>
        </dgm:presLayoutVars>
      </dgm:prSet>
      <dgm:spPr/>
    </dgm:pt>
    <dgm:pt modelId="{2A878526-5931-4BA4-BB5B-6ACD08310BD1}" type="pres">
      <dgm:prSet presAssocID="{F2F2305C-27BB-4E12-9747-DCDF83FAEC8A}" presName="rootConnector1" presStyleLbl="node1" presStyleIdx="0" presStyleCnt="0"/>
      <dgm:spPr/>
    </dgm:pt>
    <dgm:pt modelId="{5A2A5529-74FB-41AB-BD2C-F2E70D56631C}" type="pres">
      <dgm:prSet presAssocID="{F2F2305C-27BB-4E12-9747-DCDF83FAEC8A}" presName="hierChild2" presStyleCnt="0"/>
      <dgm:spPr/>
    </dgm:pt>
    <dgm:pt modelId="{CD40C977-C6CD-4BB5-BCA0-05F5CFF3DB1F}" type="pres">
      <dgm:prSet presAssocID="{FDB1E19B-7E39-42C4-B027-61CD1920B034}" presName="Name37" presStyleLbl="parChTrans1D2" presStyleIdx="0" presStyleCnt="3"/>
      <dgm:spPr/>
    </dgm:pt>
    <dgm:pt modelId="{65C2AA1B-B596-4113-A8D2-E3B08E3391B8}" type="pres">
      <dgm:prSet presAssocID="{8C23C498-C401-41D2-965E-D0E456720CDE}" presName="hierRoot2" presStyleCnt="0">
        <dgm:presLayoutVars>
          <dgm:hierBranch val="init"/>
        </dgm:presLayoutVars>
      </dgm:prSet>
      <dgm:spPr/>
    </dgm:pt>
    <dgm:pt modelId="{805FB94C-89A1-41A5-A86F-E32847237CCE}" type="pres">
      <dgm:prSet presAssocID="{8C23C498-C401-41D2-965E-D0E456720CDE}" presName="rootComposite" presStyleCnt="0"/>
      <dgm:spPr/>
    </dgm:pt>
    <dgm:pt modelId="{50E6B1C1-ADF7-4397-AF54-0420F20D8600}" type="pres">
      <dgm:prSet presAssocID="{8C23C498-C401-41D2-965E-D0E456720CDE}" presName="rootText" presStyleLbl="node2" presStyleIdx="0" presStyleCnt="3">
        <dgm:presLayoutVars>
          <dgm:chPref val="3"/>
        </dgm:presLayoutVars>
      </dgm:prSet>
      <dgm:spPr/>
    </dgm:pt>
    <dgm:pt modelId="{717C9275-E096-4256-A70D-4F1A366D830C}" type="pres">
      <dgm:prSet presAssocID="{8C23C498-C401-41D2-965E-D0E456720CDE}" presName="rootConnector" presStyleLbl="node2" presStyleIdx="0" presStyleCnt="3"/>
      <dgm:spPr/>
    </dgm:pt>
    <dgm:pt modelId="{852E922A-8B12-41DA-ACB4-1A30D6AA6327}" type="pres">
      <dgm:prSet presAssocID="{8C23C498-C401-41D2-965E-D0E456720CDE}" presName="hierChild4" presStyleCnt="0"/>
      <dgm:spPr/>
    </dgm:pt>
    <dgm:pt modelId="{BF23F246-A684-4E4E-9A05-483269B07887}" type="pres">
      <dgm:prSet presAssocID="{8C23C498-C401-41D2-965E-D0E456720CDE}" presName="hierChild5" presStyleCnt="0"/>
      <dgm:spPr/>
    </dgm:pt>
    <dgm:pt modelId="{E7C49BFF-6DA8-411E-AC39-A933DA7E5B84}" type="pres">
      <dgm:prSet presAssocID="{EA45F4B4-732E-4092-90C1-4CA150F0DC8A}" presName="Name37" presStyleLbl="parChTrans1D2" presStyleIdx="1" presStyleCnt="3"/>
      <dgm:spPr/>
    </dgm:pt>
    <dgm:pt modelId="{653E20FD-2991-4CF6-8D25-B99663889BEF}" type="pres">
      <dgm:prSet presAssocID="{0319094B-DB2E-452A-A59C-37539E44D23E}" presName="hierRoot2" presStyleCnt="0">
        <dgm:presLayoutVars>
          <dgm:hierBranch val="init"/>
        </dgm:presLayoutVars>
      </dgm:prSet>
      <dgm:spPr/>
    </dgm:pt>
    <dgm:pt modelId="{C997C4F6-96DD-4E6B-A35E-2B3D3EB97DCD}" type="pres">
      <dgm:prSet presAssocID="{0319094B-DB2E-452A-A59C-37539E44D23E}" presName="rootComposite" presStyleCnt="0"/>
      <dgm:spPr/>
    </dgm:pt>
    <dgm:pt modelId="{8567DEEF-D117-4894-B3A6-08FCB7FC65B3}" type="pres">
      <dgm:prSet presAssocID="{0319094B-DB2E-452A-A59C-37539E44D23E}" presName="rootText" presStyleLbl="node2" presStyleIdx="1" presStyleCnt="3">
        <dgm:presLayoutVars>
          <dgm:chPref val="3"/>
        </dgm:presLayoutVars>
      </dgm:prSet>
      <dgm:spPr/>
    </dgm:pt>
    <dgm:pt modelId="{115B91B0-D61B-4D38-9B88-5614F53DE4B6}" type="pres">
      <dgm:prSet presAssocID="{0319094B-DB2E-452A-A59C-37539E44D23E}" presName="rootConnector" presStyleLbl="node2" presStyleIdx="1" presStyleCnt="3"/>
      <dgm:spPr/>
    </dgm:pt>
    <dgm:pt modelId="{337AC0CB-6889-46AD-B342-A3223BE96755}" type="pres">
      <dgm:prSet presAssocID="{0319094B-DB2E-452A-A59C-37539E44D23E}" presName="hierChild4" presStyleCnt="0"/>
      <dgm:spPr/>
    </dgm:pt>
    <dgm:pt modelId="{2960E4F5-FBCF-4CDE-A030-3A9075033DB1}" type="pres">
      <dgm:prSet presAssocID="{0319094B-DB2E-452A-A59C-37539E44D23E}" presName="hierChild5" presStyleCnt="0"/>
      <dgm:spPr/>
    </dgm:pt>
    <dgm:pt modelId="{7B028094-4FFF-4A63-8445-FF1AEEC12C6D}" type="pres">
      <dgm:prSet presAssocID="{0A28B2F4-50A4-4DD1-BD8E-974518095513}" presName="Name37" presStyleLbl="parChTrans1D2" presStyleIdx="2" presStyleCnt="3"/>
      <dgm:spPr/>
    </dgm:pt>
    <dgm:pt modelId="{38FD8A59-7AC6-425E-BF13-DE8589FFA669}" type="pres">
      <dgm:prSet presAssocID="{11B7DDEE-11DE-430A-8E59-AF426FD3893C}" presName="hierRoot2" presStyleCnt="0">
        <dgm:presLayoutVars>
          <dgm:hierBranch val="init"/>
        </dgm:presLayoutVars>
      </dgm:prSet>
      <dgm:spPr/>
    </dgm:pt>
    <dgm:pt modelId="{DB7CE710-F9A6-4DD8-8E0A-67DFF929A2D7}" type="pres">
      <dgm:prSet presAssocID="{11B7DDEE-11DE-430A-8E59-AF426FD3893C}" presName="rootComposite" presStyleCnt="0"/>
      <dgm:spPr/>
    </dgm:pt>
    <dgm:pt modelId="{EFFB6B4A-A2B0-43A9-90DD-5787B714A492}" type="pres">
      <dgm:prSet presAssocID="{11B7DDEE-11DE-430A-8E59-AF426FD3893C}" presName="rootText" presStyleLbl="node2" presStyleIdx="2" presStyleCnt="3">
        <dgm:presLayoutVars>
          <dgm:chPref val="3"/>
        </dgm:presLayoutVars>
      </dgm:prSet>
      <dgm:spPr/>
    </dgm:pt>
    <dgm:pt modelId="{4E52F58E-92CC-4030-B61C-50FF9DBB3BF0}" type="pres">
      <dgm:prSet presAssocID="{11B7DDEE-11DE-430A-8E59-AF426FD3893C}" presName="rootConnector" presStyleLbl="node2" presStyleIdx="2" presStyleCnt="3"/>
      <dgm:spPr/>
    </dgm:pt>
    <dgm:pt modelId="{2206B998-7E15-4357-9A6A-8BE4B9A4C262}" type="pres">
      <dgm:prSet presAssocID="{11B7DDEE-11DE-430A-8E59-AF426FD3893C}" presName="hierChild4" presStyleCnt="0"/>
      <dgm:spPr/>
    </dgm:pt>
    <dgm:pt modelId="{5F5861D2-5911-46D3-B820-940443BE2C01}" type="pres">
      <dgm:prSet presAssocID="{11B7DDEE-11DE-430A-8E59-AF426FD3893C}" presName="hierChild5" presStyleCnt="0"/>
      <dgm:spPr/>
    </dgm:pt>
    <dgm:pt modelId="{E200F34C-87E3-4587-86F8-A48B9F225E76}" type="pres">
      <dgm:prSet presAssocID="{F2F2305C-27BB-4E12-9747-DCDF83FAEC8A}" presName="hierChild3" presStyleCnt="0"/>
      <dgm:spPr/>
    </dgm:pt>
  </dgm:ptLst>
  <dgm:cxnLst>
    <dgm:cxn modelId="{6CBB2900-202F-4DBD-B230-F5416449764B}" type="presOf" srcId="{0A28B2F4-50A4-4DD1-BD8E-974518095513}" destId="{7B028094-4FFF-4A63-8445-FF1AEEC12C6D}" srcOrd="0" destOrd="0" presId="urn:microsoft.com/office/officeart/2005/8/layout/orgChart1"/>
    <dgm:cxn modelId="{46781A2C-988A-4543-B679-DC9764693851}" type="presOf" srcId="{F2F2305C-27BB-4E12-9747-DCDF83FAEC8A}" destId="{2A878526-5931-4BA4-BB5B-6ACD08310BD1}" srcOrd="1" destOrd="0" presId="urn:microsoft.com/office/officeart/2005/8/layout/orgChart1"/>
    <dgm:cxn modelId="{52D63D31-EF07-4526-98BD-1F99C9634494}" type="presOf" srcId="{11B7DDEE-11DE-430A-8E59-AF426FD3893C}" destId="{EFFB6B4A-A2B0-43A9-90DD-5787B714A492}" srcOrd="0" destOrd="0" presId="urn:microsoft.com/office/officeart/2005/8/layout/orgChart1"/>
    <dgm:cxn modelId="{AF78EE43-1BEF-4BFB-8A7D-0E8C2B428921}" type="presOf" srcId="{8C23C498-C401-41D2-965E-D0E456720CDE}" destId="{717C9275-E096-4256-A70D-4F1A366D830C}" srcOrd="1" destOrd="0" presId="urn:microsoft.com/office/officeart/2005/8/layout/orgChart1"/>
    <dgm:cxn modelId="{BF914A4C-5B9A-45CD-B190-3E29F6000E8C}" srcId="{F2F2305C-27BB-4E12-9747-DCDF83FAEC8A}" destId="{8C23C498-C401-41D2-965E-D0E456720CDE}" srcOrd="0" destOrd="0" parTransId="{FDB1E19B-7E39-42C4-B027-61CD1920B034}" sibTransId="{0A0E9F3F-D5DD-4106-8671-BDBC4128D964}"/>
    <dgm:cxn modelId="{8D971350-88F3-404F-9161-9796C1E9B9BF}" srcId="{F2F2305C-27BB-4E12-9747-DCDF83FAEC8A}" destId="{0319094B-DB2E-452A-A59C-37539E44D23E}" srcOrd="1" destOrd="0" parTransId="{EA45F4B4-732E-4092-90C1-4CA150F0DC8A}" sibTransId="{9506B201-A379-4362-83D9-70D364458A20}"/>
    <dgm:cxn modelId="{61E5D550-C5B9-438F-8F21-27948DD2EE7C}" type="presOf" srcId="{FDB1E19B-7E39-42C4-B027-61CD1920B034}" destId="{CD40C977-C6CD-4BB5-BCA0-05F5CFF3DB1F}" srcOrd="0" destOrd="0" presId="urn:microsoft.com/office/officeart/2005/8/layout/orgChart1"/>
    <dgm:cxn modelId="{F4322B5A-7A76-4C77-890D-8BE16C7E2F68}" type="presOf" srcId="{8C23C498-C401-41D2-965E-D0E456720CDE}" destId="{50E6B1C1-ADF7-4397-AF54-0420F20D8600}" srcOrd="0" destOrd="0" presId="urn:microsoft.com/office/officeart/2005/8/layout/orgChart1"/>
    <dgm:cxn modelId="{B457B05A-8C8A-403F-B001-AE3DAE6DEC0C}" type="presOf" srcId="{0319094B-DB2E-452A-A59C-37539E44D23E}" destId="{115B91B0-D61B-4D38-9B88-5614F53DE4B6}" srcOrd="1" destOrd="0" presId="urn:microsoft.com/office/officeart/2005/8/layout/orgChart1"/>
    <dgm:cxn modelId="{742F0388-F627-4AB7-9492-D3A1DF6156B9}" type="presOf" srcId="{11B7DDEE-11DE-430A-8E59-AF426FD3893C}" destId="{4E52F58E-92CC-4030-B61C-50FF9DBB3BF0}" srcOrd="1" destOrd="0" presId="urn:microsoft.com/office/officeart/2005/8/layout/orgChart1"/>
    <dgm:cxn modelId="{9B81A5A4-97F3-472A-A56E-F6299DFE68FB}" type="presOf" srcId="{EA45F4B4-732E-4092-90C1-4CA150F0DC8A}" destId="{E7C49BFF-6DA8-411E-AC39-A933DA7E5B84}" srcOrd="0" destOrd="0" presId="urn:microsoft.com/office/officeart/2005/8/layout/orgChart1"/>
    <dgm:cxn modelId="{C50CABAB-B1B2-4241-9D4D-1309067292A1}" type="presOf" srcId="{F2F2305C-27BB-4E12-9747-DCDF83FAEC8A}" destId="{E8AF6885-EE6D-41CF-8E24-31727506293A}" srcOrd="0" destOrd="0" presId="urn:microsoft.com/office/officeart/2005/8/layout/orgChart1"/>
    <dgm:cxn modelId="{359643D6-C946-48A3-A6C4-5B9156E07A83}" type="presOf" srcId="{0319094B-DB2E-452A-A59C-37539E44D23E}" destId="{8567DEEF-D117-4894-B3A6-08FCB7FC65B3}" srcOrd="0" destOrd="0" presId="urn:microsoft.com/office/officeart/2005/8/layout/orgChart1"/>
    <dgm:cxn modelId="{2838B2DA-C40A-4579-975C-CB650230665F}" srcId="{B00E76A6-EF3D-403E-9235-9C44EAC1B11B}" destId="{F2F2305C-27BB-4E12-9747-DCDF83FAEC8A}" srcOrd="0" destOrd="0" parTransId="{FD20C739-597B-4771-94E9-5A8F46AD629D}" sibTransId="{349F282F-FDDE-40B2-86E1-382207DBEC5B}"/>
    <dgm:cxn modelId="{0A8D45E4-6BE9-4FD1-9312-BE71048B9941}" type="presOf" srcId="{B00E76A6-EF3D-403E-9235-9C44EAC1B11B}" destId="{2A2C52F9-C4BF-49B7-AF9C-11B2FB4CC41B}" srcOrd="0" destOrd="0" presId="urn:microsoft.com/office/officeart/2005/8/layout/orgChart1"/>
    <dgm:cxn modelId="{2E29CBF6-BB90-4D90-AAB7-596862D9EFD6}" srcId="{F2F2305C-27BB-4E12-9747-DCDF83FAEC8A}" destId="{11B7DDEE-11DE-430A-8E59-AF426FD3893C}" srcOrd="2" destOrd="0" parTransId="{0A28B2F4-50A4-4DD1-BD8E-974518095513}" sibTransId="{EE9EFBB0-ECF5-46EA-A6D4-770BEBC801FB}"/>
    <dgm:cxn modelId="{2AF3C252-C30F-4E9D-87DE-C4F5843CC957}" type="presParOf" srcId="{2A2C52F9-C4BF-49B7-AF9C-11B2FB4CC41B}" destId="{E994F3AE-84C9-40DB-916D-A5A6D354C8D4}" srcOrd="0" destOrd="0" presId="urn:microsoft.com/office/officeart/2005/8/layout/orgChart1"/>
    <dgm:cxn modelId="{D57E295C-996E-4302-AA55-BBAF3F3F7BC8}" type="presParOf" srcId="{E994F3AE-84C9-40DB-916D-A5A6D354C8D4}" destId="{52E06A72-43EA-4B71-A9CC-93A1022AFCBA}" srcOrd="0" destOrd="0" presId="urn:microsoft.com/office/officeart/2005/8/layout/orgChart1"/>
    <dgm:cxn modelId="{93409819-BB24-48B9-A9A6-0A2F78ADB24E}" type="presParOf" srcId="{52E06A72-43EA-4B71-A9CC-93A1022AFCBA}" destId="{E8AF6885-EE6D-41CF-8E24-31727506293A}" srcOrd="0" destOrd="0" presId="urn:microsoft.com/office/officeart/2005/8/layout/orgChart1"/>
    <dgm:cxn modelId="{C58DB092-4F85-4B80-B48F-02D6F43A58E8}" type="presParOf" srcId="{52E06A72-43EA-4B71-A9CC-93A1022AFCBA}" destId="{2A878526-5931-4BA4-BB5B-6ACD08310BD1}" srcOrd="1" destOrd="0" presId="urn:microsoft.com/office/officeart/2005/8/layout/orgChart1"/>
    <dgm:cxn modelId="{1CA47A06-8303-46C2-9345-35A0F12CB086}" type="presParOf" srcId="{E994F3AE-84C9-40DB-916D-A5A6D354C8D4}" destId="{5A2A5529-74FB-41AB-BD2C-F2E70D56631C}" srcOrd="1" destOrd="0" presId="urn:microsoft.com/office/officeart/2005/8/layout/orgChart1"/>
    <dgm:cxn modelId="{102123B6-BC56-4039-A0CE-A3AAD7FE7F65}" type="presParOf" srcId="{5A2A5529-74FB-41AB-BD2C-F2E70D56631C}" destId="{CD40C977-C6CD-4BB5-BCA0-05F5CFF3DB1F}" srcOrd="0" destOrd="0" presId="urn:microsoft.com/office/officeart/2005/8/layout/orgChart1"/>
    <dgm:cxn modelId="{AF1FE617-5A99-46DB-87A8-985FE581B4E7}" type="presParOf" srcId="{5A2A5529-74FB-41AB-BD2C-F2E70D56631C}" destId="{65C2AA1B-B596-4113-A8D2-E3B08E3391B8}" srcOrd="1" destOrd="0" presId="urn:microsoft.com/office/officeart/2005/8/layout/orgChart1"/>
    <dgm:cxn modelId="{266B55BB-692D-47DC-9321-C26C3D702871}" type="presParOf" srcId="{65C2AA1B-B596-4113-A8D2-E3B08E3391B8}" destId="{805FB94C-89A1-41A5-A86F-E32847237CCE}" srcOrd="0" destOrd="0" presId="urn:microsoft.com/office/officeart/2005/8/layout/orgChart1"/>
    <dgm:cxn modelId="{EDD6AE05-536C-4044-A31A-66123EF832FD}" type="presParOf" srcId="{805FB94C-89A1-41A5-A86F-E32847237CCE}" destId="{50E6B1C1-ADF7-4397-AF54-0420F20D8600}" srcOrd="0" destOrd="0" presId="urn:microsoft.com/office/officeart/2005/8/layout/orgChart1"/>
    <dgm:cxn modelId="{A9924286-DA10-4FBA-9455-305B741EEB52}" type="presParOf" srcId="{805FB94C-89A1-41A5-A86F-E32847237CCE}" destId="{717C9275-E096-4256-A70D-4F1A366D830C}" srcOrd="1" destOrd="0" presId="urn:microsoft.com/office/officeart/2005/8/layout/orgChart1"/>
    <dgm:cxn modelId="{A8DBFB50-7B24-489A-A654-0DCB180FD9C6}" type="presParOf" srcId="{65C2AA1B-B596-4113-A8D2-E3B08E3391B8}" destId="{852E922A-8B12-41DA-ACB4-1A30D6AA6327}" srcOrd="1" destOrd="0" presId="urn:microsoft.com/office/officeart/2005/8/layout/orgChart1"/>
    <dgm:cxn modelId="{E2D905DE-AF9B-4857-A789-5C25514E3BEB}" type="presParOf" srcId="{65C2AA1B-B596-4113-A8D2-E3B08E3391B8}" destId="{BF23F246-A684-4E4E-9A05-483269B07887}" srcOrd="2" destOrd="0" presId="urn:microsoft.com/office/officeart/2005/8/layout/orgChart1"/>
    <dgm:cxn modelId="{DF1B1512-FBF7-4677-A2DD-D00503EB9D06}" type="presParOf" srcId="{5A2A5529-74FB-41AB-BD2C-F2E70D56631C}" destId="{E7C49BFF-6DA8-411E-AC39-A933DA7E5B84}" srcOrd="2" destOrd="0" presId="urn:microsoft.com/office/officeart/2005/8/layout/orgChart1"/>
    <dgm:cxn modelId="{C5AFFB09-80B1-463B-8E97-430E62D5EC67}" type="presParOf" srcId="{5A2A5529-74FB-41AB-BD2C-F2E70D56631C}" destId="{653E20FD-2991-4CF6-8D25-B99663889BEF}" srcOrd="3" destOrd="0" presId="urn:microsoft.com/office/officeart/2005/8/layout/orgChart1"/>
    <dgm:cxn modelId="{57759EED-8E12-46DD-AB72-6A2D3C3F7EA0}" type="presParOf" srcId="{653E20FD-2991-4CF6-8D25-B99663889BEF}" destId="{C997C4F6-96DD-4E6B-A35E-2B3D3EB97DCD}" srcOrd="0" destOrd="0" presId="urn:microsoft.com/office/officeart/2005/8/layout/orgChart1"/>
    <dgm:cxn modelId="{2F686869-52C8-4260-9D6E-06C49014D464}" type="presParOf" srcId="{C997C4F6-96DD-4E6B-A35E-2B3D3EB97DCD}" destId="{8567DEEF-D117-4894-B3A6-08FCB7FC65B3}" srcOrd="0" destOrd="0" presId="urn:microsoft.com/office/officeart/2005/8/layout/orgChart1"/>
    <dgm:cxn modelId="{04BCBCAB-6FAA-4628-BD24-E971F17F7C2D}" type="presParOf" srcId="{C997C4F6-96DD-4E6B-A35E-2B3D3EB97DCD}" destId="{115B91B0-D61B-4D38-9B88-5614F53DE4B6}" srcOrd="1" destOrd="0" presId="urn:microsoft.com/office/officeart/2005/8/layout/orgChart1"/>
    <dgm:cxn modelId="{B24B7FAE-FE65-4EA1-8A6A-DB77ED836311}" type="presParOf" srcId="{653E20FD-2991-4CF6-8D25-B99663889BEF}" destId="{337AC0CB-6889-46AD-B342-A3223BE96755}" srcOrd="1" destOrd="0" presId="urn:microsoft.com/office/officeart/2005/8/layout/orgChart1"/>
    <dgm:cxn modelId="{0D5297F0-D214-4E34-A015-7999E697E3E6}" type="presParOf" srcId="{653E20FD-2991-4CF6-8D25-B99663889BEF}" destId="{2960E4F5-FBCF-4CDE-A030-3A9075033DB1}" srcOrd="2" destOrd="0" presId="urn:microsoft.com/office/officeart/2005/8/layout/orgChart1"/>
    <dgm:cxn modelId="{F47574EF-970C-46F3-BDC2-87F9C3533DA8}" type="presParOf" srcId="{5A2A5529-74FB-41AB-BD2C-F2E70D56631C}" destId="{7B028094-4FFF-4A63-8445-FF1AEEC12C6D}" srcOrd="4" destOrd="0" presId="urn:microsoft.com/office/officeart/2005/8/layout/orgChart1"/>
    <dgm:cxn modelId="{0B8D9081-8B9E-4FF8-BC65-B677287A04F2}" type="presParOf" srcId="{5A2A5529-74FB-41AB-BD2C-F2E70D56631C}" destId="{38FD8A59-7AC6-425E-BF13-DE8589FFA669}" srcOrd="5" destOrd="0" presId="urn:microsoft.com/office/officeart/2005/8/layout/orgChart1"/>
    <dgm:cxn modelId="{981E8869-2162-430D-B5ED-286AB0DF48FC}" type="presParOf" srcId="{38FD8A59-7AC6-425E-BF13-DE8589FFA669}" destId="{DB7CE710-F9A6-4DD8-8E0A-67DFF929A2D7}" srcOrd="0" destOrd="0" presId="urn:microsoft.com/office/officeart/2005/8/layout/orgChart1"/>
    <dgm:cxn modelId="{27C02A3B-2C41-4AFC-BFAA-7D6CA126D325}" type="presParOf" srcId="{DB7CE710-F9A6-4DD8-8E0A-67DFF929A2D7}" destId="{EFFB6B4A-A2B0-43A9-90DD-5787B714A492}" srcOrd="0" destOrd="0" presId="urn:microsoft.com/office/officeart/2005/8/layout/orgChart1"/>
    <dgm:cxn modelId="{01A5E3F9-17DD-45ED-9DA3-E17888D8A05C}" type="presParOf" srcId="{DB7CE710-F9A6-4DD8-8E0A-67DFF929A2D7}" destId="{4E52F58E-92CC-4030-B61C-50FF9DBB3BF0}" srcOrd="1" destOrd="0" presId="urn:microsoft.com/office/officeart/2005/8/layout/orgChart1"/>
    <dgm:cxn modelId="{0CF5E7D3-2219-4070-B742-6C96F2EB6483}" type="presParOf" srcId="{38FD8A59-7AC6-425E-BF13-DE8589FFA669}" destId="{2206B998-7E15-4357-9A6A-8BE4B9A4C262}" srcOrd="1" destOrd="0" presId="urn:microsoft.com/office/officeart/2005/8/layout/orgChart1"/>
    <dgm:cxn modelId="{4B529885-93D4-416D-A9FD-7A9C2BF7EDDA}" type="presParOf" srcId="{38FD8A59-7AC6-425E-BF13-DE8589FFA669}" destId="{5F5861D2-5911-46D3-B820-940443BE2C01}" srcOrd="2" destOrd="0" presId="urn:microsoft.com/office/officeart/2005/8/layout/orgChart1"/>
    <dgm:cxn modelId="{E4B30FC1-BD29-467F-80A3-D4460C00BBC9}" type="presParOf" srcId="{E994F3AE-84C9-40DB-916D-A5A6D354C8D4}" destId="{E200F34C-87E3-4587-86F8-A48B9F225E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A3AAD1-73E9-4314-B942-0152EFAE633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287D1A21-398F-4F6A-8BE8-5A399B667806}">
      <dgm:prSet phldrT="[Text]"/>
      <dgm:spPr/>
      <dgm:t>
        <a:bodyPr/>
        <a:lstStyle/>
        <a:p>
          <a:r>
            <a:rPr lang="en-US" b="1" dirty="0"/>
            <a:t>Non-Credit Workshops</a:t>
          </a:r>
        </a:p>
      </dgm:t>
    </dgm:pt>
    <dgm:pt modelId="{79830261-0FE5-4DCB-90D5-3AB5CD6AB7B1}" type="parTrans" cxnId="{68F51E24-C4D9-4498-BCA5-98C0732F51AF}">
      <dgm:prSet/>
      <dgm:spPr/>
      <dgm:t>
        <a:bodyPr/>
        <a:lstStyle/>
        <a:p>
          <a:endParaRPr lang="en-US"/>
        </a:p>
      </dgm:t>
    </dgm:pt>
    <dgm:pt modelId="{971A6E45-793F-4D79-8662-51C53D7BB766}" type="sibTrans" cxnId="{68F51E24-C4D9-4498-BCA5-98C0732F51AF}">
      <dgm:prSet/>
      <dgm:spPr/>
      <dgm:t>
        <a:bodyPr/>
        <a:lstStyle/>
        <a:p>
          <a:endParaRPr lang="en-US"/>
        </a:p>
      </dgm:t>
    </dgm:pt>
    <dgm:pt modelId="{EE2C0819-5249-4D32-95BB-97B165ADDD49}">
      <dgm:prSet phldrT="[Text]"/>
      <dgm:spPr/>
      <dgm:t>
        <a:bodyPr/>
        <a:lstStyle/>
        <a:p>
          <a:r>
            <a:rPr lang="en-US" b="1" dirty="0"/>
            <a:t>Credit Courses</a:t>
          </a:r>
        </a:p>
      </dgm:t>
    </dgm:pt>
    <dgm:pt modelId="{BA6FCA3A-7BE9-40FD-9277-5F0F4D150548}" type="parTrans" cxnId="{E5FFF18B-6C48-40AB-B779-AFF52664387E}">
      <dgm:prSet/>
      <dgm:spPr/>
      <dgm:t>
        <a:bodyPr/>
        <a:lstStyle/>
        <a:p>
          <a:endParaRPr lang="en-US"/>
        </a:p>
      </dgm:t>
    </dgm:pt>
    <dgm:pt modelId="{648DC1A0-2029-4D21-9777-270DB2D8D50D}" type="sibTrans" cxnId="{E5FFF18B-6C48-40AB-B779-AFF52664387E}">
      <dgm:prSet/>
      <dgm:spPr/>
      <dgm:t>
        <a:bodyPr/>
        <a:lstStyle/>
        <a:p>
          <a:endParaRPr lang="en-US"/>
        </a:p>
      </dgm:t>
    </dgm:pt>
    <dgm:pt modelId="{AD595106-DF5D-4B33-852D-FDE043E2B0C8}">
      <dgm:prSet phldrT="[Text]"/>
      <dgm:spPr/>
      <dgm:t>
        <a:bodyPr/>
        <a:lstStyle/>
        <a:p>
          <a:r>
            <a:rPr lang="en-US" b="1" dirty="0"/>
            <a:t>Credentials</a:t>
          </a:r>
        </a:p>
      </dgm:t>
    </dgm:pt>
    <dgm:pt modelId="{7AF2F24D-082C-462D-8B35-1D845A6C8514}" type="parTrans" cxnId="{33BFC11E-9256-4F41-B989-ED78052D9805}">
      <dgm:prSet/>
      <dgm:spPr/>
      <dgm:t>
        <a:bodyPr/>
        <a:lstStyle/>
        <a:p>
          <a:endParaRPr lang="en-US"/>
        </a:p>
      </dgm:t>
    </dgm:pt>
    <dgm:pt modelId="{C16E9652-92B9-42F1-AE3C-927DC941DF4D}" type="sibTrans" cxnId="{33BFC11E-9256-4F41-B989-ED78052D9805}">
      <dgm:prSet/>
      <dgm:spPr/>
      <dgm:t>
        <a:bodyPr/>
        <a:lstStyle/>
        <a:p>
          <a:endParaRPr lang="en-US"/>
        </a:p>
      </dgm:t>
    </dgm:pt>
    <dgm:pt modelId="{1818F49F-D099-4BD6-B7FF-1443B3C8DCB2}">
      <dgm:prSet/>
      <dgm:spPr/>
      <dgm:t>
        <a:bodyPr/>
        <a:lstStyle/>
        <a:p>
          <a:r>
            <a:rPr lang="en-US" dirty="0"/>
            <a:t>Customized to the business</a:t>
          </a:r>
        </a:p>
      </dgm:t>
    </dgm:pt>
    <dgm:pt modelId="{1FA2B76A-5B5E-4B3E-9A11-9EDBD8709313}" type="parTrans" cxnId="{97C1E7FF-E520-44AA-8EFC-A85F2B460B0F}">
      <dgm:prSet/>
      <dgm:spPr/>
      <dgm:t>
        <a:bodyPr/>
        <a:lstStyle/>
        <a:p>
          <a:endParaRPr lang="en-US"/>
        </a:p>
      </dgm:t>
    </dgm:pt>
    <dgm:pt modelId="{D2F88539-9E3E-4C87-A967-E87AB37D6879}" type="sibTrans" cxnId="{97C1E7FF-E520-44AA-8EFC-A85F2B460B0F}">
      <dgm:prSet/>
      <dgm:spPr/>
      <dgm:t>
        <a:bodyPr/>
        <a:lstStyle/>
        <a:p>
          <a:endParaRPr lang="en-US"/>
        </a:p>
      </dgm:t>
    </dgm:pt>
    <dgm:pt modelId="{305EC7E2-8CFB-4AD9-A752-ED1222A300D8}">
      <dgm:prSet/>
      <dgm:spPr/>
      <dgm:t>
        <a:bodyPr/>
        <a:lstStyle/>
        <a:p>
          <a:r>
            <a:rPr lang="en-US" dirty="0"/>
            <a:t>4-15 hour trainings </a:t>
          </a:r>
        </a:p>
        <a:p>
          <a:endParaRPr lang="en-US" dirty="0"/>
        </a:p>
      </dgm:t>
    </dgm:pt>
    <dgm:pt modelId="{96900450-7942-47EB-AF2E-6451303CC93A}" type="parTrans" cxnId="{60CF9A58-877B-415E-BD0B-020A010EC306}">
      <dgm:prSet/>
      <dgm:spPr/>
      <dgm:t>
        <a:bodyPr/>
        <a:lstStyle/>
        <a:p>
          <a:endParaRPr lang="en-US"/>
        </a:p>
      </dgm:t>
    </dgm:pt>
    <dgm:pt modelId="{30D12510-F038-4F42-8C58-B985934F89B0}" type="sibTrans" cxnId="{60CF9A58-877B-415E-BD0B-020A010EC306}">
      <dgm:prSet/>
      <dgm:spPr/>
      <dgm:t>
        <a:bodyPr/>
        <a:lstStyle/>
        <a:p>
          <a:endParaRPr lang="en-US"/>
        </a:p>
      </dgm:t>
    </dgm:pt>
    <dgm:pt modelId="{1FD47059-4CDC-4238-846A-13D54B100F2A}">
      <dgm:prSet/>
      <dgm:spPr/>
      <dgm:t>
        <a:bodyPr/>
        <a:lstStyle/>
        <a:p>
          <a:r>
            <a:rPr lang="en-US" dirty="0"/>
            <a:t>Approved through committee</a:t>
          </a:r>
        </a:p>
      </dgm:t>
    </dgm:pt>
    <dgm:pt modelId="{860A78CB-A64D-44E0-9EAA-481A4333D433}" type="parTrans" cxnId="{C6F3B516-4B65-4AA9-80BF-F4AE001A49AE}">
      <dgm:prSet/>
      <dgm:spPr/>
      <dgm:t>
        <a:bodyPr/>
        <a:lstStyle/>
        <a:p>
          <a:endParaRPr lang="en-US"/>
        </a:p>
      </dgm:t>
    </dgm:pt>
    <dgm:pt modelId="{92D2B36E-05C2-4824-877A-0BD53943E181}" type="sibTrans" cxnId="{C6F3B516-4B65-4AA9-80BF-F4AE001A49AE}">
      <dgm:prSet/>
      <dgm:spPr/>
      <dgm:t>
        <a:bodyPr/>
        <a:lstStyle/>
        <a:p>
          <a:endParaRPr lang="en-US"/>
        </a:p>
      </dgm:t>
    </dgm:pt>
    <dgm:pt modelId="{88DD4847-90BC-4EBF-B0BA-9BEEE8D31CAE}">
      <dgm:prSet/>
      <dgm:spPr/>
      <dgm:t>
        <a:bodyPr/>
        <a:lstStyle/>
        <a:p>
          <a:r>
            <a:rPr lang="en-US" dirty="0"/>
            <a:t>Imbedded in programs</a:t>
          </a:r>
        </a:p>
      </dgm:t>
    </dgm:pt>
    <dgm:pt modelId="{F6DE337B-00D2-4B84-8CDA-7050A9E74009}" type="parTrans" cxnId="{AD613A03-9C35-482C-9E6A-D5E9FC10D143}">
      <dgm:prSet/>
      <dgm:spPr/>
      <dgm:t>
        <a:bodyPr/>
        <a:lstStyle/>
        <a:p>
          <a:endParaRPr lang="en-US"/>
        </a:p>
      </dgm:t>
    </dgm:pt>
    <dgm:pt modelId="{2C289A25-E79E-4E57-920E-846E1600DFD1}" type="sibTrans" cxnId="{AD613A03-9C35-482C-9E6A-D5E9FC10D143}">
      <dgm:prSet/>
      <dgm:spPr/>
      <dgm:t>
        <a:bodyPr/>
        <a:lstStyle/>
        <a:p>
          <a:endParaRPr lang="en-US"/>
        </a:p>
      </dgm:t>
    </dgm:pt>
    <dgm:pt modelId="{A31CA68E-F5CC-4885-AE63-F408D240893F}">
      <dgm:prSet/>
      <dgm:spPr/>
      <dgm:t>
        <a:bodyPr/>
        <a:lstStyle/>
        <a:p>
          <a:r>
            <a:rPr lang="en-US" dirty="0"/>
            <a:t>Recognized by industry</a:t>
          </a:r>
        </a:p>
      </dgm:t>
    </dgm:pt>
    <dgm:pt modelId="{46C3E497-0225-4B12-B07D-D87082BCC312}" type="parTrans" cxnId="{6DAAED4B-F434-40EF-9B24-34D8E7A2048C}">
      <dgm:prSet/>
      <dgm:spPr/>
      <dgm:t>
        <a:bodyPr/>
        <a:lstStyle/>
        <a:p>
          <a:endParaRPr lang="en-US"/>
        </a:p>
      </dgm:t>
    </dgm:pt>
    <dgm:pt modelId="{43A9FC17-34F9-41E9-94B0-7E95286B472F}" type="sibTrans" cxnId="{6DAAED4B-F434-40EF-9B24-34D8E7A2048C}">
      <dgm:prSet/>
      <dgm:spPr/>
      <dgm:t>
        <a:bodyPr/>
        <a:lstStyle/>
        <a:p>
          <a:endParaRPr lang="en-US"/>
        </a:p>
      </dgm:t>
    </dgm:pt>
    <dgm:pt modelId="{8AA7975A-A41C-4B57-8203-48413EF014BE}">
      <dgm:prSet/>
      <dgm:spPr/>
      <dgm:t>
        <a:bodyPr/>
        <a:lstStyle/>
        <a:p>
          <a:r>
            <a:rPr lang="en-US" dirty="0"/>
            <a:t>Portable across state lines</a:t>
          </a:r>
        </a:p>
      </dgm:t>
    </dgm:pt>
    <dgm:pt modelId="{A85F888E-4A3E-4D8F-8730-0FF8FE08298A}" type="parTrans" cxnId="{15A67ABC-8985-4D76-8E5F-B98F7A1A5C6F}">
      <dgm:prSet/>
      <dgm:spPr/>
      <dgm:t>
        <a:bodyPr/>
        <a:lstStyle/>
        <a:p>
          <a:endParaRPr lang="en-US"/>
        </a:p>
      </dgm:t>
    </dgm:pt>
    <dgm:pt modelId="{E69F4B6C-1EC6-4986-BECE-65193F8BAD22}" type="sibTrans" cxnId="{15A67ABC-8985-4D76-8E5F-B98F7A1A5C6F}">
      <dgm:prSet/>
      <dgm:spPr/>
      <dgm:t>
        <a:bodyPr/>
        <a:lstStyle/>
        <a:p>
          <a:endParaRPr lang="en-US"/>
        </a:p>
      </dgm:t>
    </dgm:pt>
    <dgm:pt modelId="{1F780A44-78F8-47E1-BF29-67DDF824EEAA}" type="pres">
      <dgm:prSet presAssocID="{23A3AAD1-73E9-4314-B942-0152EFAE6333}" presName="Name0" presStyleCnt="0">
        <dgm:presLayoutVars>
          <dgm:dir/>
          <dgm:animLvl val="lvl"/>
          <dgm:resizeHandles val="exact"/>
        </dgm:presLayoutVars>
      </dgm:prSet>
      <dgm:spPr/>
    </dgm:pt>
    <dgm:pt modelId="{111953B7-BE61-420A-B593-6878C19DB021}" type="pres">
      <dgm:prSet presAssocID="{287D1A21-398F-4F6A-8BE8-5A399B667806}" presName="composite" presStyleCnt="0"/>
      <dgm:spPr/>
    </dgm:pt>
    <dgm:pt modelId="{1D6CA5FD-FFC6-47B0-9BC7-371D2A8FEA44}" type="pres">
      <dgm:prSet presAssocID="{287D1A21-398F-4F6A-8BE8-5A399B66780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58925F5-F82C-4405-B6F8-2686EA0D3A6C}" type="pres">
      <dgm:prSet presAssocID="{287D1A21-398F-4F6A-8BE8-5A399B667806}" presName="desTx" presStyleLbl="alignAccFollowNode1" presStyleIdx="0" presStyleCnt="3" custLinFactNeighborX="-103" custLinFactNeighborY="-553">
        <dgm:presLayoutVars>
          <dgm:bulletEnabled val="1"/>
        </dgm:presLayoutVars>
      </dgm:prSet>
      <dgm:spPr/>
    </dgm:pt>
    <dgm:pt modelId="{5926ECB1-7776-4422-B2E8-BF24EC5DF832}" type="pres">
      <dgm:prSet presAssocID="{971A6E45-793F-4D79-8662-51C53D7BB766}" presName="space" presStyleCnt="0"/>
      <dgm:spPr/>
    </dgm:pt>
    <dgm:pt modelId="{8CE2323E-410D-4F5A-98B7-EBC365E1558B}" type="pres">
      <dgm:prSet presAssocID="{EE2C0819-5249-4D32-95BB-97B165ADDD49}" presName="composite" presStyleCnt="0"/>
      <dgm:spPr/>
    </dgm:pt>
    <dgm:pt modelId="{33A1BAE6-4D44-4B60-8925-4BAB28337FB5}" type="pres">
      <dgm:prSet presAssocID="{EE2C0819-5249-4D32-95BB-97B165ADDD4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28799F2-11E9-41B5-8313-B06033D66CC8}" type="pres">
      <dgm:prSet presAssocID="{EE2C0819-5249-4D32-95BB-97B165ADDD49}" presName="desTx" presStyleLbl="alignAccFollowNode1" presStyleIdx="1" presStyleCnt="3">
        <dgm:presLayoutVars>
          <dgm:bulletEnabled val="1"/>
        </dgm:presLayoutVars>
      </dgm:prSet>
      <dgm:spPr/>
    </dgm:pt>
    <dgm:pt modelId="{DA5505B9-881E-4069-A3F8-8D8200E553DD}" type="pres">
      <dgm:prSet presAssocID="{648DC1A0-2029-4D21-9777-270DB2D8D50D}" presName="space" presStyleCnt="0"/>
      <dgm:spPr/>
    </dgm:pt>
    <dgm:pt modelId="{5B5155CE-16B8-434E-A971-D6E8D79CD5E8}" type="pres">
      <dgm:prSet presAssocID="{AD595106-DF5D-4B33-852D-FDE043E2B0C8}" presName="composite" presStyleCnt="0"/>
      <dgm:spPr/>
    </dgm:pt>
    <dgm:pt modelId="{3D71CA14-B78B-466C-ACF1-EACBAB018329}" type="pres">
      <dgm:prSet presAssocID="{AD595106-DF5D-4B33-852D-FDE043E2B0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5EE5E4A-2F4B-4A49-A1A7-5274211B5568}" type="pres">
      <dgm:prSet presAssocID="{AD595106-DF5D-4B33-852D-FDE043E2B0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D613A03-9C35-482C-9E6A-D5E9FC10D143}" srcId="{EE2C0819-5249-4D32-95BB-97B165ADDD49}" destId="{88DD4847-90BC-4EBF-B0BA-9BEEE8D31CAE}" srcOrd="1" destOrd="0" parTransId="{F6DE337B-00D2-4B84-8CDA-7050A9E74009}" sibTransId="{2C289A25-E79E-4E57-920E-846E1600DFD1}"/>
    <dgm:cxn modelId="{07CAA615-20BF-45EC-BC2E-E3B977FC5A0F}" type="presOf" srcId="{23A3AAD1-73E9-4314-B942-0152EFAE6333}" destId="{1F780A44-78F8-47E1-BF29-67DDF824EEAA}" srcOrd="0" destOrd="0" presId="urn:microsoft.com/office/officeart/2005/8/layout/hList1"/>
    <dgm:cxn modelId="{C6F3B516-4B65-4AA9-80BF-F4AE001A49AE}" srcId="{EE2C0819-5249-4D32-95BB-97B165ADDD49}" destId="{1FD47059-4CDC-4238-846A-13D54B100F2A}" srcOrd="0" destOrd="0" parTransId="{860A78CB-A64D-44E0-9EAA-481A4333D433}" sibTransId="{92D2B36E-05C2-4824-877A-0BD53943E181}"/>
    <dgm:cxn modelId="{33BFC11E-9256-4F41-B989-ED78052D9805}" srcId="{23A3AAD1-73E9-4314-B942-0152EFAE6333}" destId="{AD595106-DF5D-4B33-852D-FDE043E2B0C8}" srcOrd="2" destOrd="0" parTransId="{7AF2F24D-082C-462D-8B35-1D845A6C8514}" sibTransId="{C16E9652-92B9-42F1-AE3C-927DC941DF4D}"/>
    <dgm:cxn modelId="{C4F0D322-A64D-4737-A048-A8D142F6253B}" type="presOf" srcId="{AD595106-DF5D-4B33-852D-FDE043E2B0C8}" destId="{3D71CA14-B78B-466C-ACF1-EACBAB018329}" srcOrd="0" destOrd="0" presId="urn:microsoft.com/office/officeart/2005/8/layout/hList1"/>
    <dgm:cxn modelId="{68F51E24-C4D9-4498-BCA5-98C0732F51AF}" srcId="{23A3AAD1-73E9-4314-B942-0152EFAE6333}" destId="{287D1A21-398F-4F6A-8BE8-5A399B667806}" srcOrd="0" destOrd="0" parTransId="{79830261-0FE5-4DCB-90D5-3AB5CD6AB7B1}" sibTransId="{971A6E45-793F-4D79-8662-51C53D7BB766}"/>
    <dgm:cxn modelId="{A1FDA240-283D-419B-8FA4-061A2922196B}" type="presOf" srcId="{A31CA68E-F5CC-4885-AE63-F408D240893F}" destId="{D5EE5E4A-2F4B-4A49-A1A7-5274211B5568}" srcOrd="0" destOrd="0" presId="urn:microsoft.com/office/officeart/2005/8/layout/hList1"/>
    <dgm:cxn modelId="{6DAAED4B-F434-40EF-9B24-34D8E7A2048C}" srcId="{AD595106-DF5D-4B33-852D-FDE043E2B0C8}" destId="{A31CA68E-F5CC-4885-AE63-F408D240893F}" srcOrd="0" destOrd="0" parTransId="{46C3E497-0225-4B12-B07D-D87082BCC312}" sibTransId="{43A9FC17-34F9-41E9-94B0-7E95286B472F}"/>
    <dgm:cxn modelId="{2F8B4C73-F820-4A0D-A51B-6A17742F4C9F}" type="presOf" srcId="{1818F49F-D099-4BD6-B7FF-1443B3C8DCB2}" destId="{658925F5-F82C-4405-B6F8-2686EA0D3A6C}" srcOrd="0" destOrd="0" presId="urn:microsoft.com/office/officeart/2005/8/layout/hList1"/>
    <dgm:cxn modelId="{AA806B54-30C5-4A37-9DE0-C8B68C0A32B4}" type="presOf" srcId="{1FD47059-4CDC-4238-846A-13D54B100F2A}" destId="{828799F2-11E9-41B5-8313-B06033D66CC8}" srcOrd="0" destOrd="0" presId="urn:microsoft.com/office/officeart/2005/8/layout/hList1"/>
    <dgm:cxn modelId="{60CF9A58-877B-415E-BD0B-020A010EC306}" srcId="{287D1A21-398F-4F6A-8BE8-5A399B667806}" destId="{305EC7E2-8CFB-4AD9-A752-ED1222A300D8}" srcOrd="1" destOrd="0" parTransId="{96900450-7942-47EB-AF2E-6451303CC93A}" sibTransId="{30D12510-F038-4F42-8C58-B985934F89B0}"/>
    <dgm:cxn modelId="{E1CA5B79-BBC1-441C-A23C-00D150BDF376}" type="presOf" srcId="{287D1A21-398F-4F6A-8BE8-5A399B667806}" destId="{1D6CA5FD-FFC6-47B0-9BC7-371D2A8FEA44}" srcOrd="0" destOrd="0" presId="urn:microsoft.com/office/officeart/2005/8/layout/hList1"/>
    <dgm:cxn modelId="{7DC7F188-C86B-40C4-BB20-64C98FD7EB00}" type="presOf" srcId="{EE2C0819-5249-4D32-95BB-97B165ADDD49}" destId="{33A1BAE6-4D44-4B60-8925-4BAB28337FB5}" srcOrd="0" destOrd="0" presId="urn:microsoft.com/office/officeart/2005/8/layout/hList1"/>
    <dgm:cxn modelId="{E5FFF18B-6C48-40AB-B779-AFF52664387E}" srcId="{23A3AAD1-73E9-4314-B942-0152EFAE6333}" destId="{EE2C0819-5249-4D32-95BB-97B165ADDD49}" srcOrd="1" destOrd="0" parTransId="{BA6FCA3A-7BE9-40FD-9277-5F0F4D150548}" sibTransId="{648DC1A0-2029-4D21-9777-270DB2D8D50D}"/>
    <dgm:cxn modelId="{4596BCA2-AB3A-41B8-BD64-16D2181A002A}" type="presOf" srcId="{305EC7E2-8CFB-4AD9-A752-ED1222A300D8}" destId="{658925F5-F82C-4405-B6F8-2686EA0D3A6C}" srcOrd="0" destOrd="1" presId="urn:microsoft.com/office/officeart/2005/8/layout/hList1"/>
    <dgm:cxn modelId="{B2E23DA8-D914-410B-AE56-F2024348F221}" type="presOf" srcId="{8AA7975A-A41C-4B57-8203-48413EF014BE}" destId="{D5EE5E4A-2F4B-4A49-A1A7-5274211B5568}" srcOrd="0" destOrd="1" presId="urn:microsoft.com/office/officeart/2005/8/layout/hList1"/>
    <dgm:cxn modelId="{15A67ABC-8985-4D76-8E5F-B98F7A1A5C6F}" srcId="{AD595106-DF5D-4B33-852D-FDE043E2B0C8}" destId="{8AA7975A-A41C-4B57-8203-48413EF014BE}" srcOrd="1" destOrd="0" parTransId="{A85F888E-4A3E-4D8F-8730-0FF8FE08298A}" sibTransId="{E69F4B6C-1EC6-4986-BECE-65193F8BAD22}"/>
    <dgm:cxn modelId="{F33B7AD2-34D6-4303-887B-871253F287DE}" type="presOf" srcId="{88DD4847-90BC-4EBF-B0BA-9BEEE8D31CAE}" destId="{828799F2-11E9-41B5-8313-B06033D66CC8}" srcOrd="0" destOrd="1" presId="urn:microsoft.com/office/officeart/2005/8/layout/hList1"/>
    <dgm:cxn modelId="{97C1E7FF-E520-44AA-8EFC-A85F2B460B0F}" srcId="{287D1A21-398F-4F6A-8BE8-5A399B667806}" destId="{1818F49F-D099-4BD6-B7FF-1443B3C8DCB2}" srcOrd="0" destOrd="0" parTransId="{1FA2B76A-5B5E-4B3E-9A11-9EDBD8709313}" sibTransId="{D2F88539-9E3E-4C87-A967-E87AB37D6879}"/>
    <dgm:cxn modelId="{E7B81F2B-37C3-41E5-9CEE-6FCAFD076C2C}" type="presParOf" srcId="{1F780A44-78F8-47E1-BF29-67DDF824EEAA}" destId="{111953B7-BE61-420A-B593-6878C19DB021}" srcOrd="0" destOrd="0" presId="urn:microsoft.com/office/officeart/2005/8/layout/hList1"/>
    <dgm:cxn modelId="{A88FE243-C014-4894-B999-AA8AAA6DF9C0}" type="presParOf" srcId="{111953B7-BE61-420A-B593-6878C19DB021}" destId="{1D6CA5FD-FFC6-47B0-9BC7-371D2A8FEA44}" srcOrd="0" destOrd="0" presId="urn:microsoft.com/office/officeart/2005/8/layout/hList1"/>
    <dgm:cxn modelId="{13B7584E-12D7-4FD7-B83A-67848AE3E12E}" type="presParOf" srcId="{111953B7-BE61-420A-B593-6878C19DB021}" destId="{658925F5-F82C-4405-B6F8-2686EA0D3A6C}" srcOrd="1" destOrd="0" presId="urn:microsoft.com/office/officeart/2005/8/layout/hList1"/>
    <dgm:cxn modelId="{3539DD12-5F0C-4A67-BCF2-7991EF6F1443}" type="presParOf" srcId="{1F780A44-78F8-47E1-BF29-67DDF824EEAA}" destId="{5926ECB1-7776-4422-B2E8-BF24EC5DF832}" srcOrd="1" destOrd="0" presId="urn:microsoft.com/office/officeart/2005/8/layout/hList1"/>
    <dgm:cxn modelId="{62FB5E0D-9FC1-40CE-8561-008EBF3B84E9}" type="presParOf" srcId="{1F780A44-78F8-47E1-BF29-67DDF824EEAA}" destId="{8CE2323E-410D-4F5A-98B7-EBC365E1558B}" srcOrd="2" destOrd="0" presId="urn:microsoft.com/office/officeart/2005/8/layout/hList1"/>
    <dgm:cxn modelId="{20E8F938-1531-43A8-AA43-6998EC722E8A}" type="presParOf" srcId="{8CE2323E-410D-4F5A-98B7-EBC365E1558B}" destId="{33A1BAE6-4D44-4B60-8925-4BAB28337FB5}" srcOrd="0" destOrd="0" presId="urn:microsoft.com/office/officeart/2005/8/layout/hList1"/>
    <dgm:cxn modelId="{5BA612B4-33EA-4A48-BF09-E28608A954FC}" type="presParOf" srcId="{8CE2323E-410D-4F5A-98B7-EBC365E1558B}" destId="{828799F2-11E9-41B5-8313-B06033D66CC8}" srcOrd="1" destOrd="0" presId="urn:microsoft.com/office/officeart/2005/8/layout/hList1"/>
    <dgm:cxn modelId="{8BB6EC63-4C10-471D-876E-1F3A74459F15}" type="presParOf" srcId="{1F780A44-78F8-47E1-BF29-67DDF824EEAA}" destId="{DA5505B9-881E-4069-A3F8-8D8200E553DD}" srcOrd="3" destOrd="0" presId="urn:microsoft.com/office/officeart/2005/8/layout/hList1"/>
    <dgm:cxn modelId="{6D00B07D-BA2D-42E7-B368-530C744D604A}" type="presParOf" srcId="{1F780A44-78F8-47E1-BF29-67DDF824EEAA}" destId="{5B5155CE-16B8-434E-A971-D6E8D79CD5E8}" srcOrd="4" destOrd="0" presId="urn:microsoft.com/office/officeart/2005/8/layout/hList1"/>
    <dgm:cxn modelId="{5A95DD9C-3A88-4D29-A064-73F1EFA32E3A}" type="presParOf" srcId="{5B5155CE-16B8-434E-A971-D6E8D79CD5E8}" destId="{3D71CA14-B78B-466C-ACF1-EACBAB018329}" srcOrd="0" destOrd="0" presId="urn:microsoft.com/office/officeart/2005/8/layout/hList1"/>
    <dgm:cxn modelId="{B6AFC4FE-839C-495B-86C1-E697BDB83CEB}" type="presParOf" srcId="{5B5155CE-16B8-434E-A971-D6E8D79CD5E8}" destId="{D5EE5E4A-2F4B-4A49-A1A7-5274211B55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EB8755-C7F8-4A87-B0FF-E0839E436E5F}" type="doc">
      <dgm:prSet loTypeId="urn:microsoft.com/office/officeart/2005/8/layout/p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AEEF4-754D-456C-A44C-75D38ECD307B}">
      <dgm:prSet phldrT="[Text]"/>
      <dgm:spPr/>
      <dgm:t>
        <a:bodyPr/>
        <a:lstStyle/>
        <a:p>
          <a:r>
            <a:rPr lang="en-US" dirty="0"/>
            <a:t>Wages  </a:t>
          </a:r>
        </a:p>
      </dgm:t>
    </dgm:pt>
    <dgm:pt modelId="{6BF1611F-538D-4D37-943B-7F5371524E40}" type="parTrans" cxnId="{F714DE32-747A-499F-9DE7-1866AA4970A6}">
      <dgm:prSet/>
      <dgm:spPr/>
      <dgm:t>
        <a:bodyPr/>
        <a:lstStyle/>
        <a:p>
          <a:endParaRPr lang="en-US"/>
        </a:p>
      </dgm:t>
    </dgm:pt>
    <dgm:pt modelId="{92C2645A-D654-4FCA-A7A8-7FCC36EEDB6D}" type="sibTrans" cxnId="{F714DE32-747A-499F-9DE7-1866AA4970A6}">
      <dgm:prSet/>
      <dgm:spPr/>
      <dgm:t>
        <a:bodyPr/>
        <a:lstStyle/>
        <a:p>
          <a:endParaRPr lang="en-US"/>
        </a:p>
      </dgm:t>
    </dgm:pt>
    <dgm:pt modelId="{EB3319AE-6B08-4BB5-8A94-88BD69EE70D6}">
      <dgm:prSet phldrT="[Text]"/>
      <dgm:spPr/>
      <dgm:t>
        <a:bodyPr/>
        <a:lstStyle/>
        <a:p>
          <a:r>
            <a:rPr lang="en-US" dirty="0"/>
            <a:t>A paycheck from day one</a:t>
          </a:r>
        </a:p>
      </dgm:t>
    </dgm:pt>
    <dgm:pt modelId="{17D0DE15-ADE6-4CE4-9164-66D4707ABED5}" type="parTrans" cxnId="{E48E77C5-FD36-4E94-8D42-CC40C5630FAC}">
      <dgm:prSet/>
      <dgm:spPr/>
      <dgm:t>
        <a:bodyPr/>
        <a:lstStyle/>
        <a:p>
          <a:endParaRPr lang="en-US"/>
        </a:p>
      </dgm:t>
    </dgm:pt>
    <dgm:pt modelId="{8C3CB113-7776-45CB-B2B0-39BEC8C69AC9}" type="sibTrans" cxnId="{E48E77C5-FD36-4E94-8D42-CC40C5630FAC}">
      <dgm:prSet/>
      <dgm:spPr/>
      <dgm:t>
        <a:bodyPr/>
        <a:lstStyle/>
        <a:p>
          <a:endParaRPr lang="en-US"/>
        </a:p>
      </dgm:t>
    </dgm:pt>
    <dgm:pt modelId="{EF89AF29-F033-4CB2-8FCC-B62EC93D3F67}">
      <dgm:prSet phldrT="[Text]"/>
      <dgm:spPr/>
      <dgm:t>
        <a:bodyPr/>
        <a:lstStyle/>
        <a:p>
          <a:r>
            <a:rPr lang="en-US" dirty="0"/>
            <a:t>Learning</a:t>
          </a:r>
        </a:p>
      </dgm:t>
    </dgm:pt>
    <dgm:pt modelId="{C99E651C-1D64-4023-A985-A795B584383D}" type="parTrans" cxnId="{593FA253-9D78-4383-A951-6CEF350718C9}">
      <dgm:prSet/>
      <dgm:spPr/>
      <dgm:t>
        <a:bodyPr/>
        <a:lstStyle/>
        <a:p>
          <a:endParaRPr lang="en-US"/>
        </a:p>
      </dgm:t>
    </dgm:pt>
    <dgm:pt modelId="{AEB81878-9748-4DA3-897B-6EFA1135110C}" type="sibTrans" cxnId="{593FA253-9D78-4383-A951-6CEF350718C9}">
      <dgm:prSet/>
      <dgm:spPr/>
      <dgm:t>
        <a:bodyPr/>
        <a:lstStyle/>
        <a:p>
          <a:endParaRPr lang="en-US"/>
        </a:p>
      </dgm:t>
    </dgm:pt>
    <dgm:pt modelId="{0B68EDA1-31AE-41E9-86EB-1B265BA4882A}">
      <dgm:prSet phldrT="[Text]"/>
      <dgm:spPr/>
      <dgm:t>
        <a:bodyPr/>
        <a:lstStyle/>
        <a:p>
          <a:r>
            <a:rPr lang="en-US" dirty="0"/>
            <a:t>Connects education and work simultaneously</a:t>
          </a:r>
        </a:p>
      </dgm:t>
    </dgm:pt>
    <dgm:pt modelId="{76759D37-4417-4A0E-BB9A-3EF7121BCACE}" type="parTrans" cxnId="{B85F63B8-C760-4194-8AA3-3D5CE4AFCEA4}">
      <dgm:prSet/>
      <dgm:spPr/>
      <dgm:t>
        <a:bodyPr/>
        <a:lstStyle/>
        <a:p>
          <a:endParaRPr lang="en-US"/>
        </a:p>
      </dgm:t>
    </dgm:pt>
    <dgm:pt modelId="{2645D592-AA8C-4815-829F-89F7BDEFF243}" type="sibTrans" cxnId="{B85F63B8-C760-4194-8AA3-3D5CE4AFCEA4}">
      <dgm:prSet/>
      <dgm:spPr/>
      <dgm:t>
        <a:bodyPr/>
        <a:lstStyle/>
        <a:p>
          <a:endParaRPr lang="en-US"/>
        </a:p>
      </dgm:t>
    </dgm:pt>
    <dgm:pt modelId="{F6F4C191-4E0E-4876-AD70-DB4BB49EBA09}">
      <dgm:prSet phldrT="[Text]"/>
      <dgm:spPr/>
      <dgm:t>
        <a:bodyPr/>
        <a:lstStyle/>
        <a:p>
          <a:r>
            <a:rPr lang="en-US" dirty="0"/>
            <a:t>Credentials</a:t>
          </a:r>
        </a:p>
      </dgm:t>
    </dgm:pt>
    <dgm:pt modelId="{741E0A61-A158-4E27-AE61-CD64B8A95DD3}" type="parTrans" cxnId="{807F88A3-C7BF-4A28-9E52-FDA0A4377E5C}">
      <dgm:prSet/>
      <dgm:spPr/>
      <dgm:t>
        <a:bodyPr/>
        <a:lstStyle/>
        <a:p>
          <a:endParaRPr lang="en-US"/>
        </a:p>
      </dgm:t>
    </dgm:pt>
    <dgm:pt modelId="{38E7E80A-ECEC-4D45-8C79-6927CBE2DC5D}" type="sibTrans" cxnId="{807F88A3-C7BF-4A28-9E52-FDA0A4377E5C}">
      <dgm:prSet/>
      <dgm:spPr/>
      <dgm:t>
        <a:bodyPr/>
        <a:lstStyle/>
        <a:p>
          <a:endParaRPr lang="en-US"/>
        </a:p>
      </dgm:t>
    </dgm:pt>
    <dgm:pt modelId="{B65F01F1-24A0-4DA3-B768-8889413570A8}">
      <dgm:prSet phldrT="[Text]"/>
      <dgm:spPr/>
      <dgm:t>
        <a:bodyPr/>
        <a:lstStyle/>
        <a:p>
          <a:r>
            <a:rPr lang="en-US" dirty="0"/>
            <a:t>Results in an industry recognized credential</a:t>
          </a:r>
        </a:p>
      </dgm:t>
    </dgm:pt>
    <dgm:pt modelId="{299192FD-6F77-4522-94C2-D8968ED20D0A}" type="parTrans" cxnId="{31C555CA-070D-47AE-A495-D0B166A9D79C}">
      <dgm:prSet/>
      <dgm:spPr/>
      <dgm:t>
        <a:bodyPr/>
        <a:lstStyle/>
        <a:p>
          <a:endParaRPr lang="en-US"/>
        </a:p>
      </dgm:t>
    </dgm:pt>
    <dgm:pt modelId="{1C82383E-2933-4139-85C5-7B380373A339}" type="sibTrans" cxnId="{31C555CA-070D-47AE-A495-D0B166A9D79C}">
      <dgm:prSet/>
      <dgm:spPr/>
      <dgm:t>
        <a:bodyPr/>
        <a:lstStyle/>
        <a:p>
          <a:endParaRPr lang="en-US"/>
        </a:p>
      </dgm:t>
    </dgm:pt>
    <dgm:pt modelId="{80DA8106-C0D1-4361-957B-268922408251}">
      <dgm:prSet phldrT="[Text]"/>
      <dgm:spPr/>
      <dgm:t>
        <a:bodyPr/>
        <a:lstStyle/>
        <a:p>
          <a:r>
            <a:rPr lang="en-US" dirty="0"/>
            <a:t>Wage increases as apprentices become more proficient</a:t>
          </a:r>
        </a:p>
      </dgm:t>
    </dgm:pt>
    <dgm:pt modelId="{7C48B03B-C187-4927-8568-093AB4D83306}" type="parTrans" cxnId="{9A2021CB-657A-4F88-913C-776D5BBF2D8F}">
      <dgm:prSet/>
      <dgm:spPr/>
      <dgm:t>
        <a:bodyPr/>
        <a:lstStyle/>
        <a:p>
          <a:endParaRPr lang="en-US"/>
        </a:p>
      </dgm:t>
    </dgm:pt>
    <dgm:pt modelId="{561B7264-A51B-43E6-9C39-D21CCA2EF964}" type="sibTrans" cxnId="{9A2021CB-657A-4F88-913C-776D5BBF2D8F}">
      <dgm:prSet/>
      <dgm:spPr/>
      <dgm:t>
        <a:bodyPr/>
        <a:lstStyle/>
        <a:p>
          <a:endParaRPr lang="en-US"/>
        </a:p>
      </dgm:t>
    </dgm:pt>
    <dgm:pt modelId="{86BF160A-DE5F-4809-864C-54A1750DC7E9}">
      <dgm:prSet phldrT="[Text]"/>
      <dgm:spPr/>
      <dgm:t>
        <a:bodyPr/>
        <a:lstStyle/>
        <a:p>
          <a:r>
            <a:rPr lang="en-US" dirty="0"/>
            <a:t>Combines OJT and job-related instruction</a:t>
          </a:r>
        </a:p>
      </dgm:t>
    </dgm:pt>
    <dgm:pt modelId="{D361F952-D3BA-43AA-95F2-0D9E970085EE}" type="parTrans" cxnId="{57EEA52A-B0F2-46B1-95E4-AADE641F21AE}">
      <dgm:prSet/>
      <dgm:spPr/>
      <dgm:t>
        <a:bodyPr/>
        <a:lstStyle/>
        <a:p>
          <a:endParaRPr lang="en-US"/>
        </a:p>
      </dgm:t>
    </dgm:pt>
    <dgm:pt modelId="{F8E3930F-F751-466B-A13F-5996134B486B}" type="sibTrans" cxnId="{57EEA52A-B0F2-46B1-95E4-AADE641F21AE}">
      <dgm:prSet/>
      <dgm:spPr/>
      <dgm:t>
        <a:bodyPr/>
        <a:lstStyle/>
        <a:p>
          <a:endParaRPr lang="en-US"/>
        </a:p>
      </dgm:t>
    </dgm:pt>
    <dgm:pt modelId="{4C607E5D-0D6C-42F7-AF03-3C63372003AA}" type="pres">
      <dgm:prSet presAssocID="{38EB8755-C7F8-4A87-B0FF-E0839E436E5F}" presName="Name0" presStyleCnt="0">
        <dgm:presLayoutVars>
          <dgm:dir/>
          <dgm:resizeHandles val="exact"/>
        </dgm:presLayoutVars>
      </dgm:prSet>
      <dgm:spPr/>
    </dgm:pt>
    <dgm:pt modelId="{C32C3EE3-846C-4677-9AD5-2CB866326343}" type="pres">
      <dgm:prSet presAssocID="{38EB8755-C7F8-4A87-B0FF-E0839E436E5F}" presName="bkgdShp" presStyleLbl="alignAccFollowNode1" presStyleIdx="0" presStyleCnt="1"/>
      <dgm:spPr/>
    </dgm:pt>
    <dgm:pt modelId="{C81B5F2A-0C44-4696-AE36-54BA6EBEA88C}" type="pres">
      <dgm:prSet presAssocID="{38EB8755-C7F8-4A87-B0FF-E0839E436E5F}" presName="linComp" presStyleCnt="0"/>
      <dgm:spPr/>
    </dgm:pt>
    <dgm:pt modelId="{2219C692-EBDE-46B7-BC14-AE157F21B77D}" type="pres">
      <dgm:prSet presAssocID="{F3EAEEF4-754D-456C-A44C-75D38ECD307B}" presName="compNode" presStyleCnt="0"/>
      <dgm:spPr/>
    </dgm:pt>
    <dgm:pt modelId="{CBC8D8CB-1C8B-4F82-B5F0-ACC0FA9079AD}" type="pres">
      <dgm:prSet presAssocID="{F3EAEEF4-754D-456C-A44C-75D38ECD307B}" presName="node" presStyleLbl="node1" presStyleIdx="0" presStyleCnt="3">
        <dgm:presLayoutVars>
          <dgm:bulletEnabled val="1"/>
        </dgm:presLayoutVars>
      </dgm:prSet>
      <dgm:spPr/>
    </dgm:pt>
    <dgm:pt modelId="{279E03DD-1EEB-4649-8D06-63E60CB181FB}" type="pres">
      <dgm:prSet presAssocID="{F3EAEEF4-754D-456C-A44C-75D38ECD307B}" presName="invisiNode" presStyleLbl="node1" presStyleIdx="0" presStyleCnt="3"/>
      <dgm:spPr/>
    </dgm:pt>
    <dgm:pt modelId="{57EA7232-AB40-43B5-9440-7D6D8EC7C888}" type="pres">
      <dgm:prSet presAssocID="{F3EAEEF4-754D-456C-A44C-75D38ECD307B}" presName="imagNode" presStyleLbl="fgImgPlace1" presStyleIdx="0" presStyleCnt="3" custScaleX="90208" custScaleY="110963" custLinFactNeighborX="-2302" custLinFactNeighborY="-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B6AC16F6-4E0C-437B-A742-74CA9BDB0737}" type="pres">
      <dgm:prSet presAssocID="{92C2645A-D654-4FCA-A7A8-7FCC36EEDB6D}" presName="sibTrans" presStyleLbl="sibTrans2D1" presStyleIdx="0" presStyleCnt="0"/>
      <dgm:spPr/>
    </dgm:pt>
    <dgm:pt modelId="{58147920-D1F5-4467-89FC-64C23A1A7007}" type="pres">
      <dgm:prSet presAssocID="{EF89AF29-F033-4CB2-8FCC-B62EC93D3F67}" presName="compNode" presStyleCnt="0"/>
      <dgm:spPr/>
    </dgm:pt>
    <dgm:pt modelId="{3E4E240E-4B32-4FCB-B582-B44C828EEAD7}" type="pres">
      <dgm:prSet presAssocID="{EF89AF29-F033-4CB2-8FCC-B62EC93D3F67}" presName="node" presStyleLbl="node1" presStyleIdx="1" presStyleCnt="3">
        <dgm:presLayoutVars>
          <dgm:bulletEnabled val="1"/>
        </dgm:presLayoutVars>
      </dgm:prSet>
      <dgm:spPr/>
    </dgm:pt>
    <dgm:pt modelId="{5B8DD647-463C-4CE6-938E-CCFD10A4604F}" type="pres">
      <dgm:prSet presAssocID="{EF89AF29-F033-4CB2-8FCC-B62EC93D3F67}" presName="invisiNode" presStyleLbl="node1" presStyleIdx="1" presStyleCnt="3"/>
      <dgm:spPr/>
    </dgm:pt>
    <dgm:pt modelId="{838C50A5-57D3-4C0A-B473-A0E692005696}" type="pres">
      <dgm:prSet presAssocID="{EF89AF29-F033-4CB2-8FCC-B62EC93D3F67}" presName="imagNode" presStyleLbl="fgImgPlace1" presStyleIdx="1" presStyleCnt="3" custScaleY="12404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7F3B848-5AAE-4827-A85B-21FD41AF3047}" type="pres">
      <dgm:prSet presAssocID="{AEB81878-9748-4DA3-897B-6EFA1135110C}" presName="sibTrans" presStyleLbl="sibTrans2D1" presStyleIdx="0" presStyleCnt="0"/>
      <dgm:spPr/>
    </dgm:pt>
    <dgm:pt modelId="{732D0464-145D-4A9A-8F7F-1A071DC15807}" type="pres">
      <dgm:prSet presAssocID="{F6F4C191-4E0E-4876-AD70-DB4BB49EBA09}" presName="compNode" presStyleCnt="0"/>
      <dgm:spPr/>
    </dgm:pt>
    <dgm:pt modelId="{E577581A-2F0B-4BBA-A816-6A60396B95AF}" type="pres">
      <dgm:prSet presAssocID="{F6F4C191-4E0E-4876-AD70-DB4BB49EBA09}" presName="node" presStyleLbl="node1" presStyleIdx="2" presStyleCnt="3">
        <dgm:presLayoutVars>
          <dgm:bulletEnabled val="1"/>
        </dgm:presLayoutVars>
      </dgm:prSet>
      <dgm:spPr/>
    </dgm:pt>
    <dgm:pt modelId="{2CEFC050-201D-42C2-9762-74B9D51D975F}" type="pres">
      <dgm:prSet presAssocID="{F6F4C191-4E0E-4876-AD70-DB4BB49EBA09}" presName="invisiNode" presStyleLbl="node1" presStyleIdx="2" presStyleCnt="3"/>
      <dgm:spPr/>
    </dgm:pt>
    <dgm:pt modelId="{8B395026-B6BD-4251-B7FC-601E3A6B7CB3}" type="pres">
      <dgm:prSet presAssocID="{F6F4C191-4E0E-4876-AD70-DB4BB49EBA09}" presName="imagNode" presStyleLbl="fgImgPlace1" presStyleIdx="2" presStyleCnt="3" custScaleX="96312" custScaleY="1259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</dgm:ptLst>
  <dgm:cxnLst>
    <dgm:cxn modelId="{EB900301-372A-4A4B-AB90-B073F755984C}" type="presOf" srcId="{B65F01F1-24A0-4DA3-B768-8889413570A8}" destId="{E577581A-2F0B-4BBA-A816-6A60396B95AF}" srcOrd="0" destOrd="1" presId="urn:microsoft.com/office/officeart/2005/8/layout/pList2"/>
    <dgm:cxn modelId="{37BFB422-2CFF-4A7A-B0DB-D98C929C53CC}" type="presOf" srcId="{92C2645A-D654-4FCA-A7A8-7FCC36EEDB6D}" destId="{B6AC16F6-4E0C-437B-A742-74CA9BDB0737}" srcOrd="0" destOrd="0" presId="urn:microsoft.com/office/officeart/2005/8/layout/pList2"/>
    <dgm:cxn modelId="{91918925-E643-4DB1-8497-0A31025FC05F}" type="presOf" srcId="{38EB8755-C7F8-4A87-B0FF-E0839E436E5F}" destId="{4C607E5D-0D6C-42F7-AF03-3C63372003AA}" srcOrd="0" destOrd="0" presId="urn:microsoft.com/office/officeart/2005/8/layout/pList2"/>
    <dgm:cxn modelId="{57EEA52A-B0F2-46B1-95E4-AADE641F21AE}" srcId="{EF89AF29-F033-4CB2-8FCC-B62EC93D3F67}" destId="{86BF160A-DE5F-4809-864C-54A1750DC7E9}" srcOrd="1" destOrd="0" parTransId="{D361F952-D3BA-43AA-95F2-0D9E970085EE}" sibTransId="{F8E3930F-F751-466B-A13F-5996134B486B}"/>
    <dgm:cxn modelId="{B9B2DC30-3D9A-4298-83DD-D7BD30D077EB}" type="presOf" srcId="{F3EAEEF4-754D-456C-A44C-75D38ECD307B}" destId="{CBC8D8CB-1C8B-4F82-B5F0-ACC0FA9079AD}" srcOrd="0" destOrd="0" presId="urn:microsoft.com/office/officeart/2005/8/layout/pList2"/>
    <dgm:cxn modelId="{F714DE32-747A-499F-9DE7-1866AA4970A6}" srcId="{38EB8755-C7F8-4A87-B0FF-E0839E436E5F}" destId="{F3EAEEF4-754D-456C-A44C-75D38ECD307B}" srcOrd="0" destOrd="0" parTransId="{6BF1611F-538D-4D37-943B-7F5371524E40}" sibTransId="{92C2645A-D654-4FCA-A7A8-7FCC36EEDB6D}"/>
    <dgm:cxn modelId="{DF96C543-29A4-4875-BC0F-2D7A6CE6A7FC}" type="presOf" srcId="{EB3319AE-6B08-4BB5-8A94-88BD69EE70D6}" destId="{CBC8D8CB-1C8B-4F82-B5F0-ACC0FA9079AD}" srcOrd="0" destOrd="1" presId="urn:microsoft.com/office/officeart/2005/8/layout/pList2"/>
    <dgm:cxn modelId="{593FA253-9D78-4383-A951-6CEF350718C9}" srcId="{38EB8755-C7F8-4A87-B0FF-E0839E436E5F}" destId="{EF89AF29-F033-4CB2-8FCC-B62EC93D3F67}" srcOrd="1" destOrd="0" parTransId="{C99E651C-1D64-4023-A985-A795B584383D}" sibTransId="{AEB81878-9748-4DA3-897B-6EFA1135110C}"/>
    <dgm:cxn modelId="{57251585-C12E-41F9-8F59-55EAF82258EA}" type="presOf" srcId="{F6F4C191-4E0E-4876-AD70-DB4BB49EBA09}" destId="{E577581A-2F0B-4BBA-A816-6A60396B95AF}" srcOrd="0" destOrd="0" presId="urn:microsoft.com/office/officeart/2005/8/layout/pList2"/>
    <dgm:cxn modelId="{807F88A3-C7BF-4A28-9E52-FDA0A4377E5C}" srcId="{38EB8755-C7F8-4A87-B0FF-E0839E436E5F}" destId="{F6F4C191-4E0E-4876-AD70-DB4BB49EBA09}" srcOrd="2" destOrd="0" parTransId="{741E0A61-A158-4E27-AE61-CD64B8A95DD3}" sibTransId="{38E7E80A-ECEC-4D45-8C79-6927CBE2DC5D}"/>
    <dgm:cxn modelId="{7D4913AB-8329-4BD3-A113-088894ED901C}" type="presOf" srcId="{0B68EDA1-31AE-41E9-86EB-1B265BA4882A}" destId="{3E4E240E-4B32-4FCB-B582-B44C828EEAD7}" srcOrd="0" destOrd="1" presId="urn:microsoft.com/office/officeart/2005/8/layout/pList2"/>
    <dgm:cxn modelId="{1B9C9FAC-10A0-4E5B-A25A-C20B62FAD39D}" type="presOf" srcId="{80DA8106-C0D1-4361-957B-268922408251}" destId="{CBC8D8CB-1C8B-4F82-B5F0-ACC0FA9079AD}" srcOrd="0" destOrd="2" presId="urn:microsoft.com/office/officeart/2005/8/layout/pList2"/>
    <dgm:cxn modelId="{B85F63B8-C760-4194-8AA3-3D5CE4AFCEA4}" srcId="{EF89AF29-F033-4CB2-8FCC-B62EC93D3F67}" destId="{0B68EDA1-31AE-41E9-86EB-1B265BA4882A}" srcOrd="0" destOrd="0" parTransId="{76759D37-4417-4A0E-BB9A-3EF7121BCACE}" sibTransId="{2645D592-AA8C-4815-829F-89F7BDEFF243}"/>
    <dgm:cxn modelId="{981981C1-AB5C-49C7-BCE3-243931538C56}" type="presOf" srcId="{AEB81878-9748-4DA3-897B-6EFA1135110C}" destId="{E7F3B848-5AAE-4827-A85B-21FD41AF3047}" srcOrd="0" destOrd="0" presId="urn:microsoft.com/office/officeart/2005/8/layout/pList2"/>
    <dgm:cxn modelId="{E48E77C5-FD36-4E94-8D42-CC40C5630FAC}" srcId="{F3EAEEF4-754D-456C-A44C-75D38ECD307B}" destId="{EB3319AE-6B08-4BB5-8A94-88BD69EE70D6}" srcOrd="0" destOrd="0" parTransId="{17D0DE15-ADE6-4CE4-9164-66D4707ABED5}" sibTransId="{8C3CB113-7776-45CB-B2B0-39BEC8C69AC9}"/>
    <dgm:cxn modelId="{31C555CA-070D-47AE-A495-D0B166A9D79C}" srcId="{F6F4C191-4E0E-4876-AD70-DB4BB49EBA09}" destId="{B65F01F1-24A0-4DA3-B768-8889413570A8}" srcOrd="0" destOrd="0" parTransId="{299192FD-6F77-4522-94C2-D8968ED20D0A}" sibTransId="{1C82383E-2933-4139-85C5-7B380373A339}"/>
    <dgm:cxn modelId="{9A2021CB-657A-4F88-913C-776D5BBF2D8F}" srcId="{F3EAEEF4-754D-456C-A44C-75D38ECD307B}" destId="{80DA8106-C0D1-4361-957B-268922408251}" srcOrd="1" destOrd="0" parTransId="{7C48B03B-C187-4927-8568-093AB4D83306}" sibTransId="{561B7264-A51B-43E6-9C39-D21CCA2EF964}"/>
    <dgm:cxn modelId="{9124C7D4-06C4-45FA-B875-54E4CFBB5D9E}" type="presOf" srcId="{86BF160A-DE5F-4809-864C-54A1750DC7E9}" destId="{3E4E240E-4B32-4FCB-B582-B44C828EEAD7}" srcOrd="0" destOrd="2" presId="urn:microsoft.com/office/officeart/2005/8/layout/pList2"/>
    <dgm:cxn modelId="{CF9E98DB-43B3-40A2-83BC-E2A083F065C4}" type="presOf" srcId="{EF89AF29-F033-4CB2-8FCC-B62EC93D3F67}" destId="{3E4E240E-4B32-4FCB-B582-B44C828EEAD7}" srcOrd="0" destOrd="0" presId="urn:microsoft.com/office/officeart/2005/8/layout/pList2"/>
    <dgm:cxn modelId="{ACA09E31-88C5-45E2-B93E-28A5178B8218}" type="presParOf" srcId="{4C607E5D-0D6C-42F7-AF03-3C63372003AA}" destId="{C32C3EE3-846C-4677-9AD5-2CB866326343}" srcOrd="0" destOrd="0" presId="urn:microsoft.com/office/officeart/2005/8/layout/pList2"/>
    <dgm:cxn modelId="{08506DA0-EE1E-401A-82B0-BD60C079207C}" type="presParOf" srcId="{4C607E5D-0D6C-42F7-AF03-3C63372003AA}" destId="{C81B5F2A-0C44-4696-AE36-54BA6EBEA88C}" srcOrd="1" destOrd="0" presId="urn:microsoft.com/office/officeart/2005/8/layout/pList2"/>
    <dgm:cxn modelId="{EE895060-EE3C-4235-8AA3-3C450874642A}" type="presParOf" srcId="{C81B5F2A-0C44-4696-AE36-54BA6EBEA88C}" destId="{2219C692-EBDE-46B7-BC14-AE157F21B77D}" srcOrd="0" destOrd="0" presId="urn:microsoft.com/office/officeart/2005/8/layout/pList2"/>
    <dgm:cxn modelId="{3CB9F624-516E-4BE0-AD6B-ED30396C4F77}" type="presParOf" srcId="{2219C692-EBDE-46B7-BC14-AE157F21B77D}" destId="{CBC8D8CB-1C8B-4F82-B5F0-ACC0FA9079AD}" srcOrd="0" destOrd="0" presId="urn:microsoft.com/office/officeart/2005/8/layout/pList2"/>
    <dgm:cxn modelId="{1182637F-5908-43CD-A600-23417E47BA4B}" type="presParOf" srcId="{2219C692-EBDE-46B7-BC14-AE157F21B77D}" destId="{279E03DD-1EEB-4649-8D06-63E60CB181FB}" srcOrd="1" destOrd="0" presId="urn:microsoft.com/office/officeart/2005/8/layout/pList2"/>
    <dgm:cxn modelId="{3F885CA3-FBC8-4E24-AA34-6B0A09A78E0E}" type="presParOf" srcId="{2219C692-EBDE-46B7-BC14-AE157F21B77D}" destId="{57EA7232-AB40-43B5-9440-7D6D8EC7C888}" srcOrd="2" destOrd="0" presId="urn:microsoft.com/office/officeart/2005/8/layout/pList2"/>
    <dgm:cxn modelId="{07D31436-39FB-4F12-9AC9-C8A16A5F1124}" type="presParOf" srcId="{C81B5F2A-0C44-4696-AE36-54BA6EBEA88C}" destId="{B6AC16F6-4E0C-437B-A742-74CA9BDB0737}" srcOrd="1" destOrd="0" presId="urn:microsoft.com/office/officeart/2005/8/layout/pList2"/>
    <dgm:cxn modelId="{7C3122C6-009F-4645-A794-9748A822A4E1}" type="presParOf" srcId="{C81B5F2A-0C44-4696-AE36-54BA6EBEA88C}" destId="{58147920-D1F5-4467-89FC-64C23A1A7007}" srcOrd="2" destOrd="0" presId="urn:microsoft.com/office/officeart/2005/8/layout/pList2"/>
    <dgm:cxn modelId="{51429EE7-5D62-4B26-A596-F9801713CFD8}" type="presParOf" srcId="{58147920-D1F5-4467-89FC-64C23A1A7007}" destId="{3E4E240E-4B32-4FCB-B582-B44C828EEAD7}" srcOrd="0" destOrd="0" presId="urn:microsoft.com/office/officeart/2005/8/layout/pList2"/>
    <dgm:cxn modelId="{E87DABF8-E240-4FA1-87F0-A3B495C97DB5}" type="presParOf" srcId="{58147920-D1F5-4467-89FC-64C23A1A7007}" destId="{5B8DD647-463C-4CE6-938E-CCFD10A4604F}" srcOrd="1" destOrd="0" presId="urn:microsoft.com/office/officeart/2005/8/layout/pList2"/>
    <dgm:cxn modelId="{4AB3AE3D-4C65-4E75-BD61-725F96F814D5}" type="presParOf" srcId="{58147920-D1F5-4467-89FC-64C23A1A7007}" destId="{838C50A5-57D3-4C0A-B473-A0E692005696}" srcOrd="2" destOrd="0" presId="urn:microsoft.com/office/officeart/2005/8/layout/pList2"/>
    <dgm:cxn modelId="{71B5DAB3-E683-45B9-856E-29C6CA3015CA}" type="presParOf" srcId="{C81B5F2A-0C44-4696-AE36-54BA6EBEA88C}" destId="{E7F3B848-5AAE-4827-A85B-21FD41AF3047}" srcOrd="3" destOrd="0" presId="urn:microsoft.com/office/officeart/2005/8/layout/pList2"/>
    <dgm:cxn modelId="{11ACAD97-2B6A-479C-AF89-914FA50C0FA5}" type="presParOf" srcId="{C81B5F2A-0C44-4696-AE36-54BA6EBEA88C}" destId="{732D0464-145D-4A9A-8F7F-1A071DC15807}" srcOrd="4" destOrd="0" presId="urn:microsoft.com/office/officeart/2005/8/layout/pList2"/>
    <dgm:cxn modelId="{7035BBA8-6DD1-4F88-A91B-BDC934489689}" type="presParOf" srcId="{732D0464-145D-4A9A-8F7F-1A071DC15807}" destId="{E577581A-2F0B-4BBA-A816-6A60396B95AF}" srcOrd="0" destOrd="0" presId="urn:microsoft.com/office/officeart/2005/8/layout/pList2"/>
    <dgm:cxn modelId="{EA17715B-F5D5-498E-A711-F0C11BD299C0}" type="presParOf" srcId="{732D0464-145D-4A9A-8F7F-1A071DC15807}" destId="{2CEFC050-201D-42C2-9762-74B9D51D975F}" srcOrd="1" destOrd="0" presId="urn:microsoft.com/office/officeart/2005/8/layout/pList2"/>
    <dgm:cxn modelId="{91128C75-DD94-4DA9-A32D-6448780ACE29}" type="presParOf" srcId="{732D0464-145D-4A9A-8F7F-1A071DC15807}" destId="{8B395026-B6BD-4251-B7FC-601E3A6B7CB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D0825B-6389-4D7C-9A48-2DB99692C938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EB198-1CDC-446F-A6F5-5E5A19F2229D}">
      <dgm:prSet phldrT="[Text]"/>
      <dgm:spPr/>
      <dgm:t>
        <a:bodyPr/>
        <a:lstStyle/>
        <a:p>
          <a:r>
            <a:rPr lang="en-US" dirty="0"/>
            <a:t>Business Involvement</a:t>
          </a:r>
        </a:p>
      </dgm:t>
    </dgm:pt>
    <dgm:pt modelId="{E458EABE-608F-4CAB-AA61-5E2EE914ACF0}" type="parTrans" cxnId="{0CBE39DC-565D-40F5-A758-45A6770CC1E5}">
      <dgm:prSet/>
      <dgm:spPr/>
      <dgm:t>
        <a:bodyPr/>
        <a:lstStyle/>
        <a:p>
          <a:endParaRPr lang="en-US"/>
        </a:p>
      </dgm:t>
    </dgm:pt>
    <dgm:pt modelId="{A375877E-F3F2-462E-81F0-E2CD54786162}" type="sibTrans" cxnId="{0CBE39DC-565D-40F5-A758-45A6770CC1E5}">
      <dgm:prSet/>
      <dgm:spPr/>
      <dgm:t>
        <a:bodyPr/>
        <a:lstStyle/>
        <a:p>
          <a:endParaRPr lang="en-US"/>
        </a:p>
      </dgm:t>
    </dgm:pt>
    <dgm:pt modelId="{41B92F74-873A-40FD-8AA5-96782CB20724}">
      <dgm:prSet phldrT="[Text]"/>
      <dgm:spPr/>
      <dgm:t>
        <a:bodyPr/>
        <a:lstStyle/>
        <a:p>
          <a:r>
            <a:rPr lang="en-US" dirty="0"/>
            <a:t>Structured OJT</a:t>
          </a:r>
        </a:p>
      </dgm:t>
    </dgm:pt>
    <dgm:pt modelId="{6731C7C3-1FDA-4BD1-A08A-994A73FE39D1}" type="parTrans" cxnId="{59E8E8E3-3AD7-455E-8E7C-E7F3DABB4E5B}">
      <dgm:prSet/>
      <dgm:spPr/>
      <dgm:t>
        <a:bodyPr/>
        <a:lstStyle/>
        <a:p>
          <a:endParaRPr lang="en-US"/>
        </a:p>
      </dgm:t>
    </dgm:pt>
    <dgm:pt modelId="{BB022613-6345-4195-A3F7-99B3E3DDB244}" type="sibTrans" cxnId="{59E8E8E3-3AD7-455E-8E7C-E7F3DABB4E5B}">
      <dgm:prSet/>
      <dgm:spPr/>
      <dgm:t>
        <a:bodyPr/>
        <a:lstStyle/>
        <a:p>
          <a:endParaRPr lang="en-US"/>
        </a:p>
      </dgm:t>
    </dgm:pt>
    <dgm:pt modelId="{B9B6708E-D299-4B48-A349-E4E399EA6596}">
      <dgm:prSet phldrT="[Text]"/>
      <dgm:spPr/>
      <dgm:t>
        <a:bodyPr/>
        <a:lstStyle/>
        <a:p>
          <a:r>
            <a:rPr lang="en-US" dirty="0"/>
            <a:t>Related Instruction</a:t>
          </a:r>
        </a:p>
      </dgm:t>
    </dgm:pt>
    <dgm:pt modelId="{2A90AA66-1D6E-4129-92A9-4AE66818652F}" type="parTrans" cxnId="{EB32132B-F821-4CB9-BB7E-AE1EBD7EB864}">
      <dgm:prSet/>
      <dgm:spPr/>
      <dgm:t>
        <a:bodyPr/>
        <a:lstStyle/>
        <a:p>
          <a:endParaRPr lang="en-US"/>
        </a:p>
      </dgm:t>
    </dgm:pt>
    <dgm:pt modelId="{EAB0074E-B688-4E20-B39D-68B133764B77}" type="sibTrans" cxnId="{EB32132B-F821-4CB9-BB7E-AE1EBD7EB864}">
      <dgm:prSet/>
      <dgm:spPr/>
      <dgm:t>
        <a:bodyPr/>
        <a:lstStyle/>
        <a:p>
          <a:endParaRPr lang="en-US"/>
        </a:p>
      </dgm:t>
    </dgm:pt>
    <dgm:pt modelId="{541EE06A-68E4-452A-BABE-86C360B21214}">
      <dgm:prSet phldrT="[Text]"/>
      <dgm:spPr/>
      <dgm:t>
        <a:bodyPr/>
        <a:lstStyle/>
        <a:p>
          <a:r>
            <a:rPr lang="en-US" dirty="0"/>
            <a:t>Rewards for Skills Gains</a:t>
          </a:r>
        </a:p>
      </dgm:t>
    </dgm:pt>
    <dgm:pt modelId="{9CD325C2-E2DD-4A0C-911E-E989924391C7}" type="parTrans" cxnId="{A708142D-4362-416E-89B0-BD9B7750A24E}">
      <dgm:prSet/>
      <dgm:spPr/>
      <dgm:t>
        <a:bodyPr/>
        <a:lstStyle/>
        <a:p>
          <a:endParaRPr lang="en-US"/>
        </a:p>
      </dgm:t>
    </dgm:pt>
    <dgm:pt modelId="{867DC804-448E-4161-9831-348B4B0EF6D3}" type="sibTrans" cxnId="{A708142D-4362-416E-89B0-BD9B7750A24E}">
      <dgm:prSet/>
      <dgm:spPr/>
      <dgm:t>
        <a:bodyPr/>
        <a:lstStyle/>
        <a:p>
          <a:endParaRPr lang="en-US"/>
        </a:p>
      </dgm:t>
    </dgm:pt>
    <dgm:pt modelId="{32676B76-BE0D-4B91-9116-6435F58EA8E0}">
      <dgm:prSet phldrT="[Text]"/>
      <dgm:spPr/>
      <dgm:t>
        <a:bodyPr/>
        <a:lstStyle/>
        <a:p>
          <a:r>
            <a:rPr lang="en-US" dirty="0"/>
            <a:t>Nationally Recognized Credential</a:t>
          </a:r>
        </a:p>
      </dgm:t>
    </dgm:pt>
    <dgm:pt modelId="{8CE7A452-DABB-4B43-A024-6D53C4B0B642}" type="parTrans" cxnId="{25B91C91-85D3-4690-8355-49AA72654B30}">
      <dgm:prSet/>
      <dgm:spPr/>
      <dgm:t>
        <a:bodyPr/>
        <a:lstStyle/>
        <a:p>
          <a:endParaRPr lang="en-US"/>
        </a:p>
      </dgm:t>
    </dgm:pt>
    <dgm:pt modelId="{0665047C-E240-4867-BC09-11B3318F8B8E}" type="sibTrans" cxnId="{25B91C91-85D3-4690-8355-49AA72654B30}">
      <dgm:prSet/>
      <dgm:spPr/>
      <dgm:t>
        <a:bodyPr/>
        <a:lstStyle/>
        <a:p>
          <a:endParaRPr lang="en-US"/>
        </a:p>
      </dgm:t>
    </dgm:pt>
    <dgm:pt modelId="{28D5103C-668A-4042-B58B-1CEECF720B84}" type="pres">
      <dgm:prSet presAssocID="{1DD0825B-6389-4D7C-9A48-2DB99692C938}" presName="compositeShape" presStyleCnt="0">
        <dgm:presLayoutVars>
          <dgm:chMax val="7"/>
          <dgm:dir/>
          <dgm:resizeHandles val="exact"/>
        </dgm:presLayoutVars>
      </dgm:prSet>
      <dgm:spPr/>
    </dgm:pt>
    <dgm:pt modelId="{34C269FF-FEED-492D-98F7-6CDADE6DADDC}" type="pres">
      <dgm:prSet presAssocID="{1DD0825B-6389-4D7C-9A48-2DB99692C938}" presName="wedge1" presStyleLbl="node1" presStyleIdx="0" presStyleCnt="5"/>
      <dgm:spPr/>
    </dgm:pt>
    <dgm:pt modelId="{8FBCE90A-3364-441F-94FE-EC4859250D8B}" type="pres">
      <dgm:prSet presAssocID="{1DD0825B-6389-4D7C-9A48-2DB99692C93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9F4E932-267D-4C47-861B-97CFC24A7BA0}" type="pres">
      <dgm:prSet presAssocID="{1DD0825B-6389-4D7C-9A48-2DB99692C938}" presName="wedge2" presStyleLbl="node1" presStyleIdx="1" presStyleCnt="5"/>
      <dgm:spPr/>
    </dgm:pt>
    <dgm:pt modelId="{E312FAC2-21C8-4FFA-97F6-4E293F9C75DD}" type="pres">
      <dgm:prSet presAssocID="{1DD0825B-6389-4D7C-9A48-2DB99692C93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A3357BE-9389-4B19-A88C-81A0DFC95B87}" type="pres">
      <dgm:prSet presAssocID="{1DD0825B-6389-4D7C-9A48-2DB99692C938}" presName="wedge3" presStyleLbl="node1" presStyleIdx="2" presStyleCnt="5"/>
      <dgm:spPr/>
    </dgm:pt>
    <dgm:pt modelId="{BC9DEC8C-C855-4678-B6DD-D62E38DEDB57}" type="pres">
      <dgm:prSet presAssocID="{1DD0825B-6389-4D7C-9A48-2DB99692C93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002B707-7B73-4C1A-A91E-5DB40B5380FD}" type="pres">
      <dgm:prSet presAssocID="{1DD0825B-6389-4D7C-9A48-2DB99692C938}" presName="wedge4" presStyleLbl="node1" presStyleIdx="3" presStyleCnt="5"/>
      <dgm:spPr/>
    </dgm:pt>
    <dgm:pt modelId="{5AAB8661-7EB9-4735-8E02-66D9BE827BC8}" type="pres">
      <dgm:prSet presAssocID="{1DD0825B-6389-4D7C-9A48-2DB99692C93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E66F517-CD1A-4BDF-9312-BEB8029BC7AE}" type="pres">
      <dgm:prSet presAssocID="{1DD0825B-6389-4D7C-9A48-2DB99692C938}" presName="wedge5" presStyleLbl="node1" presStyleIdx="4" presStyleCnt="5"/>
      <dgm:spPr/>
    </dgm:pt>
    <dgm:pt modelId="{22F786F0-56E0-4D05-96F8-7CECF4855610}" type="pres">
      <dgm:prSet presAssocID="{1DD0825B-6389-4D7C-9A48-2DB99692C93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B32132B-F821-4CB9-BB7E-AE1EBD7EB864}" srcId="{1DD0825B-6389-4D7C-9A48-2DB99692C938}" destId="{B9B6708E-D299-4B48-A349-E4E399EA6596}" srcOrd="2" destOrd="0" parTransId="{2A90AA66-1D6E-4129-92A9-4AE66818652F}" sibTransId="{EAB0074E-B688-4E20-B39D-68B133764B77}"/>
    <dgm:cxn modelId="{A708142D-4362-416E-89B0-BD9B7750A24E}" srcId="{1DD0825B-6389-4D7C-9A48-2DB99692C938}" destId="{541EE06A-68E4-452A-BABE-86C360B21214}" srcOrd="3" destOrd="0" parTransId="{9CD325C2-E2DD-4A0C-911E-E989924391C7}" sibTransId="{867DC804-448E-4161-9831-348B4B0EF6D3}"/>
    <dgm:cxn modelId="{7E140A40-D0AE-4639-AD62-356684900480}" type="presOf" srcId="{1DD0825B-6389-4D7C-9A48-2DB99692C938}" destId="{28D5103C-668A-4042-B58B-1CEECF720B84}" srcOrd="0" destOrd="0" presId="urn:microsoft.com/office/officeart/2005/8/layout/chart3"/>
    <dgm:cxn modelId="{83AD0C61-91C7-4D32-B5DC-9B9D69609AD4}" type="presOf" srcId="{541EE06A-68E4-452A-BABE-86C360B21214}" destId="{7002B707-7B73-4C1A-A91E-5DB40B5380FD}" srcOrd="0" destOrd="0" presId="urn:microsoft.com/office/officeart/2005/8/layout/chart3"/>
    <dgm:cxn modelId="{6390B762-FA02-458B-ABCB-EEC9B42A1F16}" type="presOf" srcId="{644EB198-1CDC-446F-A6F5-5E5A19F2229D}" destId="{8FBCE90A-3364-441F-94FE-EC4859250D8B}" srcOrd="1" destOrd="0" presId="urn:microsoft.com/office/officeart/2005/8/layout/chart3"/>
    <dgm:cxn modelId="{3B479D65-A275-46D8-8516-4DCAF6CF4DDA}" type="presOf" srcId="{32676B76-BE0D-4B91-9116-6435F58EA8E0}" destId="{22F786F0-56E0-4D05-96F8-7CECF4855610}" srcOrd="1" destOrd="0" presId="urn:microsoft.com/office/officeart/2005/8/layout/chart3"/>
    <dgm:cxn modelId="{DA296A47-A7D3-45E8-85BA-00A1E0F10CF8}" type="presOf" srcId="{B9B6708E-D299-4B48-A349-E4E399EA6596}" destId="{FA3357BE-9389-4B19-A88C-81A0DFC95B87}" srcOrd="0" destOrd="0" presId="urn:microsoft.com/office/officeart/2005/8/layout/chart3"/>
    <dgm:cxn modelId="{51EF7186-7C04-427D-8336-81CB557A33CD}" type="presOf" srcId="{644EB198-1CDC-446F-A6F5-5E5A19F2229D}" destId="{34C269FF-FEED-492D-98F7-6CDADE6DADDC}" srcOrd="0" destOrd="0" presId="urn:microsoft.com/office/officeart/2005/8/layout/chart3"/>
    <dgm:cxn modelId="{25B91C91-85D3-4690-8355-49AA72654B30}" srcId="{1DD0825B-6389-4D7C-9A48-2DB99692C938}" destId="{32676B76-BE0D-4B91-9116-6435F58EA8E0}" srcOrd="4" destOrd="0" parTransId="{8CE7A452-DABB-4B43-A024-6D53C4B0B642}" sibTransId="{0665047C-E240-4867-BC09-11B3318F8B8E}"/>
    <dgm:cxn modelId="{A23F84AC-95C1-4925-82E1-DA635958B8A9}" type="presOf" srcId="{41B92F74-873A-40FD-8AA5-96782CB20724}" destId="{F9F4E932-267D-4C47-861B-97CFC24A7BA0}" srcOrd="0" destOrd="0" presId="urn:microsoft.com/office/officeart/2005/8/layout/chart3"/>
    <dgm:cxn modelId="{0CBE39DC-565D-40F5-A758-45A6770CC1E5}" srcId="{1DD0825B-6389-4D7C-9A48-2DB99692C938}" destId="{644EB198-1CDC-446F-A6F5-5E5A19F2229D}" srcOrd="0" destOrd="0" parTransId="{E458EABE-608F-4CAB-AA61-5E2EE914ACF0}" sibTransId="{A375877E-F3F2-462E-81F0-E2CD54786162}"/>
    <dgm:cxn modelId="{C4E2F0DC-CB82-4A15-A975-5B5B054FD513}" type="presOf" srcId="{541EE06A-68E4-452A-BABE-86C360B21214}" destId="{5AAB8661-7EB9-4735-8E02-66D9BE827BC8}" srcOrd="1" destOrd="0" presId="urn:microsoft.com/office/officeart/2005/8/layout/chart3"/>
    <dgm:cxn modelId="{5B37BCDF-FFEA-4798-AAB7-3E8F332C325A}" type="presOf" srcId="{32676B76-BE0D-4B91-9116-6435F58EA8E0}" destId="{6E66F517-CD1A-4BDF-9312-BEB8029BC7AE}" srcOrd="0" destOrd="0" presId="urn:microsoft.com/office/officeart/2005/8/layout/chart3"/>
    <dgm:cxn modelId="{055C1EE2-C0BE-406C-A590-327D36A91195}" type="presOf" srcId="{41B92F74-873A-40FD-8AA5-96782CB20724}" destId="{E312FAC2-21C8-4FFA-97F6-4E293F9C75DD}" srcOrd="1" destOrd="0" presId="urn:microsoft.com/office/officeart/2005/8/layout/chart3"/>
    <dgm:cxn modelId="{59E8E8E3-3AD7-455E-8E7C-E7F3DABB4E5B}" srcId="{1DD0825B-6389-4D7C-9A48-2DB99692C938}" destId="{41B92F74-873A-40FD-8AA5-96782CB20724}" srcOrd="1" destOrd="0" parTransId="{6731C7C3-1FDA-4BD1-A08A-994A73FE39D1}" sibTransId="{BB022613-6345-4195-A3F7-99B3E3DDB244}"/>
    <dgm:cxn modelId="{164222F3-9B37-4423-89FE-16491BDD23FC}" type="presOf" srcId="{B9B6708E-D299-4B48-A349-E4E399EA6596}" destId="{BC9DEC8C-C855-4678-B6DD-D62E38DEDB57}" srcOrd="1" destOrd="0" presId="urn:microsoft.com/office/officeart/2005/8/layout/chart3"/>
    <dgm:cxn modelId="{ADEFAC19-5E15-4E09-B345-284E52D1738D}" type="presParOf" srcId="{28D5103C-668A-4042-B58B-1CEECF720B84}" destId="{34C269FF-FEED-492D-98F7-6CDADE6DADDC}" srcOrd="0" destOrd="0" presId="urn:microsoft.com/office/officeart/2005/8/layout/chart3"/>
    <dgm:cxn modelId="{BB794269-C177-4E74-8275-0B17F2184E00}" type="presParOf" srcId="{28D5103C-668A-4042-B58B-1CEECF720B84}" destId="{8FBCE90A-3364-441F-94FE-EC4859250D8B}" srcOrd="1" destOrd="0" presId="urn:microsoft.com/office/officeart/2005/8/layout/chart3"/>
    <dgm:cxn modelId="{FA160465-EA76-4010-88EB-F928E8FF0EE7}" type="presParOf" srcId="{28D5103C-668A-4042-B58B-1CEECF720B84}" destId="{F9F4E932-267D-4C47-861B-97CFC24A7BA0}" srcOrd="2" destOrd="0" presId="urn:microsoft.com/office/officeart/2005/8/layout/chart3"/>
    <dgm:cxn modelId="{DA61F686-43F1-4C5E-9DE1-9A496DAB5F9B}" type="presParOf" srcId="{28D5103C-668A-4042-B58B-1CEECF720B84}" destId="{E312FAC2-21C8-4FFA-97F6-4E293F9C75DD}" srcOrd="3" destOrd="0" presId="urn:microsoft.com/office/officeart/2005/8/layout/chart3"/>
    <dgm:cxn modelId="{C20C7656-114C-4F3A-B8BE-6FBCE2D72A7F}" type="presParOf" srcId="{28D5103C-668A-4042-B58B-1CEECF720B84}" destId="{FA3357BE-9389-4B19-A88C-81A0DFC95B87}" srcOrd="4" destOrd="0" presId="urn:microsoft.com/office/officeart/2005/8/layout/chart3"/>
    <dgm:cxn modelId="{00A2FEBB-C3AF-4484-AEF3-B9430FFAAEFC}" type="presParOf" srcId="{28D5103C-668A-4042-B58B-1CEECF720B84}" destId="{BC9DEC8C-C855-4678-B6DD-D62E38DEDB57}" srcOrd="5" destOrd="0" presId="urn:microsoft.com/office/officeart/2005/8/layout/chart3"/>
    <dgm:cxn modelId="{50075F4F-CB49-4CCF-9212-D60350AC9AA0}" type="presParOf" srcId="{28D5103C-668A-4042-B58B-1CEECF720B84}" destId="{7002B707-7B73-4C1A-A91E-5DB40B5380FD}" srcOrd="6" destOrd="0" presId="urn:microsoft.com/office/officeart/2005/8/layout/chart3"/>
    <dgm:cxn modelId="{4E3C6FEE-DB33-4193-9362-1EE9941D9397}" type="presParOf" srcId="{28D5103C-668A-4042-B58B-1CEECF720B84}" destId="{5AAB8661-7EB9-4735-8E02-66D9BE827BC8}" srcOrd="7" destOrd="0" presId="urn:microsoft.com/office/officeart/2005/8/layout/chart3"/>
    <dgm:cxn modelId="{FB1FCC47-CDA8-4DC8-A788-6BA5FFF7F028}" type="presParOf" srcId="{28D5103C-668A-4042-B58B-1CEECF720B84}" destId="{6E66F517-CD1A-4BDF-9312-BEB8029BC7AE}" srcOrd="8" destOrd="0" presId="urn:microsoft.com/office/officeart/2005/8/layout/chart3"/>
    <dgm:cxn modelId="{1C4F6777-749E-4981-88D4-70B1EE294496}" type="presParOf" srcId="{28D5103C-668A-4042-B58B-1CEECF720B84}" destId="{22F786F0-56E0-4D05-96F8-7CECF485561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23D7DA-6495-4F62-B258-741DB27A980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EC69F9-E181-4780-9A5F-567942DD72BD}">
      <dgm:prSet phldrT="[Text]"/>
      <dgm:spPr/>
      <dgm:t>
        <a:bodyPr/>
        <a:lstStyle/>
        <a:p>
          <a:r>
            <a:rPr lang="en-US" dirty="0"/>
            <a:t>Pre-Apprenticeship</a:t>
          </a:r>
        </a:p>
      </dgm:t>
    </dgm:pt>
    <dgm:pt modelId="{A77BF113-7FD9-4379-BE34-64C277D3322D}" type="parTrans" cxnId="{1F9E951F-EF65-44DA-9FF3-344C18B99801}">
      <dgm:prSet/>
      <dgm:spPr/>
      <dgm:t>
        <a:bodyPr/>
        <a:lstStyle/>
        <a:p>
          <a:endParaRPr lang="en-US"/>
        </a:p>
      </dgm:t>
    </dgm:pt>
    <dgm:pt modelId="{885E324D-D48F-43CF-A42B-BD3E69B371EF}" type="sibTrans" cxnId="{1F9E951F-EF65-44DA-9FF3-344C18B99801}">
      <dgm:prSet/>
      <dgm:spPr/>
      <dgm:t>
        <a:bodyPr/>
        <a:lstStyle/>
        <a:p>
          <a:endParaRPr lang="en-US"/>
        </a:p>
      </dgm:t>
    </dgm:pt>
    <dgm:pt modelId="{EF6B4E08-9B2F-4E3A-8F0E-25EDB5E06BF4}">
      <dgm:prSet phldrT="[Text]"/>
      <dgm:spPr/>
      <dgm:t>
        <a:bodyPr/>
        <a:lstStyle/>
        <a:p>
          <a:r>
            <a:rPr lang="en-US" dirty="0"/>
            <a:t>Basic Skill Courses</a:t>
          </a:r>
        </a:p>
      </dgm:t>
    </dgm:pt>
    <dgm:pt modelId="{3D33D472-EDD7-4DDC-976A-7943933BD46D}" type="parTrans" cxnId="{B33B8444-888B-43E1-BF1F-830265C2FDA8}">
      <dgm:prSet/>
      <dgm:spPr/>
      <dgm:t>
        <a:bodyPr/>
        <a:lstStyle/>
        <a:p>
          <a:endParaRPr lang="en-US"/>
        </a:p>
      </dgm:t>
    </dgm:pt>
    <dgm:pt modelId="{5FC18DD3-7101-496A-8533-75D26B74DE8E}" type="sibTrans" cxnId="{B33B8444-888B-43E1-BF1F-830265C2FDA8}">
      <dgm:prSet/>
      <dgm:spPr/>
      <dgm:t>
        <a:bodyPr/>
        <a:lstStyle/>
        <a:p>
          <a:endParaRPr lang="en-US"/>
        </a:p>
      </dgm:t>
    </dgm:pt>
    <dgm:pt modelId="{FF64528E-0F23-4398-8EA1-AFEB6AC19AC9}">
      <dgm:prSet phldrT="[Text]"/>
      <dgm:spPr/>
      <dgm:t>
        <a:bodyPr/>
        <a:lstStyle/>
        <a:p>
          <a:r>
            <a:rPr lang="en-US" dirty="0"/>
            <a:t>Nursing </a:t>
          </a:r>
          <a:r>
            <a:rPr lang="en-US" dirty="0" err="1"/>
            <a:t>Prereqs</a:t>
          </a:r>
          <a:endParaRPr lang="en-US" dirty="0"/>
        </a:p>
      </dgm:t>
    </dgm:pt>
    <dgm:pt modelId="{BE912B3B-24D7-43C1-AFDC-070F1C412A63}" type="parTrans" cxnId="{F07DE6FB-DBF4-4D03-98CC-8E74582F0A10}">
      <dgm:prSet/>
      <dgm:spPr/>
      <dgm:t>
        <a:bodyPr/>
        <a:lstStyle/>
        <a:p>
          <a:endParaRPr lang="en-US"/>
        </a:p>
      </dgm:t>
    </dgm:pt>
    <dgm:pt modelId="{50D53AEE-1481-452A-AAE2-8E17254DA89B}" type="sibTrans" cxnId="{F07DE6FB-DBF4-4D03-98CC-8E74582F0A10}">
      <dgm:prSet/>
      <dgm:spPr/>
      <dgm:t>
        <a:bodyPr/>
        <a:lstStyle/>
        <a:p>
          <a:endParaRPr lang="en-US"/>
        </a:p>
      </dgm:t>
    </dgm:pt>
    <dgm:pt modelId="{7B67566D-82DC-4CC3-9FAA-314AAA133121}">
      <dgm:prSet phldrT="[Text]"/>
      <dgm:spPr/>
      <dgm:t>
        <a:bodyPr/>
        <a:lstStyle/>
        <a:p>
          <a:r>
            <a:rPr lang="en-US" dirty="0"/>
            <a:t>Apprenticeship</a:t>
          </a:r>
        </a:p>
      </dgm:t>
    </dgm:pt>
    <dgm:pt modelId="{679DD700-7EAA-44CD-8A02-06111716D024}" type="parTrans" cxnId="{901EEE30-360B-4D57-ADD9-523209AEC44F}">
      <dgm:prSet/>
      <dgm:spPr/>
      <dgm:t>
        <a:bodyPr/>
        <a:lstStyle/>
        <a:p>
          <a:endParaRPr lang="en-US"/>
        </a:p>
      </dgm:t>
    </dgm:pt>
    <dgm:pt modelId="{F8E14C8C-8417-42DA-B405-8FD81F185967}" type="sibTrans" cxnId="{901EEE30-360B-4D57-ADD9-523209AEC44F}">
      <dgm:prSet/>
      <dgm:spPr/>
      <dgm:t>
        <a:bodyPr/>
        <a:lstStyle/>
        <a:p>
          <a:endParaRPr lang="en-US"/>
        </a:p>
      </dgm:t>
    </dgm:pt>
    <dgm:pt modelId="{E9F9BD9C-F413-4B1D-9574-8C1325C614ED}">
      <dgm:prSet phldrT="[Text]"/>
      <dgm:spPr/>
      <dgm:t>
        <a:bodyPr/>
        <a:lstStyle/>
        <a:p>
          <a:r>
            <a:rPr lang="en-US" dirty="0"/>
            <a:t>Nursing Courses</a:t>
          </a:r>
        </a:p>
      </dgm:t>
    </dgm:pt>
    <dgm:pt modelId="{9EA1354E-5553-43E7-8E44-CA2A6E594A82}" type="parTrans" cxnId="{47CDC3FC-11FB-4CCA-A141-549647433EB3}">
      <dgm:prSet/>
      <dgm:spPr/>
      <dgm:t>
        <a:bodyPr/>
        <a:lstStyle/>
        <a:p>
          <a:endParaRPr lang="en-US"/>
        </a:p>
      </dgm:t>
    </dgm:pt>
    <dgm:pt modelId="{755B82EB-FE1E-4F03-971C-D5A385B75480}" type="sibTrans" cxnId="{47CDC3FC-11FB-4CCA-A141-549647433EB3}">
      <dgm:prSet/>
      <dgm:spPr/>
      <dgm:t>
        <a:bodyPr/>
        <a:lstStyle/>
        <a:p>
          <a:endParaRPr lang="en-US"/>
        </a:p>
      </dgm:t>
    </dgm:pt>
    <dgm:pt modelId="{828F31C8-882E-4ACE-B1F8-CB43FA074F10}">
      <dgm:prSet phldrT="[Text]"/>
      <dgm:spPr/>
      <dgm:t>
        <a:bodyPr/>
        <a:lstStyle/>
        <a:p>
          <a:r>
            <a:rPr lang="en-US" dirty="0"/>
            <a:t>On-the-job Training</a:t>
          </a:r>
        </a:p>
      </dgm:t>
    </dgm:pt>
    <dgm:pt modelId="{BCD9A34F-7B30-441B-A179-F027BD1B306C}" type="parTrans" cxnId="{B417B8FD-A25C-4645-A15E-AA2FA1521CDF}">
      <dgm:prSet/>
      <dgm:spPr/>
      <dgm:t>
        <a:bodyPr/>
        <a:lstStyle/>
        <a:p>
          <a:endParaRPr lang="en-US"/>
        </a:p>
      </dgm:t>
    </dgm:pt>
    <dgm:pt modelId="{0F4634B6-F3B6-477C-B79D-9106C832DC58}" type="sibTrans" cxnId="{B417B8FD-A25C-4645-A15E-AA2FA1521CDF}">
      <dgm:prSet/>
      <dgm:spPr/>
      <dgm:t>
        <a:bodyPr/>
        <a:lstStyle/>
        <a:p>
          <a:endParaRPr lang="en-US"/>
        </a:p>
      </dgm:t>
    </dgm:pt>
    <dgm:pt modelId="{6D02A9D3-5936-45A6-A0A4-8290A7C3F6B4}" type="pres">
      <dgm:prSet presAssocID="{0023D7DA-6495-4F62-B258-741DB27A980F}" presName="Name0" presStyleCnt="0">
        <dgm:presLayoutVars>
          <dgm:dir/>
          <dgm:animLvl val="lvl"/>
          <dgm:resizeHandles/>
        </dgm:presLayoutVars>
      </dgm:prSet>
      <dgm:spPr/>
    </dgm:pt>
    <dgm:pt modelId="{1E982F05-3524-4FA6-A1D1-158037C9A258}" type="pres">
      <dgm:prSet presAssocID="{3AEC69F9-E181-4780-9A5F-567942DD72BD}" presName="linNode" presStyleCnt="0"/>
      <dgm:spPr/>
    </dgm:pt>
    <dgm:pt modelId="{CFFA945A-10E2-4FE7-80EE-C0600FE51FFC}" type="pres">
      <dgm:prSet presAssocID="{3AEC69F9-E181-4780-9A5F-567942DD72BD}" presName="parentShp" presStyleLbl="node1" presStyleIdx="0" presStyleCnt="2">
        <dgm:presLayoutVars>
          <dgm:bulletEnabled val="1"/>
        </dgm:presLayoutVars>
      </dgm:prSet>
      <dgm:spPr/>
    </dgm:pt>
    <dgm:pt modelId="{BFE9F1BC-8889-44DC-8048-09AC5A69A46A}" type="pres">
      <dgm:prSet presAssocID="{3AEC69F9-E181-4780-9A5F-567942DD72BD}" presName="childShp" presStyleLbl="bgAccFollowNode1" presStyleIdx="0" presStyleCnt="2">
        <dgm:presLayoutVars>
          <dgm:bulletEnabled val="1"/>
        </dgm:presLayoutVars>
      </dgm:prSet>
      <dgm:spPr/>
    </dgm:pt>
    <dgm:pt modelId="{3B99C32F-D0A9-4F41-8730-8FC012627F5C}" type="pres">
      <dgm:prSet presAssocID="{885E324D-D48F-43CF-A42B-BD3E69B371EF}" presName="spacing" presStyleCnt="0"/>
      <dgm:spPr/>
    </dgm:pt>
    <dgm:pt modelId="{D5DD992B-78F9-4466-9525-898FC607A4C7}" type="pres">
      <dgm:prSet presAssocID="{7B67566D-82DC-4CC3-9FAA-314AAA133121}" presName="linNode" presStyleCnt="0"/>
      <dgm:spPr/>
    </dgm:pt>
    <dgm:pt modelId="{03C7BDDF-0B91-43A9-9FDD-D3A3359BC669}" type="pres">
      <dgm:prSet presAssocID="{7B67566D-82DC-4CC3-9FAA-314AAA133121}" presName="parentShp" presStyleLbl="node1" presStyleIdx="1" presStyleCnt="2">
        <dgm:presLayoutVars>
          <dgm:bulletEnabled val="1"/>
        </dgm:presLayoutVars>
      </dgm:prSet>
      <dgm:spPr/>
    </dgm:pt>
    <dgm:pt modelId="{B4D5F90C-BE13-4416-889B-8FD92E614B8A}" type="pres">
      <dgm:prSet presAssocID="{7B67566D-82DC-4CC3-9FAA-314AAA13312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C8D7C1B-D397-4656-8108-6B2E12CB02E5}" type="presOf" srcId="{0023D7DA-6495-4F62-B258-741DB27A980F}" destId="{6D02A9D3-5936-45A6-A0A4-8290A7C3F6B4}" srcOrd="0" destOrd="0" presId="urn:microsoft.com/office/officeart/2005/8/layout/vList6"/>
    <dgm:cxn modelId="{1F9E951F-EF65-44DA-9FF3-344C18B99801}" srcId="{0023D7DA-6495-4F62-B258-741DB27A980F}" destId="{3AEC69F9-E181-4780-9A5F-567942DD72BD}" srcOrd="0" destOrd="0" parTransId="{A77BF113-7FD9-4379-BE34-64C277D3322D}" sibTransId="{885E324D-D48F-43CF-A42B-BD3E69B371EF}"/>
    <dgm:cxn modelId="{901EEE30-360B-4D57-ADD9-523209AEC44F}" srcId="{0023D7DA-6495-4F62-B258-741DB27A980F}" destId="{7B67566D-82DC-4CC3-9FAA-314AAA133121}" srcOrd="1" destOrd="0" parTransId="{679DD700-7EAA-44CD-8A02-06111716D024}" sibTransId="{F8E14C8C-8417-42DA-B405-8FD81F185967}"/>
    <dgm:cxn modelId="{28754236-E8C1-443C-8F53-7ED3F275512F}" type="presOf" srcId="{EF6B4E08-9B2F-4E3A-8F0E-25EDB5E06BF4}" destId="{BFE9F1BC-8889-44DC-8048-09AC5A69A46A}" srcOrd="0" destOrd="0" presId="urn:microsoft.com/office/officeart/2005/8/layout/vList6"/>
    <dgm:cxn modelId="{5FA83D38-1E4B-4EDA-A270-2096F4C3C79C}" type="presOf" srcId="{E9F9BD9C-F413-4B1D-9574-8C1325C614ED}" destId="{B4D5F90C-BE13-4416-889B-8FD92E614B8A}" srcOrd="0" destOrd="0" presId="urn:microsoft.com/office/officeart/2005/8/layout/vList6"/>
    <dgm:cxn modelId="{B33B8444-888B-43E1-BF1F-830265C2FDA8}" srcId="{3AEC69F9-E181-4780-9A5F-567942DD72BD}" destId="{EF6B4E08-9B2F-4E3A-8F0E-25EDB5E06BF4}" srcOrd="0" destOrd="0" parTransId="{3D33D472-EDD7-4DDC-976A-7943933BD46D}" sibTransId="{5FC18DD3-7101-496A-8533-75D26B74DE8E}"/>
    <dgm:cxn modelId="{29B9974F-F349-4D98-ACC2-F07BD7914444}" type="presOf" srcId="{3AEC69F9-E181-4780-9A5F-567942DD72BD}" destId="{CFFA945A-10E2-4FE7-80EE-C0600FE51FFC}" srcOrd="0" destOrd="0" presId="urn:microsoft.com/office/officeart/2005/8/layout/vList6"/>
    <dgm:cxn modelId="{5BB3B457-5F61-48D9-820A-884E66969656}" type="presOf" srcId="{828F31C8-882E-4ACE-B1F8-CB43FA074F10}" destId="{B4D5F90C-BE13-4416-889B-8FD92E614B8A}" srcOrd="0" destOrd="1" presId="urn:microsoft.com/office/officeart/2005/8/layout/vList6"/>
    <dgm:cxn modelId="{32265359-1C3F-4F61-B23E-DBF54E542F6B}" type="presOf" srcId="{FF64528E-0F23-4398-8EA1-AFEB6AC19AC9}" destId="{BFE9F1BC-8889-44DC-8048-09AC5A69A46A}" srcOrd="0" destOrd="1" presId="urn:microsoft.com/office/officeart/2005/8/layout/vList6"/>
    <dgm:cxn modelId="{6720BA9D-CD46-4198-8B23-DFED98DC7ECC}" type="presOf" srcId="{7B67566D-82DC-4CC3-9FAA-314AAA133121}" destId="{03C7BDDF-0B91-43A9-9FDD-D3A3359BC669}" srcOrd="0" destOrd="0" presId="urn:microsoft.com/office/officeart/2005/8/layout/vList6"/>
    <dgm:cxn modelId="{F07DE6FB-DBF4-4D03-98CC-8E74582F0A10}" srcId="{3AEC69F9-E181-4780-9A5F-567942DD72BD}" destId="{FF64528E-0F23-4398-8EA1-AFEB6AC19AC9}" srcOrd="1" destOrd="0" parTransId="{BE912B3B-24D7-43C1-AFDC-070F1C412A63}" sibTransId="{50D53AEE-1481-452A-AAE2-8E17254DA89B}"/>
    <dgm:cxn modelId="{47CDC3FC-11FB-4CCA-A141-549647433EB3}" srcId="{7B67566D-82DC-4CC3-9FAA-314AAA133121}" destId="{E9F9BD9C-F413-4B1D-9574-8C1325C614ED}" srcOrd="0" destOrd="0" parTransId="{9EA1354E-5553-43E7-8E44-CA2A6E594A82}" sibTransId="{755B82EB-FE1E-4F03-971C-D5A385B75480}"/>
    <dgm:cxn modelId="{B417B8FD-A25C-4645-A15E-AA2FA1521CDF}" srcId="{7B67566D-82DC-4CC3-9FAA-314AAA133121}" destId="{828F31C8-882E-4ACE-B1F8-CB43FA074F10}" srcOrd="1" destOrd="0" parTransId="{BCD9A34F-7B30-441B-A179-F027BD1B306C}" sibTransId="{0F4634B6-F3B6-477C-B79D-9106C832DC58}"/>
    <dgm:cxn modelId="{178AA7B7-0154-4721-97C7-09DDD9C84641}" type="presParOf" srcId="{6D02A9D3-5936-45A6-A0A4-8290A7C3F6B4}" destId="{1E982F05-3524-4FA6-A1D1-158037C9A258}" srcOrd="0" destOrd="0" presId="urn:microsoft.com/office/officeart/2005/8/layout/vList6"/>
    <dgm:cxn modelId="{16F14750-538E-402A-A601-A966C82C6B6A}" type="presParOf" srcId="{1E982F05-3524-4FA6-A1D1-158037C9A258}" destId="{CFFA945A-10E2-4FE7-80EE-C0600FE51FFC}" srcOrd="0" destOrd="0" presId="urn:microsoft.com/office/officeart/2005/8/layout/vList6"/>
    <dgm:cxn modelId="{1AE9AB08-67DE-4816-A6BE-60BBF440A4E1}" type="presParOf" srcId="{1E982F05-3524-4FA6-A1D1-158037C9A258}" destId="{BFE9F1BC-8889-44DC-8048-09AC5A69A46A}" srcOrd="1" destOrd="0" presId="urn:microsoft.com/office/officeart/2005/8/layout/vList6"/>
    <dgm:cxn modelId="{556C7DDA-388B-437D-BBAC-A1B78AE3F1E9}" type="presParOf" srcId="{6D02A9D3-5936-45A6-A0A4-8290A7C3F6B4}" destId="{3B99C32F-D0A9-4F41-8730-8FC012627F5C}" srcOrd="1" destOrd="0" presId="urn:microsoft.com/office/officeart/2005/8/layout/vList6"/>
    <dgm:cxn modelId="{020F30A2-F0E1-4205-857F-D152C2CECC02}" type="presParOf" srcId="{6D02A9D3-5936-45A6-A0A4-8290A7C3F6B4}" destId="{D5DD992B-78F9-4466-9525-898FC607A4C7}" srcOrd="2" destOrd="0" presId="urn:microsoft.com/office/officeart/2005/8/layout/vList6"/>
    <dgm:cxn modelId="{0E8FA6A2-6B71-49A6-9FF7-FF5C610792A2}" type="presParOf" srcId="{D5DD992B-78F9-4466-9525-898FC607A4C7}" destId="{03C7BDDF-0B91-43A9-9FDD-D3A3359BC669}" srcOrd="0" destOrd="0" presId="urn:microsoft.com/office/officeart/2005/8/layout/vList6"/>
    <dgm:cxn modelId="{AC63010D-94C3-4192-A5FC-C930C92BD808}" type="presParOf" srcId="{D5DD992B-78F9-4466-9525-898FC607A4C7}" destId="{B4D5F90C-BE13-4416-889B-8FD92E614B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A0852-327C-45F6-BDDD-B9AD5767D8B3}">
      <dsp:nvSpPr>
        <dsp:cNvPr id="0" name=""/>
        <dsp:cNvSpPr/>
      </dsp:nvSpPr>
      <dsp:spPr>
        <a:xfrm>
          <a:off x="1295052" y="581460"/>
          <a:ext cx="3409215" cy="32792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Guiding and Coaching Trade-Affected Workers </a:t>
          </a:r>
        </a:p>
      </dsp:txBody>
      <dsp:txXfrm>
        <a:off x="1771113" y="968150"/>
        <a:ext cx="1965673" cy="2505837"/>
      </dsp:txXfrm>
    </dsp:sp>
    <dsp:sp modelId="{1E848E45-76DC-4484-98B2-726DFFD299EC}">
      <dsp:nvSpPr>
        <dsp:cNvPr id="0" name=""/>
        <dsp:cNvSpPr/>
      </dsp:nvSpPr>
      <dsp:spPr>
        <a:xfrm>
          <a:off x="3930070" y="651784"/>
          <a:ext cx="3278779" cy="32264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Business Engagement for Successful Outcomes</a:t>
          </a:r>
        </a:p>
      </dsp:txBody>
      <dsp:txXfrm>
        <a:off x="4860535" y="1032246"/>
        <a:ext cx="1890467" cy="2465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EDDEA-3282-40F3-A032-AD8410F75B3E}">
      <dsp:nvSpPr>
        <dsp:cNvPr id="0" name=""/>
        <dsp:cNvSpPr/>
      </dsp:nvSpPr>
      <dsp:spPr>
        <a:xfrm>
          <a:off x="1645047" y="1359"/>
          <a:ext cx="1613918" cy="161391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ACCBF9">
                <a:lumMod val="90000"/>
              </a:srgb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Local Sector Strategies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*Navigator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*AJCs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Local WIB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*Community Colleges</a:t>
          </a:r>
        </a:p>
      </dsp:txBody>
      <dsp:txXfrm>
        <a:off x="2048527" y="1359"/>
        <a:ext cx="806959" cy="1331482"/>
      </dsp:txXfrm>
    </dsp:sp>
    <dsp:sp modelId="{9075B162-8BB7-4BB4-B8A9-E7AE49C85DB5}">
      <dsp:nvSpPr>
        <dsp:cNvPr id="0" name=""/>
        <dsp:cNvSpPr/>
      </dsp:nvSpPr>
      <dsp:spPr>
        <a:xfrm rot="3600000">
          <a:off x="3122730" y="854500"/>
          <a:ext cx="1613918" cy="161391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ACCBF9">
                <a:lumMod val="50000"/>
              </a:srgb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Employer Visits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*Navigator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ysClr val="windowText" lastClr="000000">
                <a:lumMod val="95000"/>
                <a:lumOff val="5000"/>
              </a:sysClr>
            </a:solidFill>
            <a:latin typeface="Franklin Gothic Book"/>
            <a:ea typeface="+mn-ea"/>
            <a:cs typeface="+mn-cs"/>
          </a:endParaRPr>
        </a:p>
      </dsp:txBody>
      <dsp:txXfrm rot="-5400000">
        <a:off x="3386247" y="1187370"/>
        <a:ext cx="1331482" cy="806959"/>
      </dsp:txXfrm>
    </dsp:sp>
    <dsp:sp modelId="{45EE6A7E-E359-4B06-8DA4-E2B26BE7E07F}">
      <dsp:nvSpPr>
        <dsp:cNvPr id="0" name=""/>
        <dsp:cNvSpPr/>
      </dsp:nvSpPr>
      <dsp:spPr>
        <a:xfrm rot="7200000">
          <a:off x="3122730" y="2560781"/>
          <a:ext cx="1613918" cy="161391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ACCBF9">
                <a:lumMod val="75000"/>
              </a:srgb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OJT Opportunities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*Navigators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*Title 1B Partners</a:t>
          </a:r>
        </a:p>
      </dsp:txBody>
      <dsp:txXfrm rot="-5400000">
        <a:off x="3386247" y="3034869"/>
        <a:ext cx="1331482" cy="806959"/>
      </dsp:txXfrm>
    </dsp:sp>
    <dsp:sp modelId="{83F6F992-D87A-46BF-9EE7-29A134A9F051}">
      <dsp:nvSpPr>
        <dsp:cNvPr id="0" name=""/>
        <dsp:cNvSpPr/>
      </dsp:nvSpPr>
      <dsp:spPr>
        <a:xfrm rot="10800000">
          <a:off x="1643272" y="3413921"/>
          <a:ext cx="1617469" cy="161391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ACCBF9">
                <a:lumMod val="90000"/>
              </a:srgb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Job Readiness &amp; Placement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*Navigators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ysClr val="windowText" lastClr="000000">
                <a:lumMod val="95000"/>
                <a:lumOff val="5000"/>
              </a:sysClr>
            </a:solidFill>
            <a:latin typeface="Franklin Gothic Book"/>
            <a:ea typeface="+mn-ea"/>
            <a:cs typeface="+mn-cs"/>
          </a:endParaRPr>
        </a:p>
      </dsp:txBody>
      <dsp:txXfrm rot="10800000">
        <a:off x="2047639" y="3696357"/>
        <a:ext cx="808735" cy="1331482"/>
      </dsp:txXfrm>
    </dsp:sp>
    <dsp:sp modelId="{82512538-B2DF-47A0-A0D3-3B2CE69ABBEB}">
      <dsp:nvSpPr>
        <dsp:cNvPr id="0" name=""/>
        <dsp:cNvSpPr/>
      </dsp:nvSpPr>
      <dsp:spPr>
        <a:xfrm rot="14400000">
          <a:off x="167364" y="2560781"/>
          <a:ext cx="1613918" cy="161391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ACCBF9">
                <a:lumMod val="50000"/>
              </a:srgb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Job Development for TAA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*Navigators</a:t>
          </a:r>
        </a:p>
      </dsp:txBody>
      <dsp:txXfrm rot="5400000">
        <a:off x="186284" y="3034869"/>
        <a:ext cx="1331482" cy="806959"/>
      </dsp:txXfrm>
    </dsp:sp>
    <dsp:sp modelId="{DFF4281E-86BA-475E-BD4E-4909AE68B0B2}">
      <dsp:nvSpPr>
        <dsp:cNvPr id="0" name=""/>
        <dsp:cNvSpPr/>
      </dsp:nvSpPr>
      <dsp:spPr>
        <a:xfrm rot="18000000">
          <a:off x="167364" y="854500"/>
          <a:ext cx="1613918" cy="161391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ACCBF9">
                <a:lumMod val="75000"/>
              </a:srgb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Franklin Gothic Book"/>
              <a:ea typeface="+mn-ea"/>
              <a:cs typeface="+mn-cs"/>
            </a:rPr>
            <a:t>Community College Career Pathway Quarterly Meetings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Franklin Gothic Book"/>
              <a:ea typeface="+mn-ea"/>
              <a:cs typeface="+mn-cs"/>
            </a:rPr>
            <a:t>*Liaison</a:t>
          </a:r>
        </a:p>
      </dsp:txBody>
      <dsp:txXfrm rot="5400000">
        <a:off x="186284" y="1187370"/>
        <a:ext cx="1331482" cy="806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28094-4FFF-4A63-8445-FF1AEEC12C6D}">
      <dsp:nvSpPr>
        <dsp:cNvPr id="0" name=""/>
        <dsp:cNvSpPr/>
      </dsp:nvSpPr>
      <dsp:spPr>
        <a:xfrm>
          <a:off x="3977481" y="1959251"/>
          <a:ext cx="2814097" cy="488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98"/>
              </a:lnTo>
              <a:lnTo>
                <a:pt x="2814097" y="244198"/>
              </a:lnTo>
              <a:lnTo>
                <a:pt x="2814097" y="488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9BFF-6DA8-411E-AC39-A933DA7E5B84}">
      <dsp:nvSpPr>
        <dsp:cNvPr id="0" name=""/>
        <dsp:cNvSpPr/>
      </dsp:nvSpPr>
      <dsp:spPr>
        <a:xfrm>
          <a:off x="3931761" y="1959251"/>
          <a:ext cx="91440" cy="4883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0C977-C6CD-4BB5-BCA0-05F5CFF3DB1F}">
      <dsp:nvSpPr>
        <dsp:cNvPr id="0" name=""/>
        <dsp:cNvSpPr/>
      </dsp:nvSpPr>
      <dsp:spPr>
        <a:xfrm>
          <a:off x="1163384" y="1959251"/>
          <a:ext cx="2814097" cy="488397"/>
        </a:xfrm>
        <a:custGeom>
          <a:avLst/>
          <a:gdLst/>
          <a:ahLst/>
          <a:cxnLst/>
          <a:rect l="0" t="0" r="0" b="0"/>
          <a:pathLst>
            <a:path>
              <a:moveTo>
                <a:pt x="2814097" y="0"/>
              </a:moveTo>
              <a:lnTo>
                <a:pt x="2814097" y="244198"/>
              </a:lnTo>
              <a:lnTo>
                <a:pt x="0" y="244198"/>
              </a:lnTo>
              <a:lnTo>
                <a:pt x="0" y="488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F6885-EE6D-41CF-8E24-31727506293A}">
      <dsp:nvSpPr>
        <dsp:cNvPr id="0" name=""/>
        <dsp:cNvSpPr/>
      </dsp:nvSpPr>
      <dsp:spPr>
        <a:xfrm>
          <a:off x="2814631" y="796401"/>
          <a:ext cx="2325700" cy="1162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Associate Dean of Workforce</a:t>
          </a:r>
        </a:p>
      </dsp:txBody>
      <dsp:txXfrm>
        <a:off x="2814631" y="796401"/>
        <a:ext cx="2325700" cy="1162850"/>
      </dsp:txXfrm>
    </dsp:sp>
    <dsp:sp modelId="{50E6B1C1-ADF7-4397-AF54-0420F20D8600}">
      <dsp:nvSpPr>
        <dsp:cNvPr id="0" name=""/>
        <dsp:cNvSpPr/>
      </dsp:nvSpPr>
      <dsp:spPr>
        <a:xfrm>
          <a:off x="534" y="2447648"/>
          <a:ext cx="2325700" cy="1162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Business and Community Outreach Manager</a:t>
          </a:r>
        </a:p>
      </dsp:txBody>
      <dsp:txXfrm>
        <a:off x="534" y="2447648"/>
        <a:ext cx="2325700" cy="1162850"/>
      </dsp:txXfrm>
    </dsp:sp>
    <dsp:sp modelId="{8567DEEF-D117-4894-B3A6-08FCB7FC65B3}">
      <dsp:nvSpPr>
        <dsp:cNvPr id="0" name=""/>
        <dsp:cNvSpPr/>
      </dsp:nvSpPr>
      <dsp:spPr>
        <a:xfrm>
          <a:off x="2814631" y="2447648"/>
          <a:ext cx="2325700" cy="1162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Project Manager of Workforce </a:t>
          </a:r>
        </a:p>
      </dsp:txBody>
      <dsp:txXfrm>
        <a:off x="2814631" y="2447648"/>
        <a:ext cx="2325700" cy="1162850"/>
      </dsp:txXfrm>
    </dsp:sp>
    <dsp:sp modelId="{EFFB6B4A-A2B0-43A9-90DD-5787B714A492}">
      <dsp:nvSpPr>
        <dsp:cNvPr id="0" name=""/>
        <dsp:cNvSpPr/>
      </dsp:nvSpPr>
      <dsp:spPr>
        <a:xfrm>
          <a:off x="5628728" y="2447648"/>
          <a:ext cx="2325700" cy="1162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Program Assistant of Workforce</a:t>
          </a:r>
        </a:p>
      </dsp:txBody>
      <dsp:txXfrm>
        <a:off x="5628728" y="2447648"/>
        <a:ext cx="2325700" cy="1162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CA5FD-FFC6-47B0-9BC7-371D2A8FEA44}">
      <dsp:nvSpPr>
        <dsp:cNvPr id="0" name=""/>
        <dsp:cNvSpPr/>
      </dsp:nvSpPr>
      <dsp:spPr>
        <a:xfrm>
          <a:off x="2485" y="402616"/>
          <a:ext cx="2423777" cy="933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Non-Credit Workshops</a:t>
          </a:r>
        </a:p>
      </dsp:txBody>
      <dsp:txXfrm>
        <a:off x="2485" y="402616"/>
        <a:ext cx="2423777" cy="933527"/>
      </dsp:txXfrm>
    </dsp:sp>
    <dsp:sp modelId="{658925F5-F82C-4405-B6F8-2686EA0D3A6C}">
      <dsp:nvSpPr>
        <dsp:cNvPr id="0" name=""/>
        <dsp:cNvSpPr/>
      </dsp:nvSpPr>
      <dsp:spPr>
        <a:xfrm>
          <a:off x="0" y="1321389"/>
          <a:ext cx="2423777" cy="2668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Customized to the business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4-15 hour trainings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 dirty="0"/>
        </a:p>
      </dsp:txBody>
      <dsp:txXfrm>
        <a:off x="0" y="1321389"/>
        <a:ext cx="2423777" cy="2668140"/>
      </dsp:txXfrm>
    </dsp:sp>
    <dsp:sp modelId="{33A1BAE6-4D44-4B60-8925-4BAB28337FB5}">
      <dsp:nvSpPr>
        <dsp:cNvPr id="0" name=""/>
        <dsp:cNvSpPr/>
      </dsp:nvSpPr>
      <dsp:spPr>
        <a:xfrm>
          <a:off x="2765592" y="402616"/>
          <a:ext cx="2423777" cy="933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Credit Courses</a:t>
          </a:r>
        </a:p>
      </dsp:txBody>
      <dsp:txXfrm>
        <a:off x="2765592" y="402616"/>
        <a:ext cx="2423777" cy="933527"/>
      </dsp:txXfrm>
    </dsp:sp>
    <dsp:sp modelId="{828799F2-11E9-41B5-8313-B06033D66CC8}">
      <dsp:nvSpPr>
        <dsp:cNvPr id="0" name=""/>
        <dsp:cNvSpPr/>
      </dsp:nvSpPr>
      <dsp:spPr>
        <a:xfrm>
          <a:off x="2765592" y="1336143"/>
          <a:ext cx="2423777" cy="2668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Approved through committee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Imbedded in programs</a:t>
          </a:r>
        </a:p>
      </dsp:txBody>
      <dsp:txXfrm>
        <a:off x="2765592" y="1336143"/>
        <a:ext cx="2423777" cy="2668140"/>
      </dsp:txXfrm>
    </dsp:sp>
    <dsp:sp modelId="{3D71CA14-B78B-466C-ACF1-EACBAB018329}">
      <dsp:nvSpPr>
        <dsp:cNvPr id="0" name=""/>
        <dsp:cNvSpPr/>
      </dsp:nvSpPr>
      <dsp:spPr>
        <a:xfrm>
          <a:off x="5528699" y="402616"/>
          <a:ext cx="2423777" cy="933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Credentials</a:t>
          </a:r>
        </a:p>
      </dsp:txBody>
      <dsp:txXfrm>
        <a:off x="5528699" y="402616"/>
        <a:ext cx="2423777" cy="933527"/>
      </dsp:txXfrm>
    </dsp:sp>
    <dsp:sp modelId="{D5EE5E4A-2F4B-4A49-A1A7-5274211B5568}">
      <dsp:nvSpPr>
        <dsp:cNvPr id="0" name=""/>
        <dsp:cNvSpPr/>
      </dsp:nvSpPr>
      <dsp:spPr>
        <a:xfrm>
          <a:off x="5528699" y="1336143"/>
          <a:ext cx="2423777" cy="2668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Recognized by industry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Portable across state lines</a:t>
          </a:r>
        </a:p>
      </dsp:txBody>
      <dsp:txXfrm>
        <a:off x="5528699" y="1336143"/>
        <a:ext cx="2423777" cy="2668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C3EE3-846C-4677-9AD5-2CB866326343}">
      <dsp:nvSpPr>
        <dsp:cNvPr id="0" name=""/>
        <dsp:cNvSpPr/>
      </dsp:nvSpPr>
      <dsp:spPr>
        <a:xfrm>
          <a:off x="0" y="0"/>
          <a:ext cx="5787190" cy="14293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A7232-AB40-43B5-9440-7D6D8EC7C888}">
      <dsp:nvSpPr>
        <dsp:cNvPr id="0" name=""/>
        <dsp:cNvSpPr/>
      </dsp:nvSpPr>
      <dsp:spPr>
        <a:xfrm>
          <a:off x="217713" y="132578"/>
          <a:ext cx="1533524" cy="11631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C8D8CB-1C8B-4F82-B5F0-ACC0FA9079AD}">
      <dsp:nvSpPr>
        <dsp:cNvPr id="0" name=""/>
        <dsp:cNvSpPr/>
      </dsp:nvSpPr>
      <dsp:spPr>
        <a:xfrm rot="10800000">
          <a:off x="173615" y="1429351"/>
          <a:ext cx="1699987" cy="17469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Wages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 paycheck from day one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Wage increases as apprentices become more proficient</a:t>
          </a:r>
        </a:p>
      </dsp:txBody>
      <dsp:txXfrm rot="10800000">
        <a:off x="225895" y="1429351"/>
        <a:ext cx="1595427" cy="1694705"/>
      </dsp:txXfrm>
    </dsp:sp>
    <dsp:sp modelId="{838C50A5-57D3-4C0A-B473-A0E692005696}">
      <dsp:nvSpPr>
        <dsp:cNvPr id="0" name=""/>
        <dsp:cNvSpPr/>
      </dsp:nvSpPr>
      <dsp:spPr>
        <a:xfrm>
          <a:off x="2043601" y="64566"/>
          <a:ext cx="1699987" cy="13002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4E240E-4B32-4FCB-B582-B44C828EEAD7}">
      <dsp:nvSpPr>
        <dsp:cNvPr id="0" name=""/>
        <dsp:cNvSpPr/>
      </dsp:nvSpPr>
      <dsp:spPr>
        <a:xfrm rot="10800000">
          <a:off x="2043601" y="1429351"/>
          <a:ext cx="1699987" cy="17469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Learning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Connects education and work simultaneously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Combines OJT and job-related instruction</a:t>
          </a:r>
        </a:p>
      </dsp:txBody>
      <dsp:txXfrm rot="10800000">
        <a:off x="2095881" y="1429351"/>
        <a:ext cx="1595427" cy="1694705"/>
      </dsp:txXfrm>
    </dsp:sp>
    <dsp:sp modelId="{8B395026-B6BD-4251-B7FC-601E3A6B7CB3}">
      <dsp:nvSpPr>
        <dsp:cNvPr id="0" name=""/>
        <dsp:cNvSpPr/>
      </dsp:nvSpPr>
      <dsp:spPr>
        <a:xfrm>
          <a:off x="3944934" y="54362"/>
          <a:ext cx="1637291" cy="13206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77581A-2F0B-4BBA-A816-6A60396B95AF}">
      <dsp:nvSpPr>
        <dsp:cNvPr id="0" name=""/>
        <dsp:cNvSpPr/>
      </dsp:nvSpPr>
      <dsp:spPr>
        <a:xfrm rot="10800000">
          <a:off x="3913587" y="1429351"/>
          <a:ext cx="1699987" cy="17469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Credentials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Results in an industry recognized credential</a:t>
          </a:r>
        </a:p>
      </dsp:txBody>
      <dsp:txXfrm rot="10800000">
        <a:off x="3965867" y="1429351"/>
        <a:ext cx="1595427" cy="16947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269FF-FEED-492D-98F7-6CDADE6DADDC}">
      <dsp:nvSpPr>
        <dsp:cNvPr id="0" name=""/>
        <dsp:cNvSpPr/>
      </dsp:nvSpPr>
      <dsp:spPr>
        <a:xfrm>
          <a:off x="2191364" y="263312"/>
          <a:ext cx="3701796" cy="3701796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Business Involvement</a:t>
          </a:r>
        </a:p>
      </dsp:txBody>
      <dsp:txXfrm>
        <a:off x="4088976" y="816378"/>
        <a:ext cx="1255966" cy="859345"/>
      </dsp:txXfrm>
    </dsp:sp>
    <dsp:sp modelId="{F9F4E932-267D-4C47-861B-97CFC24A7BA0}">
      <dsp:nvSpPr>
        <dsp:cNvPr id="0" name=""/>
        <dsp:cNvSpPr/>
      </dsp:nvSpPr>
      <dsp:spPr>
        <a:xfrm>
          <a:off x="2061802" y="441791"/>
          <a:ext cx="3701796" cy="3701796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Structured OJT</a:t>
          </a:r>
        </a:p>
      </dsp:txBody>
      <dsp:txXfrm>
        <a:off x="4481190" y="2116413"/>
        <a:ext cx="1101725" cy="929855"/>
      </dsp:txXfrm>
    </dsp:sp>
    <dsp:sp modelId="{FA3357BE-9389-4B19-A88C-81A0DFC95B87}">
      <dsp:nvSpPr>
        <dsp:cNvPr id="0" name=""/>
        <dsp:cNvSpPr/>
      </dsp:nvSpPr>
      <dsp:spPr>
        <a:xfrm>
          <a:off x="2061802" y="441791"/>
          <a:ext cx="3701796" cy="3701796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Related Instruction</a:t>
          </a:r>
        </a:p>
      </dsp:txBody>
      <dsp:txXfrm>
        <a:off x="3251665" y="3218138"/>
        <a:ext cx="1322070" cy="793242"/>
      </dsp:txXfrm>
    </dsp:sp>
    <dsp:sp modelId="{7002B707-7B73-4C1A-A91E-5DB40B5380FD}">
      <dsp:nvSpPr>
        <dsp:cNvPr id="0" name=""/>
        <dsp:cNvSpPr/>
      </dsp:nvSpPr>
      <dsp:spPr>
        <a:xfrm>
          <a:off x="2061802" y="441791"/>
          <a:ext cx="3701796" cy="3701796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Rewards for Skills Gains</a:t>
          </a:r>
        </a:p>
      </dsp:txBody>
      <dsp:txXfrm>
        <a:off x="2238078" y="2116413"/>
        <a:ext cx="1101725" cy="929855"/>
      </dsp:txXfrm>
    </dsp:sp>
    <dsp:sp modelId="{6E66F517-CD1A-4BDF-9312-BEB8029BC7AE}">
      <dsp:nvSpPr>
        <dsp:cNvPr id="0" name=""/>
        <dsp:cNvSpPr/>
      </dsp:nvSpPr>
      <dsp:spPr>
        <a:xfrm>
          <a:off x="2061802" y="441791"/>
          <a:ext cx="3701796" cy="3701796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Nationally Recognized Credential</a:t>
          </a:r>
        </a:p>
      </dsp:txBody>
      <dsp:txXfrm>
        <a:off x="2601647" y="1005874"/>
        <a:ext cx="1255966" cy="8593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9F1BC-8889-44DC-8048-09AC5A69A46A}">
      <dsp:nvSpPr>
        <dsp:cNvPr id="0" name=""/>
        <dsp:cNvSpPr/>
      </dsp:nvSpPr>
      <dsp:spPr>
        <a:xfrm>
          <a:off x="3072404" y="483"/>
          <a:ext cx="4608607" cy="18874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Basic Skill Courses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Nursing </a:t>
          </a:r>
          <a:r>
            <a:rPr lang="en-US" sz="3300" kern="1200" dirty="0" err="1"/>
            <a:t>Prereqs</a:t>
          </a:r>
          <a:endParaRPr lang="en-US" sz="3300" kern="1200" dirty="0"/>
        </a:p>
      </dsp:txBody>
      <dsp:txXfrm>
        <a:off x="3072404" y="236420"/>
        <a:ext cx="3900797" cy="1415619"/>
      </dsp:txXfrm>
    </dsp:sp>
    <dsp:sp modelId="{CFFA945A-10E2-4FE7-80EE-C0600FE51FFC}">
      <dsp:nvSpPr>
        <dsp:cNvPr id="0" name=""/>
        <dsp:cNvSpPr/>
      </dsp:nvSpPr>
      <dsp:spPr>
        <a:xfrm>
          <a:off x="0" y="483"/>
          <a:ext cx="3072404" cy="1887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Pre-Apprenticeship</a:t>
          </a:r>
        </a:p>
      </dsp:txBody>
      <dsp:txXfrm>
        <a:off x="92140" y="92623"/>
        <a:ext cx="2888124" cy="1703213"/>
      </dsp:txXfrm>
    </dsp:sp>
    <dsp:sp modelId="{B4D5F90C-BE13-4416-889B-8FD92E614B8A}">
      <dsp:nvSpPr>
        <dsp:cNvPr id="0" name=""/>
        <dsp:cNvSpPr/>
      </dsp:nvSpPr>
      <dsp:spPr>
        <a:xfrm>
          <a:off x="3072404" y="2076727"/>
          <a:ext cx="4608607" cy="18874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Nursing Courses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On-the-job Training</a:t>
          </a:r>
        </a:p>
      </dsp:txBody>
      <dsp:txXfrm>
        <a:off x="3072404" y="2312664"/>
        <a:ext cx="3900797" cy="1415619"/>
      </dsp:txXfrm>
    </dsp:sp>
    <dsp:sp modelId="{03C7BDDF-0B91-43A9-9FDD-D3A3359BC669}">
      <dsp:nvSpPr>
        <dsp:cNvPr id="0" name=""/>
        <dsp:cNvSpPr/>
      </dsp:nvSpPr>
      <dsp:spPr>
        <a:xfrm>
          <a:off x="0" y="2076727"/>
          <a:ext cx="3072404" cy="1887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Apprenticeship</a:t>
          </a:r>
        </a:p>
      </dsp:txBody>
      <dsp:txXfrm>
        <a:off x="92140" y="2168867"/>
        <a:ext cx="2888124" cy="1703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68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73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68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18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64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45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5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8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3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5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9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516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5299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5" r:id="rId22"/>
    <p:sldLayoutId id="214748370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regonapprenticeship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5505065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revupnavigator.wordpres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upport.skillscommons.org/showcases/field-guide/student-support/" TargetMode="External"/><Relationship Id="rId4" Type="http://schemas.openxmlformats.org/officeDocument/2006/relationships/hyperlink" Target="https://www.skillscommons.org/handle/taaccct/23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taa.workforcegps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doleta.gov/oa/contactlist.cfm" TargetMode="External"/><Relationship Id="rId4" Type="http://schemas.openxmlformats.org/officeDocument/2006/relationships/hyperlink" Target="https://www.doleta.gov/tradeact/benefits/docs/TAA_OJT_FAQ.pdf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are you?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TAA Staff</a:t>
            </a:r>
          </a:p>
          <a:p>
            <a:r>
              <a:rPr lang="en-US" dirty="0"/>
              <a:t>TRA Staff </a:t>
            </a:r>
          </a:p>
          <a:p>
            <a:r>
              <a:rPr lang="en-US" dirty="0"/>
              <a:t>Both TAA and TRA Staff</a:t>
            </a:r>
          </a:p>
          <a:p>
            <a:r>
              <a:rPr lang="en-US" dirty="0"/>
              <a:t>Rapid Response</a:t>
            </a:r>
          </a:p>
          <a:p>
            <a:r>
              <a:rPr lang="en-US" dirty="0"/>
              <a:t>Both TAA and Rapid Response</a:t>
            </a:r>
          </a:p>
          <a:p>
            <a:r>
              <a:rPr lang="en-US"/>
              <a:t>Other Workforce </a:t>
            </a:r>
            <a:r>
              <a:rPr lang="en-US" dirty="0"/>
              <a:t>(local or state, specify in comments)</a:t>
            </a:r>
          </a:p>
          <a:p>
            <a:r>
              <a:rPr lang="en-US" dirty="0"/>
              <a:t>Federal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88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9" y="1769287"/>
            <a:ext cx="4772593" cy="1818203"/>
          </a:xfrm>
        </p:spPr>
        <p:txBody>
          <a:bodyPr/>
          <a:lstStyle/>
          <a:p>
            <a:r>
              <a:rPr lang="en-US" dirty="0"/>
              <a:t>Laura Lausmann</a:t>
            </a:r>
          </a:p>
          <a:p>
            <a:pPr lvl="1"/>
            <a:r>
              <a:rPr lang="en-US" dirty="0"/>
              <a:t>TAA Liaison</a:t>
            </a:r>
          </a:p>
          <a:p>
            <a:pPr lvl="2"/>
            <a:r>
              <a:rPr lang="en-US" dirty="0"/>
              <a:t>WorkSource Oregon/TAA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 b="11487"/>
          <a:stretch>
            <a:fillRect/>
          </a:stretch>
        </p:blipFill>
        <p:spPr>
          <a:xfrm>
            <a:off x="1827005" y="1769287"/>
            <a:ext cx="1573420" cy="1818203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90999" y="4115205"/>
            <a:ext cx="4563534" cy="1818203"/>
          </a:xfrm>
        </p:spPr>
        <p:txBody>
          <a:bodyPr/>
          <a:lstStyle/>
          <a:p>
            <a:r>
              <a:rPr lang="en-US" dirty="0"/>
              <a:t>David White</a:t>
            </a:r>
          </a:p>
          <a:p>
            <a:pPr lvl="1"/>
            <a:r>
              <a:rPr lang="en-US" dirty="0"/>
              <a:t>Trade Act Navigator </a:t>
            </a:r>
          </a:p>
          <a:p>
            <a:pPr lvl="2"/>
            <a:r>
              <a:rPr lang="en-US" dirty="0"/>
              <a:t>WorkSource Oregon/TAA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2" r="175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76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 TAA Program</a:t>
            </a:r>
            <a:br>
              <a:rPr lang="en-US" dirty="0"/>
            </a:br>
            <a:r>
              <a:rPr lang="en-US" dirty="0"/>
              <a:t>Business Engagement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>
            <a:normAutofit/>
          </a:bodyPr>
          <a:lstStyle/>
          <a:p>
            <a:r>
              <a:rPr lang="en-US" dirty="0"/>
              <a:t>Oregon TAA is one of several “aligned partners” in our Local American Job Centers who take an employer focused approach to support local businesses and companies.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823" y="284519"/>
            <a:ext cx="711073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Trade is a Vital Link in Connecting Employers to Beneficial Services…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Content Placeholder 13"/>
          <p:cNvGraphicFramePr>
            <a:graphicFrameLocks/>
          </p:cNvGraphicFramePr>
          <p:nvPr/>
        </p:nvGraphicFramePr>
        <p:xfrm>
          <a:off x="3784393" y="1331615"/>
          <a:ext cx="4904014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00" y="3316143"/>
            <a:ext cx="21336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7215" y="300836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prstClr val="black"/>
                </a:solidFill>
                <a:latin typeface="Franklin Gothic Book"/>
              </a:rPr>
              <a:t>TAA Participant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0600" y="447230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prstClr val="black"/>
                </a:solidFill>
                <a:latin typeface="Franklin Gothic Book"/>
              </a:rPr>
              <a:t>Re-employment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501" y="3312237"/>
            <a:ext cx="3475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242021"/>
                </a:solidFill>
              </a:rPr>
              <a:t>Real time Local Labor Market Information shared with participants and Training Case Managers. 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 txBox="1">
            <a:spLocks/>
          </p:cNvSpPr>
          <p:nvPr/>
        </p:nvSpPr>
        <p:spPr>
          <a:xfrm>
            <a:off x="308501" y="4472307"/>
            <a:ext cx="3832676" cy="1884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i="0" u="none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...Creating a Path for Trade Impacted Workers to reach their Re-employment Goal!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8501" y="2054259"/>
            <a:ext cx="3475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242021"/>
                </a:solidFill>
              </a:rPr>
              <a:t>Attends Community College Career Pathway Alliance meetings – providing input on labor market and certificate alignment. </a:t>
            </a:r>
          </a:p>
        </p:txBody>
      </p:sp>
    </p:spTree>
    <p:extLst>
      <p:ext uri="{BB962C8B-B14F-4D97-AF65-F5344CB8AC3E}">
        <p14:creationId xmlns:p14="http://schemas.microsoft.com/office/powerpoint/2010/main" val="216917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1680" y="365126"/>
            <a:ext cx="7848600" cy="1051560"/>
          </a:xfrm>
          <a:solidFill>
            <a:schemeClr val="accent1">
              <a:lumMod val="7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Employer Engagement: Navigator duties as it relates to working with businesses.”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" y="1564006"/>
            <a:ext cx="78841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tabLst>
                <a:tab pos="284163" algn="l"/>
              </a:tabLst>
            </a:pPr>
            <a:r>
              <a:rPr lang="en-US" b="1" dirty="0"/>
              <a:t>TAA Navigator’s </a:t>
            </a:r>
          </a:p>
          <a:p>
            <a:pPr>
              <a:buClr>
                <a:srgbClr val="FF0000"/>
              </a:buClr>
              <a:tabLst>
                <a:tab pos="284163" algn="l"/>
              </a:tabLst>
            </a:pPr>
            <a:r>
              <a:rPr lang="en-US" u="sng" dirty="0"/>
              <a:t>Conduct employer outreach and company site visits</a:t>
            </a:r>
            <a:r>
              <a:rPr lang="en-US" dirty="0"/>
              <a:t>. * </a:t>
            </a:r>
          </a:p>
          <a:p>
            <a:pPr marL="742950" lvl="3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Review employer need for applicants.</a:t>
            </a:r>
          </a:p>
          <a:p>
            <a:pPr marL="742950" lvl="3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Assist with job listing </a:t>
            </a:r>
          </a:p>
          <a:p>
            <a:pPr marL="742950" lvl="3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Share Labor Market information </a:t>
            </a:r>
          </a:p>
          <a:p>
            <a:pPr marL="742950" lvl="3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Create and participate in employer Career Fairs</a:t>
            </a:r>
          </a:p>
          <a:p>
            <a:pPr marL="742950" lvl="3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Educate employers on TAA program and processes.</a:t>
            </a:r>
          </a:p>
          <a:p>
            <a:pPr marL="742950" lvl="2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Conduct Job Development by matching participants for listing. </a:t>
            </a:r>
          </a:p>
          <a:p>
            <a:pPr marL="742950" lvl="2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Offer OJT opportunities.</a:t>
            </a:r>
          </a:p>
          <a:p>
            <a:pPr marL="742950" lvl="2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Leverage technology: </a:t>
            </a:r>
            <a:r>
              <a:rPr lang="en-US" dirty="0" err="1"/>
              <a:t>iMatchSkills</a:t>
            </a:r>
            <a:r>
              <a:rPr lang="en-US" dirty="0"/>
              <a:t>, Skype for Business, LinkedIn.</a:t>
            </a:r>
          </a:p>
          <a:p>
            <a:pPr marL="0" lvl="2">
              <a:buClr>
                <a:srgbClr val="FF0000"/>
              </a:buClr>
            </a:pPr>
            <a:r>
              <a:rPr lang="en-US" u="sng" dirty="0"/>
              <a:t>Educate employers by sharing Partner services promoting Lay Off Aversion</a:t>
            </a:r>
            <a:r>
              <a:rPr lang="en-US" dirty="0"/>
              <a:t>.</a:t>
            </a:r>
          </a:p>
          <a:p>
            <a:pPr marL="742950" lvl="2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Work Opportunity Tax Credit (WOTC)</a:t>
            </a:r>
          </a:p>
          <a:p>
            <a:pPr marL="742950" lvl="2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Trade for Firms</a:t>
            </a:r>
          </a:p>
          <a:p>
            <a:pPr marL="742950" lvl="2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WorkShare</a:t>
            </a:r>
            <a:r>
              <a:rPr lang="en-US" dirty="0"/>
              <a:t>  </a:t>
            </a:r>
          </a:p>
          <a:p>
            <a:pPr marL="742950" lvl="2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Rapid Response</a:t>
            </a:r>
          </a:p>
          <a:p>
            <a:endParaRPr lang="en-US" sz="1400" i="1" dirty="0"/>
          </a:p>
          <a:p>
            <a:r>
              <a:rPr lang="en-US" sz="1200" i="1" dirty="0"/>
              <a:t>*All Employer Visits include providing the employer information on: American Job Centers, Rapid Response, Trade for Firms and Workforce initiatives</a:t>
            </a:r>
          </a:p>
        </p:txBody>
      </p:sp>
    </p:spTree>
    <p:extLst>
      <p:ext uri="{BB962C8B-B14F-4D97-AF65-F5344CB8AC3E}">
        <p14:creationId xmlns:p14="http://schemas.microsoft.com/office/powerpoint/2010/main" val="353022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648295" y="640080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0" name="Slide Number Placeholder 4"/>
          <p:cNvSpPr>
            <a:spLocks noGrp="1"/>
          </p:cNvSpPr>
          <p:nvPr/>
        </p:nvSpPr>
        <p:spPr bwMode="auto">
          <a:xfrm>
            <a:off x="12431712" y="6134100"/>
            <a:ext cx="752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BBBB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2041" y="250051"/>
            <a:ext cx="8710944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Example of : OJT/JOB DEVELOPMENT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Advanced Manufacturer in need of qualified candidate.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36" y="3024505"/>
            <a:ext cx="4357014" cy="34747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2041" y="1297544"/>
            <a:ext cx="8710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242021"/>
                </a:solidFill>
              </a:rPr>
              <a:t>Company:</a:t>
            </a:r>
            <a:r>
              <a:rPr lang="en-US" sz="1600" dirty="0">
                <a:solidFill>
                  <a:srgbClr val="242021"/>
                </a:solidFill>
              </a:rPr>
              <a:t> Metro Based Advanced Manufacturer.</a:t>
            </a:r>
          </a:p>
          <a:p>
            <a:pPr lvl="0"/>
            <a:r>
              <a:rPr lang="en-US" sz="1600" b="1" dirty="0">
                <a:solidFill>
                  <a:srgbClr val="242021"/>
                </a:solidFill>
              </a:rPr>
              <a:t>Product:</a:t>
            </a:r>
            <a:r>
              <a:rPr lang="en-US" sz="1600" dirty="0">
                <a:solidFill>
                  <a:srgbClr val="242021"/>
                </a:solidFill>
              </a:rPr>
              <a:t> Various Customized Electronic Controllers for Heavy Equipment and Industry.</a:t>
            </a:r>
          </a:p>
          <a:p>
            <a:pPr lvl="0"/>
            <a:r>
              <a:rPr lang="en-US" sz="1600" b="1" dirty="0">
                <a:solidFill>
                  <a:srgbClr val="242021"/>
                </a:solidFill>
              </a:rPr>
              <a:t>Need:</a:t>
            </a:r>
            <a:r>
              <a:rPr lang="en-US" sz="1600" dirty="0">
                <a:solidFill>
                  <a:srgbClr val="242021"/>
                </a:solidFill>
              </a:rPr>
              <a:t> New Hire who can help company president conduct high cost estimates.  </a:t>
            </a:r>
          </a:p>
          <a:p>
            <a:pPr lvl="0"/>
            <a:r>
              <a:rPr lang="en-US" sz="1600" b="1" dirty="0">
                <a:solidFill>
                  <a:srgbClr val="242021"/>
                </a:solidFill>
              </a:rPr>
              <a:t>Problem: </a:t>
            </a:r>
            <a:r>
              <a:rPr lang="en-US" sz="1600" dirty="0">
                <a:solidFill>
                  <a:srgbClr val="242021"/>
                </a:solidFill>
              </a:rPr>
              <a:t>Finding the “right” applicant. Current applicant pool would need lot’s of expensive training, something the transitioning company could not </a:t>
            </a:r>
            <a:r>
              <a:rPr lang="en-US" sz="1600">
                <a:solidFill>
                  <a:srgbClr val="242021"/>
                </a:solidFill>
              </a:rPr>
              <a:t>yet afford.</a:t>
            </a:r>
            <a:endParaRPr lang="en-US" sz="1600" dirty="0">
              <a:solidFill>
                <a:srgbClr val="242021"/>
              </a:solidFill>
            </a:endParaRPr>
          </a:p>
          <a:p>
            <a:pPr lvl="0" algn="ctr"/>
            <a:endParaRPr lang="en-US" sz="1600" dirty="0">
              <a:solidFill>
                <a:srgbClr val="242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40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250861" y="0"/>
            <a:ext cx="3458582" cy="2286000"/>
          </a:xfrm>
        </p:spPr>
        <p:txBody>
          <a:bodyPr/>
          <a:lstStyle/>
          <a:p>
            <a:r>
              <a:rPr lang="en-US" dirty="0"/>
              <a:t>Apprenticeship &amp;</a:t>
            </a:r>
            <a:br>
              <a:rPr lang="en-US" dirty="0"/>
            </a:br>
            <a:r>
              <a:rPr lang="en-US" sz="2400" dirty="0"/>
              <a:t>Pre-Apprenticeship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98277" y="232653"/>
            <a:ext cx="4923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en-US" sz="1400" b="1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Apprenticeship Coordinator Quarterly Meetings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Held onsite – various Union shops</a:t>
            </a:r>
          </a:p>
          <a:p>
            <a:pPr lvl="2">
              <a:buClr>
                <a:srgbClr val="C00000"/>
              </a:buClr>
            </a:pPr>
            <a:endParaRPr lang="en-US" sz="1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Oregon Employment Department Apprenticeship Program Liaison = Partner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Workforce Grants/AIM Grant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Oregon Apprenticeship Website</a:t>
            </a:r>
          </a:p>
          <a:p>
            <a:pPr marL="1657350" lvl="3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hlinkClick r:id="rId3"/>
              </a:rPr>
              <a:t>http://oregonapprenticeship.org/</a:t>
            </a:r>
            <a:endParaRPr lang="en-US" sz="1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4" y="1705226"/>
            <a:ext cx="3547415" cy="45227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2093" y="2453054"/>
            <a:ext cx="3276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TAA Liaison – State Level Collaboration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Community College Apprenticeship Coordinators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Pre-Apprenticeship Programs</a:t>
            </a:r>
          </a:p>
          <a:p>
            <a:pPr lvl="1">
              <a:buClr>
                <a:srgbClr val="C00000"/>
              </a:buClr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TAN &amp; Liaison – Local Level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Outreach to Programs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2093" y="4632802"/>
            <a:ext cx="454055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2018-2019 – Oregon approved six training plans for Apprenticeship Training.</a:t>
            </a:r>
          </a:p>
          <a:p>
            <a:r>
              <a:rPr lang="en-US" dirty="0"/>
              <a:t>	</a:t>
            </a:r>
          </a:p>
          <a:p>
            <a:r>
              <a:rPr lang="en-US" sz="1400" dirty="0"/>
              <a:t>	3 have completed and 3 are currently training</a:t>
            </a:r>
          </a:p>
          <a:p>
            <a:endParaRPr lang="en-US" sz="1400" dirty="0"/>
          </a:p>
          <a:p>
            <a:r>
              <a:rPr lang="en-US" sz="1400" dirty="0"/>
              <a:t>	4 Electricians, 2 Plumbers, &amp; 1 Diesel Mechanic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3601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257" y="1769287"/>
            <a:ext cx="4772593" cy="1818203"/>
          </a:xfrm>
        </p:spPr>
        <p:txBody>
          <a:bodyPr/>
          <a:lstStyle/>
          <a:p>
            <a:r>
              <a:rPr lang="en-US" dirty="0"/>
              <a:t>Susan D. Huard, Ph. D.</a:t>
            </a:r>
          </a:p>
          <a:p>
            <a:pPr lvl="1"/>
            <a:r>
              <a:rPr lang="en-US" sz="1800" dirty="0"/>
              <a:t>President</a:t>
            </a:r>
          </a:p>
          <a:p>
            <a:pPr lvl="1"/>
            <a:r>
              <a:rPr lang="en-US" i="0" dirty="0"/>
              <a:t>Manchester Community College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630447" y="4062819"/>
            <a:ext cx="4953001" cy="1818202"/>
          </a:xfrm>
        </p:spPr>
        <p:txBody>
          <a:bodyPr/>
          <a:lstStyle/>
          <a:p>
            <a:r>
              <a:rPr lang="en-US" dirty="0"/>
              <a:t>Lynn Szymanski</a:t>
            </a:r>
          </a:p>
          <a:p>
            <a:pPr lvl="1"/>
            <a:r>
              <a:rPr lang="en-US" sz="1800" dirty="0"/>
              <a:t>Corporate Training Manager</a:t>
            </a:r>
          </a:p>
          <a:p>
            <a:pPr lvl="1"/>
            <a:r>
              <a:rPr lang="en-US" sz="1800" i="0" dirty="0"/>
              <a:t>Great Bay Community College</a:t>
            </a:r>
          </a:p>
        </p:txBody>
      </p:sp>
      <p:pic>
        <p:nvPicPr>
          <p:cNvPr id="9" name="Picture Placeholder 4"/>
          <p:cNvPicPr>
            <a:picLocks noGrp="1" noChangeAspect="1"/>
          </p:cNvPicPr>
          <p:nvPr>
            <p:ph type="pic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0" b="8710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6763" r="676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18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Engagement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020" y="4064000"/>
            <a:ext cx="7566707" cy="1258013"/>
          </a:xfrm>
        </p:spPr>
        <p:txBody>
          <a:bodyPr/>
          <a:lstStyle/>
          <a:p>
            <a:r>
              <a:rPr lang="en-US" dirty="0"/>
              <a:t>Community College System of New Hampshire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70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NH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5"/>
            <a:ext cx="3922802" cy="4301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NH is a state of small and medium businesses. Virtually all training created involves multiple businesses in the process since very few companies are large enough to have stand-alone training programs.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67" y="446926"/>
            <a:ext cx="4045634" cy="52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72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Connect the dots:  Plugging business into the training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0849"/>
            <a:ext cx="7955280" cy="4646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Engaging Business in the learning process</a:t>
            </a:r>
          </a:p>
          <a:p>
            <a:r>
              <a:rPr lang="en-US" dirty="0"/>
              <a:t>Inviting employers into the classroom</a:t>
            </a:r>
          </a:p>
          <a:p>
            <a:r>
              <a:rPr lang="en-US" dirty="0"/>
              <a:t>Engaging partners as curriculum reviewers</a:t>
            </a:r>
          </a:p>
          <a:p>
            <a:r>
              <a:rPr lang="en-US" dirty="0"/>
              <a:t>Recruiting businesses for advisory boards</a:t>
            </a:r>
          </a:p>
          <a:p>
            <a:r>
              <a:rPr lang="en-US" dirty="0"/>
              <a:t>Creating celebratory events that bring employers together</a:t>
            </a:r>
          </a:p>
          <a:p>
            <a:r>
              <a:rPr lang="en-US" dirty="0"/>
              <a:t>Recruiting business people as adjunct faculty</a:t>
            </a:r>
          </a:p>
        </p:txBody>
      </p:sp>
    </p:spTree>
    <p:extLst>
      <p:ext uri="{BB962C8B-B14F-4D97-AF65-F5344CB8AC3E}">
        <p14:creationId xmlns:p14="http://schemas.microsoft.com/office/powerpoint/2010/main" val="250573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082DEB-E088-4320-B6CC-7723C9843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6949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Engagement for Successful Outcomes</a:t>
            </a:r>
          </a:p>
        </p:txBody>
      </p:sp>
    </p:spTree>
    <p:extLst>
      <p:ext uri="{BB962C8B-B14F-4D97-AF65-F5344CB8AC3E}">
        <p14:creationId xmlns:p14="http://schemas.microsoft.com/office/powerpoint/2010/main" val="1291657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Making training opportunities match business needs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Strategies for conducting business outreach 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Use of regional and state business associations</a:t>
            </a:r>
          </a:p>
          <a:p>
            <a:r>
              <a:rPr lang="en-US" dirty="0"/>
              <a:t>Reaching out to the recent graduates and their companies</a:t>
            </a:r>
          </a:p>
          <a:p>
            <a:r>
              <a:rPr lang="en-US" dirty="0"/>
              <a:t>Surveying employers that have hosted the College’s student interns</a:t>
            </a:r>
          </a:p>
          <a:p>
            <a:r>
              <a:rPr lang="en-US" dirty="0"/>
              <a:t>Inviting businesses to recruit at the College</a:t>
            </a:r>
          </a:p>
          <a:p>
            <a:r>
              <a:rPr lang="en-US" dirty="0"/>
              <a:t>Regularly reviewing job postings to identify new businesses</a:t>
            </a:r>
          </a:p>
        </p:txBody>
      </p:sp>
    </p:spTree>
    <p:extLst>
      <p:ext uri="{BB962C8B-B14F-4D97-AF65-F5344CB8AC3E}">
        <p14:creationId xmlns:p14="http://schemas.microsoft.com/office/powerpoint/2010/main" val="1512241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Making training opportunities match business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/>
              <a:t>Working with training providers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Using same work expectation in class as the industry</a:t>
            </a:r>
          </a:p>
          <a:p>
            <a:r>
              <a:rPr lang="en-US" dirty="0"/>
              <a:t>Structuring vehicles for industry feedback and commentary</a:t>
            </a:r>
          </a:p>
          <a:p>
            <a:r>
              <a:rPr lang="en-US" dirty="0"/>
              <a:t>Sharing success stories; examples from White Mountains Community College</a:t>
            </a:r>
          </a:p>
          <a:p>
            <a:r>
              <a:rPr lang="en-US" dirty="0"/>
              <a:t>Engaging faculty in innovative ways; NHTI example of Mindful Communication courses embedded in information Technology certificates (</a:t>
            </a:r>
            <a:r>
              <a:rPr lang="pt-BR" dirty="0">
                <a:hlinkClick r:id="rId2"/>
              </a:rPr>
              <a:t>https://vimeo.com/255050650</a:t>
            </a:r>
            <a:r>
              <a:rPr lang="en-US" dirty="0"/>
              <a:t>)</a:t>
            </a:r>
          </a:p>
          <a:p>
            <a:r>
              <a:rPr lang="en-US" dirty="0"/>
              <a:t>Fostering potentially challenging partnerships such as a company and a union working with a college to develop a curriculum; ex. </a:t>
            </a:r>
            <a:r>
              <a:rPr lang="en-US" dirty="0" err="1"/>
              <a:t>Eversource</a:t>
            </a:r>
            <a:r>
              <a:rPr lang="en-US" dirty="0"/>
              <a:t> Energy and the local electricians’ union working with Manchester Community College to create </a:t>
            </a:r>
            <a:r>
              <a:rPr lang="en-US" dirty="0" err="1"/>
              <a:t>lineworker</a:t>
            </a:r>
            <a:r>
              <a:rPr lang="en-US" dirty="0"/>
              <a:t> curriculum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10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Partnerships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Formal connections through state economic development offices and professional associations</a:t>
            </a:r>
          </a:p>
          <a:p>
            <a:r>
              <a:rPr lang="en-US" dirty="0"/>
              <a:t>Blending college advisory committee composition</a:t>
            </a:r>
          </a:p>
          <a:p>
            <a:r>
              <a:rPr lang="en-US" dirty="0"/>
              <a:t>Industry Advisory Boards: NH Sector Partnership Initiative</a:t>
            </a:r>
          </a:p>
        </p:txBody>
      </p:sp>
    </p:spTree>
    <p:extLst>
      <p:ext uri="{BB962C8B-B14F-4D97-AF65-F5344CB8AC3E}">
        <p14:creationId xmlns:p14="http://schemas.microsoft.com/office/powerpoint/2010/main" val="3837985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Connect the dots: Plugging business into the training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1398"/>
            <a:ext cx="7955280" cy="4625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Apprenticeships and pre-apprenticeships</a:t>
            </a:r>
          </a:p>
          <a:p>
            <a:r>
              <a:rPr lang="en-US"/>
              <a:t>NH </a:t>
            </a:r>
            <a:r>
              <a:rPr lang="en-US" dirty="0"/>
              <a:t>examples in the areas of healthcare (medical assistants, pharmacy technicians, licensed nursing assistants)</a:t>
            </a:r>
          </a:p>
          <a:p>
            <a:r>
              <a:rPr lang="en-US" dirty="0"/>
              <a:t>Advanced Manufacturing partnerships, including </a:t>
            </a:r>
            <a:r>
              <a:rPr lang="en-US" dirty="0" err="1"/>
              <a:t>Tecomet</a:t>
            </a:r>
            <a:r>
              <a:rPr lang="en-US" dirty="0"/>
              <a:t>, Inc. machine operators</a:t>
            </a:r>
          </a:p>
          <a:p>
            <a:r>
              <a:rPr lang="en-US" dirty="0"/>
              <a:t>New apprenticeships announced regularly, e.g., medical billing at </a:t>
            </a:r>
            <a:r>
              <a:rPr lang="en-US" dirty="0" err="1"/>
              <a:t>AdventEdge</a:t>
            </a:r>
            <a:r>
              <a:rPr lang="en-US" dirty="0"/>
              <a:t> in Salem, NH TBA Nov. 15, 2019</a:t>
            </a:r>
          </a:p>
        </p:txBody>
      </p:sp>
    </p:spTree>
    <p:extLst>
      <p:ext uri="{BB962C8B-B14F-4D97-AF65-F5344CB8AC3E}">
        <p14:creationId xmlns:p14="http://schemas.microsoft.com/office/powerpoint/2010/main" val="1848065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Tiffany </a:t>
            </a:r>
            <a:r>
              <a:rPr lang="en-US" dirty="0" err="1"/>
              <a:t>Keune</a:t>
            </a:r>
            <a:endParaRPr lang="en-US" dirty="0"/>
          </a:p>
          <a:p>
            <a:pPr lvl="1"/>
            <a:r>
              <a:rPr lang="en-US" dirty="0"/>
              <a:t>Associate Dean of Workforce Education</a:t>
            </a:r>
          </a:p>
          <a:p>
            <a:pPr lvl="2"/>
            <a:r>
              <a:rPr lang="en-US" dirty="0"/>
              <a:t>Community College of Vermont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5" b="52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1680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Engagement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Community College of Vermont</a:t>
            </a:r>
          </a:p>
        </p:txBody>
      </p:sp>
    </p:spTree>
    <p:extLst>
      <p:ext uri="{BB962C8B-B14F-4D97-AF65-F5344CB8AC3E}">
        <p14:creationId xmlns:p14="http://schemas.microsoft.com/office/powerpoint/2010/main" val="832607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College of Vermont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Vermont has only 1 community college with 12 locations statewide</a:t>
            </a:r>
          </a:p>
          <a:p>
            <a:r>
              <a:rPr lang="en-US" dirty="0"/>
              <a:t>Average class size: 13</a:t>
            </a:r>
          </a:p>
          <a:p>
            <a:r>
              <a:rPr lang="en-US" dirty="0"/>
              <a:t>Number of courses per semester:  975</a:t>
            </a:r>
          </a:p>
          <a:p>
            <a:r>
              <a:rPr lang="en-US" dirty="0"/>
              <a:t>Online and Hybrid courses per semester:  200+</a:t>
            </a:r>
          </a:p>
          <a:p>
            <a:r>
              <a:rPr lang="en-US" dirty="0"/>
              <a:t>Number of students in fall 2018:  5,844</a:t>
            </a:r>
          </a:p>
          <a:p>
            <a:r>
              <a:rPr lang="en-US" dirty="0"/>
              <a:t>Average age:  27</a:t>
            </a:r>
          </a:p>
          <a:p>
            <a:r>
              <a:rPr lang="en-US" dirty="0"/>
              <a:t>First generation students:  58%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5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Engagement Strategy:</a:t>
            </a:r>
            <a:br>
              <a:rPr lang="en-US" dirty="0"/>
            </a:br>
            <a:r>
              <a:rPr lang="en-US" dirty="0"/>
              <a:t>Hiring Targeted Staff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770063"/>
          <a:ext cx="7954963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16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and Community Outreach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Full-time position focused on the development of business and organizational relationships including:</a:t>
            </a:r>
          </a:p>
          <a:p>
            <a:pPr lvl="0"/>
            <a:r>
              <a:rPr lang="en-US" dirty="0"/>
              <a:t>Developing and implementing a comprehensive and innovative community and business outreach plan which responds to both regional and industry specific needs. </a:t>
            </a:r>
          </a:p>
          <a:p>
            <a:pPr lvl="0"/>
            <a:r>
              <a:rPr lang="en-US" dirty="0"/>
              <a:t>Promoting the value of Industry Recognized Credentials to Vermont Employers, while exploring which IRCs are most important to local businesses and career paths.</a:t>
            </a:r>
          </a:p>
          <a:p>
            <a:pPr lvl="0"/>
            <a:r>
              <a:rPr lang="en-US" dirty="0"/>
              <a:t>Developing new strategic partnerships through ongoing research and evaluation, and strengthening those relationships in conjunction with the local CCV Center.  </a:t>
            </a:r>
          </a:p>
          <a:p>
            <a:pPr lvl="0"/>
            <a:r>
              <a:rPr lang="en-US" dirty="0"/>
              <a:t>Collaborating with both internal and external partners to create and deliver products for expanding CCV’s workforce presence.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51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Engagement Strategy:  </a:t>
            </a:r>
            <a:br>
              <a:rPr lang="en-US" dirty="0"/>
            </a:br>
            <a:r>
              <a:rPr lang="en-US" dirty="0"/>
              <a:t>Blending Credit and Non-Credit Offerings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CCV is committed to meeting the needs of business through both customized workshops and contracted courses.</a:t>
            </a:r>
          </a:p>
          <a:p>
            <a:r>
              <a:rPr lang="en-US" dirty="0"/>
              <a:t>Credit opens up the door to both funding, and persistence along a certificate or degree pathway.</a:t>
            </a:r>
          </a:p>
          <a:p>
            <a:r>
              <a:rPr lang="en-US" dirty="0"/>
              <a:t>Tuition-remission benefits tend to align best with credit-bearing offerings relevant to the position.</a:t>
            </a:r>
          </a:p>
        </p:txBody>
      </p:sp>
    </p:spTree>
    <p:extLst>
      <p:ext uri="{BB962C8B-B14F-4D97-AF65-F5344CB8AC3E}">
        <p14:creationId xmlns:p14="http://schemas.microsoft.com/office/powerpoint/2010/main" val="301904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937" y="1747939"/>
            <a:ext cx="3983355" cy="1818203"/>
          </a:xfrm>
        </p:spPr>
        <p:txBody>
          <a:bodyPr/>
          <a:lstStyle/>
          <a:p>
            <a:r>
              <a:rPr lang="en-US" dirty="0"/>
              <a:t>Amanda Poirier</a:t>
            </a:r>
          </a:p>
          <a:p>
            <a:pPr lvl="1"/>
            <a:r>
              <a:rPr lang="en-US" dirty="0"/>
              <a:t>Regional TAA Coordinator</a:t>
            </a:r>
          </a:p>
          <a:p>
            <a:pPr lvl="2"/>
            <a:r>
              <a:rPr lang="en-US" dirty="0"/>
              <a:t>ETA/US Department of Labor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r="14903"/>
          <a:stretch>
            <a:fillRect/>
          </a:stretch>
        </p:blipFill>
        <p:spPr>
          <a:xfrm>
            <a:off x="1836738" y="1747838"/>
            <a:ext cx="1574800" cy="1817687"/>
          </a:xfr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 txBox="1">
            <a:spLocks/>
          </p:cNvSpPr>
          <p:nvPr/>
        </p:nvSpPr>
        <p:spPr>
          <a:xfrm>
            <a:off x="4127937" y="4052144"/>
            <a:ext cx="3983355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Susan Worden</a:t>
            </a:r>
          </a:p>
          <a:p>
            <a:pPr lvl="1"/>
            <a:r>
              <a:rPr lang="en-US" dirty="0"/>
              <a:t>Supervisory Program Analyst</a:t>
            </a:r>
          </a:p>
          <a:p>
            <a:pPr lvl="2"/>
            <a:r>
              <a:rPr lang="en-US" dirty="0"/>
              <a:t>OTAA/ETA/US Department of Labor</a:t>
            </a:r>
          </a:p>
        </p:txBody>
      </p:sp>
      <p:pic>
        <p:nvPicPr>
          <p:cNvPr id="9" name="Picture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" b="5424"/>
          <a:stretch>
            <a:fillRect/>
          </a:stretch>
        </p:blipFill>
        <p:spPr>
          <a:xfrm>
            <a:off x="1838118" y="4052143"/>
            <a:ext cx="1573420" cy="1818203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83610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and Non-Credit Example:  </a:t>
            </a:r>
            <a:br>
              <a:rPr lang="en-US" dirty="0"/>
            </a:br>
            <a:r>
              <a:rPr lang="en-US" dirty="0"/>
              <a:t>Customer Service Training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770063"/>
          <a:ext cx="7954963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613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Engagement Strategy:  Apprenticeship and Pre-Apprenticeship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Develops highly-skilled, highly-productive employees</a:t>
            </a:r>
          </a:p>
          <a:p>
            <a:r>
              <a:rPr lang="en-US" dirty="0"/>
              <a:t>Reduces turnover rates</a:t>
            </a:r>
          </a:p>
          <a:p>
            <a:r>
              <a:rPr lang="en-US" dirty="0"/>
              <a:t>Increases productivity</a:t>
            </a:r>
          </a:p>
          <a:p>
            <a:r>
              <a:rPr lang="en-US" dirty="0"/>
              <a:t>Lowers the cost of recruitment</a:t>
            </a:r>
          </a:p>
          <a:p>
            <a:r>
              <a:rPr lang="en-US" dirty="0"/>
              <a:t>Increases safety in the workplace</a:t>
            </a:r>
          </a:p>
          <a:p>
            <a:r>
              <a:rPr lang="en-US" dirty="0"/>
              <a:t>Training is customized to the industry/employer</a:t>
            </a:r>
          </a:p>
          <a:p>
            <a:r>
              <a:rPr lang="en-US" dirty="0"/>
              <a:t>Enhances employee retention</a:t>
            </a:r>
          </a:p>
          <a:p>
            <a:r>
              <a:rPr lang="en-US" dirty="0"/>
              <a:t>Creates a stable and predictable pipeline of qualified workers</a:t>
            </a:r>
          </a:p>
        </p:txBody>
      </p:sp>
    </p:spTree>
    <p:extLst>
      <p:ext uri="{BB962C8B-B14F-4D97-AF65-F5344CB8AC3E}">
        <p14:creationId xmlns:p14="http://schemas.microsoft.com/office/powerpoint/2010/main" val="744345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Apprenticeship as a Workforce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5498"/>
            <a:ext cx="7955280" cy="440634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Apprenticeship is different from other training approaches in these important ways: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74412" y="2577766"/>
          <a:ext cx="5787190" cy="317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221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86" y="1557430"/>
            <a:ext cx="6206489" cy="28401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Apprenticeship Components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27746"/>
              </p:ext>
            </p:extLst>
          </p:nvPr>
        </p:nvGraphicFramePr>
        <p:xfrm>
          <a:off x="2805512" y="1416686"/>
          <a:ext cx="7954963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888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33" y="583402"/>
            <a:ext cx="7955280" cy="1051560"/>
          </a:xfrm>
        </p:spPr>
        <p:txBody>
          <a:bodyPr/>
          <a:lstStyle/>
          <a:p>
            <a:r>
              <a:rPr lang="en-US" dirty="0"/>
              <a:t>Pre-Apprenticeship Example:  Nursing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518264"/>
              </p:ext>
            </p:extLst>
          </p:nvPr>
        </p:nvGraphicFramePr>
        <p:xfrm>
          <a:off x="902601" y="2212257"/>
          <a:ext cx="7681012" cy="396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205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Apprenticeship Strategy:  </a:t>
            </a:r>
            <a:br>
              <a:rPr lang="en-US" dirty="0"/>
            </a:br>
            <a:r>
              <a:rPr lang="en-US" dirty="0"/>
              <a:t>Higher Education as the Sponsor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CCV has become the sponsor for apprenticeships statewide in several areas, including:</a:t>
            </a:r>
          </a:p>
          <a:p>
            <a:pPr lvl="1"/>
            <a:r>
              <a:rPr lang="en-US" dirty="0"/>
              <a:t>Medical Assisting</a:t>
            </a:r>
          </a:p>
          <a:p>
            <a:pPr lvl="1"/>
            <a:r>
              <a:rPr lang="en-US" dirty="0"/>
              <a:t>Production Technician</a:t>
            </a:r>
          </a:p>
          <a:p>
            <a:pPr lvl="1"/>
            <a:r>
              <a:rPr lang="en-US" dirty="0"/>
              <a:t>Pharmacy Technician</a:t>
            </a:r>
          </a:p>
          <a:p>
            <a:r>
              <a:rPr lang="en-US" dirty="0"/>
              <a:t>With many small businesses statewide, having a higher education sponsor allows businesses to remove some of the “heavy </a:t>
            </a:r>
            <a:r>
              <a:rPr lang="en-US"/>
              <a:t>lift”</a:t>
            </a:r>
            <a:endParaRPr lang="en-US" dirty="0"/>
          </a:p>
          <a:p>
            <a:r>
              <a:rPr lang="en-US" dirty="0"/>
              <a:t>CCV registers the apprenticeship, submits paperwork, and verifies both related instruction and work competencies</a:t>
            </a:r>
          </a:p>
        </p:txBody>
      </p:sp>
    </p:spTree>
    <p:extLst>
      <p:ext uri="{BB962C8B-B14F-4D97-AF65-F5344CB8AC3E}">
        <p14:creationId xmlns:p14="http://schemas.microsoft.com/office/powerpoint/2010/main" val="2961226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Danielle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Calaway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Manager, Outreach &amp; Recruitment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Working Families Initiative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8" b="57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2354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Engagement at Vermont Technical 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 how Vermont Tech collaborates with employers  and economic development groups to meet state workforce needs.</a:t>
            </a:r>
          </a:p>
        </p:txBody>
      </p:sp>
    </p:spTree>
    <p:extLst>
      <p:ext uri="{BB962C8B-B14F-4D97-AF65-F5344CB8AC3E}">
        <p14:creationId xmlns:p14="http://schemas.microsoft.com/office/powerpoint/2010/main" val="2448400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Tech Employment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2018 graduating class achieved 98% placement rate</a:t>
            </a:r>
          </a:p>
          <a:p>
            <a:r>
              <a:rPr lang="en-US" dirty="0"/>
              <a:t>100% of programs hands-on</a:t>
            </a:r>
          </a:p>
          <a:p>
            <a:r>
              <a:rPr lang="en-US" dirty="0"/>
              <a:t>Sixth highest salary after graduation for Vermont colleges</a:t>
            </a:r>
          </a:p>
          <a:p>
            <a:r>
              <a:rPr lang="en-US" dirty="0"/>
              <a:t>Vermont college with the highest earning graduates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442" y="1825625"/>
            <a:ext cx="4357302" cy="1635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082" y="3856181"/>
            <a:ext cx="1526817" cy="1907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598" y="3856181"/>
            <a:ext cx="1716989" cy="1888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705" y="3856181"/>
            <a:ext cx="1380398" cy="18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06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Vermont’s Workforce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Low unemployment rate: </a:t>
            </a:r>
          </a:p>
          <a:p>
            <a:pPr lvl="1"/>
            <a:r>
              <a:rPr lang="en-US" dirty="0"/>
              <a:t>2.1%</a:t>
            </a:r>
          </a:p>
          <a:p>
            <a:pPr lvl="1"/>
            <a:r>
              <a:rPr lang="en-US" dirty="0"/>
              <a:t>Lowest in nation</a:t>
            </a:r>
          </a:p>
          <a:p>
            <a:r>
              <a:rPr lang="en-US" b="1" dirty="0"/>
              <a:t>Stagnant population: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Aging</a:t>
            </a:r>
          </a:p>
          <a:p>
            <a:pPr lvl="1"/>
            <a:r>
              <a:rPr lang="en-US" dirty="0"/>
              <a:t>Out-of-state migration</a:t>
            </a:r>
          </a:p>
          <a:p>
            <a:r>
              <a:rPr lang="en-US" b="1" dirty="0"/>
              <a:t>Rural landscape:</a:t>
            </a:r>
          </a:p>
          <a:p>
            <a:pPr lvl="1"/>
            <a:r>
              <a:rPr lang="en-US" dirty="0"/>
              <a:t>Insufficient public transportation</a:t>
            </a:r>
          </a:p>
          <a:p>
            <a:r>
              <a:rPr lang="en-US" b="1" dirty="0"/>
              <a:t>Skills gap:</a:t>
            </a:r>
          </a:p>
          <a:p>
            <a:pPr lvl="1"/>
            <a:r>
              <a:rPr lang="en-US" dirty="0"/>
              <a:t>Employees lack skills needed by employers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917" y="1825625"/>
            <a:ext cx="4377848" cy="319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1917" y="5018049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vermontbiz.com</a:t>
            </a:r>
          </a:p>
        </p:txBody>
      </p:sp>
    </p:spTree>
    <p:extLst>
      <p:ext uri="{BB962C8B-B14F-4D97-AF65-F5344CB8AC3E}">
        <p14:creationId xmlns:p14="http://schemas.microsoft.com/office/powerpoint/2010/main" val="349331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Shared common goal: re-employment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Increase impact through Employer Engagement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Explore options to leverage case management funds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Learn strategies to improve partnerships with stakeholders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0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7" y="177283"/>
            <a:ext cx="5046785" cy="63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13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Strengthening Working Families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Goals:</a:t>
            </a:r>
          </a:p>
          <a:p>
            <a:r>
              <a:rPr lang="en-US" b="1" dirty="0"/>
              <a:t>Provide training </a:t>
            </a:r>
            <a:r>
              <a:rPr lang="en-US" dirty="0"/>
              <a:t>and industry recognized credentials to eligible parents.</a:t>
            </a:r>
          </a:p>
          <a:p>
            <a:r>
              <a:rPr lang="en-US" b="1" dirty="0"/>
              <a:t>Break down barriers </a:t>
            </a:r>
            <a:r>
              <a:rPr lang="en-US" dirty="0"/>
              <a:t>to training and/or employment via wraparound services.</a:t>
            </a:r>
          </a:p>
          <a:p>
            <a:r>
              <a:rPr lang="en-US" b="1" dirty="0"/>
              <a:t>Help participants obtain employment</a:t>
            </a:r>
            <a:r>
              <a:rPr lang="en-US" dirty="0"/>
              <a:t>, including livable wages and benefits.</a:t>
            </a:r>
          </a:p>
          <a:p>
            <a:r>
              <a:rPr lang="en-US" b="1" dirty="0"/>
              <a:t>Develop pipeline </a:t>
            </a:r>
            <a:r>
              <a:rPr lang="en-US" dirty="0"/>
              <a:t>of underserved students.</a:t>
            </a:r>
            <a:endParaRPr lang="en-US" b="1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28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in Advanced Manufacturing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327" y="1825625"/>
            <a:ext cx="419903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Industry-influenced trainings </a:t>
            </a:r>
          </a:p>
          <a:p>
            <a:pPr lvl="1"/>
            <a:r>
              <a:rPr lang="en-US" dirty="0"/>
              <a:t>Apprenticeships, welding, CNC, SolidWorks, etc.</a:t>
            </a:r>
          </a:p>
          <a:p>
            <a:r>
              <a:rPr lang="en-US" dirty="0"/>
              <a:t>Various on/off-ramps</a:t>
            </a:r>
          </a:p>
          <a:p>
            <a:pPr lvl="1"/>
            <a:r>
              <a:rPr lang="en-US" dirty="0"/>
              <a:t>Stackable credentials</a:t>
            </a:r>
          </a:p>
          <a:p>
            <a:r>
              <a:rPr lang="en-US" dirty="0"/>
              <a:t>Work-friendly class schedules</a:t>
            </a:r>
          </a:p>
          <a:p>
            <a:r>
              <a:rPr lang="en-US" dirty="0"/>
              <a:t>Serve incumbents and students new to manufacturing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55" y="2636626"/>
            <a:ext cx="3749675" cy="249978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16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SWFI Employer Partnerships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Vermont Tech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Lean on existing partnerships:</a:t>
            </a:r>
          </a:p>
          <a:p>
            <a:pPr lvl="1"/>
            <a:r>
              <a:rPr lang="en-US" dirty="0"/>
              <a:t>Long-standing relationships with Vermont businesses</a:t>
            </a:r>
          </a:p>
          <a:p>
            <a:r>
              <a:rPr lang="en-US" b="1" dirty="0"/>
              <a:t>Communicate regularly:</a:t>
            </a:r>
          </a:p>
          <a:p>
            <a:pPr lvl="1"/>
            <a:r>
              <a:rPr lang="en-US" dirty="0"/>
              <a:t>Share updates re: training</a:t>
            </a:r>
          </a:p>
          <a:p>
            <a:pPr lvl="1"/>
            <a:r>
              <a:rPr lang="en-US" dirty="0"/>
              <a:t>Tailor offerings to meet business needs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Employer Partners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Take time to interact with students:</a:t>
            </a:r>
          </a:p>
          <a:p>
            <a:pPr lvl="1"/>
            <a:r>
              <a:rPr lang="en-US" dirty="0"/>
              <a:t>Class visits</a:t>
            </a:r>
          </a:p>
          <a:p>
            <a:pPr lvl="1"/>
            <a:r>
              <a:rPr lang="en-US" dirty="0"/>
              <a:t>Tours</a:t>
            </a:r>
          </a:p>
          <a:p>
            <a:pPr lvl="1"/>
            <a:r>
              <a:rPr lang="en-US" dirty="0"/>
              <a:t>Career fairs</a:t>
            </a:r>
          </a:p>
          <a:p>
            <a:r>
              <a:rPr lang="en-US" b="1" dirty="0"/>
              <a:t>Value upskilling for incumbents:</a:t>
            </a:r>
          </a:p>
          <a:p>
            <a:pPr lvl="1"/>
            <a:r>
              <a:rPr lang="en-US" dirty="0"/>
              <a:t>Accommodate training schedules</a:t>
            </a:r>
          </a:p>
          <a:p>
            <a:pPr lvl="1"/>
            <a:r>
              <a:rPr lang="en-US" dirty="0"/>
              <a:t>Incentivize professional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Community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Vermont Department of Labor</a:t>
            </a:r>
          </a:p>
          <a:p>
            <a:r>
              <a:rPr lang="en-US" dirty="0"/>
              <a:t>Creative Workforce Solutions</a:t>
            </a:r>
          </a:p>
          <a:p>
            <a:r>
              <a:rPr lang="en-US" dirty="0"/>
              <a:t>Reach Up (TANF)</a:t>
            </a:r>
          </a:p>
          <a:p>
            <a:r>
              <a:rPr lang="en-US" dirty="0"/>
              <a:t>Vocational Rehab</a:t>
            </a:r>
          </a:p>
          <a:p>
            <a:r>
              <a:rPr lang="en-US" dirty="0"/>
              <a:t>Parent Child Centers</a:t>
            </a:r>
          </a:p>
          <a:p>
            <a:r>
              <a:rPr lang="en-US" dirty="0"/>
              <a:t>Regional Economic Development Centers</a:t>
            </a:r>
          </a:p>
          <a:p>
            <a:r>
              <a:rPr lang="en-US" dirty="0"/>
              <a:t>Vermont Adult Learning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29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panel questions would you like answered?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was the first step you took to engaging employers? </a:t>
            </a:r>
          </a:p>
          <a:p>
            <a:r>
              <a:rPr lang="en-US" dirty="0"/>
              <a:t>What are the barriers to engaging employers? </a:t>
            </a:r>
          </a:p>
          <a:p>
            <a:r>
              <a:rPr lang="en-US" dirty="0"/>
              <a:t>What is the key to developing strong business partnerships? </a:t>
            </a:r>
          </a:p>
          <a:p>
            <a:r>
              <a:rPr lang="en-US" dirty="0"/>
              <a:t>How as a training provider do you work with employers to determine training needs?  What’s the secret? </a:t>
            </a:r>
          </a:p>
          <a:p>
            <a:r>
              <a:rPr lang="en-US" dirty="0"/>
              <a:t>How have you been successful in articulating and developing apprenticeships? What’s the secret?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2782" y="1952686"/>
            <a:ext cx="4761147" cy="20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56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16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Seven Tips for Preparing Approvable TAA Program Reserve Funding Requests</a:t>
            </a:r>
          </a:p>
          <a:p>
            <a:pPr lvl="2"/>
            <a:r>
              <a:rPr lang="en-US" dirty="0"/>
              <a:t>December 11, 2019, 2:30-3:30PM Eastern </a:t>
            </a:r>
          </a:p>
        </p:txBody>
      </p:sp>
    </p:spTree>
    <p:extLst>
      <p:ext uri="{BB962C8B-B14F-4D97-AF65-F5344CB8AC3E}">
        <p14:creationId xmlns:p14="http://schemas.microsoft.com/office/powerpoint/2010/main" val="4043465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RevUp</a:t>
            </a:r>
            <a:r>
              <a:rPr lang="en-US" dirty="0"/>
              <a:t> Montana </a:t>
            </a:r>
            <a:br>
              <a:rPr lang="en-US" dirty="0"/>
            </a:br>
            <a:r>
              <a:rPr lang="en-US" dirty="0"/>
              <a:t>Workforce Navigator Training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9841" y="1668895"/>
            <a:ext cx="7834073" cy="429348"/>
          </a:xfrm>
        </p:spPr>
        <p:txBody>
          <a:bodyPr/>
          <a:lstStyle/>
          <a:p>
            <a:r>
              <a:rPr lang="en-US" dirty="0"/>
              <a:t>Module 8 - Business Outreach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a Workforce Navigator in engaging with business</a:t>
            </a:r>
          </a:p>
          <a:p>
            <a:r>
              <a:rPr lang="en-US" dirty="0"/>
              <a:t>Building relationships with business</a:t>
            </a:r>
          </a:p>
          <a:p>
            <a:r>
              <a:rPr lang="en-US" dirty="0"/>
              <a:t>Understanding Labor Market needs</a:t>
            </a:r>
          </a:p>
          <a:p>
            <a:r>
              <a:rPr lang="en-US" dirty="0"/>
              <a:t>Matching participants to open jobs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Engaging business in the training process</a:t>
            </a:r>
          </a:p>
          <a:p>
            <a:r>
              <a:rPr lang="en-US" dirty="0"/>
              <a:t>Using business input to inform training providers</a:t>
            </a:r>
          </a:p>
          <a:p>
            <a:r>
              <a:rPr lang="en-US" dirty="0"/>
              <a:t>Informing businesses of public programs for growth</a:t>
            </a:r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CBE12-4F24-4AB6-B142-391217A2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34942" cy="1051560"/>
          </a:xfrm>
        </p:spPr>
        <p:txBody>
          <a:bodyPr/>
          <a:lstStyle/>
          <a:p>
            <a:r>
              <a:rPr lang="en-US" dirty="0"/>
              <a:t>Workforce Navigator Training Modules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06F2126-8FE6-4D1D-8B9F-55781DA19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825625"/>
            <a:ext cx="826826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Web-based Training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https://revupnavigator.wordpress.com/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Downloadable Modules (for desktop)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https://www.skillscommons.org/handle/taaccct/238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Field Guide of TAACCCT Innovations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http://support.skillscommons.org/showcases/field-guide/student-support/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3665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3778" y="1212178"/>
          <a:ext cx="865336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22131" y="685800"/>
            <a:ext cx="6603023" cy="122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NAVIGATOR MODEL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800" b="1" i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Two Webinars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99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TAA Community on </a:t>
            </a:r>
            <a:r>
              <a:rPr lang="en-US" dirty="0" err="1"/>
              <a:t>WorkforceGPS</a:t>
            </a:r>
            <a:endParaRPr lang="en-US" dirty="0"/>
          </a:p>
          <a:p>
            <a:pPr lvl="1"/>
            <a:r>
              <a:rPr lang="en-US" dirty="0"/>
              <a:t>Continue the Discussions!</a:t>
            </a:r>
          </a:p>
          <a:p>
            <a:pPr lvl="2"/>
            <a:r>
              <a:rPr lang="en-US" dirty="0">
                <a:hlinkClick r:id="rId3"/>
              </a:rPr>
              <a:t>https://taa.workforcegps.org/</a:t>
            </a:r>
            <a:endParaRPr lang="en-US" dirty="0"/>
          </a:p>
          <a:p>
            <a:r>
              <a:rPr lang="en-US" dirty="0"/>
              <a:t>OJT FAQ</a:t>
            </a:r>
          </a:p>
          <a:p>
            <a:pPr lvl="1"/>
            <a:r>
              <a:rPr lang="en-US" dirty="0"/>
              <a:t>On-The-Job Training (OJT) and the Trade Adjustment Assistance (TAA) Program: Frequently Asked Questions (FAQ) and Myths &amp; Barriers/How to Overcome Them</a:t>
            </a:r>
          </a:p>
          <a:p>
            <a:pPr lvl="2"/>
            <a:r>
              <a:rPr lang="en-US" dirty="0">
                <a:hlinkClick r:id="rId4"/>
              </a:rPr>
              <a:t>https://www.doleta.gov/tradeact/benefits/docs/TAA_OJT_FAQ.pdf</a:t>
            </a:r>
            <a:endParaRPr lang="en-US" dirty="0"/>
          </a:p>
          <a:p>
            <a:r>
              <a:rPr lang="en-US" dirty="0"/>
              <a:t>Apprenticeship contacts</a:t>
            </a:r>
          </a:p>
          <a:p>
            <a:pPr lvl="2"/>
            <a:r>
              <a:rPr lang="en-US" dirty="0">
                <a:hlinkClick r:id="rId5"/>
              </a:rPr>
              <a:t>https://www.doleta.gov/oa/contactlist.cfm</a:t>
            </a:r>
            <a:endParaRPr lang="en-US" dirty="0"/>
          </a:p>
          <a:p>
            <a:pPr marL="301752" lvl="2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Virginia Best Practice Model: Workforce &amp; Adult Education Working Together</a:t>
            </a:r>
          </a:p>
          <a:p>
            <a:pPr lvl="1"/>
            <a:r>
              <a:rPr lang="en-US" dirty="0"/>
              <a:t>Webinar</a:t>
            </a:r>
          </a:p>
          <a:p>
            <a:pPr lvl="2"/>
            <a:r>
              <a:rPr lang="en-US" dirty="0"/>
              <a:t>https://www.workforcegps.org/events/2017/12/19/18/45/Virginia-Best-Practice-Model-Workforce-Adult-Education-Working-Together</a:t>
            </a:r>
          </a:p>
          <a:p>
            <a:r>
              <a:rPr lang="en-US" dirty="0"/>
              <a:t>On-The-Job Training (OJT) Best Practices and the Trade Adjustment Assistance (TAA) Program</a:t>
            </a:r>
          </a:p>
          <a:p>
            <a:pPr lvl="1"/>
            <a:r>
              <a:rPr lang="en-US" dirty="0"/>
              <a:t>Webinar</a:t>
            </a:r>
          </a:p>
          <a:p>
            <a:pPr lvl="2"/>
            <a:r>
              <a:rPr lang="en-US" dirty="0"/>
              <a:t>https://www.workforcegps.org/events/2019/02/20/15/45/On-The-Job-Training-OJT-Best-Practices-and-the-Trade-Adjustment-Assistance-TAA-Program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953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Susan Worden</a:t>
            </a:r>
          </a:p>
          <a:p>
            <a:pPr lvl="1"/>
            <a:r>
              <a:rPr lang="en-US" dirty="0"/>
              <a:t>Supervisory Program Analyst</a:t>
            </a:r>
          </a:p>
          <a:p>
            <a:pPr lvl="2"/>
            <a:r>
              <a:rPr lang="en-US" dirty="0"/>
              <a:t>USDOL/ETA/OTAA</a:t>
            </a:r>
          </a:p>
          <a:p>
            <a:pPr lvl="3"/>
            <a:r>
              <a:rPr lang="en-US" dirty="0"/>
              <a:t>Worden.susan@dol.gov</a:t>
            </a:r>
          </a:p>
          <a:p>
            <a:pPr lvl="4"/>
            <a:r>
              <a:rPr lang="en-US" dirty="0"/>
              <a:t>202.693.3517</a:t>
            </a:r>
          </a:p>
          <a:p>
            <a:r>
              <a:rPr lang="en-US" dirty="0"/>
              <a:t>Amanda Poirier</a:t>
            </a:r>
          </a:p>
          <a:p>
            <a:pPr lvl="1"/>
            <a:r>
              <a:rPr lang="en-US" dirty="0">
                <a:latin typeface="+mj-lt"/>
                <a:ea typeface="Calibri" panose="020F0502020204030204" pitchFamily="34" charset="0"/>
              </a:rPr>
              <a:t>Regional TAA Coordinator</a:t>
            </a:r>
            <a:endParaRPr lang="en-US" dirty="0">
              <a:latin typeface="+mj-lt"/>
            </a:endParaRPr>
          </a:p>
          <a:p>
            <a:pPr lvl="2"/>
            <a:r>
              <a:rPr lang="en-US" dirty="0"/>
              <a:t>USDOL/ETA/NE &amp; Caribbean Region</a:t>
            </a:r>
          </a:p>
          <a:p>
            <a:pPr lvl="3"/>
            <a:r>
              <a:rPr lang="en-US" dirty="0"/>
              <a:t>Poirier.amanda@dol.gov</a:t>
            </a:r>
          </a:p>
          <a:p>
            <a:pPr lvl="4"/>
            <a:r>
              <a:rPr lang="en-US" dirty="0"/>
              <a:t>617.788.0124</a:t>
            </a:r>
          </a:p>
          <a:p>
            <a:r>
              <a:rPr lang="en-US" dirty="0"/>
              <a:t>Laura </a:t>
            </a:r>
            <a:r>
              <a:rPr lang="en-US" dirty="0" err="1"/>
              <a:t>Lausmann</a:t>
            </a:r>
            <a:endParaRPr lang="en-US" dirty="0"/>
          </a:p>
          <a:p>
            <a:pPr lvl="1"/>
            <a:r>
              <a:rPr lang="en-US" dirty="0"/>
              <a:t>TAA Liaison</a:t>
            </a:r>
          </a:p>
          <a:p>
            <a:pPr lvl="2"/>
            <a:r>
              <a:rPr lang="en-US" dirty="0" err="1"/>
              <a:t>WorkSource</a:t>
            </a:r>
            <a:r>
              <a:rPr lang="en-US" dirty="0"/>
              <a:t> Oregon</a:t>
            </a:r>
          </a:p>
          <a:p>
            <a:pPr lvl="3"/>
            <a:r>
              <a:rPr lang="en-US" dirty="0"/>
              <a:t>Laura.E.Lausmann@oregon.gov</a:t>
            </a:r>
          </a:p>
          <a:p>
            <a:pPr lvl="4"/>
            <a:r>
              <a:rPr lang="en-US" dirty="0"/>
              <a:t>503.947.1236</a:t>
            </a:r>
          </a:p>
          <a:p>
            <a:r>
              <a:rPr lang="en-US" dirty="0"/>
              <a:t>David White</a:t>
            </a:r>
          </a:p>
          <a:p>
            <a:pPr lvl="1"/>
            <a:r>
              <a:rPr lang="en-US" dirty="0"/>
              <a:t>Portland Metro Trade Act Navigator</a:t>
            </a:r>
          </a:p>
          <a:p>
            <a:pPr lvl="2"/>
            <a:r>
              <a:rPr lang="en-US" dirty="0" err="1"/>
              <a:t>WorkSource</a:t>
            </a:r>
            <a:r>
              <a:rPr lang="en-US" dirty="0"/>
              <a:t> Oregon</a:t>
            </a:r>
          </a:p>
          <a:p>
            <a:pPr lvl="3"/>
            <a:r>
              <a:rPr lang="en-US" dirty="0"/>
              <a:t>David.A.White@oregon.gov</a:t>
            </a:r>
          </a:p>
          <a:p>
            <a:pPr lvl="4"/>
            <a:r>
              <a:rPr lang="en-US" dirty="0"/>
              <a:t>503.341.5441</a:t>
            </a:r>
          </a:p>
        </p:txBody>
      </p:sp>
    </p:spTree>
    <p:extLst>
      <p:ext uri="{BB962C8B-B14F-4D97-AF65-F5344CB8AC3E}">
        <p14:creationId xmlns:p14="http://schemas.microsoft.com/office/powerpoint/2010/main" val="47465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Susan Huard</a:t>
            </a:r>
          </a:p>
          <a:p>
            <a:pPr lvl="1"/>
            <a:r>
              <a:rPr lang="en-US" dirty="0"/>
              <a:t>President</a:t>
            </a:r>
          </a:p>
          <a:p>
            <a:pPr lvl="2"/>
            <a:r>
              <a:rPr lang="en-US" dirty="0"/>
              <a:t>Manchester Community College</a:t>
            </a:r>
          </a:p>
          <a:p>
            <a:pPr lvl="3"/>
            <a:r>
              <a:rPr lang="en-US" dirty="0"/>
              <a:t>shuard@ccsnh.edu</a:t>
            </a:r>
          </a:p>
          <a:p>
            <a:pPr lvl="4"/>
            <a:r>
              <a:rPr lang="en-US" dirty="0"/>
              <a:t>603.206.8148</a:t>
            </a:r>
          </a:p>
          <a:p>
            <a:r>
              <a:rPr lang="en-US" dirty="0"/>
              <a:t>Lynn Szymanski</a:t>
            </a:r>
          </a:p>
          <a:p>
            <a:pPr lvl="1"/>
            <a:r>
              <a:rPr lang="en-US" dirty="0">
                <a:latin typeface="+mj-lt"/>
                <a:ea typeface="Calibri" panose="020F0502020204030204" pitchFamily="34" charset="0"/>
              </a:rPr>
              <a:t>Corporate Training Manager</a:t>
            </a:r>
            <a:endParaRPr lang="en-US" dirty="0">
              <a:latin typeface="+mj-lt"/>
            </a:endParaRPr>
          </a:p>
          <a:p>
            <a:pPr lvl="2"/>
            <a:r>
              <a:rPr lang="en-US" dirty="0"/>
              <a:t>Great Bay Community College</a:t>
            </a:r>
          </a:p>
          <a:p>
            <a:pPr lvl="3"/>
            <a:r>
              <a:rPr lang="en-US" dirty="0"/>
              <a:t>lszymanski@ccsnh.edu</a:t>
            </a:r>
          </a:p>
          <a:p>
            <a:pPr lvl="4">
              <a:buClr>
                <a:srgbClr val="9E1C30"/>
              </a:buClr>
            </a:pPr>
            <a:r>
              <a:rPr lang="en-US" sz="1400" dirty="0">
                <a:solidFill>
                  <a:srgbClr val="303030">
                    <a:lumMod val="75000"/>
                    <a:lumOff val="25000"/>
                  </a:srgbClr>
                </a:solidFill>
              </a:rPr>
              <a:t>603.427.7737</a:t>
            </a:r>
            <a:endParaRPr lang="en-US" dirty="0"/>
          </a:p>
          <a:p>
            <a:r>
              <a:rPr lang="en-US" dirty="0"/>
              <a:t>Tiffany Keune</a:t>
            </a:r>
          </a:p>
          <a:p>
            <a:pPr lvl="1"/>
            <a:r>
              <a:rPr lang="en-US" dirty="0"/>
              <a:t>Associate Dean of Workforce Education</a:t>
            </a:r>
          </a:p>
          <a:p>
            <a:pPr lvl="1"/>
            <a:r>
              <a:rPr lang="en-US" sz="1400" b="1" i="0" dirty="0"/>
              <a:t>Community College of Vermont</a:t>
            </a:r>
          </a:p>
          <a:p>
            <a:pPr lvl="3"/>
            <a:r>
              <a:rPr lang="en-US" dirty="0"/>
              <a:t>Tiffany.Keune@ccv.edu</a:t>
            </a:r>
          </a:p>
          <a:p>
            <a:pPr lvl="4"/>
            <a:r>
              <a:rPr lang="en-US" dirty="0"/>
              <a:t>802.786.0011</a:t>
            </a:r>
          </a:p>
          <a:p>
            <a:r>
              <a:rPr lang="en-US" dirty="0"/>
              <a:t>Danielle Calloway</a:t>
            </a:r>
          </a:p>
          <a:p>
            <a:pPr lvl="1"/>
            <a:r>
              <a:rPr lang="en-US" dirty="0"/>
              <a:t>Project Manager, Outreach &amp; Recruitment</a:t>
            </a:r>
          </a:p>
          <a:p>
            <a:pPr lvl="2"/>
            <a:r>
              <a:rPr lang="en-US" dirty="0"/>
              <a:t>Vermont Tech</a:t>
            </a:r>
          </a:p>
          <a:p>
            <a:pPr lvl="3"/>
            <a:r>
              <a:rPr lang="en-US" dirty="0"/>
              <a:t>Danielle.calaway@vtc.edu </a:t>
            </a:r>
          </a:p>
          <a:p>
            <a:pPr lvl="4">
              <a:buClr>
                <a:srgbClr val="9E1C30"/>
              </a:buClr>
            </a:pPr>
            <a:r>
              <a:rPr lang="en-US" dirty="0">
                <a:solidFill>
                  <a:srgbClr val="303030">
                    <a:lumMod val="75000"/>
                    <a:lumOff val="25000"/>
                  </a:srgbClr>
                </a:solidFill>
              </a:rPr>
              <a:t>802.879.2380</a:t>
            </a:r>
          </a:p>
        </p:txBody>
      </p:sp>
    </p:spTree>
    <p:extLst>
      <p:ext uri="{BB962C8B-B14F-4D97-AF65-F5344CB8AC3E}">
        <p14:creationId xmlns:p14="http://schemas.microsoft.com/office/powerpoint/2010/main" val="29603308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7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What are some values of business engagement?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301" y="2142647"/>
            <a:ext cx="7364627" cy="3693690"/>
          </a:xfrm>
        </p:spPr>
        <p:txBody>
          <a:bodyPr/>
          <a:lstStyle/>
          <a:p>
            <a:pPr lvl="0"/>
            <a:r>
              <a:rPr lang="en-US" dirty="0"/>
              <a:t>Transactional </a:t>
            </a:r>
          </a:p>
          <a:p>
            <a:pPr lvl="0"/>
            <a:r>
              <a:rPr lang="en-US" dirty="0"/>
              <a:t>Situational </a:t>
            </a:r>
          </a:p>
          <a:p>
            <a:pPr lvl="0"/>
            <a:r>
              <a:rPr lang="en-US" dirty="0"/>
              <a:t>Reactive </a:t>
            </a:r>
          </a:p>
          <a:p>
            <a:pPr lvl="0"/>
            <a:r>
              <a:rPr lang="en-US" dirty="0"/>
              <a:t>Proactive </a:t>
            </a:r>
          </a:p>
          <a:p>
            <a:pPr lvl="0"/>
            <a:r>
              <a:rPr lang="en-US" dirty="0"/>
              <a:t>Across the business cycle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4234" y="1944414"/>
            <a:ext cx="4789695" cy="199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“Begin with the end in mind.”	</a:t>
            </a:r>
            <a:r>
              <a:rPr lang="en-US" sz="4800"/>
              <a:t>				   </a:t>
            </a:r>
            <a:r>
              <a:rPr lang="en-US" sz="2400"/>
              <a:t>Dr</a:t>
            </a:r>
            <a:r>
              <a:rPr lang="en-US" sz="2400" dirty="0"/>
              <a:t>. Stephen Covey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4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case management funds be used for business outreach?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Yes</a:t>
            </a:r>
          </a:p>
          <a:p>
            <a:pPr lvl="0"/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4234" y="1944414"/>
            <a:ext cx="4789695" cy="199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Questions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was the first step you took to engaging employers? </a:t>
            </a:r>
          </a:p>
          <a:p>
            <a:r>
              <a:rPr lang="en-US" dirty="0"/>
              <a:t>What are the barriers to engaging employers? </a:t>
            </a:r>
          </a:p>
          <a:p>
            <a:r>
              <a:rPr lang="en-US" dirty="0"/>
              <a:t>What is the key to developing strong business partnerships? </a:t>
            </a:r>
          </a:p>
          <a:p>
            <a:r>
              <a:rPr lang="en-US" dirty="0"/>
              <a:t>How as a training provider do you work with employers to determine training needs?  What’s the secret? </a:t>
            </a:r>
          </a:p>
          <a:p>
            <a:r>
              <a:rPr lang="en-US" dirty="0"/>
              <a:t>How have you been successful in articulating and developing apprenticeships? What’s the secret?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85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482&quot;&gt;&lt;object type=&quot;3&quot; unique_id=&quot;10483&quot;&gt;&lt;property id=&quot;20148&quot; value=&quot;5&quot;/&gt;&lt;property id=&quot;20300&quot; value=&quot;Slide 1&quot;/&gt;&lt;property id=&quot;20307&quot; value=&quot;288&quot;/&gt;&lt;/object&gt;&lt;object type=&quot;3&quot; unique_id=&quot;10484&quot;&gt;&lt;property id=&quot;20148&quot; value=&quot;5&quot;/&gt;&lt;property id=&quot;20300&quot; value=&quot;Slide 2&quot;/&gt;&lt;property id=&quot;20307&quot; value=&quot;289&quot;/&gt;&lt;/object&gt;&lt;object type=&quot;3&quot; unique_id=&quot;10485&quot;&gt;&lt;property id=&quot;20148&quot; value=&quot;5&quot;/&gt;&lt;property id=&quot;20300&quot; value=&quot;Slide 3&quot;/&gt;&lt;property id=&quot;20307&quot; value=&quot;280&quot;/&gt;&lt;/object&gt;&lt;object type=&quot;3&quot; unique_id=&quot;10486&quot;&gt;&lt;property id=&quot;20148&quot; value=&quot;5&quot;/&gt;&lt;property id=&quot;20300&quot; value=&quot;Slide 4&quot;/&gt;&lt;property id=&quot;20307&quot; value=&quot;273&quot;/&gt;&lt;/object&gt;&lt;object type=&quot;3&quot; unique_id=&quot;10487&quot;&gt;&lt;property id=&quot;20148&quot; value=&quot;5&quot;/&gt;&lt;property id=&quot;20300&quot; value=&quot;Slide 5&quot;/&gt;&lt;property id=&quot;20307&quot; value=&quot;274&quot;/&gt;&lt;/object&gt;&lt;object type=&quot;3&quot; unique_id=&quot;10488&quot;&gt;&lt;property id=&quot;20148&quot; value=&quot;5&quot;/&gt;&lt;property id=&quot;20300&quot; value=&quot;Slide 6&quot;/&gt;&lt;property id=&quot;20307&quot; value=&quot;286&quot;/&gt;&lt;/object&gt;&lt;object type=&quot;3&quot; unique_id=&quot;10489&quot;&gt;&lt;property id=&quot;20148&quot; value=&quot;5&quot;/&gt;&lt;property id=&quot;20300&quot; value=&quot;Slide 7&quot;/&gt;&lt;property id=&quot;20307&quot; value=&quot;272&quot;/&gt;&lt;/object&gt;&lt;object type=&quot;3&quot; unique_id=&quot;10490&quot;&gt;&lt;property id=&quot;20148&quot; value=&quot;5&quot;/&gt;&lt;property id=&quot;20300&quot; value=&quot;Slide 8&quot;/&gt;&lt;property id=&quot;20307&quot; value=&quot;258&quot;/&gt;&lt;/object&gt;&lt;object type=&quot;3&quot; unique_id=&quot;10491&quot;&gt;&lt;property id=&quot;20148&quot; value=&quot;5&quot;/&gt;&lt;property id=&quot;20300&quot; value=&quot;Slide 9&quot;/&gt;&lt;property id=&quot;20307&quot; value=&quot;259&quot;/&gt;&lt;/object&gt;&lt;object type=&quot;3&quot; unique_id=&quot;10492&quot;&gt;&lt;property id=&quot;20148&quot; value=&quot;5&quot;/&gt;&lt;property id=&quot;20300&quot; value=&quot;Slide 10&quot;/&gt;&lt;property id=&quot;20307&quot; value=&quot;260&quot;/&gt;&lt;/object&gt;&lt;object type=&quot;3&quot; unique_id=&quot;10493&quot;&gt;&lt;property id=&quot;20148&quot; value=&quot;5&quot;/&gt;&lt;property id=&quot;20300&quot; value=&quot;Slide 11&quot;/&gt;&lt;property id=&quot;20307&quot; value=&quot;262&quot;/&gt;&lt;/object&gt;&lt;object type=&quot;3&quot; unique_id=&quot;10494&quot;&gt;&lt;property id=&quot;20148&quot; value=&quot;5&quot;/&gt;&lt;property id=&quot;20300&quot; value=&quot;Slide 12&quot;/&gt;&lt;property id=&quot;20307&quot; value=&quot;263&quot;/&gt;&lt;/object&gt;&lt;object type=&quot;3&quot; unique_id=&quot;10495&quot;&gt;&lt;property id=&quot;20148&quot; value=&quot;5&quot;/&gt;&lt;property id=&quot;20300&quot; value=&quot;Slide 13&quot;/&gt;&lt;property id=&quot;20307&quot; value=&quot;276&quot;/&gt;&lt;/object&gt;&lt;object type=&quot;3&quot; unique_id=&quot;10496&quot;&gt;&lt;property id=&quot;20148&quot; value=&quot;5&quot;/&gt;&lt;property id=&quot;20300&quot; value=&quot;Slide 14&quot;/&gt;&lt;property id=&quot;20307&quot; value=&quot;279&quot;/&gt;&lt;/object&gt;&lt;object type=&quot;3&quot; unique_id=&quot;10497&quot;&gt;&lt;property id=&quot;20148&quot; value=&quot;5&quot;/&gt;&lt;property id=&quot;20300&quot; value=&quot;Slide 15&quot;/&gt;&lt;property id=&quot;20307&quot; value=&quot;285&quot;/&gt;&lt;/object&gt;&lt;object type=&quot;3&quot; unique_id=&quot;10498&quot;&gt;&lt;property id=&quot;20148&quot; value=&quot;5&quot;/&gt;&lt;property id=&quot;20300&quot; value=&quot;Slide 16&quot;/&gt;&lt;property id=&quot;20307&quot; value=&quot;271&quot;/&gt;&lt;/object&gt;&lt;object type=&quot;3&quot; unique_id=&quot;10499&quot;&gt;&lt;property id=&quot;20148&quot; value=&quot;5&quot;/&gt;&lt;property id=&quot;20300&quot; value=&quot;Slide 17&quot;/&gt;&lt;property id=&quot;20307&quot; value=&quot;277&quot;/&gt;&lt;/object&gt;&lt;object type=&quot;3&quot; unique_id=&quot;10500&quot;&gt;&lt;property id=&quot;20148&quot; value=&quot;5&quot;/&gt;&lt;property id=&quot;20300&quot; value=&quot;Slide 18&quot;/&gt;&lt;property id=&quot;20307&quot; value=&quot;283&quot;/&gt;&lt;/object&gt;&lt;object type=&quot;3&quot; unique_id=&quot;10501&quot;&gt;&lt;property id=&quot;20148&quot; value=&quot;5&quot;/&gt;&lt;property id=&quot;20300&quot; value=&quot;Slide 19&quot;/&gt;&lt;property id=&quot;20307&quot; value=&quot;284&quot;/&gt;&lt;/object&gt;&lt;object type=&quot;3&quot; unique_id=&quot;10502&quot;&gt;&lt;property id=&quot;20148&quot; value=&quot;5&quot;/&gt;&lt;property id=&quot;20300&quot; value=&quot;Slide 20&quot;/&gt;&lt;property id=&quot;20307&quot; value=&quot;281&quot;/&gt;&lt;/object&gt;&lt;object type=&quot;3&quot; unique_id=&quot;10503&quot;&gt;&lt;property id=&quot;20148&quot; value=&quot;5&quot;/&gt;&lt;property id=&quot;20300&quot; value=&quot;Slide 21&quot;/&gt;&lt;property id=&quot;20307&quot; value=&quot;275&quot;/&gt;&lt;/object&gt;&lt;object type=&quot;3&quot; unique_id=&quot;10504&quot;&gt;&lt;property id=&quot;20148&quot; value=&quot;5&quot;/&gt;&lt;property id=&quot;20300&quot; value=&quot;Slide 22&quot;/&gt;&lt;property id=&quot;20307&quot; value=&quot;282&quot;/&gt;&lt;/object&gt;&lt;/object&gt;&lt;object type=&quot;8&quot; unique_id=&quot;10528&quot;&gt;&lt;/object&gt;&lt;/object&gt;&lt;/database&gt;"/>
  <p:tag name="SECTOMILLISECCONVERTED" val="1"/>
  <p:tag name="MMPROD_NEXTUNIQUEID" val="10010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5033</TotalTime>
  <Words>2285</Words>
  <Application>Microsoft Office PowerPoint</Application>
  <PresentationFormat>On-screen Show (4:3)</PresentationFormat>
  <Paragraphs>430</Paragraphs>
  <Slides>53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Franklin Gothic Book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Who are you?</vt:lpstr>
      <vt:lpstr>Business Engagement for Successful Outcomes</vt:lpstr>
      <vt:lpstr>PowerPoint Presentation</vt:lpstr>
      <vt:lpstr>Today’s Objectives </vt:lpstr>
      <vt:lpstr>PowerPoint Presentation</vt:lpstr>
      <vt:lpstr>What are some values of business engagement?</vt:lpstr>
      <vt:lpstr>PowerPoint Presentation</vt:lpstr>
      <vt:lpstr>Can case management funds be used for business outreach?</vt:lpstr>
      <vt:lpstr>Panel Questions  </vt:lpstr>
      <vt:lpstr>PowerPoint Presentation</vt:lpstr>
      <vt:lpstr>Oregon TAA Program Business Engagement</vt:lpstr>
      <vt:lpstr>Trade is a Vital Link in Connecting Employers to Beneficial Services…</vt:lpstr>
      <vt:lpstr>Employer Engagement: Navigator duties as it relates to working with businesses.”</vt:lpstr>
      <vt:lpstr>PowerPoint Presentation</vt:lpstr>
      <vt:lpstr>Apprenticeship &amp; Pre-Apprenticeship</vt:lpstr>
      <vt:lpstr>PowerPoint Presentation</vt:lpstr>
      <vt:lpstr>Business Engagement</vt:lpstr>
      <vt:lpstr>NH Climate</vt:lpstr>
      <vt:lpstr>Connect the dots:  Plugging business into the training process</vt:lpstr>
      <vt:lpstr>Making training opportunities match business needs </vt:lpstr>
      <vt:lpstr>Making training opportunities match business needs</vt:lpstr>
      <vt:lpstr>Connections</vt:lpstr>
      <vt:lpstr>Connect the dots: Plugging business into the training process</vt:lpstr>
      <vt:lpstr>PowerPoint Presentation</vt:lpstr>
      <vt:lpstr>Business Engagement</vt:lpstr>
      <vt:lpstr>Community College of Vermont Overview</vt:lpstr>
      <vt:lpstr>Business Engagement Strategy: Hiring Targeted Staff</vt:lpstr>
      <vt:lpstr>Business and Community Outreach Manager</vt:lpstr>
      <vt:lpstr>Business Engagement Strategy:   Blending Credit and Non-Credit Offerings</vt:lpstr>
      <vt:lpstr>Credit and Non-Credit Example:   Customer Service Training</vt:lpstr>
      <vt:lpstr>Business Engagement Strategy:  Apprenticeship and Pre-Apprenticeship</vt:lpstr>
      <vt:lpstr>Apprenticeship as a Workforce Strategy</vt:lpstr>
      <vt:lpstr>Apprenticeship Components</vt:lpstr>
      <vt:lpstr>Pre-Apprenticeship Example:  Nursing</vt:lpstr>
      <vt:lpstr>Apprenticeship Strategy:   Higher Education as the Sponsor</vt:lpstr>
      <vt:lpstr>PowerPoint Presentation</vt:lpstr>
      <vt:lpstr>Employer Engagement at Vermont Technical College</vt:lpstr>
      <vt:lpstr>Vermont Tech Employment Success</vt:lpstr>
      <vt:lpstr>Vermont’s Workforce Challenges</vt:lpstr>
      <vt:lpstr>PowerPoint Presentation</vt:lpstr>
      <vt:lpstr>Strengthening Working Families Initiative</vt:lpstr>
      <vt:lpstr>Training in Advanced Manufacturing</vt:lpstr>
      <vt:lpstr>SWFI Employer Partnerships</vt:lpstr>
      <vt:lpstr>Community Partners</vt:lpstr>
      <vt:lpstr>Which panel questions would you like answered?</vt:lpstr>
      <vt:lpstr>PowerPoint Presentation</vt:lpstr>
      <vt:lpstr>PowerPoint Presentation</vt:lpstr>
      <vt:lpstr>RevUp Montana  Workforce Navigator Training </vt:lpstr>
      <vt:lpstr>Workforce Navigator Training Modules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Jonathan Vehlow</cp:lastModifiedBy>
  <cp:revision>227</cp:revision>
  <dcterms:created xsi:type="dcterms:W3CDTF">2017-06-21T17:13:53Z</dcterms:created>
  <dcterms:modified xsi:type="dcterms:W3CDTF">2019-11-26T18:44:57Z</dcterms:modified>
</cp:coreProperties>
</file>