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861" autoAdjust="0"/>
    <p:restoredTop sz="74130" autoAdjust="0"/>
  </p:normalViewPr>
  <p:slideViewPr>
    <p:cSldViewPr snapToGrid="0">
      <p:cViewPr varScale="1">
        <p:scale>
          <a:sx n="114" d="100"/>
          <a:sy n="114" d="100"/>
        </p:scale>
        <p:origin x="230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12/6/2019</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12/6/2019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events/2019/10/22/17/43/H-1B-Grantee-Conference-Closeout-and-Grants-Management"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5" Type="http://schemas.openxmlformats.org/officeDocument/2006/relationships/hyperlink" Target="https://vimeo.com/375414718" TargetMode="External"/><Relationship Id="rId4" Type="http://schemas.openxmlformats.org/officeDocument/2006/relationships/hyperlink" Target="https://www.workforcegps.org/MemberDirectory/MemberDetails?uid=16760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079402" cy="1467478"/>
          </a:xfrm>
        </p:spPr>
        <p:txBody>
          <a:bodyPr>
            <a:normAutofit fontScale="90000"/>
          </a:bodyPr>
          <a:lstStyle/>
          <a:p>
            <a:r>
              <a:rPr lang="en-US" sz="2400" dirty="0"/>
              <a:t>Executive Summary</a:t>
            </a:r>
            <a:br>
              <a:rPr lang="en-US" sz="2400" dirty="0"/>
            </a:br>
            <a:r>
              <a:rPr lang="en-US" sz="1600" dirty="0">
                <a:hlinkClick r:id="rId3"/>
              </a:rPr>
              <a:t>Grant Closeout and Grants Management</a:t>
            </a:r>
            <a:br>
              <a:rPr lang="en-US" sz="1600" dirty="0"/>
            </a:br>
            <a:r>
              <a:rPr lang="en-US" sz="1100" dirty="0"/>
              <a:t>Date: November 14, 2019</a:t>
            </a:r>
            <a:br>
              <a:rPr lang="en-US" sz="1600" dirty="0"/>
            </a:br>
            <a:r>
              <a:rPr lang="en-US" sz="1100" dirty="0"/>
              <a:t>Moderator(s): </a:t>
            </a:r>
            <a:r>
              <a:rPr lang="en-US" sz="1100" dirty="0">
                <a:hlinkClick r:id="rId4"/>
              </a:rPr>
              <a:t>Gregory Scheib</a:t>
            </a:r>
            <a:br>
              <a:rPr lang="en-US" sz="1100" dirty="0"/>
            </a:br>
            <a:r>
              <a:rPr lang="en-US" sz="1100" dirty="0"/>
              <a:t>Speaker(s): Avery Malone</a:t>
            </a:r>
            <a:br>
              <a:rPr lang="en-US" sz="1600" dirty="0"/>
            </a:br>
            <a:br>
              <a:rPr lang="en-US" sz="2400" dirty="0"/>
            </a:br>
            <a:endParaRPr lang="en-US" sz="2400" dirty="0"/>
          </a:p>
        </p:txBody>
      </p:sp>
      <p:sp>
        <p:nvSpPr>
          <p:cNvPr id="35" name="Text Placeholder 34"/>
          <p:cNvSpPr>
            <a:spLocks noGrp="1"/>
          </p:cNvSpPr>
          <p:nvPr>
            <p:ph type="body" sz="half" idx="2"/>
          </p:nvPr>
        </p:nvSpPr>
        <p:spPr>
          <a:xfrm>
            <a:off x="306097" y="1354347"/>
            <a:ext cx="5079403" cy="4851125"/>
          </a:xfrm>
          <a:ln w="12700"/>
        </p:spPr>
        <p:txBody>
          <a:bodyPr lIns="182880" anchor="t">
            <a:normAutofit/>
          </a:bodyPr>
          <a:lstStyle/>
          <a:p>
            <a:pPr marL="0" indent="0">
              <a:buNone/>
            </a:pPr>
            <a:r>
              <a:rPr lang="en-US" sz="1200" i="1" dirty="0">
                <a:solidFill>
                  <a:schemeClr val="tx1"/>
                </a:solidFill>
              </a:rPr>
              <a:t>This session was part of the 2019 H-1B Grantee Conference: Strengthening America’s Talent Pipeline. </a:t>
            </a:r>
          </a:p>
          <a:p>
            <a:pPr marL="0" indent="0">
              <a:buNone/>
            </a:pPr>
            <a:r>
              <a:rPr lang="en-US" sz="1200" dirty="0">
                <a:solidFill>
                  <a:schemeClr val="tx1"/>
                </a:solidFill>
              </a:rPr>
              <a:t>Employment and Training Administration (ETA) Grants Management staff discussed the grant recipient responsibilities during the closeout process, the list of personnel involved to finalize and close the grant, explained what is required in a Grant Closeout Package, and discussed common issues.  A brief discussion on what is required for a period of performance extension was also shared.</a:t>
            </a:r>
          </a:p>
          <a:p>
            <a:pPr marL="0" indent="0">
              <a:buNone/>
            </a:pPr>
            <a:r>
              <a:rPr lang="en-US" sz="1200" b="1" dirty="0">
                <a:solidFill>
                  <a:schemeClr val="accent1">
                    <a:lumMod val="75000"/>
                  </a:schemeClr>
                </a:solidFill>
              </a:rPr>
              <a:t>Recording Link</a:t>
            </a:r>
            <a:r>
              <a:rPr lang="en-US" sz="1200" dirty="0">
                <a:solidFill>
                  <a:schemeClr val="accent1">
                    <a:lumMod val="75000"/>
                  </a:schemeClr>
                </a:solidFill>
              </a:rPr>
              <a:t>: </a:t>
            </a:r>
            <a:r>
              <a:rPr lang="en-US" sz="1200" dirty="0">
                <a:solidFill>
                  <a:schemeClr val="accent1">
                    <a:lumMod val="75000"/>
                  </a:schemeClr>
                </a:solidFill>
                <a:hlinkClick r:id="rId5"/>
              </a:rPr>
              <a:t>Grant Closeout and Grants Management</a:t>
            </a:r>
            <a:endParaRPr lang="en-US" sz="1200" dirty="0">
              <a:solidFill>
                <a:schemeClr val="accent1">
                  <a:lumMod val="75000"/>
                </a:schemeClr>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2789010069"/>
              </p:ext>
            </p:extLst>
          </p:nvPr>
        </p:nvGraphicFramePr>
        <p:xfrm>
          <a:off x="5542255" y="408893"/>
          <a:ext cx="3402846" cy="4602480"/>
        </p:xfrm>
        <a:graphic>
          <a:graphicData uri="http://schemas.openxmlformats.org/drawingml/2006/table">
            <a:tbl>
              <a:tblPr firstRow="1" bandRow="1">
                <a:tableStyleId>{5C22544A-7EE6-4342-B048-85BDC9FD1C3A}</a:tableStyleId>
              </a:tblPr>
              <a:tblGrid>
                <a:gridCol w="2836227">
                  <a:extLst>
                    <a:ext uri="{9D8B030D-6E8A-4147-A177-3AD203B41FA5}">
                      <a16:colId xmlns:a16="http://schemas.microsoft.com/office/drawing/2014/main" val="4092781157"/>
                    </a:ext>
                  </a:extLst>
                </a:gridCol>
                <a:gridCol w="566619">
                  <a:extLst>
                    <a:ext uri="{9D8B030D-6E8A-4147-A177-3AD203B41FA5}">
                      <a16:colId xmlns:a16="http://schemas.microsoft.com/office/drawing/2014/main" val="106451588"/>
                    </a:ext>
                  </a:extLst>
                </a:gridCol>
              </a:tblGrid>
              <a:tr h="205263">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189094">
                <a:tc>
                  <a:txBody>
                    <a:bodyPr/>
                    <a:lstStyle/>
                    <a:p>
                      <a:pPr marL="0" indent="0">
                        <a:buFont typeface="Arial" panose="020B0604020202020204" pitchFamily="34" charset="0"/>
                        <a:buNone/>
                      </a:pPr>
                      <a:r>
                        <a:rPr lang="en-US" sz="1000" b="0" dirty="0"/>
                        <a:t>Introductions</a:t>
                      </a:r>
                    </a:p>
                  </a:txBody>
                  <a:tcPr/>
                </a:tc>
                <a:tc>
                  <a:txBody>
                    <a:bodyPr/>
                    <a:lstStyle/>
                    <a:p>
                      <a:pPr marL="0" indent="0" algn="ctr"/>
                      <a:endParaRPr lang="en-US" sz="900" dirty="0"/>
                    </a:p>
                  </a:txBody>
                  <a:tcPr anchor="ctr"/>
                </a:tc>
                <a:extLst>
                  <a:ext uri="{0D108BD9-81ED-4DB2-BD59-A6C34878D82A}">
                    <a16:rowId xmlns:a16="http://schemas.microsoft.com/office/drawing/2014/main" val="3310568495"/>
                  </a:ext>
                </a:extLst>
              </a:tr>
              <a:tr h="1890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Webinar Objectives</a:t>
                      </a:r>
                    </a:p>
                  </a:txBody>
                  <a:tcPr/>
                </a:tc>
                <a:tc>
                  <a:txBody>
                    <a:bodyPr/>
                    <a:lstStyle/>
                    <a:p>
                      <a:pPr algn="ctr"/>
                      <a:r>
                        <a:rPr lang="en-US" sz="900" dirty="0"/>
                        <a:t>4:00</a:t>
                      </a:r>
                    </a:p>
                  </a:txBody>
                  <a:tcPr anchor="ctr"/>
                </a:tc>
                <a:extLst>
                  <a:ext uri="{0D108BD9-81ED-4DB2-BD59-A6C34878D82A}">
                    <a16:rowId xmlns:a16="http://schemas.microsoft.com/office/drawing/2014/main" val="812580546"/>
                  </a:ext>
                </a:extLst>
              </a:tr>
              <a:tr h="189094">
                <a:tc>
                  <a:txBody>
                    <a:bodyPr/>
                    <a:lstStyle/>
                    <a:p>
                      <a:pPr marL="0" indent="0" algn="l">
                        <a:buFont typeface="Arial" panose="020B0604020202020204" pitchFamily="34" charset="0"/>
                        <a:buNone/>
                      </a:pPr>
                      <a:r>
                        <a:rPr lang="en-US" sz="1000" b="0" dirty="0"/>
                        <a:t>What is Closeout?</a:t>
                      </a:r>
                    </a:p>
                  </a:txBody>
                  <a:tcPr/>
                </a:tc>
                <a:tc>
                  <a:txBody>
                    <a:bodyPr/>
                    <a:lstStyle/>
                    <a:p>
                      <a:pPr algn="ctr"/>
                      <a:r>
                        <a:rPr lang="en-US" sz="900" dirty="0"/>
                        <a:t>4:42</a:t>
                      </a:r>
                    </a:p>
                  </a:txBody>
                  <a:tcPr anchor="ctr"/>
                </a:tc>
                <a:extLst>
                  <a:ext uri="{0D108BD9-81ED-4DB2-BD59-A6C34878D82A}">
                    <a16:rowId xmlns:a16="http://schemas.microsoft.com/office/drawing/2014/main" val="10004"/>
                  </a:ext>
                </a:extLst>
              </a:tr>
              <a:tr h="189094">
                <a:tc>
                  <a:txBody>
                    <a:bodyPr/>
                    <a:lstStyle/>
                    <a:p>
                      <a:pPr marL="0" indent="0">
                        <a:buFont typeface="Arial" panose="020B0604020202020204" pitchFamily="34" charset="0"/>
                        <a:buNone/>
                      </a:pPr>
                      <a:r>
                        <a:rPr lang="en-US" sz="1000" b="0" dirty="0"/>
                        <a:t>Preparing for Closeout</a:t>
                      </a:r>
                    </a:p>
                  </a:txBody>
                  <a:tcPr/>
                </a:tc>
                <a:tc>
                  <a:txBody>
                    <a:bodyPr/>
                    <a:lstStyle/>
                    <a:p>
                      <a:pPr algn="ctr"/>
                      <a:r>
                        <a:rPr lang="en-US" sz="900" dirty="0"/>
                        <a:t>7:28</a:t>
                      </a:r>
                    </a:p>
                  </a:txBody>
                  <a:tcPr anchor="ctr"/>
                </a:tc>
                <a:extLst>
                  <a:ext uri="{0D108BD9-81ED-4DB2-BD59-A6C34878D82A}">
                    <a16:rowId xmlns:a16="http://schemas.microsoft.com/office/drawing/2014/main" val="10005"/>
                  </a:ext>
                </a:extLst>
              </a:tr>
              <a:tr h="1890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Email Examples</a:t>
                      </a:r>
                    </a:p>
                  </a:txBody>
                  <a:tcPr/>
                </a:tc>
                <a:tc>
                  <a:txBody>
                    <a:bodyPr/>
                    <a:lstStyle/>
                    <a:p>
                      <a:pPr algn="ctr"/>
                      <a:r>
                        <a:rPr lang="en-US" sz="900" dirty="0"/>
                        <a:t>16:46</a:t>
                      </a:r>
                    </a:p>
                  </a:txBody>
                  <a:tcPr anchor="ctr"/>
                </a:tc>
                <a:extLst>
                  <a:ext uri="{0D108BD9-81ED-4DB2-BD59-A6C34878D82A}">
                    <a16:rowId xmlns:a16="http://schemas.microsoft.com/office/drawing/2014/main" val="10006"/>
                  </a:ext>
                </a:extLst>
              </a:tr>
              <a:tr h="189094">
                <a:tc>
                  <a:txBody>
                    <a:bodyPr/>
                    <a:lstStyle/>
                    <a:p>
                      <a:pPr marL="0" indent="0">
                        <a:buFont typeface="Arial" panose="020B0604020202020204" pitchFamily="34" charset="0"/>
                        <a:buNone/>
                      </a:pPr>
                      <a:r>
                        <a:rPr lang="en-US" sz="1000" b="0" dirty="0"/>
                        <a:t>Elements of the Grant</a:t>
                      </a:r>
                      <a:r>
                        <a:rPr lang="en-US" sz="1000" b="0" baseline="0" dirty="0"/>
                        <a:t> Closeout Package </a:t>
                      </a:r>
                      <a:endParaRPr lang="en-US" sz="1000" b="0" dirty="0"/>
                    </a:p>
                  </a:txBody>
                  <a:tcPr/>
                </a:tc>
                <a:tc>
                  <a:txBody>
                    <a:bodyPr/>
                    <a:lstStyle/>
                    <a:p>
                      <a:pPr algn="ctr"/>
                      <a:r>
                        <a:rPr lang="en-US" sz="900" dirty="0"/>
                        <a:t>18:54</a:t>
                      </a:r>
                    </a:p>
                  </a:txBody>
                  <a:tcPr anchor="ctr"/>
                </a:tc>
                <a:extLst>
                  <a:ext uri="{0D108BD9-81ED-4DB2-BD59-A6C34878D82A}">
                    <a16:rowId xmlns:a16="http://schemas.microsoft.com/office/drawing/2014/main" val="1365116506"/>
                  </a:ext>
                </a:extLst>
              </a:tr>
              <a:tr h="189094">
                <a:tc>
                  <a:txBody>
                    <a:bodyPr/>
                    <a:lstStyle/>
                    <a:p>
                      <a:pPr marL="0" indent="0">
                        <a:buFont typeface="Arial" panose="020B0604020202020204" pitchFamily="34" charset="0"/>
                        <a:buNone/>
                      </a:pPr>
                      <a:r>
                        <a:rPr lang="en-US" sz="1000" b="0" dirty="0"/>
                        <a:t>Final Quarterly and Closeout</a:t>
                      </a:r>
                      <a:r>
                        <a:rPr lang="en-US" sz="1000" b="0" baseline="0" dirty="0"/>
                        <a:t> 9130</a:t>
                      </a:r>
                      <a:endParaRPr lang="en-US" sz="1000" b="0" dirty="0"/>
                    </a:p>
                  </a:txBody>
                  <a:tcPr/>
                </a:tc>
                <a:tc>
                  <a:txBody>
                    <a:bodyPr/>
                    <a:lstStyle/>
                    <a:p>
                      <a:pPr algn="ctr"/>
                      <a:r>
                        <a:rPr lang="en-US" sz="900" dirty="0"/>
                        <a:t>22:52</a:t>
                      </a:r>
                    </a:p>
                  </a:txBody>
                  <a:tcPr anchor="ctr"/>
                </a:tc>
                <a:extLst>
                  <a:ext uri="{0D108BD9-81ED-4DB2-BD59-A6C34878D82A}">
                    <a16:rowId xmlns:a16="http://schemas.microsoft.com/office/drawing/2014/main" val="10009"/>
                  </a:ext>
                </a:extLst>
              </a:tr>
              <a:tr h="1890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Indirect Costs</a:t>
                      </a:r>
                    </a:p>
                  </a:txBody>
                  <a:tcPr/>
                </a:tc>
                <a:tc>
                  <a:txBody>
                    <a:bodyPr/>
                    <a:lstStyle/>
                    <a:p>
                      <a:pPr algn="ctr"/>
                      <a:r>
                        <a:rPr lang="en-US" sz="900" dirty="0"/>
                        <a:t>27:00</a:t>
                      </a:r>
                    </a:p>
                  </a:txBody>
                  <a:tcPr anchor="ctr"/>
                </a:tc>
                <a:extLst>
                  <a:ext uri="{0D108BD9-81ED-4DB2-BD59-A6C34878D82A}">
                    <a16:rowId xmlns:a16="http://schemas.microsoft.com/office/drawing/2014/main" val="2501489609"/>
                  </a:ext>
                </a:extLst>
              </a:tr>
              <a:tr h="189094">
                <a:tc>
                  <a:txBody>
                    <a:bodyPr/>
                    <a:lstStyle/>
                    <a:p>
                      <a:pPr marL="0" indent="0">
                        <a:buFont typeface="Arial" panose="020B0604020202020204" pitchFamily="34" charset="0"/>
                        <a:buNone/>
                      </a:pPr>
                      <a:r>
                        <a:rPr lang="en-US" sz="1000" b="0" dirty="0"/>
                        <a:t>Compliance</a:t>
                      </a:r>
                    </a:p>
                  </a:txBody>
                  <a:tcPr/>
                </a:tc>
                <a:tc>
                  <a:txBody>
                    <a:bodyPr/>
                    <a:lstStyle/>
                    <a:p>
                      <a:pPr algn="ctr"/>
                      <a:endParaRPr lang="en-US" sz="900" dirty="0"/>
                    </a:p>
                  </a:txBody>
                  <a:tcPr anchor="ctr"/>
                </a:tc>
                <a:extLst>
                  <a:ext uri="{0D108BD9-81ED-4DB2-BD59-A6C34878D82A}">
                    <a16:rowId xmlns:a16="http://schemas.microsoft.com/office/drawing/2014/main" val="1577649460"/>
                  </a:ext>
                </a:extLst>
              </a:tr>
              <a:tr h="1890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dk1"/>
                          </a:solidFill>
                          <a:latin typeface="+mn-lt"/>
                          <a:ea typeface="+mn-ea"/>
                          <a:cs typeface="+mn-cs"/>
                        </a:rPr>
                        <a:t>Budget Realignments</a:t>
                      </a:r>
                    </a:p>
                  </a:txBody>
                  <a:tcPr/>
                </a:tc>
                <a:tc>
                  <a:txBody>
                    <a:bodyPr/>
                    <a:lstStyle/>
                    <a:p>
                      <a:pPr algn="ctr"/>
                      <a:r>
                        <a:rPr lang="en-US" sz="900" dirty="0"/>
                        <a:t>32:26</a:t>
                      </a:r>
                    </a:p>
                  </a:txBody>
                  <a:tcPr anchor="ctr"/>
                </a:tc>
                <a:extLst>
                  <a:ext uri="{0D108BD9-81ED-4DB2-BD59-A6C34878D82A}">
                    <a16:rowId xmlns:a16="http://schemas.microsoft.com/office/drawing/2014/main" val="3231640449"/>
                  </a:ext>
                </a:extLst>
              </a:tr>
              <a:tr h="1890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dk1"/>
                          </a:solidFill>
                          <a:latin typeface="+mn-lt"/>
                          <a:ea typeface="+mn-ea"/>
                          <a:cs typeface="+mn-cs"/>
                        </a:rPr>
                        <a:t>Property</a:t>
                      </a:r>
                      <a:r>
                        <a:rPr lang="en-US" sz="1000" b="0" kern="1200" baseline="0" dirty="0">
                          <a:solidFill>
                            <a:schemeClr val="dk1"/>
                          </a:solidFill>
                          <a:latin typeface="+mn-lt"/>
                          <a:ea typeface="+mn-ea"/>
                          <a:cs typeface="+mn-cs"/>
                        </a:rPr>
                        <a:t> Certification Form</a:t>
                      </a:r>
                      <a:endParaRPr lang="en-US" sz="1000" b="0" kern="1200" dirty="0">
                        <a:solidFill>
                          <a:schemeClr val="dk1"/>
                        </a:solidFill>
                        <a:latin typeface="+mn-lt"/>
                        <a:ea typeface="+mn-ea"/>
                        <a:cs typeface="+mn-cs"/>
                      </a:endParaRPr>
                    </a:p>
                  </a:txBody>
                  <a:tcPr/>
                </a:tc>
                <a:tc>
                  <a:txBody>
                    <a:bodyPr/>
                    <a:lstStyle/>
                    <a:p>
                      <a:pPr algn="ctr"/>
                      <a:r>
                        <a:rPr lang="en-US" sz="900" dirty="0"/>
                        <a:t>34:00</a:t>
                      </a:r>
                    </a:p>
                  </a:txBody>
                  <a:tcPr anchor="ctr"/>
                </a:tc>
                <a:extLst>
                  <a:ext uri="{0D108BD9-81ED-4DB2-BD59-A6C34878D82A}">
                    <a16:rowId xmlns:a16="http://schemas.microsoft.com/office/drawing/2014/main" val="3113484112"/>
                  </a:ext>
                </a:extLst>
              </a:tr>
              <a:tr h="1890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dk1"/>
                          </a:solidFill>
                          <a:latin typeface="+mn-lt"/>
                          <a:ea typeface="+mn-ea"/>
                          <a:cs typeface="+mn-cs"/>
                        </a:rPr>
                        <a:t>Common Misunderstandings</a:t>
                      </a:r>
                    </a:p>
                  </a:txBody>
                  <a:tcPr/>
                </a:tc>
                <a:tc>
                  <a:txBody>
                    <a:bodyPr/>
                    <a:lstStyle/>
                    <a:p>
                      <a:pPr algn="ctr"/>
                      <a:r>
                        <a:rPr lang="en-US" sz="900" dirty="0"/>
                        <a:t>37:19</a:t>
                      </a:r>
                    </a:p>
                  </a:txBody>
                  <a:tcPr anchor="ctr"/>
                </a:tc>
                <a:extLst>
                  <a:ext uri="{0D108BD9-81ED-4DB2-BD59-A6C34878D82A}">
                    <a16:rowId xmlns:a16="http://schemas.microsoft.com/office/drawing/2014/main" val="348134999"/>
                  </a:ext>
                </a:extLst>
              </a:tr>
              <a:tr h="1890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dk1"/>
                          </a:solidFill>
                          <a:latin typeface="+mn-lt"/>
                          <a:ea typeface="+mn-ea"/>
                          <a:cs typeface="+mn-cs"/>
                        </a:rPr>
                        <a:t>Common Issues that Delay Closeout</a:t>
                      </a:r>
                    </a:p>
                  </a:txBody>
                  <a:tcPr/>
                </a:tc>
                <a:tc>
                  <a:txBody>
                    <a:bodyPr/>
                    <a:lstStyle/>
                    <a:p>
                      <a:pPr algn="ctr"/>
                      <a:r>
                        <a:rPr lang="en-US" sz="900" dirty="0"/>
                        <a:t>38:23</a:t>
                      </a:r>
                    </a:p>
                  </a:txBody>
                  <a:tcPr anchor="ctr"/>
                </a:tc>
                <a:extLst>
                  <a:ext uri="{0D108BD9-81ED-4DB2-BD59-A6C34878D82A}">
                    <a16:rowId xmlns:a16="http://schemas.microsoft.com/office/drawing/2014/main" val="3970267748"/>
                  </a:ext>
                </a:extLst>
              </a:tr>
              <a:tr h="1890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dk1"/>
                          </a:solidFill>
                          <a:latin typeface="+mn-lt"/>
                          <a:ea typeface="+mn-ea"/>
                          <a:cs typeface="+mn-cs"/>
                        </a:rPr>
                        <a:t>Frequently Asked Questions</a:t>
                      </a:r>
                    </a:p>
                  </a:txBody>
                  <a:tcPr/>
                </a:tc>
                <a:tc>
                  <a:txBody>
                    <a:bodyPr/>
                    <a:lstStyle/>
                    <a:p>
                      <a:pPr algn="ctr"/>
                      <a:r>
                        <a:rPr lang="en-US" sz="900" dirty="0"/>
                        <a:t>41:33</a:t>
                      </a:r>
                    </a:p>
                  </a:txBody>
                  <a:tcPr anchor="ctr"/>
                </a:tc>
                <a:extLst>
                  <a:ext uri="{0D108BD9-81ED-4DB2-BD59-A6C34878D82A}">
                    <a16:rowId xmlns:a16="http://schemas.microsoft.com/office/drawing/2014/main" val="2379252710"/>
                  </a:ext>
                </a:extLst>
              </a:tr>
              <a:tr h="1890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dk1"/>
                          </a:solidFill>
                          <a:latin typeface="+mn-lt"/>
                          <a:ea typeface="+mn-ea"/>
                          <a:cs typeface="+mn-cs"/>
                        </a:rPr>
                        <a:t>Questions</a:t>
                      </a:r>
                      <a:r>
                        <a:rPr lang="en-US" sz="1000" b="0" kern="1200" baseline="0" dirty="0">
                          <a:solidFill>
                            <a:schemeClr val="dk1"/>
                          </a:solidFill>
                          <a:latin typeface="+mn-lt"/>
                          <a:ea typeface="+mn-ea"/>
                          <a:cs typeface="+mn-cs"/>
                        </a:rPr>
                        <a:t> and Answers</a:t>
                      </a:r>
                      <a:endParaRPr lang="en-US" sz="1000" b="0" kern="1200" dirty="0">
                        <a:solidFill>
                          <a:schemeClr val="dk1"/>
                        </a:solidFill>
                        <a:latin typeface="+mn-lt"/>
                        <a:ea typeface="+mn-ea"/>
                        <a:cs typeface="+mn-cs"/>
                      </a:endParaRPr>
                    </a:p>
                  </a:txBody>
                  <a:tcPr/>
                </a:tc>
                <a:tc>
                  <a:txBody>
                    <a:bodyPr/>
                    <a:lstStyle/>
                    <a:p>
                      <a:pPr algn="ctr"/>
                      <a:r>
                        <a:rPr lang="en-US" sz="900" dirty="0"/>
                        <a:t>43:34</a:t>
                      </a:r>
                    </a:p>
                  </a:txBody>
                  <a:tcPr anchor="ctr"/>
                </a:tc>
                <a:extLst>
                  <a:ext uri="{0D108BD9-81ED-4DB2-BD59-A6C34878D82A}">
                    <a16:rowId xmlns:a16="http://schemas.microsoft.com/office/drawing/2014/main" val="27369693"/>
                  </a:ext>
                </a:extLst>
              </a:tr>
              <a:tr h="1890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dk1"/>
                          </a:solidFill>
                          <a:latin typeface="+mn-lt"/>
                          <a:ea typeface="+mn-ea"/>
                          <a:cs typeface="+mn-cs"/>
                        </a:rPr>
                        <a:t>Period of Performance Extensions</a:t>
                      </a:r>
                    </a:p>
                  </a:txBody>
                  <a:tcPr/>
                </a:tc>
                <a:tc>
                  <a:txBody>
                    <a:bodyPr/>
                    <a:lstStyle/>
                    <a:p>
                      <a:pPr algn="ctr"/>
                      <a:r>
                        <a:rPr lang="en-US" sz="900" dirty="0"/>
                        <a:t>47:50</a:t>
                      </a:r>
                    </a:p>
                  </a:txBody>
                  <a:tcPr anchor="ctr"/>
                </a:tc>
                <a:extLst>
                  <a:ext uri="{0D108BD9-81ED-4DB2-BD59-A6C34878D82A}">
                    <a16:rowId xmlns:a16="http://schemas.microsoft.com/office/drawing/2014/main" val="4217309618"/>
                  </a:ext>
                </a:extLst>
              </a:tr>
              <a:tr h="1890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dk1"/>
                          </a:solidFill>
                          <a:latin typeface="+mn-lt"/>
                          <a:ea typeface="+mn-ea"/>
                          <a:cs typeface="+mn-cs"/>
                        </a:rPr>
                        <a:t>Questions and Answers</a:t>
                      </a:r>
                    </a:p>
                  </a:txBody>
                  <a:tcPr/>
                </a:tc>
                <a:tc>
                  <a:txBody>
                    <a:bodyPr/>
                    <a:lstStyle/>
                    <a:p>
                      <a:pPr algn="ctr"/>
                      <a:r>
                        <a:rPr lang="en-US" sz="900" dirty="0"/>
                        <a:t>53:02</a:t>
                      </a:r>
                    </a:p>
                  </a:txBody>
                  <a:tcPr anchor="ctr"/>
                </a:tc>
                <a:extLst>
                  <a:ext uri="{0D108BD9-81ED-4DB2-BD59-A6C34878D82A}">
                    <a16:rowId xmlns:a16="http://schemas.microsoft.com/office/drawing/2014/main" val="573256472"/>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Grant Closeout and Grants Management Date: November 14, 2019 Moderator(s): Gregory Scheib Speaker&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8476</TotalTime>
  <Words>189</Words>
  <Application>Microsoft Office PowerPoint</Application>
  <PresentationFormat>On-screen Show (4:3)</PresentationFormat>
  <Paragraphs>38</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Grant Closeout and Grants Management Date: November 14, 2019 Moderator(s): Gregory Scheib Speaker(s): Avery Malone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156</cp:revision>
  <dcterms:created xsi:type="dcterms:W3CDTF">2017-09-27T21:43:17Z</dcterms:created>
  <dcterms:modified xsi:type="dcterms:W3CDTF">2019-12-06T14:11:02Z</dcterms:modified>
</cp:coreProperties>
</file>