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60" r:id="rId2"/>
  </p:sldMasterIdLst>
  <p:notesMasterIdLst>
    <p:notesMasterId r:id="rId36"/>
  </p:notesMasterIdLst>
  <p:handoutMasterIdLst>
    <p:handoutMasterId r:id="rId37"/>
  </p:handoutMasterIdLst>
  <p:sldIdLst>
    <p:sldId id="256" r:id="rId3"/>
    <p:sldId id="265" r:id="rId4"/>
    <p:sldId id="266" r:id="rId5"/>
    <p:sldId id="269"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67"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099"/>
    <a:srgbClr val="D0D7E9"/>
    <a:srgbClr val="FAD73C"/>
    <a:srgbClr val="FAD806"/>
    <a:srgbClr val="717171"/>
    <a:srgbClr val="0957A2"/>
    <a:srgbClr val="000000"/>
    <a:srgbClr val="C4E2F2"/>
    <a:srgbClr val="84C2E4"/>
    <a:srgbClr val="123B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660"/>
  </p:normalViewPr>
  <p:slideViewPr>
    <p:cSldViewPr showGuides="1">
      <p:cViewPr varScale="1">
        <p:scale>
          <a:sx n="108" d="100"/>
          <a:sy n="108" d="100"/>
        </p:scale>
        <p:origin x="172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7" d="100"/>
          <a:sy n="67" d="100"/>
        </p:scale>
        <p:origin x="-32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9B99D-C772-49FC-9FA3-9C6E19516E0F}" type="datetimeFigureOut">
              <a:rPr lang="en-US" smtClean="0"/>
              <a:t>12/6/2019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797BF1-6BF7-4783-8B82-8CC79C4C08B5}" type="slidenum">
              <a:rPr lang="en-US" smtClean="0"/>
              <a:t>‹#›</a:t>
            </a:fld>
            <a:endParaRPr lang="en-US" dirty="0"/>
          </a:p>
        </p:txBody>
      </p:sp>
    </p:spTree>
    <p:extLst>
      <p:ext uri="{BB962C8B-B14F-4D97-AF65-F5344CB8AC3E}">
        <p14:creationId xmlns:p14="http://schemas.microsoft.com/office/powerpoint/2010/main" val="1642228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628E0-591D-4808-8CBB-0D1E4D387564}" type="datetimeFigureOut">
              <a:rPr lang="en-US" smtClean="0"/>
              <a:t>12/6/2019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373E9-B79F-4779-ADCF-6B551BD49952}" type="slidenum">
              <a:rPr lang="en-US" smtClean="0"/>
              <a:t>‹#›</a:t>
            </a:fld>
            <a:endParaRPr lang="en-US" dirty="0"/>
          </a:p>
        </p:txBody>
      </p:sp>
    </p:spTree>
    <p:extLst>
      <p:ext uri="{BB962C8B-B14F-4D97-AF65-F5344CB8AC3E}">
        <p14:creationId xmlns:p14="http://schemas.microsoft.com/office/powerpoint/2010/main" val="29913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a:t>
            </a:fld>
            <a:endParaRPr lang="en-US"/>
          </a:p>
        </p:txBody>
      </p:sp>
    </p:spTree>
    <p:extLst>
      <p:ext uri="{BB962C8B-B14F-4D97-AF65-F5344CB8AC3E}">
        <p14:creationId xmlns:p14="http://schemas.microsoft.com/office/powerpoint/2010/main" val="4272697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15</a:t>
            </a:fld>
            <a:endParaRPr lang="en-US"/>
          </a:p>
        </p:txBody>
      </p:sp>
    </p:spTree>
    <p:extLst>
      <p:ext uri="{BB962C8B-B14F-4D97-AF65-F5344CB8AC3E}">
        <p14:creationId xmlns:p14="http://schemas.microsoft.com/office/powerpoint/2010/main" val="2011612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16</a:t>
            </a:fld>
            <a:endParaRPr lang="en-US"/>
          </a:p>
        </p:txBody>
      </p:sp>
    </p:spTree>
    <p:extLst>
      <p:ext uri="{BB962C8B-B14F-4D97-AF65-F5344CB8AC3E}">
        <p14:creationId xmlns:p14="http://schemas.microsoft.com/office/powerpoint/2010/main" val="934310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18</a:t>
            </a:fld>
            <a:endParaRPr lang="en-US"/>
          </a:p>
        </p:txBody>
      </p:sp>
    </p:spTree>
    <p:extLst>
      <p:ext uri="{BB962C8B-B14F-4D97-AF65-F5344CB8AC3E}">
        <p14:creationId xmlns:p14="http://schemas.microsoft.com/office/powerpoint/2010/main" val="1136587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42">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19</a:t>
            </a:fld>
            <a:endParaRPr lang="en-US"/>
          </a:p>
        </p:txBody>
      </p:sp>
    </p:spTree>
    <p:extLst>
      <p:ext uri="{BB962C8B-B14F-4D97-AF65-F5344CB8AC3E}">
        <p14:creationId xmlns:p14="http://schemas.microsoft.com/office/powerpoint/2010/main" val="1204518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42">
              <a:defRPr/>
            </a:pPr>
            <a:endParaRPr lang="en-US" baseline="0"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20</a:t>
            </a:fld>
            <a:endParaRPr lang="en-US"/>
          </a:p>
        </p:txBody>
      </p:sp>
    </p:spTree>
    <p:extLst>
      <p:ext uri="{BB962C8B-B14F-4D97-AF65-F5344CB8AC3E}">
        <p14:creationId xmlns:p14="http://schemas.microsoft.com/office/powerpoint/2010/main" val="494805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21</a:t>
            </a:fld>
            <a:endParaRPr lang="en-US"/>
          </a:p>
        </p:txBody>
      </p:sp>
    </p:spTree>
    <p:extLst>
      <p:ext uri="{BB962C8B-B14F-4D97-AF65-F5344CB8AC3E}">
        <p14:creationId xmlns:p14="http://schemas.microsoft.com/office/powerpoint/2010/main" val="229818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22</a:t>
            </a:fld>
            <a:endParaRPr lang="en-US"/>
          </a:p>
        </p:txBody>
      </p:sp>
    </p:spTree>
    <p:extLst>
      <p:ext uri="{BB962C8B-B14F-4D97-AF65-F5344CB8AC3E}">
        <p14:creationId xmlns:p14="http://schemas.microsoft.com/office/powerpoint/2010/main" val="1578195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25</a:t>
            </a:fld>
            <a:endParaRPr lang="en-US"/>
          </a:p>
        </p:txBody>
      </p:sp>
    </p:spTree>
    <p:extLst>
      <p:ext uri="{BB962C8B-B14F-4D97-AF65-F5344CB8AC3E}">
        <p14:creationId xmlns:p14="http://schemas.microsoft.com/office/powerpoint/2010/main" val="1635345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27</a:t>
            </a:fld>
            <a:endParaRPr lang="en-US"/>
          </a:p>
        </p:txBody>
      </p:sp>
    </p:spTree>
    <p:extLst>
      <p:ext uri="{BB962C8B-B14F-4D97-AF65-F5344CB8AC3E}">
        <p14:creationId xmlns:p14="http://schemas.microsoft.com/office/powerpoint/2010/main" val="972601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28</a:t>
            </a:fld>
            <a:endParaRPr lang="en-US"/>
          </a:p>
        </p:txBody>
      </p:sp>
    </p:spTree>
    <p:extLst>
      <p:ext uri="{BB962C8B-B14F-4D97-AF65-F5344CB8AC3E}">
        <p14:creationId xmlns:p14="http://schemas.microsoft.com/office/powerpoint/2010/main" val="407184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a:t>
            </a:fld>
            <a:endParaRPr lang="en-US"/>
          </a:p>
        </p:txBody>
      </p:sp>
    </p:spTree>
    <p:extLst>
      <p:ext uri="{BB962C8B-B14F-4D97-AF65-F5344CB8AC3E}">
        <p14:creationId xmlns:p14="http://schemas.microsoft.com/office/powerpoint/2010/main" val="3312080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29</a:t>
            </a:fld>
            <a:endParaRPr lang="en-US"/>
          </a:p>
        </p:txBody>
      </p:sp>
    </p:spTree>
    <p:extLst>
      <p:ext uri="{BB962C8B-B14F-4D97-AF65-F5344CB8AC3E}">
        <p14:creationId xmlns:p14="http://schemas.microsoft.com/office/powerpoint/2010/main" val="968670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31</a:t>
            </a:fld>
            <a:endParaRPr lang="en-US"/>
          </a:p>
        </p:txBody>
      </p:sp>
    </p:spTree>
    <p:extLst>
      <p:ext uri="{BB962C8B-B14F-4D97-AF65-F5344CB8AC3E}">
        <p14:creationId xmlns:p14="http://schemas.microsoft.com/office/powerpoint/2010/main" val="398483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6</a:t>
            </a:fld>
            <a:endParaRPr lang="en-US"/>
          </a:p>
        </p:txBody>
      </p:sp>
    </p:spTree>
    <p:extLst>
      <p:ext uri="{BB962C8B-B14F-4D97-AF65-F5344CB8AC3E}">
        <p14:creationId xmlns:p14="http://schemas.microsoft.com/office/powerpoint/2010/main" val="426517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7</a:t>
            </a:fld>
            <a:endParaRPr lang="en-US"/>
          </a:p>
        </p:txBody>
      </p:sp>
    </p:spTree>
    <p:extLst>
      <p:ext uri="{BB962C8B-B14F-4D97-AF65-F5344CB8AC3E}">
        <p14:creationId xmlns:p14="http://schemas.microsoft.com/office/powerpoint/2010/main" val="362174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8</a:t>
            </a:fld>
            <a:endParaRPr lang="en-US"/>
          </a:p>
        </p:txBody>
      </p:sp>
    </p:spTree>
    <p:extLst>
      <p:ext uri="{BB962C8B-B14F-4D97-AF65-F5344CB8AC3E}">
        <p14:creationId xmlns:p14="http://schemas.microsoft.com/office/powerpoint/2010/main" val="362870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9</a:t>
            </a:fld>
            <a:endParaRPr lang="en-US"/>
          </a:p>
        </p:txBody>
      </p:sp>
    </p:spTree>
    <p:extLst>
      <p:ext uri="{BB962C8B-B14F-4D97-AF65-F5344CB8AC3E}">
        <p14:creationId xmlns:p14="http://schemas.microsoft.com/office/powerpoint/2010/main" val="1225108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12</a:t>
            </a:fld>
            <a:endParaRPr lang="en-US"/>
          </a:p>
        </p:txBody>
      </p:sp>
    </p:spTree>
    <p:extLst>
      <p:ext uri="{BB962C8B-B14F-4D97-AF65-F5344CB8AC3E}">
        <p14:creationId xmlns:p14="http://schemas.microsoft.com/office/powerpoint/2010/main" val="336622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42">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13</a:t>
            </a:fld>
            <a:endParaRPr lang="en-US"/>
          </a:p>
        </p:txBody>
      </p:sp>
    </p:spTree>
    <p:extLst>
      <p:ext uri="{BB962C8B-B14F-4D97-AF65-F5344CB8AC3E}">
        <p14:creationId xmlns:p14="http://schemas.microsoft.com/office/powerpoint/2010/main" val="12826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14</a:t>
            </a:fld>
            <a:endParaRPr lang="en-US"/>
          </a:p>
        </p:txBody>
      </p:sp>
    </p:spTree>
    <p:extLst>
      <p:ext uri="{BB962C8B-B14F-4D97-AF65-F5344CB8AC3E}">
        <p14:creationId xmlns:p14="http://schemas.microsoft.com/office/powerpoint/2010/main" val="2969012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A425C4-DE13-409A-8EF9-EAC754E0D9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3400" y="2339975"/>
            <a:ext cx="8077200" cy="1470025"/>
          </a:xfrm>
          <a:effectLst/>
        </p:spPr>
        <p:txBody>
          <a:bodyPr>
            <a:normAutofit/>
          </a:bodyPr>
          <a:lstStyle>
            <a:lvl1pPr algn="ctr">
              <a:defRPr sz="4000" b="0">
                <a:solidFill>
                  <a:srgbClr val="0957A2"/>
                </a:solidFill>
              </a:defRPr>
            </a:lvl1pPr>
          </a:lstStyle>
          <a:p>
            <a:r>
              <a:rPr lang="en-US" dirty="0"/>
              <a:t>Click to edit</a:t>
            </a:r>
          </a:p>
        </p:txBody>
      </p:sp>
      <p:sp>
        <p:nvSpPr>
          <p:cNvPr id="3" name="Subtitle 2"/>
          <p:cNvSpPr>
            <a:spLocks noGrp="1"/>
          </p:cNvSpPr>
          <p:nvPr>
            <p:ph type="subTitle" idx="1"/>
          </p:nvPr>
        </p:nvSpPr>
        <p:spPr>
          <a:xfrm>
            <a:off x="1371600" y="4495800"/>
            <a:ext cx="6400800" cy="1219200"/>
          </a:xfrm>
        </p:spPr>
        <p:txBody>
          <a:bodyPr>
            <a:normAutofit/>
          </a:bodyPr>
          <a:lstStyle>
            <a:lvl1pPr marL="0" indent="0" algn="ctr">
              <a:buNone/>
              <a:defRPr sz="2200"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C1E75B9B-FDBA-4BAE-88A1-6B5CD0E77A91}" type="slidenum">
              <a:rPr lang="en-US" smtClean="0"/>
              <a:t>‹#›</a:t>
            </a:fld>
            <a:endParaRPr lang="en-US" dirty="0"/>
          </a:p>
        </p:txBody>
      </p:sp>
    </p:spTree>
    <p:extLst>
      <p:ext uri="{BB962C8B-B14F-4D97-AF65-F5344CB8AC3E}">
        <p14:creationId xmlns:p14="http://schemas.microsoft.com/office/powerpoint/2010/main" val="146025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lvl2pPr>
              <a:spcAft>
                <a:spcPts val="600"/>
              </a:spcAft>
              <a:defRPr/>
            </a:lvl2pPr>
            <a:lvl3pPr>
              <a:spcAft>
                <a:spcPts val="600"/>
              </a:spcAft>
              <a:defRPr/>
            </a:lvl3pPr>
            <a:lvl4pPr>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629400" y="6451576"/>
            <a:ext cx="2133600" cy="365125"/>
          </a:xfrm>
        </p:spPr>
        <p:txBody>
          <a:bodyPr/>
          <a:lstStyle>
            <a:lvl1pPr>
              <a:defRPr sz="1100" b="1"/>
            </a:lvl1pPr>
          </a:lstStyle>
          <a:p>
            <a:r>
              <a:rPr lang="en-US" dirty="0"/>
              <a:t> </a:t>
            </a:r>
            <a:fld id="{C1E75B9B-FDBA-4BAE-88A1-6B5CD0E77A91}" type="slidenum">
              <a:rPr lang="en-US" smtClean="0"/>
              <a:pPr/>
              <a:t>‹#›</a:t>
            </a:fld>
            <a:endParaRPr lang="en-US" dirty="0"/>
          </a:p>
        </p:txBody>
      </p:sp>
      <p:sp>
        <p:nvSpPr>
          <p:cNvPr id="7" name="Footer Placeholder 4"/>
          <p:cNvSpPr>
            <a:spLocks noGrp="1"/>
          </p:cNvSpPr>
          <p:nvPr>
            <p:ph type="ftr" sz="quarter" idx="3"/>
          </p:nvPr>
        </p:nvSpPr>
        <p:spPr>
          <a:xfrm>
            <a:off x="2438400" y="6505571"/>
            <a:ext cx="5943600" cy="365125"/>
          </a:xfrm>
          <a:prstGeom prst="rect">
            <a:avLst/>
          </a:prstGeom>
        </p:spPr>
        <p:txBody>
          <a:bodyPr/>
          <a:lstStyle>
            <a:lvl1pPr algn="r">
              <a:defRPr sz="1100" b="0" i="0" cap="none" baseline="0">
                <a:solidFill>
                  <a:schemeClr val="bg1"/>
                </a:solidFill>
              </a:defRPr>
            </a:lvl1pPr>
          </a:lstStyle>
          <a:p>
            <a:r>
              <a:rPr lang="en-US" dirty="0"/>
              <a:t>2019 H-1B Grantee Conference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62800" y="6111916"/>
            <a:ext cx="1890650" cy="22885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5973763"/>
            <a:ext cx="1190641" cy="402184"/>
          </a:xfrm>
          <a:prstGeom prst="rect">
            <a:avLst/>
          </a:prstGeom>
        </p:spPr>
      </p:pic>
    </p:spTree>
    <p:extLst>
      <p:ext uri="{BB962C8B-B14F-4D97-AF65-F5344CB8AC3E}">
        <p14:creationId xmlns:p14="http://schemas.microsoft.com/office/powerpoint/2010/main" val="6055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6629400" y="6451576"/>
            <a:ext cx="2133600" cy="365125"/>
          </a:xfrm>
        </p:spPr>
        <p:txBody>
          <a:bodyPr/>
          <a:lstStyle>
            <a:lvl1pPr>
              <a:defRPr sz="1100" b="1"/>
            </a:lvl1pPr>
          </a:lstStyle>
          <a:p>
            <a:r>
              <a:rPr lang="en-US" dirty="0"/>
              <a:t> </a:t>
            </a:r>
            <a:fld id="{C1E75B9B-FDBA-4BAE-88A1-6B5CD0E77A91}" type="slidenum">
              <a:rPr lang="en-US" smtClean="0"/>
              <a:pPr/>
              <a:t>‹#›</a:t>
            </a:fld>
            <a:endParaRPr lang="en-US" dirty="0"/>
          </a:p>
        </p:txBody>
      </p:sp>
      <p:sp>
        <p:nvSpPr>
          <p:cNvPr id="7" name="Footer Placeholder 4"/>
          <p:cNvSpPr>
            <a:spLocks noGrp="1"/>
          </p:cNvSpPr>
          <p:nvPr>
            <p:ph type="ftr" sz="quarter" idx="3"/>
          </p:nvPr>
        </p:nvSpPr>
        <p:spPr>
          <a:xfrm>
            <a:off x="2438400" y="6505571"/>
            <a:ext cx="5943600" cy="365125"/>
          </a:xfrm>
          <a:prstGeom prst="rect">
            <a:avLst/>
          </a:prstGeom>
        </p:spPr>
        <p:txBody>
          <a:bodyPr/>
          <a:lstStyle>
            <a:lvl1pPr algn="r">
              <a:defRPr sz="1100" b="0" i="0" cap="none" baseline="0">
                <a:solidFill>
                  <a:schemeClr val="bg1"/>
                </a:solidFill>
              </a:defRPr>
            </a:lvl1pPr>
          </a:lstStyle>
          <a:p>
            <a:r>
              <a:rPr lang="en-US" dirty="0"/>
              <a:t>2019 H-1B Grantee Conference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62800" y="6111916"/>
            <a:ext cx="1890650" cy="22885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5973763"/>
            <a:ext cx="1190641" cy="402184"/>
          </a:xfrm>
          <a:prstGeom prst="rect">
            <a:avLst/>
          </a:prstGeom>
        </p:spPr>
      </p:pic>
    </p:spTree>
    <p:extLst>
      <p:ext uri="{BB962C8B-B14F-4D97-AF65-F5344CB8AC3E}">
        <p14:creationId xmlns:p14="http://schemas.microsoft.com/office/powerpoint/2010/main" val="328344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854074"/>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sz="3800" b="0" kern="1200" dirty="0">
                <a:solidFill>
                  <a:srgbClr val="224099"/>
                </a:solidFill>
                <a:latin typeface="Myriad Pro" panose="020B0503030403020204" pitchFamily="34" charset="0"/>
                <a:ea typeface="+mj-ea"/>
                <a:cs typeface="Arial" panose="020B0604020202020204" pitchFamily="34" charset="0"/>
              </a:rPr>
              <a:t>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atin typeface="Arial" panose="020B0604020202020204" pitchFamily="34" charset="0"/>
                <a:cs typeface="Arial" panose="020B0604020202020204" pitchFamily="34" charset="0"/>
              </a:defRPr>
            </a:lvl2pPr>
            <a:lvl3pPr marL="457200" indent="0">
              <a:spcBef>
                <a:spcPts val="800"/>
              </a:spcBef>
              <a:buFontTx/>
              <a:buNone/>
              <a:defRPr sz="1800">
                <a:solidFill>
                  <a:schemeClr val="tx1"/>
                </a:solidFill>
                <a:latin typeface="Arial" panose="020B0604020202020204" pitchFamily="34" charset="0"/>
                <a:cs typeface="Arial" panose="020B0604020202020204" pitchFamily="34" charset="0"/>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rgbClr val="224099"/>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62800" y="6111916"/>
            <a:ext cx="1890650" cy="228857"/>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5973763"/>
            <a:ext cx="1190641" cy="402184"/>
          </a:xfrm>
          <a:prstGeom prst="rect">
            <a:avLst/>
          </a:prstGeom>
        </p:spPr>
      </p:pic>
    </p:spTree>
    <p:extLst>
      <p:ext uri="{BB962C8B-B14F-4D97-AF65-F5344CB8AC3E}">
        <p14:creationId xmlns:p14="http://schemas.microsoft.com/office/powerpoint/2010/main" val="348408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777874"/>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sz="3800" b="0" kern="1200" dirty="0">
                <a:solidFill>
                  <a:srgbClr val="224099"/>
                </a:solidFill>
                <a:effectLst>
                  <a:innerShdw blurRad="101600" dist="50800" dir="18900000">
                    <a:schemeClr val="accent1">
                      <a:lumMod val="50000"/>
                      <a:alpha val="70000"/>
                    </a:schemeClr>
                  </a:innerShdw>
                </a:effectLst>
                <a:latin typeface="Myriad Pro" panose="020B0503030403020204" pitchFamily="34" charset="0"/>
                <a:ea typeface="+mj-ea"/>
                <a:cs typeface="Arial" panose="020B0604020202020204" pitchFamily="34" charset="0"/>
              </a:rPr>
              <a:t>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atin typeface="Arial" panose="020B0604020202020204" pitchFamily="34" charset="0"/>
                <a:cs typeface="Arial" panose="020B0604020202020204" pitchFamily="34" charset="0"/>
              </a:defRPr>
            </a:lvl2pPr>
            <a:lvl3pPr marL="457200" indent="0">
              <a:spcBef>
                <a:spcPts val="800"/>
              </a:spcBef>
              <a:buFontTx/>
              <a:buNone/>
              <a:defRPr sz="1800">
                <a:solidFill>
                  <a:schemeClr val="tx1"/>
                </a:solidFill>
                <a:latin typeface="Arial" panose="020B0604020202020204" pitchFamily="34" charset="0"/>
                <a:cs typeface="Arial" panose="020B0604020202020204" pitchFamily="34" charset="0"/>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rgbClr val="224099"/>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atin typeface="Arial" panose="020B0604020202020204" pitchFamily="34" charset="0"/>
                <a:cs typeface="Arial" panose="020B0604020202020204" pitchFamily="34" charset="0"/>
              </a:defRPr>
            </a:lvl2pPr>
            <a:lvl3pPr marL="457200" indent="0">
              <a:spcBef>
                <a:spcPts val="800"/>
              </a:spcBef>
              <a:buFontTx/>
              <a:buNone/>
              <a:defRPr sz="1800">
                <a:solidFill>
                  <a:schemeClr val="tx1"/>
                </a:solidFill>
                <a:latin typeface="Arial" panose="020B0604020202020204" pitchFamily="34" charset="0"/>
                <a:cs typeface="Arial" panose="020B0604020202020204" pitchFamily="34" charset="0"/>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rgbClr val="224099"/>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62800" y="6111916"/>
            <a:ext cx="1890650" cy="22885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5973763"/>
            <a:ext cx="1190641" cy="402184"/>
          </a:xfrm>
          <a:prstGeom prst="rect">
            <a:avLst/>
          </a:prstGeom>
        </p:spPr>
      </p:pic>
    </p:spTree>
    <p:extLst>
      <p:ext uri="{BB962C8B-B14F-4D97-AF65-F5344CB8AC3E}">
        <p14:creationId xmlns:p14="http://schemas.microsoft.com/office/powerpoint/2010/main" val="391565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p:spPr>
        <p:txBody>
          <a:bodyPr/>
          <a:lstStyle/>
          <a:p>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C4E8E615-DDF5-41E1-AA26-44423466D30B}" type="slidenum">
              <a:rPr lang="en-US" smtClean="0"/>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5494809"/>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Click to edit Master title style</a:t>
            </a:r>
          </a:p>
        </p:txBody>
      </p:sp>
      <p:sp>
        <p:nvSpPr>
          <p:cNvPr id="9" name="Text Placeholder 8"/>
          <p:cNvSpPr>
            <a:spLocks noGrp="1"/>
          </p:cNvSpPr>
          <p:nvPr>
            <p:ph type="body" sz="quarter" idx="13"/>
          </p:nvPr>
        </p:nvSpPr>
        <p:spPr>
          <a:xfrm>
            <a:off x="457200" y="1600200"/>
            <a:ext cx="8229600" cy="4572000"/>
          </a:xfrm>
          <a:prstGeom prst="rect">
            <a:avLst/>
          </a:prstGeom>
        </p:spPr>
        <p:txBody>
          <a:bodyPr/>
          <a:lstStyle>
            <a:lvl1pPr>
              <a:buClr>
                <a:srgbClr val="EC1C24"/>
              </a:buClr>
              <a:defRPr/>
            </a:lvl1pPr>
            <a:lvl2pPr>
              <a:buClr>
                <a:srgbClr val="EC1C24"/>
              </a:buClr>
              <a:defRPr/>
            </a:lvl2pPr>
            <a:lvl3pPr>
              <a:buClr>
                <a:srgbClr val="EC1C24"/>
              </a:buClr>
              <a:defRPr/>
            </a:lvl3pPr>
            <a:lvl4pPr>
              <a:buClr>
                <a:srgbClr val="EC1C24"/>
              </a:buClr>
              <a:defRPr/>
            </a:lvl4pPr>
            <a:lvl5pPr>
              <a:buClr>
                <a:srgbClr val="EC1C2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106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866D46-F4ED-4AC0-8687-03214D60F05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7716"/>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629400" y="6443832"/>
            <a:ext cx="2133600" cy="365125"/>
          </a:xfrm>
          <a:prstGeom prst="rect">
            <a:avLst/>
          </a:prstGeom>
        </p:spPr>
        <p:txBody>
          <a:bodyPr vert="horz" lIns="91440" tIns="45720" rIns="91440" bIns="45720" rtlCol="0" anchor="ctr"/>
          <a:lstStyle>
            <a:lvl1pPr algn="r">
              <a:defRPr sz="1200" b="0">
                <a:solidFill>
                  <a:schemeClr val="bg1"/>
                </a:solidFill>
                <a:latin typeface="Myriad Pro" panose="020B0503030403020204" pitchFamily="34" charset="0"/>
                <a:cs typeface="Arial" panose="020B0604020202020204" pitchFamily="34" charset="0"/>
              </a:defRPr>
            </a:lvl1pPr>
          </a:lstStyle>
          <a:p>
            <a:fld id="{C1E75B9B-FDBA-4BAE-88A1-6B5CD0E77A91}" type="slidenum">
              <a:rPr lang="en-US" smtClean="0"/>
              <a:pPr/>
              <a:t>‹#›</a:t>
            </a:fld>
            <a:endParaRPr lang="en-US" dirty="0"/>
          </a:p>
        </p:txBody>
      </p:sp>
      <p:sp>
        <p:nvSpPr>
          <p:cNvPr id="14" name="Footer Placeholder 4"/>
          <p:cNvSpPr>
            <a:spLocks noGrp="1"/>
          </p:cNvSpPr>
          <p:nvPr>
            <p:ph type="ftr" sz="quarter" idx="3"/>
          </p:nvPr>
        </p:nvSpPr>
        <p:spPr>
          <a:xfrm>
            <a:off x="2438400" y="6505571"/>
            <a:ext cx="5943600" cy="365125"/>
          </a:xfrm>
          <a:prstGeom prst="rect">
            <a:avLst/>
          </a:prstGeom>
        </p:spPr>
        <p:txBody>
          <a:bodyPr/>
          <a:lstStyle>
            <a:lvl1pPr algn="r">
              <a:defRPr sz="1100" b="0" i="0" cap="none" baseline="0">
                <a:solidFill>
                  <a:schemeClr val="bg1"/>
                </a:solidFill>
                <a:latin typeface="Myriad Pro" panose="020B0503030403020204" pitchFamily="34" charset="0"/>
              </a:defRPr>
            </a:lvl1pPr>
          </a:lstStyle>
          <a:p>
            <a:r>
              <a:rPr lang="en-US" dirty="0"/>
              <a:t>2019 H-1B Grantee Conference</a:t>
            </a:r>
          </a:p>
        </p:txBody>
      </p:sp>
      <p:cxnSp>
        <p:nvCxnSpPr>
          <p:cNvPr id="9" name="Straight Connector 8">
            <a:extLst>
              <a:ext uri="{FF2B5EF4-FFF2-40B4-BE49-F238E27FC236}">
                <a16:creationId xmlns:a16="http://schemas.microsoft.com/office/drawing/2014/main" id="{5CE26550-861B-43FA-8658-10C5C6D9CB16}"/>
              </a:ext>
            </a:extLst>
          </p:cNvPr>
          <p:cNvCxnSpPr/>
          <p:nvPr userDrawn="1"/>
        </p:nvCxnSpPr>
        <p:spPr>
          <a:xfrm>
            <a:off x="457200" y="1344966"/>
            <a:ext cx="8229600" cy="0"/>
          </a:xfrm>
          <a:prstGeom prst="line">
            <a:avLst/>
          </a:prstGeom>
          <a:ln w="76200">
            <a:solidFill>
              <a:srgbClr val="D0D7E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99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2" r:id="rId4"/>
    <p:sldLayoutId id="2147483663" r:id="rId5"/>
    <p:sldLayoutId id="2147483665" r:id="rId6"/>
  </p:sldLayoutIdLst>
  <p:hf hdr="0" dt="0"/>
  <p:txStyles>
    <p:titleStyle>
      <a:lvl1pPr algn="l" defTabSz="914400" rtl="0" eaLnBrk="1" latinLnBrk="0" hangingPunct="1">
        <a:spcBef>
          <a:spcPct val="0"/>
        </a:spcBef>
        <a:buNone/>
        <a:defRPr sz="3600" b="0" i="0" u="none" kern="1200">
          <a:solidFill>
            <a:srgbClr val="224099"/>
          </a:solidFill>
          <a:latin typeface="Myriad Pro" panose="020B0503030403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EC1C24"/>
        </a:buClr>
        <a:buFont typeface="Wingdings" panose="05000000000000000000" pitchFamily="2" charset="2"/>
        <a:buChar char="§"/>
        <a:defRPr sz="2800" kern="1200">
          <a:solidFill>
            <a:schemeClr val="tx1"/>
          </a:solidFill>
          <a:latin typeface="Myriad Pro" panose="020B0503030403020204" pitchFamily="34" charset="0"/>
          <a:ea typeface="+mn-ea"/>
          <a:cs typeface="Arial" panose="020B0604020202020204" pitchFamily="34" charset="0"/>
        </a:defRPr>
      </a:lvl1pPr>
      <a:lvl2pPr marL="742950" indent="-285750" algn="l" defTabSz="914400" rtl="0" eaLnBrk="1" latinLnBrk="0" hangingPunct="1">
        <a:spcBef>
          <a:spcPct val="20000"/>
        </a:spcBef>
        <a:buClr>
          <a:srgbClr val="EC1C24"/>
        </a:buClr>
        <a:buFont typeface="Arial" panose="020B0604020202020204" pitchFamily="34" charset="0"/>
        <a:buChar char="–"/>
        <a:defRPr sz="2400" kern="1200">
          <a:solidFill>
            <a:schemeClr val="tx1"/>
          </a:solidFill>
          <a:latin typeface="Myriad Pro" panose="020B0503030403020204" pitchFamily="34" charset="0"/>
          <a:ea typeface="+mn-ea"/>
          <a:cs typeface="Arial" panose="020B0604020202020204" pitchFamily="34" charset="0"/>
        </a:defRPr>
      </a:lvl2pPr>
      <a:lvl3pPr marL="1143000" indent="-228600" algn="l" defTabSz="914400" rtl="0" eaLnBrk="1" latinLnBrk="0" hangingPunct="1">
        <a:spcBef>
          <a:spcPct val="20000"/>
        </a:spcBef>
        <a:buClr>
          <a:srgbClr val="EC1C24"/>
        </a:buClr>
        <a:buFont typeface="Arial" panose="020B0604020202020204" pitchFamily="34" charset="0"/>
        <a:buChar char="•"/>
        <a:defRPr sz="2000" kern="1200">
          <a:solidFill>
            <a:schemeClr val="tx1"/>
          </a:solidFill>
          <a:latin typeface="Myriad Pro" panose="020B0503030403020204" pitchFamily="34" charset="0"/>
          <a:ea typeface="+mn-ea"/>
          <a:cs typeface="Arial" panose="020B0604020202020204" pitchFamily="34" charset="0"/>
        </a:defRPr>
      </a:lvl3pPr>
      <a:lvl4pPr marL="1600200" indent="-228600" algn="l" defTabSz="914400" rtl="0" eaLnBrk="1" latinLnBrk="0" hangingPunct="1">
        <a:spcBef>
          <a:spcPct val="20000"/>
        </a:spcBef>
        <a:buClr>
          <a:srgbClr val="EE1C24"/>
        </a:buClr>
        <a:buFont typeface="Arial" panose="020B0604020202020204" pitchFamily="34" charset="0"/>
        <a:buChar char="–"/>
        <a:defRPr sz="1800" kern="1200">
          <a:solidFill>
            <a:schemeClr val="tx1"/>
          </a:solidFill>
          <a:latin typeface="Myriad Pro" panose="020B0503030403020204" pitchFamily="34" charset="0"/>
          <a:ea typeface="+mn-ea"/>
          <a:cs typeface="Arial" panose="020B0604020202020204" pitchFamily="34" charset="0"/>
        </a:defRPr>
      </a:lvl4pPr>
      <a:lvl5pPr marL="2057400" indent="-228600" algn="l" defTabSz="914400" rtl="0" eaLnBrk="1" latinLnBrk="0" hangingPunct="1">
        <a:spcBef>
          <a:spcPct val="20000"/>
        </a:spcBef>
        <a:buClr>
          <a:srgbClr val="EE1C24"/>
        </a:buClr>
        <a:buFont typeface="Arial" panose="020B0604020202020204" pitchFamily="34" charset="0"/>
        <a:buChar char="»"/>
        <a:defRPr sz="1600" kern="1200">
          <a:solidFill>
            <a:schemeClr val="tx1"/>
          </a:solidFill>
          <a:latin typeface="Myriad Pro" panose="020B05030304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CBC690-4F12-4699-88B2-2CCBDB6895D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26316"/>
            <a:ext cx="82296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86600" y="6234153"/>
            <a:ext cx="1890650" cy="228857"/>
          </a:xfrm>
          <a:prstGeom prst="rect">
            <a:avLst/>
          </a:prstGeom>
        </p:spPr>
      </p:pic>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2400" y="6096000"/>
            <a:ext cx="1190641" cy="402184"/>
          </a:xfrm>
          <a:prstGeom prst="rect">
            <a:avLst/>
          </a:prstGeom>
        </p:spPr>
      </p:pic>
    </p:spTree>
    <p:extLst>
      <p:ext uri="{BB962C8B-B14F-4D97-AF65-F5344CB8AC3E}">
        <p14:creationId xmlns:p14="http://schemas.microsoft.com/office/powerpoint/2010/main" val="3847460856"/>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defTabSz="914400" rtl="0" eaLnBrk="1" latinLnBrk="0" hangingPunct="1">
        <a:spcBef>
          <a:spcPct val="0"/>
        </a:spcBef>
        <a:buNone/>
        <a:defRPr sz="3600" b="0" kern="1200">
          <a:solidFill>
            <a:srgbClr val="224099"/>
          </a:solidFill>
          <a:latin typeface="Myriad Pro" panose="020B0503030403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957A2"/>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957A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957A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957A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957A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______________at_________@dol.gov" TargetMode="External"/><Relationship Id="rId2" Type="http://schemas.openxmlformats.org/officeDocument/2006/relationships/hyperlink" Target="https://www.etareports.doleta.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doleta.gov/grants/grant_closeout.cf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hyperlink" Target="mailto:etareporting.auto-email@dol.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0"/>
            <a:ext cx="8077200" cy="1470025"/>
          </a:xfrm>
          <a:effectLst/>
        </p:spPr>
        <p:txBody>
          <a:bodyPr>
            <a:noAutofit/>
          </a:bodyPr>
          <a:lstStyle/>
          <a:p>
            <a:pPr>
              <a:lnSpc>
                <a:spcPct val="120000"/>
              </a:lnSpc>
            </a:pPr>
            <a:r>
              <a:rPr lang="en-US" sz="4200" dirty="0">
                <a:solidFill>
                  <a:srgbClr val="224099"/>
                </a:solidFill>
              </a:rPr>
              <a:t>Grant Closeout and Grants Management </a:t>
            </a:r>
          </a:p>
        </p:txBody>
      </p:sp>
      <p:sp>
        <p:nvSpPr>
          <p:cNvPr id="5" name="Subtitle 4"/>
          <p:cNvSpPr>
            <a:spLocks noGrp="1"/>
          </p:cNvSpPr>
          <p:nvPr>
            <p:ph type="subTitle" idx="1"/>
          </p:nvPr>
        </p:nvSpPr>
        <p:spPr>
          <a:xfrm>
            <a:off x="1371600" y="3714814"/>
            <a:ext cx="6400800" cy="609600"/>
          </a:xfrm>
        </p:spPr>
        <p:txBody>
          <a:bodyPr>
            <a:noAutofit/>
          </a:bodyPr>
          <a:lstStyle/>
          <a:p>
            <a:pPr>
              <a:spcBef>
                <a:spcPts val="0"/>
              </a:spcBef>
              <a:spcAft>
                <a:spcPts val="600"/>
              </a:spcAft>
            </a:pPr>
            <a:r>
              <a:rPr lang="en-US" sz="2400" dirty="0"/>
              <a:t>Division of Policy Review and Resolution</a:t>
            </a:r>
          </a:p>
          <a:p>
            <a:pPr>
              <a:spcBef>
                <a:spcPts val="0"/>
              </a:spcBef>
              <a:spcAft>
                <a:spcPts val="600"/>
              </a:spcAft>
            </a:pPr>
            <a:r>
              <a:rPr lang="en-US" sz="2400" dirty="0"/>
              <a:t>ETA Office of Grants Management</a:t>
            </a:r>
          </a:p>
          <a:p>
            <a:pPr>
              <a:spcBef>
                <a:spcPts val="0"/>
              </a:spcBef>
              <a:spcAft>
                <a:spcPts val="600"/>
              </a:spcAft>
            </a:pPr>
            <a:endParaRPr lang="en-US" sz="2400" dirty="0"/>
          </a:p>
          <a:p>
            <a:pPr>
              <a:spcBef>
                <a:spcPts val="0"/>
              </a:spcBef>
              <a:spcAft>
                <a:spcPts val="600"/>
              </a:spcAft>
            </a:pPr>
            <a:r>
              <a:rPr lang="en-US" sz="2400" dirty="0"/>
              <a:t>November 14, 2019</a:t>
            </a:r>
            <a:endParaRPr lang="en-US" sz="2400" dirty="0">
              <a:solidFill>
                <a:srgbClr val="71717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7600" y="1668252"/>
            <a:ext cx="1828800" cy="617748"/>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3800" y="5565465"/>
            <a:ext cx="1890650" cy="228857"/>
          </a:xfrm>
          <a:prstGeom prst="rect">
            <a:avLst/>
          </a:prstGeom>
        </p:spPr>
      </p:pic>
    </p:spTree>
    <p:extLst>
      <p:ext uri="{BB962C8B-B14F-4D97-AF65-F5344CB8AC3E}">
        <p14:creationId xmlns:p14="http://schemas.microsoft.com/office/powerpoint/2010/main" val="340646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600" dirty="0">
                <a:solidFill>
                  <a:schemeClr val="accent1">
                    <a:lumMod val="50000"/>
                  </a:schemeClr>
                </a:solidFill>
              </a:rPr>
              <a:t>Closeout Deadline Example</a:t>
            </a:r>
          </a:p>
        </p:txBody>
      </p:sp>
      <p:sp>
        <p:nvSpPr>
          <p:cNvPr id="2" name="Content Placeholder 1"/>
          <p:cNvSpPr>
            <a:spLocks noGrp="1"/>
          </p:cNvSpPr>
          <p:nvPr>
            <p:ph idx="1"/>
          </p:nvPr>
        </p:nvSpPr>
        <p:spPr/>
        <p:txBody>
          <a:bodyPr>
            <a:normAutofit/>
          </a:bodyPr>
          <a:lstStyle/>
          <a:p>
            <a:pPr>
              <a:spcBef>
                <a:spcPts val="0"/>
              </a:spcBef>
              <a:spcAft>
                <a:spcPts val="1800"/>
              </a:spcAft>
            </a:pPr>
            <a:r>
              <a:rPr lang="en-US" sz="2700" dirty="0"/>
              <a:t>September 30, 2020 – Grant expires, closeout begins.</a:t>
            </a:r>
          </a:p>
          <a:p>
            <a:pPr>
              <a:spcBef>
                <a:spcPts val="0"/>
              </a:spcBef>
              <a:spcAft>
                <a:spcPts val="1800"/>
              </a:spcAft>
            </a:pPr>
            <a:r>
              <a:rPr lang="en-US" sz="2700" dirty="0"/>
              <a:t>November 14, 2020 – Final quarterly 9130 due.</a:t>
            </a:r>
          </a:p>
          <a:p>
            <a:pPr>
              <a:spcBef>
                <a:spcPts val="0"/>
              </a:spcBef>
              <a:spcAft>
                <a:spcPts val="1800"/>
              </a:spcAft>
            </a:pPr>
            <a:r>
              <a:rPr lang="en-US" sz="2700" dirty="0"/>
              <a:t>December 30, 2020 –  Closeout 9130 and remaining closeout documents due.  Last day to draw down funds without permission from closeout unit.</a:t>
            </a:r>
          </a:p>
          <a:p>
            <a:endParaRPr lang="en-US" dirty="0">
              <a:solidFill>
                <a:schemeClr val="accent6">
                  <a:lumMod val="50000"/>
                </a:schemeClr>
              </a:solidFill>
              <a:latin typeface="Century Schoolbook" panose="02040604050505020304" pitchFamily="18" charset="0"/>
            </a:endParaRPr>
          </a:p>
        </p:txBody>
      </p:sp>
      <p:sp>
        <p:nvSpPr>
          <p:cNvPr id="3" name="Slide Number Placeholder 2"/>
          <p:cNvSpPr>
            <a:spLocks noGrp="1"/>
          </p:cNvSpPr>
          <p:nvPr>
            <p:ph type="sldNum" sz="quarter" idx="12"/>
          </p:nvPr>
        </p:nvSpPr>
        <p:spPr/>
        <p:txBody>
          <a:bodyPr/>
          <a:lstStyle/>
          <a:p>
            <a:fld id="{39F6D10C-CCFF-4702-8CF9-D0CF86FD10E9}" type="slidenum">
              <a:rPr lang="en-US" smtClean="0"/>
              <a:t>9</a:t>
            </a:fld>
            <a:endParaRPr lang="en-US"/>
          </a:p>
        </p:txBody>
      </p:sp>
    </p:spTree>
    <p:extLst>
      <p:ext uri="{BB962C8B-B14F-4D97-AF65-F5344CB8AC3E}">
        <p14:creationId xmlns:p14="http://schemas.microsoft.com/office/powerpoint/2010/main" val="2456734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600" dirty="0">
                <a:solidFill>
                  <a:schemeClr val="accent1">
                    <a:lumMod val="50000"/>
                  </a:schemeClr>
                </a:solidFill>
              </a:rPr>
              <a:t>Notification Letter</a:t>
            </a:r>
          </a:p>
        </p:txBody>
      </p:sp>
      <p:sp>
        <p:nvSpPr>
          <p:cNvPr id="2" name="Content Placeholder 1"/>
          <p:cNvSpPr>
            <a:spLocks noGrp="1"/>
          </p:cNvSpPr>
          <p:nvPr>
            <p:ph idx="1"/>
          </p:nvPr>
        </p:nvSpPr>
        <p:spPr>
          <a:ln>
            <a:solidFill>
              <a:schemeClr val="tx1"/>
            </a:solidFill>
          </a:ln>
        </p:spPr>
        <p:txBody>
          <a:bodyPr>
            <a:normAutofit fontScale="62500" lnSpcReduction="20000"/>
          </a:bodyPr>
          <a:lstStyle/>
          <a:p>
            <a:pPr marL="0" indent="0">
              <a:buNone/>
            </a:pPr>
            <a:endParaRPr lang="en-US" sz="1700" dirty="0"/>
          </a:p>
          <a:p>
            <a:pPr marL="0" indent="0">
              <a:buNone/>
            </a:pPr>
            <a:r>
              <a:rPr lang="en-US" sz="2300" dirty="0"/>
              <a:t>Dear Grantee,</a:t>
            </a:r>
          </a:p>
          <a:p>
            <a:pPr marL="0" indent="0">
              <a:buNone/>
            </a:pPr>
            <a:r>
              <a:rPr lang="en-US" sz="2300" dirty="0"/>
              <a:t>This email is to notify you that your grant number HG222441460A0 with the Employment and Training Administration (ETA) will expire/expired on 09/30/20.</a:t>
            </a:r>
          </a:p>
          <a:p>
            <a:pPr marL="0" indent="0">
              <a:buNone/>
            </a:pPr>
            <a:endParaRPr lang="en-US" sz="2300" dirty="0"/>
          </a:p>
          <a:p>
            <a:pPr marL="0" indent="0">
              <a:buNone/>
            </a:pPr>
            <a:r>
              <a:rPr lang="en-US" sz="2300" dirty="0"/>
              <a:t>Pursuant to grant closeout regulations outlined in 2 CFR §200.343, all reporting requirements must be completed and submitted no later than 90 calendar days after this period of performance end date. </a:t>
            </a:r>
          </a:p>
          <a:p>
            <a:pPr marL="0" indent="0">
              <a:buNone/>
            </a:pPr>
            <a:endParaRPr lang="en-US" sz="2300" dirty="0"/>
          </a:p>
          <a:p>
            <a:pPr marL="0" indent="0">
              <a:buNone/>
            </a:pPr>
            <a:r>
              <a:rPr lang="en-US" sz="2300" dirty="0"/>
              <a:t>A closeout package is now available to you in the </a:t>
            </a:r>
            <a:r>
              <a:rPr lang="en-US" sz="2300" dirty="0">
                <a:solidFill>
                  <a:schemeClr val="accent2">
                    <a:lumMod val="50000"/>
                  </a:schemeClr>
                </a:solidFill>
                <a:hlinkClick r:id="rId2"/>
              </a:rPr>
              <a:t>Grant Closeout System (GCS)</a:t>
            </a:r>
            <a:r>
              <a:rPr lang="en-US" sz="2300" dirty="0">
                <a:solidFill>
                  <a:schemeClr val="accent2">
                    <a:lumMod val="50000"/>
                  </a:schemeClr>
                </a:solidFill>
              </a:rPr>
              <a:t>. </a:t>
            </a:r>
            <a:r>
              <a:rPr lang="en-US" sz="2300" dirty="0"/>
              <a:t>To access it, enter the Grantee Reporting System and proceed to the GCS using the ‘View Close out Grants’ link. You will receive a Grant Closeout System End-User Manual in a separate email shortly. Please use this manual and the instructions found in the GCS for help in completing your closeout package. </a:t>
            </a:r>
          </a:p>
          <a:p>
            <a:pPr marL="0" indent="0">
              <a:buNone/>
            </a:pPr>
            <a:endParaRPr lang="en-US" sz="2300" dirty="0"/>
          </a:p>
          <a:p>
            <a:pPr marL="0" indent="0">
              <a:buNone/>
            </a:pPr>
            <a:r>
              <a:rPr lang="en-US" sz="2300" dirty="0"/>
              <a:t>In addition to this package, after you have completed your final expenditure report(s) Form 9130, you must complete and certify the Closeout 9130 financial report(s). </a:t>
            </a:r>
          </a:p>
          <a:p>
            <a:pPr marL="0" indent="0">
              <a:buNone/>
            </a:pPr>
            <a:endParaRPr lang="en-US" sz="2300" dirty="0"/>
          </a:p>
          <a:p>
            <a:pPr marL="0" indent="0">
              <a:buNone/>
            </a:pPr>
            <a:r>
              <a:rPr lang="en-US" sz="2300" dirty="0"/>
              <a:t>Please contact your Resolution Specialist _________ at _________ @</a:t>
            </a:r>
            <a:r>
              <a:rPr lang="en-US" sz="2300" dirty="0">
                <a:solidFill>
                  <a:schemeClr val="accent2">
                    <a:lumMod val="50000"/>
                  </a:schemeClr>
                </a:solidFill>
                <a:hlinkClick r:id="rId3"/>
              </a:rPr>
              <a:t>dol.gov</a:t>
            </a:r>
            <a:r>
              <a:rPr lang="en-US" sz="2300" dirty="0">
                <a:solidFill>
                  <a:schemeClr val="accent2">
                    <a:lumMod val="50000"/>
                  </a:schemeClr>
                </a:solidFill>
              </a:rPr>
              <a:t> </a:t>
            </a:r>
            <a:r>
              <a:rPr lang="en-US" sz="2300" dirty="0"/>
              <a:t>or (202)693_XXXX with questions. </a:t>
            </a:r>
          </a:p>
          <a:p>
            <a:pPr marL="0" indent="0">
              <a:buNone/>
            </a:pPr>
            <a:endParaRPr lang="en-US" sz="2300" dirty="0"/>
          </a:p>
          <a:p>
            <a:pPr marL="0" indent="0">
              <a:buNone/>
            </a:pPr>
            <a:r>
              <a:rPr lang="en-US" sz="2300" dirty="0"/>
              <a:t>Sincerely</a:t>
            </a:r>
          </a:p>
        </p:txBody>
      </p:sp>
      <p:sp>
        <p:nvSpPr>
          <p:cNvPr id="3" name="Slide Number Placeholder 2"/>
          <p:cNvSpPr>
            <a:spLocks noGrp="1"/>
          </p:cNvSpPr>
          <p:nvPr>
            <p:ph type="sldNum" sz="quarter" idx="12"/>
          </p:nvPr>
        </p:nvSpPr>
        <p:spPr/>
        <p:txBody>
          <a:bodyPr/>
          <a:lstStyle/>
          <a:p>
            <a:fld id="{39F6D10C-CCFF-4702-8CF9-D0CF86FD10E9}" type="slidenum">
              <a:rPr lang="en-US" smtClean="0"/>
              <a:t>10</a:t>
            </a:fld>
            <a:endParaRPr lang="en-US"/>
          </a:p>
        </p:txBody>
      </p:sp>
    </p:spTree>
    <p:extLst>
      <p:ext uri="{BB962C8B-B14F-4D97-AF65-F5344CB8AC3E}">
        <p14:creationId xmlns:p14="http://schemas.microsoft.com/office/powerpoint/2010/main" val="119549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a:solidFill>
                  <a:schemeClr val="accent1">
                    <a:lumMod val="50000"/>
                  </a:schemeClr>
                </a:solidFill>
              </a:rPr>
              <a:t>End User Manual</a:t>
            </a:r>
          </a:p>
        </p:txBody>
      </p:sp>
      <p:sp>
        <p:nvSpPr>
          <p:cNvPr id="3" name="Content Placeholder 2"/>
          <p:cNvSpPr>
            <a:spLocks noGrp="1"/>
          </p:cNvSpPr>
          <p:nvPr>
            <p:ph idx="1"/>
          </p:nvPr>
        </p:nvSpPr>
        <p:spPr>
          <a:ln>
            <a:solidFill>
              <a:schemeClr val="tx1"/>
            </a:solidFill>
          </a:ln>
        </p:spPr>
        <p:txBody>
          <a:bodyPr>
            <a:normAutofit/>
          </a:bodyPr>
          <a:lstStyle/>
          <a:p>
            <a:pPr marL="0" indent="0">
              <a:buNone/>
            </a:pPr>
            <a:r>
              <a:rPr lang="en-US" dirty="0"/>
              <a:t>Dear Grantee,</a:t>
            </a:r>
          </a:p>
          <a:p>
            <a:pPr marL="0" indent="0">
              <a:buNone/>
            </a:pPr>
            <a:endParaRPr lang="en-US" dirty="0"/>
          </a:p>
          <a:p>
            <a:pPr marL="82296" indent="0">
              <a:buNone/>
            </a:pPr>
            <a:r>
              <a:rPr lang="en-US" dirty="0"/>
              <a:t>Please find the Grant Closeout System (GCS) End User’s Manual in the attachment and use it to assist you in doing your closeout reporting in the GCS system. the URL for GCS system is:</a:t>
            </a:r>
          </a:p>
          <a:p>
            <a:pPr marL="384239" lvl="1" indent="0">
              <a:buNone/>
            </a:pPr>
            <a:r>
              <a:rPr lang="en-US" sz="2000" dirty="0">
                <a:hlinkClick r:id="rId2"/>
              </a:rPr>
              <a:t>https://www.doleta.gov/grants/grant_closeout.cfm</a:t>
            </a:r>
            <a:r>
              <a:rPr lang="en-US" sz="2000" dirty="0"/>
              <a:t>  </a:t>
            </a:r>
          </a:p>
          <a:p>
            <a:pPr marL="82296" indent="0">
              <a:buNone/>
            </a:pPr>
            <a:r>
              <a:rPr lang="en-US" dirty="0"/>
              <a:t>Inquiries should be directed to the Resolution Specialist. </a:t>
            </a:r>
          </a:p>
          <a:p>
            <a:endParaRPr lang="en-US" dirty="0"/>
          </a:p>
        </p:txBody>
      </p:sp>
    </p:spTree>
    <p:extLst>
      <p:ext uri="{BB962C8B-B14F-4D97-AF65-F5344CB8AC3E}">
        <p14:creationId xmlns:p14="http://schemas.microsoft.com/office/powerpoint/2010/main" val="2945735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chemeClr val="accent1">
                    <a:lumMod val="50000"/>
                  </a:schemeClr>
                </a:solidFill>
              </a:rPr>
              <a:t>Elements of the Grant Closeout Package</a:t>
            </a:r>
          </a:p>
        </p:txBody>
      </p:sp>
      <p:sp>
        <p:nvSpPr>
          <p:cNvPr id="3" name="Content Placeholder 2"/>
          <p:cNvSpPr>
            <a:spLocks noGrp="1"/>
          </p:cNvSpPr>
          <p:nvPr>
            <p:ph idx="1"/>
          </p:nvPr>
        </p:nvSpPr>
        <p:spPr/>
        <p:txBody>
          <a:bodyPr>
            <a:noAutofit/>
          </a:bodyPr>
          <a:lstStyle/>
          <a:p>
            <a:pPr marL="0" indent="-400050">
              <a:spcBef>
                <a:spcPts val="300"/>
              </a:spcBef>
              <a:spcAft>
                <a:spcPts val="300"/>
              </a:spcAft>
            </a:pPr>
            <a:r>
              <a:rPr lang="en-US" sz="3000" dirty="0"/>
              <a:t>Documents to be submitted:</a:t>
            </a:r>
          </a:p>
          <a:p>
            <a:pPr lvl="1">
              <a:spcBef>
                <a:spcPts val="300"/>
              </a:spcBef>
              <a:spcAft>
                <a:spcPts val="300"/>
              </a:spcAft>
            </a:pPr>
            <a:r>
              <a:rPr lang="en-US" sz="2600" dirty="0"/>
              <a:t>Final Quarter 9130 and Closeout 9130</a:t>
            </a:r>
          </a:p>
          <a:p>
            <a:pPr lvl="1">
              <a:spcBef>
                <a:spcPts val="300"/>
              </a:spcBef>
              <a:spcAft>
                <a:spcPts val="300"/>
              </a:spcAft>
            </a:pPr>
            <a:r>
              <a:rPr lang="en-US" sz="2600" dirty="0"/>
              <a:t>Grantee’s Release</a:t>
            </a:r>
          </a:p>
          <a:p>
            <a:pPr lvl="1">
              <a:spcBef>
                <a:spcPts val="300"/>
              </a:spcBef>
              <a:spcAft>
                <a:spcPts val="300"/>
              </a:spcAft>
            </a:pPr>
            <a:r>
              <a:rPr lang="en-US" sz="2600" dirty="0"/>
              <a:t>Government Property Inventory Certification</a:t>
            </a:r>
          </a:p>
          <a:p>
            <a:pPr lvl="1">
              <a:spcBef>
                <a:spcPts val="300"/>
              </a:spcBef>
              <a:spcAft>
                <a:spcPts val="300"/>
              </a:spcAft>
            </a:pPr>
            <a:r>
              <a:rPr lang="en-US" sz="2600" dirty="0"/>
              <a:t>Inventory List</a:t>
            </a:r>
          </a:p>
          <a:p>
            <a:pPr lvl="1">
              <a:spcBef>
                <a:spcPts val="300"/>
              </a:spcBef>
              <a:spcAft>
                <a:spcPts val="300"/>
              </a:spcAft>
            </a:pPr>
            <a:r>
              <a:rPr lang="en-US" sz="2600" dirty="0"/>
              <a:t>Grantee’s Detail Statement of Costs</a:t>
            </a:r>
          </a:p>
          <a:p>
            <a:pPr lvl="1">
              <a:spcBef>
                <a:spcPts val="300"/>
              </a:spcBef>
              <a:spcAft>
                <a:spcPts val="300"/>
              </a:spcAft>
            </a:pPr>
            <a:r>
              <a:rPr lang="en-US" sz="2600" dirty="0"/>
              <a:t>NICRA &amp; breakdown</a:t>
            </a:r>
          </a:p>
          <a:p>
            <a:pPr lvl="1">
              <a:spcBef>
                <a:spcPts val="300"/>
              </a:spcBef>
              <a:spcAft>
                <a:spcPts val="300"/>
              </a:spcAft>
            </a:pPr>
            <a:r>
              <a:rPr lang="en-US" sz="2600" dirty="0"/>
              <a:t>Grantee’s Assignment of Refunds, Rebates and Credits</a:t>
            </a:r>
          </a:p>
          <a:p>
            <a:pPr lvl="1">
              <a:spcBef>
                <a:spcPts val="300"/>
              </a:spcBef>
              <a:spcAft>
                <a:spcPts val="300"/>
              </a:spcAft>
            </a:pPr>
            <a:r>
              <a:rPr lang="en-US" sz="2600" dirty="0"/>
              <a:t>Grantee’s Close-out Tax Certification </a:t>
            </a:r>
          </a:p>
        </p:txBody>
      </p:sp>
    </p:spTree>
    <p:extLst>
      <p:ext uri="{BB962C8B-B14F-4D97-AF65-F5344CB8AC3E}">
        <p14:creationId xmlns:p14="http://schemas.microsoft.com/office/powerpoint/2010/main" val="961311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609600" y="1371600"/>
            <a:ext cx="7920990" cy="4648199"/>
            <a:chOff x="334108" y="3405555"/>
            <a:chExt cx="3780692" cy="3223845"/>
          </a:xfrm>
        </p:grpSpPr>
        <p:pic>
          <p:nvPicPr>
            <p:cNvPr id="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82" t="12649" r="17564" b="12138"/>
            <a:stretch/>
          </p:blipFill>
          <p:spPr bwMode="auto">
            <a:xfrm>
              <a:off x="334108" y="3405555"/>
              <a:ext cx="3780692" cy="3223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581400" y="5096753"/>
              <a:ext cx="533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p:txBody>
          <a:bodyPr>
            <a:normAutofit/>
          </a:bodyPr>
          <a:lstStyle/>
          <a:p>
            <a:r>
              <a:rPr lang="en-US" sz="4600" dirty="0">
                <a:solidFill>
                  <a:schemeClr val="accent1">
                    <a:lumMod val="50000"/>
                  </a:schemeClr>
                </a:solidFill>
              </a:rPr>
              <a:t>Final Quarterly 9130</a:t>
            </a:r>
          </a:p>
        </p:txBody>
      </p:sp>
    </p:spTree>
    <p:extLst>
      <p:ext uri="{BB962C8B-B14F-4D97-AF65-F5344CB8AC3E}">
        <p14:creationId xmlns:p14="http://schemas.microsoft.com/office/powerpoint/2010/main" val="3937805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152400" y="1295400"/>
            <a:ext cx="8818684" cy="4800600"/>
            <a:chOff x="4800600" y="3434506"/>
            <a:chExt cx="3533014" cy="3194894"/>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96" t="12650" r="17564" b="8205"/>
            <a:stretch/>
          </p:blipFill>
          <p:spPr bwMode="auto">
            <a:xfrm>
              <a:off x="4800600" y="3434506"/>
              <a:ext cx="3533014" cy="3194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303886" y="5158735"/>
              <a:ext cx="533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sz="4200" dirty="0">
                <a:solidFill>
                  <a:schemeClr val="accent1">
                    <a:lumMod val="50000"/>
                  </a:schemeClr>
                </a:solidFill>
              </a:rPr>
              <a:t>Closeout 9130 Financial Report</a:t>
            </a:r>
          </a:p>
        </p:txBody>
      </p:sp>
    </p:spTree>
    <p:extLst>
      <p:ext uri="{BB962C8B-B14F-4D97-AF65-F5344CB8AC3E}">
        <p14:creationId xmlns:p14="http://schemas.microsoft.com/office/powerpoint/2010/main" val="1354616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82" t="12649" r="17564" b="12138"/>
          <a:stretch/>
        </p:blipFill>
        <p:spPr bwMode="auto">
          <a:xfrm>
            <a:off x="397859" y="1371600"/>
            <a:ext cx="388131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96" t="12650" r="17564" b="8205"/>
          <a:stretch/>
        </p:blipFill>
        <p:spPr bwMode="auto">
          <a:xfrm>
            <a:off x="4650810" y="1371600"/>
            <a:ext cx="401808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sz="4000" dirty="0">
                <a:solidFill>
                  <a:schemeClr val="accent1">
                    <a:lumMod val="50000"/>
                  </a:schemeClr>
                </a:solidFill>
              </a:rPr>
              <a:t>Final Quarterly 9130/Closeout 9130</a:t>
            </a:r>
          </a:p>
        </p:txBody>
      </p:sp>
    </p:spTree>
    <p:extLst>
      <p:ext uri="{BB962C8B-B14F-4D97-AF65-F5344CB8AC3E}">
        <p14:creationId xmlns:p14="http://schemas.microsoft.com/office/powerpoint/2010/main" val="3117723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chemeClr val="accent1">
                    <a:lumMod val="50000"/>
                  </a:schemeClr>
                </a:solidFill>
              </a:rPr>
              <a:t>Liquidation of Obligation &amp; Accrued Expenditures 2 CFR 2900.15</a:t>
            </a:r>
          </a:p>
        </p:txBody>
      </p:sp>
      <p:sp>
        <p:nvSpPr>
          <p:cNvPr id="3" name="Content Placeholder 2"/>
          <p:cNvSpPr>
            <a:spLocks noGrp="1"/>
          </p:cNvSpPr>
          <p:nvPr>
            <p:ph idx="1"/>
          </p:nvPr>
        </p:nvSpPr>
        <p:spPr/>
        <p:txBody>
          <a:bodyPr>
            <a:normAutofit lnSpcReduction="10000"/>
          </a:bodyPr>
          <a:lstStyle/>
          <a:p>
            <a:pPr>
              <a:spcBef>
                <a:spcPts val="0"/>
              </a:spcBef>
              <a:spcAft>
                <a:spcPts val="600"/>
              </a:spcAft>
            </a:pPr>
            <a:r>
              <a:rPr lang="en-US" sz="3000" dirty="0"/>
              <a:t>In closeout, grantee may only liquidate obligations incurred during </a:t>
            </a:r>
            <a:r>
              <a:rPr lang="en-US" sz="3000" dirty="0" err="1"/>
              <a:t>PoP</a:t>
            </a:r>
            <a:r>
              <a:rPr lang="en-US" sz="3000" dirty="0"/>
              <a:t> – not incur new obligations</a:t>
            </a:r>
          </a:p>
          <a:p>
            <a:pPr>
              <a:spcBef>
                <a:spcPts val="0"/>
              </a:spcBef>
              <a:spcAft>
                <a:spcPts val="600"/>
              </a:spcAft>
            </a:pPr>
            <a:r>
              <a:rPr lang="en-US" sz="3000" dirty="0"/>
              <a:t>The only liquidation that can occur during closeout is the liquidation of accrued expenditures (NOT obligations) for goods and/or services received during the grant period.</a:t>
            </a:r>
          </a:p>
          <a:p>
            <a:pPr>
              <a:spcBef>
                <a:spcPts val="0"/>
              </a:spcBef>
              <a:spcAft>
                <a:spcPts val="600"/>
              </a:spcAft>
            </a:pPr>
            <a:r>
              <a:rPr lang="en-US" sz="3000" dirty="0"/>
              <a:t>Grantee may not direct charge staff time to work on closeout of grant after </a:t>
            </a:r>
            <a:r>
              <a:rPr lang="en-US" sz="3000" dirty="0" err="1"/>
              <a:t>PoP</a:t>
            </a:r>
            <a:r>
              <a:rPr lang="en-US" sz="3000" dirty="0"/>
              <a:t> end date</a:t>
            </a:r>
          </a:p>
        </p:txBody>
      </p:sp>
    </p:spTree>
    <p:extLst>
      <p:ext uri="{BB962C8B-B14F-4D97-AF65-F5344CB8AC3E}">
        <p14:creationId xmlns:p14="http://schemas.microsoft.com/office/powerpoint/2010/main" val="3991700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600" dirty="0">
                <a:solidFill>
                  <a:schemeClr val="accent1">
                    <a:lumMod val="50000"/>
                  </a:schemeClr>
                </a:solidFill>
              </a:rPr>
              <a:t>Indirect Costs</a:t>
            </a:r>
          </a:p>
        </p:txBody>
      </p:sp>
      <p:sp>
        <p:nvSpPr>
          <p:cNvPr id="7" name="Content Placeholder 6"/>
          <p:cNvSpPr>
            <a:spLocks noGrp="1"/>
          </p:cNvSpPr>
          <p:nvPr>
            <p:ph idx="1"/>
          </p:nvPr>
        </p:nvSpPr>
        <p:spPr>
          <a:xfrm>
            <a:off x="457200" y="3267456"/>
            <a:ext cx="8229600" cy="2706307"/>
          </a:xfrm>
        </p:spPr>
        <p:txBody>
          <a:bodyPr>
            <a:noAutofit/>
          </a:bodyPr>
          <a:lstStyle/>
          <a:p>
            <a:pPr>
              <a:spcBef>
                <a:spcPts val="0"/>
              </a:spcBef>
              <a:spcAft>
                <a:spcPts val="600"/>
              </a:spcAft>
            </a:pPr>
            <a:r>
              <a:rPr lang="en-US" sz="3000" dirty="0"/>
              <a:t>Indirect cost reporting line items have been added.</a:t>
            </a:r>
          </a:p>
          <a:p>
            <a:pPr>
              <a:spcBef>
                <a:spcPts val="0"/>
              </a:spcBef>
              <a:spcAft>
                <a:spcPts val="600"/>
              </a:spcAft>
            </a:pPr>
            <a:r>
              <a:rPr lang="en-US" sz="3000" dirty="0"/>
              <a:t>Indirect cost expenses are only to be reported by the non-federal entity receiving direct awards from DOL.</a:t>
            </a:r>
          </a:p>
          <a:p>
            <a:pPr>
              <a:spcBef>
                <a:spcPts val="0"/>
              </a:spcBef>
              <a:spcAft>
                <a:spcPts val="600"/>
              </a:spcAft>
            </a:pPr>
            <a:r>
              <a:rPr lang="en-US" sz="3000" dirty="0"/>
              <a:t>Indirect cost expenses are reported only on the FINAL ETA-9130 report. </a:t>
            </a:r>
          </a:p>
        </p:txBody>
      </p:sp>
      <p:sp>
        <p:nvSpPr>
          <p:cNvPr id="3" name="Slide Number Placeholder 2"/>
          <p:cNvSpPr>
            <a:spLocks noGrp="1"/>
          </p:cNvSpPr>
          <p:nvPr>
            <p:ph type="sldNum" sz="quarter" idx="12"/>
          </p:nvPr>
        </p:nvSpPr>
        <p:spPr/>
        <p:txBody>
          <a:bodyPr/>
          <a:lstStyle/>
          <a:p>
            <a:fld id="{39F6D10C-CCFF-4702-8CF9-D0CF86FD10E9}" type="slidenum">
              <a:rPr lang="en-US" smtClean="0"/>
              <a:t>17</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1396312"/>
            <a:ext cx="7137400" cy="1676400"/>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02089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92" t="10448" r="25280" b="9142"/>
          <a:stretch/>
        </p:blipFill>
        <p:spPr bwMode="auto">
          <a:xfrm>
            <a:off x="311886" y="1447800"/>
            <a:ext cx="4976657" cy="45426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40" t="15066" r="52099" b="38852"/>
          <a:stretch/>
        </p:blipFill>
        <p:spPr bwMode="auto">
          <a:xfrm>
            <a:off x="5394899" y="1454092"/>
            <a:ext cx="3507492" cy="337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228600" y="57277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4" name="Title 3"/>
          <p:cNvSpPr>
            <a:spLocks noGrp="1"/>
          </p:cNvSpPr>
          <p:nvPr>
            <p:ph type="title"/>
          </p:nvPr>
        </p:nvSpPr>
        <p:spPr/>
        <p:txBody>
          <a:bodyPr>
            <a:normAutofit/>
          </a:bodyPr>
          <a:lstStyle/>
          <a:p>
            <a:r>
              <a:rPr lang="en-US" sz="4400" dirty="0">
                <a:solidFill>
                  <a:schemeClr val="accent1">
                    <a:lumMod val="50000"/>
                  </a:schemeClr>
                </a:solidFill>
              </a:rPr>
              <a:t>Compliance – Indirect Costs</a:t>
            </a:r>
          </a:p>
        </p:txBody>
      </p:sp>
    </p:spTree>
    <p:extLst>
      <p:ext uri="{BB962C8B-B14F-4D97-AF65-F5344CB8AC3E}">
        <p14:creationId xmlns:p14="http://schemas.microsoft.com/office/powerpoint/2010/main" val="1392070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p:txBody>
          <a:bodyPr/>
          <a:lstStyle/>
          <a:p>
            <a:pPr marL="228600">
              <a:tabLst>
                <a:tab pos="347663" algn="l"/>
              </a:tabLst>
            </a:pPr>
            <a:r>
              <a:rPr lang="en-US" dirty="0"/>
              <a:t>Gregory Scheib</a:t>
            </a:r>
          </a:p>
          <a:p>
            <a:pPr marL="401638" lvl="1">
              <a:tabLst>
                <a:tab pos="347663" algn="l"/>
              </a:tabLst>
            </a:pPr>
            <a:r>
              <a:rPr lang="en-US" dirty="0"/>
              <a:t>Program Lead, America’s Promise Grants</a:t>
            </a:r>
          </a:p>
          <a:p>
            <a:pPr marL="401638" lvl="2">
              <a:tabLst>
                <a:tab pos="347663" algn="l"/>
              </a:tabLst>
            </a:pPr>
            <a:r>
              <a:rPr lang="en-US" dirty="0"/>
              <a:t>U.S. DOL, ETA, Division of Strategic Investment</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1</a:t>
            </a:fld>
            <a:endParaRPr lang="en-US"/>
          </a:p>
        </p:txBody>
      </p:sp>
      <p:pic>
        <p:nvPicPr>
          <p:cNvPr id="5" name="Picture Placeholder 8"/>
          <p:cNvPicPr>
            <a:picLocks noChangeAspect="1"/>
          </p:cNvPicPr>
          <p:nvPr/>
        </p:nvPicPr>
        <p:blipFill>
          <a:blip r:embed="rId2" cstate="print">
            <a:extLst>
              <a:ext uri="{28A0092B-C50C-407E-A947-70E740481C1C}">
                <a14:useLocalDpi xmlns:a14="http://schemas.microsoft.com/office/drawing/2010/main" val="0"/>
              </a:ext>
            </a:extLst>
          </a:blip>
          <a:srcRect l="6725" r="6725"/>
          <a:stretch>
            <a:fillRect/>
          </a:stretch>
        </p:blipFill>
        <p:spPr>
          <a:xfrm>
            <a:off x="1905000" y="2483661"/>
            <a:ext cx="1573420" cy="1818203"/>
          </a:xfrm>
          <a:prstGeom prst="rect">
            <a:avLst/>
          </a:prstGeom>
          <a:solidFill>
            <a:srgbClr val="FFFFFF"/>
          </a:solidFill>
          <a:ln w="76200" cap="sq">
            <a:solidFill>
              <a:srgbClr val="224099"/>
            </a:solidFill>
            <a:miter lim="800000"/>
          </a:ln>
          <a:effectLst/>
          <a:scene3d>
            <a:camera prst="orthographicFront"/>
            <a:lightRig rig="threePt" dir="t">
              <a:rot lat="0" lon="0" rev="2700000"/>
            </a:lightRig>
          </a:scene3d>
          <a:sp3d contourW="50800">
            <a:bevelT h="38100"/>
            <a:contourClr>
              <a:srgbClr val="C0C0C0"/>
            </a:contourClr>
          </a:sp3d>
        </p:spPr>
      </p:pic>
    </p:spTree>
    <p:extLst>
      <p:ext uri="{BB962C8B-B14F-4D97-AF65-F5344CB8AC3E}">
        <p14:creationId xmlns:p14="http://schemas.microsoft.com/office/powerpoint/2010/main" val="138122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1">
                    <a:lumMod val="50000"/>
                  </a:schemeClr>
                </a:solidFill>
              </a:rPr>
              <a:t>Compliance</a:t>
            </a:r>
            <a:r>
              <a:rPr lang="en-US" sz="4600" dirty="0">
                <a:solidFill>
                  <a:schemeClr val="accent1">
                    <a:lumMod val="50000"/>
                  </a:schemeClr>
                </a:solidFill>
              </a:rPr>
              <a:t> </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96" t="12650" r="17564" b="27114"/>
          <a:stretch/>
        </p:blipFill>
        <p:spPr bwMode="auto">
          <a:xfrm>
            <a:off x="304800" y="1600200"/>
            <a:ext cx="6629400" cy="437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934200" y="1600200"/>
            <a:ext cx="2209799" cy="1938992"/>
          </a:xfrm>
          <a:prstGeom prst="rect">
            <a:avLst/>
          </a:prstGeom>
          <a:solidFill>
            <a:schemeClr val="bg2">
              <a:lumMod val="75000"/>
            </a:schemeClr>
          </a:solidFill>
          <a:ln w="12700" cmpd="dbl">
            <a:solidFill>
              <a:schemeClr val="accent2">
                <a:lumMod val="75000"/>
              </a:schemeClr>
            </a:solidFill>
          </a:ln>
        </p:spPr>
        <p:txBody>
          <a:bodyPr wrap="square" rtlCol="0">
            <a:spAutoFit/>
          </a:bodyPr>
          <a:lstStyle/>
          <a:p>
            <a:pPr marL="0" lvl="1"/>
            <a:r>
              <a:rPr lang="en-US" sz="2000" dirty="0">
                <a:solidFill>
                  <a:schemeClr val="accent6">
                    <a:lumMod val="50000"/>
                  </a:schemeClr>
                </a:solidFill>
                <a:latin typeface="Century Schoolbook" panose="02040604050505020304" pitchFamily="18" charset="0"/>
              </a:rPr>
              <a:t>If there is a 10% limitation on administrative costs, 10% of grant award amount.</a:t>
            </a:r>
          </a:p>
        </p:txBody>
      </p:sp>
    </p:spTree>
    <p:extLst>
      <p:ext uri="{BB962C8B-B14F-4D97-AF65-F5344CB8AC3E}">
        <p14:creationId xmlns:p14="http://schemas.microsoft.com/office/powerpoint/2010/main" val="3120970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367" t="25746" b="15299"/>
          <a:stretch/>
        </p:blipFill>
        <p:spPr bwMode="auto">
          <a:xfrm>
            <a:off x="464876" y="1447800"/>
            <a:ext cx="822192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400" dirty="0">
                <a:solidFill>
                  <a:schemeClr val="accent1">
                    <a:lumMod val="50000"/>
                  </a:schemeClr>
                </a:solidFill>
              </a:rPr>
              <a:t>Compliance–Budget and Costs</a:t>
            </a:r>
          </a:p>
        </p:txBody>
      </p:sp>
    </p:spTree>
    <p:extLst>
      <p:ext uri="{BB962C8B-B14F-4D97-AF65-F5344CB8AC3E}">
        <p14:creationId xmlns:p14="http://schemas.microsoft.com/office/powerpoint/2010/main" val="3147359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chemeClr val="accent1">
                    <a:lumMod val="50000"/>
                  </a:schemeClr>
                </a:solidFill>
              </a:rPr>
              <a:t>Budget Realignments in Closeout</a:t>
            </a:r>
          </a:p>
        </p:txBody>
      </p:sp>
      <p:sp>
        <p:nvSpPr>
          <p:cNvPr id="3" name="Content Placeholder 2"/>
          <p:cNvSpPr>
            <a:spLocks noGrp="1"/>
          </p:cNvSpPr>
          <p:nvPr>
            <p:ph idx="1"/>
          </p:nvPr>
        </p:nvSpPr>
        <p:spPr/>
        <p:txBody>
          <a:bodyPr>
            <a:normAutofit/>
          </a:bodyPr>
          <a:lstStyle/>
          <a:p>
            <a:pPr>
              <a:spcBef>
                <a:spcPts val="0"/>
              </a:spcBef>
              <a:spcAft>
                <a:spcPts val="1800"/>
              </a:spcAft>
            </a:pPr>
            <a:r>
              <a:rPr lang="en-US" sz="3000" dirty="0"/>
              <a:t>Grantee provides written justification to FPO</a:t>
            </a:r>
          </a:p>
          <a:p>
            <a:pPr>
              <a:spcBef>
                <a:spcPts val="0"/>
              </a:spcBef>
              <a:spcAft>
                <a:spcPts val="1800"/>
              </a:spcAft>
            </a:pPr>
            <a:r>
              <a:rPr lang="en-US" sz="3000" dirty="0"/>
              <a:t>FPO determines if appropriate</a:t>
            </a:r>
          </a:p>
          <a:p>
            <a:pPr>
              <a:spcBef>
                <a:spcPts val="0"/>
              </a:spcBef>
              <a:spcAft>
                <a:spcPts val="1800"/>
              </a:spcAft>
            </a:pPr>
            <a:r>
              <a:rPr lang="en-US" sz="3000" dirty="0"/>
              <a:t>FPO sends justification to closeout specialist and is documented in file</a:t>
            </a:r>
          </a:p>
        </p:txBody>
      </p:sp>
    </p:spTree>
    <p:extLst>
      <p:ext uri="{BB962C8B-B14F-4D97-AF65-F5344CB8AC3E}">
        <p14:creationId xmlns:p14="http://schemas.microsoft.com/office/powerpoint/2010/main" val="2279065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684" b="27008"/>
          <a:stretch/>
        </p:blipFill>
        <p:spPr bwMode="auto">
          <a:xfrm>
            <a:off x="1746573" y="3886200"/>
            <a:ext cx="713232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92" t="28034" r="16666" b="14359"/>
          <a:stretch/>
        </p:blipFill>
        <p:spPr bwMode="auto">
          <a:xfrm rot="21433212">
            <a:off x="253375" y="1492341"/>
            <a:ext cx="5038413" cy="2438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a:xfrm>
            <a:off x="-949447" y="2438400"/>
            <a:ext cx="7162800" cy="1143000"/>
          </a:xfrm>
          <a:prstGeom prst="rect">
            <a:avLst/>
          </a:prstGeom>
        </p:spPr>
        <p:txBody>
          <a:bodyPr anchor="ctr">
            <a:normAutofit fontScale="97500"/>
          </a:bodyPr>
          <a:lstStyle>
            <a:lvl1pPr>
              <a:spcBef>
                <a:spcPct val="0"/>
              </a:spcBef>
              <a:buNone/>
              <a:defRPr kumimoji="0" sz="43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dirty="0"/>
          </a:p>
        </p:txBody>
      </p:sp>
      <p:sp>
        <p:nvSpPr>
          <p:cNvPr id="2" name="Title 1"/>
          <p:cNvSpPr>
            <a:spLocks noGrp="1"/>
          </p:cNvSpPr>
          <p:nvPr>
            <p:ph type="title"/>
          </p:nvPr>
        </p:nvSpPr>
        <p:spPr/>
        <p:txBody>
          <a:bodyPr>
            <a:normAutofit/>
          </a:bodyPr>
          <a:lstStyle/>
          <a:p>
            <a:r>
              <a:rPr lang="en-US" sz="4400" dirty="0">
                <a:solidFill>
                  <a:schemeClr val="accent1">
                    <a:lumMod val="50000"/>
                  </a:schemeClr>
                </a:solidFill>
              </a:rPr>
              <a:t>Property Certification Form</a:t>
            </a:r>
          </a:p>
        </p:txBody>
      </p:sp>
    </p:spTree>
    <p:extLst>
      <p:ext uri="{BB962C8B-B14F-4D97-AF65-F5344CB8AC3E}">
        <p14:creationId xmlns:p14="http://schemas.microsoft.com/office/powerpoint/2010/main" val="2158389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solidFill>
                  <a:schemeClr val="accent1">
                    <a:lumMod val="50000"/>
                  </a:schemeClr>
                </a:solidFill>
              </a:rPr>
              <a:t>Submission Confirmation Letter</a:t>
            </a:r>
          </a:p>
        </p:txBody>
      </p:sp>
      <p:sp>
        <p:nvSpPr>
          <p:cNvPr id="2" name="Content Placeholder 1"/>
          <p:cNvSpPr>
            <a:spLocks noGrp="1"/>
          </p:cNvSpPr>
          <p:nvPr>
            <p:ph idx="1"/>
          </p:nvPr>
        </p:nvSpPr>
        <p:spPr>
          <a:xfrm>
            <a:off x="457200" y="1447801"/>
            <a:ext cx="8229600" cy="3276600"/>
          </a:xfrm>
          <a:ln>
            <a:solidFill>
              <a:schemeClr val="tx1"/>
            </a:solidFill>
          </a:ln>
        </p:spPr>
        <p:txBody>
          <a:bodyPr/>
          <a:lstStyle/>
          <a:p>
            <a:pPr marL="0" marR="0" indent="0">
              <a:spcBef>
                <a:spcPts val="0"/>
              </a:spcBef>
              <a:spcAft>
                <a:spcPts val="0"/>
              </a:spcAft>
              <a:buNone/>
            </a:pPr>
            <a:r>
              <a:rPr lang="en-US" sz="1600" dirty="0"/>
              <a:t>From: </a:t>
            </a:r>
            <a:r>
              <a:rPr lang="en-US" sz="1600" dirty="0">
                <a:solidFill>
                  <a:schemeClr val="accent2">
                    <a:lumMod val="50000"/>
                  </a:schemeClr>
                </a:solidFill>
                <a:hlinkClick r:id="rId2"/>
              </a:rPr>
              <a:t>etareporting.auto-email@dol.gov</a:t>
            </a:r>
            <a:r>
              <a:rPr lang="en-US" sz="1600" dirty="0">
                <a:solidFill>
                  <a:schemeClr val="accent2">
                    <a:lumMod val="50000"/>
                  </a:schemeClr>
                </a:solidFill>
              </a:rPr>
              <a:t> [</a:t>
            </a:r>
            <a:r>
              <a:rPr lang="en-US" sz="1600" dirty="0">
                <a:solidFill>
                  <a:schemeClr val="accent2">
                    <a:lumMod val="50000"/>
                  </a:schemeClr>
                </a:solidFill>
                <a:hlinkClick r:id="rId2"/>
              </a:rPr>
              <a:t>mailto:etareporting.auto-email@dol.gov</a:t>
            </a:r>
            <a:r>
              <a:rPr lang="en-US" sz="1600" dirty="0">
                <a:solidFill>
                  <a:schemeClr val="accent2">
                    <a:lumMod val="50000"/>
                  </a:schemeClr>
                </a:solidFill>
              </a:rPr>
              <a:t>] </a:t>
            </a:r>
          </a:p>
          <a:p>
            <a:pPr marL="0" marR="0" indent="0">
              <a:spcBef>
                <a:spcPts val="0"/>
              </a:spcBef>
              <a:spcAft>
                <a:spcPts val="0"/>
              </a:spcAft>
              <a:buNone/>
            </a:pPr>
            <a:r>
              <a:rPr lang="en-US" sz="1600" dirty="0"/>
              <a:t>Sent: Thursday, February 04, 2016 9:27 AM</a:t>
            </a:r>
          </a:p>
          <a:p>
            <a:pPr marL="0" marR="0" indent="0">
              <a:spcBef>
                <a:spcPts val="0"/>
              </a:spcBef>
              <a:spcAft>
                <a:spcPts val="0"/>
              </a:spcAft>
              <a:buNone/>
            </a:pPr>
            <a:r>
              <a:rPr lang="en-US" sz="1600" dirty="0"/>
              <a:t>To: Mathew, Joe - ETA</a:t>
            </a:r>
          </a:p>
          <a:p>
            <a:pPr marL="0" marR="0" indent="0">
              <a:spcBef>
                <a:spcPts val="0"/>
              </a:spcBef>
              <a:spcAft>
                <a:spcPts val="0"/>
              </a:spcAft>
              <a:buNone/>
            </a:pPr>
            <a:r>
              <a:rPr lang="en-US" sz="1600" dirty="0"/>
              <a:t> </a:t>
            </a:r>
          </a:p>
          <a:p>
            <a:pPr marL="0" marR="0" indent="0">
              <a:spcBef>
                <a:spcPts val="0"/>
              </a:spcBef>
              <a:spcAft>
                <a:spcPts val="0"/>
              </a:spcAft>
              <a:buNone/>
            </a:pPr>
            <a:endParaRPr lang="en-US" sz="1600" dirty="0"/>
          </a:p>
          <a:p>
            <a:pPr marL="0" marR="0" indent="0">
              <a:spcBef>
                <a:spcPts val="0"/>
              </a:spcBef>
              <a:spcAft>
                <a:spcPts val="0"/>
              </a:spcAft>
              <a:buNone/>
            </a:pPr>
            <a:r>
              <a:rPr lang="en-US" sz="1600" dirty="0"/>
              <a:t>	Subject: Submission confirmation of Closeout Report</a:t>
            </a:r>
          </a:p>
          <a:p>
            <a:pPr marL="0" marR="0" indent="0">
              <a:spcBef>
                <a:spcPts val="0"/>
              </a:spcBef>
              <a:spcAft>
                <a:spcPts val="0"/>
              </a:spcAft>
              <a:buNone/>
            </a:pPr>
            <a:r>
              <a:rPr lang="en-US" sz="1600" dirty="0"/>
              <a:t>	Please do not respond to this message!!!</a:t>
            </a:r>
          </a:p>
          <a:p>
            <a:pPr marL="0" marR="0" indent="0">
              <a:spcBef>
                <a:spcPts val="0"/>
              </a:spcBef>
              <a:spcAft>
                <a:spcPts val="0"/>
              </a:spcAft>
              <a:buNone/>
            </a:pPr>
            <a:r>
              <a:rPr lang="en-US" sz="1600" dirty="0"/>
              <a:t>	Closeout Report</a:t>
            </a:r>
          </a:p>
          <a:p>
            <a:pPr marL="0" marR="0" indent="0">
              <a:spcBef>
                <a:spcPts val="0"/>
              </a:spcBef>
              <a:spcAft>
                <a:spcPts val="0"/>
              </a:spcAft>
              <a:buNone/>
            </a:pPr>
            <a:r>
              <a:rPr lang="en-US" sz="1600" dirty="0"/>
              <a:t>	Grant Number: HG-22244-14-60-A-0</a:t>
            </a:r>
          </a:p>
          <a:p>
            <a:pPr marL="0" marR="0" indent="0">
              <a:spcBef>
                <a:spcPts val="0"/>
              </a:spcBef>
              <a:spcAft>
                <a:spcPts val="0"/>
              </a:spcAft>
              <a:buNone/>
            </a:pPr>
            <a:r>
              <a:rPr lang="en-US" sz="1600" dirty="0"/>
              <a:t>	Has been successfully submitted on 9/30/16 09:26A.M.</a:t>
            </a:r>
          </a:p>
          <a:p>
            <a:pPr marL="0" marR="0" indent="0">
              <a:spcBef>
                <a:spcPts val="0"/>
              </a:spcBef>
              <a:spcAft>
                <a:spcPts val="0"/>
              </a:spcAft>
              <a:buNone/>
            </a:pPr>
            <a:r>
              <a:rPr lang="en-US" sz="1600" dirty="0"/>
              <a:t>	And is now certified</a:t>
            </a:r>
          </a:p>
          <a:p>
            <a:endParaRPr lang="en-US" dirty="0"/>
          </a:p>
        </p:txBody>
      </p:sp>
      <p:sp>
        <p:nvSpPr>
          <p:cNvPr id="3" name="Slide Number Placeholder 2"/>
          <p:cNvSpPr>
            <a:spLocks noGrp="1"/>
          </p:cNvSpPr>
          <p:nvPr>
            <p:ph type="sldNum" sz="quarter" idx="12"/>
          </p:nvPr>
        </p:nvSpPr>
        <p:spPr/>
        <p:txBody>
          <a:bodyPr/>
          <a:lstStyle/>
          <a:p>
            <a:fld id="{39F6D10C-CCFF-4702-8CF9-D0CF86FD10E9}" type="slidenum">
              <a:rPr lang="en-US" smtClean="0"/>
              <a:t>23</a:t>
            </a:fld>
            <a:endParaRPr lang="en-US"/>
          </a:p>
        </p:txBody>
      </p:sp>
    </p:spTree>
    <p:extLst>
      <p:ext uri="{BB962C8B-B14F-4D97-AF65-F5344CB8AC3E}">
        <p14:creationId xmlns:p14="http://schemas.microsoft.com/office/powerpoint/2010/main" val="766220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solidFill>
                  <a:schemeClr val="accent1">
                    <a:lumMod val="50000"/>
                  </a:schemeClr>
                </a:solidFill>
              </a:rPr>
              <a:t>Preliminary Settlement Letter</a:t>
            </a:r>
          </a:p>
        </p:txBody>
      </p:sp>
      <p:sp>
        <p:nvSpPr>
          <p:cNvPr id="2" name="Content Placeholder 1"/>
          <p:cNvSpPr>
            <a:spLocks noGrp="1"/>
          </p:cNvSpPr>
          <p:nvPr>
            <p:ph idx="1"/>
          </p:nvPr>
        </p:nvSpPr>
        <p:spPr>
          <a:xfrm>
            <a:off x="457200" y="1447801"/>
            <a:ext cx="8229600" cy="3810000"/>
          </a:xfrm>
          <a:ln>
            <a:solidFill>
              <a:schemeClr val="tx1"/>
            </a:solidFill>
          </a:ln>
        </p:spPr>
        <p:txBody>
          <a:bodyPr>
            <a:noAutofit/>
          </a:bodyPr>
          <a:lstStyle/>
          <a:p>
            <a:pPr marL="0" indent="0">
              <a:spcBef>
                <a:spcPts val="0"/>
              </a:spcBef>
              <a:buNone/>
            </a:pPr>
            <a:r>
              <a:rPr lang="en-US" sz="1400" dirty="0"/>
              <a:t>Dear Grantee,</a:t>
            </a:r>
          </a:p>
          <a:p>
            <a:pPr marL="0" indent="0">
              <a:spcBef>
                <a:spcPts val="0"/>
              </a:spcBef>
              <a:buNone/>
            </a:pPr>
            <a:endParaRPr lang="en-US" sz="1400" dirty="0"/>
          </a:p>
          <a:p>
            <a:pPr marL="0" indent="0">
              <a:spcBef>
                <a:spcPts val="0"/>
              </a:spcBef>
              <a:buNone/>
            </a:pPr>
            <a:r>
              <a:rPr lang="en-US" sz="1400" dirty="0"/>
              <a:t>This letter is to notify you that the Department of Labor has closed grant number HG222441460A0  and no further costs may be charged to this agreement. The total amount of allowed Federal cost at the time of close is $21963109.4. At this time, no action is required by your organization. As specified at 29 CFR 95.72, this closeout does not affect:</a:t>
            </a:r>
            <a:br>
              <a:rPr lang="en-US" sz="1400" dirty="0"/>
            </a:br>
            <a:br>
              <a:rPr lang="en-US" sz="1400" dirty="0"/>
            </a:br>
            <a:r>
              <a:rPr lang="en-US" sz="1400" dirty="0"/>
              <a:t>1) ETA's right to disallow costs and recover funds on the basis of a later audit or other review; or</a:t>
            </a:r>
            <a:br>
              <a:rPr lang="en-US" sz="1400" dirty="0"/>
            </a:br>
            <a:br>
              <a:rPr lang="en-US" sz="1400" dirty="0"/>
            </a:br>
            <a:r>
              <a:rPr lang="en-US" sz="1400" dirty="0"/>
              <a:t>2) Your obligation to return any funds due to the Federal Government as a result of later refunds, corrections, or other transactions; or</a:t>
            </a:r>
            <a:br>
              <a:rPr lang="en-US" sz="1400" dirty="0"/>
            </a:br>
            <a:br>
              <a:rPr lang="en-US" sz="1400" dirty="0"/>
            </a:br>
            <a:r>
              <a:rPr lang="en-US" sz="1400" dirty="0"/>
              <a:t>3) Your responsibilities for retention and access requirements, real property and equipment management, and audit requirements, as specified at 29 CFR 95.53, 95.32, and 95.26 respectively.</a:t>
            </a:r>
            <a:br>
              <a:rPr lang="en-US" sz="1400" dirty="0"/>
            </a:br>
            <a:br>
              <a:rPr lang="en-US" sz="1400" dirty="0"/>
            </a:br>
            <a:r>
              <a:rPr lang="en-US" sz="1400" dirty="0"/>
              <a:t>Inquires regarding this closeout may be directed to the Resolution Specialist.</a:t>
            </a:r>
          </a:p>
          <a:p>
            <a:pPr marL="0" indent="0">
              <a:spcBef>
                <a:spcPts val="0"/>
              </a:spcBef>
              <a:buNone/>
            </a:pPr>
            <a:endParaRPr lang="en-US" sz="1400" dirty="0"/>
          </a:p>
          <a:p>
            <a:pPr marL="0" indent="0">
              <a:spcBef>
                <a:spcPts val="0"/>
              </a:spcBef>
              <a:buNone/>
            </a:pPr>
            <a:r>
              <a:rPr lang="en-US" sz="1400" dirty="0"/>
              <a:t>Sincerely,  </a:t>
            </a:r>
          </a:p>
          <a:p>
            <a:pPr marL="0" indent="0">
              <a:spcBef>
                <a:spcPts val="0"/>
              </a:spcBef>
              <a:buNone/>
            </a:pPr>
            <a:endParaRPr lang="en-US" sz="500" dirty="0">
              <a:solidFill>
                <a:schemeClr val="accent2">
                  <a:lumMod val="50000"/>
                </a:schemeClr>
              </a:solidFill>
            </a:endParaRPr>
          </a:p>
          <a:p>
            <a:pPr marL="0" indent="0">
              <a:spcBef>
                <a:spcPts val="0"/>
              </a:spcBef>
              <a:buNone/>
            </a:pPr>
            <a:r>
              <a:rPr lang="en-US" sz="500" dirty="0">
                <a:solidFill>
                  <a:schemeClr val="accent2">
                    <a:lumMod val="50000"/>
                  </a:schemeClr>
                </a:solidFill>
              </a:rPr>
              <a:t>.</a:t>
            </a:r>
          </a:p>
        </p:txBody>
      </p:sp>
      <p:sp>
        <p:nvSpPr>
          <p:cNvPr id="3" name="Slide Number Placeholder 2"/>
          <p:cNvSpPr>
            <a:spLocks noGrp="1"/>
          </p:cNvSpPr>
          <p:nvPr>
            <p:ph type="sldNum" sz="quarter" idx="12"/>
          </p:nvPr>
        </p:nvSpPr>
        <p:spPr/>
        <p:txBody>
          <a:bodyPr/>
          <a:lstStyle/>
          <a:p>
            <a:fld id="{39F6D10C-CCFF-4702-8CF9-D0CF86FD10E9}" type="slidenum">
              <a:rPr lang="en-US" smtClean="0"/>
              <a:t>24</a:t>
            </a:fld>
            <a:endParaRPr lang="en-US"/>
          </a:p>
        </p:txBody>
      </p:sp>
    </p:spTree>
    <p:extLst>
      <p:ext uri="{BB962C8B-B14F-4D97-AF65-F5344CB8AC3E}">
        <p14:creationId xmlns:p14="http://schemas.microsoft.com/office/powerpoint/2010/main" val="2409897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9848" y="4876800"/>
            <a:ext cx="8229600" cy="1143000"/>
          </a:xfrm>
          <a:prstGeom prst="rect">
            <a:avLst/>
          </a:prstGeom>
        </p:spPr>
        <p:txBody>
          <a:bodyPr anchor="ctr">
            <a:normAutofit fontScale="97500"/>
          </a:bodyPr>
          <a:lstStyle>
            <a:lvl1pPr>
              <a:spcBef>
                <a:spcPct val="0"/>
              </a:spcBef>
              <a:buNone/>
              <a:defRPr kumimoji="0" sz="43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dirty="0"/>
          </a:p>
        </p:txBody>
      </p:sp>
      <p:sp>
        <p:nvSpPr>
          <p:cNvPr id="2" name="Title 1"/>
          <p:cNvSpPr>
            <a:spLocks noGrp="1"/>
          </p:cNvSpPr>
          <p:nvPr>
            <p:ph type="title"/>
          </p:nvPr>
        </p:nvSpPr>
        <p:spPr/>
        <p:txBody>
          <a:bodyPr>
            <a:normAutofit/>
          </a:bodyPr>
          <a:lstStyle/>
          <a:p>
            <a:r>
              <a:rPr lang="en-US" sz="4600" dirty="0">
                <a:solidFill>
                  <a:schemeClr val="accent1">
                    <a:lumMod val="50000"/>
                  </a:schemeClr>
                </a:solidFill>
              </a:rPr>
              <a:t>Common Misunderstandings</a:t>
            </a:r>
          </a:p>
        </p:txBody>
      </p:sp>
      <p:sp>
        <p:nvSpPr>
          <p:cNvPr id="3" name="Content Placeholder 2"/>
          <p:cNvSpPr>
            <a:spLocks noGrp="1"/>
          </p:cNvSpPr>
          <p:nvPr>
            <p:ph idx="1"/>
          </p:nvPr>
        </p:nvSpPr>
        <p:spPr/>
        <p:txBody>
          <a:bodyPr>
            <a:normAutofit/>
          </a:bodyPr>
          <a:lstStyle/>
          <a:p>
            <a:pPr>
              <a:spcBef>
                <a:spcPts val="0"/>
              </a:spcBef>
              <a:spcAft>
                <a:spcPts val="1800"/>
              </a:spcAft>
            </a:pPr>
            <a:r>
              <a:rPr lang="en-US" sz="3000" dirty="0"/>
              <a:t>Expenditure amount higher than drawdown amount.  </a:t>
            </a:r>
          </a:p>
          <a:p>
            <a:pPr marL="914400" lvl="1" indent="0">
              <a:spcBef>
                <a:spcPts val="0"/>
              </a:spcBef>
              <a:spcAft>
                <a:spcPts val="1800"/>
              </a:spcAft>
              <a:buNone/>
            </a:pPr>
            <a:r>
              <a:rPr lang="en-US" sz="3000" i="1" dirty="0"/>
              <a:t>*They need to match*</a:t>
            </a:r>
          </a:p>
          <a:p>
            <a:pPr>
              <a:spcBef>
                <a:spcPts val="0"/>
              </a:spcBef>
              <a:spcAft>
                <a:spcPts val="1800"/>
              </a:spcAft>
            </a:pPr>
            <a:r>
              <a:rPr lang="en-US" sz="3000" dirty="0"/>
              <a:t>Completing the equipment form correctly.</a:t>
            </a:r>
          </a:p>
          <a:p>
            <a:pPr>
              <a:spcBef>
                <a:spcPts val="0"/>
              </a:spcBef>
              <a:spcAft>
                <a:spcPts val="1800"/>
              </a:spcAft>
            </a:pPr>
            <a:r>
              <a:rPr lang="en-US" sz="3000" dirty="0"/>
              <a:t>All required forms and documents to be submitted.</a:t>
            </a:r>
          </a:p>
          <a:p>
            <a:pPr>
              <a:spcBef>
                <a:spcPts val="0"/>
              </a:spcBef>
              <a:spcAft>
                <a:spcPts val="1800"/>
              </a:spcAft>
            </a:pPr>
            <a:endParaRPr lang="en-US" dirty="0">
              <a:solidFill>
                <a:schemeClr val="accent6">
                  <a:lumMod val="50000"/>
                </a:schemeClr>
              </a:solidFill>
              <a:latin typeface="Century Schoolbook" panose="02040604050505020304" pitchFamily="18" charset="0"/>
            </a:endParaRPr>
          </a:p>
        </p:txBody>
      </p:sp>
    </p:spTree>
    <p:extLst>
      <p:ext uri="{BB962C8B-B14F-4D97-AF65-F5344CB8AC3E}">
        <p14:creationId xmlns:p14="http://schemas.microsoft.com/office/powerpoint/2010/main" val="844358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600" dirty="0">
                <a:solidFill>
                  <a:schemeClr val="accent1">
                    <a:lumMod val="50000"/>
                  </a:schemeClr>
                </a:solidFill>
              </a:rPr>
              <a:t>Common issues Which Delay Closeout</a:t>
            </a:r>
          </a:p>
        </p:txBody>
      </p:sp>
      <p:sp>
        <p:nvSpPr>
          <p:cNvPr id="2" name="Content Placeholder 1"/>
          <p:cNvSpPr>
            <a:spLocks noGrp="1"/>
          </p:cNvSpPr>
          <p:nvPr>
            <p:ph idx="1"/>
          </p:nvPr>
        </p:nvSpPr>
        <p:spPr/>
        <p:txBody>
          <a:bodyPr>
            <a:normAutofit fontScale="85000" lnSpcReduction="20000"/>
          </a:bodyPr>
          <a:lstStyle/>
          <a:p>
            <a:pPr>
              <a:lnSpc>
                <a:spcPct val="120000"/>
              </a:lnSpc>
              <a:spcBef>
                <a:spcPts val="0"/>
              </a:spcBef>
              <a:spcAft>
                <a:spcPts val="600"/>
              </a:spcAft>
            </a:pPr>
            <a:r>
              <a:rPr lang="en-US" sz="3600" dirty="0"/>
              <a:t>No</a:t>
            </a:r>
            <a:r>
              <a:rPr lang="en-US" sz="3500" dirty="0"/>
              <a:t>n-responsive grantees</a:t>
            </a:r>
          </a:p>
          <a:p>
            <a:pPr>
              <a:lnSpc>
                <a:spcPct val="120000"/>
              </a:lnSpc>
              <a:spcBef>
                <a:spcPts val="0"/>
              </a:spcBef>
              <a:spcAft>
                <a:spcPts val="600"/>
              </a:spcAft>
            </a:pPr>
            <a:r>
              <a:rPr lang="en-US" sz="3500" dirty="0"/>
              <a:t>Refunds</a:t>
            </a:r>
          </a:p>
          <a:p>
            <a:pPr>
              <a:lnSpc>
                <a:spcPct val="120000"/>
              </a:lnSpc>
              <a:spcBef>
                <a:spcPts val="0"/>
              </a:spcBef>
              <a:spcAft>
                <a:spcPts val="600"/>
              </a:spcAft>
            </a:pPr>
            <a:r>
              <a:rPr lang="en-US" sz="3500" dirty="0"/>
              <a:t>Equipment disposition</a:t>
            </a:r>
          </a:p>
          <a:p>
            <a:pPr>
              <a:lnSpc>
                <a:spcPct val="120000"/>
              </a:lnSpc>
              <a:spcBef>
                <a:spcPts val="0"/>
              </a:spcBef>
              <a:spcAft>
                <a:spcPts val="600"/>
              </a:spcAft>
            </a:pPr>
            <a:r>
              <a:rPr lang="en-US" sz="3500" dirty="0"/>
              <a:t>9130 issues</a:t>
            </a:r>
          </a:p>
          <a:p>
            <a:pPr>
              <a:lnSpc>
                <a:spcPct val="120000"/>
              </a:lnSpc>
              <a:spcBef>
                <a:spcPts val="0"/>
              </a:spcBef>
              <a:spcAft>
                <a:spcPts val="600"/>
              </a:spcAft>
            </a:pPr>
            <a:r>
              <a:rPr lang="en-US" sz="3500" dirty="0"/>
              <a:t>Administrative cost issues</a:t>
            </a:r>
          </a:p>
          <a:p>
            <a:pPr>
              <a:lnSpc>
                <a:spcPct val="120000"/>
              </a:lnSpc>
              <a:spcBef>
                <a:spcPts val="0"/>
              </a:spcBef>
              <a:spcAft>
                <a:spcPts val="600"/>
              </a:spcAft>
            </a:pPr>
            <a:r>
              <a:rPr lang="en-US" sz="3500" dirty="0"/>
              <a:t>Indirect cost issues</a:t>
            </a:r>
          </a:p>
          <a:p>
            <a:pPr>
              <a:lnSpc>
                <a:spcPct val="120000"/>
              </a:lnSpc>
              <a:spcBef>
                <a:spcPts val="0"/>
              </a:spcBef>
              <a:spcAft>
                <a:spcPts val="600"/>
              </a:spcAft>
            </a:pPr>
            <a:r>
              <a:rPr lang="en-US" sz="3500" dirty="0"/>
              <a:t>Question and disallowed costs/ID’s and FD’s</a:t>
            </a:r>
          </a:p>
          <a:p>
            <a:pPr>
              <a:lnSpc>
                <a:spcPct val="120000"/>
              </a:lnSpc>
              <a:spcBef>
                <a:spcPts val="0"/>
              </a:spcBef>
              <a:spcAft>
                <a:spcPts val="600"/>
              </a:spcAft>
            </a:pPr>
            <a:r>
              <a:rPr lang="en-US" sz="3500" dirty="0"/>
              <a:t>Budget realignments</a:t>
            </a:r>
          </a:p>
          <a:p>
            <a:pPr>
              <a:spcBef>
                <a:spcPts val="0"/>
              </a:spcBef>
              <a:spcAft>
                <a:spcPts val="1800"/>
              </a:spcAft>
            </a:pPr>
            <a:endParaRPr lang="en-US" b="1" dirty="0">
              <a:solidFill>
                <a:schemeClr val="accent6">
                  <a:lumMod val="50000"/>
                </a:schemeClr>
              </a:solidFill>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39F6D10C-CCFF-4702-8CF9-D0CF86FD10E9}" type="slidenum">
              <a:rPr lang="en-US" smtClean="0"/>
              <a:t>26</a:t>
            </a:fld>
            <a:endParaRPr lang="en-US"/>
          </a:p>
        </p:txBody>
      </p:sp>
    </p:spTree>
    <p:extLst>
      <p:ext uri="{BB962C8B-B14F-4D97-AF65-F5344CB8AC3E}">
        <p14:creationId xmlns:p14="http://schemas.microsoft.com/office/powerpoint/2010/main" val="257918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600" dirty="0">
                <a:solidFill>
                  <a:schemeClr val="accent1">
                    <a:lumMod val="50000"/>
                  </a:schemeClr>
                </a:solidFill>
              </a:rPr>
              <a:t>Refunds</a:t>
            </a:r>
          </a:p>
        </p:txBody>
      </p:sp>
      <p:sp>
        <p:nvSpPr>
          <p:cNvPr id="9" name="Text Placeholder 8"/>
          <p:cNvSpPr>
            <a:spLocks noGrp="1"/>
          </p:cNvSpPr>
          <p:nvPr>
            <p:ph idx="1"/>
          </p:nvPr>
        </p:nvSpPr>
        <p:spPr/>
        <p:txBody>
          <a:bodyPr>
            <a:normAutofit fontScale="77500" lnSpcReduction="20000"/>
          </a:bodyPr>
          <a:lstStyle/>
          <a:p>
            <a:pPr>
              <a:lnSpc>
                <a:spcPct val="120000"/>
              </a:lnSpc>
              <a:spcBef>
                <a:spcPts val="0"/>
              </a:spcBef>
              <a:spcAft>
                <a:spcPts val="600"/>
              </a:spcAft>
            </a:pPr>
            <a:r>
              <a:rPr lang="en-US" sz="3200" dirty="0"/>
              <a:t>2 CFR 200.343 (d)</a:t>
            </a:r>
          </a:p>
          <a:p>
            <a:pPr>
              <a:lnSpc>
                <a:spcPct val="120000"/>
              </a:lnSpc>
              <a:spcBef>
                <a:spcPts val="0"/>
              </a:spcBef>
              <a:spcAft>
                <a:spcPts val="600"/>
              </a:spcAft>
            </a:pPr>
            <a:r>
              <a:rPr lang="en-US" sz="3200" dirty="0"/>
              <a:t>Grant closeout does not affect recipients obligation to return funds due to DOL as a result of refund.</a:t>
            </a:r>
          </a:p>
          <a:p>
            <a:pPr>
              <a:lnSpc>
                <a:spcPct val="120000"/>
              </a:lnSpc>
              <a:spcBef>
                <a:spcPts val="0"/>
              </a:spcBef>
              <a:spcAft>
                <a:spcPts val="600"/>
              </a:spcAft>
            </a:pPr>
            <a:r>
              <a:rPr lang="en-US" sz="3200" dirty="0"/>
              <a:t>Prompt refund of any balances of unobligated funds.</a:t>
            </a:r>
          </a:p>
          <a:p>
            <a:pPr>
              <a:lnSpc>
                <a:spcPct val="120000"/>
              </a:lnSpc>
              <a:spcBef>
                <a:spcPts val="0"/>
              </a:spcBef>
              <a:spcAft>
                <a:spcPts val="600"/>
              </a:spcAft>
            </a:pPr>
            <a:r>
              <a:rPr lang="en-US" sz="3200" dirty="0"/>
              <a:t>Refunds may require revising final expenditure report.</a:t>
            </a:r>
          </a:p>
          <a:p>
            <a:pPr>
              <a:lnSpc>
                <a:spcPct val="120000"/>
              </a:lnSpc>
              <a:spcBef>
                <a:spcPts val="0"/>
              </a:spcBef>
              <a:spcAft>
                <a:spcPts val="600"/>
              </a:spcAft>
            </a:pPr>
            <a:r>
              <a:rPr lang="en-US" sz="3200" dirty="0"/>
              <a:t>Refunds can be electronically through PMS or Pay.gov. </a:t>
            </a:r>
          </a:p>
          <a:p>
            <a:pPr marL="457200" indent="-457200">
              <a:spcBef>
                <a:spcPts val="0"/>
              </a:spcBef>
              <a:spcAft>
                <a:spcPts val="1800"/>
              </a:spcAft>
              <a:buFont typeface="Arial" panose="020B0604020202020204" pitchFamily="34" charset="0"/>
              <a:buChar char="•"/>
            </a:pPr>
            <a:endParaRPr lang="en-US" dirty="0">
              <a:solidFill>
                <a:schemeClr val="accent6">
                  <a:lumMod val="50000"/>
                </a:schemeClr>
              </a:solidFill>
              <a:latin typeface="Century Schoolbook" panose="02040604050505020304" pitchFamily="18" charset="0"/>
            </a:endParaRPr>
          </a:p>
        </p:txBody>
      </p:sp>
    </p:spTree>
    <p:extLst>
      <p:ext uri="{BB962C8B-B14F-4D97-AF65-F5344CB8AC3E}">
        <p14:creationId xmlns:p14="http://schemas.microsoft.com/office/powerpoint/2010/main" val="1631664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43000" y="1295400"/>
            <a:ext cx="800100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3000" dirty="0"/>
          </a:p>
        </p:txBody>
      </p:sp>
      <p:sp>
        <p:nvSpPr>
          <p:cNvPr id="2" name="Title 1"/>
          <p:cNvSpPr>
            <a:spLocks noGrp="1"/>
          </p:cNvSpPr>
          <p:nvPr>
            <p:ph type="title"/>
          </p:nvPr>
        </p:nvSpPr>
        <p:spPr/>
        <p:txBody>
          <a:bodyPr>
            <a:normAutofit/>
          </a:bodyPr>
          <a:lstStyle/>
          <a:p>
            <a:r>
              <a:rPr lang="en-US" dirty="0">
                <a:solidFill>
                  <a:schemeClr val="accent1">
                    <a:lumMod val="50000"/>
                  </a:schemeClr>
                </a:solidFill>
              </a:rPr>
              <a:t>Frequently Asked Questions</a:t>
            </a:r>
          </a:p>
        </p:txBody>
      </p:sp>
      <p:sp>
        <p:nvSpPr>
          <p:cNvPr id="3" name="Content Placeholder 2"/>
          <p:cNvSpPr>
            <a:spLocks noGrp="1"/>
          </p:cNvSpPr>
          <p:nvPr>
            <p:ph idx="1"/>
          </p:nvPr>
        </p:nvSpPr>
        <p:spPr/>
        <p:txBody>
          <a:bodyPr>
            <a:normAutofit fontScale="92500"/>
          </a:bodyPr>
          <a:lstStyle/>
          <a:p>
            <a:pPr>
              <a:spcBef>
                <a:spcPts val="1800"/>
              </a:spcBef>
            </a:pPr>
            <a:r>
              <a:rPr lang="en-US" sz="3200" dirty="0"/>
              <a:t>Does marking “Yes” on Box 6 on the ETA 9130 trigger the closeout process?</a:t>
            </a:r>
          </a:p>
          <a:p>
            <a:pPr>
              <a:spcBef>
                <a:spcPts val="1800"/>
              </a:spcBef>
            </a:pPr>
            <a:r>
              <a:rPr lang="en-US" sz="3200" dirty="0"/>
              <a:t>Grant ends September 30, 2018, when does the grantee need to submit the final 9130 and the Closeout 9130?</a:t>
            </a:r>
          </a:p>
          <a:p>
            <a:pPr marL="1200150" lvl="1" indent="-457200">
              <a:spcBef>
                <a:spcPts val="600"/>
              </a:spcBef>
            </a:pPr>
            <a:r>
              <a:rPr lang="en-US" sz="3000" dirty="0"/>
              <a:t>November 14, 2018/December 30, 2018</a:t>
            </a:r>
          </a:p>
          <a:p>
            <a:pPr>
              <a:spcBef>
                <a:spcPts val="1800"/>
              </a:spcBef>
            </a:pPr>
            <a:r>
              <a:rPr lang="en-US" sz="3200" dirty="0"/>
              <a:t>When is the last time I can draw down funds?</a:t>
            </a:r>
          </a:p>
          <a:p>
            <a:pPr marL="1200150" lvl="1" indent="-457200">
              <a:spcBef>
                <a:spcPts val="600"/>
              </a:spcBef>
            </a:pPr>
            <a:r>
              <a:rPr lang="en-US" sz="3000" dirty="0"/>
              <a:t>December 30, 2018</a:t>
            </a:r>
          </a:p>
          <a:p>
            <a:pPr marL="0" indent="0">
              <a:buNone/>
            </a:pPr>
            <a:endParaRPr lang="en-US" dirty="0"/>
          </a:p>
          <a:p>
            <a:endParaRPr lang="en-US" dirty="0"/>
          </a:p>
        </p:txBody>
      </p:sp>
    </p:spTree>
    <p:extLst>
      <p:ext uri="{BB962C8B-B14F-4D97-AF65-F5344CB8AC3E}">
        <p14:creationId xmlns:p14="http://schemas.microsoft.com/office/powerpoint/2010/main" val="73435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p:txBody>
          <a:bodyPr/>
          <a:lstStyle/>
          <a:p>
            <a:r>
              <a:rPr lang="en-US" dirty="0"/>
              <a:t>Meron Assefa</a:t>
            </a:r>
          </a:p>
          <a:p>
            <a:pPr lvl="1"/>
            <a:r>
              <a:rPr lang="en-US" dirty="0"/>
              <a:t>Grant Officer</a:t>
            </a:r>
          </a:p>
          <a:p>
            <a:pPr lvl="2"/>
            <a:r>
              <a:rPr lang="en-US" dirty="0"/>
              <a:t>U.S. DOL, Employment and Training Administration</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2</a:t>
            </a:fld>
            <a:endParaRPr lang="en-US"/>
          </a:p>
        </p:txBody>
      </p:sp>
      <p:pic>
        <p:nvPicPr>
          <p:cNvPr id="2" name="Picture Placeholder 1"/>
          <p:cNvPicPr>
            <a:picLocks noGrp="1" noChangeAspect="1"/>
          </p:cNvPicPr>
          <p:nvPr>
            <p:ph type="pic" idx="11"/>
          </p:nvPr>
        </p:nvPicPr>
        <p:blipFill rotWithShape="1">
          <a:blip r:embed="rId2">
            <a:extLst>
              <a:ext uri="{28A0092B-C50C-407E-A947-70E740481C1C}">
                <a14:useLocalDpi xmlns:a14="http://schemas.microsoft.com/office/drawing/2010/main" val="0"/>
              </a:ext>
            </a:extLst>
          </a:blip>
          <a:srcRect t="3519" b="12521"/>
          <a:stretch/>
        </p:blipFill>
        <p:spPr>
          <a:xfrm>
            <a:off x="1828800" y="3962400"/>
            <a:ext cx="1573420" cy="1818203"/>
          </a:xfrm>
        </p:spPr>
      </p:pic>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p:txBody>
          <a:bodyPr/>
          <a:lstStyle/>
          <a:p>
            <a:r>
              <a:rPr lang="en-US" dirty="0"/>
              <a:t>Avery Malone</a:t>
            </a:r>
          </a:p>
          <a:p>
            <a:pPr lvl="1"/>
            <a:r>
              <a:rPr lang="en-US" dirty="0"/>
              <a:t>Grant Officer</a:t>
            </a:r>
          </a:p>
          <a:p>
            <a:pPr lvl="2"/>
            <a:r>
              <a:rPr lang="en-US" dirty="0"/>
              <a:t>U.S. DOL, Employment and Training Administration</a:t>
            </a:r>
          </a:p>
        </p:txBody>
      </p:sp>
    </p:spTree>
    <p:extLst>
      <p:ext uri="{BB962C8B-B14F-4D97-AF65-F5344CB8AC3E}">
        <p14:creationId xmlns:p14="http://schemas.microsoft.com/office/powerpoint/2010/main" val="2949360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12191" y="3317147"/>
            <a:ext cx="4648200" cy="1938992"/>
          </a:xfrm>
          <a:prstGeom prst="rect">
            <a:avLst/>
          </a:prstGeom>
        </p:spPr>
        <p:txBody>
          <a:bodyPr wrap="square">
            <a:spAutoFit/>
          </a:bodyPr>
          <a:lstStyle/>
          <a:p>
            <a:pPr algn="ctr"/>
            <a:endParaRPr lang="en-US" sz="4800" b="1" i="1" dirty="0">
              <a:solidFill>
                <a:schemeClr val="tx2">
                  <a:lumMod val="75000"/>
                </a:schemeClr>
              </a:solidFill>
              <a:effectLst>
                <a:outerShdw blurRad="38100" dist="38100" dir="2700000" algn="tl">
                  <a:srgbClr val="000000">
                    <a:alpha val="43137"/>
                  </a:srgbClr>
                </a:outerShdw>
              </a:effectLst>
            </a:endParaRPr>
          </a:p>
          <a:p>
            <a:pPr algn="ctr"/>
            <a:r>
              <a:rPr lang="en-US" sz="7200" b="1" i="1" dirty="0">
                <a:solidFill>
                  <a:schemeClr val="accent6">
                    <a:lumMod val="75000"/>
                  </a:schemeClr>
                </a:solidFill>
                <a:effectLst>
                  <a:outerShdw blurRad="38100" dist="38100" dir="2700000" algn="tl">
                    <a:srgbClr val="000000">
                      <a:alpha val="43137"/>
                    </a:srgbClr>
                  </a:outerShdw>
                </a:effectLst>
                <a:latin typeface="Franklin Gothic Demi" panose="020B0703020102020204" pitchFamily="34" charset="0"/>
              </a:rPr>
              <a:t>Questions?</a:t>
            </a:r>
          </a:p>
        </p:txBody>
      </p:sp>
      <p:sp>
        <p:nvSpPr>
          <p:cNvPr id="4" name="Rectangle 3"/>
          <p:cNvSpPr/>
          <p:nvPr/>
        </p:nvSpPr>
        <p:spPr>
          <a:xfrm>
            <a:off x="1905000" y="2347651"/>
            <a:ext cx="4648200" cy="1938992"/>
          </a:xfrm>
          <a:prstGeom prst="rect">
            <a:avLst/>
          </a:prstGeom>
        </p:spPr>
        <p:txBody>
          <a:bodyPr wrap="square">
            <a:spAutoFit/>
          </a:bodyPr>
          <a:lstStyle/>
          <a:p>
            <a:pPr algn="ctr"/>
            <a:endParaRPr lang="en-US" sz="4800" b="1" i="1" dirty="0">
              <a:solidFill>
                <a:schemeClr val="tx2">
                  <a:lumMod val="75000"/>
                </a:schemeClr>
              </a:solidFill>
              <a:effectLst>
                <a:outerShdw blurRad="38100" dist="38100" dir="2700000" algn="tl">
                  <a:srgbClr val="000000">
                    <a:alpha val="43137"/>
                  </a:srgbClr>
                </a:outerShdw>
              </a:effectLst>
            </a:endParaRPr>
          </a:p>
          <a:p>
            <a:pPr algn="ctr"/>
            <a:r>
              <a:rPr lang="en-US" sz="7200" b="1" i="1" dirty="0">
                <a:solidFill>
                  <a:schemeClr val="accent1"/>
                </a:solidFill>
                <a:effectLst>
                  <a:outerShdw blurRad="38100" dist="38100" dir="2700000" algn="tl">
                    <a:srgbClr val="000000">
                      <a:alpha val="43137"/>
                    </a:srgbClr>
                  </a:outerShdw>
                </a:effectLst>
                <a:latin typeface="Franklin Gothic Demi" panose="020B0703020102020204" pitchFamily="34" charset="0"/>
              </a:rPr>
              <a:t>Questions?</a:t>
            </a:r>
          </a:p>
        </p:txBody>
      </p:sp>
      <p:sp>
        <p:nvSpPr>
          <p:cNvPr id="5" name="Rectangle 4"/>
          <p:cNvSpPr/>
          <p:nvPr/>
        </p:nvSpPr>
        <p:spPr>
          <a:xfrm>
            <a:off x="304800" y="1378155"/>
            <a:ext cx="4648200" cy="1938992"/>
          </a:xfrm>
          <a:prstGeom prst="rect">
            <a:avLst/>
          </a:prstGeom>
          <a:effectLst/>
        </p:spPr>
        <p:txBody>
          <a:bodyPr wrap="square">
            <a:spAutoFit/>
          </a:bodyPr>
          <a:lstStyle/>
          <a:p>
            <a:pPr algn="ctr"/>
            <a:endParaRPr lang="en-US" sz="4800" b="1" i="1" dirty="0">
              <a:solidFill>
                <a:schemeClr val="tx2">
                  <a:lumMod val="75000"/>
                </a:schemeClr>
              </a:solidFill>
              <a:effectLst>
                <a:outerShdw blurRad="38100" dist="38100" dir="2700000" algn="tl">
                  <a:srgbClr val="000000">
                    <a:alpha val="43137"/>
                  </a:srgbClr>
                </a:outerShdw>
              </a:effectLst>
            </a:endParaRPr>
          </a:p>
          <a:p>
            <a:pPr algn="ctr"/>
            <a:r>
              <a:rPr lang="en-US" sz="7200" b="1" i="1" dirty="0">
                <a:solidFill>
                  <a:schemeClr val="accent1">
                    <a:lumMod val="60000"/>
                    <a:lumOff val="40000"/>
                  </a:schemeClr>
                </a:solidFill>
                <a:effectLst>
                  <a:outerShdw blurRad="38100" dist="38100" dir="2700000" algn="tl">
                    <a:srgbClr val="000000">
                      <a:alpha val="43137"/>
                    </a:srgbClr>
                  </a:outerShdw>
                </a:effectLst>
                <a:latin typeface="Franklin Gothic Demi" panose="020B0703020102020204" pitchFamily="34" charset="0"/>
              </a:rPr>
              <a:t>Questions?</a:t>
            </a:r>
          </a:p>
        </p:txBody>
      </p:sp>
    </p:spTree>
    <p:extLst>
      <p:ext uri="{BB962C8B-B14F-4D97-AF65-F5344CB8AC3E}">
        <p14:creationId xmlns:p14="http://schemas.microsoft.com/office/powerpoint/2010/main" val="1744015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Period of Performance Extension: The FPO Perspective</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228600" indent="0" algn="ctr">
              <a:buNone/>
              <a:tabLst>
                <a:tab pos="347663" algn="l"/>
              </a:tabLst>
            </a:pPr>
            <a:r>
              <a:rPr lang="en-US" sz="2400" b="1"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Adrian Barrett</a:t>
            </a:r>
          </a:p>
          <a:p>
            <a:pPr marL="457200" lvl="1" indent="0" algn="ctr">
              <a:buNone/>
            </a:pPr>
            <a:r>
              <a:rPr lang="en-US" dirty="0"/>
              <a:t>Federal Project Officer; H-1B Lead for Region III</a:t>
            </a:r>
          </a:p>
          <a:p>
            <a:pPr marL="457200" lvl="1" indent="0" algn="ctr">
              <a:buNone/>
            </a:pPr>
            <a:r>
              <a:rPr lang="en-US" dirty="0"/>
              <a:t>U.S. DOL, Employment and Training Administration</a:t>
            </a: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30</a:t>
            </a:fld>
            <a:endParaRPr lang="en-US" dirty="0"/>
          </a:p>
        </p:txBody>
      </p:sp>
      <p:sp>
        <p:nvSpPr>
          <p:cNvPr id="5" name="Footer Placeholder 4"/>
          <p:cNvSpPr>
            <a:spLocks noGrp="1"/>
          </p:cNvSpPr>
          <p:nvPr>
            <p:ph type="ftr" sz="quarter" idx="3"/>
          </p:nvPr>
        </p:nvSpPr>
        <p:spPr/>
        <p:txBody>
          <a:bodyPr/>
          <a:lstStyle/>
          <a:p>
            <a:r>
              <a:rPr lang="en-US"/>
              <a:t>2019 H-1B Grantee Conference</a:t>
            </a:r>
            <a:endParaRPr lang="en-US" dirty="0"/>
          </a:p>
        </p:txBody>
      </p:sp>
    </p:spTree>
    <p:extLst>
      <p:ext uri="{BB962C8B-B14F-4D97-AF65-F5344CB8AC3E}">
        <p14:creationId xmlns:p14="http://schemas.microsoft.com/office/powerpoint/2010/main" val="1314788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12191" y="3317147"/>
            <a:ext cx="4648200" cy="1938992"/>
          </a:xfrm>
          <a:prstGeom prst="rect">
            <a:avLst/>
          </a:prstGeom>
        </p:spPr>
        <p:txBody>
          <a:bodyPr wrap="square">
            <a:spAutoFit/>
          </a:bodyPr>
          <a:lstStyle/>
          <a:p>
            <a:pPr algn="ctr"/>
            <a:endParaRPr lang="en-US" sz="4800" b="1" i="1" dirty="0">
              <a:solidFill>
                <a:schemeClr val="tx2">
                  <a:lumMod val="75000"/>
                </a:schemeClr>
              </a:solidFill>
              <a:effectLst>
                <a:outerShdw blurRad="38100" dist="38100" dir="2700000" algn="tl">
                  <a:srgbClr val="000000">
                    <a:alpha val="43137"/>
                  </a:srgbClr>
                </a:outerShdw>
              </a:effectLst>
            </a:endParaRPr>
          </a:p>
          <a:p>
            <a:pPr algn="ctr"/>
            <a:r>
              <a:rPr lang="en-US" sz="7200" b="1" i="1" dirty="0">
                <a:solidFill>
                  <a:schemeClr val="accent6">
                    <a:lumMod val="75000"/>
                  </a:schemeClr>
                </a:solidFill>
                <a:effectLst>
                  <a:outerShdw blurRad="38100" dist="38100" dir="2700000" algn="tl">
                    <a:srgbClr val="000000">
                      <a:alpha val="43137"/>
                    </a:srgbClr>
                  </a:outerShdw>
                </a:effectLst>
                <a:latin typeface="Franklin Gothic Demi" panose="020B0703020102020204" pitchFamily="34" charset="0"/>
              </a:rPr>
              <a:t>Questions?</a:t>
            </a:r>
          </a:p>
        </p:txBody>
      </p:sp>
      <p:sp>
        <p:nvSpPr>
          <p:cNvPr id="4" name="Rectangle 3"/>
          <p:cNvSpPr/>
          <p:nvPr/>
        </p:nvSpPr>
        <p:spPr>
          <a:xfrm>
            <a:off x="1905000" y="2347651"/>
            <a:ext cx="4648200" cy="1938992"/>
          </a:xfrm>
          <a:prstGeom prst="rect">
            <a:avLst/>
          </a:prstGeom>
        </p:spPr>
        <p:txBody>
          <a:bodyPr wrap="square">
            <a:spAutoFit/>
          </a:bodyPr>
          <a:lstStyle/>
          <a:p>
            <a:pPr algn="ctr"/>
            <a:endParaRPr lang="en-US" sz="4800" b="1" i="1" dirty="0">
              <a:solidFill>
                <a:schemeClr val="tx2">
                  <a:lumMod val="75000"/>
                </a:schemeClr>
              </a:solidFill>
              <a:effectLst>
                <a:outerShdw blurRad="38100" dist="38100" dir="2700000" algn="tl">
                  <a:srgbClr val="000000">
                    <a:alpha val="43137"/>
                  </a:srgbClr>
                </a:outerShdw>
              </a:effectLst>
            </a:endParaRPr>
          </a:p>
          <a:p>
            <a:pPr algn="ctr"/>
            <a:r>
              <a:rPr lang="en-US" sz="7200" b="1" i="1" dirty="0">
                <a:solidFill>
                  <a:schemeClr val="accent1"/>
                </a:solidFill>
                <a:effectLst>
                  <a:outerShdw blurRad="38100" dist="38100" dir="2700000" algn="tl">
                    <a:srgbClr val="000000">
                      <a:alpha val="43137"/>
                    </a:srgbClr>
                  </a:outerShdw>
                </a:effectLst>
                <a:latin typeface="Franklin Gothic Demi" panose="020B0703020102020204" pitchFamily="34" charset="0"/>
              </a:rPr>
              <a:t>Questions?</a:t>
            </a:r>
          </a:p>
        </p:txBody>
      </p:sp>
      <p:sp>
        <p:nvSpPr>
          <p:cNvPr id="5" name="Rectangle 4"/>
          <p:cNvSpPr/>
          <p:nvPr/>
        </p:nvSpPr>
        <p:spPr>
          <a:xfrm>
            <a:off x="304800" y="1378155"/>
            <a:ext cx="4648200" cy="1938992"/>
          </a:xfrm>
          <a:prstGeom prst="rect">
            <a:avLst/>
          </a:prstGeom>
          <a:effectLst/>
        </p:spPr>
        <p:txBody>
          <a:bodyPr wrap="square">
            <a:spAutoFit/>
          </a:bodyPr>
          <a:lstStyle/>
          <a:p>
            <a:pPr algn="ctr"/>
            <a:endParaRPr lang="en-US" sz="4800" b="1" i="1" dirty="0">
              <a:solidFill>
                <a:schemeClr val="tx2">
                  <a:lumMod val="75000"/>
                </a:schemeClr>
              </a:solidFill>
              <a:effectLst>
                <a:outerShdw blurRad="38100" dist="38100" dir="2700000" algn="tl">
                  <a:srgbClr val="000000">
                    <a:alpha val="43137"/>
                  </a:srgbClr>
                </a:outerShdw>
              </a:effectLst>
            </a:endParaRPr>
          </a:p>
          <a:p>
            <a:pPr algn="ctr"/>
            <a:r>
              <a:rPr lang="en-US" sz="7200" b="1" i="1" dirty="0">
                <a:solidFill>
                  <a:schemeClr val="accent1">
                    <a:lumMod val="60000"/>
                    <a:lumOff val="40000"/>
                  </a:schemeClr>
                </a:solidFill>
                <a:effectLst>
                  <a:outerShdw blurRad="38100" dist="38100" dir="2700000" algn="tl">
                    <a:srgbClr val="000000">
                      <a:alpha val="43137"/>
                    </a:srgbClr>
                  </a:outerShdw>
                </a:effectLst>
                <a:latin typeface="Franklin Gothic Demi" panose="020B0703020102020204" pitchFamily="34" charset="0"/>
              </a:rPr>
              <a:t>Questions?</a:t>
            </a:r>
          </a:p>
        </p:txBody>
      </p:sp>
    </p:spTree>
    <p:extLst>
      <p:ext uri="{BB962C8B-B14F-4D97-AF65-F5344CB8AC3E}">
        <p14:creationId xmlns:p14="http://schemas.microsoft.com/office/powerpoint/2010/main" val="3349359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9600" dirty="0"/>
              <a:t>Thank You!</a:t>
            </a: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32</a:t>
            </a:fld>
            <a:endParaRPr lang="en-US" dirty="0"/>
          </a:p>
        </p:txBody>
      </p:sp>
      <p:sp>
        <p:nvSpPr>
          <p:cNvPr id="5" name="Footer Placeholder 4"/>
          <p:cNvSpPr>
            <a:spLocks noGrp="1"/>
          </p:cNvSpPr>
          <p:nvPr>
            <p:ph type="ftr" sz="quarter" idx="4294967295"/>
          </p:nvPr>
        </p:nvSpPr>
        <p:spPr>
          <a:xfrm>
            <a:off x="3200400" y="6505575"/>
            <a:ext cx="5943600" cy="365125"/>
          </a:xfrm>
        </p:spPr>
        <p:txBody>
          <a:bodyPr/>
          <a:lstStyle/>
          <a:p>
            <a:r>
              <a:rPr lang="en-US"/>
              <a:t>2019 H-1B Grantee Conference</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7600" y="1665271"/>
            <a:ext cx="1828800" cy="617748"/>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0" y="5486400"/>
            <a:ext cx="1890650" cy="228857"/>
          </a:xfrm>
          <a:prstGeom prst="rect">
            <a:avLst/>
          </a:prstGeom>
        </p:spPr>
      </p:pic>
    </p:spTree>
    <p:extLst>
      <p:ext uri="{BB962C8B-B14F-4D97-AF65-F5344CB8AC3E}">
        <p14:creationId xmlns:p14="http://schemas.microsoft.com/office/powerpoint/2010/main" val="248345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a:lnSpc>
                <a:spcPct val="150000"/>
              </a:lnSpc>
            </a:pPr>
            <a:r>
              <a:rPr lang="en-US" dirty="0"/>
              <a:t>Discover how to prepare for closeout</a:t>
            </a:r>
          </a:p>
          <a:p>
            <a:pPr>
              <a:lnSpc>
                <a:spcPct val="150000"/>
              </a:lnSpc>
            </a:pPr>
            <a:r>
              <a:rPr lang="en-US" dirty="0"/>
              <a:t>Learn about the elements of the grant closeout package</a:t>
            </a:r>
          </a:p>
          <a:p>
            <a:pPr>
              <a:lnSpc>
                <a:spcPct val="150000"/>
              </a:lnSpc>
            </a:pPr>
            <a:r>
              <a:rPr lang="en-US" dirty="0"/>
              <a:t>Learn about common issues which can delay closeout</a:t>
            </a:r>
          </a:p>
          <a:p>
            <a:endParaRPr lang="en-US" dirty="0"/>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3</a:t>
            </a:fld>
            <a:endParaRPr lang="en-US" dirty="0"/>
          </a:p>
        </p:txBody>
      </p:sp>
      <p:sp>
        <p:nvSpPr>
          <p:cNvPr id="5" name="Footer Placeholder 4"/>
          <p:cNvSpPr>
            <a:spLocks noGrp="1"/>
          </p:cNvSpPr>
          <p:nvPr>
            <p:ph type="ftr" sz="quarter" idx="3"/>
          </p:nvPr>
        </p:nvSpPr>
        <p:spPr/>
        <p:txBody>
          <a:bodyPr/>
          <a:lstStyle/>
          <a:p>
            <a:r>
              <a:rPr lang="en-US"/>
              <a:t>2019 H-1B Grantee Conference</a:t>
            </a:r>
            <a:endParaRPr lang="en-US" dirty="0"/>
          </a:p>
        </p:txBody>
      </p:sp>
    </p:spTree>
    <p:extLst>
      <p:ext uri="{BB962C8B-B14F-4D97-AF65-F5344CB8AC3E}">
        <p14:creationId xmlns:p14="http://schemas.microsoft.com/office/powerpoint/2010/main" val="169098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600" dirty="0">
                <a:solidFill>
                  <a:schemeClr val="accent1">
                    <a:lumMod val="50000"/>
                  </a:schemeClr>
                </a:solidFill>
              </a:rPr>
              <a:t>What is Grant Closeout?</a:t>
            </a:r>
          </a:p>
        </p:txBody>
      </p:sp>
      <p:sp>
        <p:nvSpPr>
          <p:cNvPr id="3" name="Content Placeholder 2"/>
          <p:cNvSpPr>
            <a:spLocks noGrp="1"/>
          </p:cNvSpPr>
          <p:nvPr>
            <p:ph idx="1"/>
          </p:nvPr>
        </p:nvSpPr>
        <p:spPr/>
        <p:txBody>
          <a:bodyPr>
            <a:normAutofit fontScale="70000" lnSpcReduction="20000"/>
          </a:bodyPr>
          <a:lstStyle/>
          <a:p>
            <a:pPr>
              <a:lnSpc>
                <a:spcPct val="170000"/>
              </a:lnSpc>
            </a:pPr>
            <a:r>
              <a:rPr lang="en-US" sz="3600" dirty="0"/>
              <a:t>The completion of the grant life cycle</a:t>
            </a:r>
          </a:p>
          <a:p>
            <a:pPr>
              <a:lnSpc>
                <a:spcPct val="170000"/>
              </a:lnSpc>
            </a:pPr>
            <a:r>
              <a:rPr lang="en-US" sz="3600" dirty="0"/>
              <a:t>Official end of the government’s relationship with the grantee</a:t>
            </a:r>
          </a:p>
          <a:p>
            <a:pPr>
              <a:lnSpc>
                <a:spcPct val="170000"/>
              </a:lnSpc>
            </a:pPr>
            <a:r>
              <a:rPr lang="en-US" sz="3600" b="1" dirty="0"/>
              <a:t>2 CFR 200.343</a:t>
            </a:r>
            <a:r>
              <a:rPr lang="en-US" sz="3600" dirty="0"/>
              <a:t>: Closeout</a:t>
            </a:r>
          </a:p>
          <a:p>
            <a:pPr>
              <a:lnSpc>
                <a:spcPct val="170000"/>
              </a:lnSpc>
            </a:pPr>
            <a:r>
              <a:rPr lang="en-US" sz="3600" b="1" dirty="0"/>
              <a:t>2 CFR 200.344: </a:t>
            </a:r>
            <a:r>
              <a:rPr lang="en-US" sz="3600" dirty="0"/>
              <a:t>Post- closeout adjustment </a:t>
            </a:r>
          </a:p>
          <a:p>
            <a:pPr>
              <a:lnSpc>
                <a:spcPct val="170000"/>
              </a:lnSpc>
            </a:pPr>
            <a:r>
              <a:rPr lang="en-US" sz="3600" b="1" dirty="0"/>
              <a:t>2 CFR 200.345: </a:t>
            </a:r>
            <a:r>
              <a:rPr lang="en-US" sz="3600" dirty="0"/>
              <a:t>Collection of Amounts Due</a:t>
            </a:r>
          </a:p>
          <a:p>
            <a:pPr>
              <a:lnSpc>
                <a:spcPct val="170000"/>
              </a:lnSpc>
            </a:pPr>
            <a:r>
              <a:rPr lang="en-US" sz="3600" b="1" dirty="0"/>
              <a:t>2 CFR 2900, </a:t>
            </a:r>
            <a:r>
              <a:rPr lang="en-US" sz="3600" dirty="0"/>
              <a:t>Subpart D</a:t>
            </a:r>
          </a:p>
          <a:p>
            <a:pPr marL="301943" lvl="1" indent="0">
              <a:spcBef>
                <a:spcPts val="0"/>
              </a:spcBef>
              <a:buNone/>
            </a:pPr>
            <a:endParaRPr lang="en-US" dirty="0">
              <a:latin typeface="Century Schoolbook" panose="02040604050505020304" pitchFamily="18" charset="0"/>
            </a:endParaRPr>
          </a:p>
          <a:p>
            <a:pPr lvl="1">
              <a:spcBef>
                <a:spcPts val="0"/>
              </a:spcBef>
            </a:pPr>
            <a:endParaRPr lang="en-US" dirty="0">
              <a:latin typeface="Century Schoolbook" panose="02040604050505020304" pitchFamily="18" charset="0"/>
            </a:endParaRPr>
          </a:p>
          <a:p>
            <a:pPr>
              <a:spcBef>
                <a:spcPts val="0"/>
              </a:spcBef>
            </a:pPr>
            <a:endParaRPr lang="en-US" dirty="0">
              <a:latin typeface="Century Schoolbook" panose="02040604050505020304" pitchFamily="18" charset="0"/>
            </a:endParaRPr>
          </a:p>
          <a:p>
            <a:pPr lvl="1">
              <a:spcBef>
                <a:spcPts val="0"/>
              </a:spcBef>
            </a:pPr>
            <a:endParaRPr lang="en-US" dirty="0">
              <a:latin typeface="Century Schoolbook" panose="02040604050505020304" pitchFamily="18" charset="0"/>
            </a:endParaRPr>
          </a:p>
          <a:p>
            <a:pPr lvl="1">
              <a:spcBef>
                <a:spcPts val="0"/>
              </a:spcBef>
            </a:pPr>
            <a:endParaRPr lang="en-US" dirty="0">
              <a:latin typeface="Century Schoolbook" panose="02040604050505020304" pitchFamily="18" charset="0"/>
            </a:endParaRPr>
          </a:p>
        </p:txBody>
      </p:sp>
    </p:spTree>
    <p:extLst>
      <p:ext uri="{BB962C8B-B14F-4D97-AF65-F5344CB8AC3E}">
        <p14:creationId xmlns:p14="http://schemas.microsoft.com/office/powerpoint/2010/main" val="184273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a:solidFill>
                  <a:schemeClr val="accent1">
                    <a:lumMod val="50000"/>
                  </a:schemeClr>
                </a:solidFill>
              </a:rPr>
              <a:t>Who We Are</a:t>
            </a:r>
          </a:p>
        </p:txBody>
      </p:sp>
      <p:sp>
        <p:nvSpPr>
          <p:cNvPr id="3" name="Content Placeholder 2"/>
          <p:cNvSpPr>
            <a:spLocks noGrp="1"/>
          </p:cNvSpPr>
          <p:nvPr>
            <p:ph idx="1"/>
          </p:nvPr>
        </p:nvSpPr>
        <p:spPr/>
        <p:txBody>
          <a:bodyPr>
            <a:normAutofit fontScale="77500" lnSpcReduction="20000"/>
          </a:bodyPr>
          <a:lstStyle/>
          <a:p>
            <a:pPr marL="0" lvl="1" indent="0">
              <a:lnSpc>
                <a:spcPct val="130000"/>
              </a:lnSpc>
              <a:spcBef>
                <a:spcPts val="0"/>
              </a:spcBef>
              <a:buNone/>
            </a:pPr>
            <a:r>
              <a:rPr lang="en-US" sz="2800" b="1" dirty="0"/>
              <a:t>Office of Grants Management</a:t>
            </a:r>
          </a:p>
          <a:p>
            <a:pPr marL="231775" lvl="1" indent="0">
              <a:lnSpc>
                <a:spcPct val="130000"/>
              </a:lnSpc>
              <a:spcBef>
                <a:spcPts val="0"/>
              </a:spcBef>
              <a:buNone/>
            </a:pPr>
            <a:r>
              <a:rPr lang="en-US" sz="2800" dirty="0"/>
              <a:t>Division of Policy, Review and Resolution (Latonya Torrence)</a:t>
            </a:r>
          </a:p>
          <a:p>
            <a:pPr marL="0" indent="-400050">
              <a:lnSpc>
                <a:spcPct val="120000"/>
              </a:lnSpc>
              <a:spcBef>
                <a:spcPts val="0"/>
              </a:spcBef>
            </a:pPr>
            <a:r>
              <a:rPr lang="en-US" sz="3200" dirty="0"/>
              <a:t>Policy Unit</a:t>
            </a:r>
          </a:p>
          <a:p>
            <a:pPr marL="0" indent="-400050">
              <a:lnSpc>
                <a:spcPct val="120000"/>
              </a:lnSpc>
              <a:spcBef>
                <a:spcPts val="0"/>
              </a:spcBef>
            </a:pPr>
            <a:r>
              <a:rPr lang="en-US" sz="3200" dirty="0"/>
              <a:t>Audit Unit</a:t>
            </a:r>
          </a:p>
          <a:p>
            <a:pPr lvl="1">
              <a:lnSpc>
                <a:spcPct val="120000"/>
              </a:lnSpc>
            </a:pPr>
            <a:r>
              <a:rPr lang="en-US" sz="2800" dirty="0"/>
              <a:t>Grant Officer and 5 Resolution Specialists</a:t>
            </a:r>
          </a:p>
          <a:p>
            <a:pPr>
              <a:lnSpc>
                <a:spcPct val="120000"/>
              </a:lnSpc>
            </a:pPr>
            <a:r>
              <a:rPr lang="en-US" sz="3200" dirty="0"/>
              <a:t>Closeout Unit </a:t>
            </a:r>
          </a:p>
          <a:p>
            <a:pPr lvl="1">
              <a:lnSpc>
                <a:spcPct val="120000"/>
              </a:lnSpc>
            </a:pPr>
            <a:r>
              <a:rPr lang="en-US" sz="2800" dirty="0"/>
              <a:t>Grant Officer and 7 Resolution Specialists</a:t>
            </a:r>
          </a:p>
          <a:p>
            <a:pPr>
              <a:lnSpc>
                <a:spcPct val="120000"/>
              </a:lnSpc>
            </a:pPr>
            <a:r>
              <a:rPr lang="en-US" sz="3200" dirty="0"/>
              <a:t>We close approximately 1,000 – 1,200 grants a year</a:t>
            </a:r>
          </a:p>
          <a:p>
            <a:endParaRPr lang="en-US" dirty="0"/>
          </a:p>
        </p:txBody>
      </p:sp>
    </p:spTree>
    <p:extLst>
      <p:ext uri="{BB962C8B-B14F-4D97-AF65-F5344CB8AC3E}">
        <p14:creationId xmlns:p14="http://schemas.microsoft.com/office/powerpoint/2010/main" val="3223767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a:solidFill>
                  <a:schemeClr val="accent1">
                    <a:lumMod val="50000"/>
                  </a:schemeClr>
                </a:solidFill>
              </a:rPr>
              <a:t>Preparing for Closeout </a:t>
            </a:r>
          </a:p>
        </p:txBody>
      </p:sp>
      <p:sp>
        <p:nvSpPr>
          <p:cNvPr id="3" name="Content Placeholder 2"/>
          <p:cNvSpPr>
            <a:spLocks noGrp="1"/>
          </p:cNvSpPr>
          <p:nvPr>
            <p:ph idx="1"/>
          </p:nvPr>
        </p:nvSpPr>
        <p:spPr/>
        <p:txBody>
          <a:bodyPr>
            <a:normAutofit fontScale="92500" lnSpcReduction="20000"/>
          </a:bodyPr>
          <a:lstStyle/>
          <a:p>
            <a:pPr marL="0" indent="-400050">
              <a:spcBef>
                <a:spcPts val="0"/>
              </a:spcBef>
              <a:spcAft>
                <a:spcPts val="1800"/>
              </a:spcAft>
            </a:pPr>
            <a:r>
              <a:rPr lang="en-US" sz="3000" dirty="0"/>
              <a:t>We track anticipated workload one year out</a:t>
            </a:r>
          </a:p>
          <a:p>
            <a:pPr marL="403225" indent="-403225">
              <a:spcBef>
                <a:spcPts val="0"/>
              </a:spcBef>
              <a:spcAft>
                <a:spcPts val="1800"/>
              </a:spcAft>
            </a:pPr>
            <a:r>
              <a:rPr lang="en-US" sz="3000" dirty="0"/>
              <a:t>Not less than quarterly, we run a report that identifies grants whose period of performance end date is approaching</a:t>
            </a:r>
          </a:p>
          <a:p>
            <a:pPr marL="403225" indent="-344488">
              <a:spcBef>
                <a:spcPts val="0"/>
              </a:spcBef>
              <a:spcAft>
                <a:spcPts val="1800"/>
              </a:spcAft>
            </a:pPr>
            <a:r>
              <a:rPr lang="en-US" sz="3000" dirty="0"/>
              <a:t>This report is then compared against information identified in the E-Grants Closeout System</a:t>
            </a:r>
          </a:p>
          <a:p>
            <a:pPr marL="403225" indent="-403225">
              <a:spcBef>
                <a:spcPts val="0"/>
              </a:spcBef>
              <a:spcAft>
                <a:spcPts val="1800"/>
              </a:spcAft>
            </a:pPr>
            <a:r>
              <a:rPr lang="en-US" sz="3000" dirty="0"/>
              <a:t>Not Less than 7 days prior to POP end date – Closeout specialist sends out initial closeout notification letter to grantee</a:t>
            </a:r>
          </a:p>
        </p:txBody>
      </p:sp>
    </p:spTree>
    <p:extLst>
      <p:ext uri="{BB962C8B-B14F-4D97-AF65-F5344CB8AC3E}">
        <p14:creationId xmlns:p14="http://schemas.microsoft.com/office/powerpoint/2010/main" val="42527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a:solidFill>
                  <a:schemeClr val="accent1">
                    <a:lumMod val="50000"/>
                  </a:schemeClr>
                </a:solidFill>
              </a:rPr>
              <a:t>Closeout Begins</a:t>
            </a:r>
          </a:p>
        </p:txBody>
      </p:sp>
      <p:sp>
        <p:nvSpPr>
          <p:cNvPr id="3" name="Content Placeholder 2"/>
          <p:cNvSpPr>
            <a:spLocks noGrp="1"/>
          </p:cNvSpPr>
          <p:nvPr>
            <p:ph idx="1"/>
          </p:nvPr>
        </p:nvSpPr>
        <p:spPr/>
        <p:txBody>
          <a:bodyPr>
            <a:normAutofit fontScale="62500" lnSpcReduction="20000"/>
          </a:bodyPr>
          <a:lstStyle/>
          <a:p>
            <a:pPr>
              <a:spcBef>
                <a:spcPts val="0"/>
              </a:spcBef>
              <a:spcAft>
                <a:spcPts val="1800"/>
              </a:spcAft>
            </a:pPr>
            <a:r>
              <a:rPr lang="en-US" sz="3500" dirty="0"/>
              <a:t>Within 45 days after period of performance (</a:t>
            </a:r>
            <a:r>
              <a:rPr lang="en-US" sz="3500" dirty="0" err="1"/>
              <a:t>PoP</a:t>
            </a:r>
            <a:r>
              <a:rPr lang="en-US" sz="3500" dirty="0"/>
              <a:t>) end date - Grantee must submit final 9130 for last quarter.  Checks box 6 as “Final.”</a:t>
            </a:r>
          </a:p>
          <a:p>
            <a:pPr>
              <a:spcBef>
                <a:spcPts val="0"/>
              </a:spcBef>
              <a:spcAft>
                <a:spcPts val="1800"/>
              </a:spcAft>
            </a:pPr>
            <a:r>
              <a:rPr lang="en-US" sz="3500" dirty="0"/>
              <a:t>Approx. 70-75 days after </a:t>
            </a:r>
            <a:r>
              <a:rPr lang="en-US" sz="3500" dirty="0" err="1"/>
              <a:t>PoP</a:t>
            </a:r>
            <a:r>
              <a:rPr lang="en-US" sz="3500" dirty="0"/>
              <a:t> end date – Specialist sends follow up reminder to grantee to submit all documents.</a:t>
            </a:r>
          </a:p>
          <a:p>
            <a:pPr>
              <a:spcBef>
                <a:spcPts val="0"/>
              </a:spcBef>
              <a:spcAft>
                <a:spcPts val="1800"/>
              </a:spcAft>
            </a:pPr>
            <a:r>
              <a:rPr lang="en-US" sz="3500" dirty="0"/>
              <a:t>Grantee must submit all remaining closeout documentation - No later than 90 calendar days after the end date of </a:t>
            </a:r>
            <a:r>
              <a:rPr lang="en-US" sz="3500" dirty="0" err="1"/>
              <a:t>PoP</a:t>
            </a:r>
            <a:endParaRPr lang="en-US" sz="3500" dirty="0"/>
          </a:p>
          <a:p>
            <a:pPr lvl="1">
              <a:lnSpc>
                <a:spcPct val="120000"/>
              </a:lnSpc>
            </a:pPr>
            <a:r>
              <a:rPr lang="en-US" sz="3100" dirty="0"/>
              <a:t>2 CFR 200.343</a:t>
            </a:r>
          </a:p>
          <a:p>
            <a:pPr marL="0" lvl="1" indent="0">
              <a:spcBef>
                <a:spcPts val="0"/>
              </a:spcBef>
              <a:spcAft>
                <a:spcPts val="1800"/>
              </a:spcAft>
              <a:buNone/>
            </a:pPr>
            <a:endParaRPr lang="en-US" sz="2000" dirty="0">
              <a:solidFill>
                <a:schemeClr val="accent6">
                  <a:lumMod val="50000"/>
                </a:schemeClr>
              </a:solidFill>
              <a:latin typeface="Century Schoolbook" panose="02040604050505020304" pitchFamily="18" charset="0"/>
            </a:endParaRPr>
          </a:p>
          <a:p>
            <a:pPr marL="0" lvl="1" indent="0">
              <a:spcBef>
                <a:spcPts val="0"/>
              </a:spcBef>
              <a:spcAft>
                <a:spcPts val="1800"/>
              </a:spcAft>
              <a:buNone/>
            </a:pPr>
            <a:r>
              <a:rPr lang="en-US" sz="3500" dirty="0"/>
              <a:t>Grantee may not direct charge staff time to work on closeout of grant after </a:t>
            </a:r>
            <a:r>
              <a:rPr lang="en-US" sz="3500" dirty="0" err="1"/>
              <a:t>PoP</a:t>
            </a:r>
            <a:r>
              <a:rPr lang="en-US" sz="3500" dirty="0"/>
              <a:t> end date.</a:t>
            </a:r>
          </a:p>
          <a:p>
            <a:pPr marL="914400" lvl="1" indent="-450850"/>
            <a:endParaRPr lang="en-US" dirty="0"/>
          </a:p>
          <a:p>
            <a:endParaRPr lang="en-US" dirty="0"/>
          </a:p>
        </p:txBody>
      </p:sp>
    </p:spTree>
    <p:extLst>
      <p:ext uri="{BB962C8B-B14F-4D97-AF65-F5344CB8AC3E}">
        <p14:creationId xmlns:p14="http://schemas.microsoft.com/office/powerpoint/2010/main" val="1271873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a:solidFill>
                  <a:schemeClr val="accent1">
                    <a:lumMod val="50000"/>
                  </a:schemeClr>
                </a:solidFill>
              </a:rPr>
              <a:t>Closeout Continues</a:t>
            </a:r>
          </a:p>
        </p:txBody>
      </p:sp>
      <p:sp>
        <p:nvSpPr>
          <p:cNvPr id="3" name="Content Placeholder 2"/>
          <p:cNvSpPr>
            <a:spLocks noGrp="1"/>
          </p:cNvSpPr>
          <p:nvPr>
            <p:ph idx="1"/>
          </p:nvPr>
        </p:nvSpPr>
        <p:spPr/>
        <p:txBody>
          <a:bodyPr>
            <a:normAutofit fontScale="77500" lnSpcReduction="20000"/>
          </a:bodyPr>
          <a:lstStyle/>
          <a:p>
            <a:pPr>
              <a:spcBef>
                <a:spcPts val="0"/>
              </a:spcBef>
              <a:spcAft>
                <a:spcPts val="1800"/>
              </a:spcAft>
            </a:pPr>
            <a:r>
              <a:rPr lang="en-US" sz="2900" dirty="0"/>
              <a:t>91+ days after POP end – Compliance and reconciliation</a:t>
            </a:r>
          </a:p>
          <a:p>
            <a:pPr>
              <a:spcBef>
                <a:spcPts val="0"/>
              </a:spcBef>
              <a:spcAft>
                <a:spcPts val="1800"/>
              </a:spcAft>
            </a:pPr>
            <a:r>
              <a:rPr lang="en-US" sz="2900" dirty="0"/>
              <a:t>All grants should be closed within 1 year of expiration (DLMS-2 Chapter 800)</a:t>
            </a:r>
          </a:p>
          <a:p>
            <a:pPr>
              <a:spcBef>
                <a:spcPts val="0"/>
              </a:spcBef>
              <a:spcAft>
                <a:spcPts val="1800"/>
              </a:spcAft>
            </a:pPr>
            <a:r>
              <a:rPr lang="en-US" sz="2900" dirty="0"/>
              <a:t>Under Uniform Guidance (UG), awards must be closed within one year of receipt and acceptance of all required final reports</a:t>
            </a:r>
          </a:p>
          <a:p>
            <a:pPr>
              <a:spcBef>
                <a:spcPts val="0"/>
              </a:spcBef>
              <a:spcAft>
                <a:spcPts val="1800"/>
              </a:spcAft>
            </a:pPr>
            <a:r>
              <a:rPr lang="en-US" sz="2900" dirty="0"/>
              <a:t>Grants Oversight and New Efficiency Act (GONE Act) (Public Law 114-117) requires agencies to report federal grant awards which have not yet been closeout for the period of performance has elapsed for more than two years.</a:t>
            </a:r>
          </a:p>
          <a:p>
            <a:pPr marL="0" indent="0">
              <a:buNone/>
            </a:pPr>
            <a:endParaRPr lang="en-US" b="1" dirty="0">
              <a:solidFill>
                <a:schemeClr val="accent6">
                  <a:lumMod val="50000"/>
                </a:schemeClr>
              </a:solidFill>
              <a:latin typeface="Georgia" panose="02040502050405020303" pitchFamily="18" charset="0"/>
            </a:endParaRPr>
          </a:p>
        </p:txBody>
      </p:sp>
    </p:spTree>
    <p:extLst>
      <p:ext uri="{BB962C8B-B14F-4D97-AF65-F5344CB8AC3E}">
        <p14:creationId xmlns:p14="http://schemas.microsoft.com/office/powerpoint/2010/main" val="27128648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Grant Closeout and Grants Management &amp;quot;&quot;/&gt;&lt;property id=&quot;20307&quot; value=&quot;256&quot;/&gt;&lt;/object&gt;&lt;object type=&quot;3&quot; unique_id=&quot;10004&quot;&gt;&lt;property id=&quot;20148&quot; value=&quot;5&quot;/&gt;&lt;property id=&quot;20300&quot; value=&quot;Slide 2&quot;/&gt;&lt;property id=&quot;20307&quot; value=&quot;265&quot;/&gt;&lt;/object&gt;&lt;object type=&quot;3&quot; unique_id=&quot;10005&quot;&gt;&lt;property id=&quot;20148&quot; value=&quot;5&quot;/&gt;&lt;property id=&quot;20300&quot; value=&quot;Slide 3&quot;/&gt;&lt;property id=&quot;20307&quot; value=&quot;266&quot;/&gt;&lt;/object&gt;&lt;object type=&quot;3&quot; unique_id=&quot;10006&quot;&gt;&lt;property id=&quot;20148&quot; value=&quot;5&quot;/&gt;&lt;property id=&quot;20300&quot; value=&quot;Slide 4 - &amp;quot;Objectives&amp;quot;&quot;/&gt;&lt;property id=&quot;20307&quot; value=&quot;269&quot;/&gt;&lt;/object&gt;&lt;object type=&quot;3&quot; unique_id=&quot;10007&quot;&gt;&lt;property id=&quot;20148&quot; value=&quot;5&quot;/&gt;&lt;property id=&quot;20300&quot; value=&quot;Slide 5 - &amp;quot;What is Grant Closeout?&amp;quot;&quot;/&gt;&lt;property id=&quot;20307&quot; value=&quot;271&quot;/&gt;&lt;/object&gt;&lt;object type=&quot;3&quot; unique_id=&quot;10008&quot;&gt;&lt;property id=&quot;20148&quot; value=&quot;5&quot;/&gt;&lt;property id=&quot;20300&quot; value=&quot;Slide 6 - &amp;quot;Who We Are&amp;quot;&quot;/&gt;&lt;property id=&quot;20307&quot; value=&quot;272&quot;/&gt;&lt;/object&gt;&lt;object type=&quot;3&quot; unique_id=&quot;10009&quot;&gt;&lt;property id=&quot;20148&quot; value=&quot;5&quot;/&gt;&lt;property id=&quot;20300&quot; value=&quot;Slide 7 - &amp;quot;Preparing for Closeout &amp;quot;&quot;/&gt;&lt;property id=&quot;20307&quot; value=&quot;273&quot;/&gt;&lt;/object&gt;&lt;object type=&quot;3&quot; unique_id=&quot;10010&quot;&gt;&lt;property id=&quot;20148&quot; value=&quot;5&quot;/&gt;&lt;property id=&quot;20300&quot; value=&quot;Slide 8 - &amp;quot;Closeout Begins&amp;quot;&quot;/&gt;&lt;property id=&quot;20307&quot; value=&quot;274&quot;/&gt;&lt;/object&gt;&lt;object type=&quot;3&quot; unique_id=&quot;10011&quot;&gt;&lt;property id=&quot;20148&quot; value=&quot;5&quot;/&gt;&lt;property id=&quot;20300&quot; value=&quot;Slide 9 - &amp;quot;Closeout Continues&amp;quot;&quot;/&gt;&lt;property id=&quot;20307&quot; value=&quot;275&quot;/&gt;&lt;/object&gt;&lt;object type=&quot;3&quot; unique_id=&quot;10012&quot;&gt;&lt;property id=&quot;20148&quot; value=&quot;5&quot;/&gt;&lt;property id=&quot;20300&quot; value=&quot;Slide 10 - &amp;quot;Closeout Deadline Example&amp;quot;&quot;/&gt;&lt;property id=&quot;20307&quot; value=&quot;276&quot;/&gt;&lt;/object&gt;&lt;object type=&quot;3&quot; unique_id=&quot;10013&quot;&gt;&lt;property id=&quot;20148&quot; value=&quot;5&quot;/&gt;&lt;property id=&quot;20300&quot; value=&quot;Slide 11 - &amp;quot;Notification Letter&amp;quot;&quot;/&gt;&lt;property id=&quot;20307&quot; value=&quot;277&quot;/&gt;&lt;/object&gt;&lt;object type=&quot;3&quot; unique_id=&quot;10014&quot;&gt;&lt;property id=&quot;20148&quot; value=&quot;5&quot;/&gt;&lt;property id=&quot;20300&quot; value=&quot;Slide 12 - &amp;quot;End User Manual&amp;quot;&quot;/&gt;&lt;property id=&quot;20307&quot; value=&quot;278&quot;/&gt;&lt;/object&gt;&lt;object type=&quot;3&quot; unique_id=&quot;10015&quot;&gt;&lt;property id=&quot;20148&quot; value=&quot;5&quot;/&gt;&lt;property id=&quot;20300&quot; value=&quot;Slide 13 - &amp;quot;Elements of the Grant Closeout Package&amp;quot;&quot;/&gt;&lt;property id=&quot;20307&quot; value=&quot;279&quot;/&gt;&lt;/object&gt;&lt;object type=&quot;3&quot; unique_id=&quot;10016&quot;&gt;&lt;property id=&quot;20148&quot; value=&quot;5&quot;/&gt;&lt;property id=&quot;20300&quot; value=&quot;Slide 14 - &amp;quot;Final Quarterly 9130&amp;quot;&quot;/&gt;&lt;property id=&quot;20307&quot; value=&quot;280&quot;/&gt;&lt;/object&gt;&lt;object type=&quot;3&quot; unique_id=&quot;10017&quot;&gt;&lt;property id=&quot;20148&quot; value=&quot;5&quot;/&gt;&lt;property id=&quot;20300&quot; value=&quot;Slide 15 - &amp;quot;Closeout 9130 Financial Report&amp;quot;&quot;/&gt;&lt;property id=&quot;20307&quot; value=&quot;281&quot;/&gt;&lt;/object&gt;&lt;object type=&quot;3&quot; unique_id=&quot;10018&quot;&gt;&lt;property id=&quot;20148&quot; value=&quot;5&quot;/&gt;&lt;property id=&quot;20300&quot; value=&quot;Slide 16 - &amp;quot;Final Quarterly 9130/Closeout 9130&amp;quot;&quot;/&gt;&lt;property id=&quot;20307&quot; value=&quot;282&quot;/&gt;&lt;/object&gt;&lt;object type=&quot;3&quot; unique_id=&quot;10019&quot;&gt;&lt;property id=&quot;20148&quot; value=&quot;5&quot;/&gt;&lt;property id=&quot;20300&quot; value=&quot;Slide 17 - &amp;quot;Liquidation of Obligation &amp;amp; Accrued Expenditures 2 CFR 2900.15&amp;quot;&quot;/&gt;&lt;property id=&quot;20307&quot; value=&quot;283&quot;/&gt;&lt;/object&gt;&lt;object type=&quot;3&quot; unique_id=&quot;10020&quot;&gt;&lt;property id=&quot;20148&quot; value=&quot;5&quot;/&gt;&lt;property id=&quot;20300&quot; value=&quot;Slide 18 - &amp;quot;Indirect Costs&amp;quot;&quot;/&gt;&lt;property id=&quot;20307&quot; value=&quot;284&quot;/&gt;&lt;/object&gt;&lt;object type=&quot;3&quot; unique_id=&quot;10021&quot;&gt;&lt;property id=&quot;20148&quot; value=&quot;5&quot;/&gt;&lt;property id=&quot;20300&quot; value=&quot;Slide 19 - &amp;quot;Compliance – Indirect Costs&amp;quot;&quot;/&gt;&lt;property id=&quot;20307&quot; value=&quot;285&quot;/&gt;&lt;/object&gt;&lt;object type=&quot;3&quot; unique_id=&quot;10022&quot;&gt;&lt;property id=&quot;20148&quot; value=&quot;5&quot;/&gt;&lt;property id=&quot;20300&quot; value=&quot;Slide 20 - &amp;quot;Compliance &amp;quot;&quot;/&gt;&lt;property id=&quot;20307&quot; value=&quot;286&quot;/&gt;&lt;/object&gt;&lt;object type=&quot;3&quot; unique_id=&quot;10023&quot;&gt;&lt;property id=&quot;20148&quot; value=&quot;5&quot;/&gt;&lt;property id=&quot;20300&quot; value=&quot;Slide 21 - &amp;quot;Compliance–Budget and Costs&amp;quot;&quot;/&gt;&lt;property id=&quot;20307&quot; value=&quot;287&quot;/&gt;&lt;/object&gt;&lt;object type=&quot;3&quot; unique_id=&quot;10024&quot;&gt;&lt;property id=&quot;20148&quot; value=&quot;5&quot;/&gt;&lt;property id=&quot;20300&quot; value=&quot;Slide 22 - &amp;quot;Budget Realignments in Closeout&amp;quot;&quot;/&gt;&lt;property id=&quot;20307&quot; value=&quot;288&quot;/&gt;&lt;/object&gt;&lt;object type=&quot;3&quot; unique_id=&quot;10025&quot;&gt;&lt;property id=&quot;20148&quot; value=&quot;5&quot;/&gt;&lt;property id=&quot;20300&quot; value=&quot;Slide 23 - &amp;quot;Property Certification Form&amp;quot;&quot;/&gt;&lt;property id=&quot;20307&quot; value=&quot;289&quot;/&gt;&lt;/object&gt;&lt;object type=&quot;3&quot; unique_id=&quot;10026&quot;&gt;&lt;property id=&quot;20148&quot; value=&quot;5&quot;/&gt;&lt;property id=&quot;20300&quot; value=&quot;Slide 24 - &amp;quot;Submission Confirmation Letter&amp;quot;&quot;/&gt;&lt;property id=&quot;20307&quot; value=&quot;290&quot;/&gt;&lt;/object&gt;&lt;object type=&quot;3&quot; unique_id=&quot;10027&quot;&gt;&lt;property id=&quot;20148&quot; value=&quot;5&quot;/&gt;&lt;property id=&quot;20300&quot; value=&quot;Slide 25 - &amp;quot;Preliminary Settlement Letter&amp;quot;&quot;/&gt;&lt;property id=&quot;20307&quot; value=&quot;291&quot;/&gt;&lt;/object&gt;&lt;object type=&quot;3&quot; unique_id=&quot;10028&quot;&gt;&lt;property id=&quot;20148&quot; value=&quot;5&quot;/&gt;&lt;property id=&quot;20300&quot; value=&quot;Slide 26 - &amp;quot;Common Misunderstandings&amp;quot;&quot;/&gt;&lt;property id=&quot;20307&quot; value=&quot;292&quot;/&gt;&lt;/object&gt;&lt;object type=&quot;3&quot; unique_id=&quot;10029&quot;&gt;&lt;property id=&quot;20148&quot; value=&quot;5&quot;/&gt;&lt;property id=&quot;20300&quot; value=&quot;Slide 27 - &amp;quot;Common issues Which Delay Closeout&amp;quot;&quot;/&gt;&lt;property id=&quot;20307&quot; value=&quot;293&quot;/&gt;&lt;/object&gt;&lt;object type=&quot;3&quot; unique_id=&quot;10030&quot;&gt;&lt;property id=&quot;20148&quot; value=&quot;5&quot;/&gt;&lt;property id=&quot;20300&quot; value=&quot;Slide 28 - &amp;quot;Refunds&amp;quot;&quot;/&gt;&lt;property id=&quot;20307&quot; value=&quot;294&quot;/&gt;&lt;/object&gt;&lt;object type=&quot;3&quot; unique_id=&quot;10031&quot;&gt;&lt;property id=&quot;20148&quot; value=&quot;5&quot;/&gt;&lt;property id=&quot;20300&quot; value=&quot;Slide 29 - &amp;quot;Frequently Asked Questions&amp;quot;&quot;/&gt;&lt;property id=&quot;20307&quot; value=&quot;295&quot;/&gt;&lt;/object&gt;&lt;object type=&quot;3&quot; unique_id=&quot;10032&quot;&gt;&lt;property id=&quot;20148&quot; value=&quot;5&quot;/&gt;&lt;property id=&quot;20300&quot; value=&quot;Slide 30&quot;/&gt;&lt;property id=&quot;20307&quot; value=&quot;296&quot;/&gt;&lt;/object&gt;&lt;object type=&quot;3&quot; unique_id=&quot;10033&quot;&gt;&lt;property id=&quot;20148&quot; value=&quot;5&quot;/&gt;&lt;property id=&quot;20300&quot; value=&quot;Slide 31 - &amp;quot;Period of Performance Extension: The FPO Perspective&amp;quot;&quot;/&gt;&lt;property id=&quot;20307&quot; value=&quot;297&quot;/&gt;&lt;/object&gt;&lt;object type=&quot;3&quot; unique_id=&quot;10034&quot;&gt;&lt;property id=&quot;20148&quot; value=&quot;5&quot;/&gt;&lt;property id=&quot;20300&quot; value=&quot;Slide 32&quot;/&gt;&lt;property id=&quot;20307&quot; value=&quot;298&quot;/&gt;&lt;/object&gt;&lt;object type=&quot;3&quot; unique_id=&quot;10035&quot;&gt;&lt;property id=&quot;20148&quot; value=&quot;5&quot;/&gt;&lt;property id=&quot;20300&quot; value=&quot;Slide 33 - &amp;quot;Thank You!&amp;quot;&quot;/&gt;&lt;property id=&quot;20307&quot; value=&quot;267&quot;/&gt;&lt;/object&gt;&lt;/object&gt;&lt;object type=&quot;8&quot; unique_id=&quot;10070&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1499</Words>
  <Application>Microsoft Office PowerPoint</Application>
  <PresentationFormat>On-screen Show (4:3)</PresentationFormat>
  <Paragraphs>208</Paragraphs>
  <Slides>33</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Calibri</vt:lpstr>
      <vt:lpstr>Century Schoolbook</vt:lpstr>
      <vt:lpstr>Franklin Gothic Demi</vt:lpstr>
      <vt:lpstr>Georgia</vt:lpstr>
      <vt:lpstr>Myriad Pro</vt:lpstr>
      <vt:lpstr>Wingdings</vt:lpstr>
      <vt:lpstr>Wingdings 2</vt:lpstr>
      <vt:lpstr>Office Theme</vt:lpstr>
      <vt:lpstr>1_Office Theme</vt:lpstr>
      <vt:lpstr>Grant Closeout and Grants Management </vt:lpstr>
      <vt:lpstr>PowerPoint Presentation</vt:lpstr>
      <vt:lpstr>PowerPoint Presentation</vt:lpstr>
      <vt:lpstr>Objectives</vt:lpstr>
      <vt:lpstr>What is Grant Closeout?</vt:lpstr>
      <vt:lpstr>Who We Are</vt:lpstr>
      <vt:lpstr>Preparing for Closeout </vt:lpstr>
      <vt:lpstr>Closeout Begins</vt:lpstr>
      <vt:lpstr>Closeout Continues</vt:lpstr>
      <vt:lpstr>Closeout Deadline Example</vt:lpstr>
      <vt:lpstr>Notification Letter</vt:lpstr>
      <vt:lpstr>End User Manual</vt:lpstr>
      <vt:lpstr>Elements of the Grant Closeout Package</vt:lpstr>
      <vt:lpstr>Final Quarterly 9130</vt:lpstr>
      <vt:lpstr>Closeout 9130 Financial Report</vt:lpstr>
      <vt:lpstr>Final Quarterly 9130/Closeout 9130</vt:lpstr>
      <vt:lpstr>Liquidation of Obligation &amp; Accrued Expenditures 2 CFR 2900.15</vt:lpstr>
      <vt:lpstr>Indirect Costs</vt:lpstr>
      <vt:lpstr>Compliance – Indirect Costs</vt:lpstr>
      <vt:lpstr>Compliance </vt:lpstr>
      <vt:lpstr>Compliance–Budget and Costs</vt:lpstr>
      <vt:lpstr>Budget Realignments in Closeout</vt:lpstr>
      <vt:lpstr>Property Certification Form</vt:lpstr>
      <vt:lpstr>Submission Confirmation Letter</vt:lpstr>
      <vt:lpstr>Preliminary Settlement Letter</vt:lpstr>
      <vt:lpstr>Common Misunderstandings</vt:lpstr>
      <vt:lpstr>Common issues Which Delay Closeout</vt:lpstr>
      <vt:lpstr>Refunds</vt:lpstr>
      <vt:lpstr>Frequently Asked Questions</vt:lpstr>
      <vt:lpstr>PowerPoint Presentation</vt:lpstr>
      <vt:lpstr>Period of Performance Extension: The FPO Perspective</vt:lpstr>
      <vt:lpstr>PowerPoint Presentation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dc:creator>
  <cp:lastModifiedBy>Grace McCall</cp:lastModifiedBy>
  <cp:revision>92</cp:revision>
  <dcterms:created xsi:type="dcterms:W3CDTF">2016-05-04T14:26:41Z</dcterms:created>
  <dcterms:modified xsi:type="dcterms:W3CDTF">2019-12-06T15:16:39Z</dcterms:modified>
</cp:coreProperties>
</file>