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32"/>
  </p:notesMasterIdLst>
  <p:sldIdLst>
    <p:sldId id="287" r:id="rId6"/>
    <p:sldId id="280" r:id="rId7"/>
    <p:sldId id="321" r:id="rId8"/>
    <p:sldId id="286" r:id="rId9"/>
    <p:sldId id="341" r:id="rId10"/>
    <p:sldId id="308" r:id="rId11"/>
    <p:sldId id="260" r:id="rId12"/>
    <p:sldId id="290" r:id="rId13"/>
    <p:sldId id="298" r:id="rId14"/>
    <p:sldId id="299" r:id="rId15"/>
    <p:sldId id="300" r:id="rId16"/>
    <p:sldId id="289" r:id="rId17"/>
    <p:sldId id="305" r:id="rId18"/>
    <p:sldId id="297" r:id="rId19"/>
    <p:sldId id="306" r:id="rId20"/>
    <p:sldId id="307" r:id="rId21"/>
    <p:sldId id="301" r:id="rId22"/>
    <p:sldId id="294" r:id="rId23"/>
    <p:sldId id="293" r:id="rId24"/>
    <p:sldId id="295" r:id="rId25"/>
    <p:sldId id="304" r:id="rId26"/>
    <p:sldId id="281" r:id="rId27"/>
    <p:sldId id="284" r:id="rId28"/>
    <p:sldId id="303" r:id="rId29"/>
    <p:sldId id="340" r:id="rId30"/>
    <p:sldId id="282" r:id="rId31"/>
  </p:sldIdLst>
  <p:sldSz cx="9144000" cy="6858000" type="screen4x3"/>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a Wells" initials="GW" lastIdx="2" clrIdx="0">
    <p:extLst>
      <p:ext uri="{19B8F6BF-5375-455C-9EA6-DF929625EA0E}">
        <p15:presenceInfo xmlns:p15="http://schemas.microsoft.com/office/powerpoint/2012/main" userId="S::gwells@mahernet.com::ecec0284-536f-4313-a343-b28d3f3ecb4d" providerId="AD"/>
      </p:ext>
    </p:extLst>
  </p:cmAuthor>
  <p:cmAuthor id="2" name="Layli Oliver" initials="LO" lastIdx="5" clrIdx="1">
    <p:extLst>
      <p:ext uri="{19B8F6BF-5375-455C-9EA6-DF929625EA0E}">
        <p15:presenceInfo xmlns:p15="http://schemas.microsoft.com/office/powerpoint/2012/main" userId="S::loliver@mahernet.com::03e72bb9-fe1d-4302-8fcf-388968c13040" providerId="AD"/>
      </p:ext>
    </p:extLst>
  </p:cmAuthor>
  <p:cmAuthor id="3" name="Hart, Felecia - ETA" initials="HF-E" lastIdx="9" clrIdx="2">
    <p:extLst>
      <p:ext uri="{19B8F6BF-5375-455C-9EA6-DF929625EA0E}">
        <p15:presenceInfo xmlns:p15="http://schemas.microsoft.com/office/powerpoint/2012/main" userId="S-1-5-21-2522062978-2635407418-847139880-42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68C53-2354-435A-91DB-8EF12A452B35}" v="227" dt="2019-10-31T12:41:58.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www.doleta.gov/OA/cir18/Circular_2018-01_Updated_Guidance_on_National_Program_Standards_Final.doc"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doleta.gov/OA/cir18/Circular_2018-01_Updated_Guidance_on_National_Program_Standards_Final.doc"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13FC3-5D2F-44AF-A70E-D14E134ECA8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E88E94A-F228-4583-8FCF-8EB92430E32B}">
      <dgm:prSet phldrT="[Text]"/>
      <dgm:spPr/>
      <dgm:t>
        <a:bodyPr/>
        <a:lstStyle/>
        <a:p>
          <a:r>
            <a:rPr lang="en-US" b="1"/>
            <a:t>Local/State Program</a:t>
          </a:r>
        </a:p>
      </dgm:t>
    </dgm:pt>
    <dgm:pt modelId="{A5D2E4DA-0A6B-4200-9387-C5F045B0E4D5}" type="parTrans" cxnId="{92068640-44AF-4EEA-8518-81071E581390}">
      <dgm:prSet/>
      <dgm:spPr/>
      <dgm:t>
        <a:bodyPr/>
        <a:lstStyle/>
        <a:p>
          <a:endParaRPr lang="en-US"/>
        </a:p>
      </dgm:t>
    </dgm:pt>
    <dgm:pt modelId="{579E4A4C-F938-4FC8-8692-755D58C2708D}" type="sibTrans" cxnId="{92068640-44AF-4EEA-8518-81071E581390}">
      <dgm:prSet/>
      <dgm:spPr/>
      <dgm:t>
        <a:bodyPr/>
        <a:lstStyle/>
        <a:p>
          <a:endParaRPr lang="en-US"/>
        </a:p>
      </dgm:t>
    </dgm:pt>
    <dgm:pt modelId="{E3D22D0F-4B07-4D8C-BB87-DD526CA59F24}">
      <dgm:prSet phldrT="[Text]" custT="1"/>
      <dgm:spPr/>
      <dgm:t>
        <a:bodyPr/>
        <a:lstStyle/>
        <a:p>
          <a:pPr marL="114300" lvl="1" indent="-114300" algn="l" defTabSz="577850">
            <a:lnSpc>
              <a:spcPct val="90000"/>
            </a:lnSpc>
            <a:spcBef>
              <a:spcPct val="0"/>
            </a:spcBef>
            <a:spcAft>
              <a:spcPct val="15000"/>
            </a:spcAft>
            <a:buChar char="•"/>
          </a:pPr>
          <a:r>
            <a:rPr lang="en-US" sz="1300" kern="1200">
              <a:solidFill>
                <a:srgbClr val="242021">
                  <a:hueOff val="0"/>
                  <a:satOff val="0"/>
                  <a:lumOff val="0"/>
                  <a:alphaOff val="0"/>
                </a:srgbClr>
              </a:solidFill>
              <a:latin typeface="Arial" panose="020B0604020202020204"/>
              <a:ea typeface="+mn-ea"/>
              <a:cs typeface="+mn-cs"/>
            </a:rPr>
            <a:t>Most apprenticeship programs will likely be local/state. </a:t>
          </a:r>
        </a:p>
      </dgm:t>
    </dgm:pt>
    <dgm:pt modelId="{7DF9155F-6F83-4007-9494-3077290F7E09}" type="parTrans" cxnId="{0A2777DA-66C9-460D-98F3-C1495BF22E3C}">
      <dgm:prSet/>
      <dgm:spPr/>
      <dgm:t>
        <a:bodyPr/>
        <a:lstStyle/>
        <a:p>
          <a:endParaRPr lang="en-US"/>
        </a:p>
      </dgm:t>
    </dgm:pt>
    <dgm:pt modelId="{68C15A61-D7D0-49C2-BE74-0F13BA92595A}" type="sibTrans" cxnId="{0A2777DA-66C9-460D-98F3-C1495BF22E3C}">
      <dgm:prSet/>
      <dgm:spPr/>
      <dgm:t>
        <a:bodyPr/>
        <a:lstStyle/>
        <a:p>
          <a:endParaRPr lang="en-US"/>
        </a:p>
      </dgm:t>
    </dgm:pt>
    <dgm:pt modelId="{C059E27A-870A-4B95-941A-6E75615D8E06}">
      <dgm:prSet phldrT="[Text]"/>
      <dgm:spPr/>
      <dgm:t>
        <a:bodyPr/>
        <a:lstStyle/>
        <a:p>
          <a:r>
            <a:rPr lang="en-US" b="1"/>
            <a:t>National Program Standards</a:t>
          </a:r>
        </a:p>
      </dgm:t>
    </dgm:pt>
    <dgm:pt modelId="{919EDA4D-F3CC-4F91-894A-41EF1F0A777F}" type="parTrans" cxnId="{BDF548DD-860F-4424-845B-E69771AAAF74}">
      <dgm:prSet/>
      <dgm:spPr/>
      <dgm:t>
        <a:bodyPr/>
        <a:lstStyle/>
        <a:p>
          <a:endParaRPr lang="en-US"/>
        </a:p>
      </dgm:t>
    </dgm:pt>
    <dgm:pt modelId="{CF890DAF-231A-4E5D-88E3-D72992CD9D6C}" type="sibTrans" cxnId="{BDF548DD-860F-4424-845B-E69771AAAF74}">
      <dgm:prSet/>
      <dgm:spPr/>
      <dgm:t>
        <a:bodyPr/>
        <a:lstStyle/>
        <a:p>
          <a:endParaRPr lang="en-US"/>
        </a:p>
      </dgm:t>
    </dgm:pt>
    <dgm:pt modelId="{66A78009-813D-4687-A654-C563A5BEB90F}">
      <dgm:prSet phldrT="[Text]"/>
      <dgm:spPr/>
      <dgm:t>
        <a:bodyPr/>
        <a:lstStyle/>
        <a:p>
          <a:r>
            <a:rPr lang="en-US"/>
            <a:t>National organization with local affiliations</a:t>
          </a:r>
        </a:p>
      </dgm:t>
    </dgm:pt>
    <dgm:pt modelId="{C15FE0AE-A96C-478F-85D7-DF19F243929C}" type="parTrans" cxnId="{12FAC612-C817-4332-AB4B-B8AD8FC7CF49}">
      <dgm:prSet/>
      <dgm:spPr/>
      <dgm:t>
        <a:bodyPr/>
        <a:lstStyle/>
        <a:p>
          <a:endParaRPr lang="en-US"/>
        </a:p>
      </dgm:t>
    </dgm:pt>
    <dgm:pt modelId="{3F6AC942-7832-4B1A-9C31-BD75FCEDEEFF}" type="sibTrans" cxnId="{12FAC612-C817-4332-AB4B-B8AD8FC7CF49}">
      <dgm:prSet/>
      <dgm:spPr/>
      <dgm:t>
        <a:bodyPr/>
        <a:lstStyle/>
        <a:p>
          <a:endParaRPr lang="en-US"/>
        </a:p>
      </dgm:t>
    </dgm:pt>
    <dgm:pt modelId="{2F6A3CBD-5CCA-48BE-B78D-72CED92CBC80}">
      <dgm:prSet custT="1"/>
      <dgm:spPr/>
      <dgm:t>
        <a:bodyPr/>
        <a:lstStyle/>
        <a:p>
          <a:pPr marL="114300" lvl="1" indent="-114300" algn="l" defTabSz="577850">
            <a:lnSpc>
              <a:spcPct val="90000"/>
            </a:lnSpc>
            <a:spcBef>
              <a:spcPct val="0"/>
            </a:spcBef>
            <a:spcAft>
              <a:spcPct val="15000"/>
            </a:spcAft>
            <a:buChar char="•"/>
          </a:pPr>
          <a:r>
            <a:rPr lang="en-US" sz="1300" kern="1200">
              <a:solidFill>
                <a:srgbClr val="242021">
                  <a:hueOff val="0"/>
                  <a:satOff val="0"/>
                  <a:lumOff val="0"/>
                  <a:alphaOff val="0"/>
                </a:srgbClr>
              </a:solidFill>
              <a:latin typeface="Arial" panose="020B0604020202020204"/>
              <a:ea typeface="+mn-ea"/>
              <a:cs typeface="+mn-cs"/>
            </a:rPr>
            <a:t>Is the program in a State Apprenticeship Agency State or OA state?</a:t>
          </a:r>
        </a:p>
      </dgm:t>
    </dgm:pt>
    <dgm:pt modelId="{41761EEA-01A5-41C9-B675-6F8575222B74}" type="parTrans" cxnId="{15D21668-76FD-47BF-A266-1846085339FC}">
      <dgm:prSet/>
      <dgm:spPr/>
      <dgm:t>
        <a:bodyPr/>
        <a:lstStyle/>
        <a:p>
          <a:endParaRPr lang="en-US"/>
        </a:p>
      </dgm:t>
    </dgm:pt>
    <dgm:pt modelId="{F987DE4E-D3A0-4BD3-A556-3951D4D94655}" type="sibTrans" cxnId="{15D21668-76FD-47BF-A266-1846085339FC}">
      <dgm:prSet/>
      <dgm:spPr/>
      <dgm:t>
        <a:bodyPr/>
        <a:lstStyle/>
        <a:p>
          <a:endParaRPr lang="en-US"/>
        </a:p>
      </dgm:t>
    </dgm:pt>
    <dgm:pt modelId="{474A3614-10A0-49D9-88D3-1235BCD136BF}">
      <dgm:prSet custT="1"/>
      <dgm:spPr/>
      <dgm:t>
        <a:bodyPr/>
        <a:lstStyle/>
        <a:p>
          <a:pPr marL="114300" lvl="1" indent="-114300" algn="l" defTabSz="577850">
            <a:lnSpc>
              <a:spcPct val="90000"/>
            </a:lnSpc>
            <a:spcBef>
              <a:spcPct val="0"/>
            </a:spcBef>
            <a:spcAft>
              <a:spcPct val="15000"/>
            </a:spcAft>
            <a:buChar char="•"/>
          </a:pPr>
          <a:r>
            <a:rPr lang="en-US" sz="1300" kern="1200">
              <a:solidFill>
                <a:srgbClr val="242021">
                  <a:hueOff val="0"/>
                  <a:satOff val="0"/>
                  <a:lumOff val="0"/>
                  <a:alphaOff val="0"/>
                </a:srgbClr>
              </a:solidFill>
              <a:latin typeface="Arial" panose="020B0604020202020204"/>
              <a:ea typeface="+mn-ea"/>
              <a:cs typeface="+mn-cs"/>
            </a:rPr>
            <a:t>Meet with apprenticeship staff for guidance.</a:t>
          </a:r>
        </a:p>
      </dgm:t>
    </dgm:pt>
    <dgm:pt modelId="{4362D832-C232-4773-BB2A-48639FB33022}" type="parTrans" cxnId="{F71B29BA-4497-4526-B1E3-0334E392359A}">
      <dgm:prSet/>
      <dgm:spPr/>
      <dgm:t>
        <a:bodyPr/>
        <a:lstStyle/>
        <a:p>
          <a:endParaRPr lang="en-US"/>
        </a:p>
      </dgm:t>
    </dgm:pt>
    <dgm:pt modelId="{F946D201-45DA-4943-A229-96FE07D8E5B3}" type="sibTrans" cxnId="{F71B29BA-4497-4526-B1E3-0334E392359A}">
      <dgm:prSet/>
      <dgm:spPr/>
      <dgm:t>
        <a:bodyPr/>
        <a:lstStyle/>
        <a:p>
          <a:endParaRPr lang="en-US"/>
        </a:p>
      </dgm:t>
    </dgm:pt>
    <dgm:pt modelId="{3AAD207A-20FF-4F75-B464-0D630C9E695B}">
      <dgm:prSet/>
      <dgm:spPr/>
      <dgm:t>
        <a:bodyPr/>
        <a:lstStyle/>
        <a:p>
          <a:r>
            <a:rPr lang="en-US"/>
            <a:t>Need flexibility to meet local needs of the program</a:t>
          </a:r>
        </a:p>
      </dgm:t>
    </dgm:pt>
    <dgm:pt modelId="{075C1367-F11F-4082-9216-F141F40A9F33}" type="parTrans" cxnId="{E8567110-DB2E-41E4-AAC9-08775179D723}">
      <dgm:prSet/>
      <dgm:spPr/>
      <dgm:t>
        <a:bodyPr/>
        <a:lstStyle/>
        <a:p>
          <a:endParaRPr lang="en-US"/>
        </a:p>
      </dgm:t>
    </dgm:pt>
    <dgm:pt modelId="{6C5BD902-9FCE-44DF-84B2-5E9ECA273249}" type="sibTrans" cxnId="{E8567110-DB2E-41E4-AAC9-08775179D723}">
      <dgm:prSet/>
      <dgm:spPr/>
      <dgm:t>
        <a:bodyPr/>
        <a:lstStyle/>
        <a:p>
          <a:endParaRPr lang="en-US"/>
        </a:p>
      </dgm:t>
    </dgm:pt>
    <dgm:pt modelId="{F8EC25AE-8B96-4DE7-A751-28EA79C14B96}">
      <dgm:prSet/>
      <dgm:spPr/>
      <dgm:t>
        <a:bodyPr/>
        <a:lstStyle/>
        <a:p>
          <a:r>
            <a:rPr lang="en-US"/>
            <a:t>NGS are building the basic standards </a:t>
          </a:r>
        </a:p>
      </dgm:t>
    </dgm:pt>
    <dgm:pt modelId="{FC795E7B-210C-4EFE-9F60-B6D9FE60A3E4}" type="parTrans" cxnId="{F86D4C6D-0DA3-4874-8AA8-3DCD3D76EC98}">
      <dgm:prSet/>
      <dgm:spPr/>
      <dgm:t>
        <a:bodyPr/>
        <a:lstStyle/>
        <a:p>
          <a:endParaRPr lang="en-US"/>
        </a:p>
      </dgm:t>
    </dgm:pt>
    <dgm:pt modelId="{555AC7DD-7035-4B58-B53D-4D571CC3C4B6}" type="sibTrans" cxnId="{F86D4C6D-0DA3-4874-8AA8-3DCD3D76EC98}">
      <dgm:prSet/>
      <dgm:spPr/>
      <dgm:t>
        <a:bodyPr/>
        <a:lstStyle/>
        <a:p>
          <a:endParaRPr lang="en-US"/>
        </a:p>
      </dgm:t>
    </dgm:pt>
    <dgm:pt modelId="{8A86C262-66DB-4308-996C-C4D189CA8C95}">
      <dgm:prSet/>
      <dgm:spPr/>
      <dgm:t>
        <a:bodyPr/>
        <a:lstStyle/>
        <a:p>
          <a:r>
            <a:rPr lang="en-US"/>
            <a:t>Certified by OA National office</a:t>
          </a:r>
        </a:p>
      </dgm:t>
    </dgm:pt>
    <dgm:pt modelId="{D59BC8EA-B464-46C1-914D-EAA674C6359C}" type="parTrans" cxnId="{8E24D2B4-5A0E-4D8E-B6D2-A08786BA3C8E}">
      <dgm:prSet/>
      <dgm:spPr/>
      <dgm:t>
        <a:bodyPr/>
        <a:lstStyle/>
        <a:p>
          <a:endParaRPr lang="en-US"/>
        </a:p>
      </dgm:t>
    </dgm:pt>
    <dgm:pt modelId="{F408CB8A-3933-4E70-A4A8-45DC54FDC448}" type="sibTrans" cxnId="{8E24D2B4-5A0E-4D8E-B6D2-A08786BA3C8E}">
      <dgm:prSet/>
      <dgm:spPr/>
      <dgm:t>
        <a:bodyPr/>
        <a:lstStyle/>
        <a:p>
          <a:endParaRPr lang="en-US"/>
        </a:p>
      </dgm:t>
    </dgm:pt>
    <dgm:pt modelId="{3D4FB441-FBF9-4962-A44B-3E7FC32970AE}">
      <dgm:prSet phldrT="[Text]"/>
      <dgm:spPr/>
      <dgm:t>
        <a:bodyPr/>
        <a:lstStyle/>
        <a:p>
          <a:r>
            <a:rPr lang="en-US"/>
            <a:t>Registered in every state</a:t>
          </a:r>
        </a:p>
      </dgm:t>
    </dgm:pt>
    <dgm:pt modelId="{F870C3BB-4C15-4451-8760-578F3E7023F3}" type="parTrans" cxnId="{DF0E9316-93D1-4688-B84C-B83F91D67461}">
      <dgm:prSet/>
      <dgm:spPr/>
      <dgm:t>
        <a:bodyPr/>
        <a:lstStyle/>
        <a:p>
          <a:endParaRPr lang="en-US"/>
        </a:p>
      </dgm:t>
    </dgm:pt>
    <dgm:pt modelId="{23E786DB-F6B3-4735-887B-7FB2402AA995}" type="sibTrans" cxnId="{DF0E9316-93D1-4688-B84C-B83F91D67461}">
      <dgm:prSet/>
      <dgm:spPr/>
      <dgm:t>
        <a:bodyPr/>
        <a:lstStyle/>
        <a:p>
          <a:endParaRPr lang="en-US"/>
        </a:p>
      </dgm:t>
    </dgm:pt>
    <dgm:pt modelId="{F5E1849B-2C45-4EB8-9D8E-4B633A4AA825}">
      <dgm:prSet phldrT="[Text]"/>
      <dgm:spPr/>
      <dgm:t>
        <a:bodyPr/>
        <a:lstStyle/>
        <a:p>
          <a:r>
            <a:rPr lang="en-US"/>
            <a:t>Registered by OA National office</a:t>
          </a:r>
        </a:p>
      </dgm:t>
    </dgm:pt>
    <dgm:pt modelId="{3C65864E-75D4-4C97-9478-674E7968257D}" type="parTrans" cxnId="{8789CF59-0485-424B-843E-1D37A686A9CC}">
      <dgm:prSet/>
      <dgm:spPr/>
      <dgm:t>
        <a:bodyPr/>
        <a:lstStyle/>
        <a:p>
          <a:endParaRPr lang="en-US"/>
        </a:p>
      </dgm:t>
    </dgm:pt>
    <dgm:pt modelId="{7E935722-3613-40B7-8EC4-59684A75BDAA}" type="sibTrans" cxnId="{8789CF59-0485-424B-843E-1D37A686A9CC}">
      <dgm:prSet/>
      <dgm:spPr/>
      <dgm:t>
        <a:bodyPr/>
        <a:lstStyle/>
        <a:p>
          <a:endParaRPr lang="en-US"/>
        </a:p>
      </dgm:t>
    </dgm:pt>
    <dgm:pt modelId="{A12BC23A-0DF7-4812-96E8-FEA3B409BF5A}">
      <dgm:prSet phldrT="[Text]"/>
      <dgm:spPr/>
      <dgm:t>
        <a:bodyPr/>
        <a:lstStyle/>
        <a:p>
          <a:r>
            <a:rPr lang="en-US"/>
            <a:t>300+ employee firms</a:t>
          </a:r>
        </a:p>
      </dgm:t>
    </dgm:pt>
    <dgm:pt modelId="{F6DD6896-BA2E-4E71-A449-3CA8AC4F1B89}" type="parTrans" cxnId="{FD526BCD-90BC-49E2-862F-625A2B53BC68}">
      <dgm:prSet/>
      <dgm:spPr/>
      <dgm:t>
        <a:bodyPr/>
        <a:lstStyle/>
        <a:p>
          <a:endParaRPr lang="en-US"/>
        </a:p>
      </dgm:t>
    </dgm:pt>
    <dgm:pt modelId="{9692B81A-FD0F-40D9-ACA0-6B83DA3F4334}" type="sibTrans" cxnId="{FD526BCD-90BC-49E2-862F-625A2B53BC68}">
      <dgm:prSet/>
      <dgm:spPr/>
      <dgm:t>
        <a:bodyPr/>
        <a:lstStyle/>
        <a:p>
          <a:endParaRPr lang="en-US"/>
        </a:p>
      </dgm:t>
    </dgm:pt>
    <dgm:pt modelId="{2B2B7C5E-146E-4673-9124-265D70EBBCBF}">
      <dgm:prSet phldrT="[Text]"/>
      <dgm:spPr/>
      <dgm:t>
        <a:bodyPr/>
        <a:lstStyle/>
        <a:p>
          <a:r>
            <a:rPr lang="en-US"/>
            <a:t>20 or more apprentices</a:t>
          </a:r>
        </a:p>
      </dgm:t>
    </dgm:pt>
    <dgm:pt modelId="{68DED4D2-7F53-4A3F-87FB-A6BD7E358A62}" type="parTrans" cxnId="{2E7AC585-B1B0-4BE7-BAD0-C219CFA98FB4}">
      <dgm:prSet/>
      <dgm:spPr/>
      <dgm:t>
        <a:bodyPr/>
        <a:lstStyle/>
        <a:p>
          <a:endParaRPr lang="en-US"/>
        </a:p>
      </dgm:t>
    </dgm:pt>
    <dgm:pt modelId="{B2A945CE-34AE-4B70-A58F-D6D09360A689}" type="sibTrans" cxnId="{2E7AC585-B1B0-4BE7-BAD0-C219CFA98FB4}">
      <dgm:prSet/>
      <dgm:spPr/>
      <dgm:t>
        <a:bodyPr/>
        <a:lstStyle/>
        <a:p>
          <a:endParaRPr lang="en-US"/>
        </a:p>
      </dgm:t>
    </dgm:pt>
    <dgm:pt modelId="{C5561FE6-6C67-473D-B185-27E1EB183C74}">
      <dgm:prSet phldrT="[Text]"/>
      <dgm:spPr/>
      <dgm:t>
        <a:bodyPr/>
        <a:lstStyle/>
        <a:p>
          <a:r>
            <a:rPr lang="en-US"/>
            <a:t>One standard that employers/company can agree to train</a:t>
          </a:r>
        </a:p>
      </dgm:t>
    </dgm:pt>
    <dgm:pt modelId="{8D594355-3ED1-4DAD-A8DD-0ED402D1BD96}" type="parTrans" cxnId="{A2157D06-5451-4E82-840C-9FED8B6C0677}">
      <dgm:prSet/>
      <dgm:spPr/>
      <dgm:t>
        <a:bodyPr/>
        <a:lstStyle/>
        <a:p>
          <a:endParaRPr lang="en-US"/>
        </a:p>
      </dgm:t>
    </dgm:pt>
    <dgm:pt modelId="{ED6112F0-4EE6-42E9-92EE-42157386C69F}" type="sibTrans" cxnId="{A2157D06-5451-4E82-840C-9FED8B6C0677}">
      <dgm:prSet/>
      <dgm:spPr/>
      <dgm:t>
        <a:bodyPr/>
        <a:lstStyle/>
        <a:p>
          <a:endParaRPr lang="en-US"/>
        </a:p>
      </dgm:t>
    </dgm:pt>
    <dgm:pt modelId="{86616E7B-0125-4402-AA94-01DBB581A9BB}">
      <dgm:prSet phldrT="[Text]"/>
      <dgm:spPr/>
      <dgm:t>
        <a:bodyPr/>
        <a:lstStyle/>
        <a:p>
          <a:r>
            <a:rPr lang="en-US"/>
            <a:t>Locations in 5 or more states</a:t>
          </a:r>
        </a:p>
      </dgm:t>
    </dgm:pt>
    <dgm:pt modelId="{F7F75535-2106-4042-8948-C937C7946335}" type="parTrans" cxnId="{446AD999-B98A-4993-991A-DCB2888EE7F5}">
      <dgm:prSet/>
      <dgm:spPr/>
      <dgm:t>
        <a:bodyPr/>
        <a:lstStyle/>
        <a:p>
          <a:endParaRPr lang="en-US"/>
        </a:p>
      </dgm:t>
    </dgm:pt>
    <dgm:pt modelId="{25974454-D095-4668-8EBE-346A0757C66E}" type="sibTrans" cxnId="{446AD999-B98A-4993-991A-DCB2888EE7F5}">
      <dgm:prSet/>
      <dgm:spPr/>
      <dgm:t>
        <a:bodyPr/>
        <a:lstStyle/>
        <a:p>
          <a:endParaRPr lang="en-US"/>
        </a:p>
      </dgm:t>
    </dgm:pt>
    <dgm:pt modelId="{AAEA8936-D2AC-4CE2-927F-96378E5D8B26}">
      <dgm:prSet phldrT="[Text]"/>
      <dgm:spPr/>
      <dgm:t>
        <a:bodyPr/>
        <a:lstStyle/>
        <a:p>
          <a:r>
            <a:rPr lang="en-US">
              <a:hlinkClick xmlns:r="http://schemas.openxmlformats.org/officeDocument/2006/relationships" r:id="rId1"/>
            </a:rPr>
            <a:t>Guidance on National Program Standards</a:t>
          </a:r>
          <a:endParaRPr lang="en-US"/>
        </a:p>
      </dgm:t>
    </dgm:pt>
    <dgm:pt modelId="{7968FA8B-2BF6-4731-814E-69EDD8FA689C}" type="parTrans" cxnId="{AEA8C93C-6308-4FE7-B666-814300EF69A4}">
      <dgm:prSet/>
      <dgm:spPr/>
      <dgm:t>
        <a:bodyPr/>
        <a:lstStyle/>
        <a:p>
          <a:endParaRPr lang="en-US"/>
        </a:p>
      </dgm:t>
    </dgm:pt>
    <dgm:pt modelId="{C3D608C8-5649-4283-B371-4DFCF541754C}" type="sibTrans" cxnId="{AEA8C93C-6308-4FE7-B666-814300EF69A4}">
      <dgm:prSet/>
      <dgm:spPr/>
      <dgm:t>
        <a:bodyPr/>
        <a:lstStyle/>
        <a:p>
          <a:endParaRPr lang="en-US"/>
        </a:p>
      </dgm:t>
    </dgm:pt>
    <dgm:pt modelId="{D03A1E60-DCB9-415B-9DC8-543EA9CC1404}">
      <dgm:prSet phldrT="[Text]"/>
      <dgm:spPr/>
      <dgm:t>
        <a:bodyPr/>
        <a:lstStyle/>
        <a:p>
          <a:r>
            <a:rPr lang="en-US" b="1"/>
            <a:t>National Guidelines for Apprenticeship Standards</a:t>
          </a:r>
        </a:p>
      </dgm:t>
    </dgm:pt>
    <dgm:pt modelId="{08CE5F14-A7F0-49CC-9334-7BA0444970E5}" type="parTrans" cxnId="{E12F1649-B8C9-4DD1-B797-8EABEA2C7A0B}">
      <dgm:prSet/>
      <dgm:spPr/>
      <dgm:t>
        <a:bodyPr/>
        <a:lstStyle/>
        <a:p>
          <a:endParaRPr lang="en-US"/>
        </a:p>
      </dgm:t>
    </dgm:pt>
    <dgm:pt modelId="{40D0F179-850E-40B3-894B-3E5360BD326C}" type="sibTrans" cxnId="{E12F1649-B8C9-4DD1-B797-8EABEA2C7A0B}">
      <dgm:prSet/>
      <dgm:spPr/>
      <dgm:t>
        <a:bodyPr/>
        <a:lstStyle/>
        <a:p>
          <a:endParaRPr lang="en-US"/>
        </a:p>
      </dgm:t>
    </dgm:pt>
    <dgm:pt modelId="{22D8F646-69C8-4BDE-96D3-DB76F22E15EF}">
      <dgm:prSet phldrT="[Text]"/>
      <dgm:spPr/>
      <dgm:t>
        <a:bodyPr/>
        <a:lstStyle/>
        <a:p>
          <a:r>
            <a:rPr lang="en-US"/>
            <a:t>Multistate – 3+</a:t>
          </a:r>
        </a:p>
      </dgm:t>
    </dgm:pt>
    <dgm:pt modelId="{D17CD09F-28B0-4180-A4AB-B8006B31F633}" type="parTrans" cxnId="{9B619675-8E22-4315-B21C-593F3234D398}">
      <dgm:prSet/>
      <dgm:spPr/>
      <dgm:t>
        <a:bodyPr/>
        <a:lstStyle/>
        <a:p>
          <a:endParaRPr lang="en-US"/>
        </a:p>
      </dgm:t>
    </dgm:pt>
    <dgm:pt modelId="{4108A113-2B0A-44C7-95E4-6FE062A87E85}" type="sibTrans" cxnId="{9B619675-8E22-4315-B21C-593F3234D398}">
      <dgm:prSet/>
      <dgm:spPr/>
      <dgm:t>
        <a:bodyPr/>
        <a:lstStyle/>
        <a:p>
          <a:endParaRPr lang="en-US"/>
        </a:p>
      </dgm:t>
    </dgm:pt>
    <dgm:pt modelId="{F152BFF5-18F7-4F01-904C-0B681D323CAB}" type="pres">
      <dgm:prSet presAssocID="{15013FC3-5D2F-44AF-A70E-D14E134ECA86}" presName="linear" presStyleCnt="0">
        <dgm:presLayoutVars>
          <dgm:dir/>
          <dgm:animLvl val="lvl"/>
          <dgm:resizeHandles val="exact"/>
        </dgm:presLayoutVars>
      </dgm:prSet>
      <dgm:spPr/>
    </dgm:pt>
    <dgm:pt modelId="{A4B17ABF-A4C5-437B-BB02-2A85D9D796C7}" type="pres">
      <dgm:prSet presAssocID="{0E88E94A-F228-4583-8FCF-8EB92430E32B}" presName="parentLin" presStyleCnt="0"/>
      <dgm:spPr/>
    </dgm:pt>
    <dgm:pt modelId="{B8D9DD94-BB55-4BD5-AAC2-48E94868A442}" type="pres">
      <dgm:prSet presAssocID="{0E88E94A-F228-4583-8FCF-8EB92430E32B}" presName="parentLeftMargin" presStyleLbl="node1" presStyleIdx="0" presStyleCnt="3"/>
      <dgm:spPr/>
    </dgm:pt>
    <dgm:pt modelId="{CAD27149-8EE4-4D09-93E2-CD5C19C69622}" type="pres">
      <dgm:prSet presAssocID="{0E88E94A-F228-4583-8FCF-8EB92430E32B}" presName="parentText" presStyleLbl="node1" presStyleIdx="0" presStyleCnt="3">
        <dgm:presLayoutVars>
          <dgm:chMax val="0"/>
          <dgm:bulletEnabled val="1"/>
        </dgm:presLayoutVars>
      </dgm:prSet>
      <dgm:spPr/>
    </dgm:pt>
    <dgm:pt modelId="{D8A91479-2D1C-4CC0-AAD1-938172746E2F}" type="pres">
      <dgm:prSet presAssocID="{0E88E94A-F228-4583-8FCF-8EB92430E32B}" presName="negativeSpace" presStyleCnt="0"/>
      <dgm:spPr/>
    </dgm:pt>
    <dgm:pt modelId="{E40E3D9E-3586-4E2B-B9DA-9B60DB6CD40C}" type="pres">
      <dgm:prSet presAssocID="{0E88E94A-F228-4583-8FCF-8EB92430E32B}" presName="childText" presStyleLbl="conFgAcc1" presStyleIdx="0" presStyleCnt="3">
        <dgm:presLayoutVars>
          <dgm:bulletEnabled val="1"/>
        </dgm:presLayoutVars>
      </dgm:prSet>
      <dgm:spPr/>
    </dgm:pt>
    <dgm:pt modelId="{648DCA5C-28C3-492F-A088-DF9E397A2923}" type="pres">
      <dgm:prSet presAssocID="{579E4A4C-F938-4FC8-8692-755D58C2708D}" presName="spaceBetweenRectangles" presStyleCnt="0"/>
      <dgm:spPr/>
    </dgm:pt>
    <dgm:pt modelId="{9B7C4F03-124F-497E-9038-104DA2DC3A1F}" type="pres">
      <dgm:prSet presAssocID="{C059E27A-870A-4B95-941A-6E75615D8E06}" presName="parentLin" presStyleCnt="0"/>
      <dgm:spPr/>
    </dgm:pt>
    <dgm:pt modelId="{DF5E9FA9-706C-46A0-904C-FF6BB99A20B6}" type="pres">
      <dgm:prSet presAssocID="{C059E27A-870A-4B95-941A-6E75615D8E06}" presName="parentLeftMargin" presStyleLbl="node1" presStyleIdx="0" presStyleCnt="3"/>
      <dgm:spPr/>
    </dgm:pt>
    <dgm:pt modelId="{CE498687-6F78-4AB0-8E90-81DA88771F9F}" type="pres">
      <dgm:prSet presAssocID="{C059E27A-870A-4B95-941A-6E75615D8E06}" presName="parentText" presStyleLbl="node1" presStyleIdx="1" presStyleCnt="3">
        <dgm:presLayoutVars>
          <dgm:chMax val="0"/>
          <dgm:bulletEnabled val="1"/>
        </dgm:presLayoutVars>
      </dgm:prSet>
      <dgm:spPr/>
    </dgm:pt>
    <dgm:pt modelId="{17AE4FC5-4A93-4D11-BF55-6EC441D62C06}" type="pres">
      <dgm:prSet presAssocID="{C059E27A-870A-4B95-941A-6E75615D8E06}" presName="negativeSpace" presStyleCnt="0"/>
      <dgm:spPr/>
    </dgm:pt>
    <dgm:pt modelId="{A01087A4-9619-4A27-B359-F37EE79BB8EC}" type="pres">
      <dgm:prSet presAssocID="{C059E27A-870A-4B95-941A-6E75615D8E06}" presName="childText" presStyleLbl="conFgAcc1" presStyleIdx="1" presStyleCnt="3">
        <dgm:presLayoutVars>
          <dgm:bulletEnabled val="1"/>
        </dgm:presLayoutVars>
      </dgm:prSet>
      <dgm:spPr/>
    </dgm:pt>
    <dgm:pt modelId="{DA59149E-70E5-4405-A864-69B9878613FE}" type="pres">
      <dgm:prSet presAssocID="{CF890DAF-231A-4E5D-88E3-D72992CD9D6C}" presName="spaceBetweenRectangles" presStyleCnt="0"/>
      <dgm:spPr/>
    </dgm:pt>
    <dgm:pt modelId="{A140D123-0C0F-4889-858D-D15AB921676F}" type="pres">
      <dgm:prSet presAssocID="{D03A1E60-DCB9-415B-9DC8-543EA9CC1404}" presName="parentLin" presStyleCnt="0"/>
      <dgm:spPr/>
    </dgm:pt>
    <dgm:pt modelId="{F4219140-1A38-4EB4-B4EB-F1BB4E483C4E}" type="pres">
      <dgm:prSet presAssocID="{D03A1E60-DCB9-415B-9DC8-543EA9CC1404}" presName="parentLeftMargin" presStyleLbl="node1" presStyleIdx="1" presStyleCnt="3"/>
      <dgm:spPr/>
    </dgm:pt>
    <dgm:pt modelId="{E3F212FC-74F5-4765-AF59-1E2B2BC7DA38}" type="pres">
      <dgm:prSet presAssocID="{D03A1E60-DCB9-415B-9DC8-543EA9CC1404}" presName="parentText" presStyleLbl="node1" presStyleIdx="2" presStyleCnt="3">
        <dgm:presLayoutVars>
          <dgm:chMax val="0"/>
          <dgm:bulletEnabled val="1"/>
        </dgm:presLayoutVars>
      </dgm:prSet>
      <dgm:spPr/>
    </dgm:pt>
    <dgm:pt modelId="{DDCF2B55-4175-49DA-A208-1CA39ED4FEC7}" type="pres">
      <dgm:prSet presAssocID="{D03A1E60-DCB9-415B-9DC8-543EA9CC1404}" presName="negativeSpace" presStyleCnt="0"/>
      <dgm:spPr/>
    </dgm:pt>
    <dgm:pt modelId="{B244912F-CD8A-4ABF-B27F-5DD8001F05D0}" type="pres">
      <dgm:prSet presAssocID="{D03A1E60-DCB9-415B-9DC8-543EA9CC1404}" presName="childText" presStyleLbl="conFgAcc1" presStyleIdx="2" presStyleCnt="3">
        <dgm:presLayoutVars>
          <dgm:bulletEnabled val="1"/>
        </dgm:presLayoutVars>
      </dgm:prSet>
      <dgm:spPr/>
    </dgm:pt>
  </dgm:ptLst>
  <dgm:cxnLst>
    <dgm:cxn modelId="{A2157D06-5451-4E82-840C-9FED8B6C0677}" srcId="{C059E27A-870A-4B95-941A-6E75615D8E06}" destId="{C5561FE6-6C67-473D-B185-27E1EB183C74}" srcOrd="5" destOrd="0" parTransId="{8D594355-3ED1-4DAD-A8DD-0ED402D1BD96}" sibTransId="{ED6112F0-4EE6-42E9-92EE-42157386C69F}"/>
    <dgm:cxn modelId="{E8567110-DB2E-41E4-AAC9-08775179D723}" srcId="{D03A1E60-DCB9-415B-9DC8-543EA9CC1404}" destId="{3AAD207A-20FF-4F75-B464-0D630C9E695B}" srcOrd="1" destOrd="0" parTransId="{075C1367-F11F-4082-9216-F141F40A9F33}" sibTransId="{6C5BD902-9FCE-44DF-84B2-5E9ECA273249}"/>
    <dgm:cxn modelId="{12FAC612-C817-4332-AB4B-B8AD8FC7CF49}" srcId="{D03A1E60-DCB9-415B-9DC8-543EA9CC1404}" destId="{66A78009-813D-4687-A654-C563A5BEB90F}" srcOrd="0" destOrd="0" parTransId="{C15FE0AE-A96C-478F-85D7-DF19F243929C}" sibTransId="{3F6AC942-7832-4B1A-9C31-BD75FCEDEEFF}"/>
    <dgm:cxn modelId="{DF0E9316-93D1-4688-B84C-B83F91D67461}" srcId="{C059E27A-870A-4B95-941A-6E75615D8E06}" destId="{3D4FB441-FBF9-4962-A44B-3E7FC32970AE}" srcOrd="0" destOrd="0" parTransId="{F870C3BB-4C15-4451-8760-578F3E7023F3}" sibTransId="{23E786DB-F6B3-4735-887B-7FB2402AA995}"/>
    <dgm:cxn modelId="{536F9C1B-0244-4101-B2B1-134D12BA4EEA}" type="presOf" srcId="{A12BC23A-0DF7-4812-96E8-FEA3B409BF5A}" destId="{A01087A4-9619-4A27-B359-F37EE79BB8EC}" srcOrd="0" destOrd="3" presId="urn:microsoft.com/office/officeart/2005/8/layout/list1"/>
    <dgm:cxn modelId="{47F7C625-A167-433A-A42B-8527CAE5D3D3}" type="presOf" srcId="{D03A1E60-DCB9-415B-9DC8-543EA9CC1404}" destId="{F4219140-1A38-4EB4-B4EB-F1BB4E483C4E}" srcOrd="0" destOrd="0" presId="urn:microsoft.com/office/officeart/2005/8/layout/list1"/>
    <dgm:cxn modelId="{A82EC529-88F8-40C8-A4CF-71DB9E134AEC}" type="presOf" srcId="{D03A1E60-DCB9-415B-9DC8-543EA9CC1404}" destId="{E3F212FC-74F5-4765-AF59-1E2B2BC7DA38}" srcOrd="1" destOrd="0" presId="urn:microsoft.com/office/officeart/2005/8/layout/list1"/>
    <dgm:cxn modelId="{AEA8C93C-6308-4FE7-B666-814300EF69A4}" srcId="{C059E27A-870A-4B95-941A-6E75615D8E06}" destId="{AAEA8936-D2AC-4CE2-927F-96378E5D8B26}" srcOrd="7" destOrd="0" parTransId="{7968FA8B-2BF6-4731-814E-69EDD8FA689C}" sibTransId="{C3D608C8-5649-4283-B371-4DFCF541754C}"/>
    <dgm:cxn modelId="{92068640-44AF-4EEA-8518-81071E581390}" srcId="{15013FC3-5D2F-44AF-A70E-D14E134ECA86}" destId="{0E88E94A-F228-4583-8FCF-8EB92430E32B}" srcOrd="0" destOrd="0" parTransId="{A5D2E4DA-0A6B-4200-9387-C5F045B0E4D5}" sibTransId="{579E4A4C-F938-4FC8-8692-755D58C2708D}"/>
    <dgm:cxn modelId="{15D21668-76FD-47BF-A266-1846085339FC}" srcId="{0E88E94A-F228-4583-8FCF-8EB92430E32B}" destId="{2F6A3CBD-5CCA-48BE-B78D-72CED92CBC80}" srcOrd="1" destOrd="0" parTransId="{41761EEA-01A5-41C9-B675-6F8575222B74}" sibTransId="{F987DE4E-D3A0-4BD3-A556-3951D4D94655}"/>
    <dgm:cxn modelId="{E12F1649-B8C9-4DD1-B797-8EABEA2C7A0B}" srcId="{15013FC3-5D2F-44AF-A70E-D14E134ECA86}" destId="{D03A1E60-DCB9-415B-9DC8-543EA9CC1404}" srcOrd="2" destOrd="0" parTransId="{08CE5F14-A7F0-49CC-9334-7BA0444970E5}" sibTransId="{40D0F179-850E-40B3-894B-3E5360BD326C}"/>
    <dgm:cxn modelId="{3ECFBE6B-1024-44AE-BD68-B31347093783}" type="presOf" srcId="{474A3614-10A0-49D9-88D3-1235BCD136BF}" destId="{E40E3D9E-3586-4E2B-B9DA-9B60DB6CD40C}" srcOrd="0" destOrd="2" presId="urn:microsoft.com/office/officeart/2005/8/layout/list1"/>
    <dgm:cxn modelId="{F86D4C6D-0DA3-4874-8AA8-3DCD3D76EC98}" srcId="{D03A1E60-DCB9-415B-9DC8-543EA9CC1404}" destId="{F8EC25AE-8B96-4DE7-A751-28EA79C14B96}" srcOrd="2" destOrd="0" parTransId="{FC795E7B-210C-4EFE-9F60-B6D9FE60A3E4}" sibTransId="{555AC7DD-7035-4B58-B53D-4D571CC3C4B6}"/>
    <dgm:cxn modelId="{4A0F096E-00DA-4255-8130-FCDCB1053B86}" type="presOf" srcId="{15013FC3-5D2F-44AF-A70E-D14E134ECA86}" destId="{F152BFF5-18F7-4F01-904C-0B681D323CAB}" srcOrd="0" destOrd="0" presId="urn:microsoft.com/office/officeart/2005/8/layout/list1"/>
    <dgm:cxn modelId="{86630555-B938-4BD6-840D-5E6E9B8933B7}" type="presOf" srcId="{F5E1849B-2C45-4EB8-9D8E-4B633A4AA825}" destId="{A01087A4-9619-4A27-B359-F37EE79BB8EC}" srcOrd="0" destOrd="1" presId="urn:microsoft.com/office/officeart/2005/8/layout/list1"/>
    <dgm:cxn modelId="{FA5D4075-0D6B-40E9-92A0-BC20694EC944}" type="presOf" srcId="{86616E7B-0125-4402-AA94-01DBB581A9BB}" destId="{A01087A4-9619-4A27-B359-F37EE79BB8EC}" srcOrd="0" destOrd="6" presId="urn:microsoft.com/office/officeart/2005/8/layout/list1"/>
    <dgm:cxn modelId="{9B619675-8E22-4315-B21C-593F3234D398}" srcId="{C059E27A-870A-4B95-941A-6E75615D8E06}" destId="{22D8F646-69C8-4BDE-96D3-DB76F22E15EF}" srcOrd="2" destOrd="0" parTransId="{D17CD09F-28B0-4180-A4AB-B8006B31F633}" sibTransId="{4108A113-2B0A-44C7-95E4-6FE062A87E85}"/>
    <dgm:cxn modelId="{8789CF59-0485-424B-843E-1D37A686A9CC}" srcId="{C059E27A-870A-4B95-941A-6E75615D8E06}" destId="{F5E1849B-2C45-4EB8-9D8E-4B633A4AA825}" srcOrd="1" destOrd="0" parTransId="{3C65864E-75D4-4C97-9478-674E7968257D}" sibTransId="{7E935722-3613-40B7-8EC4-59684A75BDAA}"/>
    <dgm:cxn modelId="{0E292381-7655-4D0B-BF30-B8C88C41500F}" type="presOf" srcId="{C5561FE6-6C67-473D-B185-27E1EB183C74}" destId="{A01087A4-9619-4A27-B359-F37EE79BB8EC}" srcOrd="0" destOrd="5" presId="urn:microsoft.com/office/officeart/2005/8/layout/list1"/>
    <dgm:cxn modelId="{307D0D84-3DB4-4700-9610-BFCB055EE8AF}" type="presOf" srcId="{0E88E94A-F228-4583-8FCF-8EB92430E32B}" destId="{B8D9DD94-BB55-4BD5-AAC2-48E94868A442}" srcOrd="0" destOrd="0" presId="urn:microsoft.com/office/officeart/2005/8/layout/list1"/>
    <dgm:cxn modelId="{2E7AC585-B1B0-4BE7-BAD0-C219CFA98FB4}" srcId="{C059E27A-870A-4B95-941A-6E75615D8E06}" destId="{2B2B7C5E-146E-4673-9124-265D70EBBCBF}" srcOrd="4" destOrd="0" parTransId="{68DED4D2-7F53-4A3F-87FB-A6BD7E358A62}" sibTransId="{B2A945CE-34AE-4B70-A58F-D6D09360A689}"/>
    <dgm:cxn modelId="{D54FF196-0F32-42F3-9FE2-6E4212628518}" type="presOf" srcId="{66A78009-813D-4687-A654-C563A5BEB90F}" destId="{B244912F-CD8A-4ABF-B27F-5DD8001F05D0}" srcOrd="0" destOrd="0" presId="urn:microsoft.com/office/officeart/2005/8/layout/list1"/>
    <dgm:cxn modelId="{A317F297-2E86-4EA1-9015-D2FB20C85E1C}" type="presOf" srcId="{C059E27A-870A-4B95-941A-6E75615D8E06}" destId="{CE498687-6F78-4AB0-8E90-81DA88771F9F}" srcOrd="1" destOrd="0" presId="urn:microsoft.com/office/officeart/2005/8/layout/list1"/>
    <dgm:cxn modelId="{446AD999-B98A-4993-991A-DCB2888EE7F5}" srcId="{C059E27A-870A-4B95-941A-6E75615D8E06}" destId="{86616E7B-0125-4402-AA94-01DBB581A9BB}" srcOrd="6" destOrd="0" parTransId="{F7F75535-2106-4042-8948-C937C7946335}" sibTransId="{25974454-D095-4668-8EBE-346A0757C66E}"/>
    <dgm:cxn modelId="{C19D959A-1656-40E4-8564-3BAF60FF1057}" type="presOf" srcId="{E3D22D0F-4B07-4D8C-BB87-DD526CA59F24}" destId="{E40E3D9E-3586-4E2B-B9DA-9B60DB6CD40C}" srcOrd="0" destOrd="0" presId="urn:microsoft.com/office/officeart/2005/8/layout/list1"/>
    <dgm:cxn modelId="{0088EF9D-9578-4B0A-993D-0FF0864F61DC}" type="presOf" srcId="{2F6A3CBD-5CCA-48BE-B78D-72CED92CBC80}" destId="{E40E3D9E-3586-4E2B-B9DA-9B60DB6CD40C}" srcOrd="0" destOrd="1" presId="urn:microsoft.com/office/officeart/2005/8/layout/list1"/>
    <dgm:cxn modelId="{D25CDAB0-73F2-44FE-95DD-8E89A633E58B}" type="presOf" srcId="{3D4FB441-FBF9-4962-A44B-3E7FC32970AE}" destId="{A01087A4-9619-4A27-B359-F37EE79BB8EC}" srcOrd="0" destOrd="0" presId="urn:microsoft.com/office/officeart/2005/8/layout/list1"/>
    <dgm:cxn modelId="{8E24D2B4-5A0E-4D8E-B6D2-A08786BA3C8E}" srcId="{D03A1E60-DCB9-415B-9DC8-543EA9CC1404}" destId="{8A86C262-66DB-4308-996C-C4D189CA8C95}" srcOrd="3" destOrd="0" parTransId="{D59BC8EA-B464-46C1-914D-EAA674C6359C}" sibTransId="{F408CB8A-3933-4E70-A4A8-45DC54FDC448}"/>
    <dgm:cxn modelId="{EB07C0B6-16D5-47F8-B075-1D6E133C4C25}" type="presOf" srcId="{22D8F646-69C8-4BDE-96D3-DB76F22E15EF}" destId="{A01087A4-9619-4A27-B359-F37EE79BB8EC}" srcOrd="0" destOrd="2" presId="urn:microsoft.com/office/officeart/2005/8/layout/list1"/>
    <dgm:cxn modelId="{F71B29BA-4497-4526-B1E3-0334E392359A}" srcId="{0E88E94A-F228-4583-8FCF-8EB92430E32B}" destId="{474A3614-10A0-49D9-88D3-1235BCD136BF}" srcOrd="2" destOrd="0" parTransId="{4362D832-C232-4773-BB2A-48639FB33022}" sibTransId="{F946D201-45DA-4943-A229-96FE07D8E5B3}"/>
    <dgm:cxn modelId="{C07A28BB-EFCB-4D14-8B9C-50825DF9C63F}" type="presOf" srcId="{8A86C262-66DB-4308-996C-C4D189CA8C95}" destId="{B244912F-CD8A-4ABF-B27F-5DD8001F05D0}" srcOrd="0" destOrd="3" presId="urn:microsoft.com/office/officeart/2005/8/layout/list1"/>
    <dgm:cxn modelId="{50DADBBC-245C-4B5B-ACCF-21D8634032D7}" type="presOf" srcId="{2B2B7C5E-146E-4673-9124-265D70EBBCBF}" destId="{A01087A4-9619-4A27-B359-F37EE79BB8EC}" srcOrd="0" destOrd="4" presId="urn:microsoft.com/office/officeart/2005/8/layout/list1"/>
    <dgm:cxn modelId="{26ED91C4-A083-4829-A7CE-ABE78A09BF27}" type="presOf" srcId="{0E88E94A-F228-4583-8FCF-8EB92430E32B}" destId="{CAD27149-8EE4-4D09-93E2-CD5C19C69622}" srcOrd="1" destOrd="0" presId="urn:microsoft.com/office/officeart/2005/8/layout/list1"/>
    <dgm:cxn modelId="{DEBFADC4-5B44-4B7A-A7ED-D32963B00EFA}" type="presOf" srcId="{3AAD207A-20FF-4F75-B464-0D630C9E695B}" destId="{B244912F-CD8A-4ABF-B27F-5DD8001F05D0}" srcOrd="0" destOrd="1" presId="urn:microsoft.com/office/officeart/2005/8/layout/list1"/>
    <dgm:cxn modelId="{403C8EC9-95E6-41B2-9A6E-1A2343F92985}" type="presOf" srcId="{F8EC25AE-8B96-4DE7-A751-28EA79C14B96}" destId="{B244912F-CD8A-4ABF-B27F-5DD8001F05D0}" srcOrd="0" destOrd="2" presId="urn:microsoft.com/office/officeart/2005/8/layout/list1"/>
    <dgm:cxn modelId="{FD526BCD-90BC-49E2-862F-625A2B53BC68}" srcId="{C059E27A-870A-4B95-941A-6E75615D8E06}" destId="{A12BC23A-0DF7-4812-96E8-FEA3B409BF5A}" srcOrd="3" destOrd="0" parTransId="{F6DD6896-BA2E-4E71-A449-3CA8AC4F1B89}" sibTransId="{9692B81A-FD0F-40D9-ACA0-6B83DA3F4334}"/>
    <dgm:cxn modelId="{0A2777DA-66C9-460D-98F3-C1495BF22E3C}" srcId="{0E88E94A-F228-4583-8FCF-8EB92430E32B}" destId="{E3D22D0F-4B07-4D8C-BB87-DD526CA59F24}" srcOrd="0" destOrd="0" parTransId="{7DF9155F-6F83-4007-9494-3077290F7E09}" sibTransId="{68C15A61-D7D0-49C2-BE74-0F13BA92595A}"/>
    <dgm:cxn modelId="{BDF548DD-860F-4424-845B-E69771AAAF74}" srcId="{15013FC3-5D2F-44AF-A70E-D14E134ECA86}" destId="{C059E27A-870A-4B95-941A-6E75615D8E06}" srcOrd="1" destOrd="0" parTransId="{919EDA4D-F3CC-4F91-894A-41EF1F0A777F}" sibTransId="{CF890DAF-231A-4E5D-88E3-D72992CD9D6C}"/>
    <dgm:cxn modelId="{971706E7-2D04-4844-86C8-A2C0E54FBA20}" type="presOf" srcId="{C059E27A-870A-4B95-941A-6E75615D8E06}" destId="{DF5E9FA9-706C-46A0-904C-FF6BB99A20B6}" srcOrd="0" destOrd="0" presId="urn:microsoft.com/office/officeart/2005/8/layout/list1"/>
    <dgm:cxn modelId="{51A9F3F6-85E2-423D-8988-051AD35BCAB7}" type="presOf" srcId="{AAEA8936-D2AC-4CE2-927F-96378E5D8B26}" destId="{A01087A4-9619-4A27-B359-F37EE79BB8EC}" srcOrd="0" destOrd="7" presId="urn:microsoft.com/office/officeart/2005/8/layout/list1"/>
    <dgm:cxn modelId="{1B78B35C-D565-495D-8F29-D67A661E73F8}" type="presParOf" srcId="{F152BFF5-18F7-4F01-904C-0B681D323CAB}" destId="{A4B17ABF-A4C5-437B-BB02-2A85D9D796C7}" srcOrd="0" destOrd="0" presId="urn:microsoft.com/office/officeart/2005/8/layout/list1"/>
    <dgm:cxn modelId="{6475C4FF-51FF-4414-81E9-9EB36910D40E}" type="presParOf" srcId="{A4B17ABF-A4C5-437B-BB02-2A85D9D796C7}" destId="{B8D9DD94-BB55-4BD5-AAC2-48E94868A442}" srcOrd="0" destOrd="0" presId="urn:microsoft.com/office/officeart/2005/8/layout/list1"/>
    <dgm:cxn modelId="{42D8B790-C3D5-4233-BE66-CBE3362FE616}" type="presParOf" srcId="{A4B17ABF-A4C5-437B-BB02-2A85D9D796C7}" destId="{CAD27149-8EE4-4D09-93E2-CD5C19C69622}" srcOrd="1" destOrd="0" presId="urn:microsoft.com/office/officeart/2005/8/layout/list1"/>
    <dgm:cxn modelId="{679C65EB-A259-4E1D-8BE6-DBFEF3B5CDF4}" type="presParOf" srcId="{F152BFF5-18F7-4F01-904C-0B681D323CAB}" destId="{D8A91479-2D1C-4CC0-AAD1-938172746E2F}" srcOrd="1" destOrd="0" presId="urn:microsoft.com/office/officeart/2005/8/layout/list1"/>
    <dgm:cxn modelId="{22A7D618-3642-4385-8209-468BC82EA143}" type="presParOf" srcId="{F152BFF5-18F7-4F01-904C-0B681D323CAB}" destId="{E40E3D9E-3586-4E2B-B9DA-9B60DB6CD40C}" srcOrd="2" destOrd="0" presId="urn:microsoft.com/office/officeart/2005/8/layout/list1"/>
    <dgm:cxn modelId="{14760C0F-BBEB-400D-B573-3B390C5CA8EF}" type="presParOf" srcId="{F152BFF5-18F7-4F01-904C-0B681D323CAB}" destId="{648DCA5C-28C3-492F-A088-DF9E397A2923}" srcOrd="3" destOrd="0" presId="urn:microsoft.com/office/officeart/2005/8/layout/list1"/>
    <dgm:cxn modelId="{730B6D53-0B07-4283-BB28-C13ABC2C958A}" type="presParOf" srcId="{F152BFF5-18F7-4F01-904C-0B681D323CAB}" destId="{9B7C4F03-124F-497E-9038-104DA2DC3A1F}" srcOrd="4" destOrd="0" presId="urn:microsoft.com/office/officeart/2005/8/layout/list1"/>
    <dgm:cxn modelId="{08D3E43B-2E6F-45A9-93A7-E1A5380DBA6B}" type="presParOf" srcId="{9B7C4F03-124F-497E-9038-104DA2DC3A1F}" destId="{DF5E9FA9-706C-46A0-904C-FF6BB99A20B6}" srcOrd="0" destOrd="0" presId="urn:microsoft.com/office/officeart/2005/8/layout/list1"/>
    <dgm:cxn modelId="{EC1A4DA1-47BF-41AC-8C52-A92794C108C5}" type="presParOf" srcId="{9B7C4F03-124F-497E-9038-104DA2DC3A1F}" destId="{CE498687-6F78-4AB0-8E90-81DA88771F9F}" srcOrd="1" destOrd="0" presId="urn:microsoft.com/office/officeart/2005/8/layout/list1"/>
    <dgm:cxn modelId="{0D8ED01B-41FE-4D6A-80B9-485A5C905CF0}" type="presParOf" srcId="{F152BFF5-18F7-4F01-904C-0B681D323CAB}" destId="{17AE4FC5-4A93-4D11-BF55-6EC441D62C06}" srcOrd="5" destOrd="0" presId="urn:microsoft.com/office/officeart/2005/8/layout/list1"/>
    <dgm:cxn modelId="{33205AEB-1AB1-4FD1-B145-87E03B1212CC}" type="presParOf" srcId="{F152BFF5-18F7-4F01-904C-0B681D323CAB}" destId="{A01087A4-9619-4A27-B359-F37EE79BB8EC}" srcOrd="6" destOrd="0" presId="urn:microsoft.com/office/officeart/2005/8/layout/list1"/>
    <dgm:cxn modelId="{25B69CDD-A1F1-4114-9680-B2DFF31EC2F1}" type="presParOf" srcId="{F152BFF5-18F7-4F01-904C-0B681D323CAB}" destId="{DA59149E-70E5-4405-A864-69B9878613FE}" srcOrd="7" destOrd="0" presId="urn:microsoft.com/office/officeart/2005/8/layout/list1"/>
    <dgm:cxn modelId="{B158AA73-9845-49F7-A9EB-01E2E47D24C0}" type="presParOf" srcId="{F152BFF5-18F7-4F01-904C-0B681D323CAB}" destId="{A140D123-0C0F-4889-858D-D15AB921676F}" srcOrd="8" destOrd="0" presId="urn:microsoft.com/office/officeart/2005/8/layout/list1"/>
    <dgm:cxn modelId="{0299684A-7EB7-4400-A223-B8ABA2507668}" type="presParOf" srcId="{A140D123-0C0F-4889-858D-D15AB921676F}" destId="{F4219140-1A38-4EB4-B4EB-F1BB4E483C4E}" srcOrd="0" destOrd="0" presId="urn:microsoft.com/office/officeart/2005/8/layout/list1"/>
    <dgm:cxn modelId="{25E288DD-24CB-40E6-8A38-0003A8C55DFF}" type="presParOf" srcId="{A140D123-0C0F-4889-858D-D15AB921676F}" destId="{E3F212FC-74F5-4765-AF59-1E2B2BC7DA38}" srcOrd="1" destOrd="0" presId="urn:microsoft.com/office/officeart/2005/8/layout/list1"/>
    <dgm:cxn modelId="{0457C5E8-7DF3-4C4C-BA98-D9F982111EFD}" type="presParOf" srcId="{F152BFF5-18F7-4F01-904C-0B681D323CAB}" destId="{DDCF2B55-4175-49DA-A208-1CA39ED4FEC7}" srcOrd="9" destOrd="0" presId="urn:microsoft.com/office/officeart/2005/8/layout/list1"/>
    <dgm:cxn modelId="{1C6C6D9E-030C-428E-888C-67C68CEB92FD}" type="presParOf" srcId="{F152BFF5-18F7-4F01-904C-0B681D323CAB}" destId="{B244912F-CD8A-4ABF-B27F-5DD8001F05D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E3D9E-3586-4E2B-B9DA-9B60DB6CD40C}">
      <dsp:nvSpPr>
        <dsp:cNvPr id="0" name=""/>
        <dsp:cNvSpPr/>
      </dsp:nvSpPr>
      <dsp:spPr>
        <a:xfrm>
          <a:off x="0" y="339919"/>
          <a:ext cx="8334942" cy="9418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6884" tIns="270764" rIns="64688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rgbClr val="242021">
                  <a:hueOff val="0"/>
                  <a:satOff val="0"/>
                  <a:lumOff val="0"/>
                  <a:alphaOff val="0"/>
                </a:srgbClr>
              </a:solidFill>
              <a:latin typeface="Arial" panose="020B0604020202020204"/>
              <a:ea typeface="+mn-ea"/>
              <a:cs typeface="+mn-cs"/>
            </a:rPr>
            <a:t>Most apprenticeship programs will likely be local/state. </a:t>
          </a:r>
        </a:p>
        <a:p>
          <a:pPr marL="114300" lvl="1" indent="-114300" algn="l" defTabSz="577850">
            <a:lnSpc>
              <a:spcPct val="90000"/>
            </a:lnSpc>
            <a:spcBef>
              <a:spcPct val="0"/>
            </a:spcBef>
            <a:spcAft>
              <a:spcPct val="15000"/>
            </a:spcAft>
            <a:buChar char="•"/>
          </a:pPr>
          <a:r>
            <a:rPr lang="en-US" sz="1300" kern="1200">
              <a:solidFill>
                <a:srgbClr val="242021">
                  <a:hueOff val="0"/>
                  <a:satOff val="0"/>
                  <a:lumOff val="0"/>
                  <a:alphaOff val="0"/>
                </a:srgbClr>
              </a:solidFill>
              <a:latin typeface="Arial" panose="020B0604020202020204"/>
              <a:ea typeface="+mn-ea"/>
              <a:cs typeface="+mn-cs"/>
            </a:rPr>
            <a:t>Is the program in a State Apprenticeship Agency State or OA state?</a:t>
          </a:r>
        </a:p>
        <a:p>
          <a:pPr marL="114300" lvl="1" indent="-114300" algn="l" defTabSz="577850">
            <a:lnSpc>
              <a:spcPct val="90000"/>
            </a:lnSpc>
            <a:spcBef>
              <a:spcPct val="0"/>
            </a:spcBef>
            <a:spcAft>
              <a:spcPct val="15000"/>
            </a:spcAft>
            <a:buChar char="•"/>
          </a:pPr>
          <a:r>
            <a:rPr lang="en-US" sz="1300" kern="1200">
              <a:solidFill>
                <a:srgbClr val="242021">
                  <a:hueOff val="0"/>
                  <a:satOff val="0"/>
                  <a:lumOff val="0"/>
                  <a:alphaOff val="0"/>
                </a:srgbClr>
              </a:solidFill>
              <a:latin typeface="Arial" panose="020B0604020202020204"/>
              <a:ea typeface="+mn-ea"/>
              <a:cs typeface="+mn-cs"/>
            </a:rPr>
            <a:t>Meet with apprenticeship staff for guidance.</a:t>
          </a:r>
        </a:p>
      </dsp:txBody>
      <dsp:txXfrm>
        <a:off x="0" y="339919"/>
        <a:ext cx="8334942" cy="941850"/>
      </dsp:txXfrm>
    </dsp:sp>
    <dsp:sp modelId="{CAD27149-8EE4-4D09-93E2-CD5C19C69622}">
      <dsp:nvSpPr>
        <dsp:cNvPr id="0" name=""/>
        <dsp:cNvSpPr/>
      </dsp:nvSpPr>
      <dsp:spPr>
        <a:xfrm>
          <a:off x="416747" y="148039"/>
          <a:ext cx="5834459"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29" tIns="0" rIns="220529" bIns="0" numCol="1" spcCol="1270" anchor="ctr" anchorCtr="0">
          <a:noAutofit/>
        </a:bodyPr>
        <a:lstStyle/>
        <a:p>
          <a:pPr marL="0" lvl="0" indent="0" algn="l" defTabSz="577850">
            <a:lnSpc>
              <a:spcPct val="90000"/>
            </a:lnSpc>
            <a:spcBef>
              <a:spcPct val="0"/>
            </a:spcBef>
            <a:spcAft>
              <a:spcPct val="35000"/>
            </a:spcAft>
            <a:buNone/>
          </a:pPr>
          <a:r>
            <a:rPr lang="en-US" sz="1300" b="1" kern="1200"/>
            <a:t>Local/State Program</a:t>
          </a:r>
        </a:p>
      </dsp:txBody>
      <dsp:txXfrm>
        <a:off x="435481" y="166773"/>
        <a:ext cx="5796991" cy="346292"/>
      </dsp:txXfrm>
    </dsp:sp>
    <dsp:sp modelId="{A01087A4-9619-4A27-B359-F37EE79BB8EC}">
      <dsp:nvSpPr>
        <dsp:cNvPr id="0" name=""/>
        <dsp:cNvSpPr/>
      </dsp:nvSpPr>
      <dsp:spPr>
        <a:xfrm>
          <a:off x="0" y="1543849"/>
          <a:ext cx="8334942" cy="1965600"/>
        </a:xfrm>
        <a:prstGeom prst="rect">
          <a:avLst/>
        </a:prstGeom>
        <a:solidFill>
          <a:schemeClr val="lt1">
            <a:alpha val="90000"/>
            <a:hueOff val="0"/>
            <a:satOff val="0"/>
            <a:lumOff val="0"/>
            <a:alphaOff val="0"/>
          </a:schemeClr>
        </a:solidFill>
        <a:ln w="12700" cap="flat" cmpd="sng" algn="ctr">
          <a:solidFill>
            <a:schemeClr val="accent2">
              <a:hueOff val="-10522997"/>
              <a:satOff val="-34947"/>
              <a:lumOff val="-88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6884" tIns="270764" rIns="64688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Registered in every state</a:t>
          </a:r>
        </a:p>
        <a:p>
          <a:pPr marL="114300" lvl="1" indent="-114300" algn="l" defTabSz="577850">
            <a:lnSpc>
              <a:spcPct val="90000"/>
            </a:lnSpc>
            <a:spcBef>
              <a:spcPct val="0"/>
            </a:spcBef>
            <a:spcAft>
              <a:spcPct val="15000"/>
            </a:spcAft>
            <a:buChar char="•"/>
          </a:pPr>
          <a:r>
            <a:rPr lang="en-US" sz="1300" kern="1200"/>
            <a:t>Registered by OA National office</a:t>
          </a:r>
        </a:p>
        <a:p>
          <a:pPr marL="114300" lvl="1" indent="-114300" algn="l" defTabSz="577850">
            <a:lnSpc>
              <a:spcPct val="90000"/>
            </a:lnSpc>
            <a:spcBef>
              <a:spcPct val="0"/>
            </a:spcBef>
            <a:spcAft>
              <a:spcPct val="15000"/>
            </a:spcAft>
            <a:buChar char="•"/>
          </a:pPr>
          <a:r>
            <a:rPr lang="en-US" sz="1300" kern="1200"/>
            <a:t>Multistate – 3+</a:t>
          </a:r>
        </a:p>
        <a:p>
          <a:pPr marL="114300" lvl="1" indent="-114300" algn="l" defTabSz="577850">
            <a:lnSpc>
              <a:spcPct val="90000"/>
            </a:lnSpc>
            <a:spcBef>
              <a:spcPct val="0"/>
            </a:spcBef>
            <a:spcAft>
              <a:spcPct val="15000"/>
            </a:spcAft>
            <a:buChar char="•"/>
          </a:pPr>
          <a:r>
            <a:rPr lang="en-US" sz="1300" kern="1200"/>
            <a:t>300+ employee firms</a:t>
          </a:r>
        </a:p>
        <a:p>
          <a:pPr marL="114300" lvl="1" indent="-114300" algn="l" defTabSz="577850">
            <a:lnSpc>
              <a:spcPct val="90000"/>
            </a:lnSpc>
            <a:spcBef>
              <a:spcPct val="0"/>
            </a:spcBef>
            <a:spcAft>
              <a:spcPct val="15000"/>
            </a:spcAft>
            <a:buChar char="•"/>
          </a:pPr>
          <a:r>
            <a:rPr lang="en-US" sz="1300" kern="1200"/>
            <a:t>20 or more apprentices</a:t>
          </a:r>
        </a:p>
        <a:p>
          <a:pPr marL="114300" lvl="1" indent="-114300" algn="l" defTabSz="577850">
            <a:lnSpc>
              <a:spcPct val="90000"/>
            </a:lnSpc>
            <a:spcBef>
              <a:spcPct val="0"/>
            </a:spcBef>
            <a:spcAft>
              <a:spcPct val="15000"/>
            </a:spcAft>
            <a:buChar char="•"/>
          </a:pPr>
          <a:r>
            <a:rPr lang="en-US" sz="1300" kern="1200"/>
            <a:t>One standard that employers/company can agree to train</a:t>
          </a:r>
        </a:p>
        <a:p>
          <a:pPr marL="114300" lvl="1" indent="-114300" algn="l" defTabSz="577850">
            <a:lnSpc>
              <a:spcPct val="90000"/>
            </a:lnSpc>
            <a:spcBef>
              <a:spcPct val="0"/>
            </a:spcBef>
            <a:spcAft>
              <a:spcPct val="15000"/>
            </a:spcAft>
            <a:buChar char="•"/>
          </a:pPr>
          <a:r>
            <a:rPr lang="en-US" sz="1300" kern="1200"/>
            <a:t>Locations in 5 or more states</a:t>
          </a:r>
        </a:p>
        <a:p>
          <a:pPr marL="114300" lvl="1" indent="-114300" algn="l" defTabSz="577850">
            <a:lnSpc>
              <a:spcPct val="90000"/>
            </a:lnSpc>
            <a:spcBef>
              <a:spcPct val="0"/>
            </a:spcBef>
            <a:spcAft>
              <a:spcPct val="15000"/>
            </a:spcAft>
            <a:buChar char="•"/>
          </a:pPr>
          <a:r>
            <a:rPr lang="en-US" sz="1300" kern="1200">
              <a:hlinkClick xmlns:r="http://schemas.openxmlformats.org/officeDocument/2006/relationships" r:id="rId1"/>
            </a:rPr>
            <a:t>Guidance on National Program Standards</a:t>
          </a:r>
          <a:endParaRPr lang="en-US" sz="1300" kern="1200"/>
        </a:p>
      </dsp:txBody>
      <dsp:txXfrm>
        <a:off x="0" y="1543849"/>
        <a:ext cx="8334942" cy="1965600"/>
      </dsp:txXfrm>
    </dsp:sp>
    <dsp:sp modelId="{CE498687-6F78-4AB0-8E90-81DA88771F9F}">
      <dsp:nvSpPr>
        <dsp:cNvPr id="0" name=""/>
        <dsp:cNvSpPr/>
      </dsp:nvSpPr>
      <dsp:spPr>
        <a:xfrm>
          <a:off x="416747" y="1351969"/>
          <a:ext cx="5834459" cy="383760"/>
        </a:xfrm>
        <a:prstGeom prst="roundRect">
          <a:avLst/>
        </a:prstGeom>
        <a:solidFill>
          <a:schemeClr val="accent2">
            <a:hueOff val="-10522997"/>
            <a:satOff val="-34947"/>
            <a:lumOff val="-88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29" tIns="0" rIns="220529" bIns="0" numCol="1" spcCol="1270" anchor="ctr" anchorCtr="0">
          <a:noAutofit/>
        </a:bodyPr>
        <a:lstStyle/>
        <a:p>
          <a:pPr marL="0" lvl="0" indent="0" algn="l" defTabSz="577850">
            <a:lnSpc>
              <a:spcPct val="90000"/>
            </a:lnSpc>
            <a:spcBef>
              <a:spcPct val="0"/>
            </a:spcBef>
            <a:spcAft>
              <a:spcPct val="35000"/>
            </a:spcAft>
            <a:buNone/>
          </a:pPr>
          <a:r>
            <a:rPr lang="en-US" sz="1300" b="1" kern="1200"/>
            <a:t>National Program Standards</a:t>
          </a:r>
        </a:p>
      </dsp:txBody>
      <dsp:txXfrm>
        <a:off x="435481" y="1370703"/>
        <a:ext cx="5796991" cy="346292"/>
      </dsp:txXfrm>
    </dsp:sp>
    <dsp:sp modelId="{B244912F-CD8A-4ABF-B27F-5DD8001F05D0}">
      <dsp:nvSpPr>
        <dsp:cNvPr id="0" name=""/>
        <dsp:cNvSpPr/>
      </dsp:nvSpPr>
      <dsp:spPr>
        <a:xfrm>
          <a:off x="0" y="3771529"/>
          <a:ext cx="8334942" cy="1146600"/>
        </a:xfrm>
        <a:prstGeom prst="rect">
          <a:avLst/>
        </a:prstGeom>
        <a:solidFill>
          <a:schemeClr val="lt1">
            <a:alpha val="90000"/>
            <a:hueOff val="0"/>
            <a:satOff val="0"/>
            <a:lumOff val="0"/>
            <a:alphaOff val="0"/>
          </a:schemeClr>
        </a:solidFill>
        <a:ln w="12700" cap="flat" cmpd="sng" algn="ctr">
          <a:solidFill>
            <a:schemeClr val="accent2">
              <a:hueOff val="-21045994"/>
              <a:satOff val="-69895"/>
              <a:lumOff val="-176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6884" tIns="270764" rIns="64688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National organization with local affiliations</a:t>
          </a:r>
        </a:p>
        <a:p>
          <a:pPr marL="114300" lvl="1" indent="-114300" algn="l" defTabSz="577850">
            <a:lnSpc>
              <a:spcPct val="90000"/>
            </a:lnSpc>
            <a:spcBef>
              <a:spcPct val="0"/>
            </a:spcBef>
            <a:spcAft>
              <a:spcPct val="15000"/>
            </a:spcAft>
            <a:buChar char="•"/>
          </a:pPr>
          <a:r>
            <a:rPr lang="en-US" sz="1300" kern="1200"/>
            <a:t>Need flexibility to meet local needs of the program</a:t>
          </a:r>
        </a:p>
        <a:p>
          <a:pPr marL="114300" lvl="1" indent="-114300" algn="l" defTabSz="577850">
            <a:lnSpc>
              <a:spcPct val="90000"/>
            </a:lnSpc>
            <a:spcBef>
              <a:spcPct val="0"/>
            </a:spcBef>
            <a:spcAft>
              <a:spcPct val="15000"/>
            </a:spcAft>
            <a:buChar char="•"/>
          </a:pPr>
          <a:r>
            <a:rPr lang="en-US" sz="1300" kern="1200"/>
            <a:t>NGS are building the basic standards </a:t>
          </a:r>
        </a:p>
        <a:p>
          <a:pPr marL="114300" lvl="1" indent="-114300" algn="l" defTabSz="577850">
            <a:lnSpc>
              <a:spcPct val="90000"/>
            </a:lnSpc>
            <a:spcBef>
              <a:spcPct val="0"/>
            </a:spcBef>
            <a:spcAft>
              <a:spcPct val="15000"/>
            </a:spcAft>
            <a:buChar char="•"/>
          </a:pPr>
          <a:r>
            <a:rPr lang="en-US" sz="1300" kern="1200"/>
            <a:t>Certified by OA National office</a:t>
          </a:r>
        </a:p>
      </dsp:txBody>
      <dsp:txXfrm>
        <a:off x="0" y="3771529"/>
        <a:ext cx="8334942" cy="1146600"/>
      </dsp:txXfrm>
    </dsp:sp>
    <dsp:sp modelId="{E3F212FC-74F5-4765-AF59-1E2B2BC7DA38}">
      <dsp:nvSpPr>
        <dsp:cNvPr id="0" name=""/>
        <dsp:cNvSpPr/>
      </dsp:nvSpPr>
      <dsp:spPr>
        <a:xfrm>
          <a:off x="416747" y="3579649"/>
          <a:ext cx="5834459" cy="383760"/>
        </a:xfrm>
        <a:prstGeom prst="roundRect">
          <a:avLst/>
        </a:prstGeom>
        <a:solidFill>
          <a:schemeClr val="accent2">
            <a:hueOff val="-21045994"/>
            <a:satOff val="-69895"/>
            <a:lumOff val="-176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29" tIns="0" rIns="220529" bIns="0" numCol="1" spcCol="1270" anchor="ctr" anchorCtr="0">
          <a:noAutofit/>
        </a:bodyPr>
        <a:lstStyle/>
        <a:p>
          <a:pPr marL="0" lvl="0" indent="0" algn="l" defTabSz="577850">
            <a:lnSpc>
              <a:spcPct val="90000"/>
            </a:lnSpc>
            <a:spcBef>
              <a:spcPct val="0"/>
            </a:spcBef>
            <a:spcAft>
              <a:spcPct val="35000"/>
            </a:spcAft>
            <a:buNone/>
          </a:pPr>
          <a:r>
            <a:rPr lang="en-US" sz="1300" b="1" kern="1200"/>
            <a:t>National Guidelines for Apprenticeship Standards</a:t>
          </a:r>
        </a:p>
      </dsp:txBody>
      <dsp:txXfrm>
        <a:off x="435481" y="3598383"/>
        <a:ext cx="579699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11/1/2019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1</a:t>
            </a:fld>
            <a:endParaRPr lang="en-US"/>
          </a:p>
        </p:txBody>
      </p:sp>
    </p:spTree>
    <p:extLst>
      <p:ext uri="{BB962C8B-B14F-4D97-AF65-F5344CB8AC3E}">
        <p14:creationId xmlns:p14="http://schemas.microsoft.com/office/powerpoint/2010/main" val="1216040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10</a:t>
            </a:fld>
            <a:endParaRPr lang="en-US"/>
          </a:p>
        </p:txBody>
      </p:sp>
    </p:spTree>
    <p:extLst>
      <p:ext uri="{BB962C8B-B14F-4D97-AF65-F5344CB8AC3E}">
        <p14:creationId xmlns:p14="http://schemas.microsoft.com/office/powerpoint/2010/main" val="1745487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11</a:t>
            </a:fld>
            <a:endParaRPr lang="en-US"/>
          </a:p>
        </p:txBody>
      </p:sp>
    </p:spTree>
    <p:extLst>
      <p:ext uri="{BB962C8B-B14F-4D97-AF65-F5344CB8AC3E}">
        <p14:creationId xmlns:p14="http://schemas.microsoft.com/office/powerpoint/2010/main" val="1849869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12</a:t>
            </a:fld>
            <a:endParaRPr lang="en-US"/>
          </a:p>
        </p:txBody>
      </p:sp>
    </p:spTree>
    <p:extLst>
      <p:ext uri="{BB962C8B-B14F-4D97-AF65-F5344CB8AC3E}">
        <p14:creationId xmlns:p14="http://schemas.microsoft.com/office/powerpoint/2010/main" val="3757874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13</a:t>
            </a:fld>
            <a:endParaRPr lang="en-US"/>
          </a:p>
        </p:txBody>
      </p:sp>
    </p:spTree>
    <p:extLst>
      <p:ext uri="{BB962C8B-B14F-4D97-AF65-F5344CB8AC3E}">
        <p14:creationId xmlns:p14="http://schemas.microsoft.com/office/powerpoint/2010/main" val="1005588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3762" y="4415790"/>
            <a:ext cx="5486400" cy="4183380"/>
          </a:xfrm>
        </p:spPr>
        <p:txBody>
          <a:bodyPr/>
          <a:lstStyle/>
          <a:p>
            <a:endParaRPr lang="en-US"/>
          </a:p>
        </p:txBody>
      </p:sp>
      <p:sp>
        <p:nvSpPr>
          <p:cNvPr id="4" name="Slide Number Placeholder 3"/>
          <p:cNvSpPr>
            <a:spLocks noGrp="1"/>
          </p:cNvSpPr>
          <p:nvPr>
            <p:ph type="sldNum" sz="quarter" idx="10"/>
          </p:nvPr>
        </p:nvSpPr>
        <p:spPr/>
        <p:txBody>
          <a:bodyPr/>
          <a:lstStyle/>
          <a:p>
            <a:fld id="{B787F1A6-4346-4EFA-942D-1D80D1EF794B}" type="slidenum">
              <a:rPr lang="en-US" smtClean="0"/>
              <a:pPr/>
              <a:t>14</a:t>
            </a:fld>
            <a:endParaRPr lang="en-US"/>
          </a:p>
        </p:txBody>
      </p:sp>
    </p:spTree>
    <p:extLst>
      <p:ext uri="{BB962C8B-B14F-4D97-AF65-F5344CB8AC3E}">
        <p14:creationId xmlns:p14="http://schemas.microsoft.com/office/powerpoint/2010/main" val="1659318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15</a:t>
            </a:fld>
            <a:endParaRPr lang="en-US"/>
          </a:p>
        </p:txBody>
      </p:sp>
    </p:spTree>
    <p:extLst>
      <p:ext uri="{BB962C8B-B14F-4D97-AF65-F5344CB8AC3E}">
        <p14:creationId xmlns:p14="http://schemas.microsoft.com/office/powerpoint/2010/main" val="2991470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16</a:t>
            </a:fld>
            <a:endParaRPr lang="en-US"/>
          </a:p>
        </p:txBody>
      </p:sp>
    </p:spTree>
    <p:extLst>
      <p:ext uri="{BB962C8B-B14F-4D97-AF65-F5344CB8AC3E}">
        <p14:creationId xmlns:p14="http://schemas.microsoft.com/office/powerpoint/2010/main" val="2180898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17</a:t>
            </a:fld>
            <a:endParaRPr lang="en-US"/>
          </a:p>
        </p:txBody>
      </p:sp>
    </p:spTree>
    <p:extLst>
      <p:ext uri="{BB962C8B-B14F-4D97-AF65-F5344CB8AC3E}">
        <p14:creationId xmlns:p14="http://schemas.microsoft.com/office/powerpoint/2010/main" val="1576563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18</a:t>
            </a:fld>
            <a:endParaRPr lang="en-US"/>
          </a:p>
        </p:txBody>
      </p:sp>
    </p:spTree>
    <p:extLst>
      <p:ext uri="{BB962C8B-B14F-4D97-AF65-F5344CB8AC3E}">
        <p14:creationId xmlns:p14="http://schemas.microsoft.com/office/powerpoint/2010/main" val="1803964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19</a:t>
            </a:fld>
            <a:endParaRPr lang="en-US"/>
          </a:p>
        </p:txBody>
      </p:sp>
    </p:spTree>
    <p:extLst>
      <p:ext uri="{BB962C8B-B14F-4D97-AF65-F5344CB8AC3E}">
        <p14:creationId xmlns:p14="http://schemas.microsoft.com/office/powerpoint/2010/main" val="230634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2</a:t>
            </a:fld>
            <a:endParaRPr lang="en-US"/>
          </a:p>
        </p:txBody>
      </p:sp>
    </p:spTree>
    <p:extLst>
      <p:ext uri="{BB962C8B-B14F-4D97-AF65-F5344CB8AC3E}">
        <p14:creationId xmlns:p14="http://schemas.microsoft.com/office/powerpoint/2010/main" val="2168231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20</a:t>
            </a:fld>
            <a:endParaRPr lang="en-US"/>
          </a:p>
        </p:txBody>
      </p:sp>
    </p:spTree>
    <p:extLst>
      <p:ext uri="{BB962C8B-B14F-4D97-AF65-F5344CB8AC3E}">
        <p14:creationId xmlns:p14="http://schemas.microsoft.com/office/powerpoint/2010/main" val="1244415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21</a:t>
            </a:fld>
            <a:endParaRPr lang="en-US"/>
          </a:p>
        </p:txBody>
      </p:sp>
    </p:spTree>
    <p:extLst>
      <p:ext uri="{BB962C8B-B14F-4D97-AF65-F5344CB8AC3E}">
        <p14:creationId xmlns:p14="http://schemas.microsoft.com/office/powerpoint/2010/main" val="3118134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22</a:t>
            </a:fld>
            <a:endParaRPr lang="en-US"/>
          </a:p>
        </p:txBody>
      </p:sp>
    </p:spTree>
    <p:extLst>
      <p:ext uri="{BB962C8B-B14F-4D97-AF65-F5344CB8AC3E}">
        <p14:creationId xmlns:p14="http://schemas.microsoft.com/office/powerpoint/2010/main" val="2132384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23</a:t>
            </a:fld>
            <a:endParaRPr lang="en-US"/>
          </a:p>
        </p:txBody>
      </p:sp>
    </p:spTree>
    <p:extLst>
      <p:ext uri="{BB962C8B-B14F-4D97-AF65-F5344CB8AC3E}">
        <p14:creationId xmlns:p14="http://schemas.microsoft.com/office/powerpoint/2010/main" val="2467327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24</a:t>
            </a:fld>
            <a:endParaRPr lang="en-US"/>
          </a:p>
        </p:txBody>
      </p:sp>
    </p:spTree>
    <p:extLst>
      <p:ext uri="{BB962C8B-B14F-4D97-AF65-F5344CB8AC3E}">
        <p14:creationId xmlns:p14="http://schemas.microsoft.com/office/powerpoint/2010/main" val="3542003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25</a:t>
            </a:fld>
            <a:endParaRPr lang="en-US"/>
          </a:p>
        </p:txBody>
      </p:sp>
    </p:spTree>
    <p:extLst>
      <p:ext uri="{BB962C8B-B14F-4D97-AF65-F5344CB8AC3E}">
        <p14:creationId xmlns:p14="http://schemas.microsoft.com/office/powerpoint/2010/main" val="2548084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26</a:t>
            </a:fld>
            <a:endParaRPr lang="en-US"/>
          </a:p>
        </p:txBody>
      </p:sp>
    </p:spTree>
    <p:extLst>
      <p:ext uri="{BB962C8B-B14F-4D97-AF65-F5344CB8AC3E}">
        <p14:creationId xmlns:p14="http://schemas.microsoft.com/office/powerpoint/2010/main" val="328726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3</a:t>
            </a:fld>
            <a:endParaRPr lang="en-US"/>
          </a:p>
        </p:txBody>
      </p:sp>
    </p:spTree>
    <p:extLst>
      <p:ext uri="{BB962C8B-B14F-4D97-AF65-F5344CB8AC3E}">
        <p14:creationId xmlns:p14="http://schemas.microsoft.com/office/powerpoint/2010/main" val="215588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4</a:t>
            </a:fld>
            <a:endParaRPr lang="en-US"/>
          </a:p>
        </p:txBody>
      </p:sp>
    </p:spTree>
    <p:extLst>
      <p:ext uri="{BB962C8B-B14F-4D97-AF65-F5344CB8AC3E}">
        <p14:creationId xmlns:p14="http://schemas.microsoft.com/office/powerpoint/2010/main" val="228029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7819" y="4755556"/>
            <a:ext cx="6079682" cy="3148463"/>
          </a:xfrm>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5</a:t>
            </a:fld>
            <a:endParaRPr lang="en-US"/>
          </a:p>
        </p:txBody>
      </p:sp>
    </p:spTree>
    <p:extLst>
      <p:ext uri="{BB962C8B-B14F-4D97-AF65-F5344CB8AC3E}">
        <p14:creationId xmlns:p14="http://schemas.microsoft.com/office/powerpoint/2010/main" val="39250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6</a:t>
            </a:fld>
            <a:endParaRPr lang="en-US"/>
          </a:p>
        </p:txBody>
      </p:sp>
    </p:spTree>
    <p:extLst>
      <p:ext uri="{BB962C8B-B14F-4D97-AF65-F5344CB8AC3E}">
        <p14:creationId xmlns:p14="http://schemas.microsoft.com/office/powerpoint/2010/main" val="304286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7</a:t>
            </a:fld>
            <a:endParaRPr lang="en-US"/>
          </a:p>
        </p:txBody>
      </p:sp>
    </p:spTree>
    <p:extLst>
      <p:ext uri="{BB962C8B-B14F-4D97-AF65-F5344CB8AC3E}">
        <p14:creationId xmlns:p14="http://schemas.microsoft.com/office/powerpoint/2010/main" val="373900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422417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9</a:t>
            </a:fld>
            <a:endParaRPr lang="en-US"/>
          </a:p>
        </p:txBody>
      </p:sp>
    </p:spTree>
    <p:extLst>
      <p:ext uri="{BB962C8B-B14F-4D97-AF65-F5344CB8AC3E}">
        <p14:creationId xmlns:p14="http://schemas.microsoft.com/office/powerpoint/2010/main" val="3252538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a:t>Click to edit Master subtitle style</a:t>
            </a:r>
          </a:p>
          <a:p>
            <a:pPr marL="960120" lvl="1" indent="-274320">
              <a:buSzPct val="101000"/>
            </a:pPr>
            <a:r>
              <a:rPr lang="en-US"/>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Moderator Name</a:t>
            </a:r>
          </a:p>
          <a:p>
            <a:pPr lvl="1"/>
            <a:r>
              <a:rPr lang="en-US"/>
              <a:t>Position</a:t>
            </a:r>
          </a:p>
          <a:p>
            <a:pPr lvl="2"/>
            <a:r>
              <a:rPr lang="en-US"/>
              <a:t>Organization</a:t>
            </a:r>
          </a:p>
          <a:p>
            <a:pPr lvl="3"/>
            <a:r>
              <a:rPr lang="en-US"/>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Presenter Name</a:t>
            </a:r>
          </a:p>
          <a:p>
            <a:pPr lvl="1"/>
            <a:r>
              <a:rPr lang="en-US"/>
              <a:t>Position</a:t>
            </a:r>
          </a:p>
          <a:p>
            <a:pPr lvl="2"/>
            <a:r>
              <a:rPr lang="en-US"/>
              <a:t>Organization</a:t>
            </a:r>
          </a:p>
          <a:p>
            <a:pPr lvl="3"/>
            <a:r>
              <a:rPr lang="en-US"/>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Speakers:</a:t>
            </a:r>
          </a:p>
        </p:txBody>
      </p:sp>
      <p:sp>
        <p:nvSpPr>
          <p:cNvPr id="3" name="Content Placeholder 2"/>
          <p:cNvSpPr>
            <a:spLocks noGrp="1"/>
          </p:cNvSpPr>
          <p:nvPr>
            <p:ph idx="1" hasCustomPrompt="1"/>
          </p:nvPr>
        </p:nvSpPr>
        <p:spPr>
          <a:xfrm>
            <a:off x="2580322"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Presenter Name</a:t>
            </a:r>
          </a:p>
          <a:p>
            <a:pPr lvl="1"/>
            <a:r>
              <a:rPr lang="en-US"/>
              <a:t>Position</a:t>
            </a:r>
          </a:p>
          <a:p>
            <a:pPr lvl="2"/>
            <a:r>
              <a:rPr lang="en-US"/>
              <a:t>Organization</a:t>
            </a:r>
          </a:p>
          <a:p>
            <a:pPr lvl="3"/>
            <a:r>
              <a:rPr lang="en-US"/>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2614612" y="4048703"/>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Presenter Name</a:t>
            </a:r>
          </a:p>
          <a:p>
            <a:pPr lvl="1"/>
            <a:r>
              <a:rPr lang="en-US"/>
              <a:t>Position</a:t>
            </a:r>
          </a:p>
          <a:p>
            <a:pPr lvl="2"/>
            <a:r>
              <a:rPr lang="en-US"/>
              <a:t>Organization</a:t>
            </a:r>
          </a:p>
          <a:p>
            <a:pPr lvl="3"/>
            <a:r>
              <a:rPr lang="en-US"/>
              <a:t>email</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a:t>Presenter Name</a:t>
            </a:r>
          </a:p>
          <a:p>
            <a:pPr lvl="1"/>
            <a:r>
              <a:rPr lang="en-US"/>
              <a:t>Position</a:t>
            </a:r>
          </a:p>
          <a:p>
            <a:pPr lvl="2"/>
            <a:r>
              <a:rPr lang="en-US"/>
              <a:t>Organization</a:t>
            </a:r>
          </a:p>
          <a:p>
            <a:pPr lvl="3"/>
            <a:r>
              <a:rPr lang="en-US"/>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a:t>Presenter Name</a:t>
            </a:r>
          </a:p>
          <a:p>
            <a:pPr lvl="1"/>
            <a:r>
              <a:rPr lang="en-US"/>
              <a:t>Position</a:t>
            </a:r>
          </a:p>
          <a:p>
            <a:pPr lvl="2"/>
            <a:r>
              <a:rPr lang="en-US"/>
              <a:t>Organization</a:t>
            </a:r>
          </a:p>
          <a:p>
            <a:pPr lvl="3"/>
            <a:r>
              <a:rPr lang="en-US"/>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a:t>Presenter Name</a:t>
            </a:r>
          </a:p>
          <a:p>
            <a:pPr lvl="1"/>
            <a:r>
              <a:rPr lang="en-US"/>
              <a:t>Position</a:t>
            </a:r>
          </a:p>
          <a:p>
            <a:pPr lvl="2"/>
            <a:r>
              <a:rPr lang="en-US"/>
              <a:t>Organization</a:t>
            </a:r>
          </a:p>
          <a:p>
            <a:pPr lvl="3"/>
            <a:r>
              <a:rPr lang="en-US"/>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err="1"/>
              <a:t>FirstName</a:t>
            </a:r>
            <a:r>
              <a:rPr lang="en-US"/>
              <a:t> </a:t>
            </a:r>
            <a:r>
              <a:rPr lang="en-US" err="1"/>
              <a:t>LastName</a:t>
            </a:r>
            <a:endParaRPr lang="en-US"/>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a:t>Name of Resource</a:t>
            </a:r>
          </a:p>
          <a:p>
            <a:pPr lvl="1"/>
            <a:r>
              <a:rPr lang="en-US"/>
              <a:t>Details about resource listed here.</a:t>
            </a:r>
          </a:p>
          <a:p>
            <a:pPr lvl="2"/>
            <a:r>
              <a:rPr lang="en-US"/>
              <a:t>web address</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a:t>Name of Resource</a:t>
            </a:r>
          </a:p>
          <a:p>
            <a:pPr marL="560070" lvl="1" indent="-285750" algn="l" defTabSz="914400" rtl="0" eaLnBrk="1" latinLnBrk="0" hangingPunct="1">
              <a:lnSpc>
                <a:spcPct val="90000"/>
              </a:lnSpc>
              <a:spcBef>
                <a:spcPts val="800"/>
              </a:spcBef>
              <a:buClr>
                <a:schemeClr val="bg1">
                  <a:lumMod val="65000"/>
                </a:schemeClr>
              </a:buClr>
            </a:pPr>
            <a:r>
              <a:rPr lang="en-US"/>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a:t>Web address</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a:solidFill>
                  <a:schemeClr val="bg1">
                    <a:lumMod val="75000"/>
                  </a:schemeClr>
                </a:solidFill>
                <a:sym typeface="Webdings" panose="05030102010509060703" pitchFamily="18" charset="2"/>
              </a:rPr>
              <a:t></a:t>
            </a:r>
            <a:endParaRPr lang="en-US" sz="660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a:t>Presenter Name</a:t>
            </a:r>
          </a:p>
          <a:p>
            <a:pPr lvl="1"/>
            <a:r>
              <a:rPr lang="en-US"/>
              <a:t>Position</a:t>
            </a:r>
          </a:p>
          <a:p>
            <a:pPr lvl="2"/>
            <a:r>
              <a:rPr lang="en-US"/>
              <a:t>Organization</a:t>
            </a:r>
          </a:p>
          <a:p>
            <a:pPr lvl="3"/>
            <a:r>
              <a:rPr lang="en-US"/>
              <a:t>Email</a:t>
            </a:r>
          </a:p>
          <a:p>
            <a:pPr lvl="4"/>
            <a:r>
              <a:rPr lang="en-US"/>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a:solidFill>
                  <a:schemeClr val="accent1"/>
                </a:solidFill>
                <a:latin typeface="Arial" panose="020B0604020202020204" pitchFamily="34" charset="0"/>
                <a:cs typeface="Arial" panose="020B0604020202020204" pitchFamily="34" charset="0"/>
              </a:rPr>
              <a:t>Beyond</a:t>
            </a:r>
            <a:r>
              <a:rPr lang="en-US" sz="2000" b="1" baseline="0">
                <a:solidFill>
                  <a:schemeClr val="accent1"/>
                </a:solidFill>
                <a:latin typeface="Arial" panose="020B0604020202020204" pitchFamily="34" charset="0"/>
                <a:cs typeface="Arial" panose="020B0604020202020204" pitchFamily="34" charset="0"/>
              </a:rPr>
              <a:t> the 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Where Are You?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  </a:t>
            </a:r>
            <a:r>
              <a:rPr lang="en-US" sz="1000" b="0" i="1" baseline="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works like a multi-level bulleted list.  Use 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p>
          <a:p>
            <a:pPr marL="0" indent="0">
              <a:spcAft>
                <a:spcPts val="600"/>
              </a:spcAft>
              <a:buFont typeface="Arial" panose="020B0604020202020204" pitchFamily="34" charset="0"/>
              <a:buNone/>
            </a:pPr>
            <a:endParaRPr lang="en-US" sz="105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a:solidFill>
                  <a:schemeClr val="accent1"/>
                </a:solidFill>
                <a:latin typeface="Arial" panose="020B0604020202020204" pitchFamily="34" charset="0"/>
                <a:cs typeface="Arial" panose="020B0604020202020204" pitchFamily="34" charset="0"/>
              </a:rPr>
              <a:t>How to use</a:t>
            </a:r>
            <a:r>
              <a:rPr lang="en-US" sz="2000" b="1" baseline="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a:latin typeface="Arial" panose="020B0604020202020204" pitchFamily="34" charset="0"/>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the layout you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Likewise, to </a:t>
            </a:r>
            <a:r>
              <a:rPr lang="en-US" sz="1050" b="0" i="1" baseline="0">
                <a:latin typeface="Arial" panose="020B0604020202020204" pitchFamily="34" charset="0"/>
                <a:cs typeface="Arial" panose="020B0604020202020204" pitchFamily="34" charset="0"/>
              </a:rPr>
              <a:t>change</a:t>
            </a:r>
            <a:r>
              <a:rPr lang="en-US" sz="1050" b="0" baseline="0">
                <a:latin typeface="Arial" panose="020B0604020202020204" pitchFamily="34" charset="0"/>
                <a:cs typeface="Arial" panose="020B0604020202020204" pitchFamily="34" charset="0"/>
              </a:rPr>
              <a:t>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template master 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“Layout” 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to the “New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NOT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a:latin typeface="Arial" panose="020B0604020202020204" pitchFamily="34" charset="0"/>
                <a:cs typeface="Arial" panose="020B0604020202020204" pitchFamily="34" charset="0"/>
              </a:rPr>
              <a:t>Type any titles in all uppercase or with caps lock on</a:t>
            </a:r>
            <a:r>
              <a:rPr lang="en-US" sz="1050" b="0" baseline="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a:latin typeface="Arial" panose="020B0604020202020204" pitchFamily="34" charset="0"/>
                <a:cs typeface="Arial" panose="020B0604020202020204" pitchFamily="34" charset="0"/>
              </a:rPr>
              <a:t>Change heading alignment 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that any graphics not referenced or in violation of </a:t>
            </a:r>
            <a:r>
              <a:rPr kumimoji="0" lang="en-US" sz="1050" b="1" i="0" u="none" strike="noStrike" kern="1200" cap="none" spc="0" normalizeH="0" baseline="0" noProof="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p>
          <a:p>
            <a:pPr marL="0" lvl="1" indent="-171450">
              <a:lnSpc>
                <a:spcPct val="90000"/>
              </a:lnSpc>
              <a:spcAft>
                <a:spcPts val="400"/>
              </a:spcAft>
              <a:buFont typeface="Arial" panose="020B0604020202020204" pitchFamily="34" charset="0"/>
              <a:buChar char="•"/>
            </a:pPr>
            <a:r>
              <a:rPr lang="en-US" sz="1100" b="0" baseline="0"/>
              <a:t>Resources</a:t>
            </a:r>
          </a:p>
          <a:p>
            <a:pPr marL="0" lvl="1" indent="-171450">
              <a:lnSpc>
                <a:spcPct val="90000"/>
              </a:lnSpc>
              <a:spcAft>
                <a:spcPts val="400"/>
              </a:spcAft>
              <a:buFont typeface="Arial" panose="020B0604020202020204" pitchFamily="34" charset="0"/>
              <a:buChar char="•"/>
            </a:pPr>
            <a:r>
              <a:rPr lang="en-US" sz="1100" b="0" baseline="0"/>
              <a:t>Contact</a:t>
            </a:r>
          </a:p>
          <a:p>
            <a:pPr marL="0" lvl="1" indent="-171450">
              <a:lnSpc>
                <a:spcPct val="90000"/>
              </a:lnSpc>
              <a:spcAft>
                <a:spcPts val="400"/>
              </a:spcAft>
              <a:buFont typeface="Arial" panose="020B0604020202020204" pitchFamily="34" charset="0"/>
              <a:buChar char="•"/>
            </a:pPr>
            <a:r>
              <a:rPr lang="en-US" sz="1100" b="0" baseline="0"/>
              <a:t>Thank You</a:t>
            </a:r>
            <a:endParaRPr lang="en-US" sz="1100" b="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this slide until the presentation is final.</a:t>
              </a:r>
              <a:endParaRPr lang="en-US" sz="1200" b="1" i="0" spc="40" baseline="0">
                <a:solidFill>
                  <a:schemeClr val="tx1">
                    <a:lumMod val="85000"/>
                    <a:lumOff val="15000"/>
                  </a:schemeClr>
                </a:solidFill>
                <a:latin typeface="+mj-lt"/>
              </a:endParaRPr>
            </a:p>
            <a:p>
              <a:pPr algn="ctr">
                <a:lnSpc>
                  <a:spcPct val="90000"/>
                </a:lnSpc>
                <a:spcBef>
                  <a:spcPts val="600"/>
                </a:spcBef>
              </a:pPr>
              <a:r>
                <a:rPr lang="en-US" sz="1500" b="1" i="0" spc="40" baseline="0">
                  <a:solidFill>
                    <a:srgbClr val="9D1C30"/>
                  </a:solidFill>
                  <a:latin typeface="+mj-lt"/>
                </a:rPr>
                <a:t>Keep it in the template.</a:t>
              </a:r>
              <a:endParaRPr lang="en-US" sz="1500" b="1" i="0" spc="4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a:solidFill>
                      <a:schemeClr val="bg1"/>
                    </a:solidFill>
                    <a:latin typeface="Impact" panose="020B0806030902050204" pitchFamily="34" charset="0"/>
                  </a:rPr>
                  <a:t>DON’T</a:t>
                </a:r>
                <a:br>
                  <a:rPr lang="en-US" sz="2000" b="0" i="0" spc="40" baseline="0">
                    <a:solidFill>
                      <a:schemeClr val="bg1"/>
                    </a:solidFill>
                    <a:latin typeface="Impact" panose="020B0806030902050204" pitchFamily="34" charset="0"/>
                  </a:rPr>
                </a:br>
                <a:r>
                  <a:rPr lang="en-US" sz="2000" b="0" i="0" spc="40" baseline="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a:solidFill>
                    <a:schemeClr val="accent3">
                      <a:lumMod val="75000"/>
                      <a:lumOff val="25000"/>
                    </a:schemeClr>
                  </a:solidFill>
                </a:rPr>
                <a:t>Enter your questions in the chat window</a:t>
              </a:r>
              <a:br>
                <a:rPr lang="en-US" sz="1300" i="1">
                  <a:solidFill>
                    <a:schemeClr val="accent3">
                      <a:lumMod val="75000"/>
                      <a:lumOff val="25000"/>
                    </a:schemeClr>
                  </a:solidFill>
                </a:rPr>
              </a:br>
              <a:r>
                <a:rPr lang="en-US" sz="1200" i="1" spc="50" baseline="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1296967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a:t>Breakout Room Title</a:t>
            </a:r>
          </a:p>
          <a:p>
            <a:pPr lvl="1"/>
            <a:r>
              <a:rPr lang="en-US"/>
              <a:t>Breakout Room Summary / Description</a:t>
            </a:r>
          </a:p>
          <a:p>
            <a:pPr lvl="2"/>
            <a:r>
              <a:rPr lang="en-US"/>
              <a:t>Phone Keypad Instructions</a:t>
            </a:r>
          </a:p>
          <a:p>
            <a:pPr lvl="3"/>
            <a:r>
              <a:rPr lang="en-US"/>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a:t>Breakout Room Title</a:t>
            </a:r>
          </a:p>
          <a:p>
            <a:pPr lvl="1"/>
            <a:r>
              <a:rPr lang="en-US"/>
              <a:t>Breakout Room Summary / Description</a:t>
            </a:r>
          </a:p>
          <a:p>
            <a:pPr lvl="2"/>
            <a:r>
              <a:rPr lang="en-US"/>
              <a:t>Phone Keypad Instructions</a:t>
            </a:r>
          </a:p>
          <a:p>
            <a:pPr lvl="3"/>
            <a:r>
              <a:rPr lang="en-US"/>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a:t>Breakout Room Title</a:t>
            </a:r>
          </a:p>
          <a:p>
            <a:pPr lvl="1"/>
            <a:r>
              <a:rPr lang="en-US"/>
              <a:t>Breakout Room Summary / Description</a:t>
            </a:r>
          </a:p>
          <a:p>
            <a:pPr lvl="2"/>
            <a:r>
              <a:rPr lang="en-US"/>
              <a:t>Phone Keypad Instructions</a:t>
            </a:r>
          </a:p>
          <a:p>
            <a:pPr lvl="3"/>
            <a:r>
              <a:rPr lang="en-US"/>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p>
        </p:txBody>
      </p:sp>
    </p:spTree>
    <p:extLst>
      <p:ext uri="{BB962C8B-B14F-4D97-AF65-F5344CB8AC3E}">
        <p14:creationId xmlns:p14="http://schemas.microsoft.com/office/powerpoint/2010/main" val="2203354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a:solidFill>
                    <a:schemeClr val="accent3">
                      <a:lumMod val="75000"/>
                      <a:lumOff val="25000"/>
                    </a:schemeClr>
                  </a:solidFill>
                </a:rPr>
                <a:t>Enter your questions in the chat window</a:t>
              </a:r>
              <a:br>
                <a:rPr lang="en-US" sz="1300" i="1">
                  <a:solidFill>
                    <a:schemeClr val="accent3">
                      <a:lumMod val="75000"/>
                      <a:lumOff val="25000"/>
                    </a:schemeClr>
                  </a:solidFill>
                </a:rPr>
              </a:br>
              <a:r>
                <a:rPr lang="en-US" sz="1200" i="1" spc="50" baseline="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966532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a:t>Type your possible choices/answers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a:t>Presenter Name</a:t>
            </a:r>
          </a:p>
          <a:p>
            <a:pPr lvl="1"/>
            <a:r>
              <a:rPr lang="en-US"/>
              <a:t>Position</a:t>
            </a:r>
          </a:p>
          <a:p>
            <a:pPr lvl="2"/>
            <a:r>
              <a:rPr lang="en-US"/>
              <a:t>Organization</a:t>
            </a:r>
          </a:p>
          <a:p>
            <a:pPr lvl="3"/>
            <a:r>
              <a:rPr lang="en-US"/>
              <a:t>Email</a:t>
            </a:r>
          </a:p>
          <a:p>
            <a:pPr lvl="4"/>
            <a:r>
              <a:rPr lang="en-US"/>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415766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a:t>Click to add section heading</a:t>
            </a:r>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5" r:id="rId22"/>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 id="2147483706" r:id="rId6"/>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leta.gov/OA/bul19/Bulletin_2019-37_List_of_Apprenticeable_Occupations.do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onetonline.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hyperlink" Target="http://www.doleta.gov/OA/bul19/Bulletin_2019-37_List_of_Apprenticeable_Occupations.doc"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hyperlink" Target="http://www.doleta.gov/oa/employers/apprenticeship_toolkit.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gcc01.safelinks.protection.outlook.com/?url=https://www.workforcegps.org/EmailAnalytics/EmailLink?EmailId%3D18010177%26LinkId%3D1176946%26RedirectUrl%3Dhttps://www.workforcegps.org/sitecore/content/global/events/2019/10/03/18/50/Registered-Apprenticeship-101-Introduction-to-Business-Engagement&amp;data=02|01|Hill.Andrea@dol.gov|e8a4b330da1e495ecbed08d74dc781f2|75a6305472044e0c9126adab971d4aca|0|0|637063392703974081&amp;sdata=dr1gcZyZYFZQf7%2BpgrgJbZnlRyHo4RUyOmi91/okvTc%3D&amp;reserved=0"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hyperlink" Target="https://gcc01.safelinks.protection.outlook.com/?url=https://www.workforcegps.org/EmailAnalytics/EmailLink?EmailId%3D18010177%26LinkId%3D1176947%26RedirectUrl%3Dhttps://www.workforcegps.org/sitecore/content/global/events/2019/10/07/16/47/Registered-Apprenticeship-101-Office-Hours&amp;data=02|01|Hill.Andrea@dol.gov|e8a4b330da1e495ecbed08d74dc781f2|75a6305472044e0c9126adab971d4aca|0|0|637063392703984075&amp;sdata=bBH8xbi4lcJncrpMJpa1KgPWU57OcJ%2B%2BuwfFlq0ohAY%3D&amp;reserved=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doleta.gov/oa/contactlist.cfm" TargetMode="External"/><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gcc01.safelinks.protection.outlook.com/?url=https://www.workforcegps.org/EmailAnalytics/EmailLink?EmailId%3D18010177%26LinkId%3D1176943%26RedirectUrl%3Dhttps://www.workforcegps.org/sitecore/content/global/events/2019/10/09/12/12/Apprenticeship-101-Bootcamp-An-Overview-of-Apprenticeship-Structure-and-Resources-Q-A&amp;data=02|01|Hill.Andrea@dol.gov|e8a4b330da1e495ecbed08d74dc781f2|75a6305472044e0c9126adab971d4aca|0|0|637063392703964086&amp;sdata=5e5IaoBQLJdwTTU4%2BQyxiY1CkGWJAY2LdBUacRayI1M%3D&amp;reserved=0" TargetMode="External"/><Relationship Id="rId7" Type="http://schemas.openxmlformats.org/officeDocument/2006/relationships/hyperlink" Target="https://gcc01.safelinks.protection.outlook.com/?url=https://www.workforcegps.org/EmailAnalytics/EmailLink?EmailId%3D18010177%26LinkId%3D1176947%26RedirectUrl%3Dhttps://www.workforcegps.org/sitecore/content/global/events/2019/10/07/16/47/Registered-Apprenticeship-101-Office-Hours&amp;data=02|01|Hill.Andrea@dol.gov|e8a4b330da1e495ecbed08d74dc781f2|75a6305472044e0c9126adab971d4aca|0|0|637063392703984075&amp;sdata=bBH8xbi4lcJncrpMJpa1KgPWU57OcJ%2B%2BuwfFlq0ohAY%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gcc01.safelinks.protection.outlook.com/?url=https://www.workforcegps.org/EmailAnalytics/EmailLink?EmailId%3D18010177%26LinkId%3D1176946%26RedirectUrl%3Dhttps://www.workforcegps.org/sitecore/content/global/events/2019/10/03/18/50/Registered-Apprenticeship-101-Introduction-to-Business-Engagement&amp;data=02|01|Hill.Andrea@dol.gov|e8a4b330da1e495ecbed08d74dc781f2|75a6305472044e0c9126adab971d4aca|0|0|637063392703974081&amp;sdata=dr1gcZyZYFZQf7%2BpgrgJbZnlRyHo4RUyOmi91/okvTc%3D&amp;reserved=0" TargetMode="External"/><Relationship Id="rId5" Type="http://schemas.openxmlformats.org/officeDocument/2006/relationships/hyperlink" Target="https://gcc01.safelinks.protection.outlook.com/?url=https://www.workforcegps.org/EmailAnalytics/EmailLink?EmailId%3D18010177%26LinkId%3D1176945%26RedirectUrl%3Dhttps://www.workforcegps.org/sitecore/content/global/events/2019/10/03/16/07/Registered-Apprenticeship-101-Bootcamp-Registering-Apprenticeship-Programs-in-OA-States&amp;data=02|01|Hill.Andrea@dol.gov|e8a4b330da1e495ecbed08d74dc781f2|75a6305472044e0c9126adab971d4aca|0|0|637063392703974081&amp;sdata=94IMGdf/cu9%2B16yGx6OvzDO0Kq%2BPhhIZnit5Bvp5Xp0%3D&amp;reserved=0" TargetMode="External"/><Relationship Id="rId4" Type="http://schemas.openxmlformats.org/officeDocument/2006/relationships/hyperlink" Target="https://gcc01.safelinks.protection.outlook.com/?url=https://www.workforcegps.org/EmailAnalytics/EmailLink?EmailId%3D18010177%26LinkId%3D1176944%26RedirectUrl%3Dhttps://www.workforcegps.org/sitecore/content/global/events/2019/10/03/15/15/Apprenticeship-101-Bootcamp-Registered-Apprenticeship-and-the-Public-Workforce-System&amp;data=02|01|Hill.Andrea@dol.gov|e8a4b330da1e495ecbed08d74dc781f2|75a6305472044e0c9126adab971d4aca|0|0|637063392703974081&amp;sdata=W6AXfuQm0UrzV3zKXQb5/Fy1gTDf/Q/GVHNRza%2BwPpM%3D&amp;reserved=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6" Type="http://schemas.openxmlformats.org/officeDocument/2006/relationships/image" Target="../media/image40.png"/><Relationship Id="rId21" Type="http://schemas.openxmlformats.org/officeDocument/2006/relationships/image" Target="../media/image35.svg"/><Relationship Id="rId42" Type="http://schemas.openxmlformats.org/officeDocument/2006/relationships/image" Target="../media/image56.png"/><Relationship Id="rId47" Type="http://schemas.openxmlformats.org/officeDocument/2006/relationships/image" Target="../media/image61.svg"/><Relationship Id="rId63" Type="http://schemas.openxmlformats.org/officeDocument/2006/relationships/image" Target="../media/image77.svg"/><Relationship Id="rId68" Type="http://schemas.openxmlformats.org/officeDocument/2006/relationships/image" Target="../media/image82.png"/><Relationship Id="rId84" Type="http://schemas.openxmlformats.org/officeDocument/2006/relationships/image" Target="../media/image98.png"/><Relationship Id="rId89" Type="http://schemas.openxmlformats.org/officeDocument/2006/relationships/image" Target="../media/image103.svg"/><Relationship Id="rId112" Type="http://schemas.openxmlformats.org/officeDocument/2006/relationships/image" Target="../media/image126.png"/><Relationship Id="rId2" Type="http://schemas.openxmlformats.org/officeDocument/2006/relationships/notesSlide" Target="../notesSlides/notesSlide5.xml"/><Relationship Id="rId16" Type="http://schemas.openxmlformats.org/officeDocument/2006/relationships/image" Target="../media/image30.png"/><Relationship Id="rId29" Type="http://schemas.openxmlformats.org/officeDocument/2006/relationships/image" Target="../media/image43.svg"/><Relationship Id="rId107" Type="http://schemas.openxmlformats.org/officeDocument/2006/relationships/image" Target="../media/image121.svg"/><Relationship Id="rId11" Type="http://schemas.openxmlformats.org/officeDocument/2006/relationships/image" Target="../media/image25.sv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svg"/><Relationship Id="rId40" Type="http://schemas.openxmlformats.org/officeDocument/2006/relationships/image" Target="../media/image54.png"/><Relationship Id="rId45" Type="http://schemas.openxmlformats.org/officeDocument/2006/relationships/image" Target="../media/image59.svg"/><Relationship Id="rId53" Type="http://schemas.openxmlformats.org/officeDocument/2006/relationships/image" Target="../media/image67.svg"/><Relationship Id="rId58" Type="http://schemas.openxmlformats.org/officeDocument/2006/relationships/image" Target="../media/image72.png"/><Relationship Id="rId66" Type="http://schemas.openxmlformats.org/officeDocument/2006/relationships/image" Target="../media/image80.png"/><Relationship Id="rId74" Type="http://schemas.openxmlformats.org/officeDocument/2006/relationships/image" Target="../media/image88.png"/><Relationship Id="rId79" Type="http://schemas.openxmlformats.org/officeDocument/2006/relationships/image" Target="../media/image93.svg"/><Relationship Id="rId87" Type="http://schemas.openxmlformats.org/officeDocument/2006/relationships/image" Target="../media/image101.svg"/><Relationship Id="rId102" Type="http://schemas.openxmlformats.org/officeDocument/2006/relationships/image" Target="../media/image116.png"/><Relationship Id="rId110" Type="http://schemas.openxmlformats.org/officeDocument/2006/relationships/image" Target="../media/image124.png"/><Relationship Id="rId5" Type="http://schemas.openxmlformats.org/officeDocument/2006/relationships/image" Target="../media/image19.svg"/><Relationship Id="rId61" Type="http://schemas.openxmlformats.org/officeDocument/2006/relationships/image" Target="../media/image75.svg"/><Relationship Id="rId82" Type="http://schemas.openxmlformats.org/officeDocument/2006/relationships/image" Target="../media/image96.png"/><Relationship Id="rId90" Type="http://schemas.openxmlformats.org/officeDocument/2006/relationships/image" Target="../media/image104.png"/><Relationship Id="rId95" Type="http://schemas.openxmlformats.org/officeDocument/2006/relationships/image" Target="../media/image109.svg"/><Relationship Id="rId19" Type="http://schemas.openxmlformats.org/officeDocument/2006/relationships/image" Target="../media/image33.sv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svg"/><Relationship Id="rId30" Type="http://schemas.openxmlformats.org/officeDocument/2006/relationships/image" Target="../media/image44.png"/><Relationship Id="rId35" Type="http://schemas.openxmlformats.org/officeDocument/2006/relationships/image" Target="../media/image49.svg"/><Relationship Id="rId43" Type="http://schemas.openxmlformats.org/officeDocument/2006/relationships/image" Target="../media/image57.svg"/><Relationship Id="rId48" Type="http://schemas.openxmlformats.org/officeDocument/2006/relationships/image" Target="../media/image62.png"/><Relationship Id="rId56" Type="http://schemas.openxmlformats.org/officeDocument/2006/relationships/image" Target="../media/image70.png"/><Relationship Id="rId64" Type="http://schemas.openxmlformats.org/officeDocument/2006/relationships/image" Target="../media/image78.png"/><Relationship Id="rId69" Type="http://schemas.openxmlformats.org/officeDocument/2006/relationships/image" Target="../media/image83.svg"/><Relationship Id="rId77" Type="http://schemas.openxmlformats.org/officeDocument/2006/relationships/image" Target="../media/image91.svg"/><Relationship Id="rId100" Type="http://schemas.openxmlformats.org/officeDocument/2006/relationships/image" Target="../media/image114.png"/><Relationship Id="rId105" Type="http://schemas.openxmlformats.org/officeDocument/2006/relationships/image" Target="../media/image119.svg"/><Relationship Id="rId113" Type="http://schemas.openxmlformats.org/officeDocument/2006/relationships/image" Target="../media/image127.svg"/><Relationship Id="rId8" Type="http://schemas.openxmlformats.org/officeDocument/2006/relationships/image" Target="../media/image22.png"/><Relationship Id="rId51" Type="http://schemas.openxmlformats.org/officeDocument/2006/relationships/image" Target="../media/image65.svg"/><Relationship Id="rId72" Type="http://schemas.openxmlformats.org/officeDocument/2006/relationships/image" Target="../media/image86.png"/><Relationship Id="rId80" Type="http://schemas.openxmlformats.org/officeDocument/2006/relationships/image" Target="../media/image94.png"/><Relationship Id="rId85" Type="http://schemas.openxmlformats.org/officeDocument/2006/relationships/image" Target="../media/image99.svg"/><Relationship Id="rId93" Type="http://schemas.openxmlformats.org/officeDocument/2006/relationships/image" Target="../media/image107.svg"/><Relationship Id="rId98" Type="http://schemas.openxmlformats.org/officeDocument/2006/relationships/image" Target="../media/image112.png"/><Relationship Id="rId3" Type="http://schemas.openxmlformats.org/officeDocument/2006/relationships/image" Target="../media/image17.jpg"/><Relationship Id="rId12" Type="http://schemas.openxmlformats.org/officeDocument/2006/relationships/image" Target="../media/image26.png"/><Relationship Id="rId17" Type="http://schemas.openxmlformats.org/officeDocument/2006/relationships/image" Target="../media/image31.svg"/><Relationship Id="rId25" Type="http://schemas.openxmlformats.org/officeDocument/2006/relationships/image" Target="../media/image39.svg"/><Relationship Id="rId33" Type="http://schemas.openxmlformats.org/officeDocument/2006/relationships/image" Target="../media/image47.svg"/><Relationship Id="rId38" Type="http://schemas.openxmlformats.org/officeDocument/2006/relationships/image" Target="../media/image52.png"/><Relationship Id="rId46" Type="http://schemas.openxmlformats.org/officeDocument/2006/relationships/image" Target="../media/image60.png"/><Relationship Id="rId59" Type="http://schemas.openxmlformats.org/officeDocument/2006/relationships/image" Target="../media/image73.svg"/><Relationship Id="rId67" Type="http://schemas.openxmlformats.org/officeDocument/2006/relationships/image" Target="../media/image81.svg"/><Relationship Id="rId103" Type="http://schemas.openxmlformats.org/officeDocument/2006/relationships/image" Target="../media/image117.svg"/><Relationship Id="rId108" Type="http://schemas.openxmlformats.org/officeDocument/2006/relationships/image" Target="../media/image122.png"/><Relationship Id="rId20" Type="http://schemas.openxmlformats.org/officeDocument/2006/relationships/image" Target="../media/image34.png"/><Relationship Id="rId41" Type="http://schemas.openxmlformats.org/officeDocument/2006/relationships/image" Target="../media/image55.svg"/><Relationship Id="rId54" Type="http://schemas.openxmlformats.org/officeDocument/2006/relationships/image" Target="../media/image68.png"/><Relationship Id="rId62" Type="http://schemas.openxmlformats.org/officeDocument/2006/relationships/image" Target="../media/image76.png"/><Relationship Id="rId70" Type="http://schemas.openxmlformats.org/officeDocument/2006/relationships/image" Target="../media/image84.png"/><Relationship Id="rId75" Type="http://schemas.openxmlformats.org/officeDocument/2006/relationships/image" Target="../media/image89.svg"/><Relationship Id="rId83" Type="http://schemas.openxmlformats.org/officeDocument/2006/relationships/image" Target="../media/image97.svg"/><Relationship Id="rId88" Type="http://schemas.openxmlformats.org/officeDocument/2006/relationships/image" Target="../media/image102.png"/><Relationship Id="rId91" Type="http://schemas.openxmlformats.org/officeDocument/2006/relationships/image" Target="../media/image105.svg"/><Relationship Id="rId96" Type="http://schemas.openxmlformats.org/officeDocument/2006/relationships/image" Target="../media/image110.png"/><Relationship Id="rId111" Type="http://schemas.openxmlformats.org/officeDocument/2006/relationships/image" Target="../media/image125.svg"/><Relationship Id="rId1" Type="http://schemas.openxmlformats.org/officeDocument/2006/relationships/slideLayout" Target="../slideLayouts/slideLayout6.xml"/><Relationship Id="rId6" Type="http://schemas.openxmlformats.org/officeDocument/2006/relationships/image" Target="../media/image20.png"/><Relationship Id="rId15" Type="http://schemas.openxmlformats.org/officeDocument/2006/relationships/image" Target="../media/image29.svg"/><Relationship Id="rId23" Type="http://schemas.openxmlformats.org/officeDocument/2006/relationships/image" Target="../media/image37.svg"/><Relationship Id="rId28" Type="http://schemas.openxmlformats.org/officeDocument/2006/relationships/image" Target="../media/image42.png"/><Relationship Id="rId36" Type="http://schemas.openxmlformats.org/officeDocument/2006/relationships/image" Target="../media/image50.png"/><Relationship Id="rId49" Type="http://schemas.openxmlformats.org/officeDocument/2006/relationships/image" Target="../media/image63.svg"/><Relationship Id="rId57" Type="http://schemas.openxmlformats.org/officeDocument/2006/relationships/image" Target="../media/image71.svg"/><Relationship Id="rId106" Type="http://schemas.openxmlformats.org/officeDocument/2006/relationships/image" Target="../media/image120.png"/><Relationship Id="rId114" Type="http://schemas.openxmlformats.org/officeDocument/2006/relationships/image" Target="../media/image128.png"/><Relationship Id="rId10" Type="http://schemas.openxmlformats.org/officeDocument/2006/relationships/image" Target="../media/image24.png"/><Relationship Id="rId31" Type="http://schemas.openxmlformats.org/officeDocument/2006/relationships/image" Target="../media/image45.svg"/><Relationship Id="rId44" Type="http://schemas.openxmlformats.org/officeDocument/2006/relationships/image" Target="../media/image58.png"/><Relationship Id="rId52" Type="http://schemas.openxmlformats.org/officeDocument/2006/relationships/image" Target="../media/image66.png"/><Relationship Id="rId60" Type="http://schemas.openxmlformats.org/officeDocument/2006/relationships/image" Target="../media/image74.png"/><Relationship Id="rId65" Type="http://schemas.openxmlformats.org/officeDocument/2006/relationships/image" Target="../media/image79.svg"/><Relationship Id="rId73" Type="http://schemas.openxmlformats.org/officeDocument/2006/relationships/image" Target="../media/image87.svg"/><Relationship Id="rId78" Type="http://schemas.openxmlformats.org/officeDocument/2006/relationships/image" Target="../media/image92.png"/><Relationship Id="rId81" Type="http://schemas.openxmlformats.org/officeDocument/2006/relationships/image" Target="../media/image95.svg"/><Relationship Id="rId86" Type="http://schemas.openxmlformats.org/officeDocument/2006/relationships/image" Target="../media/image100.png"/><Relationship Id="rId94" Type="http://schemas.openxmlformats.org/officeDocument/2006/relationships/image" Target="../media/image108.png"/><Relationship Id="rId99" Type="http://schemas.openxmlformats.org/officeDocument/2006/relationships/image" Target="../media/image113.svg"/><Relationship Id="rId101" Type="http://schemas.openxmlformats.org/officeDocument/2006/relationships/image" Target="../media/image115.svg"/><Relationship Id="rId4" Type="http://schemas.openxmlformats.org/officeDocument/2006/relationships/image" Target="../media/image18.png"/><Relationship Id="rId9" Type="http://schemas.openxmlformats.org/officeDocument/2006/relationships/image" Target="../media/image23.svg"/><Relationship Id="rId13" Type="http://schemas.openxmlformats.org/officeDocument/2006/relationships/image" Target="../media/image27.svg"/><Relationship Id="rId18" Type="http://schemas.openxmlformats.org/officeDocument/2006/relationships/image" Target="../media/image32.png"/><Relationship Id="rId39" Type="http://schemas.openxmlformats.org/officeDocument/2006/relationships/image" Target="../media/image53.svg"/><Relationship Id="rId109" Type="http://schemas.openxmlformats.org/officeDocument/2006/relationships/image" Target="../media/image123.svg"/><Relationship Id="rId34" Type="http://schemas.openxmlformats.org/officeDocument/2006/relationships/image" Target="../media/image48.png"/><Relationship Id="rId50" Type="http://schemas.openxmlformats.org/officeDocument/2006/relationships/image" Target="../media/image64.png"/><Relationship Id="rId55" Type="http://schemas.openxmlformats.org/officeDocument/2006/relationships/image" Target="../media/image69.svg"/><Relationship Id="rId76" Type="http://schemas.openxmlformats.org/officeDocument/2006/relationships/image" Target="../media/image90.png"/><Relationship Id="rId97" Type="http://schemas.openxmlformats.org/officeDocument/2006/relationships/image" Target="../media/image111.svg"/><Relationship Id="rId104" Type="http://schemas.openxmlformats.org/officeDocument/2006/relationships/image" Target="../media/image118.png"/><Relationship Id="rId7" Type="http://schemas.openxmlformats.org/officeDocument/2006/relationships/image" Target="../media/image21.svg"/><Relationship Id="rId71" Type="http://schemas.openxmlformats.org/officeDocument/2006/relationships/image" Target="../media/image85.svg"/><Relationship Id="rId92" Type="http://schemas.openxmlformats.org/officeDocument/2006/relationships/image" Target="../media/image10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doleta.gov/oa/taxcredits.cf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fontScale="90000"/>
          </a:bodyPr>
          <a:lstStyle/>
          <a:p>
            <a:r>
              <a:rPr lang="en-US"/>
              <a:t>Registering Apprenticeship Programs in OA States</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lstStyle/>
          <a:p>
            <a:r>
              <a:rPr lang="en-US"/>
              <a:t>Registered Apprenticeship 101 Bootcamp</a:t>
            </a:r>
          </a:p>
        </p:txBody>
      </p:sp>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November 1, 2019</a:t>
            </a:fld>
            <a:endParaRPr lang="en-US"/>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653-5748-4FC6-AF3B-7DC9808E28E5}"/>
              </a:ext>
            </a:extLst>
          </p:cNvPr>
          <p:cNvSpPr>
            <a:spLocks noGrp="1"/>
          </p:cNvSpPr>
          <p:nvPr>
            <p:ph type="title"/>
          </p:nvPr>
        </p:nvSpPr>
        <p:spPr>
          <a:xfrm>
            <a:off x="628650" y="196729"/>
            <a:ext cx="7955280" cy="1051560"/>
          </a:xfrm>
        </p:spPr>
        <p:txBody>
          <a:bodyPr/>
          <a:lstStyle/>
          <a:p>
            <a:r>
              <a:rPr lang="en-US"/>
              <a:t>Apprenticeable Occupations</a:t>
            </a:r>
          </a:p>
        </p:txBody>
      </p:sp>
      <p:sp>
        <p:nvSpPr>
          <p:cNvPr id="3" name="Content Placeholder 2">
            <a:extLst>
              <a:ext uri="{FF2B5EF4-FFF2-40B4-BE49-F238E27FC236}">
                <a16:creationId xmlns:a16="http://schemas.microsoft.com/office/drawing/2014/main" id="{C7C9F2BC-1686-4F39-A028-D338A3619D40}"/>
              </a:ext>
            </a:extLst>
          </p:cNvPr>
          <p:cNvSpPr>
            <a:spLocks noGrp="1"/>
          </p:cNvSpPr>
          <p:nvPr>
            <p:ph idx="1"/>
          </p:nvPr>
        </p:nvSpPr>
        <p:spPr>
          <a:xfrm>
            <a:off x="628649" y="1377863"/>
            <a:ext cx="8152095" cy="4978487"/>
          </a:xfrm>
        </p:spPr>
        <p:txBody>
          <a:bodyPr>
            <a:normAutofit fontScale="77500" lnSpcReduction="20000"/>
          </a:bodyPr>
          <a:lstStyle/>
          <a:p>
            <a:r>
              <a:rPr lang="en-US"/>
              <a:t>Nearly 1200 apprenticeable occupations in the US today</a:t>
            </a:r>
          </a:p>
          <a:p>
            <a:r>
              <a:rPr lang="en-US"/>
              <a:t>Criteria for apprenticeable occupations:</a:t>
            </a:r>
          </a:p>
          <a:p>
            <a:pPr lvl="1">
              <a:lnSpc>
                <a:spcPct val="100000"/>
              </a:lnSpc>
              <a:spcBef>
                <a:spcPts val="600"/>
              </a:spcBef>
            </a:pPr>
            <a:r>
              <a:rPr lang="en-US" sz="2600"/>
              <a:t>Involve skills that are customarily learned in a practical way through a structured, systematic program of on-the-job supervised learning;</a:t>
            </a:r>
            <a:endParaRPr lang="en-US" sz="2600" strike="sngStrike"/>
          </a:p>
          <a:p>
            <a:pPr lvl="1">
              <a:lnSpc>
                <a:spcPct val="100000"/>
              </a:lnSpc>
              <a:spcBef>
                <a:spcPts val="600"/>
              </a:spcBef>
            </a:pPr>
            <a:r>
              <a:rPr lang="en-US" sz="2600"/>
              <a:t>Be clearly identified and commonly recognized throughout an industry;</a:t>
            </a:r>
            <a:endParaRPr lang="en-US" sz="2600" strike="sngStrike"/>
          </a:p>
          <a:p>
            <a:pPr lvl="1">
              <a:lnSpc>
                <a:spcPct val="100000"/>
              </a:lnSpc>
              <a:spcBef>
                <a:spcPts val="600"/>
              </a:spcBef>
            </a:pPr>
            <a:r>
              <a:rPr lang="en-US" sz="2600"/>
              <a:t>Involve the progressive attainment of manual, mechanical or technical skills and knowledge which, in accordance with the industry standard for the occupation, would require the completion of at least 2,000 hours of on-the-job learning to attain; and</a:t>
            </a:r>
            <a:endParaRPr lang="en-US" sz="2600" strike="sngStrike"/>
          </a:p>
          <a:p>
            <a:pPr lvl="1">
              <a:lnSpc>
                <a:spcPct val="100000"/>
              </a:lnSpc>
              <a:spcBef>
                <a:spcPts val="600"/>
              </a:spcBef>
            </a:pPr>
            <a:r>
              <a:rPr lang="en-US" sz="2600"/>
              <a:t>Require related instruction to supplement the on-the-job learning. </a:t>
            </a:r>
          </a:p>
          <a:p>
            <a:r>
              <a:rPr lang="en-US">
                <a:hlinkClick r:id="rId3"/>
              </a:rPr>
              <a:t>2019 List of Apprenticeable Occupations</a:t>
            </a:r>
            <a:endParaRPr lang="en-US"/>
          </a:p>
          <a:p>
            <a:r>
              <a:rPr lang="en-US">
                <a:hlinkClick r:id="rId4"/>
              </a:rPr>
              <a:t>O*Net </a:t>
            </a:r>
            <a:endParaRPr lang="en-US"/>
          </a:p>
        </p:txBody>
      </p:sp>
      <p:sp>
        <p:nvSpPr>
          <p:cNvPr id="4" name="Slide Number Placeholder 3">
            <a:extLst>
              <a:ext uri="{FF2B5EF4-FFF2-40B4-BE49-F238E27FC236}">
                <a16:creationId xmlns:a16="http://schemas.microsoft.com/office/drawing/2014/main" id="{B065969C-9554-43DE-BD7F-9D4C8DB6195A}"/>
              </a:ext>
            </a:extLst>
          </p:cNvPr>
          <p:cNvSpPr>
            <a:spLocks noGrp="1"/>
          </p:cNvSpPr>
          <p:nvPr>
            <p:ph type="sldNum" sz="quarter" idx="10"/>
          </p:nvPr>
        </p:nvSpPr>
        <p:spPr/>
        <p:txBody>
          <a:bodyPr/>
          <a:lstStyle/>
          <a:p>
            <a:fld id="{706D636C-90A3-4979-BA37-BAB384B22101}" type="slidenum">
              <a:rPr lang="en-US" smtClean="0"/>
              <a:pPr/>
              <a:t>10</a:t>
            </a:fld>
            <a:endParaRPr lang="en-US"/>
          </a:p>
        </p:txBody>
      </p:sp>
    </p:spTree>
    <p:extLst>
      <p:ext uri="{BB962C8B-B14F-4D97-AF65-F5344CB8AC3E}">
        <p14:creationId xmlns:p14="http://schemas.microsoft.com/office/powerpoint/2010/main" val="145057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903D-BC87-41CA-95F2-2A12326F787A}"/>
              </a:ext>
            </a:extLst>
          </p:cNvPr>
          <p:cNvSpPr>
            <a:spLocks noGrp="1"/>
          </p:cNvSpPr>
          <p:nvPr>
            <p:ph type="title"/>
          </p:nvPr>
        </p:nvSpPr>
        <p:spPr/>
        <p:txBody>
          <a:bodyPr/>
          <a:lstStyle/>
          <a:p>
            <a:r>
              <a:rPr lang="en-US"/>
              <a:t>Introducing New Occupations</a:t>
            </a:r>
          </a:p>
        </p:txBody>
      </p:sp>
      <p:sp>
        <p:nvSpPr>
          <p:cNvPr id="3" name="Content Placeholder 2">
            <a:extLst>
              <a:ext uri="{FF2B5EF4-FFF2-40B4-BE49-F238E27FC236}">
                <a16:creationId xmlns:a16="http://schemas.microsoft.com/office/drawing/2014/main" id="{174C08F7-1488-4F28-A54A-1681E528D37A}"/>
              </a:ext>
            </a:extLst>
          </p:cNvPr>
          <p:cNvSpPr>
            <a:spLocks noGrp="1"/>
          </p:cNvSpPr>
          <p:nvPr>
            <p:ph idx="1"/>
          </p:nvPr>
        </p:nvSpPr>
        <p:spPr/>
        <p:txBody>
          <a:bodyPr/>
          <a:lstStyle/>
          <a:p>
            <a:r>
              <a:rPr lang="en-US"/>
              <a:t>How does occupation become recognized as apprenticeable?</a:t>
            </a:r>
          </a:p>
          <a:p>
            <a:pPr lvl="1"/>
            <a:r>
              <a:rPr lang="en-US"/>
              <a:t>If a desired occupation is not currently listed as apprenticeable, there is a process for getting the occupation recognized</a:t>
            </a:r>
          </a:p>
          <a:p>
            <a:pPr lvl="1"/>
            <a:r>
              <a:rPr lang="en-US"/>
              <a:t>Requires industry feedback</a:t>
            </a:r>
          </a:p>
          <a:p>
            <a:pPr lvl="2"/>
            <a:r>
              <a:rPr lang="en-US" sz="2200"/>
              <a:t>Take approximately 90 days depending on industry review</a:t>
            </a:r>
          </a:p>
          <a:p>
            <a:pPr lvl="1"/>
            <a:r>
              <a:rPr lang="en-US"/>
              <a:t>Current occupation standards may be able to be adapted to include new occupations</a:t>
            </a:r>
          </a:p>
        </p:txBody>
      </p:sp>
      <p:sp>
        <p:nvSpPr>
          <p:cNvPr id="4" name="Slide Number Placeholder 3">
            <a:extLst>
              <a:ext uri="{FF2B5EF4-FFF2-40B4-BE49-F238E27FC236}">
                <a16:creationId xmlns:a16="http://schemas.microsoft.com/office/drawing/2014/main" id="{82963DFB-F8A7-4439-903C-278DCCBBB51D}"/>
              </a:ext>
            </a:extLst>
          </p:cNvPr>
          <p:cNvSpPr>
            <a:spLocks noGrp="1"/>
          </p:cNvSpPr>
          <p:nvPr>
            <p:ph type="sldNum" sz="quarter" idx="10"/>
          </p:nvPr>
        </p:nvSpPr>
        <p:spPr/>
        <p:txBody>
          <a:bodyPr/>
          <a:lstStyle/>
          <a:p>
            <a:fld id="{706D636C-90A3-4979-BA37-BAB384B22101}" type="slidenum">
              <a:rPr lang="en-US" smtClean="0"/>
              <a:pPr/>
              <a:t>11</a:t>
            </a:fld>
            <a:endParaRPr lang="en-US"/>
          </a:p>
        </p:txBody>
      </p:sp>
    </p:spTree>
    <p:extLst>
      <p:ext uri="{BB962C8B-B14F-4D97-AF65-F5344CB8AC3E}">
        <p14:creationId xmlns:p14="http://schemas.microsoft.com/office/powerpoint/2010/main" val="1185117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C7A1EC-696E-4D85-B5FA-2391736D8044}"/>
              </a:ext>
            </a:extLst>
          </p:cNvPr>
          <p:cNvSpPr>
            <a:spLocks noGrp="1"/>
          </p:cNvSpPr>
          <p:nvPr>
            <p:ph type="title"/>
          </p:nvPr>
        </p:nvSpPr>
        <p:spPr/>
        <p:txBody>
          <a:bodyPr/>
          <a:lstStyle/>
          <a:p>
            <a:r>
              <a:rPr lang="en-US"/>
              <a:t>Steps to Register Apprenticeship Program with OA</a:t>
            </a:r>
          </a:p>
        </p:txBody>
      </p:sp>
      <p:sp>
        <p:nvSpPr>
          <p:cNvPr id="9" name="Content Placeholder 8">
            <a:extLst>
              <a:ext uri="{FF2B5EF4-FFF2-40B4-BE49-F238E27FC236}">
                <a16:creationId xmlns:a16="http://schemas.microsoft.com/office/drawing/2014/main" id="{83E00579-436A-4DB0-9961-A22C1E4472CF}"/>
              </a:ext>
            </a:extLst>
          </p:cNvPr>
          <p:cNvSpPr>
            <a:spLocks noGrp="1"/>
          </p:cNvSpPr>
          <p:nvPr>
            <p:ph idx="1"/>
          </p:nvPr>
        </p:nvSpPr>
        <p:spPr>
          <a:xfrm>
            <a:off x="628650" y="1595250"/>
            <a:ext cx="7955280" cy="4722259"/>
          </a:xfrm>
        </p:spPr>
        <p:txBody>
          <a:bodyPr>
            <a:normAutofit fontScale="85000" lnSpcReduction="20000"/>
          </a:bodyPr>
          <a:lstStyle/>
          <a:p>
            <a:pPr marL="400050" indent="-400050">
              <a:buFont typeface="+mj-lt"/>
              <a:buAutoNum type="arabicPeriod"/>
            </a:pPr>
            <a:r>
              <a:rPr lang="en-US"/>
              <a:t>Explore</a:t>
            </a:r>
          </a:p>
          <a:p>
            <a:pPr marL="925513" lvl="1" indent="-236538">
              <a:lnSpc>
                <a:spcPct val="105000"/>
              </a:lnSpc>
            </a:pPr>
            <a:r>
              <a:rPr lang="en-US"/>
              <a:t>Explore apprenticeship as a strategy to meet the talent needs of the business</a:t>
            </a:r>
          </a:p>
          <a:p>
            <a:pPr marL="400050" indent="-400050">
              <a:buFont typeface="+mj-lt"/>
              <a:buAutoNum type="arabicPeriod"/>
            </a:pPr>
            <a:r>
              <a:rPr lang="en-US"/>
              <a:t>Partner</a:t>
            </a:r>
          </a:p>
          <a:p>
            <a:pPr marL="925513" lvl="1" indent="-236538">
              <a:lnSpc>
                <a:spcPct val="105000"/>
              </a:lnSpc>
            </a:pPr>
            <a:r>
              <a:rPr lang="en-US"/>
              <a:t>Partner with key players in your region to develop an apprenticeship program</a:t>
            </a:r>
          </a:p>
          <a:p>
            <a:pPr marL="400050" indent="-400050">
              <a:buFont typeface="+mj-lt"/>
              <a:buAutoNum type="arabicPeriod"/>
            </a:pPr>
            <a:r>
              <a:rPr lang="en-US"/>
              <a:t>Build</a:t>
            </a:r>
          </a:p>
          <a:p>
            <a:pPr marL="925513" lvl="1" indent="-236538"/>
            <a:r>
              <a:rPr lang="en-US" sz="2500"/>
              <a:t>Build the core components of your apprenticeship program</a:t>
            </a:r>
          </a:p>
          <a:p>
            <a:pPr marL="400050" indent="-400050">
              <a:buFont typeface="+mj-lt"/>
              <a:buAutoNum type="arabicPeriod"/>
            </a:pPr>
            <a:r>
              <a:rPr lang="en-US"/>
              <a:t>Register</a:t>
            </a:r>
          </a:p>
          <a:p>
            <a:pPr marL="925513" lvl="1" indent="-236538"/>
            <a:r>
              <a:rPr lang="en-US"/>
              <a:t>Register your program to join the apprenticeship network</a:t>
            </a:r>
          </a:p>
          <a:p>
            <a:pPr marL="400050" indent="-400050">
              <a:buFont typeface="+mj-lt"/>
              <a:buAutoNum type="arabicPeriod"/>
            </a:pPr>
            <a:r>
              <a:rPr lang="en-US"/>
              <a:t>Launch</a:t>
            </a:r>
          </a:p>
          <a:p>
            <a:pPr marL="925513" lvl="1" indent="-236538"/>
            <a:r>
              <a:rPr lang="en-US"/>
              <a:t>Launch your new Registered Apprenticeship program</a:t>
            </a:r>
          </a:p>
        </p:txBody>
      </p:sp>
      <p:sp>
        <p:nvSpPr>
          <p:cNvPr id="7" name="Slide Number Placeholder 6">
            <a:extLst>
              <a:ext uri="{FF2B5EF4-FFF2-40B4-BE49-F238E27FC236}">
                <a16:creationId xmlns:a16="http://schemas.microsoft.com/office/drawing/2014/main" id="{DE5B8790-3252-4BD0-A22A-E9D24366AA9F}"/>
              </a:ext>
            </a:extLst>
          </p:cNvPr>
          <p:cNvSpPr>
            <a:spLocks noGrp="1"/>
          </p:cNvSpPr>
          <p:nvPr>
            <p:ph type="sldNum" sz="quarter" idx="10"/>
          </p:nvPr>
        </p:nvSpPr>
        <p:spPr/>
        <p:txBody>
          <a:bodyPr/>
          <a:lstStyle/>
          <a:p>
            <a:fld id="{706D636C-90A3-4979-BA37-BAB384B22101}" type="slidenum">
              <a:rPr lang="en-US" smtClean="0"/>
              <a:pPr/>
              <a:t>12</a:t>
            </a:fld>
            <a:endParaRPr lang="en-US"/>
          </a:p>
        </p:txBody>
      </p:sp>
    </p:spTree>
    <p:extLst>
      <p:ext uri="{BB962C8B-B14F-4D97-AF65-F5344CB8AC3E}">
        <p14:creationId xmlns:p14="http://schemas.microsoft.com/office/powerpoint/2010/main" val="393122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9803-850A-48B3-9688-B0124A89B2E4}"/>
              </a:ext>
            </a:extLst>
          </p:cNvPr>
          <p:cNvSpPr>
            <a:spLocks noGrp="1"/>
          </p:cNvSpPr>
          <p:nvPr>
            <p:ph type="title"/>
          </p:nvPr>
        </p:nvSpPr>
        <p:spPr/>
        <p:txBody>
          <a:bodyPr/>
          <a:lstStyle/>
          <a:p>
            <a:r>
              <a:rPr lang="en-US"/>
              <a:t>Developing a Program</a:t>
            </a:r>
          </a:p>
        </p:txBody>
      </p:sp>
      <p:sp>
        <p:nvSpPr>
          <p:cNvPr id="3" name="Content Placeholder 2">
            <a:extLst>
              <a:ext uri="{FF2B5EF4-FFF2-40B4-BE49-F238E27FC236}">
                <a16:creationId xmlns:a16="http://schemas.microsoft.com/office/drawing/2014/main" id="{37ECD543-6372-4082-BEAE-A43ECF8C9475}"/>
              </a:ext>
            </a:extLst>
          </p:cNvPr>
          <p:cNvSpPr>
            <a:spLocks noGrp="1"/>
          </p:cNvSpPr>
          <p:nvPr>
            <p:ph sz="half" idx="1"/>
          </p:nvPr>
        </p:nvSpPr>
        <p:spPr>
          <a:xfrm>
            <a:off x="400833" y="1825624"/>
            <a:ext cx="3970751" cy="4667249"/>
          </a:xfrm>
        </p:spPr>
        <p:txBody>
          <a:bodyPr>
            <a:normAutofit fontScale="77500" lnSpcReduction="20000"/>
          </a:bodyPr>
          <a:lstStyle/>
          <a:p>
            <a:pPr>
              <a:lnSpc>
                <a:spcPct val="105000"/>
              </a:lnSpc>
              <a:spcBef>
                <a:spcPts val="600"/>
              </a:spcBef>
              <a:spcAft>
                <a:spcPts val="600"/>
              </a:spcAft>
            </a:pPr>
            <a:r>
              <a:rPr lang="en-US"/>
              <a:t>Sponsors can work with OA staff in their state to write their standards</a:t>
            </a:r>
          </a:p>
          <a:p>
            <a:pPr>
              <a:lnSpc>
                <a:spcPct val="105000"/>
              </a:lnSpc>
              <a:spcBef>
                <a:spcPts val="600"/>
              </a:spcBef>
              <a:spcAft>
                <a:spcPts val="600"/>
              </a:spcAft>
            </a:pPr>
            <a:r>
              <a:rPr lang="en-US"/>
              <a:t>Standards include several components, including: </a:t>
            </a:r>
          </a:p>
          <a:p>
            <a:pPr lvl="1">
              <a:lnSpc>
                <a:spcPct val="105000"/>
              </a:lnSpc>
              <a:spcBef>
                <a:spcPts val="600"/>
              </a:spcBef>
              <a:spcAft>
                <a:spcPts val="600"/>
              </a:spcAft>
            </a:pPr>
            <a:r>
              <a:rPr lang="en-US"/>
              <a:t>Work Process Schedules that outline the job functions and competencies of the occupation</a:t>
            </a:r>
          </a:p>
          <a:p>
            <a:pPr lvl="1">
              <a:lnSpc>
                <a:spcPct val="105000"/>
              </a:lnSpc>
              <a:spcBef>
                <a:spcPts val="600"/>
              </a:spcBef>
              <a:spcAft>
                <a:spcPts val="600"/>
              </a:spcAft>
            </a:pPr>
            <a:r>
              <a:rPr lang="en-US"/>
              <a:t>Related Instruction Outlines that provide details on how related instruction will be provided </a:t>
            </a:r>
          </a:p>
          <a:p>
            <a:pPr lvl="1">
              <a:lnSpc>
                <a:spcPct val="105000"/>
              </a:lnSpc>
              <a:spcBef>
                <a:spcPts val="600"/>
              </a:spcBef>
              <a:spcAft>
                <a:spcPts val="600"/>
              </a:spcAft>
            </a:pPr>
            <a:r>
              <a:rPr lang="en-US"/>
              <a:t>Information on how apprentices will be supervised by experienced workers </a:t>
            </a:r>
          </a:p>
          <a:p>
            <a:pPr lvl="1">
              <a:lnSpc>
                <a:spcPct val="105000"/>
              </a:lnSpc>
              <a:spcBef>
                <a:spcPts val="600"/>
              </a:spcBef>
              <a:spcAft>
                <a:spcPts val="600"/>
              </a:spcAft>
            </a:pPr>
            <a:r>
              <a:rPr lang="en-US"/>
              <a:t>Specifics on wage progression</a:t>
            </a:r>
          </a:p>
        </p:txBody>
      </p:sp>
      <p:pic>
        <p:nvPicPr>
          <p:cNvPr id="1026" name="Picture 2" descr="Five parts of Registered Apprenticeship: Business Involvement, Related Instruction, Structured On-the-Job Training, Rewards for Skill Gains, and National Occupational Credential">
            <a:extLst>
              <a:ext uri="{FF2B5EF4-FFF2-40B4-BE49-F238E27FC236}">
                <a16:creationId xmlns:a16="http://schemas.microsoft.com/office/drawing/2014/main" id="{78B6B67B-ADB4-45B4-8741-7353A0DD090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0085" y="1800573"/>
            <a:ext cx="4310981" cy="42369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379F55A-BEBC-470B-8A60-D66CFBC2A258}"/>
              </a:ext>
            </a:extLst>
          </p:cNvPr>
          <p:cNvSpPr>
            <a:spLocks noGrp="1"/>
          </p:cNvSpPr>
          <p:nvPr>
            <p:ph type="sldNum" sz="quarter" idx="10"/>
          </p:nvPr>
        </p:nvSpPr>
        <p:spPr/>
        <p:txBody>
          <a:bodyPr/>
          <a:lstStyle/>
          <a:p>
            <a:fld id="{706D636C-90A3-4979-BA37-BAB384B22101}" type="slidenum">
              <a:rPr lang="en-US" smtClean="0"/>
              <a:pPr/>
              <a:t>13</a:t>
            </a:fld>
            <a:endParaRPr lang="en-US"/>
          </a:p>
        </p:txBody>
      </p:sp>
    </p:spTree>
    <p:extLst>
      <p:ext uri="{BB962C8B-B14F-4D97-AF65-F5344CB8AC3E}">
        <p14:creationId xmlns:p14="http://schemas.microsoft.com/office/powerpoint/2010/main" val="124231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6C0D0F-E6CF-4214-842C-84E916F76C5A}"/>
              </a:ext>
            </a:extLst>
          </p:cNvPr>
          <p:cNvSpPr>
            <a:spLocks noGrp="1"/>
          </p:cNvSpPr>
          <p:nvPr>
            <p:ph type="title"/>
          </p:nvPr>
        </p:nvSpPr>
        <p:spPr>
          <a:xfrm>
            <a:off x="628650" y="365126"/>
            <a:ext cx="7955280" cy="799795"/>
          </a:xfrm>
        </p:spPr>
        <p:txBody>
          <a:bodyPr/>
          <a:lstStyle/>
          <a:p>
            <a:r>
              <a:rPr lang="en-US"/>
              <a:t>Options for Registering Programs</a:t>
            </a:r>
          </a:p>
        </p:txBody>
      </p:sp>
      <p:graphicFrame>
        <p:nvGraphicFramePr>
          <p:cNvPr id="8" name="Diagram 7" descr="SmartArt listing Local/State Program, national Program Standards, and National Guidelines for Apprenticeship Standards">
            <a:extLst>
              <a:ext uri="{FF2B5EF4-FFF2-40B4-BE49-F238E27FC236}">
                <a16:creationId xmlns:a16="http://schemas.microsoft.com/office/drawing/2014/main" id="{10723905-6430-40CB-A061-5737C7C71EAF}"/>
              </a:ext>
            </a:extLst>
          </p:cNvPr>
          <p:cNvGraphicFramePr/>
          <p:nvPr>
            <p:extLst>
              <p:ext uri="{D42A27DB-BD31-4B8C-83A1-F6EECF244321}">
                <p14:modId xmlns:p14="http://schemas.microsoft.com/office/powerpoint/2010/main" val="2912308425"/>
              </p:ext>
            </p:extLst>
          </p:nvPr>
        </p:nvGraphicFramePr>
        <p:xfrm>
          <a:off x="403182" y="1290181"/>
          <a:ext cx="8334942" cy="5066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A374377C-5C0A-4911-9D82-A06117F24A6A}"/>
              </a:ext>
            </a:extLst>
          </p:cNvPr>
          <p:cNvSpPr>
            <a:spLocks noGrp="1"/>
          </p:cNvSpPr>
          <p:nvPr>
            <p:ph type="sldNum" sz="quarter" idx="10"/>
          </p:nvPr>
        </p:nvSpPr>
        <p:spPr/>
        <p:txBody>
          <a:bodyPr/>
          <a:lstStyle/>
          <a:p>
            <a:fld id="{706D636C-90A3-4979-BA37-BAB384B22101}" type="slidenum">
              <a:rPr lang="en-US" smtClean="0"/>
              <a:pPr/>
              <a:t>14</a:t>
            </a:fld>
            <a:endParaRPr lang="en-US"/>
          </a:p>
        </p:txBody>
      </p:sp>
    </p:spTree>
    <p:extLst>
      <p:ext uri="{BB962C8B-B14F-4D97-AF65-F5344CB8AC3E}">
        <p14:creationId xmlns:p14="http://schemas.microsoft.com/office/powerpoint/2010/main" val="2017539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1A0DF803-D057-4C66-AB71-A6E770E21C6E}"/>
              </a:ext>
            </a:extLst>
          </p:cNvPr>
          <p:cNvSpPr>
            <a:spLocks noGrp="1"/>
          </p:cNvSpPr>
          <p:nvPr>
            <p:ph type="title" idx="4294967295"/>
          </p:nvPr>
        </p:nvSpPr>
        <p:spPr/>
        <p:txBody>
          <a:bodyPr/>
          <a:lstStyle/>
          <a:p>
            <a:r>
              <a:rPr lang="en-US"/>
              <a:t>Any Questions?</a:t>
            </a:r>
          </a:p>
        </p:txBody>
      </p:sp>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15</a:t>
            </a:fld>
            <a:endParaRPr lang="en-US"/>
          </a:p>
        </p:txBody>
      </p:sp>
    </p:spTree>
    <p:extLst>
      <p:ext uri="{BB962C8B-B14F-4D97-AF65-F5344CB8AC3E}">
        <p14:creationId xmlns:p14="http://schemas.microsoft.com/office/powerpoint/2010/main" val="329586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A4B241-393B-4E41-95DA-6CAB21B04213}"/>
              </a:ext>
            </a:extLst>
          </p:cNvPr>
          <p:cNvSpPr>
            <a:spLocks noGrp="1"/>
          </p:cNvSpPr>
          <p:nvPr>
            <p:ph type="title"/>
          </p:nvPr>
        </p:nvSpPr>
        <p:spPr/>
        <p:txBody>
          <a:bodyPr/>
          <a:lstStyle/>
          <a:p>
            <a:r>
              <a:rPr lang="en-US"/>
              <a:t>Developing Standards for a New Registered Apprenticeship Program</a:t>
            </a:r>
          </a:p>
        </p:txBody>
      </p:sp>
      <p:sp>
        <p:nvSpPr>
          <p:cNvPr id="2" name="Slide Number Placeholder 1">
            <a:extLst>
              <a:ext uri="{FF2B5EF4-FFF2-40B4-BE49-F238E27FC236}">
                <a16:creationId xmlns:a16="http://schemas.microsoft.com/office/drawing/2014/main" id="{557FF45D-1143-482E-B551-5E2A94CEAF46}"/>
              </a:ext>
            </a:extLst>
          </p:cNvPr>
          <p:cNvSpPr>
            <a:spLocks noGrp="1"/>
          </p:cNvSpPr>
          <p:nvPr>
            <p:ph type="sldNum" sz="quarter" idx="10"/>
          </p:nvPr>
        </p:nvSpPr>
        <p:spPr/>
        <p:txBody>
          <a:bodyPr/>
          <a:lstStyle/>
          <a:p>
            <a:fld id="{706D636C-90A3-4979-BA37-BAB384B22101}" type="slidenum">
              <a:rPr lang="en-US" smtClean="0"/>
              <a:pPr/>
              <a:t>16</a:t>
            </a:fld>
            <a:endParaRPr lang="en-US"/>
          </a:p>
        </p:txBody>
      </p:sp>
    </p:spTree>
    <p:extLst>
      <p:ext uri="{BB962C8B-B14F-4D97-AF65-F5344CB8AC3E}">
        <p14:creationId xmlns:p14="http://schemas.microsoft.com/office/powerpoint/2010/main" val="112152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04D7-452F-486A-A1F6-A2CC3F60978B}"/>
              </a:ext>
            </a:extLst>
          </p:cNvPr>
          <p:cNvSpPr>
            <a:spLocks noGrp="1"/>
          </p:cNvSpPr>
          <p:nvPr>
            <p:ph type="title"/>
          </p:nvPr>
        </p:nvSpPr>
        <p:spPr>
          <a:xfrm>
            <a:off x="628650" y="155257"/>
            <a:ext cx="7955280" cy="1051560"/>
          </a:xfrm>
        </p:spPr>
        <p:txBody>
          <a:bodyPr/>
          <a:lstStyle/>
          <a:p>
            <a:r>
              <a:rPr lang="en-US"/>
              <a:t>Standards Development</a:t>
            </a:r>
          </a:p>
        </p:txBody>
      </p:sp>
      <p:sp>
        <p:nvSpPr>
          <p:cNvPr id="3" name="Content Placeholder 2">
            <a:extLst>
              <a:ext uri="{FF2B5EF4-FFF2-40B4-BE49-F238E27FC236}">
                <a16:creationId xmlns:a16="http://schemas.microsoft.com/office/drawing/2014/main" id="{236C97AA-10BB-4CB1-AC84-6E0C8D9D76DA}"/>
              </a:ext>
            </a:extLst>
          </p:cNvPr>
          <p:cNvSpPr>
            <a:spLocks noGrp="1"/>
          </p:cNvSpPr>
          <p:nvPr>
            <p:ph idx="1"/>
          </p:nvPr>
        </p:nvSpPr>
        <p:spPr>
          <a:xfrm>
            <a:off x="628650" y="1416686"/>
            <a:ext cx="7955280" cy="4760277"/>
          </a:xfrm>
        </p:spPr>
        <p:txBody>
          <a:bodyPr>
            <a:normAutofit/>
          </a:bodyPr>
          <a:lstStyle/>
          <a:p>
            <a:r>
              <a:rPr lang="en-US"/>
              <a:t>The Registered Apprenticeship Standards document</a:t>
            </a:r>
          </a:p>
          <a:p>
            <a:pPr lvl="1"/>
            <a:r>
              <a:rPr lang="en-US"/>
              <a:t>The key document in any registered apprenticeship program</a:t>
            </a:r>
          </a:p>
          <a:p>
            <a:pPr lvl="1"/>
            <a:r>
              <a:rPr lang="en-US"/>
              <a:t>Describes how the program will run and who is responsible for key aspects of program management</a:t>
            </a:r>
          </a:p>
          <a:p>
            <a:pPr lvl="1"/>
            <a:r>
              <a:rPr lang="en-US"/>
              <a:t>Signer is the program sponsor or “standards holder” for the program</a:t>
            </a:r>
          </a:p>
        </p:txBody>
      </p:sp>
      <p:pic>
        <p:nvPicPr>
          <p:cNvPr id="6" name="Picture 5" descr="hand holding standards check icon">
            <a:extLst>
              <a:ext uri="{FF2B5EF4-FFF2-40B4-BE49-F238E27FC236}">
                <a16:creationId xmlns:a16="http://schemas.microsoft.com/office/drawing/2014/main" id="{29BDCA0A-40C0-46F6-9772-FC77FD77F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129" y="4955949"/>
            <a:ext cx="1698321" cy="1698321"/>
          </a:xfrm>
          <a:prstGeom prst="rect">
            <a:avLst/>
          </a:prstGeom>
        </p:spPr>
      </p:pic>
      <p:sp>
        <p:nvSpPr>
          <p:cNvPr id="4" name="Slide Number Placeholder 3">
            <a:extLst>
              <a:ext uri="{FF2B5EF4-FFF2-40B4-BE49-F238E27FC236}">
                <a16:creationId xmlns:a16="http://schemas.microsoft.com/office/drawing/2014/main" id="{3B0707D9-8974-4C9C-9618-808F265DEF8C}"/>
              </a:ext>
            </a:extLst>
          </p:cNvPr>
          <p:cNvSpPr>
            <a:spLocks noGrp="1"/>
          </p:cNvSpPr>
          <p:nvPr>
            <p:ph type="sldNum" sz="quarter" idx="10"/>
          </p:nvPr>
        </p:nvSpPr>
        <p:spPr/>
        <p:txBody>
          <a:bodyPr/>
          <a:lstStyle/>
          <a:p>
            <a:fld id="{706D636C-90A3-4979-BA37-BAB384B22101}" type="slidenum">
              <a:rPr lang="en-US" smtClean="0"/>
              <a:pPr/>
              <a:t>17</a:t>
            </a:fld>
            <a:endParaRPr lang="en-US"/>
          </a:p>
        </p:txBody>
      </p:sp>
    </p:spTree>
    <p:extLst>
      <p:ext uri="{BB962C8B-B14F-4D97-AF65-F5344CB8AC3E}">
        <p14:creationId xmlns:p14="http://schemas.microsoft.com/office/powerpoint/2010/main" val="119244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84E4-DD9E-4774-9BD6-AFD62B9DE6F6}"/>
              </a:ext>
            </a:extLst>
          </p:cNvPr>
          <p:cNvSpPr>
            <a:spLocks noGrp="1"/>
          </p:cNvSpPr>
          <p:nvPr>
            <p:ph type="title"/>
          </p:nvPr>
        </p:nvSpPr>
        <p:spPr>
          <a:xfrm>
            <a:off x="628650" y="365126"/>
            <a:ext cx="7955280" cy="822959"/>
          </a:xfrm>
        </p:spPr>
        <p:txBody>
          <a:bodyPr/>
          <a:lstStyle/>
          <a:p>
            <a:r>
              <a:rPr lang="en-US"/>
              <a:t>Standards Development (2)</a:t>
            </a:r>
          </a:p>
        </p:txBody>
      </p:sp>
      <p:sp>
        <p:nvSpPr>
          <p:cNvPr id="3" name="Content Placeholder 2">
            <a:extLst>
              <a:ext uri="{FF2B5EF4-FFF2-40B4-BE49-F238E27FC236}">
                <a16:creationId xmlns:a16="http://schemas.microsoft.com/office/drawing/2014/main" id="{ED6503B0-0259-48BB-B6A3-E67AF0D4685E}"/>
              </a:ext>
            </a:extLst>
          </p:cNvPr>
          <p:cNvSpPr>
            <a:spLocks noGrp="1"/>
          </p:cNvSpPr>
          <p:nvPr>
            <p:ph idx="1"/>
          </p:nvPr>
        </p:nvSpPr>
        <p:spPr>
          <a:xfrm>
            <a:off x="628650" y="1290181"/>
            <a:ext cx="7955280" cy="5202693"/>
          </a:xfrm>
        </p:spPr>
        <p:txBody>
          <a:bodyPr vert="horz" lIns="91440" tIns="45720" rIns="91440" bIns="45720" rtlCol="0" anchor="t">
            <a:normAutofit fontScale="92500" lnSpcReduction="10000"/>
          </a:bodyPr>
          <a:lstStyle/>
          <a:p>
            <a:pPr>
              <a:lnSpc>
                <a:spcPct val="95000"/>
              </a:lnSpc>
            </a:pPr>
            <a:r>
              <a:rPr lang="en-US"/>
              <a:t>Boilerplate standards include the following components:</a:t>
            </a:r>
          </a:p>
          <a:p>
            <a:pPr lvl="1">
              <a:lnSpc>
                <a:spcPct val="95000"/>
              </a:lnSpc>
            </a:pPr>
            <a:r>
              <a:rPr lang="en-US"/>
              <a:t>Boilerplate Apprenticeship Standards</a:t>
            </a:r>
          </a:p>
          <a:p>
            <a:pPr lvl="1">
              <a:lnSpc>
                <a:spcPct val="95000"/>
              </a:lnSpc>
            </a:pPr>
            <a:r>
              <a:rPr lang="en-US"/>
              <a:t>Appendix A –Work Process Schedule, Related Instruction Outline, Apprentice Wage Schedule, Ratio of Apprentices to Journeyworkers, Type of Occupation, Term of Apprenticeship, Selection Procedures, and Probationary Period</a:t>
            </a:r>
            <a:endParaRPr lang="en-US" strike="sngStrike"/>
          </a:p>
          <a:p>
            <a:pPr lvl="1">
              <a:lnSpc>
                <a:spcPct val="95000"/>
              </a:lnSpc>
            </a:pPr>
            <a:r>
              <a:rPr lang="en-US"/>
              <a:t>Appendix B – ETA Form 671 – Apprenticeship Agreement and Application for Certification of Completion of Apprenticeship</a:t>
            </a:r>
          </a:p>
          <a:p>
            <a:pPr lvl="1">
              <a:lnSpc>
                <a:spcPct val="95000"/>
              </a:lnSpc>
            </a:pPr>
            <a:r>
              <a:rPr lang="en-US"/>
              <a:t>Appendix C – Affirmative Action Plan (not required for two years after initial registration)</a:t>
            </a:r>
          </a:p>
          <a:p>
            <a:pPr lvl="1">
              <a:lnSpc>
                <a:spcPct val="95000"/>
              </a:lnSpc>
            </a:pPr>
            <a:r>
              <a:rPr lang="en-US"/>
              <a:t>Appendix D – Employer Acceptance Agreement (For programs with multiple-employers only) </a:t>
            </a:r>
            <a:endParaRPr lang="en-US" strike="sngStrike">
              <a:cs typeface="Arial"/>
            </a:endParaRPr>
          </a:p>
        </p:txBody>
      </p:sp>
      <p:sp>
        <p:nvSpPr>
          <p:cNvPr id="4" name="Slide Number Placeholder 3">
            <a:extLst>
              <a:ext uri="{FF2B5EF4-FFF2-40B4-BE49-F238E27FC236}">
                <a16:creationId xmlns:a16="http://schemas.microsoft.com/office/drawing/2014/main" id="{AD00E730-3B7E-4E16-95A5-5CE7A568CCA4}"/>
              </a:ext>
            </a:extLst>
          </p:cNvPr>
          <p:cNvSpPr>
            <a:spLocks noGrp="1"/>
          </p:cNvSpPr>
          <p:nvPr>
            <p:ph type="sldNum" sz="quarter" idx="10"/>
          </p:nvPr>
        </p:nvSpPr>
        <p:spPr/>
        <p:txBody>
          <a:bodyPr/>
          <a:lstStyle/>
          <a:p>
            <a:fld id="{706D636C-90A3-4979-BA37-BAB384B22101}" type="slidenum">
              <a:rPr lang="en-US" smtClean="0"/>
              <a:pPr/>
              <a:t>18</a:t>
            </a:fld>
            <a:endParaRPr lang="en-US"/>
          </a:p>
        </p:txBody>
      </p:sp>
    </p:spTree>
    <p:extLst>
      <p:ext uri="{BB962C8B-B14F-4D97-AF65-F5344CB8AC3E}">
        <p14:creationId xmlns:p14="http://schemas.microsoft.com/office/powerpoint/2010/main" val="4164735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A9FF-A9D3-4C2A-A4C0-32ADC4FEB50B}"/>
              </a:ext>
            </a:extLst>
          </p:cNvPr>
          <p:cNvSpPr>
            <a:spLocks noGrp="1"/>
          </p:cNvSpPr>
          <p:nvPr>
            <p:ph type="title"/>
          </p:nvPr>
        </p:nvSpPr>
        <p:spPr/>
        <p:txBody>
          <a:bodyPr/>
          <a:lstStyle/>
          <a:p>
            <a:r>
              <a:rPr lang="en-US"/>
              <a:t>Standards Development (3)</a:t>
            </a:r>
          </a:p>
        </p:txBody>
      </p:sp>
      <p:sp>
        <p:nvSpPr>
          <p:cNvPr id="3" name="Content Placeholder 2">
            <a:extLst>
              <a:ext uri="{FF2B5EF4-FFF2-40B4-BE49-F238E27FC236}">
                <a16:creationId xmlns:a16="http://schemas.microsoft.com/office/drawing/2014/main" id="{F18BC31F-0EAD-45C6-AC93-F641DEADCAEC}"/>
              </a:ext>
            </a:extLst>
          </p:cNvPr>
          <p:cNvSpPr>
            <a:spLocks noGrp="1"/>
          </p:cNvSpPr>
          <p:nvPr>
            <p:ph idx="1"/>
          </p:nvPr>
        </p:nvSpPr>
        <p:spPr/>
        <p:txBody>
          <a:bodyPr>
            <a:normAutofit/>
          </a:bodyPr>
          <a:lstStyle/>
          <a:p>
            <a:r>
              <a:rPr lang="en-US"/>
              <a:t>Fillable PDF allows sponsors to easily enter information on their program and sign electronically</a:t>
            </a:r>
          </a:p>
          <a:p>
            <a:r>
              <a:rPr lang="en-US"/>
              <a:t>Editable Word version to allow for increased customization for sponsors that require increase flexibility</a:t>
            </a:r>
          </a:p>
          <a:p>
            <a:r>
              <a:rPr lang="en-US"/>
              <a:t>Keeps current requirements for registration under 29 CFR parts 29 and 30</a:t>
            </a:r>
          </a:p>
        </p:txBody>
      </p:sp>
      <p:sp>
        <p:nvSpPr>
          <p:cNvPr id="4" name="Slide Number Placeholder 3">
            <a:extLst>
              <a:ext uri="{FF2B5EF4-FFF2-40B4-BE49-F238E27FC236}">
                <a16:creationId xmlns:a16="http://schemas.microsoft.com/office/drawing/2014/main" id="{0BC82939-934D-4BA1-A58C-86E202E5FA72}"/>
              </a:ext>
            </a:extLst>
          </p:cNvPr>
          <p:cNvSpPr>
            <a:spLocks noGrp="1"/>
          </p:cNvSpPr>
          <p:nvPr>
            <p:ph type="sldNum" sz="quarter" idx="10"/>
          </p:nvPr>
        </p:nvSpPr>
        <p:spPr/>
        <p:txBody>
          <a:bodyPr/>
          <a:lstStyle/>
          <a:p>
            <a:fld id="{706D636C-90A3-4979-BA37-BAB384B22101}" type="slidenum">
              <a:rPr lang="en-US" smtClean="0"/>
              <a:pPr/>
              <a:t>19</a:t>
            </a:fld>
            <a:endParaRPr lang="en-US"/>
          </a:p>
        </p:txBody>
      </p:sp>
    </p:spTree>
    <p:extLst>
      <p:ext uri="{BB962C8B-B14F-4D97-AF65-F5344CB8AC3E}">
        <p14:creationId xmlns:p14="http://schemas.microsoft.com/office/powerpoint/2010/main" val="285057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269FDD03-816E-42D7-BDF7-86E15FD259D4}"/>
              </a:ext>
            </a:extLst>
          </p:cNvPr>
          <p:cNvSpPr>
            <a:spLocks noGrp="1"/>
          </p:cNvSpPr>
          <p:nvPr>
            <p:ph type="title" idx="4294967295"/>
          </p:nvPr>
        </p:nvSpPr>
        <p:spPr/>
        <p:txBody>
          <a:bodyPr/>
          <a:lstStyle/>
          <a:p>
            <a:r>
              <a:rPr lang="en-US"/>
              <a:t>Your Speakers:</a:t>
            </a:r>
          </a:p>
        </p:txBody>
      </p:sp>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p:txBody>
          <a:bodyPr/>
          <a:lstStyle/>
          <a:p>
            <a:r>
              <a:rPr lang="en-US"/>
              <a:t>Zach Boren</a:t>
            </a:r>
          </a:p>
          <a:p>
            <a:pPr lvl="1"/>
            <a:r>
              <a:rPr lang="en-US"/>
              <a:t>Division Chief</a:t>
            </a:r>
          </a:p>
          <a:p>
            <a:pPr lvl="2"/>
            <a:r>
              <a:rPr lang="en-US"/>
              <a:t>Office of Apprenticeship</a:t>
            </a:r>
            <a:br>
              <a:rPr lang="en-US"/>
            </a:br>
            <a:r>
              <a:rPr lang="en-US"/>
              <a:t>ETA/USDOL</a:t>
            </a:r>
          </a:p>
        </p:txBody>
      </p:sp>
      <p:sp>
        <p:nvSpPr>
          <p:cNvPr id="4" name="Content Placeholder 3">
            <a:extLst>
              <a:ext uri="{FF2B5EF4-FFF2-40B4-BE49-F238E27FC236}">
                <a16:creationId xmlns:a16="http://schemas.microsoft.com/office/drawing/2014/main" id="{D2CBA21D-68D5-4357-886C-89F1C6E23C5F}"/>
              </a:ext>
            </a:extLst>
          </p:cNvPr>
          <p:cNvSpPr>
            <a:spLocks noGrp="1"/>
          </p:cNvSpPr>
          <p:nvPr>
            <p:ph idx="12"/>
          </p:nvPr>
        </p:nvSpPr>
        <p:spPr/>
        <p:txBody>
          <a:bodyPr/>
          <a:lstStyle/>
          <a:p>
            <a:r>
              <a:rPr lang="en-US"/>
              <a:t>Mark Judge</a:t>
            </a:r>
          </a:p>
          <a:p>
            <a:pPr lvl="1"/>
            <a:r>
              <a:rPr lang="en-US"/>
              <a:t>Policy Team Leader</a:t>
            </a:r>
          </a:p>
          <a:p>
            <a:pPr lvl="2"/>
            <a:r>
              <a:rPr lang="en-US"/>
              <a:t>Office of Apprenticeship</a:t>
            </a:r>
            <a:br>
              <a:rPr lang="en-US"/>
            </a:br>
            <a:r>
              <a:rPr lang="en-US"/>
              <a:t>ETA/USDOL</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1210371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7FA8-7546-4391-88A5-F0F0E45B26B3}"/>
              </a:ext>
            </a:extLst>
          </p:cNvPr>
          <p:cNvSpPr>
            <a:spLocks noGrp="1"/>
          </p:cNvSpPr>
          <p:nvPr>
            <p:ph type="title"/>
          </p:nvPr>
        </p:nvSpPr>
        <p:spPr/>
        <p:txBody>
          <a:bodyPr/>
          <a:lstStyle/>
          <a:p>
            <a:r>
              <a:rPr lang="en-US"/>
              <a:t>Screen share</a:t>
            </a:r>
          </a:p>
        </p:txBody>
      </p:sp>
      <p:sp>
        <p:nvSpPr>
          <p:cNvPr id="3" name="Content Placeholder 2">
            <a:extLst>
              <a:ext uri="{FF2B5EF4-FFF2-40B4-BE49-F238E27FC236}">
                <a16:creationId xmlns:a16="http://schemas.microsoft.com/office/drawing/2014/main" id="{8625F9C8-4209-4057-9A60-32B5D127A41B}"/>
              </a:ext>
            </a:extLst>
          </p:cNvPr>
          <p:cNvSpPr>
            <a:spLocks noGrp="1"/>
          </p:cNvSpPr>
          <p:nvPr>
            <p:ph idx="1"/>
          </p:nvPr>
        </p:nvSpPr>
        <p:spPr/>
        <p:txBody>
          <a:bodyPr/>
          <a:lstStyle/>
          <a:p>
            <a:r>
              <a:rPr lang="en-US"/>
              <a:t>Main boilerplate document – fillable PDF</a:t>
            </a:r>
          </a:p>
        </p:txBody>
      </p:sp>
      <p:pic>
        <p:nvPicPr>
          <p:cNvPr id="6" name="Picture 5" descr="icon of fillable document and pencil">
            <a:extLst>
              <a:ext uri="{FF2B5EF4-FFF2-40B4-BE49-F238E27FC236}">
                <a16:creationId xmlns:a16="http://schemas.microsoft.com/office/drawing/2014/main" id="{C2B1C707-AEB7-41B3-BB70-C4C74E09DFC5}"/>
              </a:ext>
            </a:extLst>
          </p:cNvPr>
          <p:cNvPicPr>
            <a:picLocks noChangeAspect="1"/>
          </p:cNvPicPr>
          <p:nvPr/>
        </p:nvPicPr>
        <p:blipFill rotWithShape="1">
          <a:blip r:embed="rId3">
            <a:extLst>
              <a:ext uri="{28A0092B-C50C-407E-A947-70E740481C1C}">
                <a14:useLocalDpi xmlns:a14="http://schemas.microsoft.com/office/drawing/2010/main" val="0"/>
              </a:ext>
            </a:extLst>
          </a:blip>
          <a:srcRect l="3038" t="11887" r="50000" b="13048"/>
          <a:stretch/>
        </p:blipFill>
        <p:spPr>
          <a:xfrm>
            <a:off x="3013997" y="2630889"/>
            <a:ext cx="3116006" cy="3115642"/>
          </a:xfrm>
          <a:prstGeom prst="rect">
            <a:avLst/>
          </a:prstGeom>
        </p:spPr>
      </p:pic>
      <p:sp>
        <p:nvSpPr>
          <p:cNvPr id="4" name="Slide Number Placeholder 3">
            <a:extLst>
              <a:ext uri="{FF2B5EF4-FFF2-40B4-BE49-F238E27FC236}">
                <a16:creationId xmlns:a16="http://schemas.microsoft.com/office/drawing/2014/main" id="{BC6F5DF3-D566-4A46-B960-ECD7E113BF4C}"/>
              </a:ext>
            </a:extLst>
          </p:cNvPr>
          <p:cNvSpPr>
            <a:spLocks noGrp="1"/>
          </p:cNvSpPr>
          <p:nvPr>
            <p:ph type="sldNum" sz="quarter" idx="10"/>
          </p:nvPr>
        </p:nvSpPr>
        <p:spPr/>
        <p:txBody>
          <a:bodyPr/>
          <a:lstStyle/>
          <a:p>
            <a:fld id="{706D636C-90A3-4979-BA37-BAB384B22101}" type="slidenum">
              <a:rPr lang="en-US" smtClean="0"/>
              <a:pPr/>
              <a:t>20</a:t>
            </a:fld>
            <a:endParaRPr lang="en-US"/>
          </a:p>
        </p:txBody>
      </p:sp>
    </p:spTree>
    <p:extLst>
      <p:ext uri="{BB962C8B-B14F-4D97-AF65-F5344CB8AC3E}">
        <p14:creationId xmlns:p14="http://schemas.microsoft.com/office/powerpoint/2010/main" val="3935922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A9D0-533B-436C-A232-623E87D978F5}"/>
              </a:ext>
            </a:extLst>
          </p:cNvPr>
          <p:cNvSpPr>
            <a:spLocks noGrp="1"/>
          </p:cNvSpPr>
          <p:nvPr>
            <p:ph type="title"/>
          </p:nvPr>
        </p:nvSpPr>
        <p:spPr/>
        <p:txBody>
          <a:bodyPr/>
          <a:lstStyle/>
          <a:p>
            <a:r>
              <a:rPr lang="en-US">
                <a:effectLst>
                  <a:innerShdw blurRad="101600" dist="50800" dir="18900000">
                    <a:srgbClr val="124D95">
                      <a:lumMod val="50000"/>
                      <a:alpha val="70000"/>
                    </a:srgbClr>
                  </a:innerShdw>
                </a:effectLst>
                <a:cs typeface="Arial"/>
              </a:rPr>
              <a:t>What Happens After A Business Submits Standards</a:t>
            </a:r>
            <a:endParaRPr lang="en-US"/>
          </a:p>
        </p:txBody>
      </p:sp>
      <p:sp>
        <p:nvSpPr>
          <p:cNvPr id="3" name="Content Placeholder 2">
            <a:extLst>
              <a:ext uri="{FF2B5EF4-FFF2-40B4-BE49-F238E27FC236}">
                <a16:creationId xmlns:a16="http://schemas.microsoft.com/office/drawing/2014/main" id="{E44934B5-567A-4CD0-BAD1-4CA2A97036A6}"/>
              </a:ext>
            </a:extLst>
          </p:cNvPr>
          <p:cNvSpPr>
            <a:spLocks noGrp="1"/>
          </p:cNvSpPr>
          <p:nvPr>
            <p:ph idx="1"/>
          </p:nvPr>
        </p:nvSpPr>
        <p:spPr/>
        <p:txBody>
          <a:bodyPr vert="horz" lIns="91440" tIns="45720" rIns="91440" bIns="45720" rtlCol="0" anchor="t">
            <a:normAutofit/>
          </a:bodyPr>
          <a:lstStyle/>
          <a:p>
            <a:r>
              <a:rPr lang="en-US">
                <a:cs typeface="Arial"/>
              </a:rPr>
              <a:t>Most programs will not prepare standards on their own</a:t>
            </a:r>
          </a:p>
          <a:p>
            <a:pPr lvl="1"/>
            <a:r>
              <a:rPr lang="en-US">
                <a:cs typeface="Arial"/>
              </a:rPr>
              <a:t>ATRs and State Directors are trained to assist in assembling standards, facilitating the process, and providing technical assistance</a:t>
            </a:r>
          </a:p>
          <a:p>
            <a:r>
              <a:rPr lang="en-US">
                <a:cs typeface="Arial"/>
              </a:rPr>
              <a:t>Once standards are submitted, they:</a:t>
            </a:r>
          </a:p>
          <a:p>
            <a:pPr lvl="1"/>
            <a:r>
              <a:rPr lang="en-US">
                <a:cs typeface="Arial"/>
              </a:rPr>
              <a:t>Undergo a review by your State Director</a:t>
            </a:r>
          </a:p>
          <a:p>
            <a:pPr lvl="1"/>
            <a:r>
              <a:rPr lang="en-US">
                <a:cs typeface="Arial"/>
              </a:rPr>
              <a:t>Can take up to 90 days</a:t>
            </a:r>
          </a:p>
        </p:txBody>
      </p:sp>
      <p:sp>
        <p:nvSpPr>
          <p:cNvPr id="4" name="Slide Number Placeholder 3">
            <a:extLst>
              <a:ext uri="{FF2B5EF4-FFF2-40B4-BE49-F238E27FC236}">
                <a16:creationId xmlns:a16="http://schemas.microsoft.com/office/drawing/2014/main" id="{62776933-70FA-4A9E-BB37-89805F86DFF6}"/>
              </a:ext>
            </a:extLst>
          </p:cNvPr>
          <p:cNvSpPr>
            <a:spLocks noGrp="1"/>
          </p:cNvSpPr>
          <p:nvPr>
            <p:ph type="sldNum" sz="quarter" idx="10"/>
          </p:nvPr>
        </p:nvSpPr>
        <p:spPr/>
        <p:txBody>
          <a:bodyPr/>
          <a:lstStyle/>
          <a:p>
            <a:fld id="{706D636C-90A3-4979-BA37-BAB384B22101}" type="slidenum">
              <a:rPr lang="en-US" smtClean="0"/>
              <a:pPr/>
              <a:t>21</a:t>
            </a:fld>
            <a:endParaRPr lang="en-US"/>
          </a:p>
        </p:txBody>
      </p:sp>
    </p:spTree>
    <p:extLst>
      <p:ext uri="{BB962C8B-B14F-4D97-AF65-F5344CB8AC3E}">
        <p14:creationId xmlns:p14="http://schemas.microsoft.com/office/powerpoint/2010/main" val="336970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4D5FD7F4-AA44-48FE-8F46-11CE00009D4F}"/>
              </a:ext>
            </a:extLst>
          </p:cNvPr>
          <p:cNvSpPr>
            <a:spLocks noGrp="1"/>
          </p:cNvSpPr>
          <p:nvPr>
            <p:ph type="title" idx="4294967295"/>
          </p:nvPr>
        </p:nvSpPr>
        <p:spPr/>
        <p:txBody>
          <a:bodyPr/>
          <a:lstStyle/>
          <a:p>
            <a:r>
              <a:rPr lang="en-US"/>
              <a:t>Any Questions? (2)</a:t>
            </a:r>
          </a:p>
        </p:txBody>
      </p:sp>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22</a:t>
            </a:fld>
            <a:endParaRPr lang="en-US"/>
          </a:p>
        </p:txBody>
      </p:sp>
    </p:spTree>
    <p:extLst>
      <p:ext uri="{BB962C8B-B14F-4D97-AF65-F5344CB8AC3E}">
        <p14:creationId xmlns:p14="http://schemas.microsoft.com/office/powerpoint/2010/main" val="1489470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9091EA7E-7619-4DD2-AA4D-67C3D2586E10}"/>
              </a:ext>
            </a:extLst>
          </p:cNvPr>
          <p:cNvSpPr>
            <a:spLocks noGrp="1"/>
          </p:cNvSpPr>
          <p:nvPr>
            <p:ph type="title" idx="4294967295"/>
          </p:nvPr>
        </p:nvSpPr>
        <p:spPr/>
        <p:txBody>
          <a:bodyPr/>
          <a:lstStyle/>
          <a:p>
            <a:r>
              <a:rPr lang="en-US"/>
              <a:t>Resources:</a:t>
            </a:r>
          </a:p>
        </p:txBody>
      </p:sp>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11892" y="1120346"/>
            <a:ext cx="4160108" cy="5236005"/>
          </a:xfrm>
        </p:spPr>
        <p:txBody>
          <a:bodyPr/>
          <a:lstStyle/>
          <a:p>
            <a:r>
              <a:rPr lang="en-US" sz="2400"/>
              <a:t>2019 List of Apprenticeable Occupations</a:t>
            </a:r>
          </a:p>
          <a:p>
            <a:pPr lvl="1"/>
            <a:r>
              <a:rPr lang="en-US" sz="1600"/>
              <a:t>Over 900 apprenticeable occupations in the US today</a:t>
            </a:r>
          </a:p>
          <a:p>
            <a:pPr lvl="2"/>
            <a:r>
              <a:rPr lang="en-US" sz="1400">
                <a:solidFill>
                  <a:schemeClr val="accent1">
                    <a:lumMod val="75000"/>
                  </a:schemeClr>
                </a:solidFill>
                <a:hlinkClick r:id="rId3">
                  <a:extLst>
                    <a:ext uri="{A12FA001-AC4F-418D-AE19-62706E023703}">
                      <ahyp:hlinkClr xmlns:ahyp="http://schemas.microsoft.com/office/drawing/2018/hyperlinkcolor" xmlns="" val="tx"/>
                    </a:ext>
                  </a:extLst>
                </a:hlinkClick>
              </a:rPr>
              <a:t>www.doleta.gov/OA/bul19/Bulletin_2019-37_List_of_Apprenticeable_Occupations.doc</a:t>
            </a:r>
            <a:endParaRPr lang="en-US" sz="1400">
              <a:solidFill>
                <a:schemeClr val="accent1">
                  <a:lumMod val="75000"/>
                </a:schemeClr>
              </a:solidFill>
            </a:endParaRPr>
          </a:p>
          <a:p>
            <a:pPr>
              <a:spcBef>
                <a:spcPts val="1800"/>
              </a:spcBef>
            </a:pPr>
            <a:r>
              <a:rPr lang="en-US" sz="2400"/>
              <a:t>A Quick-Start Toolkit</a:t>
            </a:r>
          </a:p>
          <a:p>
            <a:pPr lvl="1"/>
            <a:r>
              <a:rPr lang="en-US" sz="1600"/>
              <a:t>Building Registered Apprenticeship Programs </a:t>
            </a:r>
          </a:p>
          <a:p>
            <a:pPr lvl="2"/>
            <a:r>
              <a:rPr lang="en-US" sz="1400">
                <a:solidFill>
                  <a:schemeClr val="accent1">
                    <a:lumMod val="75000"/>
                  </a:schemeClr>
                </a:solidFill>
                <a:hlinkClick r:id="rId4">
                  <a:extLst>
                    <a:ext uri="{A12FA001-AC4F-418D-AE19-62706E023703}">
                      <ahyp:hlinkClr xmlns:ahyp="http://schemas.microsoft.com/office/drawing/2018/hyperlinkcolor" xmlns="" val="tx"/>
                    </a:ext>
                  </a:extLst>
                </a:hlinkClick>
              </a:rPr>
              <a:t>www.doleta.gov/oa/employers/apprenticeship_toolkit.pdf</a:t>
            </a:r>
            <a:endParaRPr lang="en-US" sz="1400">
              <a:solidFill>
                <a:schemeClr val="accent1">
                  <a:lumMod val="75000"/>
                </a:schemeClr>
              </a:solidFill>
            </a:endParaRPr>
          </a:p>
          <a:p>
            <a:pPr>
              <a:spcBef>
                <a:spcPts val="1800"/>
              </a:spcBef>
            </a:pPr>
            <a:r>
              <a:rPr lang="en-US" sz="2400"/>
              <a:t>O*Net</a:t>
            </a:r>
          </a:p>
          <a:p>
            <a:pPr lvl="1"/>
            <a:r>
              <a:rPr lang="en-US" sz="1600"/>
              <a:t>Offers detailed descriptions of the world of work for use by job seekers, workforce development and HR professionals</a:t>
            </a:r>
          </a:p>
          <a:p>
            <a:pPr lvl="2"/>
            <a:r>
              <a:rPr lang="en-US" sz="1400">
                <a:solidFill>
                  <a:schemeClr val="accent1">
                    <a:lumMod val="75000"/>
                  </a:schemeClr>
                </a:solidFill>
              </a:rPr>
              <a:t>www.onetonline.org</a:t>
            </a:r>
            <a:endParaRPr lang="en-US" sz="1400"/>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p:txBody>
          <a:bodyPr/>
          <a:lstStyle/>
          <a:p>
            <a:r>
              <a:rPr lang="en-US" sz="2400"/>
              <a:t>National Association of State and Territorial Apprenticeship Directors</a:t>
            </a:r>
          </a:p>
          <a:p>
            <a:pPr lvl="1"/>
            <a:r>
              <a:rPr lang="en-US" sz="1600"/>
              <a:t>NASTAD website</a:t>
            </a:r>
          </a:p>
          <a:p>
            <a:pPr marL="576072" lvl="2" indent="-274320"/>
            <a:r>
              <a:rPr lang="en-US" sz="1400">
                <a:solidFill>
                  <a:schemeClr val="accent1">
                    <a:lumMod val="75000"/>
                  </a:schemeClr>
                </a:solidFill>
              </a:rPr>
              <a:t>www.nastad.us/overview.htm </a:t>
            </a:r>
          </a:p>
          <a:p>
            <a:pPr>
              <a:spcBef>
                <a:spcPts val="1800"/>
              </a:spcBef>
            </a:pPr>
            <a:r>
              <a:rPr lang="en-US" sz="2400"/>
              <a:t>The Federal Resources Playbook for Registered Apprenticeship</a:t>
            </a:r>
          </a:p>
          <a:p>
            <a:pPr lvl="1"/>
            <a:r>
              <a:rPr lang="en-US" sz="1600"/>
              <a:t>USDOL/ETA Resource</a:t>
            </a:r>
          </a:p>
          <a:p>
            <a:pPr lvl="2"/>
            <a:r>
              <a:rPr lang="en-US" sz="1400">
                <a:solidFill>
                  <a:schemeClr val="accent1">
                    <a:lumMod val="75000"/>
                  </a:schemeClr>
                </a:solidFill>
              </a:rPr>
              <a:t>www.doleta.gov/oa/federalresources/playbook.pdf</a:t>
            </a: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23</a:t>
            </a:fld>
            <a:endParaRPr lang="en-US"/>
          </a:p>
        </p:txBody>
      </p:sp>
    </p:spTree>
    <p:extLst>
      <p:ext uri="{BB962C8B-B14F-4D97-AF65-F5344CB8AC3E}">
        <p14:creationId xmlns:p14="http://schemas.microsoft.com/office/powerpoint/2010/main" val="2424668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3A4B51-00CF-4A6E-BE50-3CA701E8B83A}"/>
              </a:ext>
            </a:extLst>
          </p:cNvPr>
          <p:cNvSpPr>
            <a:spLocks noGrp="1"/>
          </p:cNvSpPr>
          <p:nvPr>
            <p:ph type="title" idx="4294967295"/>
          </p:nvPr>
        </p:nvSpPr>
        <p:spPr/>
        <p:txBody>
          <a:bodyPr/>
          <a:lstStyle/>
          <a:p>
            <a:r>
              <a:rPr lang="en-US"/>
              <a:t>Save the Date:</a:t>
            </a:r>
          </a:p>
        </p:txBody>
      </p:sp>
      <p:sp>
        <p:nvSpPr>
          <p:cNvPr id="6" name="Text Placeholder 5">
            <a:extLst>
              <a:ext uri="{FF2B5EF4-FFF2-40B4-BE49-F238E27FC236}">
                <a16:creationId xmlns:a16="http://schemas.microsoft.com/office/drawing/2014/main" id="{78B34450-107A-4130-B52C-44C08A0ADA50}"/>
              </a:ext>
            </a:extLst>
          </p:cNvPr>
          <p:cNvSpPr>
            <a:spLocks noGrp="1"/>
          </p:cNvSpPr>
          <p:nvPr>
            <p:ph type="body" sz="quarter" idx="11"/>
          </p:nvPr>
        </p:nvSpPr>
        <p:spPr>
          <a:xfrm>
            <a:off x="242889" y="1699826"/>
            <a:ext cx="8505356" cy="4505325"/>
          </a:xfrm>
        </p:spPr>
        <p:txBody>
          <a:bodyPr vert="horz" lIns="91440" tIns="45720" rIns="91440" bIns="45720" rtlCol="0" anchor="t">
            <a:normAutofit/>
          </a:bodyPr>
          <a:lstStyle/>
          <a:p>
            <a:pPr marL="457200" indent="-457200"/>
            <a:r>
              <a:rPr lang="en-US" sz="2800" b="1"/>
              <a:t>Session 4: </a:t>
            </a:r>
            <a:r>
              <a:rPr lang="en-US" sz="2800">
                <a:hlinkClick r:id="rId3"/>
              </a:rPr>
              <a:t>Introduction to Business Engagement</a:t>
            </a:r>
            <a:endParaRPr lang="en-US" sz="2800">
              <a:cs typeface="Arial"/>
            </a:endParaRPr>
          </a:p>
          <a:p>
            <a:pPr lvl="2"/>
            <a:r>
              <a:rPr lang="en-US" sz="2400"/>
              <a:t>November 5, 2019</a:t>
            </a:r>
          </a:p>
          <a:p>
            <a:r>
              <a:rPr lang="en-US" sz="2800" b="1"/>
              <a:t>Session 5:</a:t>
            </a:r>
            <a:r>
              <a:rPr lang="en-US" sz="2800"/>
              <a:t> </a:t>
            </a:r>
            <a:r>
              <a:rPr lang="en-US" sz="2800">
                <a:hlinkClick r:id="rId4"/>
              </a:rPr>
              <a:t>Office Hours</a:t>
            </a:r>
            <a:endParaRPr lang="en-US" sz="2800"/>
          </a:p>
          <a:p>
            <a:pPr lvl="2"/>
            <a:r>
              <a:rPr lang="en-US" sz="2400"/>
              <a:t>November 7, 2019</a:t>
            </a:r>
            <a:endParaRPr lang="en-US" sz="1800"/>
          </a:p>
        </p:txBody>
      </p:sp>
      <p:sp>
        <p:nvSpPr>
          <p:cNvPr id="5" name="Slide Number Placeholder 1">
            <a:extLst>
              <a:ext uri="{FF2B5EF4-FFF2-40B4-BE49-F238E27FC236}">
                <a16:creationId xmlns:a16="http://schemas.microsoft.com/office/drawing/2014/main" id="{75CEC9E0-20DB-4B97-8736-3E48F3D4C620}"/>
              </a:ext>
            </a:extLst>
          </p:cNvPr>
          <p:cNvSpPr>
            <a:spLocks noGrp="1"/>
          </p:cNvSpPr>
          <p:nvPr>
            <p:ph type="sldNum" sz="quarter" idx="10"/>
          </p:nvPr>
        </p:nvSpPr>
        <p:spPr>
          <a:xfrm>
            <a:off x="7686108" y="6356350"/>
            <a:ext cx="1277484" cy="365125"/>
          </a:xfrm>
        </p:spPr>
        <p:txBody>
          <a:bodyPr/>
          <a:lstStyle/>
          <a:p>
            <a:fld id="{706D636C-90A3-4979-BA37-BAB384B22101}" type="slidenum">
              <a:rPr lang="en-US" smtClean="0"/>
              <a:pPr/>
              <a:t>24</a:t>
            </a:fld>
            <a:endParaRPr lang="en-US"/>
          </a:p>
        </p:txBody>
      </p:sp>
    </p:spTree>
    <p:extLst>
      <p:ext uri="{BB962C8B-B14F-4D97-AF65-F5344CB8AC3E}">
        <p14:creationId xmlns:p14="http://schemas.microsoft.com/office/powerpoint/2010/main" val="2319709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E81E27-B97C-44D4-BFEB-3B14C533B63B}"/>
              </a:ext>
            </a:extLst>
          </p:cNvPr>
          <p:cNvSpPr>
            <a:spLocks noGrp="1"/>
          </p:cNvSpPr>
          <p:nvPr>
            <p:ph type="title" idx="4294967295"/>
          </p:nvPr>
        </p:nvSpPr>
        <p:spPr>
          <a:xfrm>
            <a:off x="1189038" y="365125"/>
            <a:ext cx="7954962" cy="1050925"/>
          </a:xfrm>
        </p:spPr>
        <p:txBody>
          <a:bodyPr/>
          <a:lstStyle/>
          <a:p>
            <a:r>
              <a:rPr lang="en-US"/>
              <a:t>Contact Information:</a:t>
            </a:r>
          </a:p>
        </p:txBody>
      </p:sp>
      <p:sp>
        <p:nvSpPr>
          <p:cNvPr id="7" name="Content Placeholder 6">
            <a:extLst>
              <a:ext uri="{FF2B5EF4-FFF2-40B4-BE49-F238E27FC236}">
                <a16:creationId xmlns:a16="http://schemas.microsoft.com/office/drawing/2014/main" id="{7AD31622-D29D-4431-9DFC-A521961B124A}"/>
              </a:ext>
            </a:extLst>
          </p:cNvPr>
          <p:cNvSpPr>
            <a:spLocks noGrp="1"/>
          </p:cNvSpPr>
          <p:nvPr>
            <p:ph idx="1"/>
          </p:nvPr>
        </p:nvSpPr>
        <p:spPr>
          <a:xfrm>
            <a:off x="4572000" y="2707191"/>
            <a:ext cx="4103649" cy="1061921"/>
          </a:xfrm>
        </p:spPr>
        <p:txBody>
          <a:bodyPr/>
          <a:lstStyle/>
          <a:p>
            <a:r>
              <a:rPr lang="en-US"/>
              <a:t>For grant related questions, contact your assigned FPO </a:t>
            </a:r>
          </a:p>
        </p:txBody>
      </p:sp>
      <p:sp>
        <p:nvSpPr>
          <p:cNvPr id="8" name="Content Placeholder 6">
            <a:extLst>
              <a:ext uri="{FF2B5EF4-FFF2-40B4-BE49-F238E27FC236}">
                <a16:creationId xmlns:a16="http://schemas.microsoft.com/office/drawing/2014/main" id="{F83618AC-6A75-4F1A-B167-18B31686C9F8}"/>
              </a:ext>
            </a:extLst>
          </p:cNvPr>
          <p:cNvSpPr txBox="1">
            <a:spLocks/>
          </p:cNvSpPr>
          <p:nvPr/>
        </p:nvSpPr>
        <p:spPr>
          <a:xfrm>
            <a:off x="1375317" y="4387308"/>
            <a:ext cx="6393365" cy="106192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To contact the Apprenticeship Entity within your state:  </a:t>
            </a:r>
            <a:r>
              <a:rPr lang="en-US">
                <a:hlinkClick r:id="rId3"/>
              </a:rPr>
              <a:t>www.doleta.gov/oa/contactlist.cfm</a:t>
            </a:r>
            <a:endParaRPr lang="en-US"/>
          </a:p>
          <a:p>
            <a:endParaRPr lang="en-US"/>
          </a:p>
        </p:txBody>
      </p:sp>
    </p:spTree>
    <p:extLst>
      <p:ext uri="{BB962C8B-B14F-4D97-AF65-F5344CB8AC3E}">
        <p14:creationId xmlns:p14="http://schemas.microsoft.com/office/powerpoint/2010/main" val="4017102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37D6C294-DAFF-4C24-9C82-024BB46A4E44}"/>
              </a:ext>
            </a:extLst>
          </p:cNvPr>
          <p:cNvSpPr>
            <a:spLocks noGrp="1"/>
          </p:cNvSpPr>
          <p:nvPr>
            <p:ph type="title" idx="4294967295"/>
          </p:nvPr>
        </p:nvSpPr>
        <p:spPr/>
        <p:txBody>
          <a:bodyPr/>
          <a:lstStyle/>
          <a:p>
            <a:r>
              <a:rPr lang="en-US"/>
              <a:t>Thank You!</a:t>
            </a:r>
          </a:p>
        </p:txBody>
      </p:sp>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26</a:t>
            </a:fld>
            <a:endParaRPr lang="en-US"/>
          </a:p>
        </p:txBody>
      </p:sp>
    </p:spTree>
    <p:extLst>
      <p:ext uri="{BB962C8B-B14F-4D97-AF65-F5344CB8AC3E}">
        <p14:creationId xmlns:p14="http://schemas.microsoft.com/office/powerpoint/2010/main" val="148878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1AA28-4EAE-4A63-9945-CF1A9605BF01}"/>
              </a:ext>
            </a:extLst>
          </p:cNvPr>
          <p:cNvSpPr>
            <a:spLocks noGrp="1"/>
          </p:cNvSpPr>
          <p:nvPr>
            <p:ph type="title"/>
          </p:nvPr>
        </p:nvSpPr>
        <p:spPr/>
        <p:txBody>
          <a:bodyPr/>
          <a:lstStyle/>
          <a:p>
            <a:r>
              <a:rPr lang="en-US">
                <a:effectLst>
                  <a:innerShdw blurRad="101600" dist="50800" dir="18900000">
                    <a:srgbClr val="124D95">
                      <a:lumMod val="50000"/>
                      <a:alpha val="70000"/>
                    </a:srgbClr>
                  </a:innerShdw>
                </a:effectLst>
                <a:cs typeface="Arial"/>
              </a:rPr>
              <a:t>Registered Apprenticeship 101 Bootcamp</a:t>
            </a:r>
            <a:endParaRPr lang="en-US"/>
          </a:p>
        </p:txBody>
      </p:sp>
      <p:sp>
        <p:nvSpPr>
          <p:cNvPr id="2" name="Content Placeholder 1">
            <a:extLst>
              <a:ext uri="{FF2B5EF4-FFF2-40B4-BE49-F238E27FC236}">
                <a16:creationId xmlns:a16="http://schemas.microsoft.com/office/drawing/2014/main" id="{C8B4DB5F-8E66-47C7-8281-5C502FEC2658}"/>
              </a:ext>
            </a:extLst>
          </p:cNvPr>
          <p:cNvSpPr>
            <a:spLocks noGrp="1"/>
          </p:cNvSpPr>
          <p:nvPr>
            <p:ph idx="1"/>
          </p:nvPr>
        </p:nvSpPr>
        <p:spPr/>
        <p:txBody>
          <a:bodyPr vert="horz" lIns="91440" tIns="45720" rIns="91440" bIns="45720" rtlCol="0" anchor="t">
            <a:normAutofit fontScale="77500" lnSpcReduction="20000"/>
          </a:bodyPr>
          <a:lstStyle/>
          <a:p>
            <a:r>
              <a:rPr lang="en-US" b="1">
                <a:ea typeface="+mn-lt"/>
                <a:cs typeface="+mn-lt"/>
              </a:rPr>
              <a:t>Session 1: </a:t>
            </a:r>
            <a:r>
              <a:rPr lang="en-US">
                <a:ea typeface="+mn-lt"/>
                <a:cs typeface="+mn-lt"/>
                <a:hlinkClick r:id="rId3"/>
              </a:rPr>
              <a:t>An Overview of Apprenticeship Structure and Resources (Q&amp;A) </a:t>
            </a:r>
            <a:endParaRPr lang="en-US">
              <a:cs typeface="Arial" panose="020B0604020202020204"/>
            </a:endParaRPr>
          </a:p>
          <a:p>
            <a:pPr lvl="1"/>
            <a:r>
              <a:rPr lang="en-US">
                <a:ea typeface="+mn-lt"/>
                <a:cs typeface="+mn-lt"/>
              </a:rPr>
              <a:t>October 30, 2019 3:00 PM ET</a:t>
            </a:r>
            <a:endParaRPr lang="en-US">
              <a:cs typeface="Arial"/>
            </a:endParaRPr>
          </a:p>
          <a:p>
            <a:r>
              <a:rPr lang="en-US" b="1">
                <a:ea typeface="+mn-lt"/>
                <a:cs typeface="+mn-lt"/>
              </a:rPr>
              <a:t>Session 2: </a:t>
            </a:r>
            <a:r>
              <a:rPr lang="en-US">
                <a:ea typeface="+mn-lt"/>
                <a:cs typeface="+mn-lt"/>
                <a:hlinkClick r:id="rId4"/>
              </a:rPr>
              <a:t>Registered Apprenticeship and the Public Workforce System </a:t>
            </a:r>
            <a:endParaRPr lang="en-US"/>
          </a:p>
          <a:p>
            <a:pPr lvl="1"/>
            <a:r>
              <a:rPr lang="en-US">
                <a:ea typeface="+mn-lt"/>
                <a:cs typeface="+mn-lt"/>
              </a:rPr>
              <a:t>October 31, 2019 4:00 PM ET</a:t>
            </a:r>
            <a:endParaRPr lang="en-US">
              <a:cs typeface="Arial"/>
            </a:endParaRPr>
          </a:p>
          <a:p>
            <a:r>
              <a:rPr lang="en-US" b="1">
                <a:ea typeface="+mn-lt"/>
                <a:cs typeface="+mn-lt"/>
              </a:rPr>
              <a:t>Session 3: </a:t>
            </a:r>
            <a:r>
              <a:rPr lang="en-US">
                <a:ea typeface="+mn-lt"/>
                <a:cs typeface="+mn-lt"/>
                <a:hlinkClick r:id="rId5"/>
              </a:rPr>
              <a:t>Registering Apprenticeship Programs in OA States</a:t>
            </a:r>
            <a:endParaRPr lang="en-US"/>
          </a:p>
          <a:p>
            <a:pPr lvl="1"/>
            <a:r>
              <a:rPr lang="en-US">
                <a:ea typeface="+mn-lt"/>
                <a:cs typeface="+mn-lt"/>
              </a:rPr>
              <a:t>November 1, 2019 3:00 PM ET </a:t>
            </a:r>
            <a:endParaRPr lang="en-US">
              <a:cs typeface="Arial"/>
            </a:endParaRPr>
          </a:p>
          <a:p>
            <a:r>
              <a:rPr lang="en-US" b="1">
                <a:ea typeface="+mn-lt"/>
                <a:cs typeface="+mn-lt"/>
              </a:rPr>
              <a:t>Session 4: </a:t>
            </a:r>
            <a:r>
              <a:rPr lang="en-US">
                <a:ea typeface="+mn-lt"/>
                <a:cs typeface="+mn-lt"/>
                <a:hlinkClick r:id="rId6"/>
              </a:rPr>
              <a:t>Introduction to Business Engagement </a:t>
            </a:r>
            <a:endParaRPr lang="en-US"/>
          </a:p>
          <a:p>
            <a:pPr lvl="1"/>
            <a:r>
              <a:rPr lang="en-US">
                <a:ea typeface="+mn-lt"/>
                <a:cs typeface="+mn-lt"/>
              </a:rPr>
              <a:t>November 5, 2019 4:00 PM ET</a:t>
            </a:r>
            <a:endParaRPr lang="en-US">
              <a:cs typeface="Arial"/>
            </a:endParaRPr>
          </a:p>
          <a:p>
            <a:r>
              <a:rPr lang="en-US" b="1">
                <a:ea typeface="+mn-lt"/>
                <a:cs typeface="+mn-lt"/>
              </a:rPr>
              <a:t>Session 5: </a:t>
            </a:r>
            <a:r>
              <a:rPr lang="en-US">
                <a:ea typeface="+mn-lt"/>
                <a:cs typeface="+mn-lt"/>
                <a:hlinkClick r:id="rId7"/>
              </a:rPr>
              <a:t>Office Hours</a:t>
            </a:r>
            <a:endParaRPr lang="en-US"/>
          </a:p>
          <a:p>
            <a:pPr lvl="1"/>
            <a:r>
              <a:rPr lang="en-US">
                <a:ea typeface="+mn-lt"/>
                <a:cs typeface="+mn-lt"/>
              </a:rPr>
              <a:t>November 7, 2019 4:00 PM ET</a:t>
            </a:r>
            <a:endParaRPr lang="en-US">
              <a:cs typeface="Arial"/>
            </a:endParaRPr>
          </a:p>
          <a:p>
            <a:endParaRPr lang="en-US">
              <a:cs typeface="Arial"/>
            </a:endParaRPr>
          </a:p>
        </p:txBody>
      </p:sp>
      <p:sp>
        <p:nvSpPr>
          <p:cNvPr id="3" name="Slide Number Placeholder 2">
            <a:extLst>
              <a:ext uri="{FF2B5EF4-FFF2-40B4-BE49-F238E27FC236}">
                <a16:creationId xmlns:a16="http://schemas.microsoft.com/office/drawing/2014/main" id="{DD7D494D-BA63-4ECC-A73B-8E53F49F9D39}"/>
              </a:ext>
            </a:extLst>
          </p:cNvPr>
          <p:cNvSpPr>
            <a:spLocks noGrp="1"/>
          </p:cNvSpPr>
          <p:nvPr>
            <p:ph type="sldNum" sz="quarter" idx="10"/>
          </p:nvPr>
        </p:nvSpPr>
        <p:spPr/>
        <p:txBody>
          <a:bodyPr/>
          <a:lstStyle/>
          <a:p>
            <a:fld id="{706D636C-90A3-4979-BA37-BAB384B22101}" type="slidenum">
              <a:rPr lang="en-US" smtClean="0"/>
              <a:pPr/>
              <a:t>3</a:t>
            </a:fld>
            <a:endParaRPr lang="en-US"/>
          </a:p>
        </p:txBody>
      </p:sp>
    </p:spTree>
    <p:extLst>
      <p:ext uri="{BB962C8B-B14F-4D97-AF65-F5344CB8AC3E}">
        <p14:creationId xmlns:p14="http://schemas.microsoft.com/office/powerpoint/2010/main" val="335123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730B5ED1-3988-45A9-879E-CFB023E182B7}"/>
              </a:ext>
            </a:extLst>
          </p:cNvPr>
          <p:cNvSpPr>
            <a:spLocks noGrp="1"/>
          </p:cNvSpPr>
          <p:nvPr>
            <p:ph type="title" idx="4294967295"/>
          </p:nvPr>
        </p:nvSpPr>
        <p:spPr/>
        <p:txBody>
          <a:bodyPr/>
          <a:lstStyle/>
          <a:p>
            <a:r>
              <a:rPr lang="en-US"/>
              <a:t>Today’s Objectives</a:t>
            </a:r>
          </a:p>
        </p:txBody>
      </p:sp>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lstStyle/>
          <a:p>
            <a:pPr marL="400050" indent="-400050"/>
            <a:r>
              <a:rPr lang="en-US"/>
              <a:t>Discuss the registration process for OA states</a:t>
            </a:r>
          </a:p>
          <a:p>
            <a:pPr marL="400050" indent="-400050"/>
            <a:r>
              <a:rPr lang="en-US"/>
              <a:t>Share criteria for apprenticeable occupations</a:t>
            </a:r>
          </a:p>
          <a:p>
            <a:pPr marL="400050" indent="-400050"/>
            <a:r>
              <a:rPr lang="en-US"/>
              <a:t>Provide a high-level view of differences in registering apprenticeship programs in SAA states</a:t>
            </a:r>
          </a:p>
          <a:p>
            <a:pPr marL="400050" indent="-400050"/>
            <a:r>
              <a:rPr lang="en-US"/>
              <a:t>Offer perspective of sponsors wishing to register in both OA and SAA states</a:t>
            </a:r>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4</a:t>
            </a:fld>
            <a:endParaRPr lang="en-US"/>
          </a:p>
        </p:txBody>
      </p:sp>
    </p:spTree>
    <p:extLst>
      <p:ext uri="{BB962C8B-B14F-4D97-AF65-F5344CB8AC3E}">
        <p14:creationId xmlns:p14="http://schemas.microsoft.com/office/powerpoint/2010/main" val="326824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B556-8F73-4A6B-B88E-76DAC2CFEA47}"/>
              </a:ext>
            </a:extLst>
          </p:cNvPr>
          <p:cNvSpPr>
            <a:spLocks noGrp="1"/>
          </p:cNvSpPr>
          <p:nvPr>
            <p:ph type="title"/>
          </p:nvPr>
        </p:nvSpPr>
        <p:spPr/>
        <p:txBody>
          <a:bodyPr>
            <a:normAutofit/>
          </a:bodyPr>
          <a:lstStyle/>
          <a:p>
            <a:r>
              <a:rPr lang="en-US">
                <a:effectLst>
                  <a:innerShdw blurRad="101600" dist="50800" dir="18900000">
                    <a:srgbClr val="124D95">
                      <a:lumMod val="50000"/>
                      <a:alpha val="70000"/>
                    </a:srgbClr>
                  </a:innerShdw>
                </a:effectLst>
                <a:cs typeface="Arial"/>
              </a:rPr>
              <a:t>Who Registers Programs?</a:t>
            </a:r>
          </a:p>
        </p:txBody>
      </p:sp>
      <p:grpSp>
        <p:nvGrpSpPr>
          <p:cNvPr id="59" name="Group 58" descr="map of United States showing OA States">
            <a:extLst>
              <a:ext uri="{FF2B5EF4-FFF2-40B4-BE49-F238E27FC236}">
                <a16:creationId xmlns:a16="http://schemas.microsoft.com/office/drawing/2014/main" id="{F73FC1F6-46A1-48C4-982C-FE1F19992740}"/>
              </a:ext>
            </a:extLst>
          </p:cNvPr>
          <p:cNvGrpSpPr/>
          <p:nvPr/>
        </p:nvGrpSpPr>
        <p:grpSpPr>
          <a:xfrm>
            <a:off x="539237" y="1785502"/>
            <a:ext cx="7495435" cy="3794899"/>
            <a:chOff x="539237" y="1785502"/>
            <a:chExt cx="7495435" cy="3794899"/>
          </a:xfrm>
        </p:grpSpPr>
        <p:pic>
          <p:nvPicPr>
            <p:cNvPr id="5" name="Map Background">
              <a:extLst>
                <a:ext uri="{FF2B5EF4-FFF2-40B4-BE49-F238E27FC236}">
                  <a16:creationId xmlns:a16="http://schemas.microsoft.com/office/drawing/2014/main" id="{8CF8C874-D79E-42C0-8596-98AF960566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82246" y="1785502"/>
              <a:ext cx="5036858" cy="3286997"/>
            </a:xfrm>
            <a:prstGeom prst="rect">
              <a:avLst/>
            </a:prstGeom>
          </p:spPr>
        </p:pic>
        <p:grpSp>
          <p:nvGrpSpPr>
            <p:cNvPr id="4" name="US Map">
              <a:extLst>
                <a:ext uri="{FF2B5EF4-FFF2-40B4-BE49-F238E27FC236}">
                  <a16:creationId xmlns:a16="http://schemas.microsoft.com/office/drawing/2014/main" id="{105A8000-C7DD-4345-A137-8C8D5E76310E}"/>
                </a:ext>
              </a:extLst>
            </p:cNvPr>
            <p:cNvGrpSpPr/>
            <p:nvPr/>
          </p:nvGrpSpPr>
          <p:grpSpPr>
            <a:xfrm>
              <a:off x="539237" y="1802061"/>
              <a:ext cx="7495435" cy="3778340"/>
              <a:chOff x="718982" y="1259747"/>
              <a:chExt cx="9993912" cy="5037789"/>
            </a:xfrm>
          </p:grpSpPr>
          <p:grpSp>
            <p:nvGrpSpPr>
              <p:cNvPr id="60" name="50 US States">
                <a:extLst>
                  <a:ext uri="{FF2B5EF4-FFF2-40B4-BE49-F238E27FC236}">
                    <a16:creationId xmlns:a16="http://schemas.microsoft.com/office/drawing/2014/main" id="{8B218961-7883-4D88-B8AA-45D98E7A2712}"/>
                  </a:ext>
                </a:extLst>
              </p:cNvPr>
              <p:cNvGrpSpPr/>
              <p:nvPr/>
            </p:nvGrpSpPr>
            <p:grpSpPr>
              <a:xfrm>
                <a:off x="1081085" y="1259747"/>
                <a:ext cx="9401423" cy="4289359"/>
                <a:chOff x="1081085" y="1259747"/>
                <a:chExt cx="9401423" cy="4289359"/>
              </a:xfrm>
            </p:grpSpPr>
            <p:pic>
              <p:nvPicPr>
                <p:cNvPr id="57" name="WY - Wyoming">
                  <a:extLst>
                    <a:ext uri="{FF2B5EF4-FFF2-40B4-BE49-F238E27FC236}">
                      <a16:creationId xmlns:a16="http://schemas.microsoft.com/office/drawing/2014/main" id="{6F055DCC-7C7E-4DEF-BB40-D19E096417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8369" y="2424404"/>
                  <a:ext cx="836105" cy="696754"/>
                </a:xfrm>
                <a:prstGeom prst="rect">
                  <a:avLst/>
                </a:prstGeom>
                <a:effectLst>
                  <a:innerShdw blurRad="215900" dist="50800" dir="16200000">
                    <a:srgbClr val="002060">
                      <a:alpha val="50000"/>
                    </a:srgbClr>
                  </a:innerShdw>
                </a:effectLst>
              </p:spPr>
            </p:pic>
            <p:pic>
              <p:nvPicPr>
                <p:cNvPr id="56" name="WI - Wisconsin">
                  <a:extLst>
                    <a:ext uri="{FF2B5EF4-FFF2-40B4-BE49-F238E27FC236}">
                      <a16:creationId xmlns:a16="http://schemas.microsoft.com/office/drawing/2014/main" id="{7606F43F-E8F0-4661-9599-DBC220C32A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42819" y="2186980"/>
                  <a:ext cx="638175" cy="701993"/>
                </a:xfrm>
                <a:prstGeom prst="rect">
                  <a:avLst/>
                </a:prstGeom>
                <a:effectLst>
                  <a:innerShdw blurRad="215900" dist="50800" dir="16200000">
                    <a:srgbClr val="002060">
                      <a:alpha val="50000"/>
                    </a:srgbClr>
                  </a:innerShdw>
                </a:effectLst>
              </p:spPr>
            </p:pic>
            <p:pic>
              <p:nvPicPr>
                <p:cNvPr id="55" name="WV - West Virginia">
                  <a:extLst>
                    <a:ext uri="{FF2B5EF4-FFF2-40B4-BE49-F238E27FC236}">
                      <a16:creationId xmlns:a16="http://schemas.microsoft.com/office/drawing/2014/main" id="{B9F1BB16-F126-423A-AFEE-8EF270F7A9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27082" y="3057440"/>
                  <a:ext cx="536067" cy="536067"/>
                </a:xfrm>
                <a:prstGeom prst="rect">
                  <a:avLst/>
                </a:prstGeom>
                <a:effectLst>
                  <a:innerShdw blurRad="215900" dist="50800" dir="16200000">
                    <a:srgbClr val="002060">
                      <a:alpha val="50000"/>
                    </a:srgbClr>
                  </a:innerShdw>
                </a:effectLst>
              </p:spPr>
            </p:pic>
            <p:pic>
              <p:nvPicPr>
                <p:cNvPr id="54" name="WA - Washington">
                  <a:extLst>
                    <a:ext uri="{FF2B5EF4-FFF2-40B4-BE49-F238E27FC236}">
                      <a16:creationId xmlns:a16="http://schemas.microsoft.com/office/drawing/2014/main" id="{E8AF13D4-029C-4594-A9EC-C3097B0423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9938" y="1555958"/>
                  <a:ext cx="816864" cy="587121"/>
                </a:xfrm>
                <a:prstGeom prst="rect">
                  <a:avLst/>
                </a:prstGeom>
                <a:effectLst>
                  <a:innerShdw blurRad="215900" dist="50800" dir="16200000">
                    <a:srgbClr val="002060">
                      <a:alpha val="50000"/>
                    </a:srgbClr>
                  </a:innerShdw>
                </a:effectLst>
              </p:spPr>
            </p:pic>
            <p:pic>
              <p:nvPicPr>
                <p:cNvPr id="53" name="VA - Virginia">
                  <a:extLst>
                    <a:ext uri="{FF2B5EF4-FFF2-40B4-BE49-F238E27FC236}">
                      <a16:creationId xmlns:a16="http://schemas.microsoft.com/office/drawing/2014/main" id="{747AB52A-2B43-4573-A2EB-F77CEF890BE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62052" y="3195593"/>
                  <a:ext cx="931736" cy="523304"/>
                </a:xfrm>
                <a:prstGeom prst="rect">
                  <a:avLst/>
                </a:prstGeom>
                <a:effectLst>
                  <a:innerShdw blurRad="215900" dist="50800" dir="16200000">
                    <a:srgbClr val="002060">
                      <a:alpha val="50000"/>
                    </a:srgbClr>
                  </a:innerShdw>
                </a:effectLst>
              </p:spPr>
            </p:pic>
            <p:pic>
              <p:nvPicPr>
                <p:cNvPr id="52" name="VT - Vermont">
                  <a:extLst>
                    <a:ext uri="{FF2B5EF4-FFF2-40B4-BE49-F238E27FC236}">
                      <a16:creationId xmlns:a16="http://schemas.microsoft.com/office/drawing/2014/main" id="{4259EDE6-9394-4CC3-8D9E-65618710091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772555" y="2156841"/>
                  <a:ext cx="192881" cy="385763"/>
                </a:xfrm>
                <a:prstGeom prst="rect">
                  <a:avLst/>
                </a:prstGeom>
                <a:effectLst>
                  <a:innerShdw blurRad="215900" dist="50800" dir="16200000">
                    <a:srgbClr val="002060">
                      <a:alpha val="50000"/>
                    </a:srgbClr>
                  </a:innerShdw>
                </a:effectLst>
              </p:spPr>
            </p:pic>
            <p:pic>
              <p:nvPicPr>
                <p:cNvPr id="51" name="UT - Utah">
                  <a:extLst>
                    <a:ext uri="{FF2B5EF4-FFF2-40B4-BE49-F238E27FC236}">
                      <a16:creationId xmlns:a16="http://schemas.microsoft.com/office/drawing/2014/main" id="{2C3EACFD-F76B-4C66-A678-8DF4C833E7A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10013" y="2830862"/>
                  <a:ext cx="671417" cy="848773"/>
                </a:xfrm>
                <a:prstGeom prst="rect">
                  <a:avLst/>
                </a:prstGeom>
                <a:effectLst>
                  <a:innerShdw blurRad="215900" dist="50800" dir="16200000">
                    <a:srgbClr val="002060">
                      <a:alpha val="50000"/>
                    </a:srgbClr>
                  </a:innerShdw>
                </a:effectLst>
              </p:spPr>
            </p:pic>
            <p:pic>
              <p:nvPicPr>
                <p:cNvPr id="50" name="TX - Texas">
                  <a:extLst>
                    <a:ext uri="{FF2B5EF4-FFF2-40B4-BE49-F238E27FC236}">
                      <a16:creationId xmlns:a16="http://schemas.microsoft.com/office/drawing/2014/main" id="{29982ACA-779D-4F9E-9D95-F6076EB031A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931105" y="3842162"/>
                  <a:ext cx="1710214" cy="1672209"/>
                </a:xfrm>
                <a:prstGeom prst="rect">
                  <a:avLst/>
                </a:prstGeom>
                <a:effectLst>
                  <a:innerShdw blurRad="215900" dist="50800" dir="16200000">
                    <a:srgbClr val="002060">
                      <a:alpha val="50000"/>
                    </a:srgbClr>
                  </a:innerShdw>
                </a:effectLst>
              </p:spPr>
            </p:pic>
            <p:pic>
              <p:nvPicPr>
                <p:cNvPr id="49" name="TN - Tennessee">
                  <a:extLst>
                    <a:ext uri="{FF2B5EF4-FFF2-40B4-BE49-F238E27FC236}">
                      <a16:creationId xmlns:a16="http://schemas.microsoft.com/office/drawing/2014/main" id="{5BB7B20C-0B38-4CD2-B156-BB8C3C45C4B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046756" y="3700587"/>
                  <a:ext cx="1021080" cy="357378"/>
                </a:xfrm>
                <a:prstGeom prst="rect">
                  <a:avLst/>
                </a:prstGeom>
                <a:effectLst>
                  <a:innerShdw blurRad="215900" dist="50800" dir="16200000">
                    <a:srgbClr val="002060">
                      <a:alpha val="50000"/>
                    </a:srgbClr>
                  </a:innerShdw>
                </a:effectLst>
              </p:spPr>
            </p:pic>
            <p:pic>
              <p:nvPicPr>
                <p:cNvPr id="47" name="SD - South Dakota">
                  <a:extLst>
                    <a:ext uri="{FF2B5EF4-FFF2-40B4-BE49-F238E27FC236}">
                      <a16:creationId xmlns:a16="http://schemas.microsoft.com/office/drawing/2014/main" id="{F6683782-0BE9-4DAF-9E55-8C917EA5757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401995" y="2364013"/>
                  <a:ext cx="842391" cy="548831"/>
                </a:xfrm>
                <a:prstGeom prst="rect">
                  <a:avLst/>
                </a:prstGeom>
                <a:effectLst>
                  <a:innerShdw blurRad="215900" dist="50800" dir="16200000">
                    <a:srgbClr val="002060">
                      <a:alpha val="50000"/>
                    </a:srgbClr>
                  </a:innerShdw>
                </a:effectLst>
              </p:spPr>
            </p:pic>
            <p:pic>
              <p:nvPicPr>
                <p:cNvPr id="48" name="SC - South Carolina">
                  <a:extLst>
                    <a:ext uri="{FF2B5EF4-FFF2-40B4-BE49-F238E27FC236}">
                      <a16:creationId xmlns:a16="http://schemas.microsoft.com/office/drawing/2014/main" id="{8ABEFF89-2D67-4709-BB92-8BC07BDF1A0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922455" y="3910799"/>
                  <a:ext cx="608076" cy="468725"/>
                </a:xfrm>
                <a:prstGeom prst="rect">
                  <a:avLst/>
                </a:prstGeom>
                <a:effectLst>
                  <a:innerShdw blurRad="215900" dist="50800" dir="16200000">
                    <a:srgbClr val="002060">
                      <a:alpha val="50000"/>
                    </a:srgbClr>
                  </a:innerShdw>
                </a:effectLst>
              </p:spPr>
            </p:pic>
            <p:pic>
              <p:nvPicPr>
                <p:cNvPr id="46" name="RI - Rhode Island">
                  <a:extLst>
                    <a:ext uri="{FF2B5EF4-FFF2-40B4-BE49-F238E27FC236}">
                      <a16:creationId xmlns:a16="http://schemas.microsoft.com/office/drawing/2014/main" id="{580D9CA0-9788-4D51-A0AE-3E86BB41698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059541" y="2616844"/>
                  <a:ext cx="51054" cy="102108"/>
                </a:xfrm>
                <a:prstGeom prst="rect">
                  <a:avLst/>
                </a:prstGeom>
                <a:effectLst>
                  <a:innerShdw blurRad="215900" dist="50800" dir="16200000">
                    <a:srgbClr val="002060">
                      <a:alpha val="50000"/>
                    </a:srgbClr>
                  </a:innerShdw>
                </a:effectLst>
              </p:spPr>
            </p:pic>
            <p:pic>
              <p:nvPicPr>
                <p:cNvPr id="44" name="PA - Pennsylvania">
                  <a:extLst>
                    <a:ext uri="{FF2B5EF4-FFF2-40B4-BE49-F238E27FC236}">
                      <a16:creationId xmlns:a16="http://schemas.microsoft.com/office/drawing/2014/main" id="{E5E828AE-5CFD-40B3-81B7-70CFE029C2E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076551" y="2724510"/>
                  <a:ext cx="701993" cy="459486"/>
                </a:xfrm>
                <a:prstGeom prst="rect">
                  <a:avLst/>
                </a:prstGeom>
                <a:effectLst>
                  <a:innerShdw blurRad="215900" dist="50800" dir="16200000">
                    <a:srgbClr val="002060">
                      <a:alpha val="50000"/>
                    </a:srgbClr>
                  </a:innerShdw>
                </a:effectLst>
              </p:spPr>
            </p:pic>
            <p:pic>
              <p:nvPicPr>
                <p:cNvPr id="43" name="OR - Oregon">
                  <a:extLst>
                    <a:ext uri="{FF2B5EF4-FFF2-40B4-BE49-F238E27FC236}">
                      <a16:creationId xmlns:a16="http://schemas.microsoft.com/office/drawing/2014/main" id="{7C052DA3-7DF8-45FD-8892-738120D6AD2A}"/>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093580" y="1933661"/>
                  <a:ext cx="982790" cy="816864"/>
                </a:xfrm>
                <a:prstGeom prst="rect">
                  <a:avLst/>
                </a:prstGeom>
                <a:effectLst>
                  <a:innerShdw blurRad="215900" dist="50800" dir="16200000">
                    <a:srgbClr val="002060">
                      <a:alpha val="50000"/>
                    </a:srgbClr>
                  </a:innerShdw>
                </a:effectLst>
              </p:spPr>
            </p:pic>
            <p:pic>
              <p:nvPicPr>
                <p:cNvPr id="42" name="OK - Oklahoma">
                  <a:extLst>
                    <a:ext uri="{FF2B5EF4-FFF2-40B4-BE49-F238E27FC236}">
                      <a16:creationId xmlns:a16="http://schemas.microsoft.com/office/drawing/2014/main" id="{21597E90-AAFB-4C3E-8DB6-8E05CE039C8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455225" y="3768048"/>
                  <a:ext cx="1051465" cy="532067"/>
                </a:xfrm>
                <a:prstGeom prst="rect">
                  <a:avLst/>
                </a:prstGeom>
                <a:effectLst>
                  <a:innerShdw blurRad="215900" dist="50800" dir="16200000">
                    <a:srgbClr val="002060">
                      <a:alpha val="50000"/>
                    </a:srgbClr>
                  </a:innerShdw>
                </a:effectLst>
              </p:spPr>
            </p:pic>
            <p:pic>
              <p:nvPicPr>
                <p:cNvPr id="41" name="OH - Ohio">
                  <a:extLst>
                    <a:ext uri="{FF2B5EF4-FFF2-40B4-BE49-F238E27FC236}">
                      <a16:creationId xmlns:a16="http://schemas.microsoft.com/office/drawing/2014/main" id="{99607B90-DF03-400F-BFDC-27CEB54B08A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603101" y="2838741"/>
                  <a:ext cx="497777" cy="587121"/>
                </a:xfrm>
                <a:prstGeom prst="rect">
                  <a:avLst/>
                </a:prstGeom>
                <a:effectLst>
                  <a:innerShdw blurRad="215900" dist="50800" dir="16200000">
                    <a:srgbClr val="002060">
                      <a:alpha val="50000"/>
                    </a:srgbClr>
                  </a:innerShdw>
                </a:effectLst>
              </p:spPr>
            </p:pic>
            <p:pic>
              <p:nvPicPr>
                <p:cNvPr id="40" name="ND - North Dakota">
                  <a:extLst>
                    <a:ext uri="{FF2B5EF4-FFF2-40B4-BE49-F238E27FC236}">
                      <a16:creationId xmlns:a16="http://schemas.microsoft.com/office/drawing/2014/main" id="{D5ECA11C-A453-4F8D-B4EE-CA8853D1CB0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6434441" y="1889236"/>
                  <a:ext cx="798100" cy="494062"/>
                </a:xfrm>
                <a:prstGeom prst="rect">
                  <a:avLst/>
                </a:prstGeom>
                <a:effectLst>
                  <a:innerShdw blurRad="215900" dist="50800" dir="16200000">
                    <a:srgbClr val="002060">
                      <a:alpha val="50000"/>
                    </a:srgbClr>
                  </a:innerShdw>
                </a:effectLst>
              </p:spPr>
            </p:pic>
            <p:pic>
              <p:nvPicPr>
                <p:cNvPr id="39" name="NC - North Carolina">
                  <a:extLst>
                    <a:ext uri="{FF2B5EF4-FFF2-40B4-BE49-F238E27FC236}">
                      <a16:creationId xmlns:a16="http://schemas.microsoft.com/office/drawing/2014/main" id="{A3818198-53AB-434A-86DF-553225A07C5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784153" y="3570975"/>
                  <a:ext cx="1084898" cy="472250"/>
                </a:xfrm>
                <a:prstGeom prst="rect">
                  <a:avLst/>
                </a:prstGeom>
                <a:effectLst>
                  <a:innerShdw blurRad="215900" dist="50800" dir="16200000">
                    <a:srgbClr val="002060">
                      <a:alpha val="50000"/>
                    </a:srgbClr>
                  </a:innerShdw>
                </a:effectLst>
              </p:spPr>
            </p:pic>
            <p:pic>
              <p:nvPicPr>
                <p:cNvPr id="38" name="NY - New York">
                  <a:extLst>
                    <a:ext uri="{FF2B5EF4-FFF2-40B4-BE49-F238E27FC236}">
                      <a16:creationId xmlns:a16="http://schemas.microsoft.com/office/drawing/2014/main" id="{4CBA6054-BBB0-4652-BC17-0CFC7061DDD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9156160" y="2209359"/>
                  <a:ext cx="918972" cy="689229"/>
                </a:xfrm>
                <a:prstGeom prst="rect">
                  <a:avLst/>
                </a:prstGeom>
                <a:effectLst>
                  <a:innerShdw blurRad="215900" dist="50800" dir="16200000">
                    <a:srgbClr val="002060">
                      <a:alpha val="50000"/>
                    </a:srgbClr>
                  </a:innerShdw>
                </a:effectLst>
              </p:spPr>
            </p:pic>
            <p:pic>
              <p:nvPicPr>
                <p:cNvPr id="37" name="NM - New Mexico">
                  <a:extLst>
                    <a:ext uri="{FF2B5EF4-FFF2-40B4-BE49-F238E27FC236}">
                      <a16:creationId xmlns:a16="http://schemas.microsoft.com/office/drawing/2014/main" id="{AD9586FE-C244-4EEF-AB40-7D649E2BBC06}"/>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5605121" y="3699314"/>
                  <a:ext cx="842391" cy="880682"/>
                </a:xfrm>
                <a:prstGeom prst="rect">
                  <a:avLst/>
                </a:prstGeom>
                <a:effectLst>
                  <a:innerShdw blurRad="215900" dist="50800" dir="16200000">
                    <a:srgbClr val="002060">
                      <a:alpha val="50000"/>
                    </a:srgbClr>
                  </a:innerShdw>
                </a:effectLst>
              </p:spPr>
            </p:pic>
            <p:pic>
              <p:nvPicPr>
                <p:cNvPr id="36" name="NJ - New Jersey">
                  <a:extLst>
                    <a:ext uri="{FF2B5EF4-FFF2-40B4-BE49-F238E27FC236}">
                      <a16:creationId xmlns:a16="http://schemas.microsoft.com/office/drawing/2014/main" id="{0EAD42E6-30CF-452F-9621-DA403F1A0E4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9722745" y="2807616"/>
                  <a:ext cx="153162" cy="370142"/>
                </a:xfrm>
                <a:prstGeom prst="rect">
                  <a:avLst/>
                </a:prstGeom>
                <a:effectLst>
                  <a:innerShdw blurRad="215900" dist="50800" dir="16200000">
                    <a:srgbClr val="002060">
                      <a:alpha val="50000"/>
                    </a:srgbClr>
                  </a:innerShdw>
                </a:effectLst>
              </p:spPr>
            </p:pic>
            <p:pic>
              <p:nvPicPr>
                <p:cNvPr id="35" name="NH - New Hampshire">
                  <a:extLst>
                    <a:ext uri="{FF2B5EF4-FFF2-40B4-BE49-F238E27FC236}">
                      <a16:creationId xmlns:a16="http://schemas.microsoft.com/office/drawing/2014/main" id="{C7EE6F1B-6460-4BE3-A5F3-19CE0A05B338}"/>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9933103" y="2108689"/>
                  <a:ext cx="191453" cy="421196"/>
                </a:xfrm>
                <a:prstGeom prst="rect">
                  <a:avLst/>
                </a:prstGeom>
                <a:effectLst>
                  <a:innerShdw blurRad="215900" dist="50800" dir="16200000">
                    <a:srgbClr val="002060">
                      <a:alpha val="50000"/>
                    </a:srgbClr>
                  </a:innerShdw>
                </a:effectLst>
              </p:spPr>
            </p:pic>
            <p:pic>
              <p:nvPicPr>
                <p:cNvPr id="34" name="NV - Nevada">
                  <a:extLst>
                    <a:ext uri="{FF2B5EF4-FFF2-40B4-BE49-F238E27FC236}">
                      <a16:creationId xmlns:a16="http://schemas.microsoft.com/office/drawing/2014/main" id="{E513A57C-3360-42AA-8020-7BE48C81BC6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4466221" y="2690017"/>
                  <a:ext cx="765810" cy="1187006"/>
                </a:xfrm>
                <a:prstGeom prst="rect">
                  <a:avLst/>
                </a:prstGeom>
                <a:effectLst>
                  <a:innerShdw blurRad="215900" dist="50800" dir="16200000">
                    <a:srgbClr val="002060">
                      <a:alpha val="50000"/>
                    </a:srgbClr>
                  </a:innerShdw>
                </a:effectLst>
              </p:spPr>
            </p:pic>
            <p:pic>
              <p:nvPicPr>
                <p:cNvPr id="33" name="NE - Nebraska">
                  <a:extLst>
                    <a:ext uri="{FF2B5EF4-FFF2-40B4-BE49-F238E27FC236}">
                      <a16:creationId xmlns:a16="http://schemas.microsoft.com/office/drawing/2014/main" id="{41FB89F7-8D59-4EB9-A266-7F8EE80A286D}"/>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6379514" y="2819443"/>
                  <a:ext cx="995553" cy="485013"/>
                </a:xfrm>
                <a:prstGeom prst="rect">
                  <a:avLst/>
                </a:prstGeom>
                <a:effectLst>
                  <a:innerShdw blurRad="215900" dist="50800" dir="16200000">
                    <a:srgbClr val="002060">
                      <a:alpha val="50000"/>
                    </a:srgbClr>
                  </a:innerShdw>
                </a:effectLst>
              </p:spPr>
            </p:pic>
            <p:pic>
              <p:nvPicPr>
                <p:cNvPr id="32" name="MT - Montana">
                  <a:extLst>
                    <a:ext uri="{FF2B5EF4-FFF2-40B4-BE49-F238E27FC236}">
                      <a16:creationId xmlns:a16="http://schemas.microsoft.com/office/drawing/2014/main" id="{49DF36C0-ACEC-4779-AF5B-92CCB3290AA8}"/>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5204695" y="1720335"/>
                  <a:ext cx="1250823" cy="778574"/>
                </a:xfrm>
                <a:prstGeom prst="rect">
                  <a:avLst/>
                </a:prstGeom>
                <a:effectLst>
                  <a:innerShdw blurRad="215900" dist="50800" dir="16200000">
                    <a:srgbClr val="002060">
                      <a:alpha val="50000"/>
                    </a:srgbClr>
                  </a:innerShdw>
                </a:effectLst>
              </p:spPr>
            </p:pic>
            <p:pic>
              <p:nvPicPr>
                <p:cNvPr id="31" name="MO - Missouri">
                  <a:extLst>
                    <a:ext uri="{FF2B5EF4-FFF2-40B4-BE49-F238E27FC236}">
                      <a16:creationId xmlns:a16="http://schemas.microsoft.com/office/drawing/2014/main" id="{2DC851CE-4234-4203-A3A4-676B2D6EAEEB}"/>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7337301" y="3201890"/>
                  <a:ext cx="816864" cy="701993"/>
                </a:xfrm>
                <a:prstGeom prst="rect">
                  <a:avLst/>
                </a:prstGeom>
                <a:effectLst>
                  <a:innerShdw blurRad="215900" dist="50800" dir="16200000">
                    <a:srgbClr val="002060">
                      <a:alpha val="50000"/>
                    </a:srgbClr>
                  </a:innerShdw>
                </a:effectLst>
              </p:spPr>
            </p:pic>
            <p:pic>
              <p:nvPicPr>
                <p:cNvPr id="30" name="MS - Mississippi">
                  <a:extLst>
                    <a:ext uri="{FF2B5EF4-FFF2-40B4-BE49-F238E27FC236}">
                      <a16:creationId xmlns:a16="http://schemas.microsoft.com/office/drawing/2014/main" id="{29E2D29B-B53E-4465-9B92-DE82EDBFFB92}"/>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7899367" y="4050966"/>
                  <a:ext cx="433959" cy="778574"/>
                </a:xfrm>
                <a:prstGeom prst="rect">
                  <a:avLst/>
                </a:prstGeom>
                <a:effectLst>
                  <a:innerShdw blurRad="215900" dist="50800" dir="16200000">
                    <a:srgbClr val="002060">
                      <a:alpha val="50000"/>
                    </a:srgbClr>
                  </a:innerShdw>
                </a:effectLst>
              </p:spPr>
            </p:pic>
            <p:pic>
              <p:nvPicPr>
                <p:cNvPr id="29" name="MN - Minnesota">
                  <a:extLst>
                    <a:ext uri="{FF2B5EF4-FFF2-40B4-BE49-F238E27FC236}">
                      <a16:creationId xmlns:a16="http://schemas.microsoft.com/office/drawing/2014/main" id="{A31E8695-C7B9-4335-95E9-870D74C3EFC7}"/>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7171845" y="1857556"/>
                  <a:ext cx="798100" cy="899446"/>
                </a:xfrm>
                <a:prstGeom prst="rect">
                  <a:avLst/>
                </a:prstGeom>
                <a:effectLst>
                  <a:innerShdw blurRad="215900" dist="50800" dir="16200000">
                    <a:srgbClr val="002060">
                      <a:alpha val="50000"/>
                    </a:srgbClr>
                  </a:innerShdw>
                </a:effectLst>
              </p:spPr>
            </p:pic>
            <p:pic>
              <p:nvPicPr>
                <p:cNvPr id="28" name="MI - Michigan">
                  <a:extLst>
                    <a:ext uri="{FF2B5EF4-FFF2-40B4-BE49-F238E27FC236}">
                      <a16:creationId xmlns:a16="http://schemas.microsoft.com/office/drawing/2014/main" id="{42D4B3C0-DCA2-45C0-AB4A-573AD1B11377}"/>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7901024" y="2096617"/>
                  <a:ext cx="931736" cy="867918"/>
                </a:xfrm>
                <a:prstGeom prst="rect">
                  <a:avLst/>
                </a:prstGeom>
                <a:effectLst>
                  <a:innerShdw blurRad="215900" dist="50800" dir="16200000">
                    <a:srgbClr val="002060">
                      <a:alpha val="50000"/>
                    </a:srgbClr>
                  </a:innerShdw>
                </a:effectLst>
              </p:spPr>
            </p:pic>
            <p:pic>
              <p:nvPicPr>
                <p:cNvPr id="25" name="MA - Massachusetts">
                  <a:extLst>
                    <a:ext uri="{FF2B5EF4-FFF2-40B4-BE49-F238E27FC236}">
                      <a16:creationId xmlns:a16="http://schemas.microsoft.com/office/drawing/2014/main" id="{846820D3-A563-4C43-8DAC-F02CD929C29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9864430" y="2464509"/>
                  <a:ext cx="421196" cy="229743"/>
                </a:xfrm>
                <a:prstGeom prst="rect">
                  <a:avLst/>
                </a:prstGeom>
                <a:effectLst>
                  <a:innerShdw blurRad="215900" dist="50800" dir="16200000">
                    <a:srgbClr val="002060">
                      <a:alpha val="50000"/>
                    </a:srgbClr>
                  </a:innerShdw>
                </a:effectLst>
              </p:spPr>
            </p:pic>
            <p:pic>
              <p:nvPicPr>
                <p:cNvPr id="27" name="MD - Maryland">
                  <a:extLst>
                    <a:ext uri="{FF2B5EF4-FFF2-40B4-BE49-F238E27FC236}">
                      <a16:creationId xmlns:a16="http://schemas.microsoft.com/office/drawing/2014/main" id="{26AA79C6-4040-4FF9-87B7-6CEABF70C439}"/>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9265450" y="3084087"/>
                  <a:ext cx="548831" cy="268034"/>
                </a:xfrm>
                <a:prstGeom prst="rect">
                  <a:avLst/>
                </a:prstGeom>
                <a:effectLst>
                  <a:innerShdw blurRad="215900" dist="50800" dir="16200000">
                    <a:srgbClr val="002060">
                      <a:alpha val="50000"/>
                    </a:srgbClr>
                  </a:innerShdw>
                </a:effectLst>
              </p:spPr>
            </p:pic>
            <p:pic>
              <p:nvPicPr>
                <p:cNvPr id="26" name="ME - Maine">
                  <a:extLst>
                    <a:ext uri="{FF2B5EF4-FFF2-40B4-BE49-F238E27FC236}">
                      <a16:creationId xmlns:a16="http://schemas.microsoft.com/office/drawing/2014/main" id="{11E0C865-A8E7-4099-A671-849B5A90BED1}"/>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9997495" y="1708849"/>
                  <a:ext cx="485013" cy="714756"/>
                </a:xfrm>
                <a:prstGeom prst="rect">
                  <a:avLst/>
                </a:prstGeom>
                <a:effectLst>
                  <a:innerShdw blurRad="215900" dist="50800" dir="16200000">
                    <a:srgbClr val="002060">
                      <a:alpha val="50000"/>
                    </a:srgbClr>
                  </a:innerShdw>
                </a:effectLst>
              </p:spPr>
            </p:pic>
            <p:pic>
              <p:nvPicPr>
                <p:cNvPr id="24" name="LA - Louisiana">
                  <a:extLst>
                    <a:ext uri="{FF2B5EF4-FFF2-40B4-BE49-F238E27FC236}">
                      <a16:creationId xmlns:a16="http://schemas.microsoft.com/office/drawing/2014/main" id="{5015CF44-786E-4F08-BF88-1412E0A94F95}"/>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7577274" y="4388706"/>
                  <a:ext cx="689229" cy="612648"/>
                </a:xfrm>
                <a:prstGeom prst="rect">
                  <a:avLst/>
                </a:prstGeom>
                <a:effectLst>
                  <a:innerShdw blurRad="215900" dist="50800" dir="16200000">
                    <a:srgbClr val="002060">
                      <a:alpha val="50000"/>
                    </a:srgbClr>
                  </a:innerShdw>
                </a:effectLst>
              </p:spPr>
            </p:pic>
            <p:pic>
              <p:nvPicPr>
                <p:cNvPr id="23" name="KY - Kentucky">
                  <a:extLst>
                    <a:ext uri="{FF2B5EF4-FFF2-40B4-BE49-F238E27FC236}">
                      <a16:creationId xmlns:a16="http://schemas.microsoft.com/office/drawing/2014/main" id="{B96F3857-AEB3-4FDF-8FE0-5BBDA9B28100}"/>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8136689" y="3359002"/>
                  <a:ext cx="867918" cy="459486"/>
                </a:xfrm>
                <a:prstGeom prst="rect">
                  <a:avLst/>
                </a:prstGeom>
                <a:effectLst>
                  <a:innerShdw blurRad="215900" dist="50800" dir="16200000">
                    <a:srgbClr val="002060">
                      <a:alpha val="50000"/>
                    </a:srgbClr>
                  </a:innerShdw>
                </a:effectLst>
              </p:spPr>
            </p:pic>
            <p:pic>
              <p:nvPicPr>
                <p:cNvPr id="22" name="KS - Kansas">
                  <a:extLst>
                    <a:ext uri="{FF2B5EF4-FFF2-40B4-BE49-F238E27FC236}">
                      <a16:creationId xmlns:a16="http://schemas.microsoft.com/office/drawing/2014/main" id="{2A782FA6-959A-47C9-87AE-05B7C55FFF65}"/>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6577777" y="3304586"/>
                  <a:ext cx="899446" cy="468725"/>
                </a:xfrm>
                <a:prstGeom prst="rect">
                  <a:avLst/>
                </a:prstGeom>
                <a:effectLst>
                  <a:innerShdw blurRad="215900" dist="50800" dir="16200000">
                    <a:srgbClr val="002060">
                      <a:alpha val="50000"/>
                    </a:srgbClr>
                  </a:innerShdw>
                </a:effectLst>
              </p:spPr>
            </p:pic>
            <p:pic>
              <p:nvPicPr>
                <p:cNvPr id="21" name="IA - Iowa">
                  <a:extLst>
                    <a:ext uri="{FF2B5EF4-FFF2-40B4-BE49-F238E27FC236}">
                      <a16:creationId xmlns:a16="http://schemas.microsoft.com/office/drawing/2014/main" id="{C72F39A0-E36F-42AD-BDA5-44D147864D38}"/>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7239624" y="2752169"/>
                  <a:ext cx="727520" cy="472250"/>
                </a:xfrm>
                <a:prstGeom prst="rect">
                  <a:avLst/>
                </a:prstGeom>
                <a:effectLst>
                  <a:innerShdw blurRad="215900" dist="50800" dir="16200000">
                    <a:srgbClr val="002060">
                      <a:alpha val="50000"/>
                    </a:srgbClr>
                  </a:innerShdw>
                </a:effectLst>
              </p:spPr>
            </p:pic>
            <p:pic>
              <p:nvPicPr>
                <p:cNvPr id="20" name="IN - Indiana">
                  <a:extLst>
                    <a:ext uri="{FF2B5EF4-FFF2-40B4-BE49-F238E27FC236}">
                      <a16:creationId xmlns:a16="http://schemas.microsoft.com/office/drawing/2014/main" id="{BD2EB178-DEC0-4AFD-8F8E-DA74A2271807}"/>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8273689" y="2951043"/>
                  <a:ext cx="370142" cy="650939"/>
                </a:xfrm>
                <a:prstGeom prst="rect">
                  <a:avLst/>
                </a:prstGeom>
                <a:effectLst>
                  <a:innerShdw blurRad="215900" dist="50800" dir="16200000">
                    <a:srgbClr val="002060">
                      <a:alpha val="50000"/>
                    </a:srgbClr>
                  </a:innerShdw>
                </a:effectLst>
              </p:spPr>
            </p:pic>
            <p:pic>
              <p:nvPicPr>
                <p:cNvPr id="19" name="IL - Illinois">
                  <a:extLst>
                    <a:ext uri="{FF2B5EF4-FFF2-40B4-BE49-F238E27FC236}">
                      <a16:creationId xmlns:a16="http://schemas.microsoft.com/office/drawing/2014/main" id="{8B997EA1-8DBC-4CB4-8D98-228A262EAE4D}"/>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7837381" y="2877819"/>
                  <a:ext cx="485013" cy="855155"/>
                </a:xfrm>
                <a:prstGeom prst="rect">
                  <a:avLst/>
                </a:prstGeom>
                <a:effectLst>
                  <a:innerShdw blurRad="215900" dist="50800" dir="16200000">
                    <a:srgbClr val="002060">
                      <a:alpha val="50000"/>
                    </a:srgbClr>
                  </a:innerShdw>
                </a:effectLst>
              </p:spPr>
            </p:pic>
            <p:pic>
              <p:nvPicPr>
                <p:cNvPr id="18" name="ID - Idaho">
                  <a:extLst>
                    <a:ext uri="{FF2B5EF4-FFF2-40B4-BE49-F238E27FC236}">
                      <a16:creationId xmlns:a16="http://schemas.microsoft.com/office/drawing/2014/main" id="{1C6E9B2C-02BF-4F94-B054-407C6EE7660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4913796" y="1693102"/>
                  <a:ext cx="714756" cy="1187006"/>
                </a:xfrm>
                <a:prstGeom prst="rect">
                  <a:avLst/>
                </a:prstGeom>
                <a:effectLst>
                  <a:innerShdw blurRad="215900" dist="50800" dir="16200000">
                    <a:srgbClr val="002060">
                      <a:alpha val="50000"/>
                    </a:srgbClr>
                  </a:innerShdw>
                </a:effectLst>
              </p:spPr>
            </p:pic>
            <p:pic>
              <p:nvPicPr>
                <p:cNvPr id="17" name="HI - Hawaii">
                  <a:extLst>
                    <a:ext uri="{FF2B5EF4-FFF2-40B4-BE49-F238E27FC236}">
                      <a16:creationId xmlns:a16="http://schemas.microsoft.com/office/drawing/2014/main" id="{C855AC48-09B7-42EC-86E7-02DF25B7A8E5}"/>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431158" y="4485957"/>
                  <a:ext cx="625412" cy="395669"/>
                </a:xfrm>
                <a:prstGeom prst="rect">
                  <a:avLst/>
                </a:prstGeom>
                <a:effectLst>
                  <a:innerShdw blurRad="215900" dist="50800" dir="16200000">
                    <a:srgbClr val="002060">
                      <a:alpha val="50000"/>
                    </a:srgbClr>
                  </a:innerShdw>
                </a:effectLst>
              </p:spPr>
            </p:pic>
            <p:pic>
              <p:nvPicPr>
                <p:cNvPr id="15" name="GA - Georgia">
                  <a:extLst>
                    <a:ext uri="{FF2B5EF4-FFF2-40B4-BE49-F238E27FC236}">
                      <a16:creationId xmlns:a16="http://schemas.microsoft.com/office/drawing/2014/main" id="{71069E65-BCC6-4CE4-88E8-A72EDA50FC39}"/>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8629382" y="3973972"/>
                  <a:ext cx="663702" cy="689229"/>
                </a:xfrm>
                <a:prstGeom prst="rect">
                  <a:avLst/>
                </a:prstGeom>
                <a:effectLst>
                  <a:innerShdw blurRad="215900" dist="50800" dir="16200000">
                    <a:srgbClr val="002060">
                      <a:alpha val="50000"/>
                    </a:srgbClr>
                  </a:innerShdw>
                </a:effectLst>
              </p:spPr>
            </p:pic>
            <p:pic>
              <p:nvPicPr>
                <p:cNvPr id="14" name="FL - Florida">
                  <a:extLst>
                    <a:ext uri="{FF2B5EF4-FFF2-40B4-BE49-F238E27FC236}">
                      <a16:creationId xmlns:a16="http://schemas.microsoft.com/office/drawing/2014/main" id="{B96A1500-D021-40BC-97F5-7DD7FECC9789}"/>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8435980" y="4591843"/>
                  <a:ext cx="1123188" cy="957263"/>
                </a:xfrm>
                <a:prstGeom prst="rect">
                  <a:avLst/>
                </a:prstGeom>
                <a:effectLst>
                  <a:innerShdw blurRad="215900" dist="50800" dir="16200000">
                    <a:srgbClr val="002060">
                      <a:alpha val="50000"/>
                    </a:srgbClr>
                  </a:innerShdw>
                </a:effectLst>
              </p:spPr>
            </p:pic>
            <p:pic>
              <p:nvPicPr>
                <p:cNvPr id="13" name="DE - Delaware">
                  <a:extLst>
                    <a:ext uri="{FF2B5EF4-FFF2-40B4-BE49-F238E27FC236}">
                      <a16:creationId xmlns:a16="http://schemas.microsoft.com/office/drawing/2014/main" id="{4A3B2F5F-D374-4BA6-BE07-B4A098C0F76D}"/>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9689359" y="3060763"/>
                  <a:ext cx="126683" cy="202692"/>
                </a:xfrm>
                <a:prstGeom prst="rect">
                  <a:avLst/>
                </a:prstGeom>
                <a:effectLst>
                  <a:innerShdw blurRad="215900" dist="50800" dir="16200000">
                    <a:srgbClr val="002060">
                      <a:alpha val="50000"/>
                    </a:srgbClr>
                  </a:innerShdw>
                </a:effectLst>
              </p:spPr>
            </p:pic>
            <p:pic>
              <p:nvPicPr>
                <p:cNvPr id="12" name="CT - Connecticut">
                  <a:extLst>
                    <a:ext uri="{FF2B5EF4-FFF2-40B4-BE49-F238E27FC236}">
                      <a16:creationId xmlns:a16="http://schemas.microsoft.com/office/drawing/2014/main" id="{CB45D948-9FB8-44B5-8BBC-CA960E428021}"/>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9866050" y="2628105"/>
                  <a:ext cx="204216" cy="191453"/>
                </a:xfrm>
                <a:prstGeom prst="rect">
                  <a:avLst/>
                </a:prstGeom>
                <a:effectLst>
                  <a:innerShdw blurRad="215900" dist="50800" dir="16200000">
                    <a:srgbClr val="002060">
                      <a:alpha val="50000"/>
                    </a:srgbClr>
                  </a:innerShdw>
                </a:effectLst>
              </p:spPr>
            </p:pic>
            <p:pic>
              <p:nvPicPr>
                <p:cNvPr id="11" name="CO - Colorado">
                  <a:extLst>
                    <a:ext uri="{FF2B5EF4-FFF2-40B4-BE49-F238E27FC236}">
                      <a16:creationId xmlns:a16="http://schemas.microsoft.com/office/drawing/2014/main" id="{DED5A0F8-D95A-4375-A7E1-F2742CCC3441}"/>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5716372" y="3072668"/>
                  <a:ext cx="880682" cy="689229"/>
                </a:xfrm>
                <a:prstGeom prst="rect">
                  <a:avLst/>
                </a:prstGeom>
                <a:effectLst>
                  <a:innerShdw blurRad="215900" dist="50800" dir="16200000">
                    <a:srgbClr val="002060">
                      <a:alpha val="50000"/>
                    </a:srgbClr>
                  </a:innerShdw>
                </a:effectLst>
              </p:spPr>
            </p:pic>
            <p:pic>
              <p:nvPicPr>
                <p:cNvPr id="10" name="CA - California">
                  <a:extLst>
                    <a:ext uri="{FF2B5EF4-FFF2-40B4-BE49-F238E27FC236}">
                      <a16:creationId xmlns:a16="http://schemas.microsoft.com/office/drawing/2014/main" id="{8F640684-51A5-4A7E-8EEE-E91AC96D5D5B}"/>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4013541" y="2567476"/>
                  <a:ext cx="995553" cy="1672019"/>
                </a:xfrm>
                <a:prstGeom prst="rect">
                  <a:avLst/>
                </a:prstGeom>
                <a:effectLst>
                  <a:innerShdw blurRad="215900" dist="50800" dir="16200000">
                    <a:srgbClr val="002060">
                      <a:alpha val="50000"/>
                    </a:srgbClr>
                  </a:innerShdw>
                </a:effectLst>
              </p:spPr>
            </p:pic>
            <p:pic>
              <p:nvPicPr>
                <p:cNvPr id="9" name="AR - Arkansas">
                  <a:extLst>
                    <a:ext uri="{FF2B5EF4-FFF2-40B4-BE49-F238E27FC236}">
                      <a16:creationId xmlns:a16="http://schemas.microsoft.com/office/drawing/2014/main" id="{78A4E2D3-3553-4EE1-BE01-5DC45E96CB14}"/>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7491411" y="3834255"/>
                  <a:ext cx="599885" cy="561594"/>
                </a:xfrm>
                <a:prstGeom prst="rect">
                  <a:avLst/>
                </a:prstGeom>
                <a:effectLst>
                  <a:innerShdw blurRad="215900" dist="50800" dir="16200000">
                    <a:srgbClr val="002060">
                      <a:alpha val="50000"/>
                    </a:srgbClr>
                  </a:innerShdw>
                </a:effectLst>
              </p:spPr>
            </p:pic>
            <p:pic>
              <p:nvPicPr>
                <p:cNvPr id="8" name="AZ - Arizona">
                  <a:extLst>
                    <a:ext uri="{FF2B5EF4-FFF2-40B4-BE49-F238E27FC236}">
                      <a16:creationId xmlns:a16="http://schemas.microsoft.com/office/drawing/2014/main" id="{352007F7-A7ED-4498-B1A4-1339F05CBD3E}"/>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4879179" y="3600446"/>
                  <a:ext cx="829628" cy="970026"/>
                </a:xfrm>
                <a:prstGeom prst="rect">
                  <a:avLst/>
                </a:prstGeom>
                <a:effectLst>
                  <a:innerShdw blurRad="215900" dist="50800" dir="16200000">
                    <a:srgbClr val="002060">
                      <a:alpha val="50000"/>
                    </a:srgbClr>
                  </a:innerShdw>
                </a:effectLst>
              </p:spPr>
            </p:pic>
            <p:pic>
              <p:nvPicPr>
                <p:cNvPr id="6" name="AK - Alaska">
                  <a:extLst>
                    <a:ext uri="{FF2B5EF4-FFF2-40B4-BE49-F238E27FC236}">
                      <a16:creationId xmlns:a16="http://schemas.microsoft.com/office/drawing/2014/main" id="{B207B344-42FF-4F97-BA71-63402976DD07}"/>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1081085" y="1259747"/>
                  <a:ext cx="2820734" cy="1761363"/>
                </a:xfrm>
                <a:prstGeom prst="rect">
                  <a:avLst/>
                </a:prstGeom>
                <a:effectLst>
                  <a:innerShdw blurRad="215900" dist="50800" dir="16200000">
                    <a:srgbClr val="002060">
                      <a:alpha val="50000"/>
                    </a:srgbClr>
                  </a:innerShdw>
                </a:effectLst>
              </p:spPr>
            </p:pic>
            <p:pic>
              <p:nvPicPr>
                <p:cNvPr id="7" name="AL - Alabama">
                  <a:extLst>
                    <a:ext uri="{FF2B5EF4-FFF2-40B4-BE49-F238E27FC236}">
                      <a16:creationId xmlns:a16="http://schemas.microsoft.com/office/drawing/2014/main" id="{6E179278-7F19-4227-A8B4-720696FEBBEF}"/>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8307387" y="4018756"/>
                  <a:ext cx="459486" cy="765810"/>
                </a:xfrm>
                <a:prstGeom prst="rect">
                  <a:avLst/>
                </a:prstGeom>
                <a:effectLst>
                  <a:innerShdw blurRad="215900" dist="50800" dir="16200000">
                    <a:srgbClr val="002060">
                      <a:alpha val="50000"/>
                    </a:srgbClr>
                  </a:innerShdw>
                </a:effectLst>
              </p:spPr>
            </p:pic>
          </p:grpSp>
          <p:grpSp>
            <p:nvGrpSpPr>
              <p:cNvPr id="3" name="US Territories">
                <a:extLst>
                  <a:ext uri="{FF2B5EF4-FFF2-40B4-BE49-F238E27FC236}">
                    <a16:creationId xmlns:a16="http://schemas.microsoft.com/office/drawing/2014/main" id="{9DFA710F-5827-4971-B9A9-2AEF973AFF14}"/>
                  </a:ext>
                </a:extLst>
              </p:cNvPr>
              <p:cNvGrpSpPr/>
              <p:nvPr/>
            </p:nvGrpSpPr>
            <p:grpSpPr>
              <a:xfrm>
                <a:off x="718982" y="2819443"/>
                <a:ext cx="9993912" cy="3478093"/>
                <a:chOff x="718982" y="2819443"/>
                <a:chExt cx="9993912" cy="3478093"/>
              </a:xfrm>
            </p:grpSpPr>
            <p:pic>
              <p:nvPicPr>
                <p:cNvPr id="58" name="VI - Virgin Islands">
                  <a:extLst>
                    <a:ext uri="{FF2B5EF4-FFF2-40B4-BE49-F238E27FC236}">
                      <a16:creationId xmlns:a16="http://schemas.microsoft.com/office/drawing/2014/main" id="{CC1E23F0-5C6C-41B5-B404-9476309E2C5A}"/>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10147109" y="5358606"/>
                  <a:ext cx="565785" cy="419100"/>
                </a:xfrm>
                <a:prstGeom prst="rect">
                  <a:avLst/>
                </a:prstGeom>
                <a:effectLst>
                  <a:innerShdw blurRad="215900" dist="50800" dir="16200000">
                    <a:srgbClr val="002060">
                      <a:alpha val="50000"/>
                    </a:srgbClr>
                  </a:innerShdw>
                </a:effectLst>
              </p:spPr>
            </p:pic>
            <p:pic>
              <p:nvPicPr>
                <p:cNvPr id="45" name="PR - Puerto Rico">
                  <a:extLst>
                    <a:ext uri="{FF2B5EF4-FFF2-40B4-BE49-F238E27FC236}">
                      <a16:creationId xmlns:a16="http://schemas.microsoft.com/office/drawing/2014/main" id="{E6F7EFFE-3974-4F83-9870-F342AA9E593A}"/>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8754285" y="6040361"/>
                  <a:ext cx="1066800" cy="257175"/>
                </a:xfrm>
                <a:prstGeom prst="rect">
                  <a:avLst/>
                </a:prstGeom>
                <a:effectLst>
                  <a:innerShdw blurRad="215900" dist="50800" dir="16200000">
                    <a:srgbClr val="002060">
                      <a:alpha val="50000"/>
                    </a:srgbClr>
                  </a:innerShdw>
                </a:effectLst>
              </p:spPr>
            </p:pic>
            <p:pic>
              <p:nvPicPr>
                <p:cNvPr id="63" name="PW - Palau">
                  <a:extLst>
                    <a:ext uri="{FF2B5EF4-FFF2-40B4-BE49-F238E27FC236}">
                      <a16:creationId xmlns:a16="http://schemas.microsoft.com/office/drawing/2014/main" id="{98A04C7A-837F-4ACB-AC76-B22CEE3AC744}"/>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977915" y="2819443"/>
                  <a:ext cx="770345" cy="1220856"/>
                </a:xfrm>
                <a:prstGeom prst="rect">
                  <a:avLst/>
                </a:prstGeom>
                <a:effectLst>
                  <a:innerShdw blurRad="215900" dist="50800" dir="16200000">
                    <a:srgbClr val="002060">
                      <a:alpha val="50000"/>
                    </a:srgbClr>
                  </a:innerShdw>
                </a:effectLst>
              </p:spPr>
            </p:pic>
            <p:pic>
              <p:nvPicPr>
                <p:cNvPr id="64" name="MP - Northern Mariana Islands">
                  <a:extLst>
                    <a:ext uri="{FF2B5EF4-FFF2-40B4-BE49-F238E27FC236}">
                      <a16:creationId xmlns:a16="http://schemas.microsoft.com/office/drawing/2014/main" id="{3BE2E56C-AC74-4BAF-A3DB-333258B894CB}"/>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718982" y="3941425"/>
                  <a:ext cx="893917" cy="1673423"/>
                </a:xfrm>
                <a:prstGeom prst="rect">
                  <a:avLst/>
                </a:prstGeom>
                <a:effectLst>
                  <a:innerShdw blurRad="215900" dist="50800" dir="16200000">
                    <a:srgbClr val="002060">
                      <a:alpha val="50000"/>
                    </a:srgbClr>
                  </a:innerShdw>
                </a:effectLst>
              </p:spPr>
            </p:pic>
            <p:pic>
              <p:nvPicPr>
                <p:cNvPr id="16" name="GU - Guam">
                  <a:extLst>
                    <a:ext uri="{FF2B5EF4-FFF2-40B4-BE49-F238E27FC236}">
                      <a16:creationId xmlns:a16="http://schemas.microsoft.com/office/drawing/2014/main" id="{25C70FF0-6812-4276-840D-31958AA4CC9B}"/>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366818" y="3125783"/>
                  <a:ext cx="599885" cy="740283"/>
                </a:xfrm>
                <a:prstGeom prst="rect">
                  <a:avLst/>
                </a:prstGeom>
                <a:effectLst>
                  <a:innerShdw blurRad="215900" dist="50800" dir="16200000">
                    <a:srgbClr val="002060">
                      <a:alpha val="50000"/>
                    </a:srgbClr>
                  </a:innerShdw>
                </a:effectLst>
              </p:spPr>
            </p:pic>
          </p:grpSp>
          <p:sp>
            <p:nvSpPr>
              <p:cNvPr id="61" name="Washington D.C.">
                <a:extLst>
                  <a:ext uri="{FF2B5EF4-FFF2-40B4-BE49-F238E27FC236}">
                    <a16:creationId xmlns:a16="http://schemas.microsoft.com/office/drawing/2014/main" id="{2DD3B3CE-AA05-4618-9E7B-1CEEE23FDFF5}"/>
                  </a:ext>
                </a:extLst>
              </p:cNvPr>
              <p:cNvSpPr/>
              <p:nvPr/>
            </p:nvSpPr>
            <p:spPr>
              <a:xfrm>
                <a:off x="9476837" y="3206187"/>
                <a:ext cx="164661" cy="164661"/>
              </a:xfrm>
              <a:prstGeom prst="star5">
                <a:avLst/>
              </a:prstGeom>
              <a:solidFill>
                <a:schemeClr val="accent1"/>
              </a:solidFill>
              <a:ln w="12700" cap="flat">
                <a:solidFill>
                  <a:schemeClr val="bg1"/>
                </a:solidFill>
                <a:prstDash val="solid"/>
                <a:miter/>
              </a:ln>
              <a:effectLst>
                <a:innerShdw blurRad="215900" dist="50800" dir="16200000">
                  <a:srgbClr val="00206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62" name="Rectangle 61">
            <a:extLst>
              <a:ext uri="{FF2B5EF4-FFF2-40B4-BE49-F238E27FC236}">
                <a16:creationId xmlns:a16="http://schemas.microsoft.com/office/drawing/2014/main" id="{BD09DC21-46C1-4548-BF51-E03357630EF3}"/>
              </a:ext>
            </a:extLst>
          </p:cNvPr>
          <p:cNvSpPr/>
          <p:nvPr/>
        </p:nvSpPr>
        <p:spPr>
          <a:xfrm>
            <a:off x="1061651" y="5208708"/>
            <a:ext cx="2689312" cy="394021"/>
          </a:xfrm>
          <a:prstGeom prst="rect">
            <a:avLst/>
          </a:prstGeom>
          <a:solidFill>
            <a:srgbClr val="6BA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State Registration</a:t>
            </a:r>
          </a:p>
        </p:txBody>
      </p:sp>
      <p:sp>
        <p:nvSpPr>
          <p:cNvPr id="65" name="Rectangle 64">
            <a:extLst>
              <a:ext uri="{FF2B5EF4-FFF2-40B4-BE49-F238E27FC236}">
                <a16:creationId xmlns:a16="http://schemas.microsoft.com/office/drawing/2014/main" id="{5C5504FE-6075-4374-B71F-684B13004BB7}"/>
              </a:ext>
            </a:extLst>
          </p:cNvPr>
          <p:cNvSpPr/>
          <p:nvPr/>
        </p:nvSpPr>
        <p:spPr>
          <a:xfrm>
            <a:off x="1090406" y="5758624"/>
            <a:ext cx="2660557" cy="394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Federal Registration</a:t>
            </a:r>
          </a:p>
        </p:txBody>
      </p:sp>
      <p:sp>
        <p:nvSpPr>
          <p:cNvPr id="66" name="Slide Number Placeholder 3">
            <a:extLst>
              <a:ext uri="{FF2B5EF4-FFF2-40B4-BE49-F238E27FC236}">
                <a16:creationId xmlns:a16="http://schemas.microsoft.com/office/drawing/2014/main" id="{7B74F8DE-CB4A-4FDF-9227-A6BBDBEC4D81}"/>
              </a:ext>
            </a:extLst>
          </p:cNvPr>
          <p:cNvSpPr>
            <a:spLocks noGrp="1"/>
          </p:cNvSpPr>
          <p:nvPr>
            <p:ph type="sldNum" sz="quarter" idx="10"/>
          </p:nvPr>
        </p:nvSpPr>
        <p:spPr>
          <a:xfrm>
            <a:off x="7686108" y="6356350"/>
            <a:ext cx="1277484" cy="365125"/>
          </a:xfrm>
        </p:spPr>
        <p:txBody>
          <a:bodyPr/>
          <a:lstStyle/>
          <a:p>
            <a:fld id="{706D636C-90A3-4979-BA37-BAB384B22101}" type="slidenum">
              <a:rPr lang="en-US" smtClean="0"/>
              <a:pPr/>
              <a:t>5</a:t>
            </a:fld>
            <a:endParaRPr lang="en-US"/>
          </a:p>
        </p:txBody>
      </p:sp>
      <p:pic>
        <p:nvPicPr>
          <p:cNvPr id="67" name="Picture 66">
            <a:extLst>
              <a:ext uri="{FF2B5EF4-FFF2-40B4-BE49-F238E27FC236}">
                <a16:creationId xmlns:a16="http://schemas.microsoft.com/office/drawing/2014/main" id="{4CC24ED2-4885-47F8-9718-9377DADF951A}"/>
              </a:ext>
            </a:extLst>
          </p:cNvPr>
          <p:cNvPicPr>
            <a:picLocks noChangeAspect="1"/>
          </p:cNvPicPr>
          <p:nvPr/>
        </p:nvPicPr>
        <p:blipFill>
          <a:blip r:embed="rId114"/>
          <a:stretch>
            <a:fillRect/>
          </a:stretch>
        </p:blipFill>
        <p:spPr>
          <a:xfrm>
            <a:off x="-4710" y="0"/>
            <a:ext cx="9148710" cy="6861533"/>
          </a:xfrm>
          <a:prstGeom prst="rect">
            <a:avLst/>
          </a:prstGeom>
        </p:spPr>
      </p:pic>
    </p:spTree>
    <p:extLst>
      <p:ext uri="{BB962C8B-B14F-4D97-AF65-F5344CB8AC3E}">
        <p14:creationId xmlns:p14="http://schemas.microsoft.com/office/powerpoint/2010/main" val="327422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94203D-E357-417F-85BB-DD7262969A9E}"/>
              </a:ext>
            </a:extLst>
          </p:cNvPr>
          <p:cNvSpPr>
            <a:spLocks noGrp="1"/>
          </p:cNvSpPr>
          <p:nvPr>
            <p:ph type="title"/>
          </p:nvPr>
        </p:nvSpPr>
        <p:spPr/>
        <p:txBody>
          <a:bodyPr/>
          <a:lstStyle/>
          <a:p>
            <a:r>
              <a:rPr lang="en-US"/>
              <a:t>Registration Process</a:t>
            </a:r>
            <a:endParaRPr lang="en-US" strike="sngStrike"/>
          </a:p>
        </p:txBody>
      </p:sp>
      <p:sp>
        <p:nvSpPr>
          <p:cNvPr id="3" name="Slide Number Placeholder 2">
            <a:extLst>
              <a:ext uri="{FF2B5EF4-FFF2-40B4-BE49-F238E27FC236}">
                <a16:creationId xmlns:a16="http://schemas.microsoft.com/office/drawing/2014/main" id="{A29E8B4B-F351-4CA3-9E5E-285F878ABA8E}"/>
              </a:ext>
            </a:extLst>
          </p:cNvPr>
          <p:cNvSpPr>
            <a:spLocks noGrp="1"/>
          </p:cNvSpPr>
          <p:nvPr>
            <p:ph type="sldNum" sz="quarter" idx="10"/>
          </p:nvPr>
        </p:nvSpPr>
        <p:spPr/>
        <p:txBody>
          <a:bodyPr/>
          <a:lstStyle/>
          <a:p>
            <a:fld id="{706D636C-90A3-4979-BA37-BAB384B22101}" type="slidenum">
              <a:rPr lang="en-US" smtClean="0"/>
              <a:pPr/>
              <a:t>6</a:t>
            </a:fld>
            <a:endParaRPr lang="en-US"/>
          </a:p>
        </p:txBody>
      </p:sp>
    </p:spTree>
    <p:extLst>
      <p:ext uri="{BB962C8B-B14F-4D97-AF65-F5344CB8AC3E}">
        <p14:creationId xmlns:p14="http://schemas.microsoft.com/office/powerpoint/2010/main" val="226268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29841" y="365126"/>
            <a:ext cx="7886700" cy="977807"/>
          </a:xfrm>
        </p:spPr>
        <p:txBody>
          <a:bodyPr/>
          <a:lstStyle/>
          <a:p>
            <a:r>
              <a:rPr lang="en-US"/>
              <a:t>Review: OA vs SAA</a:t>
            </a:r>
          </a:p>
        </p:txBody>
      </p:sp>
      <p:sp>
        <p:nvSpPr>
          <p:cNvPr id="13" name="Text Placeholder 12"/>
          <p:cNvSpPr>
            <a:spLocks noGrp="1"/>
          </p:cNvSpPr>
          <p:nvPr>
            <p:ph type="body" idx="1"/>
          </p:nvPr>
        </p:nvSpPr>
        <p:spPr>
          <a:xfrm>
            <a:off x="629842" y="1509621"/>
            <a:ext cx="3868340" cy="747897"/>
          </a:xfrm>
        </p:spPr>
        <p:txBody>
          <a:bodyPr/>
          <a:lstStyle/>
          <a:p>
            <a:r>
              <a:rPr lang="en-US"/>
              <a:t>National Office of Apprenticeship (OA)</a:t>
            </a:r>
          </a:p>
        </p:txBody>
      </p:sp>
      <p:sp>
        <p:nvSpPr>
          <p:cNvPr id="14" name="Content Placeholder 13"/>
          <p:cNvSpPr>
            <a:spLocks noGrp="1"/>
          </p:cNvSpPr>
          <p:nvPr>
            <p:ph sz="half" idx="2"/>
          </p:nvPr>
        </p:nvSpPr>
        <p:spPr>
          <a:xfrm>
            <a:off x="677988" y="2350452"/>
            <a:ext cx="3913583" cy="4142422"/>
          </a:xfrm>
        </p:spPr>
        <p:txBody>
          <a:bodyPr>
            <a:noAutofit/>
          </a:bodyPr>
          <a:lstStyle/>
          <a:p>
            <a:r>
              <a:rPr lang="en-US" sz="2200"/>
              <a:t>29 states &amp; territories currently have RAPs registered with OA</a:t>
            </a:r>
          </a:p>
          <a:p>
            <a:r>
              <a:rPr lang="en-US" sz="2200"/>
              <a:t>Policies and regulations for RAPs are developed by OA’s Division of Registered Apprenticeship and Policy</a:t>
            </a:r>
          </a:p>
          <a:p>
            <a:r>
              <a:rPr lang="en-US" sz="2200"/>
              <a:t>OA offers technical assistance and guidance for both OA and SAA states</a:t>
            </a:r>
          </a:p>
        </p:txBody>
      </p:sp>
      <p:sp>
        <p:nvSpPr>
          <p:cNvPr id="15" name="Text Placeholder 14"/>
          <p:cNvSpPr>
            <a:spLocks noGrp="1"/>
          </p:cNvSpPr>
          <p:nvPr>
            <p:ph type="body" sz="quarter" idx="3"/>
          </p:nvPr>
        </p:nvSpPr>
        <p:spPr>
          <a:xfrm>
            <a:off x="4629150" y="1509621"/>
            <a:ext cx="3887391" cy="747897"/>
          </a:xfrm>
        </p:spPr>
        <p:txBody>
          <a:bodyPr/>
          <a:lstStyle/>
          <a:p>
            <a:r>
              <a:rPr lang="en-US"/>
              <a:t>State Apprenticeship Agency (SAA)</a:t>
            </a:r>
          </a:p>
        </p:txBody>
      </p:sp>
      <p:sp>
        <p:nvSpPr>
          <p:cNvPr id="16" name="Content Placeholder 15"/>
          <p:cNvSpPr>
            <a:spLocks noGrp="1"/>
          </p:cNvSpPr>
          <p:nvPr>
            <p:ph sz="quarter" idx="4"/>
          </p:nvPr>
        </p:nvSpPr>
        <p:spPr/>
        <p:txBody>
          <a:bodyPr>
            <a:normAutofit/>
          </a:bodyPr>
          <a:lstStyle/>
          <a:p>
            <a:r>
              <a:rPr lang="en-US" sz="2200"/>
              <a:t>26 states &amp; territories currently have RAPs registered with SAAs</a:t>
            </a:r>
          </a:p>
          <a:p>
            <a:r>
              <a:rPr lang="en-US" sz="2200"/>
              <a:t>SAA’s are responsible for providing their own staff</a:t>
            </a:r>
          </a:p>
          <a:p>
            <a:r>
              <a:rPr lang="en-US" sz="2200"/>
              <a:t>Requirements for apprenticeship sponsors registration processes vary by each state</a:t>
            </a:r>
            <a:endParaRPr lang="en-US" sz="2200" strike="sngStrike"/>
          </a:p>
        </p:txBody>
      </p:sp>
      <p:sp>
        <p:nvSpPr>
          <p:cNvPr id="17" name="Slide Number Placeholder 16"/>
          <p:cNvSpPr>
            <a:spLocks noGrp="1"/>
          </p:cNvSpPr>
          <p:nvPr>
            <p:ph type="sldNum" sz="quarter" idx="10"/>
          </p:nvPr>
        </p:nvSpPr>
        <p:spPr>
          <a:xfrm>
            <a:off x="8190595" y="6356351"/>
            <a:ext cx="753001" cy="365125"/>
          </a:xfrm>
        </p:spPr>
        <p:txBody>
          <a:bodyPr/>
          <a:lstStyle/>
          <a:p>
            <a:fld id="{78651A17-9376-40A4-9325-34268FB0E92D}" type="slidenum">
              <a:rPr lang="en-US" smtClean="0"/>
              <a:pPr/>
              <a:t>7</a:t>
            </a:fld>
            <a:endParaRPr lang="en-US"/>
          </a:p>
        </p:txBody>
      </p:sp>
    </p:spTree>
    <p:extLst>
      <p:ext uri="{BB962C8B-B14F-4D97-AF65-F5344CB8AC3E}">
        <p14:creationId xmlns:p14="http://schemas.microsoft.com/office/powerpoint/2010/main" val="1342162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A1B7-E83B-4406-B9BA-68D7A0AE736B}"/>
              </a:ext>
            </a:extLst>
          </p:cNvPr>
          <p:cNvSpPr>
            <a:spLocks noGrp="1"/>
          </p:cNvSpPr>
          <p:nvPr>
            <p:ph type="title"/>
          </p:nvPr>
        </p:nvSpPr>
        <p:spPr/>
        <p:txBody>
          <a:bodyPr/>
          <a:lstStyle/>
          <a:p>
            <a:r>
              <a:rPr lang="en-US"/>
              <a:t>State Apprenticeship Agencies</a:t>
            </a:r>
          </a:p>
        </p:txBody>
      </p:sp>
      <p:sp>
        <p:nvSpPr>
          <p:cNvPr id="3" name="Content Placeholder 2">
            <a:extLst>
              <a:ext uri="{FF2B5EF4-FFF2-40B4-BE49-F238E27FC236}">
                <a16:creationId xmlns:a16="http://schemas.microsoft.com/office/drawing/2014/main" id="{C42D5922-F4ED-45D2-A77B-6CE91197C943}"/>
              </a:ext>
            </a:extLst>
          </p:cNvPr>
          <p:cNvSpPr>
            <a:spLocks noGrp="1"/>
          </p:cNvSpPr>
          <p:nvPr>
            <p:ph idx="1"/>
          </p:nvPr>
        </p:nvSpPr>
        <p:spPr/>
        <p:txBody>
          <a:bodyPr>
            <a:normAutofit lnSpcReduction="10000"/>
          </a:bodyPr>
          <a:lstStyle/>
          <a:p>
            <a:r>
              <a:rPr lang="en-US"/>
              <a:t>Both OA and SAA states provide incentives</a:t>
            </a:r>
          </a:p>
          <a:p>
            <a:pPr lvl="1"/>
            <a:r>
              <a:rPr lang="en-US"/>
              <a:t>Incentives might include tuition funding or tax breaks</a:t>
            </a:r>
          </a:p>
          <a:p>
            <a:pPr lvl="1"/>
            <a:r>
              <a:rPr lang="en-US">
                <a:hlinkClick r:id="rId3"/>
              </a:rPr>
              <a:t>RAP tax incentives</a:t>
            </a:r>
            <a:endParaRPr lang="en-US"/>
          </a:p>
          <a:p>
            <a:r>
              <a:rPr lang="en-US"/>
              <a:t>SAA states are required by regulation to provide reciprocity with programs registered with OA</a:t>
            </a:r>
          </a:p>
          <a:p>
            <a:r>
              <a:rPr lang="en-US"/>
              <a:t>SAA states are required to adhere to the regulations developed for all Registered Apprenticeship Programs, including Equal Employment Opportunity (EEO) regulations</a:t>
            </a:r>
          </a:p>
        </p:txBody>
      </p:sp>
      <p:sp>
        <p:nvSpPr>
          <p:cNvPr id="4" name="Slide Number Placeholder 3">
            <a:extLst>
              <a:ext uri="{FF2B5EF4-FFF2-40B4-BE49-F238E27FC236}">
                <a16:creationId xmlns:a16="http://schemas.microsoft.com/office/drawing/2014/main" id="{2B743E9B-DE23-423D-8A30-993CD2E40D4C}"/>
              </a:ext>
            </a:extLst>
          </p:cNvPr>
          <p:cNvSpPr>
            <a:spLocks noGrp="1"/>
          </p:cNvSpPr>
          <p:nvPr>
            <p:ph type="sldNum" sz="quarter" idx="10"/>
          </p:nvPr>
        </p:nvSpPr>
        <p:spPr/>
        <p:txBody>
          <a:bodyPr/>
          <a:lstStyle/>
          <a:p>
            <a:fld id="{706D636C-90A3-4979-BA37-BAB384B22101}" type="slidenum">
              <a:rPr lang="en-US" smtClean="0"/>
              <a:pPr/>
              <a:t>8</a:t>
            </a:fld>
            <a:endParaRPr lang="en-US"/>
          </a:p>
        </p:txBody>
      </p:sp>
    </p:spTree>
    <p:extLst>
      <p:ext uri="{BB962C8B-B14F-4D97-AF65-F5344CB8AC3E}">
        <p14:creationId xmlns:p14="http://schemas.microsoft.com/office/powerpoint/2010/main" val="646932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ECDB-0B52-4035-AF3D-C551F48D3E6A}"/>
              </a:ext>
            </a:extLst>
          </p:cNvPr>
          <p:cNvSpPr>
            <a:spLocks noGrp="1"/>
          </p:cNvSpPr>
          <p:nvPr>
            <p:ph type="title"/>
          </p:nvPr>
        </p:nvSpPr>
        <p:spPr>
          <a:xfrm>
            <a:off x="628650" y="666940"/>
            <a:ext cx="7955280" cy="1051560"/>
          </a:xfrm>
        </p:spPr>
        <p:txBody>
          <a:bodyPr>
            <a:normAutofit fontScale="90000"/>
          </a:bodyPr>
          <a:lstStyle/>
          <a:p>
            <a:r>
              <a:rPr lang="en-US"/>
              <a:t>Apprenticeship State Directors and Apprenticeship &amp; Training Representatives (ATRs)</a:t>
            </a:r>
          </a:p>
        </p:txBody>
      </p:sp>
      <p:sp>
        <p:nvSpPr>
          <p:cNvPr id="4" name="Content Placeholder 3">
            <a:extLst>
              <a:ext uri="{FF2B5EF4-FFF2-40B4-BE49-F238E27FC236}">
                <a16:creationId xmlns:a16="http://schemas.microsoft.com/office/drawing/2014/main" id="{6CC3AF48-5E8C-4F04-ADBC-71739AD6E808}"/>
              </a:ext>
            </a:extLst>
          </p:cNvPr>
          <p:cNvSpPr>
            <a:spLocks noGrp="1"/>
          </p:cNvSpPr>
          <p:nvPr>
            <p:ph idx="1"/>
          </p:nvPr>
        </p:nvSpPr>
        <p:spPr>
          <a:xfrm>
            <a:off x="628650" y="1954060"/>
            <a:ext cx="7955280" cy="4274578"/>
          </a:xfrm>
        </p:spPr>
        <p:txBody>
          <a:bodyPr/>
          <a:lstStyle/>
          <a:p>
            <a:r>
              <a:rPr lang="en-US"/>
              <a:t>Will work with industry experts to get new occupations or revised occupations industry-approved</a:t>
            </a:r>
          </a:p>
          <a:p>
            <a:r>
              <a:rPr lang="en-US"/>
              <a:t>Will help develop new apprenticeship programs</a:t>
            </a:r>
          </a:p>
          <a:p>
            <a:r>
              <a:rPr lang="en-US"/>
              <a:t>Can assist with developing standards or finding existing standards to build from</a:t>
            </a:r>
          </a:p>
          <a:p>
            <a:r>
              <a:rPr lang="en-US"/>
              <a:t>Provide oversight and review programs for compliance with state and national regulations</a:t>
            </a:r>
          </a:p>
        </p:txBody>
      </p:sp>
      <p:sp>
        <p:nvSpPr>
          <p:cNvPr id="3" name="Slide Number Placeholder 2">
            <a:extLst>
              <a:ext uri="{FF2B5EF4-FFF2-40B4-BE49-F238E27FC236}">
                <a16:creationId xmlns:a16="http://schemas.microsoft.com/office/drawing/2014/main" id="{54621C6E-F5C0-4B4F-AD08-5A56E73BBF1E}"/>
              </a:ext>
            </a:extLst>
          </p:cNvPr>
          <p:cNvSpPr>
            <a:spLocks noGrp="1"/>
          </p:cNvSpPr>
          <p:nvPr>
            <p:ph type="sldNum" sz="quarter" idx="10"/>
          </p:nvPr>
        </p:nvSpPr>
        <p:spPr/>
        <p:txBody>
          <a:bodyPr/>
          <a:lstStyle/>
          <a:p>
            <a:fld id="{706D636C-90A3-4979-BA37-BAB384B22101}" type="slidenum">
              <a:rPr lang="en-US" smtClean="0"/>
              <a:pPr/>
              <a:t>9</a:t>
            </a:fld>
            <a:endParaRPr lang="en-US"/>
          </a:p>
        </p:txBody>
      </p:sp>
    </p:spTree>
    <p:extLst>
      <p:ext uri="{BB962C8B-B14F-4D97-AF65-F5344CB8AC3E}">
        <p14:creationId xmlns:p14="http://schemas.microsoft.com/office/powerpoint/2010/main" val="589023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838&quot;&gt;&lt;object type=&quot;3&quot; unique_id=&quot;10839&quot;&gt;&lt;property id=&quot;20148&quot; value=&quot;5&quot;/&gt;&lt;property id=&quot;20300&quot; value=&quot;Slide 1 - &amp;quot;Registering Apprenticeship Programs in OA States&amp;quot;&quot;/&gt;&lt;property id=&quot;20307&quot; value=&quot;287&quot;/&gt;&lt;/object&gt;&lt;object type=&quot;3&quot; unique_id=&quot;10840&quot;&gt;&lt;property id=&quot;20148&quot; value=&quot;5&quot;/&gt;&lt;property id=&quot;20300&quot; value=&quot;Slide 2 - &amp;quot;Your Speakers:&amp;quot;&quot;/&gt;&lt;property id=&quot;20307&quot; value=&quot;280&quot;/&gt;&lt;/object&gt;&lt;object type=&quot;3&quot; unique_id=&quot;10841&quot;&gt;&lt;property id=&quot;20148&quot; value=&quot;5&quot;/&gt;&lt;property id=&quot;20300&quot; value=&quot;Slide 3 - &amp;quot;Registered Apprenticeship 101 Bootcamp&amp;quot;&quot;/&gt;&lt;property id=&quot;20307&quot; value=&quot;321&quot;/&gt;&lt;/object&gt;&lt;object type=&quot;3&quot; unique_id=&quot;10842&quot;&gt;&lt;property id=&quot;20148&quot; value=&quot;5&quot;/&gt;&lt;property id=&quot;20300&quot; value=&quot;Slide 4 - &amp;quot;Today’s Objectives&amp;quot;&quot;/&gt;&lt;property id=&quot;20307&quot; value=&quot;286&quot;/&gt;&lt;/object&gt;&lt;object type=&quot;3&quot; unique_id=&quot;10843&quot;&gt;&lt;property id=&quot;20148&quot; value=&quot;5&quot;/&gt;&lt;property id=&quot;20300&quot; value=&quot;Slide 5 - &amp;quot;Who Registers Programs?&amp;quot;&quot;/&gt;&lt;property id=&quot;20307&quot; value=&quot;341&quot;/&gt;&lt;/object&gt;&lt;object type=&quot;3&quot; unique_id=&quot;10844&quot;&gt;&lt;property id=&quot;20148&quot; value=&quot;5&quot;/&gt;&lt;property id=&quot;20300&quot; value=&quot;Slide 6 - &amp;quot;Registration Process&amp;quot;&quot;/&gt;&lt;property id=&quot;20307&quot; value=&quot;308&quot;/&gt;&lt;/object&gt;&lt;object type=&quot;3&quot; unique_id=&quot;10845&quot;&gt;&lt;property id=&quot;20148&quot; value=&quot;5&quot;/&gt;&lt;property id=&quot;20300&quot; value=&quot;Slide 7 - &amp;quot;Review: OA vs SAA&amp;quot;&quot;/&gt;&lt;property id=&quot;20307&quot; value=&quot;260&quot;/&gt;&lt;/object&gt;&lt;object type=&quot;3&quot; unique_id=&quot;10846&quot;&gt;&lt;property id=&quot;20148&quot; value=&quot;5&quot;/&gt;&lt;property id=&quot;20300&quot; value=&quot;Slide 8 - &amp;quot;State Apprenticeship Agencies&amp;quot;&quot;/&gt;&lt;property id=&quot;20307&quot; value=&quot;290&quot;/&gt;&lt;/object&gt;&lt;object type=&quot;3&quot; unique_id=&quot;10847&quot;&gt;&lt;property id=&quot;20148&quot; value=&quot;5&quot;/&gt;&lt;property id=&quot;20300&quot; value=&quot;Slide 9 - &amp;quot;Apprenticeship State Directors and Apprenticeship &amp;amp; Training Representatives (ATRs)&amp;quot;&quot;/&gt;&lt;property id=&quot;20307&quot; value=&quot;298&quot;/&gt;&lt;/object&gt;&lt;object type=&quot;3&quot; unique_id=&quot;10848&quot;&gt;&lt;property id=&quot;20148&quot; value=&quot;5&quot;/&gt;&lt;property id=&quot;20300&quot; value=&quot;Slide 10 - &amp;quot;Apprenticeable Occupations&amp;quot;&quot;/&gt;&lt;property id=&quot;20307&quot; value=&quot;299&quot;/&gt;&lt;/object&gt;&lt;object type=&quot;3&quot; unique_id=&quot;10849&quot;&gt;&lt;property id=&quot;20148&quot; value=&quot;5&quot;/&gt;&lt;property id=&quot;20300&quot; value=&quot;Slide 11 - &amp;quot;Introducing New Occupations&amp;quot;&quot;/&gt;&lt;property id=&quot;20307&quot; value=&quot;300&quot;/&gt;&lt;/object&gt;&lt;object type=&quot;3&quot; unique_id=&quot;10850&quot;&gt;&lt;property id=&quot;20148&quot; value=&quot;5&quot;/&gt;&lt;property id=&quot;20300&quot; value=&quot;Slide 12 - &amp;quot;Steps to Register Apprenticeship Program with OA&amp;quot;&quot;/&gt;&lt;property id=&quot;20307&quot; value=&quot;289&quot;/&gt;&lt;/object&gt;&lt;object type=&quot;3&quot; unique_id=&quot;10851&quot;&gt;&lt;property id=&quot;20148&quot; value=&quot;5&quot;/&gt;&lt;property id=&quot;20300&quot; value=&quot;Slide 13 - &amp;quot;Developing a Program&amp;quot;&quot;/&gt;&lt;property id=&quot;20307&quot; value=&quot;305&quot;/&gt;&lt;/object&gt;&lt;object type=&quot;3&quot; unique_id=&quot;10852&quot;&gt;&lt;property id=&quot;20148&quot; value=&quot;5&quot;/&gt;&lt;property id=&quot;20300&quot; value=&quot;Slide 14 - &amp;quot;Options for Registering Programs&amp;quot;&quot;/&gt;&lt;property id=&quot;20307&quot; value=&quot;297&quot;/&gt;&lt;/object&gt;&lt;object type=&quot;3&quot; unique_id=&quot;10853&quot;&gt;&lt;property id=&quot;20148&quot; value=&quot;5&quot;/&gt;&lt;property id=&quot;20300&quot; value=&quot;Slide 15 - &amp;quot;Any Questions?&amp;quot;&quot;/&gt;&lt;property id=&quot;20307&quot; value=&quot;306&quot;/&gt;&lt;/object&gt;&lt;object type=&quot;3&quot; unique_id=&quot;10854&quot;&gt;&lt;property id=&quot;20148&quot; value=&quot;5&quot;/&gt;&lt;property id=&quot;20300&quot; value=&quot;Slide 16 - &amp;quot;Developing Standards for a New Registered Apprenticeship Program&amp;quot;&quot;/&gt;&lt;property id=&quot;20307&quot; value=&quot;307&quot;/&gt;&lt;/object&gt;&lt;object type=&quot;3&quot; unique_id=&quot;10855&quot;&gt;&lt;property id=&quot;20148&quot; value=&quot;5&quot;/&gt;&lt;property id=&quot;20300&quot; value=&quot;Slide 17 - &amp;quot;Standards Development&amp;quot;&quot;/&gt;&lt;property id=&quot;20307&quot; value=&quot;301&quot;/&gt;&lt;/object&gt;&lt;object type=&quot;3&quot; unique_id=&quot;10856&quot;&gt;&lt;property id=&quot;20148&quot; value=&quot;5&quot;/&gt;&lt;property id=&quot;20300&quot; value=&quot;Slide 18 - &amp;quot;Standards Development (2)&amp;quot;&quot;/&gt;&lt;property id=&quot;20307&quot; value=&quot;294&quot;/&gt;&lt;/object&gt;&lt;object type=&quot;3&quot; unique_id=&quot;10857&quot;&gt;&lt;property id=&quot;20148&quot; value=&quot;5&quot;/&gt;&lt;property id=&quot;20300&quot; value=&quot;Slide 19 - &amp;quot;Standards Development (3)&amp;quot;&quot;/&gt;&lt;property id=&quot;20307&quot; value=&quot;293&quot;/&gt;&lt;/object&gt;&lt;object type=&quot;3&quot; unique_id=&quot;10858&quot;&gt;&lt;property id=&quot;20148&quot; value=&quot;5&quot;/&gt;&lt;property id=&quot;20300&quot; value=&quot;Slide 20 - &amp;quot;Screen share&amp;quot;&quot;/&gt;&lt;property id=&quot;20307&quot; value=&quot;295&quot;/&gt;&lt;/object&gt;&lt;object type=&quot;3&quot; unique_id=&quot;10859&quot;&gt;&lt;property id=&quot;20148&quot; value=&quot;5&quot;/&gt;&lt;property id=&quot;20300&quot; value=&quot;Slide 21 - &amp;quot;What Happens After A Business Submits Standards&amp;quot;&quot;/&gt;&lt;property id=&quot;20307&quot; value=&quot;304&quot;/&gt;&lt;/object&gt;&lt;object type=&quot;3&quot; unique_id=&quot;10860&quot;&gt;&lt;property id=&quot;20148&quot; value=&quot;5&quot;/&gt;&lt;property id=&quot;20300&quot; value=&quot;Slide 22 - &amp;quot;Any Questions? (2)&amp;quot;&quot;/&gt;&lt;property id=&quot;20307&quot; value=&quot;281&quot;/&gt;&lt;/object&gt;&lt;object type=&quot;3&quot; unique_id=&quot;10861&quot;&gt;&lt;property id=&quot;20148&quot; value=&quot;5&quot;/&gt;&lt;property id=&quot;20300&quot; value=&quot;Slide 23 - &amp;quot;Resources:&amp;quot;&quot;/&gt;&lt;property id=&quot;20307&quot; value=&quot;284&quot;/&gt;&lt;/object&gt;&lt;object type=&quot;3&quot; unique_id=&quot;10862&quot;&gt;&lt;property id=&quot;20148&quot; value=&quot;5&quot;/&gt;&lt;property id=&quot;20300&quot; value=&quot;Slide 24 - &amp;quot;Save the Date:&amp;quot;&quot;/&gt;&lt;property id=&quot;20307&quot; value=&quot;303&quot;/&gt;&lt;/object&gt;&lt;object type=&quot;3&quot; unique_id=&quot;10863&quot;&gt;&lt;property id=&quot;20148&quot; value=&quot;5&quot;/&gt;&lt;property id=&quot;20300&quot; value=&quot;Slide 25 - &amp;quot;Contact Information:&amp;quot;&quot;/&gt;&lt;property id=&quot;20307&quot; value=&quot;340&quot;/&gt;&lt;/object&gt;&lt;object type=&quot;3&quot; unique_id=&quot;10864&quot;&gt;&lt;property id=&quot;20148&quot; value=&quot;5&quot;/&gt;&lt;property id=&quot;20300&quot; value=&quot;Slide 26 - &amp;quot;Thank You!&amp;quot;&quot;/&gt;&lt;property id=&quot;20307&quot; value=&quot;282&quot;/&gt;&lt;/object&gt;&lt;/object&gt;&lt;object type=&quot;8&quot; unique_id=&quot;10892&quot;&gt;&lt;/object&gt;&lt;/object&gt;&lt;/database&gt;"/>
  <p:tag name="MMPROD_NEXTUNIQUEID" val="10009"/>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84348D33C50F4FB89D5BF2E0DADE92" ma:contentTypeVersion="" ma:contentTypeDescription="Create a new document." ma:contentTypeScope="" ma:versionID="9cb4fbca2089b21c31a70d30d3e5cade">
  <xsd:schema xmlns:xsd="http://www.w3.org/2001/XMLSchema" xmlns:xs="http://www.w3.org/2001/XMLSchema" xmlns:p="http://schemas.microsoft.com/office/2006/metadata/properties" xmlns:ns2="bdfd28cc-f485-46e8-bcf6-b555ff9859c5" xmlns:ns3="567f88b7-e539-4125-a6bf-9f5c9d0b8eb9" targetNamespace="http://schemas.microsoft.com/office/2006/metadata/properties" ma:root="true" ma:fieldsID="7229999178f90750a35a1c3f119982ef" ns2:_="" ns3:_="">
    <xsd:import namespace="bdfd28cc-f485-46e8-bcf6-b555ff9859c5"/>
    <xsd:import namespace="567f88b7-e539-4125-a6bf-9f5c9d0b8e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7f88b7-e539-4125-a6bf-9f5c9d0b8eb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685D40-13A9-447F-A5CB-13C163FE47F5}">
  <ds:schemaRefs>
    <ds:schemaRef ds:uri="http://schemas.microsoft.com/sharepoint/v3/contenttype/forms"/>
  </ds:schemaRefs>
</ds:datastoreItem>
</file>

<file path=customXml/itemProps2.xml><?xml version="1.0" encoding="utf-8"?>
<ds:datastoreItem xmlns:ds="http://schemas.openxmlformats.org/officeDocument/2006/customXml" ds:itemID="{9428240A-4E48-4471-BC94-B42C615D421F}">
  <ds:schemaRefs>
    <ds:schemaRef ds:uri="http://schemas.microsoft.com/office/2006/documentManagement/types"/>
    <ds:schemaRef ds:uri="http://purl.org/dc/dcmitype/"/>
    <ds:schemaRef ds:uri="http://schemas.microsoft.com/office/infopath/2007/PartnerControls"/>
    <ds:schemaRef ds:uri="567f88b7-e539-4125-a6bf-9f5c9d0b8eb9"/>
    <ds:schemaRef ds:uri="http://purl.org/dc/elements/1.1/"/>
    <ds:schemaRef ds:uri="http://schemas.microsoft.com/office/2006/metadata/properties"/>
    <ds:schemaRef ds:uri="http://purl.org/dc/terms/"/>
    <ds:schemaRef ds:uri="http://schemas.openxmlformats.org/package/2006/metadata/core-properties"/>
    <ds:schemaRef ds:uri="bdfd28cc-f485-46e8-bcf6-b555ff9859c5"/>
    <ds:schemaRef ds:uri="http://www.w3.org/XML/1998/namespace"/>
  </ds:schemaRefs>
</ds:datastoreItem>
</file>

<file path=customXml/itemProps3.xml><?xml version="1.0" encoding="utf-8"?>
<ds:datastoreItem xmlns:ds="http://schemas.openxmlformats.org/officeDocument/2006/customXml" ds:itemID="{A84F4543-266A-4486-A929-E34FE67847B1}">
  <ds:schemaRefs>
    <ds:schemaRef ds:uri="567f88b7-e539-4125-a6bf-9f5c9d0b8eb9"/>
    <ds:schemaRef ds:uri="bdfd28cc-f485-46e8-bcf6-b555ff9859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1135</Words>
  <Application>Microsoft Office PowerPoint</Application>
  <PresentationFormat>On-screen Show (4:3)</PresentationFormat>
  <Paragraphs>204</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Impact</vt:lpstr>
      <vt:lpstr>Times New Roman</vt:lpstr>
      <vt:lpstr>Webdings</vt:lpstr>
      <vt:lpstr>Wingdings</vt:lpstr>
      <vt:lpstr>Wingdings 2</vt:lpstr>
      <vt:lpstr>Wingdings 3</vt:lpstr>
      <vt:lpstr>Standard Slides</vt:lpstr>
      <vt:lpstr>Interactive Slides</vt:lpstr>
      <vt:lpstr>Registering Apprenticeship Programs in OA States</vt:lpstr>
      <vt:lpstr>Your Speakers:</vt:lpstr>
      <vt:lpstr>Registered Apprenticeship 101 Bootcamp</vt:lpstr>
      <vt:lpstr>Today’s Objectives</vt:lpstr>
      <vt:lpstr>Who Registers Programs?</vt:lpstr>
      <vt:lpstr>Registration Process</vt:lpstr>
      <vt:lpstr>Review: OA vs SAA</vt:lpstr>
      <vt:lpstr>State Apprenticeship Agencies</vt:lpstr>
      <vt:lpstr>Apprenticeship State Directors and Apprenticeship &amp; Training Representatives (ATRs)</vt:lpstr>
      <vt:lpstr>Apprenticeable Occupations</vt:lpstr>
      <vt:lpstr>Introducing New Occupations</vt:lpstr>
      <vt:lpstr>Steps to Register Apprenticeship Program with OA</vt:lpstr>
      <vt:lpstr>Developing a Program</vt:lpstr>
      <vt:lpstr>Options for Registering Programs</vt:lpstr>
      <vt:lpstr>Any Questions?</vt:lpstr>
      <vt:lpstr>Developing Standards for a New Registered Apprenticeship Program</vt:lpstr>
      <vt:lpstr>Standards Development</vt:lpstr>
      <vt:lpstr>Standards Development (2)</vt:lpstr>
      <vt:lpstr>Standards Development (3)</vt:lpstr>
      <vt:lpstr>Screen share</vt:lpstr>
      <vt:lpstr>What Happens After A Business Submits Standards</vt:lpstr>
      <vt:lpstr>Any Questions? (2)</vt:lpstr>
      <vt:lpstr>Resources:</vt:lpstr>
      <vt:lpstr>Save the Date:</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3</cp:revision>
  <dcterms:created xsi:type="dcterms:W3CDTF">2017-06-21T17:13:53Z</dcterms:created>
  <dcterms:modified xsi:type="dcterms:W3CDTF">2019-11-01T13:11:43Z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0x010100BC84348D33C50F4FB89D5BF2E0DADE92</vt:lpwstr>
  </property>
</Properties>
</file>