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5" d="100"/>
          <a:sy n="85" d="100"/>
        </p:scale>
        <p:origin x="1267"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11/14/2019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4/19/22/Real-Property-and-Lease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68117260" TargetMode="External"/><Relationship Id="rId4" Type="http://schemas.openxmlformats.org/officeDocument/2006/relationships/hyperlink" Target="https://www.workforcegps.org/MemberDirectory/MemberDetails?uid=1671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Real Property &amp; Leases</a:t>
            </a:r>
            <a:br>
              <a:rPr lang="en-US" sz="1600" dirty="0"/>
            </a:br>
            <a:r>
              <a:rPr lang="en-US" sz="1100" dirty="0"/>
              <a:t>Date: 10/22/19</a:t>
            </a:r>
            <a:br>
              <a:rPr lang="en-US" sz="1600" dirty="0"/>
            </a:br>
            <a:r>
              <a:rPr lang="en-US" sz="1100" dirty="0"/>
              <a:t>Speaker(s): </a:t>
            </a:r>
            <a:r>
              <a:rPr lang="en-US" sz="1100" dirty="0">
                <a:hlinkClick r:id="rId4"/>
              </a:rPr>
              <a:t>Ramona Melo </a:t>
            </a:r>
            <a:r>
              <a:rPr lang="en-US" sz="1100" dirty="0"/>
              <a:t>and Lorraine Jamison</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This session centers on facilities and leases while addressing the changes in the Uniform Guidance on this topic.  We will distinguish between allowable and unallowable costs, depreciation, maintenance and repair costs, prior approval, limitations on sale and lease back and less-than-arms-length agreements, and other topics relevant to grantee needs. </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5"/>
              </a:rPr>
              <a:t>SMART 3.0 Series – Real Property &amp; Leases</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364229471"/>
              </p:ext>
            </p:extLst>
          </p:nvPr>
        </p:nvGraphicFramePr>
        <p:xfrm>
          <a:off x="5506262" y="657880"/>
          <a:ext cx="3402846" cy="57302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00:49</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3:02</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Guidance, Key Terms &amp; Definitions</a:t>
                      </a:r>
                    </a:p>
                  </a:txBody>
                  <a:tcPr/>
                </a:tc>
                <a:tc>
                  <a:txBody>
                    <a:bodyPr/>
                    <a:lstStyle/>
                    <a:p>
                      <a:pPr algn="ctr"/>
                      <a:r>
                        <a:rPr lang="en-US" sz="900" dirty="0"/>
                        <a:t>4:15</a:t>
                      </a:r>
                    </a:p>
                  </a:txBody>
                  <a:tcPr anchor="ctr"/>
                </a:tc>
                <a:extLst>
                  <a:ext uri="{0D108BD9-81ED-4DB2-BD59-A6C34878D82A}">
                    <a16:rowId xmlns:a16="http://schemas.microsoft.com/office/drawing/2014/main" val="812580546"/>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Types of Real Properties</a:t>
                      </a:r>
                    </a:p>
                  </a:txBody>
                  <a:tcPr/>
                </a:tc>
                <a:tc>
                  <a:txBody>
                    <a:bodyPr/>
                    <a:lstStyle/>
                    <a:p>
                      <a:pPr algn="ctr"/>
                      <a:r>
                        <a:rPr lang="en-US" sz="900" dirty="0"/>
                        <a:t>12:17</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a:t>Depreciation</a:t>
                      </a:r>
                      <a:endParaRPr lang="en-US" sz="1000" b="0" dirty="0"/>
                    </a:p>
                  </a:txBody>
                  <a:tcPr/>
                </a:tc>
                <a:tc>
                  <a:txBody>
                    <a:bodyPr/>
                    <a:lstStyle/>
                    <a:p>
                      <a:pPr algn="ctr"/>
                      <a:r>
                        <a:rPr lang="en-US" sz="900" dirty="0"/>
                        <a:t>13:49</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Special Conditions</a:t>
                      </a:r>
                    </a:p>
                  </a:txBody>
                  <a:tcPr/>
                </a:tc>
                <a:tc>
                  <a:txBody>
                    <a:bodyPr/>
                    <a:lstStyle/>
                    <a:p>
                      <a:pPr algn="ctr"/>
                      <a:r>
                        <a:rPr lang="en-US" sz="900" dirty="0"/>
                        <a:t>20:32</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Leases</a:t>
                      </a:r>
                    </a:p>
                  </a:txBody>
                  <a:tcPr/>
                </a:tc>
                <a:tc>
                  <a:txBody>
                    <a:bodyPr/>
                    <a:lstStyle/>
                    <a:p>
                      <a:pPr algn="ctr"/>
                      <a:r>
                        <a:rPr lang="en-US" sz="900" dirty="0"/>
                        <a:t>27:29</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t>Leasing Limitations</a:t>
                      </a:r>
                    </a:p>
                  </a:txBody>
                  <a:tcPr/>
                </a:tc>
                <a:tc>
                  <a:txBody>
                    <a:bodyPr/>
                    <a:lstStyle/>
                    <a:p>
                      <a:pPr algn="ctr"/>
                      <a:r>
                        <a:rPr lang="en-US" sz="900" dirty="0"/>
                        <a:t>29:30</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a:t>Lease Types and Allowable Costs for Rental Properties</a:t>
                      </a:r>
                    </a:p>
                  </a:txBody>
                  <a:tcPr/>
                </a:tc>
                <a:tc>
                  <a:txBody>
                    <a:bodyPr/>
                    <a:lstStyle/>
                    <a:p>
                      <a:pPr algn="ctr"/>
                      <a:r>
                        <a:rPr lang="en-US" sz="900" dirty="0"/>
                        <a:t>31:54</a:t>
                      </a:r>
                    </a:p>
                  </a:txBody>
                  <a:tcPr anchor="ctr"/>
                </a:tc>
                <a:extLst>
                  <a:ext uri="{0D108BD9-81ED-4DB2-BD59-A6C34878D82A}">
                    <a16:rowId xmlns:a16="http://schemas.microsoft.com/office/drawing/2014/main" val="2166944328"/>
                  </a:ext>
                </a:extLst>
              </a:tr>
              <a:tr h="189094">
                <a:tc>
                  <a:txBody>
                    <a:bodyPr/>
                    <a:lstStyle/>
                    <a:p>
                      <a:pPr marL="0" indent="0">
                        <a:buFont typeface="Arial" panose="020B0604020202020204" pitchFamily="34" charset="0"/>
                        <a:buNone/>
                      </a:pPr>
                      <a:r>
                        <a:rPr lang="en-US" sz="1000" b="0" dirty="0"/>
                        <a:t>Capital vs Operating Leases</a:t>
                      </a:r>
                    </a:p>
                  </a:txBody>
                  <a:tcPr/>
                </a:tc>
                <a:tc>
                  <a:txBody>
                    <a:bodyPr/>
                    <a:lstStyle/>
                    <a:p>
                      <a:pPr algn="ctr"/>
                      <a:r>
                        <a:rPr lang="en-US" sz="900" dirty="0"/>
                        <a:t>32:22</a:t>
                      </a:r>
                    </a:p>
                  </a:txBody>
                  <a:tcPr anchor="ctr"/>
                </a:tc>
                <a:extLst>
                  <a:ext uri="{0D108BD9-81ED-4DB2-BD59-A6C34878D82A}">
                    <a16:rowId xmlns:a16="http://schemas.microsoft.com/office/drawing/2014/main" val="34395238"/>
                  </a:ext>
                </a:extLst>
              </a:tr>
              <a:tr h="189094">
                <a:tc>
                  <a:txBody>
                    <a:bodyPr/>
                    <a:lstStyle/>
                    <a:p>
                      <a:pPr marL="0" indent="0">
                        <a:buFont typeface="Arial" panose="020B0604020202020204" pitchFamily="34" charset="0"/>
                        <a:buNone/>
                      </a:pPr>
                      <a:r>
                        <a:rPr lang="en-US" sz="1000" b="0" dirty="0"/>
                        <a:t>Home Offices</a:t>
                      </a:r>
                    </a:p>
                  </a:txBody>
                  <a:tcPr/>
                </a:tc>
                <a:tc>
                  <a:txBody>
                    <a:bodyPr/>
                    <a:lstStyle/>
                    <a:p>
                      <a:pPr algn="ctr"/>
                      <a:r>
                        <a:rPr lang="en-US" sz="900" dirty="0"/>
                        <a:t>36:12</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Property Management</a:t>
                      </a:r>
                    </a:p>
                  </a:txBody>
                  <a:tcPr/>
                </a:tc>
                <a:tc>
                  <a:txBody>
                    <a:bodyPr/>
                    <a:lstStyle/>
                    <a:p>
                      <a:pPr algn="ctr"/>
                      <a:r>
                        <a:rPr lang="en-US" sz="900" dirty="0"/>
                        <a:t>39:37</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Common Mistakes</a:t>
                      </a:r>
                    </a:p>
                  </a:txBody>
                  <a:tcPr/>
                </a:tc>
                <a:tc>
                  <a:txBody>
                    <a:bodyPr/>
                    <a:lstStyle/>
                    <a:p>
                      <a:pPr algn="ctr"/>
                      <a:r>
                        <a:rPr lang="en-US" sz="900" dirty="0"/>
                        <a:t>51:48</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Module Review</a:t>
                      </a:r>
                    </a:p>
                  </a:txBody>
                  <a:tcPr/>
                </a:tc>
                <a:tc>
                  <a:txBody>
                    <a:bodyPr/>
                    <a:lstStyle/>
                    <a:p>
                      <a:pPr algn="ctr"/>
                      <a:r>
                        <a:rPr lang="en-US" sz="900" dirty="0"/>
                        <a:t>57:17</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Resources</a:t>
                      </a:r>
                    </a:p>
                  </a:txBody>
                  <a:tcPr/>
                </a:tc>
                <a:tc>
                  <a:txBody>
                    <a:bodyPr/>
                    <a:lstStyle/>
                    <a:p>
                      <a:pPr algn="ctr"/>
                      <a:r>
                        <a:rPr lang="en-US" sz="900" dirty="0"/>
                        <a:t>58:40</a:t>
                      </a:r>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59:33</a:t>
                      </a:r>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Real Property &amp;amp; Leases Date: 10/22/19 Speaker(s): Ramona Melo and&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6244</TotalTime>
  <Words>164</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Real Property &amp; Leases Date: 10/22/19 Speaker(s): Ramona Melo and Lorraine Jamison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108</cp:revision>
  <dcterms:created xsi:type="dcterms:W3CDTF">2017-09-27T21:43:17Z</dcterms:created>
  <dcterms:modified xsi:type="dcterms:W3CDTF">2019-11-14T20:41:02Z</dcterms:modified>
</cp:coreProperties>
</file>