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5" d="100"/>
          <a:sy n="85" d="100"/>
        </p:scale>
        <p:origin x="1267"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10/23/2019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10/23/2019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5/17/22/Payments-and-Cash-Management"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67251745" TargetMode="External"/><Relationship Id="rId4" Type="http://schemas.openxmlformats.org/officeDocument/2006/relationships/hyperlink" Target="https://www.workforcegps.org/MemberDirectory/MemberDetails?uid=900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Payments and Cash Management</a:t>
            </a:r>
            <a:br>
              <a:rPr lang="en-US" sz="1600" dirty="0"/>
            </a:br>
            <a:r>
              <a:rPr lang="en-US" sz="1100" dirty="0"/>
              <a:t>Date: 10/17/19</a:t>
            </a:r>
            <a:br>
              <a:rPr lang="en-US" sz="1600" dirty="0"/>
            </a:br>
            <a:r>
              <a:rPr lang="en-US" sz="1100" dirty="0"/>
              <a:t>Speaker(s): Tom DiLisio and </a:t>
            </a:r>
            <a:r>
              <a:rPr lang="en-US" sz="1100" dirty="0">
                <a:hlinkClick r:id="rId4"/>
              </a:rPr>
              <a:t>Chanel Castaneda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lnSpcReduction="10000"/>
          </a:bodyPr>
          <a:lstStyle/>
          <a:p>
            <a:pPr marL="0" indent="0">
              <a:buNone/>
            </a:pPr>
            <a:r>
              <a:rPr lang="en-US" dirty="0"/>
              <a:t>This session focuses on the Uniform Guidance requirements for payments and the general principles of proper cash management, including internal controls, improper payments, and interest income. It will discuss key changes in processing payments between the Federal awarding agency and direct grant recipients, and then move to the payment process between direct grant recipients and subrecipients. Finally, presenters will review handling of cash-like items of tangible value such as debit cards and ATM pins and provide insight into mistakes sometimes found in cash management procedures.</a:t>
            </a:r>
          </a:p>
          <a:p>
            <a:pPr marL="0" indent="0">
              <a:buNone/>
            </a:pPr>
            <a:r>
              <a:rPr lang="en-US" sz="1200" b="1" dirty="0">
                <a:solidFill>
                  <a:schemeClr val="accent1">
                    <a:lumMod val="75000"/>
                  </a:schemeClr>
                </a:solidFill>
              </a:rPr>
              <a:t>Recording Link</a:t>
            </a:r>
            <a:r>
              <a:rPr lang="en-US" sz="1200" dirty="0">
                <a:solidFill>
                  <a:schemeClr val="accent1">
                    <a:lumMod val="75000"/>
                  </a:schemeClr>
                </a:solidFill>
              </a:rPr>
              <a:t>: </a:t>
            </a:r>
            <a:r>
              <a:rPr lang="en-US" sz="1200" dirty="0">
                <a:solidFill>
                  <a:schemeClr val="accent1">
                    <a:lumMod val="75000"/>
                  </a:schemeClr>
                </a:solidFill>
                <a:hlinkClick r:id="rId5"/>
              </a:rPr>
              <a:t>SMART 3.0 Series – Payments and Cash Management</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575311289"/>
              </p:ext>
            </p:extLst>
          </p:nvPr>
        </p:nvGraphicFramePr>
        <p:xfrm>
          <a:off x="5506262" y="657880"/>
          <a:ext cx="3402846" cy="55778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1:39</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2:47</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Uniform Guidance Standards</a:t>
                      </a:r>
                    </a:p>
                  </a:txBody>
                  <a:tcPr/>
                </a:tc>
                <a:tc>
                  <a:txBody>
                    <a:bodyPr/>
                    <a:lstStyle/>
                    <a:p>
                      <a:pPr algn="ctr"/>
                      <a:r>
                        <a:rPr lang="en-US" sz="900" dirty="0"/>
                        <a:t>4:21</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1" dirty="0"/>
                        <a:t>Interest and Program Income</a:t>
                      </a:r>
                    </a:p>
                  </a:txBody>
                  <a:tcPr/>
                </a:tc>
                <a:tc>
                  <a:txBody>
                    <a:bodyPr/>
                    <a:lstStyle/>
                    <a:p>
                      <a:pPr algn="ctr"/>
                      <a:r>
                        <a:rPr lang="en-US" sz="900" dirty="0"/>
                        <a:t>22:22</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1" dirty="0"/>
                        <a:t>DOL Payment Processes</a:t>
                      </a:r>
                    </a:p>
                  </a:txBody>
                  <a:tcPr/>
                </a:tc>
                <a:tc>
                  <a:txBody>
                    <a:bodyPr/>
                    <a:lstStyle/>
                    <a:p>
                      <a:pPr algn="ctr"/>
                      <a:r>
                        <a:rPr lang="en-US" sz="900" dirty="0"/>
                        <a:t>26:52</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Payment Options</a:t>
                      </a:r>
                    </a:p>
                  </a:txBody>
                  <a:tcPr/>
                </a:tc>
                <a:tc>
                  <a:txBody>
                    <a:bodyPr/>
                    <a:lstStyle/>
                    <a:p>
                      <a:pPr algn="ctr"/>
                      <a:r>
                        <a:rPr lang="en-US" sz="900" dirty="0"/>
                        <a:t>31:39</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Managing Other Cash Items</a:t>
                      </a:r>
                    </a:p>
                  </a:txBody>
                  <a:tcPr/>
                </a:tc>
                <a:tc>
                  <a:txBody>
                    <a:bodyPr/>
                    <a:lstStyle/>
                    <a:p>
                      <a:pPr algn="ctr"/>
                      <a:r>
                        <a:rPr lang="en-US" sz="900" dirty="0"/>
                        <a:t>48:11</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1" dirty="0"/>
                        <a:t>Common Mistakes</a:t>
                      </a:r>
                    </a:p>
                  </a:txBody>
                  <a:tcPr/>
                </a:tc>
                <a:tc>
                  <a:txBody>
                    <a:bodyPr/>
                    <a:lstStyle/>
                    <a:p>
                      <a:pPr algn="ctr"/>
                      <a:r>
                        <a:rPr lang="en-US" sz="900" dirty="0"/>
                        <a:t>53:23</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1" dirty="0"/>
                        <a:t>Module Review</a:t>
                      </a:r>
                    </a:p>
                  </a:txBody>
                  <a:tcPr/>
                </a:tc>
                <a:tc>
                  <a:txBody>
                    <a:bodyPr/>
                    <a:lstStyle/>
                    <a:p>
                      <a:pPr algn="ctr"/>
                      <a:r>
                        <a:rPr lang="en-US" sz="900" dirty="0"/>
                        <a:t>1:02:53</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Resources</a:t>
                      </a:r>
                    </a:p>
                  </a:txBody>
                  <a:tcPr/>
                </a:tc>
                <a:tc>
                  <a:txBody>
                    <a:bodyPr/>
                    <a:lstStyle/>
                    <a:p>
                      <a:pPr algn="ctr"/>
                      <a:r>
                        <a:rPr lang="en-US" sz="900" dirty="0"/>
                        <a:t>1:04:08</a:t>
                      </a:r>
                    </a:p>
                  </a:txBody>
                  <a:tcPr anchor="ctr"/>
                </a:tc>
                <a:extLst>
                  <a:ext uri="{0D108BD9-81ED-4DB2-BD59-A6C34878D82A}">
                    <a16:rowId xmlns:a16="http://schemas.microsoft.com/office/drawing/2014/main" val="1577649460"/>
                  </a:ext>
                </a:extLst>
              </a:tr>
              <a:tr h="189094">
                <a:tc>
                  <a:txBody>
                    <a:bodyPr/>
                    <a:lstStyle/>
                    <a:p>
                      <a:pPr marL="0" indent="0">
                        <a:buFont typeface="Arial" panose="020B0604020202020204" pitchFamily="34" charset="0"/>
                        <a:buNone/>
                      </a:pPr>
                      <a:r>
                        <a:rPr lang="en-US" sz="1000" b="1" dirty="0"/>
                        <a:t>Q&amp;A</a:t>
                      </a:r>
                    </a:p>
                  </a:txBody>
                  <a:tcPr/>
                </a:tc>
                <a:tc>
                  <a:txBody>
                    <a:bodyPr/>
                    <a:lstStyle/>
                    <a:p>
                      <a:pPr algn="ctr"/>
                      <a:r>
                        <a:rPr lang="en-US" sz="900" dirty="0"/>
                        <a:t>1:05:56</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Payments and Cash Management Date: 10/17/19 Speaker(s): Tom DiLis&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6243</TotalTime>
  <Words>151</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Payments and Cash Management Date: 10/17/19 Speaker(s): Tom DiLisio and Chanel Castaneda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106</cp:revision>
  <dcterms:created xsi:type="dcterms:W3CDTF">2017-09-27T21:43:17Z</dcterms:created>
  <dcterms:modified xsi:type="dcterms:W3CDTF">2019-10-23T17:54:41Z</dcterms:modified>
</cp:coreProperties>
</file>