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  <p:sldMasterId id="2147483707" r:id="rId3"/>
  </p:sldMasterIdLst>
  <p:notesMasterIdLst>
    <p:notesMasterId r:id="rId54"/>
  </p:notesMasterIdLst>
  <p:sldIdLst>
    <p:sldId id="272" r:id="rId4"/>
    <p:sldId id="287" r:id="rId5"/>
    <p:sldId id="289" r:id="rId6"/>
    <p:sldId id="383" r:id="rId7"/>
    <p:sldId id="308" r:id="rId8"/>
    <p:sldId id="286" r:id="rId9"/>
    <p:sldId id="274" r:id="rId10"/>
    <p:sldId id="351" r:id="rId11"/>
    <p:sldId id="358" r:id="rId12"/>
    <p:sldId id="330" r:id="rId13"/>
    <p:sldId id="258" r:id="rId14"/>
    <p:sldId id="352" r:id="rId15"/>
    <p:sldId id="291" r:id="rId16"/>
    <p:sldId id="342" r:id="rId17"/>
    <p:sldId id="307" r:id="rId18"/>
    <p:sldId id="296" r:id="rId19"/>
    <p:sldId id="336" r:id="rId20"/>
    <p:sldId id="338" r:id="rId21"/>
    <p:sldId id="297" r:id="rId22"/>
    <p:sldId id="343" r:id="rId23"/>
    <p:sldId id="292" r:id="rId24"/>
    <p:sldId id="354" r:id="rId25"/>
    <p:sldId id="303" r:id="rId26"/>
    <p:sldId id="304" r:id="rId27"/>
    <p:sldId id="305" r:id="rId28"/>
    <p:sldId id="337" r:id="rId29"/>
    <p:sldId id="316" r:id="rId30"/>
    <p:sldId id="332" r:id="rId31"/>
    <p:sldId id="33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82" r:id="rId49"/>
    <p:sldId id="378" r:id="rId50"/>
    <p:sldId id="379" r:id="rId51"/>
    <p:sldId id="380" r:id="rId52"/>
    <p:sldId id="381" r:id="rId53"/>
  </p:sldIdLst>
  <p:sldSz cx="9144000" cy="6858000" type="screen4x3"/>
  <p:notesSz cx="7010400" cy="9236075"/>
  <p:custDataLst>
    <p:tags r:id="rId5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alas-Kos, Gloria - ETA" initials="SG-E" lastIdx="50" clrIdx="6">
    <p:extLst/>
  </p:cmAuthor>
  <p:cmAuthor id="1" name="Tresa Kappil" initials="TK" lastIdx="44" clrIdx="0">
    <p:extLst/>
  </p:cmAuthor>
  <p:cmAuthor id="2" name="Phomdaen Souvanna" initials="PS" lastIdx="43" clrIdx="1"/>
  <p:cmAuthor id="3" name="Siobhan Mills" initials="SM" lastIdx="119" clrIdx="2">
    <p:extLst/>
  </p:cmAuthor>
  <p:cmAuthor id="4" name="Jacob Klerman" initials="JK" lastIdx="31" clrIdx="3">
    <p:extLst/>
  </p:cmAuthor>
  <p:cmAuthor id="5" name="Andrew Clarkwest" initials="AC" lastIdx="37" clrIdx="4">
    <p:extLst/>
  </p:cmAuthor>
  <p:cmAuthor id="6" name="Glen Schneider" initials="GS" lastIdx="15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9C5"/>
    <a:srgbClr val="789D4A"/>
    <a:srgbClr val="898D8D"/>
    <a:srgbClr val="DA291C"/>
    <a:srgbClr val="E87722"/>
    <a:srgbClr val="7566A0"/>
    <a:srgbClr val="FF9933"/>
    <a:srgbClr val="FF9900"/>
    <a:srgbClr val="FFDD04"/>
    <a:srgbClr val="FFC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06" autoAdjust="0"/>
    <p:restoredTop sz="91815" autoAdjust="0"/>
  </p:normalViewPr>
  <p:slideViewPr>
    <p:cSldViewPr snapToGrid="0">
      <p:cViewPr varScale="1">
        <p:scale>
          <a:sx n="66" d="100"/>
          <a:sy n="66" d="100"/>
        </p:scale>
        <p:origin x="103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-2448" y="1878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6/20/2019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26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79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52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18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62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34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53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13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07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10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62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90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48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48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99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63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43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77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90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52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52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10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17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092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103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488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119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545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76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945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057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950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1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2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519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 2" panose="05020102010507070707" pitchFamily="18" charset="2"/>
              <a:buNone/>
              <a:tabLst>
                <a:tab pos="457200" algn="l"/>
              </a:tabLs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589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433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136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579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257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925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307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01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3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60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26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55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6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Today’s Webinar Will Review: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“Layout” button right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next to the 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 dirty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7257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37847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 dirty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335164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98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27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5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68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009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39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90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184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90289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213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10720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51485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Today’s 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02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42021"/>
                </a:solidFill>
              </a:endParaRPr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42021"/>
                </a:solidFill>
              </a:endParaRPr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92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rgbClr val="0075BF">
                        <a:lumMod val="75000"/>
                      </a:srgbClr>
                    </a:gs>
                    <a:gs pos="83000">
                      <a:srgbClr val="124D95">
                        <a:lumMod val="50000"/>
                      </a:srgb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rgbClr val="0075BF">
                        <a:lumMod val="75000"/>
                      </a:srgbClr>
                    </a:gs>
                    <a:gs pos="83000">
                      <a:srgbClr val="124D95">
                        <a:lumMod val="50000"/>
                      </a:srgb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537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95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85000"/>
              </a:lnSpc>
            </a:pPr>
            <a:r>
              <a:rPr lang="en-US" sz="6600" dirty="0">
                <a:solidFill>
                  <a:prstClr val="white">
                    <a:lumMod val="75000"/>
                  </a:prst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925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500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705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124D95"/>
                </a:solidFill>
                <a:cs typeface="Arial" panose="020B0604020202020204" pitchFamily="34" charset="0"/>
              </a:rPr>
              <a:t>Beyond the </a:t>
            </a:r>
            <a:r>
              <a:rPr lang="en-US" sz="2000" b="1">
                <a:solidFill>
                  <a:srgbClr val="124D95"/>
                </a:solidFill>
                <a:cs typeface="Arial" panose="020B0604020202020204" pitchFamily="34" charset="0"/>
              </a:rPr>
              <a:t>standard offerings,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>
                <a:solidFill>
                  <a:srgbClr val="242021"/>
                </a:solidFill>
                <a:cs typeface="Arial" panose="020B0604020202020204" pitchFamily="34" charset="0"/>
              </a:rPr>
              <a:t>this </a:t>
            </a:r>
            <a:r>
              <a:rPr lang="en-US" sz="1150" dirty="0">
                <a:solidFill>
                  <a:srgbClr val="242021"/>
                </a:solidFill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242021"/>
                </a:solidFill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242021"/>
                </a:solidFill>
                <a:cs typeface="Arial" panose="020B0604020202020204" pitchFamily="34" charset="0"/>
              </a:rPr>
              <a:t>3 </a:t>
            </a: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Speaker </a:t>
            </a:r>
            <a:r>
              <a:rPr lang="en-US" sz="1100">
                <a:solidFill>
                  <a:srgbClr val="242021"/>
                </a:solidFill>
                <a:cs typeface="Arial" panose="020B0604020202020204" pitchFamily="34" charset="0"/>
              </a:rPr>
              <a:t>Slide choices</a:t>
            </a:r>
            <a:endParaRPr lang="en-US" sz="1100" dirty="0">
              <a:solidFill>
                <a:srgbClr val="242021"/>
              </a:solidFill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Where Are You? 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  </a:t>
            </a:r>
            <a:r>
              <a:rPr lang="en-US" sz="1000" i="1" dirty="0">
                <a:solidFill>
                  <a:srgbClr val="242021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242021"/>
                </a:solidFill>
                <a:cs typeface="Arial" panose="020B0604020202020204" pitchFamily="34" charset="0"/>
              </a:rPr>
              <a:t>Today’s Objectives</a:t>
            </a:r>
            <a:endParaRPr lang="en-US" sz="1100" dirty="0">
              <a:solidFill>
                <a:srgbClr val="242021"/>
              </a:solidFill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242021"/>
                </a:solidFill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242021"/>
                </a:solidFill>
                <a:cs typeface="Arial" panose="020B0604020202020204" pitchFamily="34" charset="0"/>
              </a:rPr>
              <a:t>Quote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sz="1500" b="1">
                <a:solidFill>
                  <a:srgbClr val="124D95"/>
                </a:solidFill>
                <a:cs typeface="Arial" panose="020B0604020202020204" pitchFamily="34" charset="0"/>
              </a:rPr>
              <a:t>Resources &amp; Name / Occupation / Org boxes:</a:t>
            </a:r>
            <a:endParaRPr lang="en-US" sz="1500" b="1" dirty="0">
              <a:solidFill>
                <a:srgbClr val="124D95"/>
              </a:solidFill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>
                <a:solidFill>
                  <a:srgbClr val="242021"/>
                </a:solidFill>
                <a:cs typeface="Arial" panose="020B0604020202020204" pitchFamily="34" charset="0"/>
              </a:rPr>
              <a:t>This 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works like a multi-level bulleted list</a:t>
            </a:r>
            <a:r>
              <a:rPr lang="en-US" sz="1050">
                <a:solidFill>
                  <a:srgbClr val="242021"/>
                </a:solidFill>
                <a:cs typeface="Arial" panose="020B0604020202020204" pitchFamily="34" charset="0"/>
              </a:rPr>
              <a:t>.  Use 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>
                <a:solidFill>
                  <a:srgbClr val="242021"/>
                </a:solidFill>
                <a:cs typeface="Arial" panose="020B0604020202020204" pitchFamily="34" charset="0"/>
              </a:rPr>
              <a:t>change formatting levels.</a:t>
            </a:r>
            <a:endParaRPr lang="en-US" sz="1050" dirty="0">
              <a:solidFill>
                <a:srgbClr val="242021"/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solidFill>
                <a:srgbClr val="242021"/>
              </a:solidFill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42021"/>
                  </a:solidFill>
                </a:endParaRPr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2021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202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rgbClr val="124D95"/>
                </a:solidFill>
                <a:cs typeface="Arial" panose="020B0604020202020204" pitchFamily="34" charset="0"/>
              </a:rPr>
              <a:t>How to use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>
                <a:solidFill>
                  <a:srgbClr val="242021"/>
                </a:solidFill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>
                <a:solidFill>
                  <a:srgbClr val="242021"/>
                </a:solidFill>
                <a:cs typeface="Arial" panose="020B0604020202020204" pitchFamily="34" charset="0"/>
              </a:rPr>
              <a:t>Select 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the layout you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Likewise, to </a:t>
            </a:r>
            <a:r>
              <a:rPr lang="en-US" sz="1050" i="1" dirty="0">
                <a:solidFill>
                  <a:srgbClr val="242021"/>
                </a:solidFill>
                <a:cs typeface="Arial" panose="020B0604020202020204" pitchFamily="34" charset="0"/>
              </a:rPr>
              <a:t>change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 the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template master </a:t>
            </a:r>
            <a:r>
              <a:rPr lang="en-US" sz="1050">
                <a:solidFill>
                  <a:srgbClr val="242021"/>
                </a:solidFill>
                <a:cs typeface="Arial" panose="020B0604020202020204" pitchFamily="34" charset="0"/>
              </a:rPr>
              <a:t>of an </a:t>
            </a:r>
            <a:br>
              <a:rPr lang="en-US" sz="105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>
                <a:solidFill>
                  <a:srgbClr val="242021"/>
                </a:solidFill>
                <a:cs typeface="Arial" panose="020B0604020202020204" pitchFamily="34" charset="0"/>
              </a:rPr>
              <a:t>existing slide, click the </a:t>
            </a:r>
            <a:br>
              <a:rPr lang="en-US" sz="105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>
                <a:solidFill>
                  <a:srgbClr val="242021"/>
                </a:solidFill>
                <a:cs typeface="Arial" panose="020B0604020202020204" pitchFamily="34" charset="0"/>
              </a:rPr>
              <a:t>“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Layout” </a:t>
            </a:r>
            <a:r>
              <a:rPr lang="en-US" sz="1050">
                <a:solidFill>
                  <a:srgbClr val="242021"/>
                </a:solidFill>
                <a:cs typeface="Arial" panose="020B0604020202020204" pitchFamily="34" charset="0"/>
              </a:rPr>
              <a:t>button right </a:t>
            </a:r>
            <a:br>
              <a:rPr lang="en-US" sz="105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>
                <a:solidFill>
                  <a:srgbClr val="242021"/>
                </a:solidFill>
                <a:cs typeface="Arial" panose="020B0604020202020204" pitchFamily="34" charset="0"/>
              </a:rPr>
              <a:t>next 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to </a:t>
            </a:r>
            <a:r>
              <a:rPr lang="en-US" sz="1050">
                <a:solidFill>
                  <a:srgbClr val="242021"/>
                </a:solidFill>
                <a:cs typeface="Arial" panose="020B0604020202020204" pitchFamily="34" charset="0"/>
              </a:rPr>
              <a:t>the “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New Slide” button.</a:t>
            </a:r>
          </a:p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2000" b="1" dirty="0">
                <a:solidFill>
                  <a:srgbClr val="124D95"/>
                </a:solidFill>
                <a:cs typeface="Arial" panose="020B0604020202020204" pitchFamily="34" charset="0"/>
              </a:rPr>
              <a:t>General Template Notes:</a:t>
            </a:r>
          </a:p>
          <a:p>
            <a:pPr marL="9144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pc="60">
                <a:solidFill>
                  <a:srgbClr val="7A232E">
                    <a:lumMod val="20000"/>
                    <a:lumOff val="80000"/>
                  </a:srgb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b="1" spc="6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b="1" u="sng" spc="6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DO </a:t>
            </a:r>
            <a:r>
              <a:rPr lang="en-US" b="1" u="sng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NOT</a:t>
            </a:r>
            <a:r>
              <a:rPr lang="en-US" b="1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:</a:t>
            </a:r>
          </a:p>
          <a:p>
            <a:pPr lvl="1" indent="-171450">
              <a:spcAft>
                <a:spcPts val="600"/>
              </a:spcAft>
              <a:buClr>
                <a:srgbClr val="9E1C30"/>
              </a:buClr>
              <a:buFont typeface="Wingdings" panose="05000000000000000000" pitchFamily="2" charset="2"/>
              <a:buChar char="ý"/>
              <a:defRPr/>
            </a:pPr>
            <a:r>
              <a:rPr lang="en-US" sz="1050" b="1" dirty="0">
                <a:solidFill>
                  <a:srgbClr val="242021"/>
                </a:solidFill>
                <a:cs typeface="Arial" panose="020B0604020202020204" pitchFamily="34" charset="0"/>
              </a:rPr>
              <a:t>Space out your bullets using the “enter” key</a:t>
            </a:r>
            <a:r>
              <a:rPr lang="en-US" sz="1050">
                <a:solidFill>
                  <a:srgbClr val="242021"/>
                </a:solidFill>
                <a:cs typeface="Arial" panose="020B0604020202020204" pitchFamily="34" charset="0"/>
              </a:rPr>
              <a:t>.  Please note if a spacing adjustment is required.</a:t>
            </a:r>
            <a:endParaRPr lang="en-US" sz="1050" dirty="0">
              <a:solidFill>
                <a:srgbClr val="242021"/>
              </a:solidFill>
              <a:cs typeface="Arial" panose="020B0604020202020204" pitchFamily="34" charset="0"/>
            </a:endParaRPr>
          </a:p>
          <a:p>
            <a:pPr lvl="1" indent="-171450">
              <a:spcAft>
                <a:spcPts val="600"/>
              </a:spcAft>
              <a:buClr>
                <a:srgbClr val="9E1C30"/>
              </a:buClr>
              <a:buFont typeface="Wingdings" panose="05000000000000000000" pitchFamily="2" charset="2"/>
              <a:buChar char="ý"/>
            </a:pPr>
            <a:r>
              <a:rPr lang="en-US" sz="1050" b="1" dirty="0">
                <a:solidFill>
                  <a:srgbClr val="242021"/>
                </a:solidFill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lvl="1" indent="-171450">
              <a:spcAft>
                <a:spcPts val="600"/>
              </a:spcAft>
              <a:buClr>
                <a:srgbClr val="9E1C30"/>
              </a:buClr>
              <a:buFont typeface="Wingdings" panose="05000000000000000000" pitchFamily="2" charset="2"/>
              <a:buChar char="ý"/>
            </a:pPr>
            <a:r>
              <a:rPr lang="en-US" sz="1050" b="1" dirty="0">
                <a:solidFill>
                  <a:srgbClr val="242021"/>
                </a:solidFill>
                <a:cs typeface="Arial" panose="020B0604020202020204" pitchFamily="34" charset="0"/>
              </a:rPr>
              <a:t>Change heading alignment </a:t>
            </a:r>
            <a:r>
              <a:rPr lang="en-US" sz="1050" b="1">
                <a:solidFill>
                  <a:srgbClr val="242021"/>
                </a:solidFill>
                <a:cs typeface="Arial" panose="020B0604020202020204" pitchFamily="34" charset="0"/>
              </a:rPr>
              <a:t>or location for standard content slide material</a:t>
            </a:r>
            <a:r>
              <a:rPr lang="en-US" sz="1050">
                <a:solidFill>
                  <a:srgbClr val="242021"/>
                </a:solidFill>
                <a:cs typeface="Arial" panose="020B0604020202020204" pitchFamily="34" charset="0"/>
              </a:rPr>
              <a:t>.</a:t>
            </a:r>
          </a:p>
          <a:p>
            <a:pPr marL="91440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pc="6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lang="en-US" b="1" spc="6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b="1" u="sng" spc="6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DO</a:t>
            </a:r>
            <a:r>
              <a:rPr lang="en-US" b="1" spc="6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:</a:t>
            </a:r>
          </a:p>
          <a:p>
            <a:pPr lvl="1" indent="-171450">
              <a:spcAft>
                <a:spcPts val="600"/>
              </a:spcAft>
              <a:buClr>
                <a:srgbClr val="72AF2F"/>
              </a:buClr>
              <a:buFont typeface="Wingdings" panose="05000000000000000000" pitchFamily="2" charset="2"/>
              <a:buChar char="þ"/>
              <a:defRPr/>
            </a:pPr>
            <a:r>
              <a:rPr lang="en-US" sz="1050" b="1">
                <a:solidFill>
                  <a:prstClr val="black"/>
                </a:solidFill>
                <a:cs typeface="Arial" panose="020B0604020202020204" pitchFamily="34" charset="0"/>
              </a:rPr>
              <a:t>Reference </a:t>
            </a:r>
            <a:r>
              <a:rPr lang="en-US" sz="1050" b="1" dirty="0">
                <a:solidFill>
                  <a:prstClr val="black"/>
                </a:solidFill>
                <a:cs typeface="Arial" panose="020B0604020202020204" pitchFamily="34" charset="0"/>
              </a:rPr>
              <a:t>your graphics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lang="en-US" sz="1050">
                <a:solidFill>
                  <a:prstClr val="black"/>
                </a:solidFill>
                <a:cs typeface="Arial" panose="020B0604020202020204" pitchFamily="34" charset="0"/>
              </a:rPr>
              <a:t>originated.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050">
                <a:solidFill>
                  <a:prstClr val="black"/>
                </a:solidFill>
                <a:cs typeface="Arial" panose="020B0604020202020204" pitchFamily="34" charset="0"/>
              </a:rPr>
              <a:t>Note 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that any graphics not referenced or in violation of </a:t>
            </a:r>
            <a:r>
              <a:rPr lang="en-US" sz="1050" b="1" dirty="0">
                <a:solidFill>
                  <a:srgbClr val="D9D9D9">
                    <a:lumMod val="25000"/>
                  </a:srgbClr>
                </a:solidFill>
                <a:cs typeface="Arial" panose="020B0604020202020204" pitchFamily="34" charset="0"/>
              </a:rPr>
              <a:t>US Copyright Law, Title 17 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will be replaced to ensure your protection.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dirty="0">
              <a:solidFill>
                <a:srgbClr val="242021"/>
              </a:solidFill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24202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i="1" dirty="0">
                <a:solidFill>
                  <a:srgbClr val="242021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>
                <a:solidFill>
                  <a:srgbClr val="242021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this template, and is hidden. </a:t>
            </a:r>
          </a:p>
          <a:p>
            <a:pPr>
              <a:spcBef>
                <a:spcPts val="300"/>
              </a:spcBef>
            </a:pPr>
            <a:r>
              <a:rPr lang="en-US" sz="1400" i="1">
                <a:solidFill>
                  <a:srgbClr val="242021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It is not a part of </a:t>
            </a:r>
            <a:br>
              <a:rPr lang="en-US" sz="1400" i="1">
                <a:solidFill>
                  <a:srgbClr val="242021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en-US" sz="1400" i="1">
                <a:solidFill>
                  <a:srgbClr val="242021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the presentation.</a:t>
            </a:r>
            <a:endParaRPr lang="en-US" sz="1400" i="1" dirty="0">
              <a:solidFill>
                <a:srgbClr val="242021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100">
                <a:solidFill>
                  <a:srgbClr val="242021"/>
                </a:solidFill>
                <a:cs typeface="Arial" panose="020B0604020202020204" pitchFamily="34" charset="0"/>
              </a:rPr>
              <a:t>Legal Language</a:t>
            </a:r>
            <a:endParaRPr lang="en-US" sz="1100">
              <a:solidFill>
                <a:srgbClr val="242021"/>
              </a:solidFill>
            </a:endParaRP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242021"/>
                </a:solidFill>
              </a:rPr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242021"/>
                </a:solidFill>
              </a:rPr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242021"/>
                </a:solidFill>
              </a:rPr>
              <a:t>Questions</a:t>
            </a:r>
            <a:endParaRPr lang="en-US" sz="1100" dirty="0">
              <a:solidFill>
                <a:srgbClr val="242021"/>
              </a:solidFill>
            </a:endParaRP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Thank You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b="1" spc="40">
                  <a:solidFill>
                    <a:srgbClr val="242021">
                      <a:lumMod val="85000"/>
                      <a:lumOff val="15000"/>
                    </a:srgbClr>
                  </a:solidFill>
                </a:rPr>
                <a:t>Don’t delete </a:t>
              </a:r>
              <a:r>
                <a:rPr lang="en-US" sz="1200" b="1" spc="40" dirty="0">
                  <a:solidFill>
                    <a:srgbClr val="242021">
                      <a:lumMod val="85000"/>
                      <a:lumOff val="15000"/>
                    </a:srgbClr>
                  </a:solidFill>
                </a:rPr>
                <a:t>this slide until the presentation is final.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spc="40" dirty="0">
                  <a:solidFill>
                    <a:srgbClr val="9D1C30"/>
                  </a:solidFill>
                </a:rPr>
                <a:t>Keep it </a:t>
              </a:r>
              <a:r>
                <a:rPr lang="en-US" sz="1500" b="1" spc="40">
                  <a:solidFill>
                    <a:srgbClr val="9D1C30"/>
                  </a:solidFill>
                </a:rPr>
                <a:t>in the template</a:t>
              </a:r>
              <a:r>
                <a:rPr lang="en-US" sz="1500" b="1" spc="40" dirty="0">
                  <a:solidFill>
                    <a:srgbClr val="9D1C30"/>
                  </a:solidFill>
                </a:rPr>
                <a:t>.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24202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24202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spc="4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spc="4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</a:br>
                <a:r>
                  <a:rPr lang="en-US" sz="2000" spc="4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42021"/>
                </a:solidFill>
              </a:endParaRPr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42021"/>
                </a:solidFill>
              </a:endParaRPr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</a:pPr>
            <a:r>
              <a:rPr sz="50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</a:rPr>
              <a:t>2017 Template</a:t>
            </a:r>
          </a:p>
          <a:p>
            <a:pPr algn="ctr">
              <a:lnSpc>
                <a:spcPct val="85000"/>
              </a:lnSpc>
            </a:pPr>
            <a:r>
              <a:rPr sz="4000" b="0" spc="60"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1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  <p:sldLayoutId id="2147483705" r:id="rId22"/>
    <p:sldLayoutId id="2147483706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0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evalhub.workforcegps.org/resources/2018/09/07/19/53/Evaluation-Design-Assessment-Too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6.xml"/><Relationship Id="rId5" Type="http://schemas.openxmlformats.org/officeDocument/2006/relationships/hyperlink" Target="mailto:RESEA@abtassoc.com" TargetMode="External"/><Relationship Id="rId4" Type="http://schemas.openxmlformats.org/officeDocument/2006/relationships/hyperlink" Target="https://evalhub.workforcegps.org/resources/2018/09/07/19/45/Evaluation-Readiness-Assessment-Tool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forcegps.org/events/2019/05/07/13/07/What-Evaluation-Designs-Are-Right-For-My-Stat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Thoughtful Planning Ensures You: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Select appropriate research questions and evaluation design</a:t>
            </a:r>
          </a:p>
          <a:p>
            <a:r>
              <a:rPr lang="en-US" sz="2400" dirty="0"/>
              <a:t>Account for all evaluation activities up-front</a:t>
            </a:r>
            <a:endParaRPr lang="en-US" sz="2400" strike="sngStrike" dirty="0"/>
          </a:p>
          <a:p>
            <a:r>
              <a:rPr lang="en-US" sz="2400" dirty="0"/>
              <a:t>Build out appropriate time and cost estimates</a:t>
            </a:r>
            <a:r>
              <a:rPr lang="en-US" sz="2400" strike="sngStrike" dirty="0"/>
              <a:t> </a:t>
            </a:r>
          </a:p>
          <a:p>
            <a:r>
              <a:rPr lang="en-US" sz="2400" dirty="0"/>
              <a:t>Select the right evaluator </a:t>
            </a:r>
          </a:p>
          <a:p>
            <a:r>
              <a:rPr lang="en-US" sz="2400" dirty="0"/>
              <a:t>Assess and access required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8"/>
          <a:stretch/>
        </p:blipFill>
        <p:spPr>
          <a:xfrm>
            <a:off x="4889904" y="2283317"/>
            <a:ext cx="353091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5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an Evaluation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26" y="1533524"/>
            <a:ext cx="4937760" cy="4937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About which phase do you have the most questions?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  <a:p>
            <a:r>
              <a:rPr lang="en-US" dirty="0"/>
              <a:t>Designing</a:t>
            </a:r>
          </a:p>
          <a:p>
            <a:r>
              <a:rPr lang="en-US" dirty="0"/>
              <a:t>Launching</a:t>
            </a:r>
          </a:p>
          <a:p>
            <a:r>
              <a:rPr lang="en-US" dirty="0"/>
              <a:t>Collecting Data</a:t>
            </a:r>
          </a:p>
          <a:p>
            <a:r>
              <a:rPr lang="en-US" dirty="0"/>
              <a:t>Analyzing</a:t>
            </a:r>
          </a:p>
          <a:p>
            <a:r>
              <a:rPr lang="en-US" dirty="0"/>
              <a:t>Communicating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34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/>
            <a:r>
              <a:rPr lang="en-US" dirty="0"/>
              <a:t>Phase 1: </a:t>
            </a:r>
            <a:br>
              <a:rPr lang="en-US" dirty="0"/>
            </a:br>
            <a:r>
              <a:rPr lang="en-US" dirty="0"/>
              <a:t>Planning </a:t>
            </a:r>
            <a:br>
              <a:rPr lang="en-US" dirty="0"/>
            </a:br>
            <a:r>
              <a:rPr lang="en-US" dirty="0"/>
              <a:t>the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1" y="25165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15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Activities &amp; Division of Responsibilities: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695970"/>
              </p:ext>
            </p:extLst>
          </p:nvPr>
        </p:nvGraphicFramePr>
        <p:xfrm>
          <a:off x="534838" y="1563107"/>
          <a:ext cx="8229600" cy="36576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223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3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Activities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RESEA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Evaluator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Determine evaluation scope, research questions, &amp; main outcomes of interest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Identify evaluation design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Develop a timeline that considers the study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dirty="0"/>
                        <a:t>follow-up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Select an evaluator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Complete an evaluability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664" y="611501"/>
            <a:ext cx="731520" cy="7315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38226" y="5439950"/>
            <a:ext cx="7082831" cy="914400"/>
            <a:chOff x="874323" y="5439950"/>
            <a:chExt cx="7082831" cy="914400"/>
          </a:xfrm>
        </p:grpSpPr>
        <p:sp>
          <p:nvSpPr>
            <p:cNvPr id="6" name="Freeform 5"/>
            <p:cNvSpPr/>
            <p:nvPr/>
          </p:nvSpPr>
          <p:spPr>
            <a:xfrm>
              <a:off x="1038226" y="5577110"/>
              <a:ext cx="6918928" cy="640080"/>
            </a:xfrm>
            <a:custGeom>
              <a:avLst/>
              <a:gdLst>
                <a:gd name="connsiteX0" fmla="*/ 0 w 1670231"/>
                <a:gd name="connsiteY0" fmla="*/ 139189 h 835115"/>
                <a:gd name="connsiteX1" fmla="*/ 139189 w 1670231"/>
                <a:gd name="connsiteY1" fmla="*/ 0 h 835115"/>
                <a:gd name="connsiteX2" fmla="*/ 1531042 w 1670231"/>
                <a:gd name="connsiteY2" fmla="*/ 0 h 835115"/>
                <a:gd name="connsiteX3" fmla="*/ 1670231 w 1670231"/>
                <a:gd name="connsiteY3" fmla="*/ 139189 h 835115"/>
                <a:gd name="connsiteX4" fmla="*/ 1670231 w 1670231"/>
                <a:gd name="connsiteY4" fmla="*/ 695926 h 835115"/>
                <a:gd name="connsiteX5" fmla="*/ 1531042 w 1670231"/>
                <a:gd name="connsiteY5" fmla="*/ 835115 h 835115"/>
                <a:gd name="connsiteX6" fmla="*/ 139189 w 1670231"/>
                <a:gd name="connsiteY6" fmla="*/ 835115 h 835115"/>
                <a:gd name="connsiteX7" fmla="*/ 0 w 1670231"/>
                <a:gd name="connsiteY7" fmla="*/ 695926 h 835115"/>
                <a:gd name="connsiteX8" fmla="*/ 0 w 1670231"/>
                <a:gd name="connsiteY8" fmla="*/ 139189 h 83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0231" h="835115">
                  <a:moveTo>
                    <a:pt x="0" y="139189"/>
                  </a:moveTo>
                  <a:cubicBezTo>
                    <a:pt x="0" y="62317"/>
                    <a:pt x="62317" y="0"/>
                    <a:pt x="139189" y="0"/>
                  </a:cubicBezTo>
                  <a:lnTo>
                    <a:pt x="1531042" y="0"/>
                  </a:lnTo>
                  <a:cubicBezTo>
                    <a:pt x="1607914" y="0"/>
                    <a:pt x="1670231" y="62317"/>
                    <a:pt x="1670231" y="139189"/>
                  </a:cubicBezTo>
                  <a:lnTo>
                    <a:pt x="1670231" y="695926"/>
                  </a:lnTo>
                  <a:cubicBezTo>
                    <a:pt x="1670231" y="772798"/>
                    <a:pt x="1607914" y="835115"/>
                    <a:pt x="1531042" y="835115"/>
                  </a:cubicBezTo>
                  <a:lnTo>
                    <a:pt x="139189" y="835115"/>
                  </a:lnTo>
                  <a:cubicBezTo>
                    <a:pt x="62317" y="835115"/>
                    <a:pt x="0" y="772798"/>
                    <a:pt x="0" y="695926"/>
                  </a:cubicBezTo>
                  <a:lnTo>
                    <a:pt x="0" y="139189"/>
                  </a:lnTo>
                  <a:close/>
                </a:path>
              </a:pathLst>
            </a:custGeom>
            <a:solidFill>
              <a:srgbClr val="DA291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727" tIns="101727" rIns="101727" bIns="101727" numCol="1" spcCol="1270" anchor="ctr" anchorCtr="0">
              <a:noAutofit/>
            </a:bodyPr>
            <a:lstStyle/>
            <a:p>
              <a:pPr algn="ctr"/>
              <a:r>
                <a:rPr lang="en-US" sz="2200" b="1" i="1" dirty="0"/>
                <a:t>How long will it all take? </a:t>
              </a:r>
            </a:p>
            <a:p>
              <a:pPr algn="ctr"/>
              <a:r>
                <a:rPr lang="en-US" sz="2200" i="1" dirty="0"/>
                <a:t>~ 6 -12 months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74323" y="5439950"/>
              <a:ext cx="914400" cy="914400"/>
              <a:chOff x="-48576" y="4202572"/>
              <a:chExt cx="1280160" cy="128016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-48576" y="4202572"/>
                <a:ext cx="1280160" cy="1280160"/>
              </a:xfrm>
              <a:prstGeom prst="ellipse">
                <a:avLst/>
              </a:prstGeom>
              <a:ln w="38100" cmpd="thickThin">
                <a:solidFill>
                  <a:srgbClr val="DA291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7" t="6202" r="9301" b="6589"/>
              <a:stretch/>
            </p:blipFill>
            <p:spPr>
              <a:xfrm>
                <a:off x="74118" y="4327930"/>
                <a:ext cx="962855" cy="984738"/>
              </a:xfrm>
              <a:prstGeom prst="rect">
                <a:avLst/>
              </a:prstGeom>
            </p:spPr>
          </p:pic>
          <p:sp>
            <p:nvSpPr>
              <p:cNvPr id="10" name="Oval 9"/>
              <p:cNvSpPr/>
              <p:nvPr/>
            </p:nvSpPr>
            <p:spPr>
              <a:xfrm>
                <a:off x="-48576" y="4202572"/>
                <a:ext cx="1280160" cy="1280160"/>
              </a:xfrm>
              <a:prstGeom prst="ellipse">
                <a:avLst/>
              </a:prstGeom>
              <a:noFill/>
              <a:ln w="38100" cmpd="thickThin">
                <a:solidFill>
                  <a:srgbClr val="DA291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6029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785425"/>
            <a:ext cx="7278624" cy="4406348"/>
          </a:xfrm>
        </p:spPr>
        <p:txBody>
          <a:bodyPr>
            <a:normAutofit/>
          </a:bodyPr>
          <a:lstStyle/>
          <a:p>
            <a:r>
              <a:rPr lang="en-US" sz="2600" dirty="0"/>
              <a:t>Producing a high quality evaluation requires your evaluator to have the right expertise</a:t>
            </a:r>
          </a:p>
          <a:p>
            <a:r>
              <a:rPr lang="en-US" sz="2600" dirty="0"/>
              <a:t>Evaluator should be independent from RESEA</a:t>
            </a:r>
          </a:p>
          <a:p>
            <a:r>
              <a:rPr lang="en-US" sz="2600" dirty="0"/>
              <a:t>You may need expertise from an evaluator outside your agency</a:t>
            </a:r>
          </a:p>
          <a:p>
            <a:endParaRPr lang="en-US" sz="2600" dirty="0"/>
          </a:p>
          <a:p>
            <a:pPr marL="0" indent="0" algn="ctr">
              <a:buNone/>
            </a:pPr>
            <a:r>
              <a:rPr lang="en-US" sz="2600" i="1" dirty="0">
                <a:solidFill>
                  <a:schemeClr val="accent1"/>
                </a:solidFill>
              </a:rPr>
              <a:t>Our next webinar, Procuring and Selecting an Evaluator, will discuss evaluator selection in greater detail.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</p:spPr>
        <p:txBody>
          <a:bodyPr>
            <a:normAutofit/>
          </a:bodyPr>
          <a:lstStyle/>
          <a:p>
            <a:r>
              <a:rPr lang="en-US" sz="2800" dirty="0"/>
              <a:t>Challenge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1.1: Selecting an Appropriate Evaluator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664" y="61150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2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4438" r="2166" b="6677"/>
          <a:stretch/>
        </p:blipFill>
        <p:spPr>
          <a:xfrm>
            <a:off x="4645477" y="2309175"/>
            <a:ext cx="3846946" cy="3108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Tackling Challenge 1.1</a:t>
            </a:r>
            <a:r>
              <a:rPr lang="en-US" sz="2800" dirty="0">
                <a:solidFill>
                  <a:schemeClr val="accent3"/>
                </a:solidFill>
              </a:rPr>
              <a:t>: </a:t>
            </a:r>
            <a:r>
              <a:rPr lang="en-US" sz="2800" dirty="0"/>
              <a:t>In Selecting </a:t>
            </a:r>
            <a:br>
              <a:rPr lang="en-US" sz="2800" dirty="0"/>
            </a:br>
            <a:r>
              <a:rPr lang="en-US" sz="2800" dirty="0"/>
              <a:t>Your Evaluator, Consider…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4"/>
            <a:ext cx="3840480" cy="4530725"/>
          </a:xfrm>
        </p:spPr>
        <p:txBody>
          <a:bodyPr>
            <a:normAutofit/>
          </a:bodyPr>
          <a:lstStyle/>
          <a:p>
            <a:r>
              <a:rPr lang="en-US" sz="2600" dirty="0"/>
              <a:t>Evaluator qualifications:</a:t>
            </a:r>
          </a:p>
          <a:p>
            <a:pPr lvl="1"/>
            <a:r>
              <a:rPr lang="en-US" sz="2200" dirty="0"/>
              <a:t>Experience</a:t>
            </a:r>
          </a:p>
          <a:p>
            <a:pPr lvl="1"/>
            <a:r>
              <a:rPr lang="en-US" sz="2200" dirty="0"/>
              <a:t>Expertise</a:t>
            </a:r>
          </a:p>
          <a:p>
            <a:pPr lvl="1"/>
            <a:r>
              <a:rPr lang="en-US" sz="2200" dirty="0"/>
              <a:t>Independence</a:t>
            </a:r>
          </a:p>
          <a:p>
            <a:r>
              <a:rPr lang="en-US" sz="2600" dirty="0"/>
              <a:t>Process for obtaining external evaluator (if needed):</a:t>
            </a:r>
          </a:p>
          <a:p>
            <a:pPr lvl="1"/>
            <a:r>
              <a:rPr lang="en-US" sz="2200" dirty="0"/>
              <a:t>Procure services?</a:t>
            </a:r>
          </a:p>
          <a:p>
            <a:pPr lvl="1"/>
            <a:r>
              <a:rPr lang="en-US" sz="2200" dirty="0"/>
              <a:t>Rely on existing evaluation partnership?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664" y="61150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5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Challenge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1.2: Having Sufficient </a:t>
            </a:r>
            <a:br>
              <a:rPr lang="en-US" sz="2800" dirty="0"/>
            </a:br>
            <a:r>
              <a:rPr lang="en-US" sz="2800" dirty="0"/>
              <a:t>Resources to Carry out Full Evaluation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Funding:</a:t>
            </a:r>
          </a:p>
          <a:p>
            <a:pPr lvl="1"/>
            <a:r>
              <a:rPr lang="en-US" dirty="0"/>
              <a:t>Can your budget cover all the tasks over multiple years?</a:t>
            </a:r>
          </a:p>
          <a:p>
            <a:r>
              <a:rPr lang="en-US" dirty="0"/>
              <a:t>Staff:</a:t>
            </a:r>
          </a:p>
          <a:p>
            <a:pPr lvl="1"/>
            <a:r>
              <a:rPr lang="en-US" dirty="0"/>
              <a:t>Does the budget include a staffing mix?</a:t>
            </a:r>
          </a:p>
          <a:p>
            <a:pPr lvl="1"/>
            <a:r>
              <a:rPr lang="en-US" dirty="0"/>
              <a:t>What RESEA staff will need to be involved in the evaluation?</a:t>
            </a:r>
          </a:p>
          <a:p>
            <a:r>
              <a:rPr lang="en-US" dirty="0"/>
              <a:t>Other resources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"/>
          <a:stretch/>
        </p:blipFill>
        <p:spPr>
          <a:xfrm>
            <a:off x="4643799" y="1987295"/>
            <a:ext cx="4106200" cy="3749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664" y="61150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28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Tackling Challenge 1.2</a:t>
            </a:r>
            <a:r>
              <a:rPr lang="en-US" sz="2800" dirty="0">
                <a:solidFill>
                  <a:schemeClr val="accent3"/>
                </a:solidFill>
              </a:rPr>
              <a:t>: </a:t>
            </a:r>
            <a:r>
              <a:rPr lang="en-US" sz="2800" dirty="0"/>
              <a:t>Create a </a:t>
            </a:r>
            <a:br>
              <a:rPr lang="en-US" sz="2800" dirty="0"/>
            </a:br>
            <a:r>
              <a:rPr lang="en-US" sz="2800" dirty="0"/>
              <a:t>Budget that Considers Level of Effort for…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Planning and implementation </a:t>
            </a:r>
          </a:p>
          <a:p>
            <a:r>
              <a:rPr lang="en-US" dirty="0"/>
              <a:t>Managing and achieving sample sizes</a:t>
            </a:r>
          </a:p>
          <a:p>
            <a:r>
              <a:rPr lang="en-US" dirty="0"/>
              <a:t>Completing and analyzing data collection </a:t>
            </a:r>
          </a:p>
          <a:p>
            <a:r>
              <a:rPr lang="en-US" dirty="0"/>
              <a:t>Synthesizing and writing findings and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6043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Budget for program staff:</a:t>
            </a:r>
          </a:p>
          <a:p>
            <a:pPr lvl="1"/>
            <a:r>
              <a:rPr lang="en-US" dirty="0"/>
              <a:t>RESEA State Program Administrators</a:t>
            </a:r>
          </a:p>
          <a:p>
            <a:pPr lvl="1"/>
            <a:r>
              <a:rPr lang="en-US" dirty="0"/>
              <a:t>IT staff </a:t>
            </a:r>
          </a:p>
          <a:p>
            <a:pPr lvl="1"/>
            <a:r>
              <a:rPr lang="en-US" dirty="0"/>
              <a:t>AJC leadership</a:t>
            </a:r>
          </a:p>
          <a:p>
            <a:pPr lvl="1"/>
            <a:r>
              <a:rPr lang="en-US" dirty="0"/>
              <a:t>Frontline staff</a:t>
            </a:r>
          </a:p>
          <a:p>
            <a:r>
              <a:rPr lang="en-US" dirty="0"/>
              <a:t>Budget for evaluation team staff:</a:t>
            </a:r>
          </a:p>
          <a:p>
            <a:pPr lvl="1"/>
            <a:r>
              <a:rPr lang="en-US" dirty="0"/>
              <a:t>Project Director</a:t>
            </a:r>
          </a:p>
          <a:p>
            <a:pPr lvl="1"/>
            <a:r>
              <a:rPr lang="en-US" dirty="0"/>
              <a:t>Principal Investigator</a:t>
            </a:r>
          </a:p>
          <a:p>
            <a:pPr lvl="1"/>
            <a:r>
              <a:rPr lang="en-US" dirty="0"/>
              <a:t>Mid and junior level staff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664" y="61150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05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/>
            <a:r>
              <a:rPr lang="en-US" dirty="0"/>
              <a:t>Phase 2: </a:t>
            </a:r>
            <a:br>
              <a:rPr lang="en-US" dirty="0"/>
            </a:br>
            <a:r>
              <a:rPr lang="en-US" dirty="0"/>
              <a:t>Designing </a:t>
            </a:r>
            <a:br>
              <a:rPr lang="en-US" dirty="0"/>
            </a:br>
            <a:r>
              <a:rPr lang="en-US" dirty="0"/>
              <a:t>the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6" y="25450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F9B4886A-ACCF-4465-9905-FF6BD48FB85A}" type="datetime4">
              <a:rPr lang="en-US" smtClean="0"/>
              <a:t>June 20, 2019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en-US" sz="4000" dirty="0"/>
              <a:t>What Evaluation Details Do I Need to Plan for and How Long Will the Evaluation Take?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RESEA Evaluation Technical Assistance</a:t>
            </a: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534367"/>
              </p:ext>
            </p:extLst>
          </p:nvPr>
        </p:nvGraphicFramePr>
        <p:xfrm>
          <a:off x="755438" y="1796261"/>
          <a:ext cx="7315200" cy="30425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642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Activities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RESEA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Evaluator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77">
                <a:tc>
                  <a:txBody>
                    <a:bodyPr/>
                    <a:lstStyle/>
                    <a:p>
                      <a:r>
                        <a:rPr lang="en-US" sz="2000" dirty="0"/>
                        <a:t>Refining outcomes measures, data sources, and required sample sizes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30">
                <a:tc>
                  <a:txBody>
                    <a:bodyPr/>
                    <a:lstStyle/>
                    <a:p>
                      <a:r>
                        <a:rPr lang="en-US" sz="2000" dirty="0"/>
                        <a:t>Determining evaluation procedures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793">
                <a:tc>
                  <a:txBody>
                    <a:bodyPr/>
                    <a:lstStyle/>
                    <a:p>
                      <a:r>
                        <a:rPr lang="en-US" sz="2000" dirty="0"/>
                        <a:t>Establishing the evaluation timeline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599">
                <a:tc>
                  <a:txBody>
                    <a:bodyPr/>
                    <a:lstStyle/>
                    <a:p>
                      <a:r>
                        <a:rPr lang="en-US" sz="2000" dirty="0"/>
                        <a:t>Producing an evaluation design report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</p:spPr>
        <p:txBody>
          <a:bodyPr>
            <a:normAutofit/>
          </a:bodyPr>
          <a:lstStyle/>
          <a:p>
            <a:r>
              <a:rPr lang="en-US" sz="3000" dirty="0"/>
              <a:t>Activities &amp; Division of Responsibilities: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01" y="535301"/>
            <a:ext cx="731520" cy="7315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88252" y="5141803"/>
            <a:ext cx="7035937" cy="1005840"/>
            <a:chOff x="874323" y="5159366"/>
            <a:chExt cx="7035937" cy="1005840"/>
          </a:xfrm>
        </p:grpSpPr>
        <p:sp>
          <p:nvSpPr>
            <p:cNvPr id="6" name="Freeform 5"/>
            <p:cNvSpPr/>
            <p:nvPr/>
          </p:nvSpPr>
          <p:spPr>
            <a:xfrm>
              <a:off x="988252" y="5342246"/>
              <a:ext cx="6922008" cy="640080"/>
            </a:xfrm>
            <a:custGeom>
              <a:avLst/>
              <a:gdLst>
                <a:gd name="connsiteX0" fmla="*/ 0 w 1670231"/>
                <a:gd name="connsiteY0" fmla="*/ 139189 h 835115"/>
                <a:gd name="connsiteX1" fmla="*/ 139189 w 1670231"/>
                <a:gd name="connsiteY1" fmla="*/ 0 h 835115"/>
                <a:gd name="connsiteX2" fmla="*/ 1531042 w 1670231"/>
                <a:gd name="connsiteY2" fmla="*/ 0 h 835115"/>
                <a:gd name="connsiteX3" fmla="*/ 1670231 w 1670231"/>
                <a:gd name="connsiteY3" fmla="*/ 139189 h 835115"/>
                <a:gd name="connsiteX4" fmla="*/ 1670231 w 1670231"/>
                <a:gd name="connsiteY4" fmla="*/ 695926 h 835115"/>
                <a:gd name="connsiteX5" fmla="*/ 1531042 w 1670231"/>
                <a:gd name="connsiteY5" fmla="*/ 835115 h 835115"/>
                <a:gd name="connsiteX6" fmla="*/ 139189 w 1670231"/>
                <a:gd name="connsiteY6" fmla="*/ 835115 h 835115"/>
                <a:gd name="connsiteX7" fmla="*/ 0 w 1670231"/>
                <a:gd name="connsiteY7" fmla="*/ 695926 h 835115"/>
                <a:gd name="connsiteX8" fmla="*/ 0 w 1670231"/>
                <a:gd name="connsiteY8" fmla="*/ 139189 h 83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0231" h="835115">
                  <a:moveTo>
                    <a:pt x="0" y="139189"/>
                  </a:moveTo>
                  <a:cubicBezTo>
                    <a:pt x="0" y="62317"/>
                    <a:pt x="62317" y="0"/>
                    <a:pt x="139189" y="0"/>
                  </a:cubicBezTo>
                  <a:lnTo>
                    <a:pt x="1531042" y="0"/>
                  </a:lnTo>
                  <a:cubicBezTo>
                    <a:pt x="1607914" y="0"/>
                    <a:pt x="1670231" y="62317"/>
                    <a:pt x="1670231" y="139189"/>
                  </a:cubicBezTo>
                  <a:lnTo>
                    <a:pt x="1670231" y="695926"/>
                  </a:lnTo>
                  <a:cubicBezTo>
                    <a:pt x="1670231" y="772798"/>
                    <a:pt x="1607914" y="835115"/>
                    <a:pt x="1531042" y="835115"/>
                  </a:cubicBezTo>
                  <a:lnTo>
                    <a:pt x="139189" y="835115"/>
                  </a:lnTo>
                  <a:cubicBezTo>
                    <a:pt x="62317" y="835115"/>
                    <a:pt x="0" y="772798"/>
                    <a:pt x="0" y="695926"/>
                  </a:cubicBezTo>
                  <a:lnTo>
                    <a:pt x="0" y="139189"/>
                  </a:lnTo>
                  <a:close/>
                </a:path>
              </a:pathLst>
            </a:custGeom>
            <a:solidFill>
              <a:srgbClr val="898D8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727" tIns="101727" rIns="101727" bIns="101727" numCol="1" spcCol="1270" anchor="ctr" anchorCtr="0">
              <a:noAutofit/>
            </a:bodyPr>
            <a:lstStyle/>
            <a:p>
              <a:pPr algn="ctr"/>
              <a:r>
                <a:rPr lang="en-US" sz="2200" b="1" i="1" dirty="0"/>
                <a:t>How long will it take? </a:t>
              </a:r>
            </a:p>
            <a:p>
              <a:pPr algn="ctr"/>
              <a:r>
                <a:rPr lang="en-US" sz="2200" i="1" dirty="0"/>
                <a:t>~ 2-6 months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74323" y="5159366"/>
              <a:ext cx="1005840" cy="1005840"/>
              <a:chOff x="-48576" y="4202572"/>
              <a:chExt cx="1280160" cy="128016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-48576" y="4202572"/>
                <a:ext cx="1280160" cy="1280160"/>
              </a:xfrm>
              <a:prstGeom prst="ellipse">
                <a:avLst/>
              </a:prstGeom>
              <a:ln w="38100" cmpd="thickThin"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7" t="6202" r="9301" b="6589"/>
              <a:stretch/>
            </p:blipFill>
            <p:spPr>
              <a:xfrm>
                <a:off x="74118" y="4327930"/>
                <a:ext cx="962855" cy="984738"/>
              </a:xfrm>
              <a:prstGeom prst="rect">
                <a:avLst/>
              </a:prstGeom>
            </p:spPr>
          </p:pic>
          <p:sp>
            <p:nvSpPr>
              <p:cNvPr id="10" name="Oval 9"/>
              <p:cNvSpPr/>
              <p:nvPr/>
            </p:nvSpPr>
            <p:spPr>
              <a:xfrm>
                <a:off x="-48576" y="4202572"/>
                <a:ext cx="1280160" cy="1280160"/>
              </a:xfrm>
              <a:prstGeom prst="ellipse">
                <a:avLst/>
              </a:prstGeom>
              <a:noFill/>
              <a:ln w="38100" cmpd="thickThin">
                <a:solidFill>
                  <a:srgbClr val="898D8D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2489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2" b="1805"/>
          <a:stretch/>
        </p:blipFill>
        <p:spPr>
          <a:xfrm>
            <a:off x="4710544" y="1825625"/>
            <a:ext cx="3747656" cy="3629438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Challenge 2.1: Selecting Appropriate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Outcomes that are appropriate and measurable will allow you to:</a:t>
            </a:r>
          </a:p>
          <a:p>
            <a:pPr lvl="1"/>
            <a:r>
              <a:rPr lang="en-US" sz="2200" dirty="0"/>
              <a:t>Determine the best data source</a:t>
            </a:r>
          </a:p>
          <a:p>
            <a:pPr lvl="1"/>
            <a:r>
              <a:rPr lang="en-US" sz="2200" dirty="0"/>
              <a:t>Collect valid or reliable data for outcome measure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01" y="53530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45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</p:spPr>
        <p:txBody>
          <a:bodyPr>
            <a:noAutofit/>
          </a:bodyPr>
          <a:lstStyle/>
          <a:p>
            <a:r>
              <a:rPr lang="en-US" sz="2800" dirty="0"/>
              <a:t>Tackling Challenge 2.1: Distinguish </a:t>
            </a:r>
            <a:br>
              <a:rPr lang="en-US" sz="2800" dirty="0"/>
            </a:br>
            <a:r>
              <a:rPr lang="en-US" sz="2800" dirty="0"/>
              <a:t>between Output and Outcomes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97630" y="1762125"/>
            <a:ext cx="3474720" cy="3352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6350" lvl="1"/>
            <a:r>
              <a:rPr lang="en-US" sz="2400" b="1" u="sng" dirty="0">
                <a:solidFill>
                  <a:schemeClr val="tx1"/>
                </a:solidFill>
              </a:rPr>
              <a:t>Outputs</a:t>
            </a:r>
            <a:endParaRPr lang="en-US" sz="2400" u="sng" dirty="0">
              <a:solidFill>
                <a:schemeClr val="tx1"/>
              </a:solidFill>
            </a:endParaRPr>
          </a:p>
          <a:p>
            <a:pPr marL="6350" lvl="1"/>
            <a:r>
              <a:rPr lang="en-US" sz="2200" dirty="0">
                <a:solidFill>
                  <a:schemeClr val="tx1"/>
                </a:solidFill>
              </a:rPr>
              <a:t>Indicator of program activities occurring</a:t>
            </a:r>
          </a:p>
          <a:p>
            <a:pPr marL="6350" lvl="1"/>
            <a:endParaRPr lang="en-US" sz="2200" dirty="0">
              <a:solidFill>
                <a:schemeClr val="tx1"/>
              </a:solidFill>
            </a:endParaRPr>
          </a:p>
          <a:p>
            <a:pPr marL="6350" lvl="1"/>
            <a:endParaRPr lang="en-US" sz="2200" dirty="0">
              <a:solidFill>
                <a:schemeClr val="tx1"/>
              </a:solidFill>
            </a:endParaRPr>
          </a:p>
          <a:p>
            <a:pPr marL="6350" lvl="1"/>
            <a:r>
              <a:rPr lang="en-US" sz="2200" i="1" dirty="0">
                <a:solidFill>
                  <a:schemeClr val="tx1"/>
                </a:solidFill>
              </a:rPr>
              <a:t>Example: 70% of claimants receive job search assistance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806267" y="1762126"/>
            <a:ext cx="3474720" cy="335279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6350" lvl="1"/>
            <a:r>
              <a:rPr lang="en-US" sz="2400" b="1" u="sng" dirty="0">
                <a:solidFill>
                  <a:schemeClr val="tx1"/>
                </a:solidFill>
              </a:rPr>
              <a:t>Outcomes</a:t>
            </a:r>
            <a:endParaRPr lang="en-US" sz="2400" u="sng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Indicator of claimant progress or intervention effectiveness</a:t>
            </a:r>
            <a:endParaRPr lang="en-US" sz="2200" i="1" dirty="0">
              <a:solidFill>
                <a:schemeClr val="tx1"/>
              </a:solidFill>
            </a:endParaRPr>
          </a:p>
          <a:p>
            <a:endParaRPr lang="en-US" sz="2200" i="1" dirty="0">
              <a:solidFill>
                <a:schemeClr val="tx1"/>
              </a:solidFill>
            </a:endParaRPr>
          </a:p>
          <a:p>
            <a:r>
              <a:rPr lang="en-US" sz="2200" i="1" dirty="0">
                <a:solidFill>
                  <a:schemeClr val="tx1"/>
                </a:solidFill>
              </a:rPr>
              <a:t>Example: Reduce number of weeks on UI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01" y="53530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64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Tackling Challenge 2.1</a:t>
            </a:r>
            <a:r>
              <a:rPr lang="en-US" sz="2800" dirty="0">
                <a:solidFill>
                  <a:schemeClr val="accent3"/>
                </a:solidFill>
              </a:rPr>
              <a:t>: </a:t>
            </a:r>
            <a:r>
              <a:rPr lang="en-US" sz="2800" dirty="0"/>
              <a:t>Define Outcomes &amp; Identify Type of and Sources for Data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827800"/>
              </p:ext>
            </p:extLst>
          </p:nvPr>
        </p:nvGraphicFramePr>
        <p:xfrm>
          <a:off x="755777" y="1763487"/>
          <a:ext cx="7354080" cy="3409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9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4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Outcomes of Interest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Example Definitions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Data Needed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Data Sources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474">
                <a:tc>
                  <a:txBody>
                    <a:bodyPr/>
                    <a:lstStyle/>
                    <a:p>
                      <a:r>
                        <a:rPr lang="en-US" sz="1800" dirty="0"/>
                        <a:t>UI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Weeks of UI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UI dates</a:t>
                      </a:r>
                    </a:p>
                    <a:p>
                      <a:r>
                        <a:rPr lang="en-US" sz="1800" baseline="0" dirty="0"/>
                        <a:t>UI benefits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UI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332">
                <a:tc>
                  <a:txBody>
                    <a:bodyPr/>
                    <a:lstStyle/>
                    <a:p>
                      <a:r>
                        <a:rPr lang="en-US" sz="1800" dirty="0"/>
                        <a:t>Employment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Employment in 2</a:t>
                      </a:r>
                      <a:r>
                        <a:rPr lang="en-US" sz="1800" baseline="30000" dirty="0"/>
                        <a:t>nd</a:t>
                      </a:r>
                      <a:r>
                        <a:rPr lang="en-US" sz="1800" dirty="0"/>
                        <a:t> quarter after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start of claim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Employed at follow-up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UI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042">
                <a:tc>
                  <a:txBody>
                    <a:bodyPr/>
                    <a:lstStyle/>
                    <a:p>
                      <a:r>
                        <a:rPr lang="en-US" sz="1800" dirty="0"/>
                        <a:t>Earnings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Earning in 2</a:t>
                      </a:r>
                      <a:r>
                        <a:rPr lang="en-US" sz="1800" baseline="30000" dirty="0"/>
                        <a:t>nd</a:t>
                      </a:r>
                      <a:r>
                        <a:rPr lang="en-US" sz="1800" dirty="0"/>
                        <a:t> quarter after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start of claim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Earnings at follow-up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UI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01" y="68770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18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792480" y="365126"/>
            <a:ext cx="7168896" cy="1051560"/>
          </a:xfrm>
        </p:spPr>
        <p:txBody>
          <a:bodyPr>
            <a:normAutofit/>
          </a:bodyPr>
          <a:lstStyle/>
          <a:p>
            <a:r>
              <a:rPr lang="en-US" sz="2800" dirty="0"/>
              <a:t>Challenge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2.2: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Estimating Time </a:t>
            </a:r>
            <a:br>
              <a:rPr lang="en-US" sz="2800" dirty="0"/>
            </a:br>
            <a:r>
              <a:rPr lang="en-US" sz="2800" dirty="0"/>
              <a:t>Needed for Each Evaluation Activity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8784" y="1770615"/>
            <a:ext cx="7645146" cy="4406348"/>
          </a:xfrm>
        </p:spPr>
        <p:txBody>
          <a:bodyPr>
            <a:normAutofit/>
          </a:bodyPr>
          <a:lstStyle/>
          <a:p>
            <a:r>
              <a:rPr lang="en-US" dirty="0"/>
              <a:t>Accurate time estimates will help you:</a:t>
            </a:r>
          </a:p>
          <a:p>
            <a:pPr lvl="1"/>
            <a:r>
              <a:rPr lang="en-US" dirty="0"/>
              <a:t>Determine feasibility of evaluation</a:t>
            </a:r>
          </a:p>
          <a:p>
            <a:pPr lvl="1"/>
            <a:r>
              <a:rPr lang="en-US" dirty="0"/>
              <a:t>Align evaluation and intervention activities</a:t>
            </a:r>
          </a:p>
          <a:p>
            <a:r>
              <a:rPr lang="en-US" dirty="0"/>
              <a:t>Misallocating time may lead to:</a:t>
            </a:r>
          </a:p>
          <a:p>
            <a:pPr lvl="1"/>
            <a:r>
              <a:rPr lang="en-US" dirty="0"/>
              <a:t>Having insufficient time to meet target sample size</a:t>
            </a:r>
          </a:p>
          <a:p>
            <a:pPr lvl="1"/>
            <a:r>
              <a:rPr lang="en-US" dirty="0"/>
              <a:t>Inability to gather sufficient outcomes data in time to complete your analysis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01" y="53530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76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Tackling Challenge 2.2</a:t>
            </a:r>
            <a:r>
              <a:rPr lang="en-US" sz="2800" dirty="0">
                <a:solidFill>
                  <a:schemeClr val="accent3"/>
                </a:solidFill>
              </a:rPr>
              <a:t>:</a:t>
            </a:r>
            <a:r>
              <a:rPr lang="en-US" sz="2800" dirty="0"/>
              <a:t> Build a Timeline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Timelines should consider all activities, including:</a:t>
            </a:r>
          </a:p>
          <a:p>
            <a:pPr lvl="1"/>
            <a:r>
              <a:rPr lang="en-US" dirty="0"/>
              <a:t>Institutional Review Board (IRB) approval</a:t>
            </a:r>
          </a:p>
          <a:p>
            <a:pPr lvl="1"/>
            <a:r>
              <a:rPr lang="en-US" dirty="0"/>
              <a:t>Enrolling claimants into study </a:t>
            </a:r>
          </a:p>
          <a:p>
            <a:pPr lvl="1"/>
            <a:r>
              <a:rPr lang="en-US" dirty="0"/>
              <a:t>Baseline &amp; ongoing data collection</a:t>
            </a:r>
          </a:p>
          <a:p>
            <a:pPr lvl="1"/>
            <a:r>
              <a:rPr lang="en-US" dirty="0"/>
              <a:t>Study follow-up period</a:t>
            </a:r>
          </a:p>
          <a:p>
            <a:pPr lvl="1"/>
            <a:r>
              <a:rPr lang="en-US" dirty="0"/>
              <a:t>Data analysis</a:t>
            </a:r>
          </a:p>
          <a:p>
            <a:pPr lvl="1"/>
            <a:r>
              <a:rPr lang="en-US" dirty="0"/>
              <a:t>Dissemination activities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01" y="53530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30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Tackling Challenge 2.2: Have Evaluator Create an Evaluation Design Report (EDR)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EDRs serve as roadmaps to the evaluation activities and its links to program operations.</a:t>
            </a:r>
          </a:p>
          <a:p>
            <a:r>
              <a:rPr lang="en-US" sz="2600" dirty="0"/>
              <a:t>EDRs include information on:</a:t>
            </a:r>
          </a:p>
          <a:p>
            <a:pPr lvl="1"/>
            <a:r>
              <a:rPr lang="en-US" dirty="0"/>
              <a:t>Purpose, scope, and research questions;</a:t>
            </a:r>
          </a:p>
          <a:p>
            <a:pPr lvl="1"/>
            <a:r>
              <a:rPr lang="en-US" dirty="0"/>
              <a:t>Evaluation design type, methods, and procedures;</a:t>
            </a:r>
          </a:p>
          <a:p>
            <a:pPr lvl="1"/>
            <a:r>
              <a:rPr lang="en-US" dirty="0"/>
              <a:t>Data collection and analysis plans;</a:t>
            </a:r>
            <a:endParaRPr lang="en-US" strike="sngStrike" dirty="0"/>
          </a:p>
          <a:p>
            <a:pPr lvl="1"/>
            <a:r>
              <a:rPr lang="en-US" dirty="0"/>
              <a:t>Reporting and dissemination; and</a:t>
            </a:r>
            <a:endParaRPr lang="en-US" strike="sngStrike" dirty="0"/>
          </a:p>
          <a:p>
            <a:pPr lvl="1"/>
            <a:r>
              <a:rPr lang="en-US" dirty="0"/>
              <a:t>Evaluation timeline.</a:t>
            </a:r>
            <a:endParaRPr lang="en-US" strike="sngStrik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01" y="53530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80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7" b="2519"/>
          <a:stretch/>
        </p:blipFill>
        <p:spPr>
          <a:xfrm>
            <a:off x="4669966" y="1982785"/>
            <a:ext cx="3682097" cy="374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Challenge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2.3: Securing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8640" indent="-457200"/>
            <a:r>
              <a:rPr lang="en-US" sz="2400" dirty="0"/>
              <a:t>Evaluations require collecting, storing, and sharing individual-level data about claimants in the study</a:t>
            </a:r>
          </a:p>
          <a:p>
            <a:pPr marL="548640" indent="-457200"/>
            <a:r>
              <a:rPr lang="en-US" sz="2400" dirty="0"/>
              <a:t>Protecting the privacy of individuals who participat</a:t>
            </a:r>
            <a:r>
              <a:rPr lang="en-US" dirty="0"/>
              <a:t>e in evaluations</a:t>
            </a:r>
            <a:r>
              <a:rPr lang="en-US" sz="2400" dirty="0"/>
              <a:t> is supported by Federal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01" y="53530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65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IRBs are independent committees that review and monitor steps researchers take to protect human subjects of research</a:t>
            </a:r>
          </a:p>
          <a:p>
            <a:r>
              <a:rPr lang="en-US" sz="2600" dirty="0"/>
              <a:t>Your evaluator should obtain IRB approval before starting to work with claimants or their 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Tackling Challenge 2.3: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Obtain Institutional </a:t>
            </a:r>
            <a:br>
              <a:rPr lang="en-US" sz="2800" dirty="0"/>
            </a:br>
            <a:r>
              <a:rPr lang="en-US" sz="2800" dirty="0"/>
              <a:t>Review Board (IRB) Oversight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13497" y="4332164"/>
            <a:ext cx="7066130" cy="1005840"/>
            <a:chOff x="699521" y="4266848"/>
            <a:chExt cx="7066130" cy="1005840"/>
          </a:xfrm>
        </p:grpSpPr>
        <p:sp>
          <p:nvSpPr>
            <p:cNvPr id="19" name="Freeform 18"/>
            <p:cNvSpPr/>
            <p:nvPr/>
          </p:nvSpPr>
          <p:spPr>
            <a:xfrm>
              <a:off x="843643" y="4449728"/>
              <a:ext cx="6922008" cy="640080"/>
            </a:xfrm>
            <a:custGeom>
              <a:avLst/>
              <a:gdLst>
                <a:gd name="connsiteX0" fmla="*/ 0 w 1670231"/>
                <a:gd name="connsiteY0" fmla="*/ 139189 h 835115"/>
                <a:gd name="connsiteX1" fmla="*/ 139189 w 1670231"/>
                <a:gd name="connsiteY1" fmla="*/ 0 h 835115"/>
                <a:gd name="connsiteX2" fmla="*/ 1531042 w 1670231"/>
                <a:gd name="connsiteY2" fmla="*/ 0 h 835115"/>
                <a:gd name="connsiteX3" fmla="*/ 1670231 w 1670231"/>
                <a:gd name="connsiteY3" fmla="*/ 139189 h 835115"/>
                <a:gd name="connsiteX4" fmla="*/ 1670231 w 1670231"/>
                <a:gd name="connsiteY4" fmla="*/ 695926 h 835115"/>
                <a:gd name="connsiteX5" fmla="*/ 1531042 w 1670231"/>
                <a:gd name="connsiteY5" fmla="*/ 835115 h 835115"/>
                <a:gd name="connsiteX6" fmla="*/ 139189 w 1670231"/>
                <a:gd name="connsiteY6" fmla="*/ 835115 h 835115"/>
                <a:gd name="connsiteX7" fmla="*/ 0 w 1670231"/>
                <a:gd name="connsiteY7" fmla="*/ 695926 h 835115"/>
                <a:gd name="connsiteX8" fmla="*/ 0 w 1670231"/>
                <a:gd name="connsiteY8" fmla="*/ 139189 h 83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0231" h="835115">
                  <a:moveTo>
                    <a:pt x="0" y="139189"/>
                  </a:moveTo>
                  <a:cubicBezTo>
                    <a:pt x="0" y="62317"/>
                    <a:pt x="62317" y="0"/>
                    <a:pt x="139189" y="0"/>
                  </a:cubicBezTo>
                  <a:lnTo>
                    <a:pt x="1531042" y="0"/>
                  </a:lnTo>
                  <a:cubicBezTo>
                    <a:pt x="1607914" y="0"/>
                    <a:pt x="1670231" y="62317"/>
                    <a:pt x="1670231" y="139189"/>
                  </a:cubicBezTo>
                  <a:lnTo>
                    <a:pt x="1670231" y="695926"/>
                  </a:lnTo>
                  <a:cubicBezTo>
                    <a:pt x="1670231" y="772798"/>
                    <a:pt x="1607914" y="835115"/>
                    <a:pt x="1531042" y="835115"/>
                  </a:cubicBezTo>
                  <a:lnTo>
                    <a:pt x="139189" y="835115"/>
                  </a:lnTo>
                  <a:cubicBezTo>
                    <a:pt x="62317" y="835115"/>
                    <a:pt x="0" y="772798"/>
                    <a:pt x="0" y="695926"/>
                  </a:cubicBezTo>
                  <a:lnTo>
                    <a:pt x="0" y="139189"/>
                  </a:lnTo>
                  <a:close/>
                </a:path>
              </a:pathLst>
            </a:custGeom>
            <a:solidFill>
              <a:srgbClr val="898D8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727" tIns="101727" rIns="101727" bIns="101727" numCol="1" spcCol="1270" anchor="ctr" anchorCtr="0">
              <a:noAutofit/>
            </a:bodyPr>
            <a:lstStyle/>
            <a:p>
              <a:pPr lvl="2" algn="ctr"/>
              <a:r>
                <a:rPr lang="en-US" sz="2200" b="1" i="1" dirty="0"/>
                <a:t>How long will it take? </a:t>
              </a:r>
            </a:p>
            <a:p>
              <a:pPr lvl="2" algn="ctr"/>
              <a:r>
                <a:rPr lang="en-US" sz="2200" i="1" dirty="0"/>
                <a:t>~1-3 months, based on evaluation design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99521" y="4266848"/>
              <a:ext cx="1005840" cy="1005840"/>
              <a:chOff x="699521" y="4254641"/>
              <a:chExt cx="1188720" cy="118872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99521" y="4254641"/>
                <a:ext cx="1188720" cy="1188720"/>
              </a:xfrm>
              <a:prstGeom prst="ellipse">
                <a:avLst/>
              </a:prstGeom>
              <a:ln w="38100" cmpd="thickThin">
                <a:solidFill>
                  <a:srgbClr val="898D8D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7" t="6202" r="9301" b="6589"/>
              <a:stretch/>
            </p:blipFill>
            <p:spPr>
              <a:xfrm>
                <a:off x="813451" y="4371045"/>
                <a:ext cx="894080" cy="914400"/>
              </a:xfrm>
              <a:prstGeom prst="rect">
                <a:avLst/>
              </a:prstGeom>
            </p:spPr>
          </p:pic>
          <p:sp>
            <p:nvSpPr>
              <p:cNvPr id="33" name="Oval 32"/>
              <p:cNvSpPr/>
              <p:nvPr/>
            </p:nvSpPr>
            <p:spPr>
              <a:xfrm>
                <a:off x="699521" y="4254641"/>
                <a:ext cx="1188720" cy="1188720"/>
              </a:xfrm>
              <a:prstGeom prst="ellipse">
                <a:avLst/>
              </a:prstGeom>
              <a:noFill/>
              <a:ln w="38100" cmpd="thickThin">
                <a:solidFill>
                  <a:srgbClr val="898D8D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01" y="53530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96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1"/>
          <a:stretch/>
        </p:blipFill>
        <p:spPr>
          <a:xfrm>
            <a:off x="4692947" y="2228031"/>
            <a:ext cx="4369835" cy="301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Tackling Challenge 2.3: Take Practical Steps to Ensure Data Security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Don’t leave paper records with claimant information on desks.</a:t>
            </a:r>
          </a:p>
          <a:p>
            <a:r>
              <a:rPr lang="en-US" sz="2400" dirty="0"/>
              <a:t>Lock computer screens.</a:t>
            </a:r>
          </a:p>
          <a:p>
            <a:r>
              <a:rPr lang="en-US" sz="2400" dirty="0"/>
              <a:t>Don’t send emails containing personally identifiable information (e.g., SSN, date of birth, etc.) or other sensitive data!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01" y="53530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9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6541" y="2483662"/>
            <a:ext cx="4247813" cy="1818203"/>
          </a:xfrm>
        </p:spPr>
        <p:txBody>
          <a:bodyPr/>
          <a:lstStyle/>
          <a:p>
            <a:r>
              <a:rPr lang="en-US" dirty="0"/>
              <a:t>Megan Lizik</a:t>
            </a:r>
          </a:p>
          <a:p>
            <a:pPr lvl="1"/>
            <a:r>
              <a:rPr lang="en-US" sz="1800" dirty="0"/>
              <a:t>Senior Evaluation Specialist and Project Officer for RESEA Evaluation</a:t>
            </a:r>
          </a:p>
          <a:p>
            <a:pPr lvl="2"/>
            <a:r>
              <a:rPr lang="en-US" dirty="0"/>
              <a:t>U.S. DOL, Chief Evaluation Office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Placeholder 1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2" b="86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8170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3: </a:t>
            </a:r>
            <a:br>
              <a:rPr lang="en-US" dirty="0"/>
            </a:br>
            <a:r>
              <a:rPr lang="en-US" dirty="0"/>
              <a:t>Launching </a:t>
            </a:r>
            <a:br>
              <a:rPr lang="en-US" dirty="0"/>
            </a:br>
            <a:r>
              <a:rPr lang="en-US" dirty="0"/>
              <a:t>the Evaluation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6" y="25069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2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should be in place before sharing RESEA data with external evaluators?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sharing agreements</a:t>
            </a:r>
          </a:p>
          <a:p>
            <a:r>
              <a:rPr lang="en-US" dirty="0"/>
              <a:t>Secure methods for transferring data</a:t>
            </a:r>
          </a:p>
          <a:p>
            <a:r>
              <a:rPr lang="en-US" dirty="0"/>
              <a:t>Established procedures for creating a data extracts</a:t>
            </a:r>
          </a:p>
          <a:p>
            <a:r>
              <a:rPr lang="en-US" dirty="0"/>
              <a:t>All of the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79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33112"/>
              </p:ext>
            </p:extLst>
          </p:nvPr>
        </p:nvGraphicFramePr>
        <p:xfrm>
          <a:off x="263769" y="1455900"/>
          <a:ext cx="8563707" cy="41148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35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Activities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RESEA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Evaluator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717">
                <a:tc>
                  <a:txBody>
                    <a:bodyPr/>
                    <a:lstStyle/>
                    <a:p>
                      <a:r>
                        <a:rPr lang="en-US" sz="2000" dirty="0"/>
                        <a:t>Aligning data forms across partners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Formalizing DUA &amp; data transfer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259">
                <a:tc>
                  <a:txBody>
                    <a:bodyPr/>
                    <a:lstStyle/>
                    <a:p>
                      <a:r>
                        <a:rPr lang="en-US" sz="2000" dirty="0"/>
                        <a:t>Modifying existing data systems (if needed)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259">
                <a:tc>
                  <a:txBody>
                    <a:bodyPr/>
                    <a:lstStyle/>
                    <a:p>
                      <a:r>
                        <a:rPr lang="en-US" sz="2000" dirty="0"/>
                        <a:t>Establish random assignment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2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Making changes to program operations (if needed)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259">
                <a:tc>
                  <a:txBody>
                    <a:bodyPr/>
                    <a:lstStyle/>
                    <a:p>
                      <a:r>
                        <a:rPr lang="en-US" sz="2000" dirty="0"/>
                        <a:t>Training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2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Refining research questions of 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259">
                <a:tc>
                  <a:txBody>
                    <a:bodyPr/>
                    <a:lstStyle/>
                    <a:p>
                      <a:r>
                        <a:rPr lang="en-US" sz="2000" dirty="0"/>
                        <a:t>Developing data collection protocols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</p:spPr>
        <p:txBody>
          <a:bodyPr>
            <a:normAutofit/>
          </a:bodyPr>
          <a:lstStyle/>
          <a:p>
            <a:r>
              <a:rPr lang="en-US" sz="3000" dirty="0"/>
              <a:t>Activities &amp; Division of Responsibilities: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056" y="598062"/>
            <a:ext cx="731520" cy="7315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15525" y="5665666"/>
            <a:ext cx="7066130" cy="744417"/>
            <a:chOff x="1015525" y="5665666"/>
            <a:chExt cx="7066130" cy="744417"/>
          </a:xfrm>
        </p:grpSpPr>
        <p:sp>
          <p:nvSpPr>
            <p:cNvPr id="7" name="Freeform 6"/>
            <p:cNvSpPr/>
            <p:nvPr/>
          </p:nvSpPr>
          <p:spPr>
            <a:xfrm>
              <a:off x="1159647" y="5734247"/>
              <a:ext cx="6922008" cy="594360"/>
            </a:xfrm>
            <a:custGeom>
              <a:avLst/>
              <a:gdLst>
                <a:gd name="connsiteX0" fmla="*/ 0 w 1670231"/>
                <a:gd name="connsiteY0" fmla="*/ 139189 h 835115"/>
                <a:gd name="connsiteX1" fmla="*/ 139189 w 1670231"/>
                <a:gd name="connsiteY1" fmla="*/ 0 h 835115"/>
                <a:gd name="connsiteX2" fmla="*/ 1531042 w 1670231"/>
                <a:gd name="connsiteY2" fmla="*/ 0 h 835115"/>
                <a:gd name="connsiteX3" fmla="*/ 1670231 w 1670231"/>
                <a:gd name="connsiteY3" fmla="*/ 139189 h 835115"/>
                <a:gd name="connsiteX4" fmla="*/ 1670231 w 1670231"/>
                <a:gd name="connsiteY4" fmla="*/ 695926 h 835115"/>
                <a:gd name="connsiteX5" fmla="*/ 1531042 w 1670231"/>
                <a:gd name="connsiteY5" fmla="*/ 835115 h 835115"/>
                <a:gd name="connsiteX6" fmla="*/ 139189 w 1670231"/>
                <a:gd name="connsiteY6" fmla="*/ 835115 h 835115"/>
                <a:gd name="connsiteX7" fmla="*/ 0 w 1670231"/>
                <a:gd name="connsiteY7" fmla="*/ 695926 h 835115"/>
                <a:gd name="connsiteX8" fmla="*/ 0 w 1670231"/>
                <a:gd name="connsiteY8" fmla="*/ 139189 h 83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0231" h="835115">
                  <a:moveTo>
                    <a:pt x="0" y="139189"/>
                  </a:moveTo>
                  <a:cubicBezTo>
                    <a:pt x="0" y="62317"/>
                    <a:pt x="62317" y="0"/>
                    <a:pt x="139189" y="0"/>
                  </a:cubicBezTo>
                  <a:lnTo>
                    <a:pt x="1531042" y="0"/>
                  </a:lnTo>
                  <a:cubicBezTo>
                    <a:pt x="1607914" y="0"/>
                    <a:pt x="1670231" y="62317"/>
                    <a:pt x="1670231" y="139189"/>
                  </a:cubicBezTo>
                  <a:lnTo>
                    <a:pt x="1670231" y="695926"/>
                  </a:lnTo>
                  <a:cubicBezTo>
                    <a:pt x="1670231" y="772798"/>
                    <a:pt x="1607914" y="835115"/>
                    <a:pt x="1531042" y="835115"/>
                  </a:cubicBezTo>
                  <a:lnTo>
                    <a:pt x="139189" y="835115"/>
                  </a:lnTo>
                  <a:cubicBezTo>
                    <a:pt x="62317" y="835115"/>
                    <a:pt x="0" y="772798"/>
                    <a:pt x="0" y="695926"/>
                  </a:cubicBezTo>
                  <a:lnTo>
                    <a:pt x="0" y="139189"/>
                  </a:lnTo>
                  <a:close/>
                </a:path>
              </a:pathLst>
            </a:custGeom>
            <a:solidFill>
              <a:srgbClr val="789D4A"/>
            </a:solidFill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727" tIns="101727" rIns="101727" bIns="101727" numCol="1" spcCol="1270" anchor="ctr" anchorCtr="0">
              <a:noAutofit/>
            </a:bodyPr>
            <a:lstStyle/>
            <a:p>
              <a:pPr lvl="2" algn="ctr"/>
              <a:r>
                <a:rPr lang="en-US" sz="2000" b="1" i="1" dirty="0"/>
                <a:t>How long will it take? </a:t>
              </a:r>
            </a:p>
            <a:p>
              <a:pPr lvl="2" algn="ctr"/>
              <a:r>
                <a:rPr lang="en-US" sz="2000" i="1" dirty="0"/>
                <a:t>~2-4 months, based on evaluation design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015525" y="5665666"/>
              <a:ext cx="731520" cy="744417"/>
              <a:chOff x="699521" y="4254641"/>
              <a:chExt cx="1188720" cy="120967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99521" y="4254641"/>
                <a:ext cx="1188720" cy="1188720"/>
              </a:xfrm>
              <a:prstGeom prst="ellipse">
                <a:avLst/>
              </a:prstGeom>
              <a:ln w="38100" cmpd="thickThin">
                <a:solidFill>
                  <a:srgbClr val="789D4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7" t="6202" r="9301" b="6589"/>
              <a:stretch/>
            </p:blipFill>
            <p:spPr>
              <a:xfrm>
                <a:off x="879810" y="4425520"/>
                <a:ext cx="799082" cy="817245"/>
              </a:xfrm>
              <a:prstGeom prst="rect">
                <a:avLst/>
              </a:prstGeom>
            </p:spPr>
          </p:pic>
          <p:sp>
            <p:nvSpPr>
              <p:cNvPr id="12" name="Oval 11"/>
              <p:cNvSpPr/>
              <p:nvPr/>
            </p:nvSpPr>
            <p:spPr>
              <a:xfrm>
                <a:off x="699521" y="4275599"/>
                <a:ext cx="1188720" cy="1188720"/>
              </a:xfrm>
              <a:prstGeom prst="ellipse">
                <a:avLst/>
              </a:prstGeom>
              <a:noFill/>
              <a:ln w="38100" cmpd="thickThin">
                <a:solidFill>
                  <a:srgbClr val="789D4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3849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Frontline staff often play a critical role in helping implement the evaluation</a:t>
            </a:r>
          </a:p>
          <a:p>
            <a:r>
              <a:rPr lang="en-US" sz="2600" dirty="0"/>
              <a:t>But they are often less involved in planning the evaluation </a:t>
            </a:r>
          </a:p>
          <a:p>
            <a:r>
              <a:rPr lang="en-US" sz="2600" dirty="0">
                <a:solidFill>
                  <a:schemeClr val="tx1"/>
                </a:solidFill>
              </a:rPr>
              <a:t>Closing this gap is critical for a successful evaluation!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</p:spPr>
        <p:txBody>
          <a:bodyPr>
            <a:normAutofit/>
          </a:bodyPr>
          <a:lstStyle/>
          <a:p>
            <a:r>
              <a:rPr lang="en-US" sz="2800" dirty="0"/>
              <a:t>Challenge 3.1: Making Staff Aware of Evaluation Procedures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86" y="52577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2100" indent="-292100"/>
            <a:r>
              <a:rPr lang="en-US" sz="2600" dirty="0"/>
              <a:t>Evaluators should provide training for all RESEA program staff on evaluation study procedures. </a:t>
            </a:r>
          </a:p>
          <a:p>
            <a:pPr marL="292100" indent="-292100"/>
            <a:r>
              <a:rPr lang="en-US" sz="2600" dirty="0">
                <a:solidFill>
                  <a:schemeClr val="tx1"/>
                </a:solidFill>
              </a:rPr>
              <a:t>Training should cover: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Evaluation procedures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Changes in program implementation (if applicable)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Data collection and security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Protecting human research subjects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</p:spPr>
        <p:txBody>
          <a:bodyPr>
            <a:normAutofit/>
          </a:bodyPr>
          <a:lstStyle/>
          <a:p>
            <a:r>
              <a:rPr lang="en-US" sz="2800" dirty="0"/>
              <a:t>Tackling Challenge 3.1: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Train staff on Evaluation Procedures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86" y="52577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68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4: </a:t>
            </a:r>
            <a:br>
              <a:rPr lang="en-US" dirty="0"/>
            </a:br>
            <a:r>
              <a:rPr lang="en-US" dirty="0"/>
              <a:t>Collecting </a:t>
            </a:r>
            <a:br>
              <a:rPr lang="en-US" dirty="0"/>
            </a:br>
            <a:r>
              <a:rPr lang="en-US" dirty="0"/>
              <a:t>RESEA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0" y="25253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70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</p:spPr>
        <p:txBody>
          <a:bodyPr>
            <a:normAutofit/>
          </a:bodyPr>
          <a:lstStyle/>
          <a:p>
            <a:r>
              <a:rPr lang="en-US" sz="3000" dirty="0">
                <a:effectLst/>
              </a:rPr>
              <a:t>Activities &amp; Division of Responsibilities:</a:t>
            </a:r>
            <a:endParaRPr lang="en-US" sz="3000" dirty="0"/>
          </a:p>
        </p:txBody>
      </p:sp>
      <p:graphicFrame>
        <p:nvGraphicFramePr>
          <p:cNvPr id="16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515210"/>
              </p:ext>
            </p:extLst>
          </p:nvPr>
        </p:nvGraphicFramePr>
        <p:xfrm>
          <a:off x="755438" y="1796260"/>
          <a:ext cx="7315200" cy="258753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439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3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Activities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RESEA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Evaluator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833">
                <a:tc>
                  <a:txBody>
                    <a:bodyPr/>
                    <a:lstStyle/>
                    <a:p>
                      <a:r>
                        <a:rPr lang="en-US" sz="2000" dirty="0"/>
                        <a:t>Enrolling claimants into the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833">
                <a:tc>
                  <a:txBody>
                    <a:bodyPr/>
                    <a:lstStyle/>
                    <a:p>
                      <a:r>
                        <a:rPr lang="en-US" sz="2000" dirty="0"/>
                        <a:t>Continued evaluation data collection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833">
                <a:tc>
                  <a:txBody>
                    <a:bodyPr/>
                    <a:lstStyle/>
                    <a:p>
                      <a:r>
                        <a:rPr lang="en-US" sz="2000" dirty="0"/>
                        <a:t>Monitoring evaluation activities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35301"/>
            <a:ext cx="731520" cy="73152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44233" y="4907715"/>
            <a:ext cx="7255535" cy="1143000"/>
            <a:chOff x="826120" y="5150031"/>
            <a:chExt cx="7255535" cy="1143000"/>
          </a:xfrm>
        </p:grpSpPr>
        <p:sp>
          <p:nvSpPr>
            <p:cNvPr id="12" name="Freeform 11"/>
            <p:cNvSpPr/>
            <p:nvPr/>
          </p:nvSpPr>
          <p:spPr>
            <a:xfrm>
              <a:off x="1159647" y="5278047"/>
              <a:ext cx="6922008" cy="886968"/>
            </a:xfrm>
            <a:custGeom>
              <a:avLst/>
              <a:gdLst>
                <a:gd name="connsiteX0" fmla="*/ 0 w 1670231"/>
                <a:gd name="connsiteY0" fmla="*/ 139189 h 835115"/>
                <a:gd name="connsiteX1" fmla="*/ 139189 w 1670231"/>
                <a:gd name="connsiteY1" fmla="*/ 0 h 835115"/>
                <a:gd name="connsiteX2" fmla="*/ 1531042 w 1670231"/>
                <a:gd name="connsiteY2" fmla="*/ 0 h 835115"/>
                <a:gd name="connsiteX3" fmla="*/ 1670231 w 1670231"/>
                <a:gd name="connsiteY3" fmla="*/ 139189 h 835115"/>
                <a:gd name="connsiteX4" fmla="*/ 1670231 w 1670231"/>
                <a:gd name="connsiteY4" fmla="*/ 695926 h 835115"/>
                <a:gd name="connsiteX5" fmla="*/ 1531042 w 1670231"/>
                <a:gd name="connsiteY5" fmla="*/ 835115 h 835115"/>
                <a:gd name="connsiteX6" fmla="*/ 139189 w 1670231"/>
                <a:gd name="connsiteY6" fmla="*/ 835115 h 835115"/>
                <a:gd name="connsiteX7" fmla="*/ 0 w 1670231"/>
                <a:gd name="connsiteY7" fmla="*/ 695926 h 835115"/>
                <a:gd name="connsiteX8" fmla="*/ 0 w 1670231"/>
                <a:gd name="connsiteY8" fmla="*/ 139189 h 83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0231" h="835115">
                  <a:moveTo>
                    <a:pt x="0" y="139189"/>
                  </a:moveTo>
                  <a:cubicBezTo>
                    <a:pt x="0" y="62317"/>
                    <a:pt x="62317" y="0"/>
                    <a:pt x="139189" y="0"/>
                  </a:cubicBezTo>
                  <a:lnTo>
                    <a:pt x="1531042" y="0"/>
                  </a:lnTo>
                  <a:cubicBezTo>
                    <a:pt x="1607914" y="0"/>
                    <a:pt x="1670231" y="62317"/>
                    <a:pt x="1670231" y="139189"/>
                  </a:cubicBezTo>
                  <a:lnTo>
                    <a:pt x="1670231" y="695926"/>
                  </a:lnTo>
                  <a:cubicBezTo>
                    <a:pt x="1670231" y="772798"/>
                    <a:pt x="1607914" y="835115"/>
                    <a:pt x="1531042" y="835115"/>
                  </a:cubicBezTo>
                  <a:lnTo>
                    <a:pt x="139189" y="835115"/>
                  </a:lnTo>
                  <a:cubicBezTo>
                    <a:pt x="62317" y="835115"/>
                    <a:pt x="0" y="772798"/>
                    <a:pt x="0" y="695926"/>
                  </a:cubicBezTo>
                  <a:lnTo>
                    <a:pt x="0" y="139189"/>
                  </a:lnTo>
                  <a:close/>
                </a:path>
              </a:pathLst>
            </a:custGeom>
            <a:solidFill>
              <a:srgbClr val="48A9C5"/>
            </a:solidFill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727" tIns="101727" rIns="101727" bIns="101727" numCol="1" spcCol="1270" anchor="ctr" anchorCtr="0">
              <a:noAutofit/>
            </a:bodyPr>
            <a:lstStyle/>
            <a:p>
              <a:pPr lvl="2" algn="ctr"/>
              <a:r>
                <a:rPr lang="en-US" sz="2000" b="1" i="1" dirty="0"/>
                <a:t>How long will it take? </a:t>
              </a:r>
            </a:p>
            <a:p>
              <a:pPr lvl="2" algn="ctr"/>
              <a:r>
                <a:rPr lang="en-US" sz="2000" i="1" dirty="0"/>
                <a:t>~1-3 years, depending on evaluation design &amp; time needed to achieve sample size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26120" y="5150031"/>
              <a:ext cx="1143000" cy="1143000"/>
              <a:chOff x="-48576" y="4202572"/>
              <a:chExt cx="1280160" cy="128016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-48576" y="4202572"/>
                <a:ext cx="1280160" cy="1280160"/>
              </a:xfrm>
              <a:prstGeom prst="ellipse">
                <a:avLst/>
              </a:prstGeom>
              <a:ln w="38100" cmpd="thickThin">
                <a:solidFill>
                  <a:srgbClr val="789D4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7" t="6202" r="9301" b="6589"/>
              <a:stretch/>
            </p:blipFill>
            <p:spPr>
              <a:xfrm>
                <a:off x="140888" y="4381794"/>
                <a:ext cx="901233" cy="92171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0" name="Oval 9"/>
              <p:cNvSpPr/>
              <p:nvPr/>
            </p:nvSpPr>
            <p:spPr>
              <a:xfrm>
                <a:off x="-48576" y="4202572"/>
                <a:ext cx="1280160" cy="1280160"/>
              </a:xfrm>
              <a:prstGeom prst="ellipse">
                <a:avLst/>
              </a:prstGeom>
              <a:noFill/>
              <a:ln w="38100" cmpd="thickThin">
                <a:solidFill>
                  <a:srgbClr val="48A9C5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4541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Challenge 4.1: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Ensure the RESEA </a:t>
            </a:r>
            <a:br>
              <a:rPr lang="en-US" sz="2800" dirty="0"/>
            </a:br>
            <a:r>
              <a:rPr lang="en-US" sz="2800" dirty="0"/>
              <a:t>Evaluation Runs as Planned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evaluation procedures are not followed:</a:t>
            </a:r>
          </a:p>
          <a:p>
            <a:r>
              <a:rPr lang="en-US" dirty="0"/>
              <a:t>Incorrect implementation of evaluation procedures</a:t>
            </a:r>
          </a:p>
          <a:p>
            <a:r>
              <a:rPr lang="en-US" dirty="0"/>
              <a:t>Poor data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778" y="535374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72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539668"/>
            <a:ext cx="7616413" cy="1051560"/>
          </a:xfrm>
        </p:spPr>
        <p:txBody>
          <a:bodyPr>
            <a:normAutofit/>
          </a:bodyPr>
          <a:lstStyle/>
          <a:p>
            <a:r>
              <a:rPr lang="en-US" sz="2800" dirty="0"/>
              <a:t>Tackling Challenge  4.1: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Establish Evaluation Monitoring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0615"/>
            <a:ext cx="7344918" cy="4406348"/>
          </a:xfrm>
        </p:spPr>
        <p:txBody>
          <a:bodyPr>
            <a:normAutofit/>
          </a:bodyPr>
          <a:lstStyle/>
          <a:p>
            <a:r>
              <a:rPr lang="en-US" dirty="0"/>
              <a:t>Establish routine communications to discuss progress </a:t>
            </a:r>
          </a:p>
          <a:p>
            <a:r>
              <a:rPr lang="en-US" dirty="0"/>
              <a:t>Ensure participants receive only assigned RESEA services </a:t>
            </a:r>
          </a:p>
          <a:p>
            <a:r>
              <a:rPr lang="en-US" dirty="0"/>
              <a:t>Assess RESEA data quality and completeness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3530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07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5: </a:t>
            </a:r>
            <a:br>
              <a:rPr lang="en-US" dirty="0"/>
            </a:br>
            <a:r>
              <a:rPr lang="en-US" dirty="0"/>
              <a:t>Analyzing RESEA Evaluation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3" y="25169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4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Cycles of learning and doing…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50937" y="1944632"/>
            <a:ext cx="5510705" cy="4269478"/>
            <a:chOff x="144056" y="2217500"/>
            <a:chExt cx="4330329" cy="3565949"/>
          </a:xfrm>
        </p:grpSpPr>
        <p:sp>
          <p:nvSpPr>
            <p:cNvPr id="6" name="Rounded Rectangle 5"/>
            <p:cNvSpPr/>
            <p:nvPr/>
          </p:nvSpPr>
          <p:spPr>
            <a:xfrm>
              <a:off x="1608844" y="2217500"/>
              <a:ext cx="1536080" cy="1005836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b="1" dirty="0"/>
                <a:t>Plan Evaluation of Program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99005" y="4777613"/>
              <a:ext cx="1645919" cy="1005836"/>
            </a:xfrm>
            <a:prstGeom prst="roundRect">
              <a:avLst/>
            </a:prstGeom>
            <a:solidFill>
              <a:srgbClr val="2E0DA6"/>
            </a:solidFill>
            <a:ln>
              <a:solidFill>
                <a:srgbClr val="2E0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/>
                <a:t>Reflect on &amp; Communicate Evaluation Findings</a:t>
              </a:r>
            </a:p>
          </p:txBody>
        </p:sp>
        <p:cxnSp>
          <p:nvCxnSpPr>
            <p:cNvPr id="8" name="Curved Connector 7"/>
            <p:cNvCxnSpPr>
              <a:stCxn id="13" idx="0"/>
              <a:endCxn id="6" idx="1"/>
            </p:cNvCxnSpPr>
            <p:nvPr/>
          </p:nvCxnSpPr>
          <p:spPr>
            <a:xfrm rot="5400000" flipH="1" flipV="1">
              <a:off x="848632" y="2783882"/>
              <a:ext cx="823676" cy="696748"/>
            </a:xfrm>
            <a:prstGeom prst="curvedConnector2">
              <a:avLst/>
            </a:prstGeom>
            <a:ln w="25400">
              <a:solidFill>
                <a:srgbClr val="0075B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2938305" y="3544094"/>
              <a:ext cx="1536080" cy="914401"/>
            </a:xfrm>
            <a:prstGeom prst="roundRect">
              <a:avLst/>
            </a:prstGeom>
            <a:solidFill>
              <a:srgbClr val="8F198A"/>
            </a:solidFill>
            <a:ln>
              <a:solidFill>
                <a:srgbClr val="8F198A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b="1" dirty="0"/>
                <a:t>Conduct Evaluation</a:t>
              </a:r>
            </a:p>
          </p:txBody>
        </p:sp>
        <p:cxnSp>
          <p:nvCxnSpPr>
            <p:cNvPr id="10" name="Curved Connector 9"/>
            <p:cNvCxnSpPr>
              <a:stCxn id="6" idx="3"/>
              <a:endCxn id="9" idx="0"/>
            </p:cNvCxnSpPr>
            <p:nvPr/>
          </p:nvCxnSpPr>
          <p:spPr>
            <a:xfrm>
              <a:off x="3144924" y="2720418"/>
              <a:ext cx="561421" cy="823676"/>
            </a:xfrm>
            <a:prstGeom prst="curvedConnector2">
              <a:avLst/>
            </a:prstGeom>
            <a:ln w="25400">
              <a:solidFill>
                <a:srgbClr val="7A232E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9" idx="2"/>
              <a:endCxn id="7" idx="3"/>
            </p:cNvCxnSpPr>
            <p:nvPr/>
          </p:nvCxnSpPr>
          <p:spPr>
            <a:xfrm rot="5400000">
              <a:off x="3014617" y="4588803"/>
              <a:ext cx="822036" cy="561421"/>
            </a:xfrm>
            <a:prstGeom prst="curvedConnector2">
              <a:avLst/>
            </a:prstGeom>
            <a:ln w="25400">
              <a:solidFill>
                <a:srgbClr val="8F198A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7" idx="1"/>
              <a:endCxn id="13" idx="2"/>
            </p:cNvCxnSpPr>
            <p:nvPr/>
          </p:nvCxnSpPr>
          <p:spPr>
            <a:xfrm rot="10800000">
              <a:off x="912097" y="4458495"/>
              <a:ext cx="586909" cy="822036"/>
            </a:xfrm>
            <a:prstGeom prst="curvedConnector2">
              <a:avLst/>
            </a:prstGeom>
            <a:ln w="25400">
              <a:solidFill>
                <a:srgbClr val="2E0DA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144056" y="3544094"/>
              <a:ext cx="1536080" cy="914401"/>
            </a:xfrm>
            <a:prstGeom prst="roundRect">
              <a:avLst/>
            </a:prstGeom>
            <a:solidFill>
              <a:srgbClr val="0075BF"/>
            </a:solidFill>
            <a:ln>
              <a:solidFill>
                <a:srgbClr val="0075B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b="1" dirty="0"/>
                <a:t>Refine Program or Evaluation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44442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" y="368106"/>
            <a:ext cx="7955280" cy="1051560"/>
          </a:xfrm>
        </p:spPr>
        <p:txBody>
          <a:bodyPr>
            <a:normAutofit/>
          </a:bodyPr>
          <a:lstStyle/>
          <a:p>
            <a:r>
              <a:rPr lang="en-US" sz="3200" dirty="0"/>
              <a:t>Activities &amp; Division of Responsibilities: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68884" y="4950909"/>
            <a:ext cx="7006232" cy="1005840"/>
            <a:chOff x="615125" y="4950909"/>
            <a:chExt cx="7006232" cy="1005840"/>
          </a:xfrm>
        </p:grpSpPr>
        <p:sp>
          <p:nvSpPr>
            <p:cNvPr id="23" name="Freeform 22"/>
            <p:cNvSpPr/>
            <p:nvPr/>
          </p:nvSpPr>
          <p:spPr>
            <a:xfrm>
              <a:off x="699349" y="5133789"/>
              <a:ext cx="6922008" cy="640080"/>
            </a:xfrm>
            <a:custGeom>
              <a:avLst/>
              <a:gdLst>
                <a:gd name="connsiteX0" fmla="*/ 0 w 1670231"/>
                <a:gd name="connsiteY0" fmla="*/ 139189 h 835115"/>
                <a:gd name="connsiteX1" fmla="*/ 139189 w 1670231"/>
                <a:gd name="connsiteY1" fmla="*/ 0 h 835115"/>
                <a:gd name="connsiteX2" fmla="*/ 1531042 w 1670231"/>
                <a:gd name="connsiteY2" fmla="*/ 0 h 835115"/>
                <a:gd name="connsiteX3" fmla="*/ 1670231 w 1670231"/>
                <a:gd name="connsiteY3" fmla="*/ 139189 h 835115"/>
                <a:gd name="connsiteX4" fmla="*/ 1670231 w 1670231"/>
                <a:gd name="connsiteY4" fmla="*/ 695926 h 835115"/>
                <a:gd name="connsiteX5" fmla="*/ 1531042 w 1670231"/>
                <a:gd name="connsiteY5" fmla="*/ 835115 h 835115"/>
                <a:gd name="connsiteX6" fmla="*/ 139189 w 1670231"/>
                <a:gd name="connsiteY6" fmla="*/ 835115 h 835115"/>
                <a:gd name="connsiteX7" fmla="*/ 0 w 1670231"/>
                <a:gd name="connsiteY7" fmla="*/ 695926 h 835115"/>
                <a:gd name="connsiteX8" fmla="*/ 0 w 1670231"/>
                <a:gd name="connsiteY8" fmla="*/ 139189 h 83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0231" h="835115">
                  <a:moveTo>
                    <a:pt x="0" y="139189"/>
                  </a:moveTo>
                  <a:cubicBezTo>
                    <a:pt x="0" y="62317"/>
                    <a:pt x="62317" y="0"/>
                    <a:pt x="139189" y="0"/>
                  </a:cubicBezTo>
                  <a:lnTo>
                    <a:pt x="1531042" y="0"/>
                  </a:lnTo>
                  <a:cubicBezTo>
                    <a:pt x="1607914" y="0"/>
                    <a:pt x="1670231" y="62317"/>
                    <a:pt x="1670231" y="139189"/>
                  </a:cubicBezTo>
                  <a:lnTo>
                    <a:pt x="1670231" y="695926"/>
                  </a:lnTo>
                  <a:cubicBezTo>
                    <a:pt x="1670231" y="772798"/>
                    <a:pt x="1607914" y="835115"/>
                    <a:pt x="1531042" y="835115"/>
                  </a:cubicBezTo>
                  <a:lnTo>
                    <a:pt x="139189" y="835115"/>
                  </a:lnTo>
                  <a:cubicBezTo>
                    <a:pt x="62317" y="835115"/>
                    <a:pt x="0" y="772798"/>
                    <a:pt x="0" y="695926"/>
                  </a:cubicBezTo>
                  <a:lnTo>
                    <a:pt x="0" y="139189"/>
                  </a:lnTo>
                  <a:close/>
                </a:path>
              </a:pathLst>
            </a:custGeom>
            <a:solidFill>
              <a:srgbClr val="7566A0"/>
            </a:solid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727" tIns="101727" rIns="101727" bIns="101727" numCol="1" spcCol="1270" anchor="ctr" anchorCtr="0">
              <a:noAutofit/>
            </a:bodyPr>
            <a:lstStyle/>
            <a:p>
              <a:pPr algn="ctr"/>
              <a:r>
                <a:rPr lang="en-US" sz="2000" b="1" i="1" dirty="0"/>
                <a:t>How long will it take?</a:t>
              </a:r>
            </a:p>
            <a:p>
              <a:pPr lvl="2" algn="ctr"/>
              <a:r>
                <a:rPr lang="en-US" sz="2000" b="1" i="1" dirty="0"/>
                <a:t> ~ </a:t>
              </a:r>
              <a:r>
                <a:rPr lang="en-US" sz="2000" i="1" dirty="0"/>
                <a:t>4-6 months, depending on type of analysis</a:t>
              </a:r>
              <a:endParaRPr lang="en-US" sz="2000" b="1" i="1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15125" y="4950909"/>
              <a:ext cx="1005840" cy="1005840"/>
              <a:chOff x="-48576" y="4202572"/>
              <a:chExt cx="1280160" cy="128016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-48576" y="4202572"/>
                <a:ext cx="1280160" cy="1280160"/>
              </a:xfrm>
              <a:prstGeom prst="ellipse">
                <a:avLst/>
              </a:prstGeom>
              <a:ln w="38100" cmpd="thickThin">
                <a:solidFill>
                  <a:srgbClr val="7566A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7" t="6202" r="9301" b="6589"/>
              <a:stretch/>
            </p:blipFill>
            <p:spPr>
              <a:xfrm>
                <a:off x="74118" y="4327930"/>
                <a:ext cx="962855" cy="984738"/>
              </a:xfrm>
              <a:prstGeom prst="rect">
                <a:avLst/>
              </a:prstGeom>
            </p:spPr>
          </p:pic>
          <p:sp>
            <p:nvSpPr>
              <p:cNvPr id="32" name="Oval 31"/>
              <p:cNvSpPr/>
              <p:nvPr/>
            </p:nvSpPr>
            <p:spPr>
              <a:xfrm>
                <a:off x="-48576" y="4202572"/>
                <a:ext cx="1280160" cy="1280160"/>
              </a:xfrm>
              <a:prstGeom prst="ellipse">
                <a:avLst/>
              </a:prstGeom>
              <a:noFill/>
              <a:ln w="38100" cmpd="thickThin">
                <a:solidFill>
                  <a:srgbClr val="7566A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52" y="602165"/>
            <a:ext cx="731520" cy="731520"/>
          </a:xfrm>
          <a:prstGeom prst="rect">
            <a:avLst/>
          </a:prstGeom>
        </p:spPr>
      </p:pic>
      <p:graphicFrame>
        <p:nvGraphicFramePr>
          <p:cNvPr id="11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117100"/>
              </p:ext>
            </p:extLst>
          </p:nvPr>
        </p:nvGraphicFramePr>
        <p:xfrm>
          <a:off x="789855" y="1796260"/>
          <a:ext cx="7564290" cy="28519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590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70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Activities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RESEA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Evaluator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904">
                <a:tc>
                  <a:txBody>
                    <a:bodyPr/>
                    <a:lstStyle/>
                    <a:p>
                      <a:r>
                        <a:rPr lang="en-US" sz="2000" dirty="0"/>
                        <a:t>Preparing</a:t>
                      </a:r>
                      <a:r>
                        <a:rPr lang="en-US" sz="2000" baseline="0" dirty="0"/>
                        <a:t> data for analysis</a:t>
                      </a:r>
                    </a:p>
                    <a:p>
                      <a:pPr marL="800100" lvl="1" indent="-342900">
                        <a:buClr>
                          <a:schemeClr val="bg1">
                            <a:lumMod val="65000"/>
                          </a:schemeClr>
                        </a:buClr>
                        <a:buFont typeface="Wingdings 3" panose="05040102010807070707" pitchFamily="18" charset="2"/>
                        <a:buChar char="}"/>
                      </a:pPr>
                      <a:r>
                        <a:rPr lang="en-US" sz="1800" baseline="0" dirty="0"/>
                        <a:t>Data cleaning</a:t>
                      </a:r>
                    </a:p>
                    <a:p>
                      <a:pPr marL="800100" lvl="1" indent="-342900">
                        <a:buClr>
                          <a:schemeClr val="bg1">
                            <a:lumMod val="65000"/>
                          </a:schemeClr>
                        </a:buClr>
                        <a:buFont typeface="Wingdings 3" panose="05040102010807070707" pitchFamily="18" charset="2"/>
                        <a:buChar char="}"/>
                      </a:pPr>
                      <a:r>
                        <a:rPr lang="en-US" sz="1800" baseline="0" dirty="0"/>
                        <a:t>Robustness checks</a:t>
                      </a:r>
                    </a:p>
                    <a:p>
                      <a:pPr marL="800100" lvl="1" indent="-342900">
                        <a:buClr>
                          <a:schemeClr val="bg1">
                            <a:lumMod val="65000"/>
                          </a:schemeClr>
                        </a:buClr>
                        <a:buFont typeface="Wingdings 3" panose="05040102010807070707" pitchFamily="18" charset="2"/>
                        <a:buChar char="}"/>
                      </a:pPr>
                      <a:r>
                        <a:rPr lang="en-US" sz="1800" baseline="0" dirty="0"/>
                        <a:t>Initial descriptive analysis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018">
                <a:tc>
                  <a:txBody>
                    <a:bodyPr/>
                    <a:lstStyle/>
                    <a:p>
                      <a:r>
                        <a:rPr lang="en-US" sz="2000" dirty="0"/>
                        <a:t>Conducting analyses according to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494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6: </a:t>
            </a:r>
            <a:br>
              <a:rPr lang="en-US" dirty="0"/>
            </a:br>
            <a:r>
              <a:rPr lang="en-US" dirty="0"/>
              <a:t>Communicating </a:t>
            </a:r>
            <a:br>
              <a:rPr lang="en-US" dirty="0"/>
            </a:br>
            <a:r>
              <a:rPr lang="en-US" dirty="0"/>
              <a:t>RESEA Evaluation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7" y="25050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22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Activities &amp; Division of Responsibilities: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3"/>
          <a:stretch/>
        </p:blipFill>
        <p:spPr>
          <a:xfrm>
            <a:off x="3050239" y="3177787"/>
            <a:ext cx="3043522" cy="23774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6401" y="5432912"/>
            <a:ext cx="7251198" cy="1005840"/>
            <a:chOff x="449234" y="5358764"/>
            <a:chExt cx="7251198" cy="1005840"/>
          </a:xfrm>
        </p:grpSpPr>
        <p:sp>
          <p:nvSpPr>
            <p:cNvPr id="13" name="Freeform 12"/>
            <p:cNvSpPr/>
            <p:nvPr/>
          </p:nvSpPr>
          <p:spPr>
            <a:xfrm>
              <a:off x="778424" y="5564504"/>
              <a:ext cx="6922008" cy="594360"/>
            </a:xfrm>
            <a:custGeom>
              <a:avLst/>
              <a:gdLst>
                <a:gd name="connsiteX0" fmla="*/ 0 w 1670231"/>
                <a:gd name="connsiteY0" fmla="*/ 139189 h 835115"/>
                <a:gd name="connsiteX1" fmla="*/ 139189 w 1670231"/>
                <a:gd name="connsiteY1" fmla="*/ 0 h 835115"/>
                <a:gd name="connsiteX2" fmla="*/ 1531042 w 1670231"/>
                <a:gd name="connsiteY2" fmla="*/ 0 h 835115"/>
                <a:gd name="connsiteX3" fmla="*/ 1670231 w 1670231"/>
                <a:gd name="connsiteY3" fmla="*/ 139189 h 835115"/>
                <a:gd name="connsiteX4" fmla="*/ 1670231 w 1670231"/>
                <a:gd name="connsiteY4" fmla="*/ 695926 h 835115"/>
                <a:gd name="connsiteX5" fmla="*/ 1531042 w 1670231"/>
                <a:gd name="connsiteY5" fmla="*/ 835115 h 835115"/>
                <a:gd name="connsiteX6" fmla="*/ 139189 w 1670231"/>
                <a:gd name="connsiteY6" fmla="*/ 835115 h 835115"/>
                <a:gd name="connsiteX7" fmla="*/ 0 w 1670231"/>
                <a:gd name="connsiteY7" fmla="*/ 695926 h 835115"/>
                <a:gd name="connsiteX8" fmla="*/ 0 w 1670231"/>
                <a:gd name="connsiteY8" fmla="*/ 139189 h 83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0231" h="835115">
                  <a:moveTo>
                    <a:pt x="0" y="139189"/>
                  </a:moveTo>
                  <a:cubicBezTo>
                    <a:pt x="0" y="62317"/>
                    <a:pt x="62317" y="0"/>
                    <a:pt x="139189" y="0"/>
                  </a:cubicBezTo>
                  <a:lnTo>
                    <a:pt x="1531042" y="0"/>
                  </a:lnTo>
                  <a:cubicBezTo>
                    <a:pt x="1607914" y="0"/>
                    <a:pt x="1670231" y="62317"/>
                    <a:pt x="1670231" y="139189"/>
                  </a:cubicBezTo>
                  <a:lnTo>
                    <a:pt x="1670231" y="695926"/>
                  </a:lnTo>
                  <a:cubicBezTo>
                    <a:pt x="1670231" y="772798"/>
                    <a:pt x="1607914" y="835115"/>
                    <a:pt x="1531042" y="835115"/>
                  </a:cubicBezTo>
                  <a:lnTo>
                    <a:pt x="139189" y="835115"/>
                  </a:lnTo>
                  <a:cubicBezTo>
                    <a:pt x="62317" y="835115"/>
                    <a:pt x="0" y="772798"/>
                    <a:pt x="0" y="695926"/>
                  </a:cubicBezTo>
                  <a:lnTo>
                    <a:pt x="0" y="139189"/>
                  </a:lnTo>
                  <a:close/>
                </a:path>
              </a:pathLst>
            </a:custGeom>
            <a:solidFill>
              <a:srgbClr val="E8772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727" tIns="101727" rIns="101727" bIns="101727" numCol="1" spcCol="1270" anchor="ctr" anchorCtr="0">
              <a:noAutofit/>
            </a:bodyPr>
            <a:lstStyle/>
            <a:p>
              <a:pPr algn="ctr"/>
              <a:r>
                <a:rPr lang="en-US" sz="2000" b="1" i="1" dirty="0"/>
                <a:t>How long will it take?</a:t>
              </a:r>
            </a:p>
            <a:p>
              <a:pPr algn="ctr"/>
              <a:r>
                <a:rPr lang="en-US" sz="2000" b="1" i="1" dirty="0"/>
                <a:t> ~ </a:t>
              </a:r>
              <a:r>
                <a:rPr lang="en-US" sz="2000" i="1" dirty="0"/>
                <a:t>3-4 months for each report</a:t>
              </a:r>
              <a:endParaRPr lang="en-US" sz="2000" b="1" i="1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49234" y="5358764"/>
              <a:ext cx="1005840" cy="1005840"/>
              <a:chOff x="-48576" y="4179689"/>
              <a:chExt cx="1280160" cy="1303043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-48576" y="4202572"/>
                <a:ext cx="1280160" cy="1280160"/>
              </a:xfrm>
              <a:prstGeom prst="ellipse">
                <a:avLst/>
              </a:prstGeom>
              <a:ln w="38100" cmpd="thickThin"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7" t="6202" r="9301" b="6589"/>
              <a:stretch/>
            </p:blipFill>
            <p:spPr>
              <a:xfrm>
                <a:off x="74118" y="4327930"/>
                <a:ext cx="962855" cy="984738"/>
              </a:xfrm>
              <a:prstGeom prst="rect">
                <a:avLst/>
              </a:prstGeom>
            </p:spPr>
          </p:pic>
          <p:sp>
            <p:nvSpPr>
              <p:cNvPr id="29" name="Oval 28"/>
              <p:cNvSpPr/>
              <p:nvPr/>
            </p:nvSpPr>
            <p:spPr>
              <a:xfrm>
                <a:off x="-48576" y="4179689"/>
                <a:ext cx="1280160" cy="1280160"/>
              </a:xfrm>
              <a:prstGeom prst="ellipse">
                <a:avLst/>
              </a:prstGeom>
              <a:noFill/>
              <a:ln w="38100" cmpd="thickThin">
                <a:solidFill>
                  <a:srgbClr val="E8772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72" y="532787"/>
            <a:ext cx="731520" cy="731520"/>
          </a:xfrm>
          <a:prstGeom prst="rect">
            <a:avLst/>
          </a:prstGeom>
        </p:spPr>
      </p:pic>
      <p:graphicFrame>
        <p:nvGraphicFramePr>
          <p:cNvPr id="12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949897"/>
              </p:ext>
            </p:extLst>
          </p:nvPr>
        </p:nvGraphicFramePr>
        <p:xfrm>
          <a:off x="914400" y="1667696"/>
          <a:ext cx="7315200" cy="142820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712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7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Activities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RESEA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Evaluator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61">
                <a:tc>
                  <a:txBody>
                    <a:bodyPr/>
                    <a:lstStyle/>
                    <a:p>
                      <a:r>
                        <a:rPr lang="en-US" sz="2000" dirty="0"/>
                        <a:t>Draft &amp;</a:t>
                      </a:r>
                      <a:r>
                        <a:rPr lang="en-US" sz="2000" baseline="0" dirty="0"/>
                        <a:t> revise reports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841">
                <a:tc>
                  <a:txBody>
                    <a:bodyPr/>
                    <a:lstStyle/>
                    <a:p>
                      <a:r>
                        <a:rPr lang="en-US" sz="2000" dirty="0"/>
                        <a:t>Review</a:t>
                      </a:r>
                      <a:r>
                        <a:rPr lang="en-US" sz="2000" baseline="0" dirty="0"/>
                        <a:t> draft of reports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4649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is important to leave adequate time for:</a:t>
            </a:r>
          </a:p>
          <a:p>
            <a:r>
              <a:rPr lang="en-US" dirty="0"/>
              <a:t>Evaluators to revise dissemination products</a:t>
            </a:r>
          </a:p>
          <a:p>
            <a:r>
              <a:rPr lang="en-US" dirty="0"/>
              <a:t>State RESEA to review drafts of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9409" y="412724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i="0" u="none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Challenge 6.1</a:t>
            </a:r>
            <a:r>
              <a:rPr lang="en-US" dirty="0">
                <a:solidFill>
                  <a:schemeClr val="accent3"/>
                </a:solidFill>
              </a:rPr>
              <a:t>: </a:t>
            </a:r>
            <a:r>
              <a:rPr lang="en-US" dirty="0"/>
              <a:t>Timeline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3340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969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t="1377" r="4239" b="6838"/>
          <a:stretch/>
        </p:blipFill>
        <p:spPr>
          <a:xfrm>
            <a:off x="4606290" y="1854917"/>
            <a:ext cx="4493459" cy="32918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Tackling Challenge 6.1: Include Dissemination Activities in Timeline &amp; Budget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Dissemination activities take time and resources</a:t>
            </a:r>
          </a:p>
          <a:p>
            <a:r>
              <a:rPr lang="en-US" sz="2400" dirty="0"/>
              <a:t>Clearly communicate reporting expectations </a:t>
            </a:r>
          </a:p>
          <a:p>
            <a:r>
              <a:rPr lang="en-US" sz="2400" dirty="0"/>
              <a:t>Discuss dissemination activities early on in your evaluation contract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9570" y="394418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i="0" u="none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51860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017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innovative methods have you used to disseminate information?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type your answers in the chat box!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223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72EF-269F-4291-BE88-2FED5287E8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Evaluation Design Assessment Tool</a:t>
            </a:r>
          </a:p>
          <a:p>
            <a:pPr lvl="1"/>
            <a:r>
              <a:rPr lang="en-US" sz="1600" dirty="0"/>
              <a:t>This tool will help you assess the evaluability of your proposed intervention and highlight key operational considerations to assess when determining evaluation feasibility.</a:t>
            </a:r>
          </a:p>
          <a:p>
            <a:pPr marL="301752" lvl="2" indent="0">
              <a:buNone/>
            </a:pPr>
            <a:r>
              <a:rPr lang="en-US" sz="1600" dirty="0">
                <a:hlinkClick r:id="rId3"/>
              </a:rPr>
              <a:t>https://evalhub.workforcegps.org/resources/2018/09/07/19/53/Evaluation-Design-Assessment-Tool</a:t>
            </a:r>
            <a:endParaRPr lang="en-US" sz="1600" dirty="0"/>
          </a:p>
          <a:p>
            <a:r>
              <a:rPr lang="en-US" sz="2400" dirty="0"/>
              <a:t>Evaluation Readiness Assessment Tool</a:t>
            </a:r>
          </a:p>
          <a:p>
            <a:pPr lvl="1"/>
            <a:r>
              <a:rPr lang="en-US" sz="1600" dirty="0"/>
              <a:t>This tool will help you assess your state’s readiness to conduct your proposed evaluation.</a:t>
            </a:r>
          </a:p>
          <a:p>
            <a:pPr lvl="1"/>
            <a:r>
              <a:rPr lang="en-US" sz="1600" dirty="0">
                <a:hlinkClick r:id="rId4"/>
              </a:rPr>
              <a:t>https://evalhub.workforcegps.org/resources/2018/09/07/19/45/Evaluation-Readiness-Assessment-Tool</a:t>
            </a:r>
            <a:endParaRPr lang="en-US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ED3E15-B88E-4415-803F-4B69A09075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Review past webinars and stay tuned for future webinars!</a:t>
            </a:r>
          </a:p>
          <a:p>
            <a:r>
              <a:rPr lang="en-US" sz="2400" dirty="0"/>
              <a:t>The RESEA </a:t>
            </a:r>
            <a:r>
              <a:rPr lang="en-US" sz="2400" dirty="0" err="1"/>
              <a:t>EvalTA</a:t>
            </a:r>
            <a:r>
              <a:rPr lang="en-US" sz="2400" dirty="0"/>
              <a:t> Team can help!</a:t>
            </a:r>
          </a:p>
          <a:p>
            <a:pPr marL="56007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Provide support on design, timeline, and budget issues;</a:t>
            </a:r>
          </a:p>
          <a:p>
            <a:pPr marL="56007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Review draft documents; and</a:t>
            </a:r>
          </a:p>
          <a:p>
            <a:pPr marL="56007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Answer technical questions about your preliminary plans!</a:t>
            </a:r>
          </a:p>
          <a:p>
            <a:pPr lvl="1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You can contact the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EvalTA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team at: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RESEA@abtassoc.com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800" dirty="0"/>
          </a:p>
          <a:p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8615-B6E2-4A7E-818D-E96159DE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46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732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7022-EE58-41E1-B703-623394C9E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B34450-107A-4130-B52C-44C08A0AD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Procuring and Selecting an Independent Evaluator</a:t>
            </a:r>
          </a:p>
          <a:p>
            <a:pPr lvl="2"/>
            <a:r>
              <a:rPr lang="en-US" dirty="0"/>
              <a:t>July 16, 2019 at 1pm Eastern</a:t>
            </a:r>
          </a:p>
          <a:p>
            <a:r>
              <a:rPr lang="en-US" dirty="0"/>
              <a:t>Using CLEAR – A Demonstration</a:t>
            </a:r>
          </a:p>
          <a:p>
            <a:pPr lvl="2"/>
            <a:r>
              <a:rPr lang="en-US" dirty="0"/>
              <a:t>August 19, 2019 at 2pm Eastern</a:t>
            </a:r>
          </a:p>
          <a:p>
            <a:pPr marL="64008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032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008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332" y="1190625"/>
            <a:ext cx="4058097" cy="516572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Larry Burns</a:t>
            </a:r>
          </a:p>
          <a:p>
            <a:pPr lvl="2"/>
            <a:r>
              <a:rPr lang="en-US" b="0" i="1" dirty="0"/>
              <a:t>Reemployment Coordinator</a:t>
            </a:r>
          </a:p>
          <a:p>
            <a:pPr lvl="2"/>
            <a:r>
              <a:rPr lang="en-US" dirty="0"/>
              <a:t>U.S. DOL – Office of Unemployment Insurance</a:t>
            </a:r>
          </a:p>
          <a:p>
            <a:pPr lvl="3"/>
            <a:r>
              <a:rPr lang="en-US" dirty="0"/>
              <a:t>burns.lawrence@dol.gov</a:t>
            </a:r>
            <a:endParaRPr lang="en-US" sz="1300" i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dirty="0"/>
              <a:t>Megan Lizik</a:t>
            </a:r>
          </a:p>
          <a:p>
            <a:pPr lvl="2"/>
            <a:r>
              <a:rPr lang="en-US" b="0" i="1" dirty="0"/>
              <a:t>Senior Evaluation Specialist and Project Officer </a:t>
            </a:r>
          </a:p>
          <a:p>
            <a:pPr lvl="2"/>
            <a:r>
              <a:rPr lang="en-US" dirty="0"/>
              <a:t>U.S. DOL – Chief Evaluation Office</a:t>
            </a:r>
          </a:p>
          <a:p>
            <a:pPr lvl="3"/>
            <a:r>
              <a:rPr lang="en-US" dirty="0"/>
              <a:t>Lizik.Megan@dol.gov</a:t>
            </a:r>
            <a:endParaRPr lang="en-US" sz="1800" dirty="0"/>
          </a:p>
          <a:p>
            <a:pPr>
              <a:spcBef>
                <a:spcPts val="2400"/>
              </a:spcBef>
            </a:pPr>
            <a:r>
              <a:rPr lang="en-US" sz="1800" dirty="0"/>
              <a:t>Phomdaen Souvanna</a:t>
            </a:r>
          </a:p>
          <a:p>
            <a:pPr lvl="1"/>
            <a:r>
              <a:rPr lang="en-US" sz="1400" dirty="0"/>
              <a:t>Senior Analyst</a:t>
            </a:r>
          </a:p>
          <a:p>
            <a:pPr lvl="2"/>
            <a:r>
              <a:rPr lang="en-US" dirty="0"/>
              <a:t>Abt Associates</a:t>
            </a:r>
          </a:p>
          <a:p>
            <a:pPr lvl="3"/>
            <a:r>
              <a:rPr lang="en-US" dirty="0"/>
              <a:t>Phomdaen_Souvanna@abtassoc.com</a:t>
            </a:r>
          </a:p>
          <a:p>
            <a:pPr>
              <a:spcBef>
                <a:spcPts val="2400"/>
              </a:spcBef>
            </a:pPr>
            <a:r>
              <a:rPr lang="en-US" sz="1800" dirty="0"/>
              <a:t>Tresa Kappil</a:t>
            </a:r>
          </a:p>
          <a:p>
            <a:pPr lvl="1"/>
            <a:r>
              <a:rPr lang="en-US" sz="1400" dirty="0"/>
              <a:t>Senior Analyst</a:t>
            </a:r>
          </a:p>
          <a:p>
            <a:pPr lvl="2"/>
            <a:r>
              <a:rPr lang="en-US" dirty="0"/>
              <a:t>Abt Associates</a:t>
            </a:r>
          </a:p>
          <a:p>
            <a:pPr lvl="3"/>
            <a:r>
              <a:rPr lang="en-US" dirty="0"/>
              <a:t>Tresa_Kappil@abtassoc.com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 txBox="1">
            <a:spLocks/>
          </p:cNvSpPr>
          <p:nvPr/>
        </p:nvSpPr>
        <p:spPr>
          <a:xfrm>
            <a:off x="767092" y="4523014"/>
            <a:ext cx="4058097" cy="1833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16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576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14400" indent="-27432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kern="1200" spc="50" baseline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1800" dirty="0"/>
              <a:t>RESEA E-TA Inbox</a:t>
            </a:r>
          </a:p>
          <a:p>
            <a:pPr lvl="3"/>
            <a:r>
              <a:rPr lang="en-US" dirty="0"/>
              <a:t>RESEA@abtassoc.com</a:t>
            </a:r>
          </a:p>
        </p:txBody>
      </p:sp>
    </p:spTree>
    <p:extLst>
      <p:ext uri="{BB962C8B-B14F-4D97-AF65-F5344CB8AC3E}">
        <p14:creationId xmlns:p14="http://schemas.microsoft.com/office/powerpoint/2010/main" val="64341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Our Last Webinar, We…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Described implementation and process studies and what you can learn from them;</a:t>
            </a:r>
          </a:p>
          <a:p>
            <a:r>
              <a:rPr lang="en-US" sz="2400" dirty="0"/>
              <a:t>Discussed the concept of “impact” and how to measure it using control or comparison groups; and </a:t>
            </a:r>
          </a:p>
          <a:p>
            <a:r>
              <a:rPr lang="en-US" sz="2400" dirty="0"/>
              <a:t>Provided an introduction to different impact evaluation designs.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0100" y="4613791"/>
            <a:ext cx="76771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1"/>
                </a:solidFill>
              </a:rPr>
              <a:t>To find the webinar recording of </a:t>
            </a:r>
          </a:p>
          <a:p>
            <a:pPr algn="ctr"/>
            <a:r>
              <a:rPr lang="en-US" sz="2000" i="1" dirty="0">
                <a:solidFill>
                  <a:schemeClr val="accent1"/>
                </a:solidFill>
              </a:rPr>
              <a:t>“What Evaluation Designs Are Right for My State?”</a:t>
            </a:r>
          </a:p>
          <a:p>
            <a:pPr algn="ctr">
              <a:spcBef>
                <a:spcPts val="600"/>
              </a:spcBef>
            </a:pPr>
            <a:r>
              <a:rPr lang="en-US" sz="2000" i="1" dirty="0">
                <a:solidFill>
                  <a:schemeClr val="accent1"/>
                </a:solidFill>
              </a:rPr>
              <a:t> please visit: </a:t>
            </a:r>
            <a:r>
              <a:rPr lang="en-US" sz="2000" dirty="0">
                <a:hlinkClick r:id="rId3"/>
              </a:rPr>
              <a:t>https://www.workforcegps.org/events/2019/05/07/13/07/What-Evaluation-Designs-Are-Right-For-My-State</a:t>
            </a:r>
            <a:r>
              <a:rPr lang="en-US" sz="2000" i="1" dirty="0">
                <a:solidFill>
                  <a:schemeClr val="accent1"/>
                </a:solidFill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5880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1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04" y="1731264"/>
            <a:ext cx="7668768" cy="4445699"/>
          </a:xfrm>
        </p:spPr>
        <p:txBody>
          <a:bodyPr anchor="t">
            <a:normAutofit fontScale="92500" lnSpcReduction="10000"/>
          </a:bodyPr>
          <a:lstStyle/>
          <a:p>
            <a:pPr marL="463550" indent="-463550"/>
            <a:r>
              <a:rPr lang="en-US" dirty="0"/>
              <a:t>Key phases and steps in planning your evaluation</a:t>
            </a:r>
          </a:p>
          <a:p>
            <a:pPr marL="463550" indent="-463550"/>
            <a:r>
              <a:rPr lang="en-US" dirty="0"/>
              <a:t>Common evaluation activities at different stages</a:t>
            </a:r>
          </a:p>
          <a:p>
            <a:pPr marL="463550" indent="-463550"/>
            <a:r>
              <a:rPr lang="en-US" dirty="0"/>
              <a:t>Length of time each step during each phase may take </a:t>
            </a:r>
          </a:p>
          <a:p>
            <a:pPr marL="463550" indent="-463550"/>
            <a:r>
              <a:rPr lang="en-US" dirty="0"/>
              <a:t>Potential challenges in each of the evaluation phases and strategies to tackle those challenges</a:t>
            </a:r>
            <a:endParaRPr lang="en-US" i="1" dirty="0"/>
          </a:p>
          <a:p>
            <a:pPr marL="0" indent="0" algn="ctr">
              <a:buNone/>
            </a:pPr>
            <a:r>
              <a:rPr lang="en-US" sz="2600" i="1" dirty="0">
                <a:solidFill>
                  <a:schemeClr val="accent1"/>
                </a:solidFill>
              </a:rPr>
              <a:t>Today’s presentation covers </a:t>
            </a:r>
            <a:r>
              <a:rPr lang="en-US" sz="2600" b="1" i="1" u="sng" dirty="0">
                <a:solidFill>
                  <a:schemeClr val="accent1"/>
                </a:solidFill>
              </a:rPr>
              <a:t>basic</a:t>
            </a:r>
            <a:r>
              <a:rPr lang="en-US" sz="2600" i="1" dirty="0">
                <a:solidFill>
                  <a:schemeClr val="accent1"/>
                </a:solidFill>
              </a:rPr>
              <a:t> evaluation planning and timeline concepts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Phomdaen Souvanna</a:t>
            </a:r>
          </a:p>
          <a:p>
            <a:pPr lvl="1"/>
            <a:r>
              <a:rPr lang="en-US" dirty="0"/>
              <a:t>Senior Analyst</a:t>
            </a:r>
          </a:p>
          <a:p>
            <a:pPr lvl="2"/>
            <a:r>
              <a:rPr lang="en-US" dirty="0"/>
              <a:t>Abt Associates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725"/>
          <a:stretch>
            <a:fillRect/>
          </a:stretch>
        </p:blipFill>
        <p:spPr/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Tresa Kappil</a:t>
            </a:r>
          </a:p>
          <a:p>
            <a:pPr lvl="1"/>
            <a:r>
              <a:rPr lang="en-US" dirty="0"/>
              <a:t>Senior Analyst</a:t>
            </a:r>
          </a:p>
          <a:p>
            <a:pPr lvl="2"/>
            <a:r>
              <a:rPr lang="en-US" dirty="0"/>
              <a:t>Abt Associates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5" r="211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part of an evaluation takes the most time to complete?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Planning the evaluation</a:t>
            </a:r>
          </a:p>
          <a:p>
            <a:r>
              <a:rPr lang="en-US" dirty="0"/>
              <a:t>Collecting the data</a:t>
            </a:r>
          </a:p>
          <a:p>
            <a:r>
              <a:rPr lang="en-US" dirty="0"/>
              <a:t>Analyzing the data</a:t>
            </a:r>
          </a:p>
          <a:p>
            <a:r>
              <a:rPr lang="en-US" dirty="0"/>
              <a:t>Everything!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5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Evaluations Take Time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606550"/>
            <a:ext cx="7955280" cy="4570413"/>
          </a:xfrm>
        </p:spPr>
        <p:txBody>
          <a:bodyPr>
            <a:normAutofit/>
          </a:bodyPr>
          <a:lstStyle/>
          <a:p>
            <a:r>
              <a:rPr lang="en-US" sz="2400" dirty="0"/>
              <a:t>Evaluations are often multi-year efforts</a:t>
            </a:r>
          </a:p>
          <a:p>
            <a:pPr lvl="1"/>
            <a:r>
              <a:rPr lang="en-US" sz="2000" dirty="0"/>
              <a:t>Implementation &amp; outcomes studies may take 1.5 years</a:t>
            </a:r>
          </a:p>
          <a:p>
            <a:pPr lvl="1"/>
            <a:r>
              <a:rPr lang="en-US" sz="2000" dirty="0"/>
              <a:t>Impact studies may take 3+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7703820" y="3544047"/>
            <a:ext cx="914400" cy="2622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7400" y="3544047"/>
            <a:ext cx="914400" cy="2622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95440" y="4672965"/>
            <a:ext cx="4114800" cy="30888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Track claimant outcomes </a:t>
            </a:r>
          </a:p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(2 quarter follow-up period after claim approval)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95440" y="3714017"/>
            <a:ext cx="4114800" cy="19664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Evaluation planning, design, and launch</a:t>
            </a:r>
          </a:p>
        </p:txBody>
      </p:sp>
      <p:sp>
        <p:nvSpPr>
          <p:cNvPr id="47" name="Rectangle 46"/>
          <p:cNvSpPr/>
          <p:nvPr/>
        </p:nvSpPr>
        <p:spPr>
          <a:xfrm rot="10800000" flipV="1">
            <a:off x="4953001" y="3407648"/>
            <a:ext cx="914400" cy="182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Year 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86740" y="5186444"/>
            <a:ext cx="4114800" cy="19664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Collect outcomes data as it becomes available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595437" y="5545156"/>
            <a:ext cx="4114800" cy="19664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Data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95437" y="5905893"/>
            <a:ext cx="4114800" cy="19664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Complete final report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95439" y="4071571"/>
            <a:ext cx="4494087" cy="41009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Assign claimants to an intervention group or control group until target sample size is reached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" y="2987034"/>
            <a:ext cx="5271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Illustrative Example of Impact Study Timeline</a:t>
            </a:r>
          </a:p>
        </p:txBody>
      </p:sp>
      <p:sp>
        <p:nvSpPr>
          <p:cNvPr id="79" name="Rectangle 78"/>
          <p:cNvSpPr/>
          <p:nvPr/>
        </p:nvSpPr>
        <p:spPr>
          <a:xfrm rot="10800000" flipV="1">
            <a:off x="5867401" y="3407648"/>
            <a:ext cx="914400" cy="182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Year 2</a:t>
            </a:r>
          </a:p>
        </p:txBody>
      </p:sp>
      <p:sp>
        <p:nvSpPr>
          <p:cNvPr id="80" name="Rectangle 79"/>
          <p:cNvSpPr/>
          <p:nvPr/>
        </p:nvSpPr>
        <p:spPr>
          <a:xfrm rot="10800000" flipV="1">
            <a:off x="6781801" y="3407648"/>
            <a:ext cx="914400" cy="182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Year 3</a:t>
            </a:r>
          </a:p>
        </p:txBody>
      </p:sp>
      <p:sp>
        <p:nvSpPr>
          <p:cNvPr id="81" name="Rectangle 80"/>
          <p:cNvSpPr/>
          <p:nvPr/>
        </p:nvSpPr>
        <p:spPr>
          <a:xfrm rot="10800000" flipV="1">
            <a:off x="7696201" y="3407648"/>
            <a:ext cx="914400" cy="182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Year 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47700" y="3995371"/>
            <a:ext cx="79552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47700" y="4581525"/>
            <a:ext cx="79552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47700" y="5114925"/>
            <a:ext cx="79552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47700" y="5465445"/>
            <a:ext cx="79552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47700" y="5815965"/>
            <a:ext cx="79552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47700" y="6166485"/>
            <a:ext cx="79552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956177" y="3691582"/>
            <a:ext cx="914400" cy="217881"/>
            <a:chOff x="4953002" y="3691582"/>
            <a:chExt cx="914400" cy="217881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entagon 9"/>
            <p:cNvSpPr/>
            <p:nvPr/>
          </p:nvSpPr>
          <p:spPr>
            <a:xfrm>
              <a:off x="5086352" y="3699913"/>
              <a:ext cx="781050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entagon 35"/>
            <p:cNvSpPr/>
            <p:nvPr/>
          </p:nvSpPr>
          <p:spPr>
            <a:xfrm rot="10800000">
              <a:off x="4953002" y="3691582"/>
              <a:ext cx="781050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70258" y="4167675"/>
            <a:ext cx="914400" cy="217888"/>
            <a:chOff x="4953002" y="3702294"/>
            <a:chExt cx="914400" cy="217888"/>
          </a:xfrm>
          <a:solidFill>
            <a:schemeClr val="tx2">
              <a:lumMod val="75000"/>
              <a:lumOff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Pentagon 38"/>
            <p:cNvSpPr/>
            <p:nvPr/>
          </p:nvSpPr>
          <p:spPr>
            <a:xfrm>
              <a:off x="5086352" y="3702294"/>
              <a:ext cx="781050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entagon 39"/>
            <p:cNvSpPr/>
            <p:nvPr/>
          </p:nvSpPr>
          <p:spPr>
            <a:xfrm rot="10800000">
              <a:off x="4953002" y="3710632"/>
              <a:ext cx="781050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69781" y="4717276"/>
            <a:ext cx="1371600" cy="210737"/>
            <a:chOff x="4953002" y="3701107"/>
            <a:chExt cx="914400" cy="210737"/>
          </a:xfr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Pentagon 43"/>
            <p:cNvSpPr/>
            <p:nvPr/>
          </p:nvSpPr>
          <p:spPr>
            <a:xfrm>
              <a:off x="5086352" y="3702294"/>
              <a:ext cx="781050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entagon 44"/>
            <p:cNvSpPr/>
            <p:nvPr/>
          </p:nvSpPr>
          <p:spPr>
            <a:xfrm rot="10800000">
              <a:off x="4953002" y="3701107"/>
              <a:ext cx="781050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32221" y="5178201"/>
            <a:ext cx="1371600" cy="210744"/>
            <a:chOff x="4953002" y="3699913"/>
            <a:chExt cx="914400" cy="210744"/>
          </a:xfr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Pentagon 48"/>
            <p:cNvSpPr/>
            <p:nvPr/>
          </p:nvSpPr>
          <p:spPr>
            <a:xfrm>
              <a:off x="5086352" y="3699913"/>
              <a:ext cx="781050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entagon 49"/>
            <p:cNvSpPr/>
            <p:nvPr/>
          </p:nvSpPr>
          <p:spPr>
            <a:xfrm rot="10800000">
              <a:off x="4953002" y="3701107"/>
              <a:ext cx="781050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708575" y="5540989"/>
            <a:ext cx="452446" cy="210737"/>
            <a:chOff x="4953000" y="3701107"/>
            <a:chExt cx="914402" cy="210737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Pentagon 53"/>
            <p:cNvSpPr/>
            <p:nvPr/>
          </p:nvSpPr>
          <p:spPr>
            <a:xfrm>
              <a:off x="5183055" y="3702294"/>
              <a:ext cx="684347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entagon 55"/>
            <p:cNvSpPr/>
            <p:nvPr/>
          </p:nvSpPr>
          <p:spPr>
            <a:xfrm rot="10800000">
              <a:off x="4953000" y="3701107"/>
              <a:ext cx="677621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165775" y="5873524"/>
            <a:ext cx="452446" cy="210737"/>
            <a:chOff x="4953000" y="3701107"/>
            <a:chExt cx="914402" cy="210737"/>
          </a:xfr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0" name="Pentagon 59"/>
            <p:cNvSpPr/>
            <p:nvPr/>
          </p:nvSpPr>
          <p:spPr>
            <a:xfrm>
              <a:off x="5183055" y="3702294"/>
              <a:ext cx="684347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Pentagon 67"/>
            <p:cNvSpPr/>
            <p:nvPr/>
          </p:nvSpPr>
          <p:spPr>
            <a:xfrm rot="10800000">
              <a:off x="4953000" y="3701107"/>
              <a:ext cx="677621" cy="20955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1392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 - &amp;quot;What Evaluation Details Do I Need to Plan for and How Long Will the Evaluation Take?&amp;quot;&quot;/&gt;&lt;property id=&quot;20307&quot; value=&quot;287&quot;/&gt;&lt;/object&gt;&lt;object type=&quot;3&quot; unique_id=&quot;10007&quot;&gt;&lt;property id=&quot;20148&quot; value=&quot;5&quot;/&gt;&lt;property id=&quot;20300&quot; value=&quot;Slide 7&quot;/&gt;&lt;property id=&quot;20307&quot; value=&quot;274&quot;/&gt;&lt;/object&gt;&lt;object type=&quot;3&quot; unique_id=&quot;10008&quot;&gt;&lt;property id=&quot;20148&quot; value=&quot;5&quot;/&gt;&lt;property id=&quot;20300&quot; value=&quot;Slide 6&quot;/&gt;&lt;property id=&quot;20307&quot; value=&quot;286&quot;/&gt;&lt;/object&gt;&lt;object type=&quot;3&quot; unique_id=&quot;10009&quot;&gt;&lt;property id=&quot;20148&quot; value=&quot;5&quot;/&gt;&lt;property id=&quot;20300&quot; value=&quot;Slide 1&quot;/&gt;&lt;property id=&quot;20307&quot; value=&quot;272&quot;/&gt;&lt;/object&gt;&lt;object type=&quot;3&quot; unique_id=&quot;10010&quot;&gt;&lt;property id=&quot;20148&quot; value=&quot;5&quot;/&gt;&lt;property id=&quot;20300&quot; value=&quot;Slide 11 - &amp;quot;Phases of an Evaluation&amp;quot;&quot;/&gt;&lt;property id=&quot;20307&quot; value=&quot;258&quot;/&gt;&lt;/object&gt;&lt;object type=&quot;3&quot; unique_id=&quot;10049&quot;&gt;&lt;property id=&quot;20148&quot; value=&quot;5&quot;/&gt;&lt;property id=&quot;20300&quot; value=&quot;Slide 3&quot;/&gt;&lt;property id=&quot;20307&quot; value=&quot;289&quot;/&gt;&lt;/object&gt;&lt;object type=&quot;3&quot; unique_id=&quot;10050&quot;&gt;&lt;property id=&quot;20148&quot; value=&quot;5&quot;/&gt;&lt;property id=&quot;20300&quot; value=&quot;Slide 4 - &amp;quot;Cycles of learning and doing…&amp;quot;&quot;/&gt;&lt;property id=&quot;20307&quot; value=&quot;383&quot;/&gt;&lt;/object&gt;&lt;object type=&quot;3&quot; unique_id=&quot;10051&quot;&gt;&lt;property id=&quot;20148&quot; value=&quot;5&quot;/&gt;&lt;property id=&quot;20300&quot; value=&quot;Slide 5 - &amp;quot;In Our Last Webinar, We…&amp;quot;&quot;/&gt;&lt;property id=&quot;20307&quot; value=&quot;308&quot;/&gt;&lt;/object&gt;&lt;object type=&quot;3&quot; unique_id=&quot;10052&quot;&gt;&lt;property id=&quot;20148&quot; value=&quot;5&quot;/&gt;&lt;property id=&quot;20300&quot; value=&quot;Slide 8 - &amp;quot;Which part of an evaluation takes the most time to complete?&amp;quot;&quot;/&gt;&lt;property id=&quot;20307&quot; value=&quot;351&quot;/&gt;&lt;/object&gt;&lt;object type=&quot;3&quot; unique_id=&quot;10053&quot;&gt;&lt;property id=&quot;20148&quot; value=&quot;5&quot;/&gt;&lt;property id=&quot;20300&quot; value=&quot;Slide 9 - &amp;quot;Evaluations Take Time&amp;quot;&quot;/&gt;&lt;property id=&quot;20307&quot; value=&quot;358&quot;/&gt;&lt;/object&gt;&lt;object type=&quot;3&quot; unique_id=&quot;10054&quot;&gt;&lt;property id=&quot;20148&quot; value=&quot;5&quot;/&gt;&lt;property id=&quot;20300&quot; value=&quot;Slide 10 - &amp;quot;Thoughtful Planning Ensures You:&amp;quot;&quot;/&gt;&lt;property id=&quot;20307&quot; value=&quot;330&quot;/&gt;&lt;/object&gt;&lt;object type=&quot;3&quot; unique_id=&quot;10055&quot;&gt;&lt;property id=&quot;20148&quot; value=&quot;5&quot;/&gt;&lt;property id=&quot;20300&quot; value=&quot;Slide 12 - &amp;quot;About which phase do you have the most questions?&amp;quot;&quot;/&gt;&lt;property id=&quot;20307&quot; value=&quot;352&quot;/&gt;&lt;/object&gt;&lt;object type=&quot;3&quot; unique_id=&quot;10056&quot;&gt;&lt;property id=&quot;20148&quot; value=&quot;5&quot;/&gt;&lt;property id=&quot;20300&quot; value=&quot;Slide 13 - &amp;quot;Phase 1:  Planning  the Evaluation&amp;quot;&quot;/&gt;&lt;property id=&quot;20307&quot; value=&quot;291&quot;/&gt;&lt;/object&gt;&lt;object type=&quot;3&quot; unique_id=&quot;10057&quot;&gt;&lt;property id=&quot;20148&quot; value=&quot;5&quot;/&gt;&lt;property id=&quot;20300&quot; value=&quot;Slide 14 - &amp;quot;Activities &amp;amp; Division of Responsibilities:&amp;quot;&quot;/&gt;&lt;property id=&quot;20307&quot; value=&quot;342&quot;/&gt;&lt;/object&gt;&lt;object type=&quot;3&quot; unique_id=&quot;10058&quot;&gt;&lt;property id=&quot;20148&quot; value=&quot;5&quot;/&gt;&lt;property id=&quot;20300&quot; value=&quot;Slide 15 - &amp;quot;Challenge 1.1: Selecting an Appropriate Evaluator&amp;quot;&quot;/&gt;&lt;property id=&quot;20307&quot; value=&quot;307&quot;/&gt;&lt;/object&gt;&lt;object type=&quot;3&quot; unique_id=&quot;10059&quot;&gt;&lt;property id=&quot;20148&quot; value=&quot;5&quot;/&gt;&lt;property id=&quot;20300&quot; value=&quot;Slide 16 - &amp;quot;Tackling Challenge 1.1: In Selecting  Your Evaluator, Consider…&amp;quot;&quot;/&gt;&lt;property id=&quot;20307&quot; value=&quot;296&quot;/&gt;&lt;/object&gt;&lt;object type=&quot;3&quot; unique_id=&quot;10060&quot;&gt;&lt;property id=&quot;20148&quot; value=&quot;5&quot;/&gt;&lt;property id=&quot;20300&quot; value=&quot;Slide 17 - &amp;quot;Challenge 1.2: Having Sufficient  Resources to Carry out Full Evaluation&amp;quot;&quot;/&gt;&lt;property id=&quot;20307&quot; value=&quot;336&quot;/&gt;&lt;/object&gt;&lt;object type=&quot;3&quot; unique_id=&quot;10061&quot;&gt;&lt;property id=&quot;20148&quot; value=&quot;5&quot;/&gt;&lt;property id=&quot;20300&quot; value=&quot;Slide 18 - &amp;quot;Tackling Challenge 1.2: Create a  Budget that Considers Level of Effort for…&amp;quot;&quot;/&gt;&lt;property id=&quot;20307&quot; value=&quot;338&quot;/&gt;&lt;/object&gt;&lt;object type=&quot;3&quot; unique_id=&quot;10062&quot;&gt;&lt;property id=&quot;20148&quot; value=&quot;5&quot;/&gt;&lt;property id=&quot;20300&quot; value=&quot;Slide 19 - &amp;quot;Phase 2:  Designing  the Evaluation&amp;quot;&quot;/&gt;&lt;property id=&quot;20307&quot; value=&quot;297&quot;/&gt;&lt;/object&gt;&lt;object type=&quot;3&quot; unique_id=&quot;10063&quot;&gt;&lt;property id=&quot;20148&quot; value=&quot;5&quot;/&gt;&lt;property id=&quot;20300&quot; value=&quot;Slide 20 - &amp;quot;Activities &amp;amp; Division of Responsibilities:&amp;quot;&quot;/&gt;&lt;property id=&quot;20307&quot; value=&quot;343&quot;/&gt;&lt;/object&gt;&lt;object type=&quot;3&quot; unique_id=&quot;10064&quot;&gt;&lt;property id=&quot;20148&quot; value=&quot;5&quot;/&gt;&lt;property id=&quot;20300&quot; value=&quot;Slide 21 - &amp;quot;Challenge 2.1: Selecting Appropriate Outcomes&amp;quot;&quot;/&gt;&lt;property id=&quot;20307&quot; value=&quot;292&quot;/&gt;&lt;/object&gt;&lt;object type=&quot;3&quot; unique_id=&quot;10065&quot;&gt;&lt;property id=&quot;20148&quot; value=&quot;5&quot;/&gt;&lt;property id=&quot;20300&quot; value=&quot;Slide 22 - &amp;quot;Tackling Challenge 2.1: Distinguish  between Output and Outcomes&amp;quot;&quot;/&gt;&lt;property id=&quot;20307&quot; value=&quot;354&quot;/&gt;&lt;/object&gt;&lt;object type=&quot;3&quot; unique_id=&quot;10066&quot;&gt;&lt;property id=&quot;20148&quot; value=&quot;5&quot;/&gt;&lt;property id=&quot;20300&quot; value=&quot;Slide 23 - &amp;quot;Tackling Challenge 2.1: Define Outcomes &amp;amp; Identify Type of and Sources for Data&amp;quot;&quot;/&gt;&lt;property id=&quot;20307&quot; value=&quot;303&quot;/&gt;&lt;/object&gt;&lt;object type=&quot;3&quot; unique_id=&quot;10067&quot;&gt;&lt;property id=&quot;20148&quot; value=&quot;5&quot;/&gt;&lt;property id=&quot;20300&quot; value=&quot;Slide 24 - &amp;quot;Challenge 2.2: Estimating Time  Needed for Each Evaluation Activity&amp;quot;&quot;/&gt;&lt;property id=&quot;20307&quot; value=&quot;304&quot;/&gt;&lt;/object&gt;&lt;object type=&quot;3&quot; unique_id=&quot;10068&quot;&gt;&lt;property id=&quot;20148&quot; value=&quot;5&quot;/&gt;&lt;property id=&quot;20300&quot; value=&quot;Slide 25 - &amp;quot;Tackling Challenge 2.2: Build a Timeline &amp;quot;&quot;/&gt;&lt;property id=&quot;20307&quot; value=&quot;305&quot;/&gt;&lt;/object&gt;&lt;object type=&quot;3&quot; unique_id=&quot;10069&quot;&gt;&lt;property id=&quot;20148&quot; value=&quot;5&quot;/&gt;&lt;property id=&quot;20300&quot; value=&quot;Slide 26 - &amp;quot;Tackling Challenge 2.2: Have Evaluator Create an Evaluation Design Report (EDR)&amp;quot;&quot;/&gt;&lt;property id=&quot;20307&quot; value=&quot;337&quot;/&gt;&lt;/object&gt;&lt;object type=&quot;3&quot; unique_id=&quot;10070&quot;&gt;&lt;property id=&quot;20148&quot; value=&quot;5&quot;/&gt;&lt;property id=&quot;20300&quot; value=&quot;Slide 27 - &amp;quot;Challenge 2.3: Securing Data&amp;quot;&quot;/&gt;&lt;property id=&quot;20307&quot; value=&quot;316&quot;/&gt;&lt;/object&gt;&lt;object type=&quot;3&quot; unique_id=&quot;10071&quot;&gt;&lt;property id=&quot;20148&quot; value=&quot;5&quot;/&gt;&lt;property id=&quot;20300&quot; value=&quot;Slide 28 - &amp;quot;Tackling Challenge 2.3: Obtain Institutional  Review Board (IRB) Oversight&amp;quot;&quot;/&gt;&lt;property id=&quot;20307&quot; value=&quot;332&quot;/&gt;&lt;/object&gt;&lt;object type=&quot;3&quot; unique_id=&quot;10072&quot;&gt;&lt;property id=&quot;20148&quot; value=&quot;5&quot;/&gt;&lt;property id=&quot;20300&quot; value=&quot;Slide 29 - &amp;quot;Tackling Challenge 2.3: Take Practical Steps to Ensure Data Security&amp;quot;&quot;/&gt;&lt;property id=&quot;20307&quot; value=&quot;339&quot;/&gt;&lt;/object&gt;&lt;object type=&quot;3&quot; unique_id=&quot;10073&quot;&gt;&lt;property id=&quot;20148&quot; value=&quot;5&quot;/&gt;&lt;property id=&quot;20300&quot; value=&quot;Slide 30 - &amp;quot;Phase 3:  Launching  the Evaluation&amp;quot;&quot;/&gt;&lt;property id=&quot;20307&quot; value=&quot;360&quot;/&gt;&lt;/object&gt;&lt;object type=&quot;3&quot; unique_id=&quot;10074&quot;&gt;&lt;property id=&quot;20148&quot; value=&quot;5&quot;/&gt;&lt;property id=&quot;20300&quot; value=&quot;Slide 31 - &amp;quot;What should be in place before sharing RESEA data with external evaluators?&amp;quot;&quot;/&gt;&lt;property id=&quot;20307&quot; value=&quot;361&quot;/&gt;&lt;/object&gt;&lt;object type=&quot;3&quot; unique_id=&quot;10075&quot;&gt;&lt;property id=&quot;20148&quot; value=&quot;5&quot;/&gt;&lt;property id=&quot;20300&quot; value=&quot;Slide 32 - &amp;quot;Activities &amp;amp; Division of Responsibilities:&amp;quot;&quot;/&gt;&lt;property id=&quot;20307&quot; value=&quot;362&quot;/&gt;&lt;/object&gt;&lt;object type=&quot;3&quot; unique_id=&quot;10076&quot;&gt;&lt;property id=&quot;20148&quot; value=&quot;5&quot;/&gt;&lt;property id=&quot;20300&quot; value=&quot;Slide 33 - &amp;quot;Challenge 3.1: Making Staff Aware of Evaluation Procedures&amp;quot;&quot;/&gt;&lt;property id=&quot;20307&quot; value=&quot;363&quot;/&gt;&lt;/object&gt;&lt;object type=&quot;3&quot; unique_id=&quot;10077&quot;&gt;&lt;property id=&quot;20148&quot; value=&quot;5&quot;/&gt;&lt;property id=&quot;20300&quot; value=&quot;Slide 34 - &amp;quot;Tackling Challenge 3.1: Train staff on Evaluation Procedures&amp;quot;&quot;/&gt;&lt;property id=&quot;20307&quot; value=&quot;364&quot;/&gt;&lt;/object&gt;&lt;object type=&quot;3&quot; unique_id=&quot;10078&quot;&gt;&lt;property id=&quot;20148&quot; value=&quot;5&quot;/&gt;&lt;property id=&quot;20300&quot; value=&quot;Slide 35 - &amp;quot;Phase 4:  Collecting  RESEA Data&amp;quot;&quot;/&gt;&lt;property id=&quot;20307&quot; value=&quot;365&quot;/&gt;&lt;/object&gt;&lt;object type=&quot;3&quot; unique_id=&quot;10079&quot;&gt;&lt;property id=&quot;20148&quot; value=&quot;5&quot;/&gt;&lt;property id=&quot;20300&quot; value=&quot;Slide 36 - &amp;quot;Activities &amp;amp; Division of Responsibilities:&amp;quot;&quot;/&gt;&lt;property id=&quot;20307&quot; value=&quot;366&quot;/&gt;&lt;/object&gt;&lt;object type=&quot;3&quot; unique_id=&quot;10080&quot;&gt;&lt;property id=&quot;20148&quot; value=&quot;5&quot;/&gt;&lt;property id=&quot;20300&quot; value=&quot;Slide 37 - &amp;quot;Challenge 4.1: Ensure the RESEA  Evaluation Runs as Planned&amp;quot;&quot;/&gt;&lt;property id=&quot;20307&quot; value=&quot;367&quot;/&gt;&lt;/object&gt;&lt;object type=&quot;3&quot; unique_id=&quot;10081&quot;&gt;&lt;property id=&quot;20148&quot; value=&quot;5&quot;/&gt;&lt;property id=&quot;20300&quot; value=&quot;Slide 38 - &amp;quot;Tackling Challenge  4.1: Establish Evaluation Monitoring Procedures&amp;quot;&quot;/&gt;&lt;property id=&quot;20307&quot; value=&quot;368&quot;/&gt;&lt;/object&gt;&lt;object type=&quot;3&quot; unique_id=&quot;10082&quot;&gt;&lt;property id=&quot;20148&quot; value=&quot;5&quot;/&gt;&lt;property id=&quot;20300&quot; value=&quot;Slide 39 - &amp;quot;Phase 5:  Analyzing RESEA Evaluation Data&amp;quot;&quot;/&gt;&lt;property id=&quot;20307&quot; value=&quot;369&quot;/&gt;&lt;/object&gt;&lt;object type=&quot;3&quot; unique_id=&quot;10083&quot;&gt;&lt;property id=&quot;20148&quot; value=&quot;5&quot;/&gt;&lt;property id=&quot;20300&quot; value=&quot;Slide 40 - &amp;quot;Activities &amp;amp; Division of Responsibilities:&amp;quot;&quot;/&gt;&lt;property id=&quot;20307&quot; value=&quot;370&quot;/&gt;&lt;/object&gt;&lt;object type=&quot;3&quot; unique_id=&quot;10084&quot;&gt;&lt;property id=&quot;20148&quot; value=&quot;5&quot;/&gt;&lt;property id=&quot;20300&quot; value=&quot;Slide 41 - &amp;quot;Phase 6:  Communicating  RESEA Evaluation Findings&amp;quot;&quot;/&gt;&lt;property id=&quot;20307&quot; value=&quot;371&quot;/&gt;&lt;/object&gt;&lt;object type=&quot;3&quot; unique_id=&quot;10085&quot;&gt;&lt;property id=&quot;20148&quot; value=&quot;5&quot;/&gt;&lt;property id=&quot;20300&quot; value=&quot;Slide 42 - &amp;quot;Activities &amp;amp; Division of Responsibilities:&amp;quot;&quot;/&gt;&lt;property id=&quot;20307&quot; value=&quot;372&quot;/&gt;&lt;/object&gt;&lt;object type=&quot;3&quot; unique_id=&quot;10086&quot;&gt;&lt;property id=&quot;20148&quot; value=&quot;5&quot;/&gt;&lt;property id=&quot;20300&quot; value=&quot;Slide 43&quot;/&gt;&lt;property id=&quot;20307&quot; value=&quot;373&quot;/&gt;&lt;/object&gt;&lt;object type=&quot;3&quot; unique_id=&quot;10087&quot;&gt;&lt;property id=&quot;20148&quot; value=&quot;5&quot;/&gt;&lt;property id=&quot;20300&quot; value=&quot;Slide 44 - &amp;quot;Tackling Challenge 6.1: Include Dissemination Activities in Timeline &amp;amp; Budget&amp;quot;&quot;/&gt;&lt;property id=&quot;20307&quot; value=&quot;374&quot;/&gt;&lt;/object&gt;&lt;object type=&quot;3&quot; unique_id=&quot;10088&quot;&gt;&lt;property id=&quot;20148&quot; value=&quot;5&quot;/&gt;&lt;property id=&quot;20300&quot; value=&quot;Slide 45 - &amp;quot;What innovative methods have you used to disseminate information?&amp;quot;&quot;/&gt;&lt;property id=&quot;20307&quot; value=&quot;375&quot;/&gt;&lt;/object&gt;&lt;object type=&quot;3&quot; unique_id=&quot;10089&quot;&gt;&lt;property id=&quot;20148&quot; value=&quot;5&quot;/&gt;&lt;property id=&quot;20300&quot; value=&quot;Slide 46&quot;/&gt;&lt;property id=&quot;20307&quot; value=&quot;382&quot;/&gt;&lt;/object&gt;&lt;object type=&quot;3&quot; unique_id=&quot;10090&quot;&gt;&lt;property id=&quot;20148&quot; value=&quot;5&quot;/&gt;&lt;property id=&quot;20300&quot; value=&quot;Slide 47&quot;/&gt;&lt;property id=&quot;20307&quot; value=&quot;378&quot;/&gt;&lt;/object&gt;&lt;object type=&quot;3&quot; unique_id=&quot;10091&quot;&gt;&lt;property id=&quot;20148&quot; value=&quot;5&quot;/&gt;&lt;property id=&quot;20300&quot; value=&quot;Slide 48&quot;/&gt;&lt;property id=&quot;20307&quot; value=&quot;379&quot;/&gt;&lt;/object&gt;&lt;object type=&quot;3&quot; unique_id=&quot;10092&quot;&gt;&lt;property id=&quot;20148&quot; value=&quot;5&quot;/&gt;&lt;property id=&quot;20300&quot; value=&quot;Slide 49&quot;/&gt;&lt;property id=&quot;20307&quot; value=&quot;380&quot;/&gt;&lt;/object&gt;&lt;object type=&quot;3&quot; unique_id=&quot;10093&quot;&gt;&lt;property id=&quot;20148&quot; value=&quot;5&quot;/&gt;&lt;property id=&quot;20300&quot; value=&quot;Slide 50&quot;/&gt;&lt;property id=&quot;20307&quot; value=&quot;381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12923</TotalTime>
  <Words>1866</Words>
  <Application>Microsoft Office PowerPoint</Application>
  <PresentationFormat>On-screen Show (4:3)</PresentationFormat>
  <Paragraphs>432</Paragraphs>
  <Slides>50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1_Standard Slides</vt:lpstr>
      <vt:lpstr>PowerPoint Presentation</vt:lpstr>
      <vt:lpstr>What Evaluation Details Do I Need to Plan for and How Long Will the Evaluation Take?</vt:lpstr>
      <vt:lpstr>PowerPoint Presentation</vt:lpstr>
      <vt:lpstr>Cycles of learning and doing…</vt:lpstr>
      <vt:lpstr>In Our Last Webinar, We…</vt:lpstr>
      <vt:lpstr>PowerPoint Presentation</vt:lpstr>
      <vt:lpstr>PowerPoint Presentation</vt:lpstr>
      <vt:lpstr>Which part of an evaluation takes the most time to complete?</vt:lpstr>
      <vt:lpstr>Evaluations Take Time</vt:lpstr>
      <vt:lpstr>Thoughtful Planning Ensures You:</vt:lpstr>
      <vt:lpstr>Phases of an Evaluation</vt:lpstr>
      <vt:lpstr>About which phase do you have the most questions?</vt:lpstr>
      <vt:lpstr>Phase 1:  Planning  the Evaluation</vt:lpstr>
      <vt:lpstr>Activities &amp; Division of Responsibilities:</vt:lpstr>
      <vt:lpstr>Challenge 1.1: Selecting an Appropriate Evaluator</vt:lpstr>
      <vt:lpstr>Tackling Challenge 1.1: In Selecting  Your Evaluator, Consider…</vt:lpstr>
      <vt:lpstr>Challenge 1.2: Having Sufficient  Resources to Carry out Full Evaluation</vt:lpstr>
      <vt:lpstr>Tackling Challenge 1.2: Create a  Budget that Considers Level of Effort for…</vt:lpstr>
      <vt:lpstr>Phase 2:  Designing  the Evaluation</vt:lpstr>
      <vt:lpstr>Activities &amp; Division of Responsibilities:</vt:lpstr>
      <vt:lpstr>Challenge 2.1: Selecting Appropriate Outcomes</vt:lpstr>
      <vt:lpstr>Tackling Challenge 2.1: Distinguish  between Output and Outcomes</vt:lpstr>
      <vt:lpstr>Tackling Challenge 2.1: Define Outcomes &amp; Identify Type of and Sources for Data</vt:lpstr>
      <vt:lpstr>Challenge 2.2: Estimating Time  Needed for Each Evaluation Activity</vt:lpstr>
      <vt:lpstr>Tackling Challenge 2.2: Build a Timeline </vt:lpstr>
      <vt:lpstr>Tackling Challenge 2.2: Have Evaluator Create an Evaluation Design Report (EDR)</vt:lpstr>
      <vt:lpstr>Challenge 2.3: Securing Data</vt:lpstr>
      <vt:lpstr>Tackling Challenge 2.3: Obtain Institutional  Review Board (IRB) Oversight</vt:lpstr>
      <vt:lpstr>Tackling Challenge 2.3: Take Practical Steps to Ensure Data Security</vt:lpstr>
      <vt:lpstr>Phase 3:  Launching  the Evaluation</vt:lpstr>
      <vt:lpstr>What should be in place before sharing RESEA data with external evaluators?</vt:lpstr>
      <vt:lpstr>Activities &amp; Division of Responsibilities:</vt:lpstr>
      <vt:lpstr>Challenge 3.1: Making Staff Aware of Evaluation Procedures</vt:lpstr>
      <vt:lpstr>Tackling Challenge 3.1: Train staff on Evaluation Procedures</vt:lpstr>
      <vt:lpstr>Phase 4:  Collecting  RESEA Data</vt:lpstr>
      <vt:lpstr>Activities &amp; Division of Responsibilities:</vt:lpstr>
      <vt:lpstr>Challenge 4.1: Ensure the RESEA  Evaluation Runs as Planned</vt:lpstr>
      <vt:lpstr>Tackling Challenge  4.1: Establish Evaluation Monitoring Procedures</vt:lpstr>
      <vt:lpstr>Phase 5:  Analyzing RESEA Evaluation Data</vt:lpstr>
      <vt:lpstr>Activities &amp; Division of Responsibilities:</vt:lpstr>
      <vt:lpstr>Phase 6:  Communicating  RESEA Evaluation Findings</vt:lpstr>
      <vt:lpstr>Activities &amp; Division of Responsibilities:</vt:lpstr>
      <vt:lpstr>PowerPoint Presentation</vt:lpstr>
      <vt:lpstr>Tackling Challenge 6.1: Include Dissemination Activities in Timeline &amp; Budget</vt:lpstr>
      <vt:lpstr>What innovative methods have you used to disseminate information?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Grace McCall</cp:lastModifiedBy>
  <cp:revision>628</cp:revision>
  <cp:lastPrinted>2019-05-21T10:58:01Z</cp:lastPrinted>
  <dcterms:created xsi:type="dcterms:W3CDTF">2017-06-21T17:13:53Z</dcterms:created>
  <dcterms:modified xsi:type="dcterms:W3CDTF">2019-06-20T16:27:46Z</dcterms:modified>
</cp:coreProperties>
</file>