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5"/>
  </p:notesMasterIdLst>
  <p:sldIdLst>
    <p:sldId id="256" r:id="rId2"/>
    <p:sldId id="258" r:id="rId3"/>
    <p:sldId id="271" r:id="rId4"/>
    <p:sldId id="273" r:id="rId5"/>
    <p:sldId id="261" r:id="rId6"/>
    <p:sldId id="274" r:id="rId7"/>
    <p:sldId id="275" r:id="rId8"/>
    <p:sldId id="276" r:id="rId9"/>
    <p:sldId id="277" r:id="rId10"/>
    <p:sldId id="278" r:id="rId11"/>
    <p:sldId id="279" r:id="rId12"/>
    <p:sldId id="280" r:id="rId13"/>
    <p:sldId id="281" r:id="rId14"/>
    <p:sldId id="257" r:id="rId15"/>
    <p:sldId id="259" r:id="rId16"/>
    <p:sldId id="260" r:id="rId17"/>
    <p:sldId id="264" r:id="rId18"/>
    <p:sldId id="269" r:id="rId19"/>
    <p:sldId id="265" r:id="rId20"/>
    <p:sldId id="267" r:id="rId21"/>
    <p:sldId id="268" r:id="rId22"/>
    <p:sldId id="270" r:id="rId23"/>
    <p:sldId id="282" r:id="rId24"/>
  </p:sldIdLst>
  <p:sldSz cx="12192000" cy="6858000"/>
  <p:notesSz cx="7010400" cy="92964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7" autoAdjust="0"/>
    <p:restoredTop sz="84032" autoAdjust="0"/>
  </p:normalViewPr>
  <p:slideViewPr>
    <p:cSldViewPr snapToGrid="0">
      <p:cViewPr varScale="1">
        <p:scale>
          <a:sx n="63" d="100"/>
          <a:sy n="63" d="100"/>
        </p:scale>
        <p:origin x="318" y="72"/>
      </p:cViewPr>
      <p:guideLst/>
    </p:cSldViewPr>
  </p:slideViewPr>
  <p:notesTextViewPr>
    <p:cViewPr>
      <p:scale>
        <a:sx n="1" d="1"/>
        <a:sy n="1" d="1"/>
      </p:scale>
      <p:origin x="0" y="0"/>
    </p:cViewPr>
  </p:notesTextViewPr>
  <p:notesViewPr>
    <p:cSldViewPr snapToGrid="0">
      <p:cViewPr varScale="1">
        <p:scale>
          <a:sx n="66" d="100"/>
          <a:sy n="66" d="100"/>
        </p:scale>
        <p:origin x="313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C9575EA-26B7-4A65-8246-FEC4270754C5}" type="datetimeFigureOut">
              <a:rPr lang="en-US" smtClean="0"/>
              <a:t>4/29/2019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D353316-0C0E-466C-9D80-E395EB5F0F1B}" type="slidenum">
              <a:rPr lang="en-US" smtClean="0"/>
              <a:t>‹#›</a:t>
            </a:fld>
            <a:endParaRPr lang="en-US"/>
          </a:p>
        </p:txBody>
      </p:sp>
    </p:spTree>
    <p:extLst>
      <p:ext uri="{BB962C8B-B14F-4D97-AF65-F5344CB8AC3E}">
        <p14:creationId xmlns:p14="http://schemas.microsoft.com/office/powerpoint/2010/main" val="1333383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1</a:t>
            </a:fld>
            <a:endParaRPr lang="en-US"/>
          </a:p>
        </p:txBody>
      </p:sp>
      <p:pic>
        <p:nvPicPr>
          <p:cNvPr id="7" name="Picture 6" descr="CKM Bea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6160" y="5241597"/>
            <a:ext cx="2418080" cy="1859318"/>
          </a:xfrm>
          <a:prstGeom prst="rect">
            <a:avLst/>
          </a:prstGeom>
        </p:spPr>
      </p:pic>
    </p:spTree>
    <p:extLst>
      <p:ext uri="{BB962C8B-B14F-4D97-AF65-F5344CB8AC3E}">
        <p14:creationId xmlns:p14="http://schemas.microsoft.com/office/powerpoint/2010/main" val="2151466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53316-0C0E-466C-9D80-E395EB5F0F1B}" type="slidenum">
              <a:rPr lang="en-US" smtClean="0"/>
              <a:t>10</a:t>
            </a:fld>
            <a:endParaRPr lang="en-US"/>
          </a:p>
        </p:txBody>
      </p:sp>
    </p:spTree>
    <p:extLst>
      <p:ext uri="{BB962C8B-B14F-4D97-AF65-F5344CB8AC3E}">
        <p14:creationId xmlns:p14="http://schemas.microsoft.com/office/powerpoint/2010/main" val="2252729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53316-0C0E-466C-9D80-E395EB5F0F1B}" type="slidenum">
              <a:rPr lang="en-US" smtClean="0"/>
              <a:t>11</a:t>
            </a:fld>
            <a:endParaRPr lang="en-US"/>
          </a:p>
        </p:txBody>
      </p:sp>
    </p:spTree>
    <p:extLst>
      <p:ext uri="{BB962C8B-B14F-4D97-AF65-F5344CB8AC3E}">
        <p14:creationId xmlns:p14="http://schemas.microsoft.com/office/powerpoint/2010/main" val="3493040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8017" indent="-178017">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F3272F1B-465D-4FE4-A9A4-3A1C340AF229}" type="slidenum">
              <a:rPr lang="en-US" smtClean="0"/>
              <a:pPr/>
              <a:t>12</a:t>
            </a:fld>
            <a:endParaRPr lang="en-US" dirty="0"/>
          </a:p>
        </p:txBody>
      </p:sp>
    </p:spTree>
    <p:extLst>
      <p:ext uri="{BB962C8B-B14F-4D97-AF65-F5344CB8AC3E}">
        <p14:creationId xmlns:p14="http://schemas.microsoft.com/office/powerpoint/2010/main" val="441878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53316-0C0E-466C-9D80-E395EB5F0F1B}" type="slidenum">
              <a:rPr lang="en-US" smtClean="0"/>
              <a:t>13</a:t>
            </a:fld>
            <a:endParaRPr lang="en-US"/>
          </a:p>
        </p:txBody>
      </p:sp>
    </p:spTree>
    <p:extLst>
      <p:ext uri="{BB962C8B-B14F-4D97-AF65-F5344CB8AC3E}">
        <p14:creationId xmlns:p14="http://schemas.microsoft.com/office/powerpoint/2010/main" val="3375864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14</a:t>
            </a:fld>
            <a:endParaRPr lang="en-US"/>
          </a:p>
        </p:txBody>
      </p:sp>
    </p:spTree>
    <p:extLst>
      <p:ext uri="{BB962C8B-B14F-4D97-AF65-F5344CB8AC3E}">
        <p14:creationId xmlns:p14="http://schemas.microsoft.com/office/powerpoint/2010/main" val="3223155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15</a:t>
            </a:fld>
            <a:endParaRPr lang="en-US"/>
          </a:p>
        </p:txBody>
      </p:sp>
    </p:spTree>
    <p:extLst>
      <p:ext uri="{BB962C8B-B14F-4D97-AF65-F5344CB8AC3E}">
        <p14:creationId xmlns:p14="http://schemas.microsoft.com/office/powerpoint/2010/main" val="1889775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16</a:t>
            </a:fld>
            <a:endParaRPr lang="en-US"/>
          </a:p>
        </p:txBody>
      </p:sp>
    </p:spTree>
    <p:extLst>
      <p:ext uri="{BB962C8B-B14F-4D97-AF65-F5344CB8AC3E}">
        <p14:creationId xmlns:p14="http://schemas.microsoft.com/office/powerpoint/2010/main" val="20802469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53316-0C0E-466C-9D80-E395EB5F0F1B}" type="slidenum">
              <a:rPr lang="en-US" smtClean="0"/>
              <a:t>17</a:t>
            </a:fld>
            <a:endParaRPr lang="en-US"/>
          </a:p>
        </p:txBody>
      </p:sp>
    </p:spTree>
    <p:extLst>
      <p:ext uri="{BB962C8B-B14F-4D97-AF65-F5344CB8AC3E}">
        <p14:creationId xmlns:p14="http://schemas.microsoft.com/office/powerpoint/2010/main" val="31599290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53316-0C0E-466C-9D80-E395EB5F0F1B}" type="slidenum">
              <a:rPr lang="en-US" smtClean="0"/>
              <a:t>18</a:t>
            </a:fld>
            <a:endParaRPr lang="en-US"/>
          </a:p>
        </p:txBody>
      </p:sp>
    </p:spTree>
    <p:extLst>
      <p:ext uri="{BB962C8B-B14F-4D97-AF65-F5344CB8AC3E}">
        <p14:creationId xmlns:p14="http://schemas.microsoft.com/office/powerpoint/2010/main" val="4007001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19</a:t>
            </a:fld>
            <a:endParaRPr lang="en-US"/>
          </a:p>
        </p:txBody>
      </p:sp>
    </p:spTree>
    <p:extLst>
      <p:ext uri="{BB962C8B-B14F-4D97-AF65-F5344CB8AC3E}">
        <p14:creationId xmlns:p14="http://schemas.microsoft.com/office/powerpoint/2010/main" val="803812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2</a:t>
            </a:fld>
            <a:endParaRPr lang="en-US"/>
          </a:p>
        </p:txBody>
      </p:sp>
    </p:spTree>
    <p:extLst>
      <p:ext uri="{BB962C8B-B14F-4D97-AF65-F5344CB8AC3E}">
        <p14:creationId xmlns:p14="http://schemas.microsoft.com/office/powerpoint/2010/main" val="25581028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20</a:t>
            </a:fld>
            <a:endParaRPr lang="en-US"/>
          </a:p>
        </p:txBody>
      </p:sp>
    </p:spTree>
    <p:extLst>
      <p:ext uri="{BB962C8B-B14F-4D97-AF65-F5344CB8AC3E}">
        <p14:creationId xmlns:p14="http://schemas.microsoft.com/office/powerpoint/2010/main" val="8475937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21</a:t>
            </a:fld>
            <a:endParaRPr lang="en-US"/>
          </a:p>
        </p:txBody>
      </p:sp>
    </p:spTree>
    <p:extLst>
      <p:ext uri="{BB962C8B-B14F-4D97-AF65-F5344CB8AC3E}">
        <p14:creationId xmlns:p14="http://schemas.microsoft.com/office/powerpoint/2010/main" val="18515349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53316-0C0E-466C-9D80-E395EB5F0F1B}" type="slidenum">
              <a:rPr lang="en-US" smtClean="0"/>
              <a:t>22</a:t>
            </a:fld>
            <a:endParaRPr lang="en-US"/>
          </a:p>
        </p:txBody>
      </p:sp>
    </p:spTree>
    <p:extLst>
      <p:ext uri="{BB962C8B-B14F-4D97-AF65-F5344CB8AC3E}">
        <p14:creationId xmlns:p14="http://schemas.microsoft.com/office/powerpoint/2010/main" val="2811257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23</a:t>
            </a:fld>
            <a:endParaRPr lang="en-US"/>
          </a:p>
        </p:txBody>
      </p:sp>
    </p:spTree>
    <p:extLst>
      <p:ext uri="{BB962C8B-B14F-4D97-AF65-F5344CB8AC3E}">
        <p14:creationId xmlns:p14="http://schemas.microsoft.com/office/powerpoint/2010/main" val="3978481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3</a:t>
            </a:fld>
            <a:endParaRPr lang="en-US"/>
          </a:p>
        </p:txBody>
      </p:sp>
    </p:spTree>
    <p:extLst>
      <p:ext uri="{BB962C8B-B14F-4D97-AF65-F5344CB8AC3E}">
        <p14:creationId xmlns:p14="http://schemas.microsoft.com/office/powerpoint/2010/main" val="3266658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4</a:t>
            </a:fld>
            <a:endParaRPr lang="en-US"/>
          </a:p>
        </p:txBody>
      </p:sp>
    </p:spTree>
    <p:extLst>
      <p:ext uri="{BB962C8B-B14F-4D97-AF65-F5344CB8AC3E}">
        <p14:creationId xmlns:p14="http://schemas.microsoft.com/office/powerpoint/2010/main" val="3320321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53316-0C0E-466C-9D80-E395EB5F0F1B}" type="slidenum">
              <a:rPr lang="en-US" smtClean="0"/>
              <a:t>5</a:t>
            </a:fld>
            <a:endParaRPr lang="en-US"/>
          </a:p>
        </p:txBody>
      </p:sp>
    </p:spTree>
    <p:extLst>
      <p:ext uri="{BB962C8B-B14F-4D97-AF65-F5344CB8AC3E}">
        <p14:creationId xmlns:p14="http://schemas.microsoft.com/office/powerpoint/2010/main" val="2362811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53316-0C0E-466C-9D80-E395EB5F0F1B}" type="slidenum">
              <a:rPr lang="en-US" smtClean="0"/>
              <a:t>6</a:t>
            </a:fld>
            <a:endParaRPr lang="en-US"/>
          </a:p>
        </p:txBody>
      </p:sp>
    </p:spTree>
    <p:extLst>
      <p:ext uri="{BB962C8B-B14F-4D97-AF65-F5344CB8AC3E}">
        <p14:creationId xmlns:p14="http://schemas.microsoft.com/office/powerpoint/2010/main" val="3417971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53316-0C0E-466C-9D80-E395EB5F0F1B}" type="slidenum">
              <a:rPr lang="en-US" smtClean="0"/>
              <a:t>7</a:t>
            </a:fld>
            <a:endParaRPr lang="en-US"/>
          </a:p>
        </p:txBody>
      </p:sp>
    </p:spTree>
    <p:extLst>
      <p:ext uri="{BB962C8B-B14F-4D97-AF65-F5344CB8AC3E}">
        <p14:creationId xmlns:p14="http://schemas.microsoft.com/office/powerpoint/2010/main" val="1912531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53316-0C0E-466C-9D80-E395EB5F0F1B}" type="slidenum">
              <a:rPr lang="en-US" smtClean="0"/>
              <a:t>8</a:t>
            </a:fld>
            <a:endParaRPr lang="en-US"/>
          </a:p>
        </p:txBody>
      </p:sp>
    </p:spTree>
    <p:extLst>
      <p:ext uri="{BB962C8B-B14F-4D97-AF65-F5344CB8AC3E}">
        <p14:creationId xmlns:p14="http://schemas.microsoft.com/office/powerpoint/2010/main" val="1537249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353316-0C0E-466C-9D80-E395EB5F0F1B}" type="slidenum">
              <a:rPr lang="en-US" smtClean="0"/>
              <a:t>9</a:t>
            </a:fld>
            <a:endParaRPr lang="en-US"/>
          </a:p>
        </p:txBody>
      </p:sp>
    </p:spTree>
    <p:extLst>
      <p:ext uri="{BB962C8B-B14F-4D97-AF65-F5344CB8AC3E}">
        <p14:creationId xmlns:p14="http://schemas.microsoft.com/office/powerpoint/2010/main" val="1469816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51B97C6-02B6-41DE-BF50-7ADE988F4C7E}"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AFBDE6-74E2-4C1E-8C6F-32E7B00B012D}" type="slidenum">
              <a:rPr lang="en-US" smtClean="0"/>
              <a:t>‹#›</a:t>
            </a:fld>
            <a:endParaRPr lang="en-US"/>
          </a:p>
        </p:txBody>
      </p:sp>
    </p:spTree>
    <p:extLst>
      <p:ext uri="{BB962C8B-B14F-4D97-AF65-F5344CB8AC3E}">
        <p14:creationId xmlns:p14="http://schemas.microsoft.com/office/powerpoint/2010/main" val="1814454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1B97C6-02B6-41DE-BF50-7ADE988F4C7E}"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AFBDE6-74E2-4C1E-8C6F-32E7B00B012D}" type="slidenum">
              <a:rPr lang="en-US" smtClean="0"/>
              <a:t>‹#›</a:t>
            </a:fld>
            <a:endParaRPr lang="en-US"/>
          </a:p>
        </p:txBody>
      </p:sp>
    </p:spTree>
    <p:extLst>
      <p:ext uri="{BB962C8B-B14F-4D97-AF65-F5344CB8AC3E}">
        <p14:creationId xmlns:p14="http://schemas.microsoft.com/office/powerpoint/2010/main" val="2749002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1B97C6-02B6-41DE-BF50-7ADE988F4C7E}"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AFBDE6-74E2-4C1E-8C6F-32E7B00B012D}" type="slidenum">
              <a:rPr lang="en-US" smtClean="0"/>
              <a:t>‹#›</a:t>
            </a:fld>
            <a:endParaRPr lang="en-US"/>
          </a:p>
        </p:txBody>
      </p:sp>
    </p:spTree>
    <p:extLst>
      <p:ext uri="{BB962C8B-B14F-4D97-AF65-F5344CB8AC3E}">
        <p14:creationId xmlns:p14="http://schemas.microsoft.com/office/powerpoint/2010/main" val="567555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1B97C6-02B6-41DE-BF50-7ADE988F4C7E}"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AFBDE6-74E2-4C1E-8C6F-32E7B00B012D}" type="slidenum">
              <a:rPr lang="en-US" smtClean="0"/>
              <a:t>‹#›</a:t>
            </a:fld>
            <a:endParaRPr lang="en-US"/>
          </a:p>
        </p:txBody>
      </p:sp>
    </p:spTree>
    <p:extLst>
      <p:ext uri="{BB962C8B-B14F-4D97-AF65-F5344CB8AC3E}">
        <p14:creationId xmlns:p14="http://schemas.microsoft.com/office/powerpoint/2010/main" val="1718960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1B97C6-02B6-41DE-BF50-7ADE988F4C7E}"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AFBDE6-74E2-4C1E-8C6F-32E7B00B012D}" type="slidenum">
              <a:rPr lang="en-US" smtClean="0"/>
              <a:t>‹#›</a:t>
            </a:fld>
            <a:endParaRPr lang="en-US"/>
          </a:p>
        </p:txBody>
      </p:sp>
    </p:spTree>
    <p:extLst>
      <p:ext uri="{BB962C8B-B14F-4D97-AF65-F5344CB8AC3E}">
        <p14:creationId xmlns:p14="http://schemas.microsoft.com/office/powerpoint/2010/main" val="255238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1B97C6-02B6-41DE-BF50-7ADE988F4C7E}"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AFBDE6-74E2-4C1E-8C6F-32E7B00B012D}" type="slidenum">
              <a:rPr lang="en-US" smtClean="0"/>
              <a:t>‹#›</a:t>
            </a:fld>
            <a:endParaRPr lang="en-US"/>
          </a:p>
        </p:txBody>
      </p:sp>
    </p:spTree>
    <p:extLst>
      <p:ext uri="{BB962C8B-B14F-4D97-AF65-F5344CB8AC3E}">
        <p14:creationId xmlns:p14="http://schemas.microsoft.com/office/powerpoint/2010/main" val="2672126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1B97C6-02B6-41DE-BF50-7ADE988F4C7E}" type="datetimeFigureOut">
              <a:rPr lang="en-US" smtClean="0"/>
              <a:t>4/29/2019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AFBDE6-74E2-4C1E-8C6F-32E7B00B012D}" type="slidenum">
              <a:rPr lang="en-US" smtClean="0"/>
              <a:t>‹#›</a:t>
            </a:fld>
            <a:endParaRPr lang="en-US"/>
          </a:p>
        </p:txBody>
      </p:sp>
    </p:spTree>
    <p:extLst>
      <p:ext uri="{BB962C8B-B14F-4D97-AF65-F5344CB8AC3E}">
        <p14:creationId xmlns:p14="http://schemas.microsoft.com/office/powerpoint/2010/main" val="1542102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51B97C6-02B6-41DE-BF50-7ADE988F4C7E}" type="datetimeFigureOut">
              <a:rPr lang="en-US" smtClean="0"/>
              <a:t>4/29/2019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AFBDE6-74E2-4C1E-8C6F-32E7B00B012D}" type="slidenum">
              <a:rPr lang="en-US" smtClean="0"/>
              <a:t>‹#›</a:t>
            </a:fld>
            <a:endParaRPr lang="en-US"/>
          </a:p>
        </p:txBody>
      </p:sp>
    </p:spTree>
    <p:extLst>
      <p:ext uri="{BB962C8B-B14F-4D97-AF65-F5344CB8AC3E}">
        <p14:creationId xmlns:p14="http://schemas.microsoft.com/office/powerpoint/2010/main" val="3654754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1B97C6-02B6-41DE-BF50-7ADE988F4C7E}" type="datetimeFigureOut">
              <a:rPr lang="en-US" smtClean="0"/>
              <a:t>4/29/2019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AFBDE6-74E2-4C1E-8C6F-32E7B00B012D}" type="slidenum">
              <a:rPr lang="en-US" smtClean="0"/>
              <a:t>‹#›</a:t>
            </a:fld>
            <a:endParaRPr lang="en-US"/>
          </a:p>
        </p:txBody>
      </p:sp>
    </p:spTree>
    <p:extLst>
      <p:ext uri="{BB962C8B-B14F-4D97-AF65-F5344CB8AC3E}">
        <p14:creationId xmlns:p14="http://schemas.microsoft.com/office/powerpoint/2010/main" val="1651879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1B97C6-02B6-41DE-BF50-7ADE988F4C7E}"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AFBDE6-74E2-4C1E-8C6F-32E7B00B012D}" type="slidenum">
              <a:rPr lang="en-US" smtClean="0"/>
              <a:t>‹#›</a:t>
            </a:fld>
            <a:endParaRPr lang="en-US"/>
          </a:p>
        </p:txBody>
      </p:sp>
    </p:spTree>
    <p:extLst>
      <p:ext uri="{BB962C8B-B14F-4D97-AF65-F5344CB8AC3E}">
        <p14:creationId xmlns:p14="http://schemas.microsoft.com/office/powerpoint/2010/main" val="653379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1B97C6-02B6-41DE-BF50-7ADE988F4C7E}"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AFBDE6-74E2-4C1E-8C6F-32E7B00B012D}" type="slidenum">
              <a:rPr lang="en-US" smtClean="0"/>
              <a:t>‹#›</a:t>
            </a:fld>
            <a:endParaRPr lang="en-US"/>
          </a:p>
        </p:txBody>
      </p:sp>
    </p:spTree>
    <p:extLst>
      <p:ext uri="{BB962C8B-B14F-4D97-AF65-F5344CB8AC3E}">
        <p14:creationId xmlns:p14="http://schemas.microsoft.com/office/powerpoint/2010/main" val="3600771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1B97C6-02B6-41DE-BF50-7ADE988F4C7E}" type="datetimeFigureOut">
              <a:rPr lang="en-US" smtClean="0"/>
              <a:t>4/29/2019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FBDE6-74E2-4C1E-8C6F-32E7B00B012D}" type="slidenum">
              <a:rPr lang="en-US" smtClean="0"/>
              <a:t>‹#›</a:t>
            </a:fld>
            <a:endParaRPr lang="en-US"/>
          </a:p>
        </p:txBody>
      </p:sp>
    </p:spTree>
    <p:extLst>
      <p:ext uri="{BB962C8B-B14F-4D97-AF65-F5344CB8AC3E}">
        <p14:creationId xmlns:p14="http://schemas.microsoft.com/office/powerpoint/2010/main" val="1170040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gpo.gov/fdsys/pkg/FR-2016-08-19/pdf/2016-15975.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_ftn2"/></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farmworker.workforcegps.org/resources/2019/04/26/20/19/NFJP-Grants-Management-Resource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farmworker.workforcegps.org/" TargetMode="External"/><Relationship Id="rId4" Type="http://schemas.openxmlformats.org/officeDocument/2006/relationships/hyperlink" Target="https://farmworker.workforcegps.org/resources/2019/02/27/21/45/Performance-Reporting-Scenarios-for-Career-Service-and-Training-Grant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NFJP@dol.gov"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NFJP Performance and Reporting Webinar</a:t>
            </a:r>
          </a:p>
        </p:txBody>
      </p:sp>
      <p:sp>
        <p:nvSpPr>
          <p:cNvPr id="3" name="Subtitle 2"/>
          <p:cNvSpPr>
            <a:spLocks noGrp="1"/>
          </p:cNvSpPr>
          <p:nvPr>
            <p:ph type="subTitle" idx="1"/>
          </p:nvPr>
        </p:nvSpPr>
        <p:spPr/>
        <p:txBody>
          <a:bodyPr>
            <a:normAutofit/>
          </a:bodyPr>
          <a:lstStyle/>
          <a:p>
            <a:r>
              <a:rPr lang="en-US" sz="4400" dirty="0"/>
              <a:t>April 30, 2019</a:t>
            </a:r>
          </a:p>
        </p:txBody>
      </p:sp>
    </p:spTree>
    <p:extLst>
      <p:ext uri="{BB962C8B-B14F-4D97-AF65-F5344CB8AC3E}">
        <p14:creationId xmlns:p14="http://schemas.microsoft.com/office/powerpoint/2010/main" val="313352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Explanation of Regression Model</a:t>
            </a:r>
          </a:p>
        </p:txBody>
      </p:sp>
      <p:sp>
        <p:nvSpPr>
          <p:cNvPr id="3" name="Content Placeholder 2"/>
          <p:cNvSpPr>
            <a:spLocks noGrp="1"/>
          </p:cNvSpPr>
          <p:nvPr>
            <p:ph idx="1"/>
          </p:nvPr>
        </p:nvSpPr>
        <p:spPr/>
        <p:txBody>
          <a:bodyPr/>
          <a:lstStyle/>
          <a:p>
            <a:r>
              <a:rPr lang="en-US" dirty="0"/>
              <a:t>Used data from PY 17</a:t>
            </a:r>
          </a:p>
          <a:p>
            <a:r>
              <a:rPr lang="en-US" dirty="0"/>
              <a:t>Subsequent years will use data over multiple program years, which will strengthen the stability of the model</a:t>
            </a:r>
          </a:p>
          <a:p>
            <a:r>
              <a:rPr lang="en-US" dirty="0"/>
              <a:t>Model is similar in concept to those used for other WIOA programs, but is unique to the NFJP</a:t>
            </a:r>
          </a:p>
        </p:txBody>
      </p:sp>
    </p:spTree>
    <p:extLst>
      <p:ext uri="{BB962C8B-B14F-4D97-AF65-F5344CB8AC3E}">
        <p14:creationId xmlns:p14="http://schemas.microsoft.com/office/powerpoint/2010/main" val="776755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Regression Analysis Results</a:t>
            </a:r>
          </a:p>
        </p:txBody>
      </p:sp>
      <p:sp>
        <p:nvSpPr>
          <p:cNvPr id="3" name="Content Placeholder 2"/>
          <p:cNvSpPr>
            <a:spLocks noGrp="1"/>
          </p:cNvSpPr>
          <p:nvPr>
            <p:ph sz="quarter" idx="1"/>
          </p:nvPr>
        </p:nvSpPr>
        <p:spPr/>
        <p:txBody>
          <a:bodyPr>
            <a:normAutofit/>
          </a:bodyPr>
          <a:lstStyle/>
          <a:p>
            <a:r>
              <a:rPr lang="en-US" dirty="0"/>
              <a:t>Multiple variables were shown to significantly affect outcomes.</a:t>
            </a:r>
          </a:p>
          <a:p>
            <a:r>
              <a:rPr lang="en-US" dirty="0"/>
              <a:t>We then use the values calculated from the regression (parameters) for each factor to “adjust” grantees’ performance targets. </a:t>
            </a:r>
          </a:p>
          <a:p>
            <a:r>
              <a:rPr lang="en-US" dirty="0"/>
              <a:t> Adjustment =</a:t>
            </a:r>
          </a:p>
          <a:p>
            <a:pPr marL="0" indent="0">
              <a:buNone/>
            </a:pPr>
            <a:r>
              <a:rPr lang="en-US" i="1" dirty="0"/>
              <a:t>	(Value for Variable in Regression Model) X </a:t>
            </a:r>
          </a:p>
          <a:p>
            <a:pPr marL="0" indent="0">
              <a:buNone/>
            </a:pPr>
            <a:r>
              <a:rPr lang="en-US" i="1" dirty="0"/>
              <a:t>	(Grantee’s deviation from the national average on the Variable)</a:t>
            </a:r>
          </a:p>
          <a:p>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normAutofit/>
          </a:bodyPr>
          <a:lstStyle/>
          <a:p>
            <a:fld id="{AF9EBEE6-A242-4520-8509-E2E3FD0A5354}" type="slidenum">
              <a:rPr lang="en-US" smtClean="0"/>
              <a:pPr/>
              <a:t>11</a:t>
            </a:fld>
            <a:endParaRPr lang="en-US" dirty="0"/>
          </a:p>
        </p:txBody>
      </p:sp>
    </p:spTree>
    <p:extLst>
      <p:ext uri="{BB962C8B-B14F-4D97-AF65-F5344CB8AC3E}">
        <p14:creationId xmlns:p14="http://schemas.microsoft.com/office/powerpoint/2010/main" val="339729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dirty="0"/>
              <a:t>Example</a:t>
            </a:r>
          </a:p>
        </p:txBody>
      </p:sp>
      <p:sp>
        <p:nvSpPr>
          <p:cNvPr id="3" name="Content Placeholder 2"/>
          <p:cNvSpPr>
            <a:spLocks noGrp="1"/>
          </p:cNvSpPr>
          <p:nvPr>
            <p:ph sz="quarter" idx="1"/>
          </p:nvPr>
        </p:nvSpPr>
        <p:spPr>
          <a:xfrm>
            <a:off x="2136648" y="1600200"/>
            <a:ext cx="8153400" cy="3733800"/>
          </a:xfrm>
        </p:spPr>
        <p:txBody>
          <a:bodyPr>
            <a:normAutofit/>
          </a:bodyPr>
          <a:lstStyle/>
          <a:p>
            <a:pPr marL="0" indent="0">
              <a:buNone/>
            </a:pPr>
            <a:r>
              <a:rPr lang="en-US" dirty="0"/>
              <a:t>Grantee A Example: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endParaRPr lang="en-US" sz="2700" dirty="0"/>
          </a:p>
          <a:p>
            <a:pPr marL="0" indent="0" algn="ctr">
              <a:buNone/>
            </a:pPr>
            <a:endParaRPr lang="en-US" sz="2700" dirty="0"/>
          </a:p>
          <a:p>
            <a:pPr marL="0" indent="0" algn="ctr">
              <a:buNone/>
            </a:pPr>
            <a:endParaRPr lang="en-US" sz="2700" dirty="0"/>
          </a:p>
          <a:p>
            <a:pPr marL="0" indent="0" algn="ctr">
              <a:buNone/>
            </a:pPr>
            <a:endParaRPr lang="en-US" sz="2700" dirty="0"/>
          </a:p>
        </p:txBody>
      </p:sp>
      <p:graphicFrame>
        <p:nvGraphicFramePr>
          <p:cNvPr id="4" name="Table 3"/>
          <p:cNvGraphicFramePr>
            <a:graphicFrameLocks noGrp="1"/>
          </p:cNvGraphicFramePr>
          <p:nvPr>
            <p:extLst/>
          </p:nvPr>
        </p:nvGraphicFramePr>
        <p:xfrm>
          <a:off x="2286000" y="2133600"/>
          <a:ext cx="7315200" cy="311404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370840">
                <a:tc>
                  <a:txBody>
                    <a:bodyPr/>
                    <a:lstStyle/>
                    <a:p>
                      <a:pPr algn="l"/>
                      <a:endParaRPr lang="en-US" dirty="0"/>
                    </a:p>
                    <a:p>
                      <a:pPr algn="l"/>
                      <a:endParaRPr lang="en-US" dirty="0"/>
                    </a:p>
                    <a:p>
                      <a:pPr algn="l"/>
                      <a:endParaRPr lang="en-US" dirty="0"/>
                    </a:p>
                    <a:p>
                      <a:pPr algn="l"/>
                      <a:endParaRPr lang="en-US" dirty="0"/>
                    </a:p>
                    <a:p>
                      <a:pPr algn="l"/>
                      <a:r>
                        <a:rPr lang="en-US" dirty="0"/>
                        <a:t>Significant Variables</a:t>
                      </a:r>
                      <a:r>
                        <a:rPr lang="en-US" baseline="0" dirty="0"/>
                        <a:t> </a:t>
                      </a:r>
                      <a:endParaRPr lang="en-US" dirty="0"/>
                    </a:p>
                  </a:txBody>
                  <a:tcPr/>
                </a:tc>
                <a:tc>
                  <a:txBody>
                    <a:bodyPr/>
                    <a:lstStyle/>
                    <a:p>
                      <a:pPr algn="ctr"/>
                      <a:endParaRPr lang="en-US" dirty="0"/>
                    </a:p>
                    <a:p>
                      <a:pPr algn="ctr"/>
                      <a:endParaRPr lang="en-US" dirty="0"/>
                    </a:p>
                    <a:p>
                      <a:pPr algn="ctr"/>
                      <a:endParaRPr lang="en-US" dirty="0"/>
                    </a:p>
                    <a:p>
                      <a:pPr algn="ctr"/>
                      <a:r>
                        <a:rPr lang="en-US" dirty="0"/>
                        <a:t>Grantee A’s Average</a:t>
                      </a:r>
                      <a:r>
                        <a:rPr lang="en-US" baseline="0" dirty="0"/>
                        <a:t> (%)</a:t>
                      </a:r>
                      <a:endParaRPr lang="en-US" dirty="0"/>
                    </a:p>
                  </a:txBody>
                  <a:tcPr/>
                </a:tc>
                <a:tc>
                  <a:txBody>
                    <a:bodyPr/>
                    <a:lstStyle/>
                    <a:p>
                      <a:pPr algn="ctr"/>
                      <a:endParaRPr lang="en-US" dirty="0"/>
                    </a:p>
                    <a:p>
                      <a:pPr algn="ctr"/>
                      <a:endParaRPr lang="en-US" dirty="0"/>
                    </a:p>
                    <a:p>
                      <a:pPr algn="ctr"/>
                      <a:r>
                        <a:rPr lang="en-US" dirty="0"/>
                        <a:t>National Grantee Average</a:t>
                      </a:r>
                      <a:r>
                        <a:rPr lang="en-US" baseline="0" dirty="0"/>
                        <a:t> </a:t>
                      </a:r>
                      <a:r>
                        <a:rPr lang="en-US" dirty="0"/>
                        <a:t>(%)</a:t>
                      </a:r>
                    </a:p>
                  </a:txBody>
                  <a:tcPr/>
                </a:tc>
                <a:tc>
                  <a:txBody>
                    <a:bodyPr/>
                    <a:lstStyle/>
                    <a:p>
                      <a:pPr algn="ctr"/>
                      <a:r>
                        <a:rPr lang="en-US" dirty="0"/>
                        <a:t>Difference Between National</a:t>
                      </a:r>
                      <a:r>
                        <a:rPr lang="en-US" baseline="0" dirty="0"/>
                        <a:t> and Grantee Averages (%)</a:t>
                      </a:r>
                      <a:endParaRPr lang="en-US" dirty="0"/>
                    </a:p>
                  </a:txBody>
                  <a:tcPr/>
                </a:tc>
                <a:extLst>
                  <a:ext uri="{0D108BD9-81ED-4DB2-BD59-A6C34878D82A}">
                    <a16:rowId xmlns:a16="http://schemas.microsoft.com/office/drawing/2014/main" val="10000"/>
                  </a:ext>
                </a:extLst>
              </a:tr>
              <a:tr h="370840">
                <a:tc>
                  <a:txBody>
                    <a:bodyPr/>
                    <a:lstStyle/>
                    <a:p>
                      <a:pPr algn="l"/>
                      <a:r>
                        <a:rPr lang="en-US" dirty="0"/>
                        <a:t>Limited English Proficiency</a:t>
                      </a:r>
                    </a:p>
                  </a:txBody>
                  <a:tcPr/>
                </a:tc>
                <a:tc>
                  <a:txBody>
                    <a:bodyPr/>
                    <a:lstStyle/>
                    <a:p>
                      <a:pPr algn="ctr"/>
                      <a:r>
                        <a:rPr lang="en-US" dirty="0"/>
                        <a:t>43.1</a:t>
                      </a:r>
                    </a:p>
                  </a:txBody>
                  <a:tcPr/>
                </a:tc>
                <a:tc>
                  <a:txBody>
                    <a:bodyPr/>
                    <a:lstStyle/>
                    <a:p>
                      <a:pPr algn="ctr"/>
                      <a:r>
                        <a:rPr lang="en-US" dirty="0"/>
                        <a:t>38.6</a:t>
                      </a:r>
                    </a:p>
                  </a:txBody>
                  <a:tcPr/>
                </a:tc>
                <a:tc>
                  <a:txBody>
                    <a:bodyPr/>
                    <a:lstStyle/>
                    <a:p>
                      <a:pPr algn="ctr"/>
                      <a:r>
                        <a:rPr lang="en-US" dirty="0"/>
                        <a:t>4.5%</a:t>
                      </a:r>
                    </a:p>
                  </a:txBody>
                  <a:tcPr/>
                </a:tc>
                <a:extLst>
                  <a:ext uri="{0D108BD9-81ED-4DB2-BD59-A6C34878D82A}">
                    <a16:rowId xmlns:a16="http://schemas.microsoft.com/office/drawing/2014/main" val="10001"/>
                  </a:ext>
                </a:extLst>
              </a:tr>
              <a:tr h="370840">
                <a:tc>
                  <a:txBody>
                    <a:bodyPr/>
                    <a:lstStyle/>
                    <a:p>
                      <a:pPr algn="l"/>
                      <a:r>
                        <a:rPr lang="en-US" dirty="0"/>
                        <a:t>Lack of Transportation</a:t>
                      </a:r>
                    </a:p>
                  </a:txBody>
                  <a:tcPr/>
                </a:tc>
                <a:tc>
                  <a:txBody>
                    <a:bodyPr/>
                    <a:lstStyle/>
                    <a:p>
                      <a:pPr algn="ctr"/>
                      <a:r>
                        <a:rPr lang="en-US" dirty="0"/>
                        <a:t>13.6</a:t>
                      </a:r>
                    </a:p>
                  </a:txBody>
                  <a:tcPr/>
                </a:tc>
                <a:tc>
                  <a:txBody>
                    <a:bodyPr/>
                    <a:lstStyle/>
                    <a:p>
                      <a:pPr algn="ctr"/>
                      <a:r>
                        <a:rPr lang="en-US" dirty="0"/>
                        <a:t>17.8</a:t>
                      </a:r>
                    </a:p>
                  </a:txBody>
                  <a:tcPr/>
                </a:tc>
                <a:tc>
                  <a:txBody>
                    <a:bodyPr/>
                    <a:lstStyle/>
                    <a:p>
                      <a:pPr algn="ctr"/>
                      <a:r>
                        <a:rPr lang="en-US" dirty="0"/>
                        <a:t>-4.2%</a:t>
                      </a:r>
                    </a:p>
                  </a:txBody>
                  <a:tcPr/>
                </a:tc>
                <a:extLst>
                  <a:ext uri="{0D108BD9-81ED-4DB2-BD59-A6C34878D82A}">
                    <a16:rowId xmlns:a16="http://schemas.microsoft.com/office/drawing/2014/main" val="10002"/>
                  </a:ext>
                </a:extLst>
              </a:tr>
              <a:tr h="370840">
                <a:tc>
                  <a:txBody>
                    <a:bodyPr/>
                    <a:lstStyle/>
                    <a:p>
                      <a:pPr algn="l"/>
                      <a:r>
                        <a:rPr lang="en-US" dirty="0"/>
                        <a:t>County</a:t>
                      </a:r>
                      <a:r>
                        <a:rPr lang="en-US" baseline="0" dirty="0"/>
                        <a:t> </a:t>
                      </a:r>
                      <a:r>
                        <a:rPr lang="en-US" dirty="0"/>
                        <a:t>Unemployment Rate</a:t>
                      </a:r>
                    </a:p>
                  </a:txBody>
                  <a:tcPr/>
                </a:tc>
                <a:tc>
                  <a:txBody>
                    <a:bodyPr/>
                    <a:lstStyle/>
                    <a:p>
                      <a:pPr algn="ctr"/>
                      <a:r>
                        <a:rPr lang="en-US" dirty="0"/>
                        <a:t>7.2</a:t>
                      </a:r>
                    </a:p>
                  </a:txBody>
                  <a:tcPr/>
                </a:tc>
                <a:tc>
                  <a:txBody>
                    <a:bodyPr/>
                    <a:lstStyle/>
                    <a:p>
                      <a:pPr algn="ctr"/>
                      <a:r>
                        <a:rPr lang="en-US" dirty="0"/>
                        <a:t>5.9</a:t>
                      </a:r>
                    </a:p>
                  </a:txBody>
                  <a:tcPr/>
                </a:tc>
                <a:tc>
                  <a:txBody>
                    <a:bodyPr/>
                    <a:lstStyle/>
                    <a:p>
                      <a:pPr algn="ctr"/>
                      <a:r>
                        <a:rPr lang="en-US" b="0" dirty="0"/>
                        <a:t>1.3</a:t>
                      </a:r>
                      <a:r>
                        <a:rPr lang="en-US" dirty="0"/>
                        <a:t>%</a:t>
                      </a:r>
                    </a:p>
                  </a:txBody>
                  <a:tcPr/>
                </a:tc>
                <a:extLst>
                  <a:ext uri="{0D108BD9-81ED-4DB2-BD59-A6C34878D82A}">
                    <a16:rowId xmlns:a16="http://schemas.microsoft.com/office/drawing/2014/main" val="10003"/>
                  </a:ext>
                </a:extLst>
              </a:tr>
            </a:tbl>
          </a:graphicData>
        </a:graphic>
      </p:graphicFrame>
      <p:sp>
        <p:nvSpPr>
          <p:cNvPr id="5" name="TextBox 4"/>
          <p:cNvSpPr txBox="1"/>
          <p:nvPr/>
        </p:nvSpPr>
        <p:spPr>
          <a:xfrm>
            <a:off x="2209800" y="5334000"/>
            <a:ext cx="8458200" cy="1938992"/>
          </a:xfrm>
          <a:prstGeom prst="rect">
            <a:avLst/>
          </a:prstGeom>
          <a:noFill/>
        </p:spPr>
        <p:txBody>
          <a:bodyPr wrap="square" rtlCol="0">
            <a:spAutoFit/>
          </a:bodyPr>
          <a:lstStyle/>
          <a:p>
            <a:pPr marL="457200" indent="-457200">
              <a:buFont typeface="+mj-lt"/>
              <a:buAutoNum type="arabicPeriod"/>
            </a:pPr>
            <a:r>
              <a:rPr lang="en-US" sz="2400" dirty="0"/>
              <a:t>We first subtract the national average from the grantee’s avg.</a:t>
            </a:r>
          </a:p>
          <a:p>
            <a:pPr marL="457200" indent="-457200">
              <a:buFont typeface="+mj-lt"/>
              <a:buAutoNum type="arabicPeriod"/>
            </a:pPr>
            <a:r>
              <a:rPr lang="en-US" sz="2400" dirty="0"/>
              <a:t> </a:t>
            </a:r>
            <a:r>
              <a:rPr lang="en-US" sz="2400" dirty="0">
                <a:solidFill>
                  <a:srgbClr val="000000"/>
                </a:solidFill>
              </a:rPr>
              <a:t>Then all differences (+ and -) are plugged into each measure’s formula to make adjustments to grantee targets.</a:t>
            </a:r>
          </a:p>
          <a:p>
            <a:pPr marL="457200" indent="-457200">
              <a:buFont typeface="+mj-lt"/>
              <a:buAutoNum type="arabicPeriod"/>
            </a:pPr>
            <a:endParaRPr lang="en-US" sz="2400" dirty="0"/>
          </a:p>
          <a:p>
            <a:pPr marL="457200" indent="-457200"/>
            <a:r>
              <a:rPr lang="en-US" sz="2400" dirty="0"/>
              <a:t> </a:t>
            </a:r>
          </a:p>
        </p:txBody>
      </p:sp>
      <p:sp>
        <p:nvSpPr>
          <p:cNvPr id="6" name="Slide Number Placeholder 5"/>
          <p:cNvSpPr>
            <a:spLocks noGrp="1"/>
          </p:cNvSpPr>
          <p:nvPr>
            <p:ph type="sldNum" sz="quarter" idx="12"/>
          </p:nvPr>
        </p:nvSpPr>
        <p:spPr/>
        <p:txBody>
          <a:bodyPr>
            <a:normAutofit/>
          </a:bodyPr>
          <a:lstStyle/>
          <a:p>
            <a:fld id="{AF9EBEE6-A242-4520-8509-E2E3FD0A5354}" type="slidenum">
              <a:rPr lang="en-US" smtClean="0"/>
              <a:pPr/>
              <a:t>12</a:t>
            </a:fld>
            <a:endParaRPr lang="en-US" dirty="0"/>
          </a:p>
        </p:txBody>
      </p:sp>
    </p:spTree>
    <p:extLst>
      <p:ext uri="{BB962C8B-B14F-4D97-AF65-F5344CB8AC3E}">
        <p14:creationId xmlns:p14="http://schemas.microsoft.com/office/powerpoint/2010/main" val="2905223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Regression Analysis – Next Steps</a:t>
            </a:r>
          </a:p>
        </p:txBody>
      </p:sp>
      <p:sp>
        <p:nvSpPr>
          <p:cNvPr id="3" name="Content Placeholder 2"/>
          <p:cNvSpPr>
            <a:spLocks noGrp="1"/>
          </p:cNvSpPr>
          <p:nvPr>
            <p:ph sz="quarter" idx="1"/>
          </p:nvPr>
        </p:nvSpPr>
        <p:spPr/>
        <p:txBody>
          <a:bodyPr>
            <a:normAutofit/>
          </a:bodyPr>
          <a:lstStyle/>
          <a:p>
            <a:r>
              <a:rPr lang="en-US" dirty="0"/>
              <a:t>National office is determining whether to implement a “cap” on changes from existing measures (i.e., no grantee’s goals could be adjusted upwards or downwards by more than, e.g., 5%, or 10%)</a:t>
            </a:r>
          </a:p>
          <a:p>
            <a:r>
              <a:rPr lang="en-US" dirty="0"/>
              <a:t>Adjusted goals will be shared with grantees</a:t>
            </a:r>
          </a:p>
          <a:p>
            <a:r>
              <a:rPr lang="en-US" dirty="0"/>
              <a:t>Opportunity for negotiation</a:t>
            </a:r>
          </a:p>
          <a:p>
            <a:r>
              <a:rPr lang="en-US" dirty="0"/>
              <a:t>Goals to be put in place for PY 2019</a:t>
            </a:r>
          </a:p>
          <a:p>
            <a:pPr marL="0" indent="0">
              <a:buNone/>
            </a:pPr>
            <a:r>
              <a:rPr lang="en-US" i="1" dirty="0"/>
              <a:t>	</a:t>
            </a:r>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normAutofit/>
          </a:bodyPr>
          <a:lstStyle/>
          <a:p>
            <a:fld id="{AF9EBEE6-A242-4520-8509-E2E3FD0A5354}" type="slidenum">
              <a:rPr lang="en-US" smtClean="0"/>
              <a:pPr/>
              <a:t>13</a:t>
            </a:fld>
            <a:endParaRPr lang="en-US" dirty="0"/>
          </a:p>
        </p:txBody>
      </p:sp>
    </p:spTree>
    <p:extLst>
      <p:ext uri="{BB962C8B-B14F-4D97-AF65-F5344CB8AC3E}">
        <p14:creationId xmlns:p14="http://schemas.microsoft.com/office/powerpoint/2010/main" val="3309543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Where are We Now?</a:t>
            </a:r>
          </a:p>
        </p:txBody>
      </p:sp>
      <p:sp>
        <p:nvSpPr>
          <p:cNvPr id="3" name="Content Placeholder 2"/>
          <p:cNvSpPr>
            <a:spLocks noGrp="1"/>
          </p:cNvSpPr>
          <p:nvPr>
            <p:ph idx="1"/>
          </p:nvPr>
        </p:nvSpPr>
        <p:spPr/>
        <p:txBody>
          <a:bodyPr>
            <a:normAutofit lnSpcReduction="10000"/>
          </a:bodyPr>
          <a:lstStyle/>
          <a:p>
            <a:r>
              <a:rPr lang="en-US" dirty="0"/>
              <a:t>Since WIOA requires logical comparisons across ETA programs, ETA staff needed to work together to codify the definitions and agree on who was being counted in the calculations.</a:t>
            </a:r>
          </a:p>
          <a:p>
            <a:pPr marL="0" indent="0">
              <a:buNone/>
            </a:pPr>
            <a:r>
              <a:rPr lang="en-US" dirty="0"/>
              <a:t>  </a:t>
            </a:r>
          </a:p>
          <a:p>
            <a:r>
              <a:rPr lang="en-US" dirty="0"/>
              <a:t>NFJP PY17’s annual data will be the primary factor in establishing baseline goals for PY19</a:t>
            </a:r>
          </a:p>
          <a:p>
            <a:endParaRPr lang="en-US" dirty="0"/>
          </a:p>
          <a:p>
            <a:r>
              <a:rPr lang="en-US" dirty="0"/>
              <a:t> Formal policy guidance was issued for the six core programs through TEGL 10-16.  Once it was released, work began on guidance for the remaining programs.</a:t>
            </a:r>
          </a:p>
        </p:txBody>
      </p:sp>
    </p:spTree>
    <p:extLst>
      <p:ext uri="{BB962C8B-B14F-4D97-AF65-F5344CB8AC3E}">
        <p14:creationId xmlns:p14="http://schemas.microsoft.com/office/powerpoint/2010/main" val="2003270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are We Now?  (continued)</a:t>
            </a:r>
          </a:p>
        </p:txBody>
      </p:sp>
      <p:sp>
        <p:nvSpPr>
          <p:cNvPr id="3" name="Content Placeholder 2"/>
          <p:cNvSpPr>
            <a:spLocks noGrp="1"/>
          </p:cNvSpPr>
          <p:nvPr>
            <p:ph idx="1"/>
          </p:nvPr>
        </p:nvSpPr>
        <p:spPr/>
        <p:txBody>
          <a:bodyPr>
            <a:normAutofit/>
          </a:bodyPr>
          <a:lstStyle/>
          <a:p>
            <a:r>
              <a:rPr lang="en-US" dirty="0"/>
              <a:t>DOL – Only guidance, </a:t>
            </a:r>
            <a:r>
              <a:rPr lang="en-US" i="1" dirty="0"/>
              <a:t>Aligning Performance Accountability Reporting, Definitions, and Policies Across Workforce Employment and Training Programs Administered by the U.S. Department of Labor</a:t>
            </a:r>
            <a:r>
              <a:rPr lang="en-US" dirty="0"/>
              <a:t>, was released on March 25, 2019 for 15 programs.  As the title states, the intent of this guidance is to measure ETA programs uniformly.</a:t>
            </a:r>
          </a:p>
          <a:p>
            <a:endParaRPr lang="en-US" dirty="0"/>
          </a:p>
          <a:p>
            <a:r>
              <a:rPr lang="en-US" dirty="0"/>
              <a:t>With the release of official guidance, National Office staff can move forward with developing data validation instructions and grantees can finalize any changes they need to make to their automated systems.</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597137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 Points from Attachment 7:</a:t>
            </a:r>
            <a:br>
              <a:rPr lang="en-US" dirty="0"/>
            </a:br>
            <a:r>
              <a:rPr lang="en-US" dirty="0"/>
              <a:t>National Farmworker Jobs Program </a:t>
            </a:r>
          </a:p>
        </p:txBody>
      </p:sp>
      <p:sp>
        <p:nvSpPr>
          <p:cNvPr id="3" name="Content Placeholder 2"/>
          <p:cNvSpPr>
            <a:spLocks noGrp="1"/>
          </p:cNvSpPr>
          <p:nvPr>
            <p:ph idx="1"/>
          </p:nvPr>
        </p:nvSpPr>
        <p:spPr/>
        <p:txBody>
          <a:bodyPr/>
          <a:lstStyle/>
          <a:p>
            <a:endParaRPr lang="en-US" dirty="0"/>
          </a:p>
          <a:p>
            <a:r>
              <a:rPr lang="en-US" dirty="0"/>
              <a:t>NFJP uses the same WIOA primary performance indicators as the core programs and applies these indicators as described in Appendix 1 of the guidance.  </a:t>
            </a:r>
          </a:p>
          <a:p>
            <a:endParaRPr lang="en-US" dirty="0"/>
          </a:p>
          <a:p>
            <a:r>
              <a:rPr lang="en-US" dirty="0"/>
              <a:t>NFJP also uses the same WIOA youth primary performance indicators as the core programs and applies these indicators as described in Appendix 1 of the guidance.</a:t>
            </a:r>
          </a:p>
        </p:txBody>
      </p:sp>
    </p:spTree>
    <p:extLst>
      <p:ext uri="{BB962C8B-B14F-4D97-AF65-F5344CB8AC3E}">
        <p14:creationId xmlns:p14="http://schemas.microsoft.com/office/powerpoint/2010/main" val="2671919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Differences Highlighted in Attachment 7</a:t>
            </a:r>
          </a:p>
        </p:txBody>
      </p:sp>
      <p:sp>
        <p:nvSpPr>
          <p:cNvPr id="3" name="Content Placeholder 2"/>
          <p:cNvSpPr>
            <a:spLocks noGrp="1"/>
          </p:cNvSpPr>
          <p:nvPr>
            <p:ph idx="1"/>
          </p:nvPr>
        </p:nvSpPr>
        <p:spPr/>
        <p:txBody>
          <a:bodyPr>
            <a:normAutofit/>
          </a:bodyPr>
          <a:lstStyle/>
          <a:p>
            <a:r>
              <a:rPr lang="en-US" dirty="0"/>
              <a:t>NFJP has its own definitions for reportable individual or participant, versus other WIOA programs. </a:t>
            </a:r>
          </a:p>
          <a:p>
            <a:endParaRPr lang="en-US" dirty="0"/>
          </a:p>
          <a:p>
            <a:r>
              <a:rPr lang="en-US" dirty="0"/>
              <a:t>Housing grantees do not report into WIPS and do not have the same performance indicators as career services and training grantees.  Housing measures are described under the unique features of NFJP.  </a:t>
            </a:r>
          </a:p>
          <a:p>
            <a:endParaRPr lang="en-US" dirty="0"/>
          </a:p>
          <a:p>
            <a:r>
              <a:rPr lang="en-US" dirty="0"/>
              <a:t>NFJP uses an expanded definition of “family” when describing eligible dependents.  </a:t>
            </a:r>
          </a:p>
        </p:txBody>
      </p:sp>
    </p:spTree>
    <p:extLst>
      <p:ext uri="{BB962C8B-B14F-4D97-AF65-F5344CB8AC3E}">
        <p14:creationId xmlns:p14="http://schemas.microsoft.com/office/powerpoint/2010/main" val="1999763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Housing Performance</a:t>
            </a:r>
          </a:p>
        </p:txBody>
      </p:sp>
      <p:sp>
        <p:nvSpPr>
          <p:cNvPr id="3" name="Content Placeholder 2"/>
          <p:cNvSpPr>
            <a:spLocks noGrp="1"/>
          </p:cNvSpPr>
          <p:nvPr>
            <p:ph idx="1"/>
          </p:nvPr>
        </p:nvSpPr>
        <p:spPr/>
        <p:txBody>
          <a:bodyPr/>
          <a:lstStyle/>
          <a:p>
            <a:r>
              <a:rPr lang="en-US" dirty="0"/>
              <a:t>Although Housing grantee data is not currently reported into WIPS, the data is collected through the Quarterly Narrative Report.  This information is included in the overall performance for NFJP.  For reports to Congress and USDOL executive leadership, housing data is included as part of our outcomes.</a:t>
            </a:r>
          </a:p>
          <a:p>
            <a:endParaRPr lang="en-US" dirty="0"/>
          </a:p>
          <a:p>
            <a:r>
              <a:rPr lang="en-US" dirty="0"/>
              <a:t>Housing grantees will be asked to provide input for reporting through WIPS in the near future.  </a:t>
            </a:r>
          </a:p>
        </p:txBody>
      </p:sp>
    </p:spTree>
    <p:extLst>
      <p:ext uri="{BB962C8B-B14F-4D97-AF65-F5344CB8AC3E}">
        <p14:creationId xmlns:p14="http://schemas.microsoft.com/office/powerpoint/2010/main" val="995675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334" y="182245"/>
            <a:ext cx="9919915" cy="1325563"/>
          </a:xfrm>
        </p:spPr>
        <p:txBody>
          <a:bodyPr>
            <a:noAutofit/>
          </a:bodyPr>
          <a:lstStyle/>
          <a:p>
            <a:pPr algn="ctr"/>
            <a:r>
              <a:rPr lang="en-US" sz="3200" dirty="0"/>
              <a:t>Appendix III – Table C</a:t>
            </a:r>
            <a:br>
              <a:rPr lang="en-US" sz="3200" dirty="0"/>
            </a:br>
            <a:r>
              <a:rPr lang="en-US" sz="3200" dirty="0"/>
              <a:t>Participation Level Services Chart</a:t>
            </a:r>
            <a:br>
              <a:rPr lang="en-US" sz="3200" dirty="0"/>
            </a:br>
            <a:r>
              <a:rPr lang="en-US" sz="3200" dirty="0"/>
              <a:t>NFJP Career Services &amp; Training Grants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195288"/>
              </p:ext>
            </p:extLst>
          </p:nvPr>
        </p:nvGraphicFramePr>
        <p:xfrm>
          <a:off x="3951881" y="1869027"/>
          <a:ext cx="6069330" cy="4188333"/>
        </p:xfrm>
        <a:graphic>
          <a:graphicData uri="http://schemas.openxmlformats.org/drawingml/2006/table">
            <a:tbl>
              <a:tblPr firstRow="1" firstCol="1" bandRow="1">
                <a:tableStyleId>{5C22544A-7EE6-4342-B048-85BDC9FD1C3A}</a:tableStyleId>
              </a:tblPr>
              <a:tblGrid>
                <a:gridCol w="2011680">
                  <a:extLst>
                    <a:ext uri="{9D8B030D-6E8A-4147-A177-3AD203B41FA5}">
                      <a16:colId xmlns:a16="http://schemas.microsoft.com/office/drawing/2014/main" val="1193313290"/>
                    </a:ext>
                  </a:extLst>
                </a:gridCol>
                <a:gridCol w="1128395">
                  <a:extLst>
                    <a:ext uri="{9D8B030D-6E8A-4147-A177-3AD203B41FA5}">
                      <a16:colId xmlns:a16="http://schemas.microsoft.com/office/drawing/2014/main" val="2200933211"/>
                    </a:ext>
                  </a:extLst>
                </a:gridCol>
                <a:gridCol w="1443355">
                  <a:extLst>
                    <a:ext uri="{9D8B030D-6E8A-4147-A177-3AD203B41FA5}">
                      <a16:colId xmlns:a16="http://schemas.microsoft.com/office/drawing/2014/main" val="3216179363"/>
                    </a:ext>
                  </a:extLst>
                </a:gridCol>
                <a:gridCol w="1485900">
                  <a:extLst>
                    <a:ext uri="{9D8B030D-6E8A-4147-A177-3AD203B41FA5}">
                      <a16:colId xmlns:a16="http://schemas.microsoft.com/office/drawing/2014/main" val="1504495218"/>
                    </a:ext>
                  </a:extLst>
                </a:gridCol>
              </a:tblGrid>
              <a:tr h="0">
                <a:tc>
                  <a:txBody>
                    <a:bodyPr/>
                    <a:lstStyle/>
                    <a:p>
                      <a:pPr marL="0" marR="0" algn="ctr">
                        <a:lnSpc>
                          <a:spcPct val="115000"/>
                        </a:lnSpc>
                        <a:spcBef>
                          <a:spcPts val="0"/>
                        </a:spcBef>
                        <a:spcAft>
                          <a:spcPts val="0"/>
                        </a:spcAft>
                      </a:pPr>
                      <a:r>
                        <a:rPr lang="en-US" sz="1200">
                          <a:effectLst/>
                        </a:rPr>
                        <a:t> </a:t>
                      </a:r>
                      <a:endParaRPr lang="en-US" sz="1000">
                        <a:effectLst/>
                      </a:endParaRPr>
                    </a:p>
                    <a:p>
                      <a:pPr marL="0" marR="0" algn="ctr">
                        <a:lnSpc>
                          <a:spcPct val="115000"/>
                        </a:lnSpc>
                        <a:spcBef>
                          <a:spcPts val="0"/>
                        </a:spcBef>
                        <a:spcAft>
                          <a:spcPts val="0"/>
                        </a:spcAft>
                      </a:pPr>
                      <a:r>
                        <a:rPr lang="en-US" sz="1200">
                          <a:effectLst/>
                        </a:rPr>
                        <a:t>Benefit or Service Type</a:t>
                      </a:r>
                      <a:endParaRPr lang="en-US" sz="1000">
                        <a:effectLst/>
                      </a:endParaRPr>
                    </a:p>
                    <a:p>
                      <a:pPr marL="0" marR="0" algn="ctr">
                        <a:lnSpc>
                          <a:spcPct val="115000"/>
                        </a:lnSpc>
                        <a:spcBef>
                          <a:spcPts val="0"/>
                        </a:spcBef>
                        <a:spcAft>
                          <a:spcPts val="0"/>
                        </a:spcAft>
                      </a:pPr>
                      <a:r>
                        <a:rPr lang="en-US" sz="1200">
                          <a:effectLst/>
                        </a:rPr>
                        <a:t>(WIOA, Section 167)</a:t>
                      </a:r>
                      <a:endParaRPr lang="en-US" sz="1000">
                        <a:effectLst/>
                      </a:endParaRPr>
                    </a:p>
                    <a:p>
                      <a:pPr marL="0" marR="0" algn="ctr">
                        <a:lnSpc>
                          <a:spcPct val="115000"/>
                        </a:lnSpc>
                        <a:spcBef>
                          <a:spcPts val="0"/>
                        </a:spcBef>
                        <a:spcAft>
                          <a:spcPts val="0"/>
                        </a:spcAft>
                      </a:pPr>
                      <a:r>
                        <a:rPr lang="en-US" sz="1200">
                          <a:effectLst/>
                        </a:rPr>
                        <a:t> </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Does this benefit/service trigger inclusion in participation?</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Category of Benefit/Service (i.e. Basic, Individualized, Training)</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Applicable PIRL Data Element Number(s)</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509055477"/>
                  </a:ext>
                </a:extLst>
              </a:tr>
              <a:tr h="268605">
                <a:tc>
                  <a:txBody>
                    <a:bodyPr/>
                    <a:lstStyle/>
                    <a:p>
                      <a:pPr marL="0" marR="0" algn="ctr">
                        <a:lnSpc>
                          <a:spcPct val="115000"/>
                        </a:lnSpc>
                        <a:spcBef>
                          <a:spcPts val="0"/>
                        </a:spcBef>
                        <a:spcAft>
                          <a:spcPts val="0"/>
                        </a:spcAft>
                      </a:pPr>
                      <a:r>
                        <a:rPr lang="en-US" sz="1200">
                          <a:effectLst/>
                        </a:rPr>
                        <a:t>Eligibility Determination</a:t>
                      </a:r>
                      <a:endParaRPr lang="en-US" sz="1000">
                        <a:effectLst/>
                      </a:endParaRPr>
                    </a:p>
                    <a:p>
                      <a:pPr marL="0" marR="0" algn="ctr">
                        <a:lnSpc>
                          <a:spcPct val="115000"/>
                        </a:lnSpc>
                        <a:spcBef>
                          <a:spcPts val="0"/>
                        </a:spcBef>
                        <a:spcAft>
                          <a:spcPts val="0"/>
                        </a:spcAft>
                      </a:pPr>
                      <a:r>
                        <a:rPr lang="en-US" sz="1200">
                          <a:effectLst/>
                        </a:rPr>
                        <a:t>See 20 CFR 685.110 at </a:t>
                      </a:r>
                      <a:r>
                        <a:rPr lang="en-US" sz="1200" u="sng">
                          <a:effectLst/>
                          <a:hlinkClick r:id="rId3"/>
                        </a:rPr>
                        <a:t>WIOA Final Rule</a:t>
                      </a:r>
                      <a:r>
                        <a:rPr lang="en-US" sz="1200">
                          <a:effectLst/>
                        </a:rPr>
                        <a:t>.</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No</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Basic</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1007</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27517782"/>
                  </a:ext>
                </a:extLst>
              </a:tr>
              <a:tr h="268605">
                <a:tc>
                  <a:txBody>
                    <a:bodyPr/>
                    <a:lstStyle/>
                    <a:p>
                      <a:pPr marL="0" marR="0" algn="ctr">
                        <a:lnSpc>
                          <a:spcPct val="115000"/>
                        </a:lnSpc>
                        <a:spcBef>
                          <a:spcPts val="0"/>
                        </a:spcBef>
                        <a:spcAft>
                          <a:spcPts val="0"/>
                        </a:spcAft>
                      </a:pPr>
                      <a:r>
                        <a:rPr lang="en-US" sz="1200">
                          <a:effectLst/>
                        </a:rPr>
                        <a:t>Outreach, Intake, Orientation</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No</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Basic</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1007</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78730823"/>
                  </a:ext>
                </a:extLst>
              </a:tr>
              <a:tr h="268605">
                <a:tc>
                  <a:txBody>
                    <a:bodyPr/>
                    <a:lstStyle/>
                    <a:p>
                      <a:pPr marL="0" marR="0" algn="ctr">
                        <a:lnSpc>
                          <a:spcPct val="115000"/>
                        </a:lnSpc>
                        <a:spcBef>
                          <a:spcPts val="0"/>
                        </a:spcBef>
                        <a:spcAft>
                          <a:spcPts val="0"/>
                        </a:spcAft>
                      </a:pPr>
                      <a:r>
                        <a:rPr lang="en-US" sz="1200">
                          <a:effectLst/>
                        </a:rPr>
                        <a:t>Initial Assessment of skill level &amp; other service needs</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No</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Basic</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1007</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05813560"/>
                  </a:ext>
                </a:extLst>
              </a:tr>
              <a:tr h="268605">
                <a:tc>
                  <a:txBody>
                    <a:bodyPr/>
                    <a:lstStyle/>
                    <a:p>
                      <a:pPr marL="0" marR="0" algn="ctr">
                        <a:lnSpc>
                          <a:spcPct val="115000"/>
                        </a:lnSpc>
                        <a:spcBef>
                          <a:spcPts val="0"/>
                        </a:spcBef>
                        <a:spcAft>
                          <a:spcPts val="0"/>
                        </a:spcAft>
                      </a:pPr>
                      <a:r>
                        <a:rPr lang="en-US" sz="1200">
                          <a:effectLst/>
                        </a:rPr>
                        <a:t>Job Search Assistance</a:t>
                      </a:r>
                      <a:endParaRPr lang="en-US" sz="1000">
                        <a:effectLst/>
                      </a:endParaRPr>
                    </a:p>
                    <a:p>
                      <a:pPr marL="0" marR="0" algn="ctr">
                        <a:lnSpc>
                          <a:spcPct val="115000"/>
                        </a:lnSpc>
                        <a:spcBef>
                          <a:spcPts val="0"/>
                        </a:spcBef>
                        <a:spcAft>
                          <a:spcPts val="0"/>
                        </a:spcAft>
                      </a:pPr>
                      <a:r>
                        <a:rPr lang="en-US" sz="1200">
                          <a:effectLst/>
                        </a:rPr>
                        <a:t>(Self-directed)</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No</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Basic</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1000 and 1002</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60157771"/>
                  </a:ext>
                </a:extLst>
              </a:tr>
              <a:tr h="268605">
                <a:tc>
                  <a:txBody>
                    <a:bodyPr/>
                    <a:lstStyle/>
                    <a:p>
                      <a:pPr marL="0" marR="0" algn="ctr">
                        <a:lnSpc>
                          <a:spcPct val="115000"/>
                        </a:lnSpc>
                        <a:spcBef>
                          <a:spcPts val="0"/>
                        </a:spcBef>
                        <a:spcAft>
                          <a:spcPts val="0"/>
                        </a:spcAft>
                      </a:pPr>
                      <a:r>
                        <a:rPr lang="en-US" sz="1200">
                          <a:effectLst/>
                        </a:rPr>
                        <a:t>Job Search Assistance</a:t>
                      </a:r>
                      <a:endParaRPr lang="en-US" sz="1000">
                        <a:effectLst/>
                      </a:endParaRPr>
                    </a:p>
                    <a:p>
                      <a:pPr marL="0" marR="0" algn="ctr">
                        <a:lnSpc>
                          <a:spcPct val="115000"/>
                        </a:lnSpc>
                        <a:spcBef>
                          <a:spcPts val="0"/>
                        </a:spcBef>
                        <a:spcAft>
                          <a:spcPts val="0"/>
                        </a:spcAft>
                      </a:pPr>
                      <a:r>
                        <a:rPr lang="en-US" sz="1200">
                          <a:effectLst/>
                        </a:rPr>
                        <a:t> (Staff assisted)</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Yes</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Basic</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1004</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94343468"/>
                  </a:ext>
                </a:extLst>
              </a:tr>
              <a:tr h="268605">
                <a:tc>
                  <a:txBody>
                    <a:bodyPr/>
                    <a:lstStyle/>
                    <a:p>
                      <a:pPr marL="0" marR="0" algn="ctr">
                        <a:lnSpc>
                          <a:spcPct val="115000"/>
                        </a:lnSpc>
                        <a:spcBef>
                          <a:spcPts val="0"/>
                        </a:spcBef>
                        <a:spcAft>
                          <a:spcPts val="0"/>
                        </a:spcAft>
                      </a:pPr>
                      <a:r>
                        <a:rPr lang="en-US" sz="1200">
                          <a:effectLst/>
                        </a:rPr>
                        <a:t>Placement Assistance   (includes “Referred to Employment”)</a:t>
                      </a:r>
                      <a:endParaRPr lang="en-US" sz="1000">
                        <a:effectLst/>
                      </a:endParaRPr>
                    </a:p>
                    <a:p>
                      <a:pPr marL="0" marR="0" algn="ctr">
                        <a:lnSpc>
                          <a:spcPct val="115000"/>
                        </a:lnSpc>
                        <a:spcBef>
                          <a:spcPts val="0"/>
                        </a:spcBef>
                        <a:spcAft>
                          <a:spcPts val="0"/>
                        </a:spcAft>
                      </a:pPr>
                      <a:r>
                        <a:rPr lang="en-US" sz="1200">
                          <a:effectLst/>
                        </a:rPr>
                        <a:t>(Staff assisted career guidance)</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Yes</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Basic</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dirty="0">
                          <a:effectLst/>
                        </a:rPr>
                        <a:t>1004 and 1116</a:t>
                      </a:r>
                      <a:endParaRPr lang="en-US" sz="1000" dirty="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35365238"/>
                  </a:ext>
                </a:extLst>
              </a:tr>
            </a:tbl>
          </a:graphicData>
        </a:graphic>
      </p:graphicFrame>
      <p:sp>
        <p:nvSpPr>
          <p:cNvPr id="5" name="Rectangle 1">
            <a:hlinkClick r:id="rId4"/>
          </p:cNvPr>
          <p:cNvSpPr>
            <a:spLocks noChangeArrowheads="1"/>
          </p:cNvSpPr>
          <p:nvPr/>
        </p:nvSpPr>
        <p:spPr bwMode="auto">
          <a:xfrm>
            <a:off x="3951246" y="236942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3511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 and Introductions</a:t>
            </a:r>
          </a:p>
        </p:txBody>
      </p:sp>
      <p:sp>
        <p:nvSpPr>
          <p:cNvPr id="3" name="Content Placeholder 2"/>
          <p:cNvSpPr>
            <a:spLocks noGrp="1"/>
          </p:cNvSpPr>
          <p:nvPr>
            <p:ph idx="1"/>
          </p:nvPr>
        </p:nvSpPr>
        <p:spPr>
          <a:xfrm>
            <a:off x="838200" y="1690688"/>
            <a:ext cx="10515600" cy="4351338"/>
          </a:xfrm>
        </p:spPr>
        <p:txBody>
          <a:bodyPr>
            <a:normAutofit fontScale="92500" lnSpcReduction="20000"/>
          </a:bodyPr>
          <a:lstStyle/>
          <a:p>
            <a:pPr marL="0" indent="0">
              <a:lnSpc>
                <a:spcPct val="100000"/>
              </a:lnSpc>
              <a:spcBef>
                <a:spcPts val="0"/>
              </a:spcBef>
              <a:buNone/>
            </a:pPr>
            <a:r>
              <a:rPr lang="en-US" dirty="0"/>
              <a:t>Steven Rietzke – Division Chief</a:t>
            </a:r>
          </a:p>
          <a:p>
            <a:pPr marL="0" indent="0">
              <a:lnSpc>
                <a:spcPct val="100000"/>
              </a:lnSpc>
              <a:spcBef>
                <a:spcPts val="0"/>
              </a:spcBef>
              <a:buNone/>
            </a:pPr>
            <a:r>
              <a:rPr lang="en-US" dirty="0"/>
              <a:t>Office of Workforce Investment, Division of National Programs, Tools and Technical Assistance</a:t>
            </a:r>
          </a:p>
          <a:p>
            <a:pPr marL="0" indent="0">
              <a:lnSpc>
                <a:spcPct val="100000"/>
              </a:lnSpc>
              <a:spcBef>
                <a:spcPts val="0"/>
              </a:spcBef>
              <a:buNone/>
            </a:pPr>
            <a:endParaRPr lang="en-US" dirty="0"/>
          </a:p>
          <a:p>
            <a:pPr marL="0" indent="0">
              <a:lnSpc>
                <a:spcPct val="100000"/>
              </a:lnSpc>
              <a:spcBef>
                <a:spcPts val="0"/>
              </a:spcBef>
              <a:buNone/>
            </a:pPr>
            <a:r>
              <a:rPr lang="en-US" dirty="0"/>
              <a:t>Dr. Andrew </a:t>
            </a:r>
            <a:r>
              <a:rPr lang="en-US" dirty="0" err="1"/>
              <a:t>Wiegand</a:t>
            </a:r>
            <a:r>
              <a:rPr lang="en-US" dirty="0"/>
              <a:t> – President</a:t>
            </a:r>
          </a:p>
          <a:p>
            <a:pPr marL="0" indent="0">
              <a:lnSpc>
                <a:spcPct val="100000"/>
              </a:lnSpc>
              <a:spcBef>
                <a:spcPts val="0"/>
              </a:spcBef>
              <a:buNone/>
            </a:pPr>
            <a:r>
              <a:rPr lang="en-US" dirty="0"/>
              <a:t>Social Policy Research Associates</a:t>
            </a:r>
          </a:p>
          <a:p>
            <a:pPr marL="0" indent="0">
              <a:lnSpc>
                <a:spcPct val="100000"/>
              </a:lnSpc>
              <a:spcBef>
                <a:spcPts val="0"/>
              </a:spcBef>
              <a:buNone/>
            </a:pPr>
            <a:endParaRPr lang="en-US" dirty="0"/>
          </a:p>
          <a:p>
            <a:pPr marL="0" indent="0">
              <a:lnSpc>
                <a:spcPct val="100000"/>
              </a:lnSpc>
              <a:spcBef>
                <a:spcPts val="0"/>
              </a:spcBef>
              <a:buNone/>
            </a:pPr>
            <a:r>
              <a:rPr lang="en-US" dirty="0"/>
              <a:t>Marcia Hampton – Workforce Analyst</a:t>
            </a:r>
          </a:p>
          <a:p>
            <a:pPr marL="0" indent="0">
              <a:lnSpc>
                <a:spcPct val="100000"/>
              </a:lnSpc>
              <a:spcBef>
                <a:spcPts val="0"/>
              </a:spcBef>
              <a:buNone/>
            </a:pPr>
            <a:r>
              <a:rPr lang="en-US" dirty="0"/>
              <a:t>National Farmworker Jobs Program</a:t>
            </a:r>
          </a:p>
          <a:p>
            <a:pPr marL="0" indent="0">
              <a:lnSpc>
                <a:spcPct val="100000"/>
              </a:lnSpc>
              <a:spcBef>
                <a:spcPts val="0"/>
              </a:spcBef>
              <a:buNone/>
            </a:pPr>
            <a:endParaRPr lang="en-US" dirty="0"/>
          </a:p>
          <a:p>
            <a:pPr marL="0" indent="0">
              <a:lnSpc>
                <a:spcPct val="100000"/>
              </a:lnSpc>
              <a:spcBef>
                <a:spcPts val="0"/>
              </a:spcBef>
              <a:buNone/>
            </a:pPr>
            <a:r>
              <a:rPr lang="en-US" dirty="0"/>
              <a:t>Aaron Mitchell – Workforce Analyst</a:t>
            </a:r>
          </a:p>
          <a:p>
            <a:pPr marL="0" indent="0">
              <a:lnSpc>
                <a:spcPct val="100000"/>
              </a:lnSpc>
              <a:spcBef>
                <a:spcPts val="0"/>
              </a:spcBef>
              <a:buNone/>
            </a:pPr>
            <a:r>
              <a:rPr lang="en-US" dirty="0"/>
              <a:t>National Farmworker Jobs Program</a:t>
            </a:r>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p:txBody>
      </p:sp>
    </p:spTree>
    <p:extLst>
      <p:ext uri="{BB962C8B-B14F-4D97-AF65-F5344CB8AC3E}">
        <p14:creationId xmlns:p14="http://schemas.microsoft.com/office/powerpoint/2010/main" val="678413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extLst>
              <p:ext uri="{D42A27DB-BD31-4B8C-83A1-F6EECF244321}">
                <p14:modId xmlns:p14="http://schemas.microsoft.com/office/powerpoint/2010/main" val="1534368714"/>
              </p:ext>
            </p:extLst>
          </p:nvPr>
        </p:nvGraphicFramePr>
        <p:xfrm>
          <a:off x="3242046" y="1838325"/>
          <a:ext cx="5707906" cy="4325362"/>
        </p:xfrm>
        <a:graphic>
          <a:graphicData uri="http://schemas.openxmlformats.org/drawingml/2006/table">
            <a:tbl>
              <a:tblPr firstRow="1" firstCol="1" bandRow="1">
                <a:tableStyleId>{5C22544A-7EE6-4342-B048-85BDC9FD1C3A}</a:tableStyleId>
              </a:tblPr>
              <a:tblGrid>
                <a:gridCol w="1891886">
                  <a:extLst>
                    <a:ext uri="{9D8B030D-6E8A-4147-A177-3AD203B41FA5}">
                      <a16:colId xmlns:a16="http://schemas.microsoft.com/office/drawing/2014/main" val="1743529077"/>
                    </a:ext>
                  </a:extLst>
                </a:gridCol>
                <a:gridCol w="1050097">
                  <a:extLst>
                    <a:ext uri="{9D8B030D-6E8A-4147-A177-3AD203B41FA5}">
                      <a16:colId xmlns:a16="http://schemas.microsoft.com/office/drawing/2014/main" val="3733573844"/>
                    </a:ext>
                  </a:extLst>
                </a:gridCol>
                <a:gridCol w="1368507">
                  <a:extLst>
                    <a:ext uri="{9D8B030D-6E8A-4147-A177-3AD203B41FA5}">
                      <a16:colId xmlns:a16="http://schemas.microsoft.com/office/drawing/2014/main" val="564039783"/>
                    </a:ext>
                  </a:extLst>
                </a:gridCol>
                <a:gridCol w="1397416">
                  <a:extLst>
                    <a:ext uri="{9D8B030D-6E8A-4147-A177-3AD203B41FA5}">
                      <a16:colId xmlns:a16="http://schemas.microsoft.com/office/drawing/2014/main" val="2047827566"/>
                    </a:ext>
                  </a:extLst>
                </a:gridCol>
              </a:tblGrid>
              <a:tr h="505742">
                <a:tc>
                  <a:txBody>
                    <a:bodyPr/>
                    <a:lstStyle/>
                    <a:p>
                      <a:pPr marL="0" marR="0" algn="ctr">
                        <a:lnSpc>
                          <a:spcPct val="115000"/>
                        </a:lnSpc>
                        <a:spcBef>
                          <a:spcPts val="0"/>
                        </a:spcBef>
                        <a:spcAft>
                          <a:spcPts val="0"/>
                        </a:spcAft>
                      </a:pPr>
                      <a:r>
                        <a:rPr lang="en-US" sz="1100">
                          <a:effectLst/>
                        </a:rPr>
                        <a:t>Out-of-area job search assistance and relocation assistance</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Yes</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Individualized</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1004 AND (1200 AND 1201)</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extLst>
                  <a:ext uri="{0D108BD9-81ED-4DB2-BD59-A6C34878D82A}">
                    <a16:rowId xmlns:a16="http://schemas.microsoft.com/office/drawing/2014/main" val="3447324173"/>
                  </a:ext>
                </a:extLst>
              </a:tr>
              <a:tr h="591632">
                <a:tc>
                  <a:txBody>
                    <a:bodyPr/>
                    <a:lstStyle/>
                    <a:p>
                      <a:pPr marL="0" marR="0" algn="ctr">
                        <a:lnSpc>
                          <a:spcPct val="115000"/>
                        </a:lnSpc>
                        <a:spcBef>
                          <a:spcPts val="0"/>
                        </a:spcBef>
                        <a:spcAft>
                          <a:spcPts val="0"/>
                        </a:spcAft>
                      </a:pPr>
                      <a:r>
                        <a:rPr lang="en-US" sz="1100">
                          <a:effectLst/>
                        </a:rPr>
                        <a:t>Youth Services</a:t>
                      </a:r>
                      <a:endParaRPr lang="en-US" sz="900">
                        <a:effectLst/>
                      </a:endParaRPr>
                    </a:p>
                    <a:p>
                      <a:pPr marL="0" marR="0" algn="ctr">
                        <a:lnSpc>
                          <a:spcPct val="115000"/>
                        </a:lnSpc>
                        <a:spcBef>
                          <a:spcPts val="0"/>
                        </a:spcBef>
                        <a:spcAft>
                          <a:spcPts val="0"/>
                        </a:spcAft>
                      </a:pPr>
                      <a:r>
                        <a:rPr lang="en-US" sz="1100">
                          <a:effectLst/>
                        </a:rPr>
                        <a:t>See 20 CFR 685.370 at WIOA Final Rule.</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Yes</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Individualized</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1004 AND (1401 AND/OR 1406) </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extLst>
                  <a:ext uri="{0D108BD9-81ED-4DB2-BD59-A6C34878D82A}">
                    <a16:rowId xmlns:a16="http://schemas.microsoft.com/office/drawing/2014/main" val="3237467172"/>
                  </a:ext>
                </a:extLst>
              </a:tr>
              <a:tr h="394421">
                <a:tc>
                  <a:txBody>
                    <a:bodyPr/>
                    <a:lstStyle/>
                    <a:p>
                      <a:pPr marL="0" marR="0" algn="ctr">
                        <a:lnSpc>
                          <a:spcPct val="115000"/>
                        </a:lnSpc>
                        <a:spcBef>
                          <a:spcPts val="0"/>
                        </a:spcBef>
                        <a:spcAft>
                          <a:spcPts val="0"/>
                        </a:spcAft>
                      </a:pPr>
                      <a:r>
                        <a:rPr lang="en-US" sz="1100">
                          <a:effectLst/>
                        </a:rPr>
                        <a:t>Related Assistance (staff assisted) Services</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Yes</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Individualized</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1004 AND 2215</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extLst>
                  <a:ext uri="{0D108BD9-81ED-4DB2-BD59-A6C34878D82A}">
                    <a16:rowId xmlns:a16="http://schemas.microsoft.com/office/drawing/2014/main" val="2683057668"/>
                  </a:ext>
                </a:extLst>
              </a:tr>
              <a:tr h="1972108">
                <a:tc>
                  <a:txBody>
                    <a:bodyPr/>
                    <a:lstStyle/>
                    <a:p>
                      <a:pPr marL="0" marR="0" algn="ctr">
                        <a:lnSpc>
                          <a:spcPct val="115000"/>
                        </a:lnSpc>
                        <a:spcBef>
                          <a:spcPts val="0"/>
                        </a:spcBef>
                        <a:spcAft>
                          <a:spcPts val="0"/>
                        </a:spcAft>
                      </a:pPr>
                      <a:r>
                        <a:rPr lang="en-US" sz="1100">
                          <a:effectLst/>
                        </a:rPr>
                        <a:t>Training Services (includes on-the-job training and occupational skills training)</a:t>
                      </a:r>
                      <a:endParaRPr lang="en-US" sz="900">
                        <a:effectLst/>
                      </a:endParaRPr>
                    </a:p>
                    <a:p>
                      <a:pPr marL="0" marR="0" algn="ctr">
                        <a:lnSpc>
                          <a:spcPct val="115000"/>
                        </a:lnSpc>
                        <a:spcBef>
                          <a:spcPts val="0"/>
                        </a:spcBef>
                        <a:spcAft>
                          <a:spcPts val="0"/>
                        </a:spcAft>
                      </a:pPr>
                      <a:r>
                        <a:rPr lang="en-US" sz="1100">
                          <a:effectLst/>
                        </a:rPr>
                        <a:t>See 20 CFR 685. 350 at WIOA Final Rule.</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Yes</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Training</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1300 AND Training #1 (1302, 1303, 1306, 1307, and 1308);  Training #2 (1309, 1310, 1311, 1312, and 1313); Training #3 (1314, 1315, 1316, 1317 and 1318); AND (1319, 1320, OR 1332)</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extLst>
                  <a:ext uri="{0D108BD9-81ED-4DB2-BD59-A6C34878D82A}">
                    <a16:rowId xmlns:a16="http://schemas.microsoft.com/office/drawing/2014/main" val="1149072055"/>
                  </a:ext>
                </a:extLst>
              </a:tr>
              <a:tr h="788843">
                <a:tc>
                  <a:txBody>
                    <a:bodyPr/>
                    <a:lstStyle/>
                    <a:p>
                      <a:pPr marL="0" marR="0" algn="ctr">
                        <a:lnSpc>
                          <a:spcPct val="115000"/>
                        </a:lnSpc>
                        <a:spcBef>
                          <a:spcPts val="0"/>
                        </a:spcBef>
                        <a:spcAft>
                          <a:spcPts val="0"/>
                        </a:spcAft>
                      </a:pPr>
                      <a:r>
                        <a:rPr lang="en-US" sz="1100">
                          <a:effectLst/>
                        </a:rPr>
                        <a:t>Basic Skills Training  (includes English language acquisition and integrated education and training programs (non OJT)</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Yes</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a:effectLst/>
                        </a:rPr>
                        <a:t>Training</a:t>
                      </a:r>
                      <a:endParaRPr lang="en-US" sz="9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tc>
                  <a:txBody>
                    <a:bodyPr/>
                    <a:lstStyle/>
                    <a:p>
                      <a:pPr marL="0" marR="0" algn="ctr">
                        <a:lnSpc>
                          <a:spcPct val="115000"/>
                        </a:lnSpc>
                        <a:spcBef>
                          <a:spcPts val="0"/>
                        </a:spcBef>
                        <a:spcAft>
                          <a:spcPts val="0"/>
                        </a:spcAft>
                      </a:pPr>
                      <a:r>
                        <a:rPr lang="en-US" sz="1100" dirty="0">
                          <a:effectLst/>
                        </a:rPr>
                        <a:t>2221</a:t>
                      </a:r>
                      <a:endParaRPr lang="en-US" sz="900" dirty="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4496" marR="64496" marT="0" marB="0" anchor="ctr"/>
                </a:tc>
                <a:extLst>
                  <a:ext uri="{0D108BD9-81ED-4DB2-BD59-A6C34878D82A}">
                    <a16:rowId xmlns:a16="http://schemas.microsoft.com/office/drawing/2014/main" val="341623864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604045893"/>
              </p:ext>
            </p:extLst>
          </p:nvPr>
        </p:nvGraphicFramePr>
        <p:xfrm>
          <a:off x="3242046" y="786765"/>
          <a:ext cx="5707906" cy="1051560"/>
        </p:xfrm>
        <a:graphic>
          <a:graphicData uri="http://schemas.openxmlformats.org/drawingml/2006/table">
            <a:tbl>
              <a:tblPr firstRow="1" firstCol="1" bandRow="1">
                <a:tableStyleId>{5C22544A-7EE6-4342-B048-85BDC9FD1C3A}</a:tableStyleId>
              </a:tblPr>
              <a:tblGrid>
                <a:gridCol w="1891886">
                  <a:extLst>
                    <a:ext uri="{9D8B030D-6E8A-4147-A177-3AD203B41FA5}">
                      <a16:colId xmlns:a16="http://schemas.microsoft.com/office/drawing/2014/main" val="3785565059"/>
                    </a:ext>
                  </a:extLst>
                </a:gridCol>
                <a:gridCol w="1061200">
                  <a:extLst>
                    <a:ext uri="{9D8B030D-6E8A-4147-A177-3AD203B41FA5}">
                      <a16:colId xmlns:a16="http://schemas.microsoft.com/office/drawing/2014/main" val="2447946480"/>
                    </a:ext>
                  </a:extLst>
                </a:gridCol>
                <a:gridCol w="1357404">
                  <a:extLst>
                    <a:ext uri="{9D8B030D-6E8A-4147-A177-3AD203B41FA5}">
                      <a16:colId xmlns:a16="http://schemas.microsoft.com/office/drawing/2014/main" val="14243581"/>
                    </a:ext>
                  </a:extLst>
                </a:gridCol>
                <a:gridCol w="1397416">
                  <a:extLst>
                    <a:ext uri="{9D8B030D-6E8A-4147-A177-3AD203B41FA5}">
                      <a16:colId xmlns:a16="http://schemas.microsoft.com/office/drawing/2014/main" val="3353520092"/>
                    </a:ext>
                  </a:extLst>
                </a:gridCol>
              </a:tblGrid>
              <a:tr h="1038860">
                <a:tc>
                  <a:txBody>
                    <a:bodyPr/>
                    <a:lstStyle/>
                    <a:p>
                      <a:pPr marL="0" marR="0" algn="ctr">
                        <a:lnSpc>
                          <a:spcPct val="115000"/>
                        </a:lnSpc>
                        <a:spcBef>
                          <a:spcPts val="0"/>
                        </a:spcBef>
                        <a:spcAft>
                          <a:spcPts val="0"/>
                        </a:spcAft>
                      </a:pPr>
                      <a:r>
                        <a:rPr lang="en-US" sz="1200">
                          <a:effectLst/>
                        </a:rPr>
                        <a:t> </a:t>
                      </a:r>
                      <a:endParaRPr lang="en-US" sz="1000">
                        <a:effectLst/>
                      </a:endParaRPr>
                    </a:p>
                    <a:p>
                      <a:pPr marL="0" marR="0" algn="ctr">
                        <a:lnSpc>
                          <a:spcPct val="115000"/>
                        </a:lnSpc>
                        <a:spcBef>
                          <a:spcPts val="0"/>
                        </a:spcBef>
                        <a:spcAft>
                          <a:spcPts val="0"/>
                        </a:spcAft>
                      </a:pPr>
                      <a:r>
                        <a:rPr lang="en-US" sz="1200">
                          <a:effectLst/>
                        </a:rPr>
                        <a:t>Benefit or Service Type</a:t>
                      </a:r>
                      <a:endParaRPr lang="en-US" sz="1000">
                        <a:effectLst/>
                      </a:endParaRPr>
                    </a:p>
                    <a:p>
                      <a:pPr marL="0" marR="0" algn="ctr">
                        <a:lnSpc>
                          <a:spcPct val="115000"/>
                        </a:lnSpc>
                        <a:spcBef>
                          <a:spcPts val="0"/>
                        </a:spcBef>
                        <a:spcAft>
                          <a:spcPts val="0"/>
                        </a:spcAft>
                      </a:pPr>
                      <a:r>
                        <a:rPr lang="en-US" sz="1200">
                          <a:effectLst/>
                        </a:rPr>
                        <a:t>(WIOA, Section 167)</a:t>
                      </a:r>
                      <a:endParaRPr lang="en-US" sz="1000">
                        <a:effectLst/>
                      </a:endParaRPr>
                    </a:p>
                    <a:p>
                      <a:pPr marL="0" marR="0" algn="ctr">
                        <a:lnSpc>
                          <a:spcPct val="115000"/>
                        </a:lnSpc>
                        <a:spcBef>
                          <a:spcPts val="0"/>
                        </a:spcBef>
                        <a:spcAft>
                          <a:spcPts val="0"/>
                        </a:spcAft>
                      </a:pPr>
                      <a:r>
                        <a:rPr lang="en-US" sz="1200">
                          <a:effectLst/>
                        </a:rPr>
                        <a:t> </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Does this benefit/service trigger inclusion in participation?</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a:effectLst/>
                        </a:rPr>
                        <a:t>Category of Benefit/Service (i.e. Basic, Individualized, Training)</a:t>
                      </a:r>
                      <a:endParaRPr lang="en-US" sz="100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200" dirty="0">
                          <a:effectLst/>
                        </a:rPr>
                        <a:t>Applicable PIRL Data Element Number(s)</a:t>
                      </a:r>
                      <a:endParaRPr lang="en-US" sz="1000" dirty="0">
                        <a:effectLst/>
                        <a:latin typeface="Lucida Console" panose="020B0609040504020204" pitchFamily="49"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19775911"/>
                  </a:ext>
                </a:extLst>
              </a:tr>
            </a:tbl>
          </a:graphicData>
        </a:graphic>
      </p:graphicFrame>
    </p:spTree>
    <p:extLst>
      <p:ext uri="{BB962C8B-B14F-4D97-AF65-F5344CB8AC3E}">
        <p14:creationId xmlns:p14="http://schemas.microsoft.com/office/powerpoint/2010/main" val="3385422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New Technical Assistance Tools</a:t>
            </a:r>
            <a:br>
              <a:rPr lang="en-US" dirty="0"/>
            </a:br>
            <a:r>
              <a:rPr lang="en-US" dirty="0"/>
              <a:t> Posted on </a:t>
            </a:r>
            <a:r>
              <a:rPr lang="en-US" dirty="0" err="1"/>
              <a:t>WorkforceGPS</a:t>
            </a:r>
            <a:endParaRPr lang="en-US" dirty="0"/>
          </a:p>
        </p:txBody>
      </p:sp>
      <p:sp>
        <p:nvSpPr>
          <p:cNvPr id="3" name="Content Placeholder 2"/>
          <p:cNvSpPr>
            <a:spLocks noGrp="1"/>
          </p:cNvSpPr>
          <p:nvPr>
            <p:ph idx="1"/>
          </p:nvPr>
        </p:nvSpPr>
        <p:spPr/>
        <p:txBody>
          <a:bodyPr>
            <a:normAutofit fontScale="55000" lnSpcReduction="20000"/>
          </a:bodyPr>
          <a:lstStyle/>
          <a:p>
            <a:pPr marL="457200" lvl="1" indent="0">
              <a:buNone/>
            </a:pPr>
            <a:r>
              <a:rPr lang="en-US" dirty="0"/>
              <a:t>Grantee Resource Guide</a:t>
            </a:r>
          </a:p>
          <a:p>
            <a:pPr marL="457200" lvl="1" indent="0">
              <a:buNone/>
            </a:pPr>
            <a:r>
              <a:rPr lang="en-US" dirty="0">
                <a:hlinkClick r:id="rId3"/>
              </a:rPr>
              <a:t>https://farmworker.workforcegps.org/resources/2019/04/26/20/19/NFJP-Grants-Management-Resources</a:t>
            </a:r>
            <a:endParaRPr lang="en-US" dirty="0"/>
          </a:p>
          <a:p>
            <a:pPr marL="457200" lvl="1" indent="0">
              <a:buNone/>
            </a:pPr>
            <a:endParaRPr lang="en-US" dirty="0"/>
          </a:p>
          <a:p>
            <a:pPr marL="457200" lvl="1" indent="0">
              <a:buNone/>
            </a:pPr>
            <a:endParaRPr lang="en-US" dirty="0"/>
          </a:p>
          <a:p>
            <a:pPr marL="457200" lvl="1" indent="0">
              <a:buNone/>
            </a:pPr>
            <a:r>
              <a:rPr lang="en-US" dirty="0"/>
              <a:t>Performance and Reporting Scenarios</a:t>
            </a:r>
          </a:p>
          <a:p>
            <a:pPr marL="457200" lvl="1" indent="0">
              <a:buNone/>
            </a:pPr>
            <a:r>
              <a:rPr lang="en-US" dirty="0">
                <a:hlinkClick r:id="rId4"/>
              </a:rPr>
              <a:t>https://farmworker.workforcegps.org/resources/2019/02/27/21/45/Performance-Reporting-Scenarios-for-Career-Service-and-Training-Grants</a:t>
            </a:r>
            <a:endParaRPr lang="en-US" dirty="0"/>
          </a:p>
          <a:p>
            <a:pPr marL="457200" lvl="1" indent="0">
              <a:buNone/>
            </a:pPr>
            <a:endParaRPr lang="en-US" dirty="0"/>
          </a:p>
          <a:p>
            <a:pPr marL="457200" lvl="1" indent="0">
              <a:buNone/>
            </a:pPr>
            <a:endParaRPr lang="en-US" dirty="0"/>
          </a:p>
          <a:p>
            <a:pPr marL="457200" lvl="1" indent="0">
              <a:buNone/>
            </a:pPr>
            <a:r>
              <a:rPr lang="en-US" dirty="0"/>
              <a:t>Navigating Adult WIOA Performance Measures</a:t>
            </a:r>
          </a:p>
          <a:p>
            <a:pPr marL="457200" lvl="1" indent="0">
              <a:buNone/>
            </a:pPr>
            <a:r>
              <a:rPr lang="en-US" dirty="0">
                <a:hlinkClick r:id="rId4"/>
              </a:rPr>
              <a:t>https://farmworker.workforcegps.org/resources/2019/02/27/21/45/Performance-Reporting-Scenarios-for-Career-Service-and-Training-Grants</a:t>
            </a:r>
            <a:endParaRPr lang="en-US" dirty="0"/>
          </a:p>
          <a:p>
            <a:pPr marL="457200" lvl="1" indent="0">
              <a:buNone/>
            </a:pPr>
            <a:r>
              <a:rPr lang="en-US" dirty="0"/>
              <a:t> </a:t>
            </a:r>
          </a:p>
          <a:p>
            <a:pPr marL="457200" lvl="1" indent="0">
              <a:buNone/>
            </a:pPr>
            <a:endParaRPr lang="en-US" dirty="0"/>
          </a:p>
          <a:p>
            <a:pPr marL="457200" lvl="1" indent="0">
              <a:buNone/>
            </a:pPr>
            <a:r>
              <a:rPr lang="en-US" dirty="0"/>
              <a:t>Eligibility and best practice tools are posted at:  </a:t>
            </a:r>
            <a:r>
              <a:rPr lang="en-US" dirty="0">
                <a:hlinkClick r:id="rId5"/>
              </a:rPr>
              <a:t>https://farmworker.workforcegps.org/</a:t>
            </a:r>
            <a:r>
              <a:rPr lang="en-US" dirty="0"/>
              <a:t> in the Agricultural Connection Community.</a:t>
            </a:r>
          </a:p>
          <a:p>
            <a:pPr marL="457200" lvl="1" indent="0">
              <a:buNone/>
            </a:pPr>
            <a:r>
              <a:rPr lang="en-US" dirty="0"/>
              <a:t>Under ETA Grants, click National Farmworker Jobs Program.  </a:t>
            </a:r>
          </a:p>
          <a:p>
            <a:pPr marL="457200" lvl="1" indent="0">
              <a:buNone/>
            </a:pPr>
            <a:r>
              <a:rPr lang="en-US" dirty="0"/>
              <a:t>Where you see the red “Resources” tab, click on “New.”</a:t>
            </a:r>
          </a:p>
          <a:p>
            <a:pPr marL="457200" lvl="1" indent="0">
              <a:buNone/>
            </a:pPr>
            <a:r>
              <a:rPr lang="en-US" dirty="0"/>
              <a:t>Performance and reporting tools are posted in the same area.  Click on the  Performance tab under “New”.  </a:t>
            </a:r>
          </a:p>
          <a:p>
            <a:pPr marL="457200" lvl="1" indent="0">
              <a:buNone/>
            </a:pPr>
            <a:endParaRPr lang="en-US" dirty="0"/>
          </a:p>
          <a:p>
            <a:pPr marL="457200" lvl="1" indent="0">
              <a:buNone/>
            </a:pPr>
            <a:endParaRPr lang="en-US" dirty="0"/>
          </a:p>
          <a:p>
            <a:pPr marL="457200" lvl="1" indent="0">
              <a:buNone/>
            </a:pPr>
            <a:endParaRPr lang="en-US" dirty="0"/>
          </a:p>
          <a:p>
            <a:pPr marL="457200" lvl="1" indent="0">
              <a:buNone/>
            </a:pPr>
            <a:r>
              <a:rPr lang="en-US" dirty="0"/>
              <a:t> </a:t>
            </a:r>
          </a:p>
        </p:txBody>
      </p:sp>
    </p:spTree>
    <p:extLst>
      <p:ext uri="{BB962C8B-B14F-4D97-AF65-F5344CB8AC3E}">
        <p14:creationId xmlns:p14="http://schemas.microsoft.com/office/powerpoint/2010/main" val="296427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Recently asked question</a:t>
            </a:r>
            <a:br>
              <a:rPr lang="en-US" dirty="0"/>
            </a:br>
            <a:endParaRPr lang="en-US" dirty="0"/>
          </a:p>
        </p:txBody>
      </p:sp>
      <p:sp>
        <p:nvSpPr>
          <p:cNvPr id="3" name="Content Placeholder 2"/>
          <p:cNvSpPr>
            <a:spLocks noGrp="1"/>
          </p:cNvSpPr>
          <p:nvPr>
            <p:ph idx="1"/>
          </p:nvPr>
        </p:nvSpPr>
        <p:spPr/>
        <p:txBody>
          <a:bodyPr/>
          <a:lstStyle/>
          <a:p>
            <a:r>
              <a:rPr lang="en-US" dirty="0"/>
              <a:t>Why doesn’t the data on the QPR match what we think the data should look like?</a:t>
            </a:r>
          </a:p>
          <a:p>
            <a:pPr lvl="1"/>
            <a:r>
              <a:rPr lang="en-US" dirty="0"/>
              <a:t>Make sure you are not putting an exit date in the system for reportable individuals.</a:t>
            </a:r>
          </a:p>
          <a:p>
            <a:pPr lvl="1"/>
            <a:r>
              <a:rPr lang="en-US" dirty="0"/>
              <a:t>Make sure you have blanks in all of the relevant elements for reportable individuals.</a:t>
            </a:r>
          </a:p>
          <a:p>
            <a:pPr marL="457200" lvl="1" indent="0">
              <a:buNone/>
            </a:pPr>
            <a:endParaRPr lang="en-US" dirty="0"/>
          </a:p>
        </p:txBody>
      </p:sp>
    </p:spTree>
    <p:extLst>
      <p:ext uri="{BB962C8B-B14F-4D97-AF65-F5344CB8AC3E}">
        <p14:creationId xmlns:p14="http://schemas.microsoft.com/office/powerpoint/2010/main" val="66983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8800" dirty="0"/>
              <a:t>THANK YOU FOR PARTICIPATING!</a:t>
            </a:r>
          </a:p>
        </p:txBody>
      </p:sp>
    </p:spTree>
    <p:extLst>
      <p:ext uri="{BB962C8B-B14F-4D97-AF65-F5344CB8AC3E}">
        <p14:creationId xmlns:p14="http://schemas.microsoft.com/office/powerpoint/2010/main" val="497898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Webinar Overview</a:t>
            </a:r>
          </a:p>
        </p:txBody>
      </p:sp>
      <p:sp>
        <p:nvSpPr>
          <p:cNvPr id="3" name="Content Placeholder 2"/>
          <p:cNvSpPr>
            <a:spLocks noGrp="1"/>
          </p:cNvSpPr>
          <p:nvPr>
            <p:ph idx="1"/>
          </p:nvPr>
        </p:nvSpPr>
        <p:spPr/>
        <p:txBody>
          <a:bodyPr>
            <a:normAutofit/>
          </a:bodyPr>
          <a:lstStyle/>
          <a:p>
            <a:r>
              <a:rPr lang="en-US" dirty="0"/>
              <a:t>This webinar will cover the following:</a:t>
            </a:r>
          </a:p>
          <a:p>
            <a:pPr marL="457200" lvl="1" indent="0">
              <a:buNone/>
            </a:pPr>
            <a:endParaRPr lang="en-US" dirty="0"/>
          </a:p>
          <a:p>
            <a:pPr lvl="0"/>
            <a:r>
              <a:rPr lang="en-US" dirty="0"/>
              <a:t>Review of annual performance data from Program Year (PY) 2017 and how this data is the baseline for forming 2019 performance targets</a:t>
            </a:r>
          </a:p>
          <a:p>
            <a:pPr lvl="0"/>
            <a:r>
              <a:rPr lang="en-US" dirty="0"/>
              <a:t>Training and Employment Guidance Letter (TEGL) 14-18, released on March 25, 2019  </a:t>
            </a:r>
          </a:p>
          <a:p>
            <a:pPr lvl="0"/>
            <a:r>
              <a:rPr lang="en-US" dirty="0"/>
              <a:t>New performance reporting technical assistance tools and a grants management resource tool</a:t>
            </a:r>
          </a:p>
          <a:p>
            <a:pPr marL="457200" lvl="1" indent="0">
              <a:buNone/>
            </a:pPr>
            <a:endParaRPr lang="en-US" dirty="0"/>
          </a:p>
        </p:txBody>
      </p:sp>
    </p:spTree>
    <p:extLst>
      <p:ext uri="{BB962C8B-B14F-4D97-AF65-F5344CB8AC3E}">
        <p14:creationId xmlns:p14="http://schemas.microsoft.com/office/powerpoint/2010/main" val="3814688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How is This Webinar Tied to the </a:t>
            </a:r>
            <a:br>
              <a:rPr lang="en-US" dirty="0"/>
            </a:br>
            <a:r>
              <a:rPr lang="en-US" dirty="0"/>
              <a:t>Upcoming Allotment Process?</a:t>
            </a:r>
          </a:p>
        </p:txBody>
      </p:sp>
      <p:sp>
        <p:nvSpPr>
          <p:cNvPr id="3" name="Content Placeholder 2"/>
          <p:cNvSpPr>
            <a:spLocks noGrp="1"/>
          </p:cNvSpPr>
          <p:nvPr>
            <p:ph idx="1"/>
          </p:nvPr>
        </p:nvSpPr>
        <p:spPr/>
        <p:txBody>
          <a:bodyPr>
            <a:normAutofit fontScale="85000" lnSpcReduction="20000"/>
          </a:bodyPr>
          <a:lstStyle/>
          <a:p>
            <a:r>
              <a:rPr lang="en-US" dirty="0"/>
              <a:t>Anticipate the allotment TEGL being released within the next couple of weeks</a:t>
            </a:r>
          </a:p>
          <a:p>
            <a:r>
              <a:rPr lang="en-US" dirty="0"/>
              <a:t>Grant submission instructions will require the same documents as in previous years:  424, 424-A, budget narrative, and program plan</a:t>
            </a:r>
          </a:p>
          <a:p>
            <a:r>
              <a:rPr lang="en-US" dirty="0"/>
              <a:t>Submit documents into grants.gov and email a complete electronic set to your FPO</a:t>
            </a:r>
          </a:p>
          <a:p>
            <a:r>
              <a:rPr lang="en-US" dirty="0"/>
              <a:t>Prior to completing/submitting your plans, you will receive an email from the NFJP Program Office specifying the new PY19 targets</a:t>
            </a:r>
          </a:p>
          <a:p>
            <a:r>
              <a:rPr lang="en-US" dirty="0"/>
              <a:t>If your organization accepts the new proposed targets based on the regression model, incorporate them into your PY19 Program Plan</a:t>
            </a:r>
          </a:p>
          <a:p>
            <a:r>
              <a:rPr lang="en-US" dirty="0"/>
              <a:t>If your organization does not accept them, set up a negotiation with your FPO immediately </a:t>
            </a:r>
          </a:p>
          <a:p>
            <a:r>
              <a:rPr lang="en-US" dirty="0"/>
              <a:t>Once the targets are negotiated, enter them into the PY19 Program Plan </a:t>
            </a:r>
          </a:p>
          <a:p>
            <a:endParaRPr lang="en-US" dirty="0"/>
          </a:p>
        </p:txBody>
      </p:sp>
    </p:spTree>
    <p:extLst>
      <p:ext uri="{BB962C8B-B14F-4D97-AF65-F5344CB8AC3E}">
        <p14:creationId xmlns:p14="http://schemas.microsoft.com/office/powerpoint/2010/main" val="992493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t>Process Reminders</a:t>
            </a:r>
          </a:p>
        </p:txBody>
      </p:sp>
      <p:sp>
        <p:nvSpPr>
          <p:cNvPr id="5" name="Content Placeholder 4"/>
          <p:cNvSpPr>
            <a:spLocks noGrp="1"/>
          </p:cNvSpPr>
          <p:nvPr>
            <p:ph idx="1"/>
          </p:nvPr>
        </p:nvSpPr>
        <p:spPr>
          <a:xfrm>
            <a:off x="838200" y="1419225"/>
            <a:ext cx="10515600" cy="4351338"/>
          </a:xfrm>
        </p:spPr>
        <p:txBody>
          <a:bodyPr>
            <a:normAutofit lnSpcReduction="10000"/>
          </a:bodyPr>
          <a:lstStyle/>
          <a:p>
            <a:pPr marL="0" indent="0">
              <a:buNone/>
            </a:pPr>
            <a:r>
              <a:rPr lang="en-US" dirty="0"/>
              <a:t>   </a:t>
            </a:r>
          </a:p>
          <a:p>
            <a:r>
              <a:rPr lang="en-US" dirty="0"/>
              <a:t>Timing of PY19 Funds:</a:t>
            </a:r>
          </a:p>
          <a:p>
            <a:pPr lvl="1"/>
            <a:r>
              <a:rPr lang="en-US" dirty="0"/>
              <a:t>We will process grant awards as close to the beginning of July as possible, but generally do not expect PY 2019 funds to be available to grantees until approximately mid-July.  Please flag concerns to your FPO and </a:t>
            </a:r>
            <a:r>
              <a:rPr lang="en-US" dirty="0">
                <a:hlinkClick r:id="rId3"/>
              </a:rPr>
              <a:t>NFJP@dol.gov</a:t>
            </a:r>
            <a:r>
              <a:rPr lang="en-US" dirty="0"/>
              <a:t>. </a:t>
            </a:r>
          </a:p>
          <a:p>
            <a:r>
              <a:rPr lang="en-US" dirty="0"/>
              <a:t>PY 2018 closeout activities:</a:t>
            </a:r>
          </a:p>
          <a:p>
            <a:pPr lvl="1"/>
            <a:r>
              <a:rPr lang="en-US" dirty="0"/>
              <a:t>As in other years, grant closeout activities must be completed for PY 2018</a:t>
            </a:r>
          </a:p>
          <a:p>
            <a:pPr lvl="1"/>
            <a:r>
              <a:rPr lang="en-US" dirty="0"/>
              <a:t>Two financial reports are required for the September quarter if funds are carried over from PY18.  Performance reporting in the July-September quarter is only reflected for PY19  </a:t>
            </a:r>
          </a:p>
          <a:p>
            <a:pPr lvl="1"/>
            <a:r>
              <a:rPr lang="en-US" dirty="0"/>
              <a:t>PY18 results will be incorporated into an annual report once the data is available</a:t>
            </a:r>
          </a:p>
        </p:txBody>
      </p:sp>
    </p:spTree>
    <p:extLst>
      <p:ext uri="{BB962C8B-B14F-4D97-AF65-F5344CB8AC3E}">
        <p14:creationId xmlns:p14="http://schemas.microsoft.com/office/powerpoint/2010/main" val="3086906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Review of PY 17 Annual Data</a:t>
            </a:r>
          </a:p>
        </p:txBody>
      </p:sp>
      <p:graphicFrame>
        <p:nvGraphicFramePr>
          <p:cNvPr id="4" name="Content Placeholder 3">
            <a:extLst>
              <a:ext uri="{FF2B5EF4-FFF2-40B4-BE49-F238E27FC236}">
                <a16:creationId xmlns:a16="http://schemas.microsoft.com/office/drawing/2014/main" id="{DE7C9BB0-9532-4448-B8BF-05C3910AF83A}"/>
              </a:ext>
            </a:extLst>
          </p:cNvPr>
          <p:cNvGraphicFramePr>
            <a:graphicFrameLocks noGrp="1"/>
          </p:cNvGraphicFramePr>
          <p:nvPr>
            <p:ph idx="1"/>
            <p:extLst/>
          </p:nvPr>
        </p:nvGraphicFramePr>
        <p:xfrm>
          <a:off x="838200" y="1330036"/>
          <a:ext cx="10515600" cy="5339688"/>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3194175309"/>
                    </a:ext>
                  </a:extLst>
                </a:gridCol>
                <a:gridCol w="1752600">
                  <a:extLst>
                    <a:ext uri="{9D8B030D-6E8A-4147-A177-3AD203B41FA5}">
                      <a16:colId xmlns:a16="http://schemas.microsoft.com/office/drawing/2014/main" val="2130265116"/>
                    </a:ext>
                  </a:extLst>
                </a:gridCol>
                <a:gridCol w="1752600">
                  <a:extLst>
                    <a:ext uri="{9D8B030D-6E8A-4147-A177-3AD203B41FA5}">
                      <a16:colId xmlns:a16="http://schemas.microsoft.com/office/drawing/2014/main" val="659718100"/>
                    </a:ext>
                  </a:extLst>
                </a:gridCol>
                <a:gridCol w="1752600">
                  <a:extLst>
                    <a:ext uri="{9D8B030D-6E8A-4147-A177-3AD203B41FA5}">
                      <a16:colId xmlns:a16="http://schemas.microsoft.com/office/drawing/2014/main" val="423408442"/>
                    </a:ext>
                  </a:extLst>
                </a:gridCol>
                <a:gridCol w="1752600">
                  <a:extLst>
                    <a:ext uri="{9D8B030D-6E8A-4147-A177-3AD203B41FA5}">
                      <a16:colId xmlns:a16="http://schemas.microsoft.com/office/drawing/2014/main" val="3586469834"/>
                    </a:ext>
                  </a:extLst>
                </a:gridCol>
                <a:gridCol w="1752600">
                  <a:extLst>
                    <a:ext uri="{9D8B030D-6E8A-4147-A177-3AD203B41FA5}">
                      <a16:colId xmlns:a16="http://schemas.microsoft.com/office/drawing/2014/main" val="2472212552"/>
                    </a:ext>
                  </a:extLst>
                </a:gridCol>
              </a:tblGrid>
              <a:tr h="737548">
                <a:tc>
                  <a:txBody>
                    <a:bodyPr/>
                    <a:lstStyle/>
                    <a:p>
                      <a:endParaRPr lang="en-US" dirty="0"/>
                    </a:p>
                  </a:txBody>
                  <a:tcPr/>
                </a:tc>
                <a:tc>
                  <a:txBody>
                    <a:bodyPr/>
                    <a:lstStyle/>
                    <a:p>
                      <a:pPr algn="ctr"/>
                      <a:r>
                        <a:rPr lang="en-US" dirty="0"/>
                        <a:t>2</a:t>
                      </a:r>
                      <a:r>
                        <a:rPr lang="en-US" baseline="30000" dirty="0"/>
                        <a:t>nd</a:t>
                      </a:r>
                      <a:r>
                        <a:rPr lang="en-US" dirty="0"/>
                        <a:t> </a:t>
                      </a:r>
                      <a:r>
                        <a:rPr lang="en-US" dirty="0" err="1"/>
                        <a:t>Qtr</a:t>
                      </a:r>
                      <a:r>
                        <a:rPr lang="en-US" dirty="0"/>
                        <a:t> Employment Rate</a:t>
                      </a:r>
                    </a:p>
                  </a:txBody>
                  <a:tcPr/>
                </a:tc>
                <a:tc>
                  <a:txBody>
                    <a:bodyPr/>
                    <a:lstStyle/>
                    <a:p>
                      <a:pPr algn="ctr"/>
                      <a:endParaRPr lang="en-US" dirty="0"/>
                    </a:p>
                    <a:p>
                      <a:pPr algn="ctr"/>
                      <a:endParaRPr lang="en-US" dirty="0"/>
                    </a:p>
                    <a:p>
                      <a:pPr algn="ctr"/>
                      <a:r>
                        <a:rPr lang="en-US" dirty="0"/>
                        <a:t>2</a:t>
                      </a:r>
                      <a:r>
                        <a:rPr lang="en-US" baseline="30000" dirty="0"/>
                        <a:t>nd</a:t>
                      </a:r>
                      <a:r>
                        <a:rPr lang="en-US" dirty="0"/>
                        <a:t> </a:t>
                      </a:r>
                      <a:r>
                        <a:rPr lang="en-US" dirty="0" err="1"/>
                        <a:t>Qtr</a:t>
                      </a:r>
                      <a:r>
                        <a:rPr lang="en-US" dirty="0"/>
                        <a:t> Earnings</a:t>
                      </a:r>
                    </a:p>
                  </a:txBody>
                  <a:tcPr/>
                </a:tc>
                <a:tc>
                  <a:txBody>
                    <a:bodyPr/>
                    <a:lstStyle/>
                    <a:p>
                      <a:pPr algn="ctr"/>
                      <a:r>
                        <a:rPr lang="en-US" dirty="0"/>
                        <a:t>4</a:t>
                      </a:r>
                      <a:r>
                        <a:rPr lang="en-US" baseline="30000" dirty="0"/>
                        <a:t>th</a:t>
                      </a:r>
                      <a:r>
                        <a:rPr lang="en-US" dirty="0"/>
                        <a:t> </a:t>
                      </a:r>
                      <a:r>
                        <a:rPr lang="en-US" dirty="0" err="1"/>
                        <a:t>Qtr</a:t>
                      </a:r>
                      <a:r>
                        <a:rPr lang="en-US" dirty="0"/>
                        <a:t> Employment Rate</a:t>
                      </a:r>
                    </a:p>
                  </a:txBody>
                  <a:tcPr/>
                </a:tc>
                <a:tc>
                  <a:txBody>
                    <a:bodyPr/>
                    <a:lstStyle/>
                    <a:p>
                      <a:pPr algn="ctr"/>
                      <a:endParaRPr lang="en-US" dirty="0"/>
                    </a:p>
                    <a:p>
                      <a:pPr algn="ctr"/>
                      <a:r>
                        <a:rPr lang="en-US" dirty="0"/>
                        <a:t>Credential Attainment</a:t>
                      </a:r>
                    </a:p>
                  </a:txBody>
                  <a:tcPr/>
                </a:tc>
                <a:tc>
                  <a:txBody>
                    <a:bodyPr/>
                    <a:lstStyle/>
                    <a:p>
                      <a:pPr algn="ctr"/>
                      <a:endParaRPr lang="en-US" dirty="0"/>
                    </a:p>
                    <a:p>
                      <a:pPr algn="ctr"/>
                      <a:r>
                        <a:rPr lang="en-US" dirty="0"/>
                        <a:t>Measurable Skills Gains</a:t>
                      </a:r>
                    </a:p>
                  </a:txBody>
                  <a:tcPr/>
                </a:tc>
                <a:extLst>
                  <a:ext uri="{0D108BD9-81ED-4DB2-BD59-A6C34878D82A}">
                    <a16:rowId xmlns:a16="http://schemas.microsoft.com/office/drawing/2014/main" val="2145971862"/>
                  </a:ext>
                </a:extLst>
              </a:tr>
              <a:tr h="737548">
                <a:tc>
                  <a:txBody>
                    <a:bodyPr/>
                    <a:lstStyle/>
                    <a:p>
                      <a:r>
                        <a:rPr lang="en-US" dirty="0"/>
                        <a:t>NFJP PY 17 Goals</a:t>
                      </a:r>
                    </a:p>
                  </a:txBody>
                  <a:tcPr/>
                </a:tc>
                <a:tc>
                  <a:txBody>
                    <a:bodyPr/>
                    <a:lstStyle/>
                    <a:p>
                      <a:pPr algn="ctr"/>
                      <a:r>
                        <a:rPr lang="en-US" dirty="0"/>
                        <a:t>69.9%</a:t>
                      </a:r>
                    </a:p>
                  </a:txBody>
                  <a:tcPr/>
                </a:tc>
                <a:tc>
                  <a:txBody>
                    <a:bodyPr/>
                    <a:lstStyle/>
                    <a:p>
                      <a:pPr algn="ctr"/>
                      <a:r>
                        <a:rPr lang="en-US" dirty="0"/>
                        <a:t>$5,180</a:t>
                      </a:r>
                    </a:p>
                  </a:txBody>
                  <a:tcPr/>
                </a:tc>
                <a:tc>
                  <a:txBody>
                    <a:bodyPr/>
                    <a:lstStyle/>
                    <a:p>
                      <a:pPr algn="ctr"/>
                      <a:r>
                        <a:rPr lang="en-US" dirty="0"/>
                        <a:t>66.0%</a:t>
                      </a:r>
                    </a:p>
                  </a:txBody>
                  <a:tcPr/>
                </a:tc>
                <a:tc>
                  <a:txBody>
                    <a:bodyPr/>
                    <a:lstStyle/>
                    <a:p>
                      <a:pPr algn="ctr"/>
                      <a:r>
                        <a:rPr lang="en-US" dirty="0"/>
                        <a:t>53.2%</a:t>
                      </a:r>
                    </a:p>
                  </a:txBody>
                  <a:tcPr/>
                </a:tc>
                <a:tc>
                  <a:txBody>
                    <a:bodyPr/>
                    <a:lstStyle/>
                    <a:p>
                      <a:pPr algn="ctr"/>
                      <a:r>
                        <a:rPr lang="en-US" dirty="0"/>
                        <a:t>N/A</a:t>
                      </a:r>
                    </a:p>
                  </a:txBody>
                  <a:tcPr/>
                </a:tc>
                <a:extLst>
                  <a:ext uri="{0D108BD9-81ED-4DB2-BD59-A6C34878D82A}">
                    <a16:rowId xmlns:a16="http://schemas.microsoft.com/office/drawing/2014/main" val="1572119907"/>
                  </a:ext>
                </a:extLst>
              </a:tr>
              <a:tr h="737548">
                <a:tc>
                  <a:txBody>
                    <a:bodyPr/>
                    <a:lstStyle/>
                    <a:p>
                      <a:r>
                        <a:rPr lang="en-US" dirty="0"/>
                        <a:t>NFJP 4</a:t>
                      </a:r>
                      <a:r>
                        <a:rPr lang="en-US" baseline="30000" dirty="0"/>
                        <a:t>th</a:t>
                      </a:r>
                      <a:r>
                        <a:rPr lang="en-US" dirty="0"/>
                        <a:t> </a:t>
                      </a:r>
                      <a:r>
                        <a:rPr lang="en-US" dirty="0" err="1"/>
                        <a:t>Qtr</a:t>
                      </a:r>
                      <a:r>
                        <a:rPr lang="en-US" dirty="0"/>
                        <a:t> PY 17</a:t>
                      </a:r>
                    </a:p>
                  </a:txBody>
                  <a:tcPr/>
                </a:tc>
                <a:tc>
                  <a:txBody>
                    <a:bodyPr/>
                    <a:lstStyle/>
                    <a:p>
                      <a:pPr algn="ctr"/>
                      <a:r>
                        <a:rPr lang="en-US" dirty="0"/>
                        <a:t>78.0%</a:t>
                      </a:r>
                    </a:p>
                  </a:txBody>
                  <a:tcPr/>
                </a:tc>
                <a:tc>
                  <a:txBody>
                    <a:bodyPr/>
                    <a:lstStyle/>
                    <a:p>
                      <a:pPr algn="ctr"/>
                      <a:r>
                        <a:rPr lang="en-US" dirty="0"/>
                        <a:t>$5,459</a:t>
                      </a:r>
                    </a:p>
                  </a:txBody>
                  <a:tcPr/>
                </a:tc>
                <a:tc>
                  <a:txBody>
                    <a:bodyPr/>
                    <a:lstStyle/>
                    <a:p>
                      <a:pPr algn="ctr"/>
                      <a:r>
                        <a:rPr lang="en-US" dirty="0"/>
                        <a:t>69.5%</a:t>
                      </a:r>
                    </a:p>
                  </a:txBody>
                  <a:tcPr/>
                </a:tc>
                <a:tc>
                  <a:txBody>
                    <a:bodyPr/>
                    <a:lstStyle/>
                    <a:p>
                      <a:pPr algn="ctr"/>
                      <a:r>
                        <a:rPr lang="en-US" dirty="0"/>
                        <a:t>70.5%</a:t>
                      </a:r>
                    </a:p>
                  </a:txBody>
                  <a:tcPr/>
                </a:tc>
                <a:tc>
                  <a:txBody>
                    <a:bodyPr/>
                    <a:lstStyle/>
                    <a:p>
                      <a:pPr algn="ctr"/>
                      <a:r>
                        <a:rPr lang="en-US" dirty="0"/>
                        <a:t>26.1%</a:t>
                      </a:r>
                    </a:p>
                  </a:txBody>
                  <a:tcPr/>
                </a:tc>
                <a:extLst>
                  <a:ext uri="{0D108BD9-81ED-4DB2-BD59-A6C34878D82A}">
                    <a16:rowId xmlns:a16="http://schemas.microsoft.com/office/drawing/2014/main" val="1945580393"/>
                  </a:ext>
                </a:extLst>
              </a:tr>
              <a:tr h="737548">
                <a:tc>
                  <a:txBody>
                    <a:bodyPr/>
                    <a:lstStyle/>
                    <a:p>
                      <a:r>
                        <a:rPr lang="en-US" dirty="0"/>
                        <a:t>NFJP 1</a:t>
                      </a:r>
                      <a:r>
                        <a:rPr lang="en-US" baseline="30000" dirty="0"/>
                        <a:t>st</a:t>
                      </a:r>
                      <a:r>
                        <a:rPr lang="en-US" dirty="0"/>
                        <a:t> </a:t>
                      </a:r>
                      <a:r>
                        <a:rPr lang="en-US" dirty="0" err="1"/>
                        <a:t>Qtr</a:t>
                      </a:r>
                      <a:r>
                        <a:rPr lang="en-US" dirty="0"/>
                        <a:t> PY 18</a:t>
                      </a:r>
                    </a:p>
                  </a:txBody>
                  <a:tcPr/>
                </a:tc>
                <a:tc>
                  <a:txBody>
                    <a:bodyPr/>
                    <a:lstStyle/>
                    <a:p>
                      <a:pPr algn="ctr"/>
                      <a:r>
                        <a:rPr lang="en-US" dirty="0"/>
                        <a:t>70.4%</a:t>
                      </a:r>
                    </a:p>
                  </a:txBody>
                  <a:tcPr/>
                </a:tc>
                <a:tc>
                  <a:txBody>
                    <a:bodyPr/>
                    <a:lstStyle/>
                    <a:p>
                      <a:pPr algn="ctr"/>
                      <a:r>
                        <a:rPr lang="en-US" dirty="0"/>
                        <a:t>$5,200</a:t>
                      </a:r>
                    </a:p>
                  </a:txBody>
                  <a:tcPr/>
                </a:tc>
                <a:tc>
                  <a:txBody>
                    <a:bodyPr/>
                    <a:lstStyle/>
                    <a:p>
                      <a:pPr algn="ctr"/>
                      <a:r>
                        <a:rPr lang="en-US" dirty="0"/>
                        <a:t>68.4%</a:t>
                      </a:r>
                    </a:p>
                  </a:txBody>
                  <a:tcPr/>
                </a:tc>
                <a:tc>
                  <a:txBody>
                    <a:bodyPr/>
                    <a:lstStyle/>
                    <a:p>
                      <a:pPr algn="ctr"/>
                      <a:r>
                        <a:rPr lang="en-US" dirty="0"/>
                        <a:t>73.2%</a:t>
                      </a:r>
                    </a:p>
                  </a:txBody>
                  <a:tcPr/>
                </a:tc>
                <a:tc>
                  <a:txBody>
                    <a:bodyPr/>
                    <a:lstStyle/>
                    <a:p>
                      <a:pPr algn="ctr"/>
                      <a:r>
                        <a:rPr lang="en-US" dirty="0"/>
                        <a:t>40.4%</a:t>
                      </a:r>
                    </a:p>
                  </a:txBody>
                  <a:tcPr/>
                </a:tc>
                <a:extLst>
                  <a:ext uri="{0D108BD9-81ED-4DB2-BD59-A6C34878D82A}">
                    <a16:rowId xmlns:a16="http://schemas.microsoft.com/office/drawing/2014/main" val="3558324550"/>
                  </a:ext>
                </a:extLst>
              </a:tr>
              <a:tr h="737548">
                <a:tc>
                  <a:txBody>
                    <a:bodyPr/>
                    <a:lstStyle/>
                    <a:p>
                      <a:r>
                        <a:rPr lang="en-US" b="1" dirty="0"/>
                        <a:t>NFJP 2</a:t>
                      </a:r>
                      <a:r>
                        <a:rPr lang="en-US" b="1" baseline="30000" dirty="0"/>
                        <a:t>nd</a:t>
                      </a:r>
                      <a:r>
                        <a:rPr lang="en-US" b="1" dirty="0"/>
                        <a:t> </a:t>
                      </a:r>
                      <a:r>
                        <a:rPr lang="en-US" b="1" dirty="0" err="1"/>
                        <a:t>Qtr</a:t>
                      </a:r>
                      <a:r>
                        <a:rPr lang="en-US" b="1" dirty="0"/>
                        <a:t> PY 18</a:t>
                      </a:r>
                    </a:p>
                  </a:txBody>
                  <a:tcPr/>
                </a:tc>
                <a:tc>
                  <a:txBody>
                    <a:bodyPr/>
                    <a:lstStyle/>
                    <a:p>
                      <a:pPr algn="ctr"/>
                      <a:r>
                        <a:rPr lang="en-US" b="1" dirty="0"/>
                        <a:t>78.5%</a:t>
                      </a:r>
                    </a:p>
                  </a:txBody>
                  <a:tcPr/>
                </a:tc>
                <a:tc>
                  <a:txBody>
                    <a:bodyPr/>
                    <a:lstStyle/>
                    <a:p>
                      <a:pPr algn="ctr"/>
                      <a:r>
                        <a:rPr lang="en-US" b="1" dirty="0"/>
                        <a:t>$5,280</a:t>
                      </a:r>
                    </a:p>
                  </a:txBody>
                  <a:tcPr/>
                </a:tc>
                <a:tc>
                  <a:txBody>
                    <a:bodyPr/>
                    <a:lstStyle/>
                    <a:p>
                      <a:pPr algn="ctr"/>
                      <a:r>
                        <a:rPr lang="en-US" b="1" dirty="0"/>
                        <a:t>69.9%</a:t>
                      </a:r>
                    </a:p>
                  </a:txBody>
                  <a:tcPr/>
                </a:tc>
                <a:tc>
                  <a:txBody>
                    <a:bodyPr/>
                    <a:lstStyle/>
                    <a:p>
                      <a:pPr algn="ctr"/>
                      <a:r>
                        <a:rPr lang="en-US" b="1" dirty="0"/>
                        <a:t>71.0%</a:t>
                      </a:r>
                    </a:p>
                  </a:txBody>
                  <a:tcPr/>
                </a:tc>
                <a:tc>
                  <a:txBody>
                    <a:bodyPr/>
                    <a:lstStyle/>
                    <a:p>
                      <a:pPr algn="ctr"/>
                      <a:r>
                        <a:rPr lang="en-US" b="1" dirty="0"/>
                        <a:t>54.9%</a:t>
                      </a:r>
                    </a:p>
                  </a:txBody>
                  <a:tcPr/>
                </a:tc>
                <a:extLst>
                  <a:ext uri="{0D108BD9-81ED-4DB2-BD59-A6C34878D82A}">
                    <a16:rowId xmlns:a16="http://schemas.microsoft.com/office/drawing/2014/main" val="4246734766"/>
                  </a:ext>
                </a:extLst>
              </a:tr>
              <a:tr h="737548">
                <a:tc>
                  <a:txBody>
                    <a:bodyPr/>
                    <a:lstStyle/>
                    <a:p>
                      <a:r>
                        <a:rPr lang="en-US" dirty="0"/>
                        <a:t>WIOA Adult PY 17</a:t>
                      </a:r>
                    </a:p>
                  </a:txBody>
                  <a:tcPr/>
                </a:tc>
                <a:tc>
                  <a:txBody>
                    <a:bodyPr/>
                    <a:lstStyle/>
                    <a:p>
                      <a:pPr algn="ctr"/>
                      <a:r>
                        <a:rPr lang="en-US" dirty="0"/>
                        <a:t>70.7%</a:t>
                      </a:r>
                    </a:p>
                  </a:txBody>
                  <a:tcPr/>
                </a:tc>
                <a:tc>
                  <a:txBody>
                    <a:bodyPr/>
                    <a:lstStyle/>
                    <a:p>
                      <a:pPr algn="ctr"/>
                      <a:r>
                        <a:rPr lang="en-US" dirty="0"/>
                        <a:t>$5,493</a:t>
                      </a:r>
                    </a:p>
                  </a:txBody>
                  <a:tcPr/>
                </a:tc>
                <a:tc>
                  <a:txBody>
                    <a:bodyPr/>
                    <a:lstStyle/>
                    <a:p>
                      <a:pPr algn="ctr"/>
                      <a:r>
                        <a:rPr lang="en-US" dirty="0"/>
                        <a:t>63.2%</a:t>
                      </a:r>
                    </a:p>
                  </a:txBody>
                  <a:tcPr/>
                </a:tc>
                <a:tc>
                  <a:txBody>
                    <a:bodyPr/>
                    <a:lstStyle/>
                    <a:p>
                      <a:pPr algn="ctr"/>
                      <a:r>
                        <a:rPr lang="en-US" dirty="0"/>
                        <a:t>56.5%</a:t>
                      </a:r>
                    </a:p>
                  </a:txBody>
                  <a:tcPr/>
                </a:tc>
                <a:tc>
                  <a:txBody>
                    <a:bodyPr/>
                    <a:lstStyle/>
                    <a:p>
                      <a:pPr algn="ctr"/>
                      <a:r>
                        <a:rPr lang="en-US" dirty="0"/>
                        <a:t>35.5%</a:t>
                      </a:r>
                    </a:p>
                  </a:txBody>
                  <a:tcPr/>
                </a:tc>
                <a:extLst>
                  <a:ext uri="{0D108BD9-81ED-4DB2-BD59-A6C34878D82A}">
                    <a16:rowId xmlns:a16="http://schemas.microsoft.com/office/drawing/2014/main" val="3650851068"/>
                  </a:ext>
                </a:extLst>
              </a:tr>
              <a:tr h="737548">
                <a:tc>
                  <a:txBody>
                    <a:bodyPr/>
                    <a:lstStyle/>
                    <a:p>
                      <a:r>
                        <a:rPr lang="en-US" dirty="0"/>
                        <a:t>WIOA DW PY 17</a:t>
                      </a:r>
                    </a:p>
                  </a:txBody>
                  <a:tcPr/>
                </a:tc>
                <a:tc>
                  <a:txBody>
                    <a:bodyPr/>
                    <a:lstStyle/>
                    <a:p>
                      <a:pPr algn="ctr"/>
                      <a:r>
                        <a:rPr lang="en-US" dirty="0"/>
                        <a:t>71.0%</a:t>
                      </a:r>
                    </a:p>
                  </a:txBody>
                  <a:tcPr/>
                </a:tc>
                <a:tc>
                  <a:txBody>
                    <a:bodyPr/>
                    <a:lstStyle/>
                    <a:p>
                      <a:pPr algn="ctr"/>
                      <a:r>
                        <a:rPr lang="en-US" dirty="0"/>
                        <a:t>$6,965</a:t>
                      </a:r>
                    </a:p>
                  </a:txBody>
                  <a:tcPr/>
                </a:tc>
                <a:tc>
                  <a:txBody>
                    <a:bodyPr/>
                    <a:lstStyle/>
                    <a:p>
                      <a:pPr algn="ctr"/>
                      <a:r>
                        <a:rPr lang="en-US" dirty="0"/>
                        <a:t>62.7%</a:t>
                      </a:r>
                    </a:p>
                  </a:txBody>
                  <a:tcPr/>
                </a:tc>
                <a:tc>
                  <a:txBody>
                    <a:bodyPr/>
                    <a:lstStyle/>
                    <a:p>
                      <a:pPr algn="ctr"/>
                      <a:r>
                        <a:rPr lang="en-US" dirty="0"/>
                        <a:t>61.7%</a:t>
                      </a:r>
                    </a:p>
                  </a:txBody>
                  <a:tcPr/>
                </a:tc>
                <a:tc>
                  <a:txBody>
                    <a:bodyPr/>
                    <a:lstStyle/>
                    <a:p>
                      <a:pPr algn="ctr"/>
                      <a:r>
                        <a:rPr lang="en-US" dirty="0"/>
                        <a:t>28.6%</a:t>
                      </a:r>
                    </a:p>
                  </a:txBody>
                  <a:tcPr/>
                </a:tc>
                <a:extLst>
                  <a:ext uri="{0D108BD9-81ED-4DB2-BD59-A6C34878D82A}">
                    <a16:rowId xmlns:a16="http://schemas.microsoft.com/office/drawing/2014/main" val="1108146742"/>
                  </a:ext>
                </a:extLst>
              </a:tr>
            </a:tbl>
          </a:graphicData>
        </a:graphic>
      </p:graphicFrame>
    </p:spTree>
    <p:extLst>
      <p:ext uri="{BB962C8B-B14F-4D97-AF65-F5344CB8AC3E}">
        <p14:creationId xmlns:p14="http://schemas.microsoft.com/office/powerpoint/2010/main" val="3496701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Review of PY 17 Annual Data</a:t>
            </a:r>
          </a:p>
        </p:txBody>
      </p:sp>
      <p:sp>
        <p:nvSpPr>
          <p:cNvPr id="3" name="Content Placeholder 2"/>
          <p:cNvSpPr>
            <a:spLocks noGrp="1"/>
          </p:cNvSpPr>
          <p:nvPr>
            <p:ph idx="1"/>
          </p:nvPr>
        </p:nvSpPr>
        <p:spPr/>
        <p:txBody>
          <a:bodyPr/>
          <a:lstStyle/>
          <a:p>
            <a:r>
              <a:rPr lang="en-US" dirty="0"/>
              <a:t>Performance is generally strong</a:t>
            </a:r>
          </a:p>
          <a:p>
            <a:r>
              <a:rPr lang="en-US" dirty="0"/>
              <a:t>Overall numbers remain low </a:t>
            </a:r>
          </a:p>
          <a:p>
            <a:pPr lvl="1"/>
            <a:r>
              <a:rPr lang="en-US" dirty="0"/>
              <a:t>Fewer than 10,000 participants</a:t>
            </a:r>
          </a:p>
          <a:p>
            <a:pPr lvl="1"/>
            <a:r>
              <a:rPr lang="en-US" dirty="0"/>
              <a:t>Fewer than 5,000 </a:t>
            </a:r>
            <a:r>
              <a:rPr lang="en-US" dirty="0" err="1"/>
              <a:t>exiters</a:t>
            </a:r>
            <a:endParaRPr lang="en-US" dirty="0"/>
          </a:p>
          <a:p>
            <a:r>
              <a:rPr lang="en-US" dirty="0"/>
              <a:t>Some grantees’ data not available through WIPS – likely because grantees did not certify their data</a:t>
            </a:r>
          </a:p>
          <a:p>
            <a:r>
              <a:rPr lang="en-US" dirty="0"/>
              <a:t>We will be producing a PY 17 </a:t>
            </a:r>
            <a:r>
              <a:rPr lang="en-US" dirty="0" err="1"/>
              <a:t>databook</a:t>
            </a:r>
            <a:r>
              <a:rPr lang="en-US" dirty="0"/>
              <a:t> within the next several weeks</a:t>
            </a:r>
          </a:p>
          <a:p>
            <a:pPr lvl="1"/>
            <a:r>
              <a:rPr lang="en-US" dirty="0"/>
              <a:t>National summary</a:t>
            </a:r>
          </a:p>
          <a:p>
            <a:pPr lvl="1"/>
            <a:r>
              <a:rPr lang="en-US" dirty="0"/>
              <a:t>Individual state/grantee summaries</a:t>
            </a:r>
          </a:p>
        </p:txBody>
      </p:sp>
    </p:spTree>
    <p:extLst>
      <p:ext uri="{BB962C8B-B14F-4D97-AF65-F5344CB8AC3E}">
        <p14:creationId xmlns:p14="http://schemas.microsoft.com/office/powerpoint/2010/main" val="4010491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Regression Adjustment Model</a:t>
            </a:r>
          </a:p>
        </p:txBody>
      </p:sp>
      <p:sp>
        <p:nvSpPr>
          <p:cNvPr id="3" name="Content Placeholder 2"/>
          <p:cNvSpPr>
            <a:spLocks noGrp="1"/>
          </p:cNvSpPr>
          <p:nvPr>
            <p:ph sz="quarter" idx="1"/>
          </p:nvPr>
        </p:nvSpPr>
        <p:spPr/>
        <p:txBody>
          <a:bodyPr/>
          <a:lstStyle/>
          <a:p>
            <a:r>
              <a:rPr lang="en-US" dirty="0"/>
              <a:t>Since moving to WIOA, all grantees have been held to the same performance standards.</a:t>
            </a:r>
          </a:p>
          <a:p>
            <a:r>
              <a:rPr lang="en-US" dirty="0"/>
              <a:t>But the types of participants served </a:t>
            </a:r>
            <a:br>
              <a:rPr lang="en-US" dirty="0"/>
            </a:br>
            <a:r>
              <a:rPr lang="en-US" dirty="0"/>
              <a:t>vary from grantee to grantee.  </a:t>
            </a:r>
          </a:p>
          <a:p>
            <a:pPr lvl="1"/>
            <a:r>
              <a:rPr lang="en-US" dirty="0"/>
              <a:t>Educational background</a:t>
            </a:r>
          </a:p>
          <a:p>
            <a:pPr lvl="1"/>
            <a:r>
              <a:rPr lang="en-US" dirty="0"/>
              <a:t>Offender status</a:t>
            </a:r>
          </a:p>
          <a:p>
            <a:pPr lvl="1"/>
            <a:r>
              <a:rPr lang="en-US" dirty="0"/>
              <a:t>Prior work history</a:t>
            </a:r>
          </a:p>
          <a:p>
            <a:pPr lvl="1"/>
            <a:r>
              <a:rPr lang="en-US" dirty="0"/>
              <a:t>English proficiency, etc.</a:t>
            </a:r>
          </a:p>
          <a:p>
            <a:pPr lvl="1"/>
            <a:r>
              <a:rPr lang="en-US" dirty="0"/>
              <a:t>Economic Factors</a:t>
            </a:r>
          </a:p>
          <a:p>
            <a:endParaRPr lang="en-US" dirty="0"/>
          </a:p>
        </p:txBody>
      </p:sp>
      <p:pic>
        <p:nvPicPr>
          <p:cNvPr id="6" name="Picture 10" descr="http://www.beckstoffervineyards.com/assets/subpage_images/IMG_2427-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4038600"/>
            <a:ext cx="2897187" cy="193145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normAutofit/>
          </a:bodyPr>
          <a:lstStyle/>
          <a:p>
            <a:fld id="{AF9EBEE6-A242-4520-8509-E2E3FD0A5354}" type="slidenum">
              <a:rPr lang="en-US" smtClean="0"/>
              <a:pPr/>
              <a:t>8</a:t>
            </a:fld>
            <a:endParaRPr lang="en-US" dirty="0"/>
          </a:p>
        </p:txBody>
      </p:sp>
    </p:spTree>
    <p:extLst>
      <p:ext uri="{BB962C8B-B14F-4D97-AF65-F5344CB8AC3E}">
        <p14:creationId xmlns:p14="http://schemas.microsoft.com/office/powerpoint/2010/main" val="1251746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was the model developed?</a:t>
            </a:r>
          </a:p>
        </p:txBody>
      </p:sp>
      <p:sp>
        <p:nvSpPr>
          <p:cNvPr id="3" name="Content Placeholder 2"/>
          <p:cNvSpPr>
            <a:spLocks noGrp="1"/>
          </p:cNvSpPr>
          <p:nvPr>
            <p:ph sz="quarter" idx="1"/>
          </p:nvPr>
        </p:nvSpPr>
        <p:spPr>
          <a:xfrm>
            <a:off x="1388503" y="1479550"/>
            <a:ext cx="8988552" cy="4876800"/>
          </a:xfrm>
        </p:spPr>
        <p:txBody>
          <a:bodyPr>
            <a:normAutofit/>
          </a:bodyPr>
          <a:lstStyle/>
          <a:p>
            <a:r>
              <a:rPr lang="en-US" dirty="0"/>
              <a:t>Used a technique called regression analysis to determine which of 27 variables might </a:t>
            </a:r>
            <a:r>
              <a:rPr lang="en-US" b="1" dirty="0"/>
              <a:t>significantly affect </a:t>
            </a:r>
            <a:r>
              <a:rPr lang="en-US" dirty="0"/>
              <a:t>employment, earnings, credential and MSG outcomes.</a:t>
            </a:r>
          </a:p>
          <a:p>
            <a:r>
              <a:rPr lang="en-US" dirty="0"/>
              <a:t>Regression analyses are used to determine if there are relationships between different variables, for example:</a:t>
            </a:r>
          </a:p>
          <a:p>
            <a:pPr lvl="1"/>
            <a:r>
              <a:rPr lang="en-US" dirty="0"/>
              <a:t>Local poverty rate and </a:t>
            </a:r>
          </a:p>
          <a:p>
            <a:pPr marL="365760" lvl="1" indent="0">
              <a:buNone/>
            </a:pPr>
            <a:r>
              <a:rPr lang="en-US" dirty="0"/>
              <a:t>	median earnings?</a:t>
            </a:r>
          </a:p>
          <a:p>
            <a:pPr lvl="1"/>
            <a:r>
              <a:rPr lang="en-US" dirty="0"/>
              <a:t>Limited English proficiency </a:t>
            </a:r>
          </a:p>
          <a:p>
            <a:pPr marL="365760" lvl="1" indent="0">
              <a:buNone/>
            </a:pPr>
            <a:r>
              <a:rPr lang="en-US" dirty="0"/>
              <a:t>	and entered employment?</a:t>
            </a:r>
          </a:p>
          <a:p>
            <a:pPr lvl="1"/>
            <a:r>
              <a:rPr lang="en-US" dirty="0"/>
              <a:t>Transportation challenges and </a:t>
            </a:r>
          </a:p>
          <a:p>
            <a:pPr marL="365760" lvl="1" indent="0">
              <a:buNone/>
            </a:pPr>
            <a:r>
              <a:rPr lang="en-US" dirty="0"/>
              <a:t>	employment retention?</a:t>
            </a:r>
          </a:p>
          <a:p>
            <a:endParaRPr lang="en-US" dirty="0"/>
          </a:p>
          <a:p>
            <a:endParaRPr lang="en-US" dirty="0"/>
          </a:p>
          <a:p>
            <a:pPr marL="0" indent="0">
              <a:buNone/>
            </a:pPr>
            <a:endParaRPr lang="en-US" dirty="0"/>
          </a:p>
          <a:p>
            <a:pPr lvl="1"/>
            <a:endParaRPr lang="en-US" dirty="0"/>
          </a:p>
        </p:txBody>
      </p:sp>
      <p:sp>
        <p:nvSpPr>
          <p:cNvPr id="4" name="Slide Number Placeholder 3"/>
          <p:cNvSpPr>
            <a:spLocks noGrp="1"/>
          </p:cNvSpPr>
          <p:nvPr>
            <p:ph type="sldNum" sz="quarter" idx="12"/>
          </p:nvPr>
        </p:nvSpPr>
        <p:spPr/>
        <p:txBody>
          <a:bodyPr>
            <a:normAutofit/>
          </a:bodyPr>
          <a:lstStyle/>
          <a:p>
            <a:fld id="{AF9EBEE6-A242-4520-8509-E2E3FD0A5354}" type="slidenum">
              <a:rPr lang="en-US" smtClean="0"/>
              <a:pPr/>
              <a:t>9</a:t>
            </a:fld>
            <a:endParaRPr lang="en-US" dirty="0"/>
          </a:p>
        </p:txBody>
      </p:sp>
      <p:pic>
        <p:nvPicPr>
          <p:cNvPr id="5" name="Picture 3" descr="http://www.caesar-project.eu/images/carc_preresults.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635" t="12266" r="6156" b="15789"/>
          <a:stretch/>
        </p:blipFill>
        <p:spPr bwMode="auto">
          <a:xfrm>
            <a:off x="6338455" y="3585441"/>
            <a:ext cx="403860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3401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NFJP Performance and Reporting Webinar&amp;quot;&quot;/&gt;&lt;property id=&quot;20307&quot; value=&quot;256&quot;/&gt;&lt;/object&gt;&lt;object type=&quot;3&quot; unique_id=&quot;10004&quot;&gt;&lt;property id=&quot;20148&quot; value=&quot;5&quot;/&gt;&lt;property id=&quot;20300&quot; value=&quot;Slide 2 - &amp;quot;Welcome and Introductions&amp;quot;&quot;/&gt;&lt;property id=&quot;20307&quot; value=&quot;258&quot;/&gt;&lt;/object&gt;&lt;object type=&quot;3&quot; unique_id=&quot;10005&quot;&gt;&lt;property id=&quot;20148&quot; value=&quot;5&quot;/&gt;&lt;property id=&quot;20300&quot; value=&quot;Slide 3 - &amp;quot;Webinar Overview&amp;quot;&quot;/&gt;&lt;property id=&quot;20307&quot; value=&quot;271&quot;/&gt;&lt;/object&gt;&lt;object type=&quot;3&quot; unique_id=&quot;10006&quot;&gt;&lt;property id=&quot;20148&quot; value=&quot;5&quot;/&gt;&lt;property id=&quot;20300&quot; value=&quot;Slide 4 - &amp;quot;How is This Webinar Tied to the  Upcoming Allotment Process?&amp;quot;&quot;/&gt;&lt;property id=&quot;20307&quot; value=&quot;273&quot;/&gt;&lt;/object&gt;&lt;object type=&quot;3&quot; unique_id=&quot;10007&quot;&gt;&lt;property id=&quot;20148&quot; value=&quot;5&quot;/&gt;&lt;property id=&quot;20300&quot; value=&quot;Slide 5 - &amp;quot;Process Reminders&amp;quot;&quot;/&gt;&lt;property id=&quot;20307&quot; value=&quot;261&quot;/&gt;&lt;/object&gt;&lt;object type=&quot;3&quot; unique_id=&quot;10008&quot;&gt;&lt;property id=&quot;20148&quot; value=&quot;5&quot;/&gt;&lt;property id=&quot;20300&quot; value=&quot;Slide 6 - &amp;quot;Review of PY 17 Annual Data&amp;quot;&quot;/&gt;&lt;property id=&quot;20307&quot; value=&quot;274&quot;/&gt;&lt;/object&gt;&lt;object type=&quot;3&quot; unique_id=&quot;10009&quot;&gt;&lt;property id=&quot;20148&quot; value=&quot;5&quot;/&gt;&lt;property id=&quot;20300&quot; value=&quot;Slide 7 - &amp;quot;Review of PY 17 Annual Data&amp;quot;&quot;/&gt;&lt;property id=&quot;20307&quot; value=&quot;275&quot;/&gt;&lt;/object&gt;&lt;object type=&quot;3&quot; unique_id=&quot;10010&quot;&gt;&lt;property id=&quot;20148&quot; value=&quot;5&quot;/&gt;&lt;property id=&quot;20300&quot; value=&quot;Slide 8 - &amp;quot;Regression Adjustment Model&amp;quot;&quot;/&gt;&lt;property id=&quot;20307&quot; value=&quot;276&quot;/&gt;&lt;/object&gt;&lt;object type=&quot;3&quot; unique_id=&quot;10011&quot;&gt;&lt;property id=&quot;20148&quot; value=&quot;5&quot;/&gt;&lt;property id=&quot;20300&quot; value=&quot;Slide 9 - &amp;quot;How was the model developed?&amp;quot;&quot;/&gt;&lt;property id=&quot;20307&quot; value=&quot;277&quot;/&gt;&lt;/object&gt;&lt;object type=&quot;3&quot; unique_id=&quot;10012&quot;&gt;&lt;property id=&quot;20148&quot; value=&quot;5&quot;/&gt;&lt;property id=&quot;20300&quot; value=&quot;Slide 10 - &amp;quot;Explanation of Regression Model&amp;quot;&quot;/&gt;&lt;property id=&quot;20307&quot; value=&quot;278&quot;/&gt;&lt;/object&gt;&lt;object type=&quot;3&quot; unique_id=&quot;10013&quot;&gt;&lt;property id=&quot;20148&quot; value=&quot;5&quot;/&gt;&lt;property id=&quot;20300&quot; value=&quot;Slide 11 - &amp;quot;Regression Analysis Results&amp;quot;&quot;/&gt;&lt;property id=&quot;20307&quot; value=&quot;279&quot;/&gt;&lt;/object&gt;&lt;object type=&quot;3&quot; unique_id=&quot;10014&quot;&gt;&lt;property id=&quot;20148&quot; value=&quot;5&quot;/&gt;&lt;property id=&quot;20300&quot; value=&quot;Slide 12 - &amp;quot;Example&amp;quot;&quot;/&gt;&lt;property id=&quot;20307&quot; value=&quot;280&quot;/&gt;&lt;/object&gt;&lt;object type=&quot;3&quot; unique_id=&quot;10015&quot;&gt;&lt;property id=&quot;20148&quot; value=&quot;5&quot;/&gt;&lt;property id=&quot;20300&quot; value=&quot;Slide 13 - &amp;quot;Regression Analysis – Next Steps&amp;quot;&quot;/&gt;&lt;property id=&quot;20307&quot; value=&quot;281&quot;/&gt;&lt;/object&gt;&lt;object type=&quot;3&quot; unique_id=&quot;10016&quot;&gt;&lt;property id=&quot;20148&quot; value=&quot;5&quot;/&gt;&lt;property id=&quot;20300&quot; value=&quot;Slide 14 - &amp;quot;Where are We Now?&amp;quot;&quot;/&gt;&lt;property id=&quot;20307&quot; value=&quot;257&quot;/&gt;&lt;/object&gt;&lt;object type=&quot;3&quot; unique_id=&quot;10017&quot;&gt;&lt;property id=&quot;20148&quot; value=&quot;5&quot;/&gt;&lt;property id=&quot;20300&quot; value=&quot;Slide 15 - &amp;quot;Where are We Now?  (continued)&amp;quot;&quot;/&gt;&lt;property id=&quot;20307&quot; value=&quot;259&quot;/&gt;&lt;/object&gt;&lt;object type=&quot;3&quot; unique_id=&quot;10018&quot;&gt;&lt;property id=&quot;20148&quot; value=&quot;5&quot;/&gt;&lt;property id=&quot;20300&quot; value=&quot;Slide 16 - &amp;quot;Key Points from Attachment 7: National Farmworker Jobs Program &amp;quot;&quot;/&gt;&lt;property id=&quot;20307&quot; value=&quot;260&quot;/&gt;&lt;/object&gt;&lt;object type=&quot;3&quot; unique_id=&quot;10019&quot;&gt;&lt;property id=&quot;20148&quot; value=&quot;5&quot;/&gt;&lt;property id=&quot;20300&quot; value=&quot;Slide 17 - &amp;quot;Key Differences Highlighted in Attachment 7&amp;quot;&quot;/&gt;&lt;property id=&quot;20307&quot; value=&quot;264&quot;/&gt;&lt;/object&gt;&lt;object type=&quot;3&quot; unique_id=&quot;10020&quot;&gt;&lt;property id=&quot;20148&quot; value=&quot;5&quot;/&gt;&lt;property id=&quot;20300&quot; value=&quot;Slide 18 - &amp;quot;Housing Performance&amp;quot;&quot;/&gt;&lt;property id=&quot;20307&quot; value=&quot;269&quot;/&gt;&lt;/object&gt;&lt;object type=&quot;3&quot; unique_id=&quot;10021&quot;&gt;&lt;property id=&quot;20148&quot; value=&quot;5&quot;/&gt;&lt;property id=&quot;20300&quot; value=&quot;Slide 19 - &amp;quot;Appendix III – Table C Participation Level Services Chart NFJP Career Services &amp;amp; Training Grants&amp;quot;&quot;/&gt;&lt;property id=&quot;20307&quot; value=&quot;265&quot;/&gt;&lt;/object&gt;&lt;object type=&quot;3&quot; unique_id=&quot;10022&quot;&gt;&lt;property id=&quot;20148&quot; value=&quot;5&quot;/&gt;&lt;property id=&quot;20300&quot; value=&quot;Slide 20&quot;/&gt;&lt;property id=&quot;20307&quot; value=&quot;267&quot;/&gt;&lt;/object&gt;&lt;object type=&quot;3&quot; unique_id=&quot;10023&quot;&gt;&lt;property id=&quot;20148&quot; value=&quot;5&quot;/&gt;&lt;property id=&quot;20300&quot; value=&quot;Slide 21 - &amp;quot;New Technical Assistance Tools  Posted on WorkforceGPS&amp;quot;&quot;/&gt;&lt;property id=&quot;20307&quot; value=&quot;268&quot;/&gt;&lt;/object&gt;&lt;object type=&quot;3&quot; unique_id=&quot;10024&quot;&gt;&lt;property id=&quot;20148&quot; value=&quot;5&quot;/&gt;&lt;property id=&quot;20300&quot; value=&quot;Slide 22 - &amp;quot;Recently asked question &amp;quot;&quot;/&gt;&lt;property id=&quot;20307&quot; value=&quot;270&quot;/&gt;&lt;/object&gt;&lt;object type=&quot;3&quot; unique_id=&quot;10025&quot;&gt;&lt;property id=&quot;20148&quot; value=&quot;5&quot;/&gt;&lt;property id=&quot;20300&quot; value=&quot;Slide 23&quot;/&gt;&lt;property id=&quot;20307&quot; value=&quot;282&quot;/&gt;&lt;/object&gt;&lt;/object&gt;&lt;object type=&quot;8&quot; unique_id=&quot;10050&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2489</TotalTime>
  <Words>1722</Words>
  <Application>Microsoft Office PowerPoint</Application>
  <PresentationFormat>Widescreen</PresentationFormat>
  <Paragraphs>315</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Lucida Console</vt:lpstr>
      <vt:lpstr>Office Theme</vt:lpstr>
      <vt:lpstr>NFJP Performance and Reporting Webinar</vt:lpstr>
      <vt:lpstr>Welcome and Introductions</vt:lpstr>
      <vt:lpstr>Webinar Overview</vt:lpstr>
      <vt:lpstr>How is This Webinar Tied to the  Upcoming Allotment Process?</vt:lpstr>
      <vt:lpstr>Process Reminders</vt:lpstr>
      <vt:lpstr>Review of PY 17 Annual Data</vt:lpstr>
      <vt:lpstr>Review of PY 17 Annual Data</vt:lpstr>
      <vt:lpstr>Regression Adjustment Model</vt:lpstr>
      <vt:lpstr>How was the model developed?</vt:lpstr>
      <vt:lpstr>Explanation of Regression Model</vt:lpstr>
      <vt:lpstr>Regression Analysis Results</vt:lpstr>
      <vt:lpstr>Example</vt:lpstr>
      <vt:lpstr>Regression Analysis – Next Steps</vt:lpstr>
      <vt:lpstr>Where are We Now?</vt:lpstr>
      <vt:lpstr>Where are We Now?  (continued)</vt:lpstr>
      <vt:lpstr>Key Points from Attachment 7: National Farmworker Jobs Program </vt:lpstr>
      <vt:lpstr>Key Differences Highlighted in Attachment 7</vt:lpstr>
      <vt:lpstr>Housing Performance</vt:lpstr>
      <vt:lpstr>Appendix III – Table C Participation Level Services Chart NFJP Career Services &amp; Training Grants</vt:lpstr>
      <vt:lpstr>PowerPoint Presentation</vt:lpstr>
      <vt:lpstr>New Technical Assistance Tools  Posted on WorkforceGPS</vt:lpstr>
      <vt:lpstr>Recently asked question </vt:lpstr>
      <vt:lpstr>PowerPoint Presentation</vt:lpstr>
    </vt:vector>
  </TitlesOfParts>
  <Company>Department of Labor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NFJP Performance and Reporting Webinar</dc:title>
  <dc:creator>Hampton, Marcia - ETA</dc:creator>
  <cp:lastModifiedBy>Grace McCall</cp:lastModifiedBy>
  <cp:revision>128</cp:revision>
  <cp:lastPrinted>2019-04-29T20:37:01Z</cp:lastPrinted>
  <dcterms:created xsi:type="dcterms:W3CDTF">2019-04-09T14:14:44Z</dcterms:created>
  <dcterms:modified xsi:type="dcterms:W3CDTF">2019-04-29T21:03:44Z</dcterms:modified>
</cp:coreProperties>
</file>