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61" autoAdjust="0"/>
    <p:restoredTop sz="74130" autoAdjust="0"/>
  </p:normalViewPr>
  <p:slideViewPr>
    <p:cSldViewPr snapToGrid="0">
      <p:cViewPr varScale="1">
        <p:scale>
          <a:sx n="76" d="100"/>
          <a:sy n="76" d="100"/>
        </p:scale>
        <p:origin x="90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4/29/2019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4/29/2019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About/MemberDirectory/MemberDetails?uid=138837"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www.workforcegps.org/About/MemberDirectory/MemberDetails?uid=111652" TargetMode="External"/><Relationship Id="rId4" Type="http://schemas.openxmlformats.org/officeDocument/2006/relationships/hyperlink" Target="https://www.workforcegps.org/About/MemberDirectory/MemberDetails?uid=1394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079402" cy="1467478"/>
          </a:xfrm>
        </p:spPr>
        <p:txBody>
          <a:bodyPr>
            <a:normAutofit fontScale="90000"/>
          </a:bodyPr>
          <a:lstStyle/>
          <a:p>
            <a:r>
              <a:rPr lang="en-US" sz="2400" dirty="0"/>
              <a:t>Executive Summary</a:t>
            </a:r>
            <a:br>
              <a:rPr lang="en-US" sz="2400" dirty="0"/>
            </a:br>
            <a:r>
              <a:rPr lang="en-US" sz="1600" dirty="0"/>
              <a:t>America’s Promise Data-Driven Decision Making: Using Data for Strategic Planning</a:t>
            </a:r>
            <a:br>
              <a:rPr lang="en-US" sz="1600" dirty="0"/>
            </a:br>
            <a:r>
              <a:rPr lang="en-US" sz="1100" dirty="0"/>
              <a:t>Date: April 24, 2019</a:t>
            </a:r>
            <a:br>
              <a:rPr lang="en-US" sz="1600" dirty="0"/>
            </a:br>
            <a:r>
              <a:rPr lang="en-US" sz="1100" dirty="0"/>
              <a:t>Moderator(s): </a:t>
            </a:r>
            <a:r>
              <a:rPr lang="en-US" sz="1100" dirty="0">
                <a:hlinkClick r:id="rId3"/>
              </a:rPr>
              <a:t>Gregory Scheib</a:t>
            </a:r>
            <a:br>
              <a:rPr lang="en-US" sz="1100" dirty="0"/>
            </a:br>
            <a:r>
              <a:rPr lang="en-US" sz="1100" dirty="0"/>
              <a:t>Speaker(s): </a:t>
            </a:r>
            <a:r>
              <a:rPr lang="en-US" sz="1100" dirty="0">
                <a:solidFill>
                  <a:srgbClr val="7030A0"/>
                </a:solidFill>
                <a:hlinkClick r:id="rId4"/>
              </a:rPr>
              <a:t>Timmy Dudley</a:t>
            </a:r>
            <a:r>
              <a:rPr lang="en-US" sz="1100" dirty="0">
                <a:solidFill>
                  <a:srgbClr val="7030A0"/>
                </a:solidFill>
              </a:rPr>
              <a:t>, </a:t>
            </a:r>
            <a:r>
              <a:rPr lang="en-US" sz="1100" dirty="0"/>
              <a:t>Megan Lizik, </a:t>
            </a:r>
            <a:r>
              <a:rPr lang="en-US" sz="1100" dirty="0">
                <a:solidFill>
                  <a:srgbClr val="7030A0"/>
                </a:solidFill>
                <a:hlinkClick r:id="rId5"/>
              </a:rPr>
              <a:t>Kevin Mauro</a:t>
            </a:r>
            <a:r>
              <a:rPr lang="en-US" sz="1100" dirty="0">
                <a:solidFill>
                  <a:srgbClr val="7030A0"/>
                </a:solidFill>
              </a:rPr>
              <a:t>, Rob Santillano, </a:t>
            </a:r>
            <a:br>
              <a:rPr lang="en-US" sz="1100" dirty="0">
                <a:solidFill>
                  <a:srgbClr val="7030A0"/>
                </a:solidFill>
              </a:rPr>
            </a:br>
            <a:r>
              <a:rPr lang="en-US" sz="1100" dirty="0">
                <a:solidFill>
                  <a:srgbClr val="7030A0"/>
                </a:solidFill>
              </a:rPr>
              <a:t>Deborah Waymire</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354347"/>
            <a:ext cx="5079403" cy="4851125"/>
          </a:xfrm>
          <a:ln w="12700"/>
        </p:spPr>
        <p:txBody>
          <a:bodyPr lIns="182880" anchor="t">
            <a:normAutofit fontScale="92500" lnSpcReduction="10000"/>
          </a:bodyPr>
          <a:lstStyle/>
          <a:p>
            <a:pPr marL="0" indent="0">
              <a:buNone/>
            </a:pPr>
            <a:r>
              <a:rPr lang="en-US" sz="1200" dirty="0">
                <a:solidFill>
                  <a:schemeClr val="tx1"/>
                </a:solidFill>
              </a:rPr>
              <a:t>This webinar provided an opportunity for America’s Promise grantees to take a look at the most recent Quarterly Performance Report (QPR) data and discuss promising practices on using grant program data to asses progress. We explored how this information can be used to monitor quarterly performance outcomes and make changes where needed to maintain and grow workforce development strategies. Participants were provided an example of a simple tool to analyze data for program improvement.</a:t>
            </a:r>
          </a:p>
          <a:p>
            <a:pPr marL="0" indent="0">
              <a:buNone/>
            </a:pPr>
            <a:r>
              <a:rPr lang="en-US" sz="1200" dirty="0">
                <a:solidFill>
                  <a:schemeClr val="tx1"/>
                </a:solidFill>
              </a:rPr>
              <a:t>Timmy Dudley, </a:t>
            </a:r>
            <a:r>
              <a:rPr lang="en-US" sz="1200" i="1" dirty="0">
                <a:solidFill>
                  <a:schemeClr val="tx1"/>
                </a:solidFill>
              </a:rPr>
              <a:t>Performance Analyst, ICF</a:t>
            </a:r>
            <a:r>
              <a:rPr lang="en-US" sz="1200" dirty="0">
                <a:solidFill>
                  <a:schemeClr val="tx1"/>
                </a:solidFill>
              </a:rPr>
              <a:t>, reviewed program data outcomes for specific populations. </a:t>
            </a:r>
          </a:p>
          <a:p>
            <a:pPr marL="0" indent="0">
              <a:buNone/>
            </a:pPr>
            <a:r>
              <a:rPr lang="en-US" sz="1200" dirty="0">
                <a:solidFill>
                  <a:schemeClr val="tx1"/>
                </a:solidFill>
              </a:rPr>
              <a:t>Megan Lizik, </a:t>
            </a:r>
            <a:r>
              <a:rPr lang="en-US" sz="1200" i="1" dirty="0">
                <a:solidFill>
                  <a:schemeClr val="tx1"/>
                </a:solidFill>
              </a:rPr>
              <a:t>Evaluation Team Manager</a:t>
            </a:r>
            <a:r>
              <a:rPr lang="en-US" sz="1200" dirty="0">
                <a:solidFill>
                  <a:schemeClr val="tx1"/>
                </a:solidFill>
              </a:rPr>
              <a:t>, </a:t>
            </a:r>
            <a:r>
              <a:rPr lang="en-US" sz="1200" i="1" dirty="0">
                <a:solidFill>
                  <a:schemeClr val="tx1"/>
                </a:solidFill>
              </a:rPr>
              <a:t>DOL</a:t>
            </a:r>
            <a:r>
              <a:rPr lang="en-US" sz="1200" dirty="0">
                <a:solidFill>
                  <a:schemeClr val="tx1"/>
                </a:solidFill>
              </a:rPr>
              <a:t>, provided an overview of the evaluation process. </a:t>
            </a:r>
          </a:p>
          <a:p>
            <a:pPr marL="0" indent="0">
              <a:buNone/>
            </a:pPr>
            <a:r>
              <a:rPr lang="en-US" sz="1200" dirty="0">
                <a:solidFill>
                  <a:schemeClr val="tx1"/>
                </a:solidFill>
              </a:rPr>
              <a:t>Kevin Mauro, </a:t>
            </a:r>
            <a:r>
              <a:rPr lang="en-US" sz="1200" i="1" dirty="0">
                <a:solidFill>
                  <a:schemeClr val="tx1"/>
                </a:solidFill>
              </a:rPr>
              <a:t>Performance Analyst</a:t>
            </a:r>
            <a:r>
              <a:rPr lang="en-US" sz="1200" dirty="0">
                <a:solidFill>
                  <a:schemeClr val="tx1"/>
                </a:solidFill>
              </a:rPr>
              <a:t>, </a:t>
            </a:r>
            <a:r>
              <a:rPr lang="en-US" sz="1200" i="1" dirty="0">
                <a:solidFill>
                  <a:schemeClr val="tx1"/>
                </a:solidFill>
              </a:rPr>
              <a:t>High Impact Partners</a:t>
            </a:r>
            <a:r>
              <a:rPr lang="en-US" sz="1200" dirty="0">
                <a:solidFill>
                  <a:schemeClr val="tx1"/>
                </a:solidFill>
              </a:rPr>
              <a:t>, reviewed aggregate program data outcomes and shared how to use the sample data tool. </a:t>
            </a:r>
          </a:p>
          <a:p>
            <a:pPr marL="0" indent="0">
              <a:buNone/>
            </a:pPr>
            <a:r>
              <a:rPr lang="en-US" sz="1200" dirty="0">
                <a:solidFill>
                  <a:schemeClr val="tx1"/>
                </a:solidFill>
              </a:rPr>
              <a:t>Rob </a:t>
            </a:r>
            <a:r>
              <a:rPr lang="en-US" sz="1200" dirty="0" err="1">
                <a:solidFill>
                  <a:schemeClr val="tx1"/>
                </a:solidFill>
              </a:rPr>
              <a:t>Santillano</a:t>
            </a:r>
            <a:r>
              <a:rPr lang="en-US" sz="1200" dirty="0">
                <a:solidFill>
                  <a:schemeClr val="tx1"/>
                </a:solidFill>
              </a:rPr>
              <a:t>, </a:t>
            </a:r>
            <a:r>
              <a:rPr lang="en-US" sz="1200" i="1" dirty="0">
                <a:solidFill>
                  <a:schemeClr val="tx1"/>
                </a:solidFill>
              </a:rPr>
              <a:t>Researcher</a:t>
            </a:r>
            <a:r>
              <a:rPr lang="en-US" sz="1200" dirty="0">
                <a:solidFill>
                  <a:schemeClr val="tx1"/>
                </a:solidFill>
              </a:rPr>
              <a:t>, </a:t>
            </a:r>
            <a:r>
              <a:rPr lang="en-US" sz="1200" i="1" dirty="0">
                <a:solidFill>
                  <a:schemeClr val="tx1"/>
                </a:solidFill>
              </a:rPr>
              <a:t>Mathematica Policy Research</a:t>
            </a:r>
            <a:r>
              <a:rPr lang="en-US" sz="1200" dirty="0">
                <a:solidFill>
                  <a:schemeClr val="tx1"/>
                </a:solidFill>
              </a:rPr>
              <a:t>, shared details on the purpose of the evaluation and expected timeline. </a:t>
            </a:r>
          </a:p>
          <a:p>
            <a:pPr marL="0" indent="0">
              <a:buNone/>
            </a:pPr>
            <a:r>
              <a:rPr lang="en-US" sz="1200" dirty="0">
                <a:solidFill>
                  <a:schemeClr val="tx1"/>
                </a:solidFill>
              </a:rPr>
              <a:t>Deborah Waymire, </a:t>
            </a:r>
            <a:r>
              <a:rPr lang="en-US" sz="1200" i="1" dirty="0">
                <a:solidFill>
                  <a:schemeClr val="tx1"/>
                </a:solidFill>
              </a:rPr>
              <a:t>Chief Operating Officer, Region 4 </a:t>
            </a:r>
            <a:r>
              <a:rPr lang="en-US" sz="1200" i="1" dirty="0" err="1">
                <a:solidFill>
                  <a:schemeClr val="tx1"/>
                </a:solidFill>
              </a:rPr>
              <a:t>Workforceboard</a:t>
            </a:r>
            <a:r>
              <a:rPr lang="en-US" sz="1200" dirty="0">
                <a:solidFill>
                  <a:schemeClr val="tx1"/>
                </a:solidFill>
              </a:rPr>
              <a:t>, shared the tools that her America’s Promise grant uses to analyze program data. </a:t>
            </a: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438359874"/>
              </p:ext>
            </p:extLst>
          </p:nvPr>
        </p:nvGraphicFramePr>
        <p:xfrm>
          <a:off x="5585285" y="139952"/>
          <a:ext cx="3402846" cy="6065520"/>
        </p:xfrm>
        <a:graphic>
          <a:graphicData uri="http://schemas.openxmlformats.org/drawingml/2006/table">
            <a:tbl>
              <a:tblPr firstRow="1" bandRow="1">
                <a:tableStyleId>{5C22544A-7EE6-4342-B048-85BDC9FD1C3A}</a:tableStyleId>
              </a:tblPr>
              <a:tblGrid>
                <a:gridCol w="2836227">
                  <a:extLst>
                    <a:ext uri="{9D8B030D-6E8A-4147-A177-3AD203B41FA5}">
                      <a16:colId xmlns:a16="http://schemas.microsoft.com/office/drawing/2014/main" val="4092781157"/>
                    </a:ext>
                  </a:extLst>
                </a:gridCol>
                <a:gridCol w="566619">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0" dirty="0"/>
                        <a:t>Introduction</a:t>
                      </a:r>
                    </a:p>
                  </a:txBody>
                  <a:tcPr/>
                </a:tc>
                <a:tc>
                  <a:txBody>
                    <a:bodyPr/>
                    <a:lstStyle/>
                    <a:p>
                      <a:pPr marL="0" indent="0" algn="ctr"/>
                      <a:endParaRPr lang="en-US" sz="900" dirty="0"/>
                    </a:p>
                  </a:txBody>
                  <a:tcPr anchor="ctr"/>
                </a:tc>
                <a:extLst>
                  <a:ext uri="{0D108BD9-81ED-4DB2-BD59-A6C34878D82A}">
                    <a16:rowId xmlns:a16="http://schemas.microsoft.com/office/drawing/2014/main" val="3310568495"/>
                  </a:ext>
                </a:extLst>
              </a:tr>
              <a:tr h="189094">
                <a:tc>
                  <a:txBody>
                    <a:bodyPr/>
                    <a:lstStyle/>
                    <a:p>
                      <a:pPr marL="0" indent="0">
                        <a:buFont typeface="Arial" panose="020B0604020202020204" pitchFamily="34" charset="0"/>
                        <a:buNone/>
                      </a:pPr>
                      <a:r>
                        <a:rPr lang="en-US" sz="1000" b="0" dirty="0"/>
                        <a:t>Grantee Presenter Introductions</a:t>
                      </a:r>
                    </a:p>
                  </a:txBody>
                  <a:tcPr/>
                </a:tc>
                <a:tc>
                  <a:txBody>
                    <a:bodyPr/>
                    <a:lstStyle/>
                    <a:p>
                      <a:pPr algn="ctr"/>
                      <a:r>
                        <a:rPr lang="en-US" sz="900" dirty="0"/>
                        <a:t>1:28</a:t>
                      </a:r>
                    </a:p>
                  </a:txBody>
                  <a:tcPr anchor="ctr"/>
                </a:tc>
                <a:extLst>
                  <a:ext uri="{0D108BD9-81ED-4DB2-BD59-A6C34878D82A}">
                    <a16:rowId xmlns:a16="http://schemas.microsoft.com/office/drawing/2014/main" val="812580546"/>
                  </a:ext>
                </a:extLst>
              </a:tr>
              <a:tr h="189094">
                <a:tc>
                  <a:txBody>
                    <a:bodyPr/>
                    <a:lstStyle/>
                    <a:p>
                      <a:pPr marL="0" indent="0" algn="l">
                        <a:buFont typeface="Arial" panose="020B0604020202020204" pitchFamily="34" charset="0"/>
                        <a:buNone/>
                      </a:pPr>
                      <a:r>
                        <a:rPr lang="en-US" sz="1000" b="0" dirty="0"/>
                        <a:t>Webinar Objectives</a:t>
                      </a:r>
                    </a:p>
                  </a:txBody>
                  <a:tcPr/>
                </a:tc>
                <a:tc>
                  <a:txBody>
                    <a:bodyPr/>
                    <a:lstStyle/>
                    <a:p>
                      <a:pPr algn="ctr"/>
                      <a:r>
                        <a:rPr lang="en-US" sz="900" dirty="0"/>
                        <a:t>2:20</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a:t>Value of Performance Reporting</a:t>
                      </a:r>
                    </a:p>
                  </a:txBody>
                  <a:tcPr/>
                </a:tc>
                <a:tc>
                  <a:txBody>
                    <a:bodyPr/>
                    <a:lstStyle/>
                    <a:p>
                      <a:pPr algn="ctr"/>
                      <a:r>
                        <a:rPr lang="en-US" sz="900" dirty="0"/>
                        <a:t>3:40</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Polling Question</a:t>
                      </a:r>
                    </a:p>
                  </a:txBody>
                  <a:tcPr/>
                </a:tc>
                <a:tc>
                  <a:txBody>
                    <a:bodyPr/>
                    <a:lstStyle/>
                    <a:p>
                      <a:pPr algn="ctr"/>
                      <a:r>
                        <a:rPr lang="en-US" sz="900" dirty="0"/>
                        <a:t>10:50</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dirty="0"/>
                        <a:t>Performance Data Outcomes as of</a:t>
                      </a:r>
                      <a:r>
                        <a:rPr lang="en-US" sz="1000" b="0" baseline="0" dirty="0"/>
                        <a:t> 12-31-2018</a:t>
                      </a:r>
                      <a:endParaRPr lang="en-US" sz="1000" b="0" dirty="0"/>
                    </a:p>
                  </a:txBody>
                  <a:tcPr/>
                </a:tc>
                <a:tc>
                  <a:txBody>
                    <a:bodyPr/>
                    <a:lstStyle/>
                    <a:p>
                      <a:pPr algn="ctr"/>
                      <a:r>
                        <a:rPr lang="en-US" sz="900" dirty="0"/>
                        <a:t>12:55</a:t>
                      </a:r>
                    </a:p>
                  </a:txBody>
                  <a:tcPr anchor="ctr"/>
                </a:tc>
                <a:extLst>
                  <a:ext uri="{0D108BD9-81ED-4DB2-BD59-A6C34878D82A}">
                    <a16:rowId xmlns:a16="http://schemas.microsoft.com/office/drawing/2014/main" val="1365116506"/>
                  </a:ext>
                </a:extLst>
              </a:tr>
              <a:tr h="189094">
                <a:tc>
                  <a:txBody>
                    <a:bodyPr/>
                    <a:lstStyle/>
                    <a:p>
                      <a:pPr marL="112713" indent="0">
                        <a:buFont typeface="Arial" panose="020B0604020202020204" pitchFamily="34" charset="0"/>
                        <a:buNone/>
                      </a:pPr>
                      <a:r>
                        <a:rPr lang="en-US" sz="1000" b="0" dirty="0"/>
                        <a:t>Basic Performance Outcomes</a:t>
                      </a:r>
                    </a:p>
                  </a:txBody>
                  <a:tcPr/>
                </a:tc>
                <a:tc>
                  <a:txBody>
                    <a:bodyPr/>
                    <a:lstStyle/>
                    <a:p>
                      <a:pPr algn="ctr"/>
                      <a:r>
                        <a:rPr lang="en-US" sz="900" dirty="0"/>
                        <a:t>13:22</a:t>
                      </a:r>
                    </a:p>
                  </a:txBody>
                  <a:tcPr anchor="ctr"/>
                </a:tc>
                <a:extLst>
                  <a:ext uri="{0D108BD9-81ED-4DB2-BD59-A6C34878D82A}">
                    <a16:rowId xmlns:a16="http://schemas.microsoft.com/office/drawing/2014/main" val="10009"/>
                  </a:ext>
                </a:extLst>
              </a:tr>
              <a:tr h="189094">
                <a:tc>
                  <a:txBody>
                    <a:bodyPr/>
                    <a:lstStyle/>
                    <a:p>
                      <a:pPr marL="112713" indent="0">
                        <a:buFont typeface="Arial" panose="020B0604020202020204" pitchFamily="34" charset="0"/>
                        <a:buNone/>
                      </a:pPr>
                      <a:r>
                        <a:rPr lang="en-US" sz="1000" b="0" dirty="0"/>
                        <a:t>Participants Served Over Time</a:t>
                      </a:r>
                    </a:p>
                  </a:txBody>
                  <a:tcPr/>
                </a:tc>
                <a:tc>
                  <a:txBody>
                    <a:bodyPr/>
                    <a:lstStyle/>
                    <a:p>
                      <a:pPr algn="ctr"/>
                      <a:r>
                        <a:rPr lang="en-US" sz="900" dirty="0"/>
                        <a:t>14:36</a:t>
                      </a:r>
                    </a:p>
                  </a:txBody>
                  <a:tcPr anchor="ctr"/>
                </a:tc>
                <a:extLst>
                  <a:ext uri="{0D108BD9-81ED-4DB2-BD59-A6C34878D82A}">
                    <a16:rowId xmlns:a16="http://schemas.microsoft.com/office/drawing/2014/main" val="2501489609"/>
                  </a:ext>
                </a:extLst>
              </a:tr>
              <a:tr h="189094">
                <a:tc>
                  <a:txBody>
                    <a:bodyPr/>
                    <a:lstStyle/>
                    <a:p>
                      <a:pPr marL="112713" indent="0">
                        <a:buFont typeface="Arial" panose="020B0604020202020204" pitchFamily="34" charset="0"/>
                        <a:buNone/>
                      </a:pPr>
                      <a:r>
                        <a:rPr lang="en-US" sz="1000" b="0" dirty="0"/>
                        <a:t>Participants Began Training Over Time</a:t>
                      </a:r>
                    </a:p>
                  </a:txBody>
                  <a:tcPr/>
                </a:tc>
                <a:tc>
                  <a:txBody>
                    <a:bodyPr/>
                    <a:lstStyle/>
                    <a:p>
                      <a:pPr algn="ctr"/>
                      <a:r>
                        <a:rPr lang="en-US" sz="900" dirty="0"/>
                        <a:t>15:05</a:t>
                      </a:r>
                    </a:p>
                  </a:txBody>
                  <a:tcPr anchor="ctr"/>
                </a:tc>
                <a:extLst>
                  <a:ext uri="{0D108BD9-81ED-4DB2-BD59-A6C34878D82A}">
                    <a16:rowId xmlns:a16="http://schemas.microsoft.com/office/drawing/2014/main" val="1577649460"/>
                  </a:ext>
                </a:extLst>
              </a:tr>
              <a:tr h="189094">
                <a:tc>
                  <a:txBody>
                    <a:bodyPr/>
                    <a:lstStyle/>
                    <a:p>
                      <a:pPr marL="112713"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Special Populations Served Over Time</a:t>
                      </a:r>
                    </a:p>
                  </a:txBody>
                  <a:tcPr/>
                </a:tc>
                <a:tc>
                  <a:txBody>
                    <a:bodyPr/>
                    <a:lstStyle/>
                    <a:p>
                      <a:pPr algn="ctr"/>
                      <a:r>
                        <a:rPr lang="en-US" sz="900" dirty="0"/>
                        <a:t>15:34</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Grantee</a:t>
                      </a:r>
                      <a:r>
                        <a:rPr lang="en-US" sz="1000" b="0" kern="1200" baseline="0" dirty="0">
                          <a:solidFill>
                            <a:schemeClr val="dk1"/>
                          </a:solidFill>
                          <a:latin typeface="+mn-lt"/>
                          <a:ea typeface="+mn-ea"/>
                          <a:cs typeface="+mn-cs"/>
                        </a:rPr>
                        <a:t> Targets, Participants Served </a:t>
                      </a:r>
                      <a:endParaRPr lang="en-US" sz="1000" b="0" kern="1200" dirty="0">
                        <a:solidFill>
                          <a:schemeClr val="dk1"/>
                        </a:solidFill>
                        <a:latin typeface="+mn-lt"/>
                        <a:ea typeface="+mn-ea"/>
                        <a:cs typeface="+mn-cs"/>
                      </a:endParaRPr>
                    </a:p>
                  </a:txBody>
                  <a:tcPr/>
                </a:tc>
                <a:tc>
                  <a:txBody>
                    <a:bodyPr/>
                    <a:lstStyle/>
                    <a:p>
                      <a:pPr algn="ctr"/>
                      <a:r>
                        <a:rPr lang="en-US" sz="900" dirty="0"/>
                        <a:t>16:24</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Participant Training Outcomes</a:t>
                      </a:r>
                    </a:p>
                  </a:txBody>
                  <a:tcPr/>
                </a:tc>
                <a:tc>
                  <a:txBody>
                    <a:bodyPr/>
                    <a:lstStyle/>
                    <a:p>
                      <a:pPr algn="ctr"/>
                      <a:r>
                        <a:rPr lang="en-US" sz="900" dirty="0"/>
                        <a:t>19:20</a:t>
                      </a:r>
                    </a:p>
                  </a:txBody>
                  <a:tcPr anchor="ctr"/>
                </a:tc>
                <a:extLst>
                  <a:ext uri="{0D108BD9-81ED-4DB2-BD59-A6C34878D82A}">
                    <a16:rowId xmlns:a16="http://schemas.microsoft.com/office/drawing/2014/main" val="3130188558"/>
                  </a:ext>
                </a:extLst>
              </a:tr>
              <a:tr h="189094">
                <a:tc>
                  <a:txBody>
                    <a:bodyPr/>
                    <a:lstStyle/>
                    <a:p>
                      <a:pPr marL="112713"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Completed</a:t>
                      </a:r>
                      <a:r>
                        <a:rPr lang="en-US" sz="1000" b="0" kern="1200" baseline="0" dirty="0">
                          <a:solidFill>
                            <a:schemeClr val="dk1"/>
                          </a:solidFill>
                          <a:latin typeface="+mn-lt"/>
                          <a:ea typeface="+mn-ea"/>
                          <a:cs typeface="+mn-cs"/>
                        </a:rPr>
                        <a:t> Training by Race</a:t>
                      </a:r>
                      <a:endParaRPr lang="en-US" sz="1000" b="0" kern="1200" dirty="0">
                        <a:solidFill>
                          <a:schemeClr val="dk1"/>
                        </a:solidFill>
                        <a:latin typeface="+mn-lt"/>
                        <a:ea typeface="+mn-ea"/>
                        <a:cs typeface="+mn-cs"/>
                      </a:endParaRPr>
                    </a:p>
                  </a:txBody>
                  <a:tcPr/>
                </a:tc>
                <a:tc>
                  <a:txBody>
                    <a:bodyPr/>
                    <a:lstStyle/>
                    <a:p>
                      <a:pPr algn="ctr"/>
                      <a:r>
                        <a:rPr lang="en-US" sz="900" dirty="0"/>
                        <a:t>19:25</a:t>
                      </a:r>
                    </a:p>
                  </a:txBody>
                  <a:tcPr anchor="ctr"/>
                </a:tc>
                <a:extLst>
                  <a:ext uri="{0D108BD9-81ED-4DB2-BD59-A6C34878D82A}">
                    <a16:rowId xmlns:a16="http://schemas.microsoft.com/office/drawing/2014/main" val="2122160807"/>
                  </a:ext>
                </a:extLst>
              </a:tr>
              <a:tr h="189094">
                <a:tc>
                  <a:txBody>
                    <a:bodyPr/>
                    <a:lstStyle/>
                    <a:p>
                      <a:pPr marL="112713"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Completed Training by Veterans Status</a:t>
                      </a:r>
                    </a:p>
                  </a:txBody>
                  <a:tcPr/>
                </a:tc>
                <a:tc>
                  <a:txBody>
                    <a:bodyPr/>
                    <a:lstStyle/>
                    <a:p>
                      <a:pPr algn="ctr"/>
                      <a:r>
                        <a:rPr lang="en-US" sz="900" dirty="0"/>
                        <a:t>21:25</a:t>
                      </a:r>
                    </a:p>
                  </a:txBody>
                  <a:tcPr anchor="ctr"/>
                </a:tc>
                <a:extLst>
                  <a:ext uri="{0D108BD9-81ED-4DB2-BD59-A6C34878D82A}">
                    <a16:rowId xmlns:a16="http://schemas.microsoft.com/office/drawing/2014/main" val="1080788399"/>
                  </a:ext>
                </a:extLst>
              </a:tr>
              <a:tr h="189094">
                <a:tc>
                  <a:txBody>
                    <a:bodyPr/>
                    <a:lstStyle/>
                    <a:p>
                      <a:pPr marL="112713"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Completed Training by Education Level</a:t>
                      </a:r>
                    </a:p>
                  </a:txBody>
                  <a:tcPr/>
                </a:tc>
                <a:tc>
                  <a:txBody>
                    <a:bodyPr/>
                    <a:lstStyle/>
                    <a:p>
                      <a:pPr algn="ctr"/>
                      <a:r>
                        <a:rPr lang="en-US" sz="900" dirty="0"/>
                        <a:t>22:23</a:t>
                      </a:r>
                    </a:p>
                  </a:txBody>
                  <a:tcPr anchor="ctr"/>
                </a:tc>
                <a:extLst>
                  <a:ext uri="{0D108BD9-81ED-4DB2-BD59-A6C34878D82A}">
                    <a16:rowId xmlns:a16="http://schemas.microsoft.com/office/drawing/2014/main" val="1990730680"/>
                  </a:ext>
                </a:extLst>
              </a:tr>
              <a:tr h="189094">
                <a:tc>
                  <a:txBody>
                    <a:bodyPr/>
                    <a:lstStyle/>
                    <a:p>
                      <a:pPr marL="112713"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Completed Training by Employment Status</a:t>
                      </a:r>
                    </a:p>
                  </a:txBody>
                  <a:tcPr/>
                </a:tc>
                <a:tc>
                  <a:txBody>
                    <a:bodyPr/>
                    <a:lstStyle/>
                    <a:p>
                      <a:pPr algn="ctr"/>
                      <a:r>
                        <a:rPr lang="en-US" sz="900" dirty="0"/>
                        <a:t>24:06</a:t>
                      </a:r>
                    </a:p>
                  </a:txBody>
                  <a:tcPr anchor="ctr"/>
                </a:tc>
                <a:extLst>
                  <a:ext uri="{0D108BD9-81ED-4DB2-BD59-A6C34878D82A}">
                    <a16:rowId xmlns:a16="http://schemas.microsoft.com/office/drawing/2014/main" val="465298209"/>
                  </a:ext>
                </a:extLst>
              </a:tr>
              <a:tr h="189094">
                <a:tc>
                  <a:txBody>
                    <a:bodyPr/>
                    <a:lstStyle/>
                    <a:p>
                      <a:pPr marL="112713"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Training Service by Gender</a:t>
                      </a:r>
                    </a:p>
                  </a:txBody>
                  <a:tcPr/>
                </a:tc>
                <a:tc>
                  <a:txBody>
                    <a:bodyPr/>
                    <a:lstStyle/>
                    <a:p>
                      <a:pPr algn="ctr"/>
                      <a:r>
                        <a:rPr lang="en-US" sz="900" dirty="0"/>
                        <a:t>25:30</a:t>
                      </a:r>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Questions</a:t>
                      </a:r>
                    </a:p>
                  </a:txBody>
                  <a:tcPr/>
                </a:tc>
                <a:tc>
                  <a:txBody>
                    <a:bodyPr/>
                    <a:lstStyle/>
                    <a:p>
                      <a:pPr algn="ctr"/>
                      <a:r>
                        <a:rPr lang="en-US" sz="900" dirty="0"/>
                        <a:t>26:45</a:t>
                      </a:r>
                    </a:p>
                  </a:txBody>
                  <a:tcPr anchor="ctr"/>
                </a:tc>
                <a:extLst>
                  <a:ext uri="{0D108BD9-81ED-4DB2-BD59-A6C34878D82A}">
                    <a16:rowId xmlns:a16="http://schemas.microsoft.com/office/drawing/2014/main" val="3294467535"/>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Performance Data Progress Indicator Tool</a:t>
                      </a:r>
                    </a:p>
                  </a:txBody>
                  <a:tcPr/>
                </a:tc>
                <a:tc>
                  <a:txBody>
                    <a:bodyPr/>
                    <a:lstStyle/>
                    <a:p>
                      <a:pPr algn="ctr"/>
                      <a:r>
                        <a:rPr lang="en-US" sz="900" dirty="0"/>
                        <a:t>35:52</a:t>
                      </a:r>
                    </a:p>
                  </a:txBody>
                  <a:tcPr anchor="ctr"/>
                </a:tc>
                <a:extLst>
                  <a:ext uri="{0D108BD9-81ED-4DB2-BD59-A6C34878D82A}">
                    <a16:rowId xmlns:a16="http://schemas.microsoft.com/office/drawing/2014/main" val="3790939861"/>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Performance FAQs</a:t>
                      </a:r>
                    </a:p>
                  </a:txBody>
                  <a:tcPr/>
                </a:tc>
                <a:tc>
                  <a:txBody>
                    <a:bodyPr/>
                    <a:lstStyle/>
                    <a:p>
                      <a:pPr algn="ctr"/>
                      <a:r>
                        <a:rPr lang="en-US" sz="900" dirty="0"/>
                        <a:t>40:12</a:t>
                      </a:r>
                    </a:p>
                  </a:txBody>
                  <a:tcPr anchor="ctr"/>
                </a:tc>
                <a:extLst>
                  <a:ext uri="{0D108BD9-81ED-4DB2-BD59-A6C34878D82A}">
                    <a16:rowId xmlns:a16="http://schemas.microsoft.com/office/drawing/2014/main" val="173872877"/>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Deb Waymire, Region 4 Workforce Board</a:t>
                      </a:r>
                    </a:p>
                  </a:txBody>
                  <a:tcPr/>
                </a:tc>
                <a:tc>
                  <a:txBody>
                    <a:bodyPr/>
                    <a:lstStyle/>
                    <a:p>
                      <a:pPr algn="ctr"/>
                      <a:r>
                        <a:rPr lang="en-US" sz="900" dirty="0"/>
                        <a:t>50:35</a:t>
                      </a:r>
                    </a:p>
                  </a:txBody>
                  <a:tcPr anchor="ctr"/>
                </a:tc>
                <a:extLst>
                  <a:ext uri="{0D108BD9-81ED-4DB2-BD59-A6C34878D82A}">
                    <a16:rowId xmlns:a16="http://schemas.microsoft.com/office/drawing/2014/main" val="2055267025"/>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Evaluation</a:t>
                      </a:r>
                      <a:r>
                        <a:rPr lang="en-US" sz="1000" b="0" kern="1200" baseline="0" dirty="0">
                          <a:solidFill>
                            <a:schemeClr val="dk1"/>
                          </a:solidFill>
                          <a:latin typeface="+mn-lt"/>
                          <a:ea typeface="+mn-ea"/>
                          <a:cs typeface="+mn-cs"/>
                        </a:rPr>
                        <a:t> Updates</a:t>
                      </a:r>
                      <a:endParaRPr lang="en-US" sz="1000" b="0" kern="1200" dirty="0">
                        <a:solidFill>
                          <a:schemeClr val="dk1"/>
                        </a:solidFill>
                        <a:latin typeface="+mn-lt"/>
                        <a:ea typeface="+mn-ea"/>
                        <a:cs typeface="+mn-cs"/>
                      </a:endParaRPr>
                    </a:p>
                  </a:txBody>
                  <a:tcPr/>
                </a:tc>
                <a:tc>
                  <a:txBody>
                    <a:bodyPr/>
                    <a:lstStyle/>
                    <a:p>
                      <a:pPr algn="ctr"/>
                      <a:r>
                        <a:rPr lang="en-US" sz="900" dirty="0"/>
                        <a:t>58:28</a:t>
                      </a:r>
                    </a:p>
                  </a:txBody>
                  <a:tcPr anchor="ctr"/>
                </a:tc>
                <a:extLst>
                  <a:ext uri="{0D108BD9-81ED-4DB2-BD59-A6C34878D82A}">
                    <a16:rowId xmlns:a16="http://schemas.microsoft.com/office/drawing/2014/main" val="3848204159"/>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dk1"/>
                          </a:solidFill>
                          <a:latin typeface="+mn-lt"/>
                          <a:ea typeface="+mn-ea"/>
                          <a:cs typeface="+mn-cs"/>
                        </a:rPr>
                        <a:t>Contact Information</a:t>
                      </a:r>
                    </a:p>
                  </a:txBody>
                  <a:tcPr/>
                </a:tc>
                <a:tc>
                  <a:txBody>
                    <a:bodyPr/>
                    <a:lstStyle/>
                    <a:p>
                      <a:pPr algn="ctr"/>
                      <a:r>
                        <a:rPr lang="en-US" sz="900"/>
                        <a:t>1:09:38</a:t>
                      </a:r>
                      <a:endParaRPr lang="en-US" sz="900" dirty="0"/>
                    </a:p>
                  </a:txBody>
                  <a:tcPr anchor="ctr"/>
                </a:tc>
                <a:extLst>
                  <a:ext uri="{0D108BD9-81ED-4DB2-BD59-A6C34878D82A}">
                    <a16:rowId xmlns:a16="http://schemas.microsoft.com/office/drawing/2014/main" val="3794043260"/>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America’s Promise Data-Driven Decision Making: Using Data for Strategic Planning Date: April 24, &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6357</TotalTime>
  <Words>296</Words>
  <Application>Microsoft Office PowerPoint</Application>
  <PresentationFormat>On-screen Show (4:3)</PresentationFormat>
  <Paragraphs>54</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America’s Promise Data-Driven Decision Making: Using Data for Strategic Planning Date: April 24, 2019 Moderator(s): Gregory Scheib Speaker(s): Timmy Dudley, Megan Lizik, Kevin Mauro, Rob Santillano,  Deborah Waymire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122</cp:revision>
  <dcterms:created xsi:type="dcterms:W3CDTF">2017-09-27T21:43:17Z</dcterms:created>
  <dcterms:modified xsi:type="dcterms:W3CDTF">2019-04-29T20:36:04Z</dcterms:modified>
</cp:coreProperties>
</file>