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0"/>
  </p:notesMasterIdLst>
  <p:sldIdLst>
    <p:sldId id="287" r:id="rId6"/>
    <p:sldId id="272" r:id="rId7"/>
    <p:sldId id="274" r:id="rId8"/>
    <p:sldId id="286" r:id="rId9"/>
    <p:sldId id="299" r:id="rId10"/>
    <p:sldId id="300" r:id="rId11"/>
    <p:sldId id="301" r:id="rId12"/>
    <p:sldId id="258" r:id="rId13"/>
    <p:sldId id="303" r:id="rId14"/>
    <p:sldId id="304" r:id="rId15"/>
    <p:sldId id="281" r:id="rId16"/>
    <p:sldId id="277" r:id="rId17"/>
    <p:sldId id="275" r:id="rId18"/>
    <p:sldId id="282" r:id="rId1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Limon" initials="KL" lastIdx="6" clrIdx="0">
    <p:extLst>
      <p:ext uri="{19B8F6BF-5375-455C-9EA6-DF929625EA0E}">
        <p15:presenceInfo xmlns:p15="http://schemas.microsoft.com/office/powerpoint/2012/main" userId="Katherine Limon" providerId="None"/>
      </p:ext>
    </p:extLst>
  </p:cmAuthor>
  <p:cmAuthor id="2" name="Lessmeier, Michael J - ETA" initials="LMJ-E" lastIdx="4" clrIdx="1">
    <p:extLst>
      <p:ext uri="{19B8F6BF-5375-455C-9EA6-DF929625EA0E}">
        <p15:presenceInfo xmlns:p15="http://schemas.microsoft.com/office/powerpoint/2012/main" userId="S-1-5-21-2522062978-2635407418-847139880-47852" providerId="AD"/>
      </p:ext>
    </p:extLst>
  </p:cmAuthor>
  <p:cmAuthor id="3" name="Cheryl Martin" initials="CM" lastIdx="2" clrIdx="2">
    <p:extLst>
      <p:ext uri="{19B8F6BF-5375-455C-9EA6-DF929625EA0E}">
        <p15:presenceInfo xmlns:p15="http://schemas.microsoft.com/office/powerpoint/2012/main" userId="Cheryl Martin" providerId="None"/>
      </p:ext>
    </p:extLst>
  </p:cmAuthor>
  <p:cmAuthor id="4" name="Sheppard, Heidi S - ETA CTR" initials="SHS-EC" lastIdx="2" clrIdx="3">
    <p:extLst>
      <p:ext uri="{19B8F6BF-5375-455C-9EA6-DF929625EA0E}">
        <p15:presenceInfo xmlns:p15="http://schemas.microsoft.com/office/powerpoint/2012/main" userId="S-1-5-21-2522062978-2635407418-847139880-66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68241" autoAdjust="0"/>
  </p:normalViewPr>
  <p:slideViewPr>
    <p:cSldViewPr snapToGrid="0">
      <p:cViewPr varScale="1">
        <p:scale>
          <a:sx n="47" d="100"/>
          <a:sy n="47" d="100"/>
        </p:scale>
        <p:origin x="17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50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8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0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04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09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9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4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7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8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2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6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6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1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1bap.workforcegps.org/resources/2018/09/28/18/15/Better-Together-Career-and-Guided-Pathway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95" y="1650503"/>
            <a:ext cx="77724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i="1" dirty="0">
                <a:effectLst/>
              </a:rPr>
              <a:t>Assessing Your Progress at the Mid-Point of Your America’s Promise Grant: </a:t>
            </a:r>
            <a:br>
              <a:rPr lang="en-US" sz="4800" i="1" dirty="0">
                <a:effectLst/>
              </a:rPr>
            </a:br>
            <a:r>
              <a:rPr lang="en-US" sz="4800" i="1" dirty="0">
                <a:effectLst/>
              </a:rPr>
              <a:t>Part 1</a:t>
            </a:r>
            <a:endParaRPr lang="en-US" sz="4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942" y="4402666"/>
            <a:ext cx="4599553" cy="177602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dirty="0"/>
              <a:t>High Impact Partners on behalf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dirty="0"/>
              <a:t>of the Employment and Training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dirty="0"/>
              <a:t>Administration, DOL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b="1" dirty="0"/>
              <a:t>January 24,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29" y="513522"/>
            <a:ext cx="7826829" cy="774492"/>
          </a:xfrm>
        </p:spPr>
        <p:txBody>
          <a:bodyPr>
            <a:noAutofit/>
          </a:bodyPr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The Role of your America’s Promise Coach and FPO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1447800"/>
          <a:ext cx="7329488" cy="43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Federal Project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Officer’s Guidance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 Coach’s Guidance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Clarification of H-1B FOA, including definitions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Organizational structure: staffing, systems, and processes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Statement of work modifications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Participant outreach and recruitment strategies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Fiscal questions, including allowable expenditures and budget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Participant services, including case management, supportive services, and job placement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Quarterly performance outcomes against target outcomes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Training design and implementation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policy questions, as they arise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Employer engagement and participant placement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17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Assessing Your Progress at the Mid-Point of Your America’s Promise Grant: Part 2</a:t>
            </a:r>
          </a:p>
          <a:p>
            <a:pPr lvl="2"/>
            <a:r>
              <a:rPr lang="en-US" sz="2400" dirty="0"/>
              <a:t>Early March, 2019</a:t>
            </a:r>
          </a:p>
          <a:p>
            <a:r>
              <a:rPr lang="en-US" b="1" i="1" dirty="0"/>
              <a:t>Data Driven Decision Making Webinar</a:t>
            </a:r>
          </a:p>
          <a:p>
            <a:pPr lvl="2">
              <a:buClr>
                <a:srgbClr val="124D95"/>
              </a:buClr>
            </a:pPr>
            <a:r>
              <a:rPr lang="en-US" sz="2400" dirty="0">
                <a:solidFill>
                  <a:srgbClr val="124D95"/>
                </a:solidFill>
              </a:rPr>
              <a:t>Spring 2019</a:t>
            </a:r>
            <a:endParaRPr lang="en-US" b="1" i="1" dirty="0"/>
          </a:p>
          <a:p>
            <a:r>
              <a:rPr lang="en-US" b="1" dirty="0"/>
              <a:t>Grantee Infographic Template</a:t>
            </a:r>
          </a:p>
          <a:p>
            <a:pPr lvl="2"/>
            <a:r>
              <a:rPr lang="en-US" sz="2400" dirty="0"/>
              <a:t>Released to each Grantee </a:t>
            </a:r>
            <a:r>
              <a:rPr lang="en-US" sz="2400" dirty="0" smtClean="0"/>
              <a:t>in </a:t>
            </a:r>
            <a:r>
              <a:rPr lang="en-US" sz="2400" dirty="0" smtClean="0"/>
              <a:t>February</a:t>
            </a:r>
            <a:endParaRPr lang="en-US" sz="2400" dirty="0"/>
          </a:p>
          <a:p>
            <a:r>
              <a:rPr lang="en-US" b="1" i="1" dirty="0"/>
              <a:t>Community of Practice</a:t>
            </a:r>
          </a:p>
          <a:p>
            <a:pPr lvl="1"/>
            <a:r>
              <a:rPr lang="en-US" sz="2800" b="1" dirty="0">
                <a:hlinkClick r:id="rId3"/>
              </a:rPr>
              <a:t>https://h1bap.workforcegps.org/</a:t>
            </a:r>
            <a:endParaRPr lang="en-US" sz="2800" b="1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America’s Promise </a:t>
            </a:r>
            <a:br>
              <a:rPr lang="en-US" sz="2400" dirty="0"/>
            </a:br>
            <a:r>
              <a:rPr lang="en-US" sz="2400" dirty="0" smtClean="0"/>
              <a:t>phone </a:t>
            </a:r>
            <a:r>
              <a:rPr lang="en-US" sz="2400" dirty="0"/>
              <a:t>and mailbox</a:t>
            </a:r>
          </a:p>
          <a:p>
            <a:pPr lvl="2"/>
            <a:r>
              <a:rPr lang="en-US" sz="2400" dirty="0"/>
              <a:t>U.S. Department of Labor</a:t>
            </a:r>
          </a:p>
          <a:p>
            <a:pPr lvl="3"/>
            <a:r>
              <a:rPr lang="en-US" sz="2400" dirty="0"/>
              <a:t>AmericasPromise@dol.gov</a:t>
            </a:r>
          </a:p>
          <a:p>
            <a:pPr lvl="4"/>
            <a:r>
              <a:rPr lang="en-US" sz="2400" dirty="0"/>
              <a:t>202.693.3949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2964670"/>
            <a:ext cx="3983355" cy="1818203"/>
          </a:xfrm>
        </p:spPr>
        <p:txBody>
          <a:bodyPr>
            <a:normAutofit/>
          </a:bodyPr>
          <a:lstStyle/>
          <a:p>
            <a:r>
              <a:rPr lang="en-US" sz="1800" dirty="0"/>
              <a:t>Bruce Rankin</a:t>
            </a:r>
          </a:p>
          <a:p>
            <a:pPr lvl="1"/>
            <a:r>
              <a:rPr lang="en-US" sz="1800" b="1" dirty="0"/>
              <a:t>America’s Promise Coach</a:t>
            </a:r>
          </a:p>
          <a:p>
            <a:pPr lvl="2"/>
            <a:r>
              <a:rPr lang="en-US" dirty="0"/>
              <a:t>American Association of Community Colleges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90998" y="4612972"/>
            <a:ext cx="3983355" cy="1818203"/>
          </a:xfrm>
        </p:spPr>
        <p:txBody>
          <a:bodyPr>
            <a:normAutofit/>
          </a:bodyPr>
          <a:lstStyle/>
          <a:p>
            <a:r>
              <a:rPr lang="en-US" sz="1800" dirty="0"/>
              <a:t>Heidi Sheppard</a:t>
            </a:r>
          </a:p>
          <a:p>
            <a:pPr lvl="1"/>
            <a:r>
              <a:rPr lang="en-US" sz="1800" b="1" dirty="0"/>
              <a:t>HIP Project Lead, America’s Promise</a:t>
            </a:r>
          </a:p>
          <a:p>
            <a:pPr lvl="2"/>
            <a:r>
              <a:rPr lang="en-US" dirty="0"/>
              <a:t>High Impact Partners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FC4133F1-2748-4053-BBC3-21539A87753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7567"/>
          <a:stretch>
            <a:fillRect/>
          </a:stretch>
        </p:blipFill>
        <p:spPr>
          <a:xfrm>
            <a:off x="2334125" y="4905536"/>
            <a:ext cx="1253078" cy="1449070"/>
          </a:xfrm>
        </p:spPr>
      </p:pic>
      <p:pic>
        <p:nvPicPr>
          <p:cNvPr id="9" name="Picture Placeholder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96ACF0F-7BE7-4A41-9C0A-F8FB2FBA871A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11625"/>
          <a:stretch>
            <a:fillRect/>
          </a:stretch>
        </p:blipFill>
        <p:spPr>
          <a:xfrm>
            <a:off x="2334125" y="3257679"/>
            <a:ext cx="1258161" cy="1453898"/>
          </a:xfr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258D60D-7A34-468C-88CD-A3C6386F05F8}"/>
              </a:ext>
            </a:extLst>
          </p:cNvPr>
          <p:cNvSpPr txBox="1">
            <a:spLocks/>
          </p:cNvSpPr>
          <p:nvPr/>
        </p:nvSpPr>
        <p:spPr>
          <a:xfrm>
            <a:off x="4190997" y="1335926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Greg Scheib</a:t>
            </a:r>
          </a:p>
          <a:p>
            <a:pPr lvl="1"/>
            <a:r>
              <a:rPr lang="en-US" sz="1800" b="1" dirty="0"/>
              <a:t>America’s Promise Federal Lead</a:t>
            </a:r>
          </a:p>
          <a:p>
            <a:pPr lvl="2"/>
            <a:r>
              <a:rPr lang="en-US" dirty="0"/>
              <a:t>U.S. DOL/OWI/Division of Strategic Investment</a:t>
            </a:r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EE995A93-6264-4F60-A605-65987A26DD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2329043" y="1549715"/>
            <a:ext cx="1258160" cy="1453675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Mid-Point Assessment Tool</a:t>
            </a:r>
          </a:p>
          <a:p>
            <a:pPr lvl="1"/>
            <a:r>
              <a:rPr lang="en-US" dirty="0"/>
              <a:t>Quantitative and qualitative measures </a:t>
            </a:r>
          </a:p>
          <a:p>
            <a:r>
              <a:rPr lang="en-US" dirty="0"/>
              <a:t>Describe a process you and your AP TA Coach may follow to document your progress</a:t>
            </a:r>
          </a:p>
          <a:p>
            <a:r>
              <a:rPr lang="en-US" dirty="0"/>
              <a:t>Help you understand how this information may be used to assess your progress</a:t>
            </a:r>
          </a:p>
          <a:p>
            <a:r>
              <a:rPr lang="en-US" dirty="0"/>
              <a:t>Answer any questions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Self-Assessment Tool </a:t>
            </a:r>
            <a:br>
              <a:rPr lang="en-US" dirty="0"/>
            </a:br>
            <a:r>
              <a:rPr lang="en-US" dirty="0"/>
              <a:t>(Excel Spreadsheet)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Captures quantitative and qualitative data to self-assess progress</a:t>
            </a:r>
          </a:p>
          <a:p>
            <a:pPr lvl="1"/>
            <a:r>
              <a:rPr lang="en-US" dirty="0"/>
              <a:t>Quantitative metrics pulled from the FOA</a:t>
            </a:r>
          </a:p>
          <a:p>
            <a:pPr lvl="1"/>
            <a:r>
              <a:rPr lang="en-US" dirty="0"/>
              <a:t>Qualitative elements align with the Success Factors</a:t>
            </a:r>
          </a:p>
          <a:p>
            <a:r>
              <a:rPr lang="en-US" dirty="0"/>
              <a:t>Provides a “snapshot” of your grant’s progress at the mid-point of this program</a:t>
            </a:r>
          </a:p>
          <a:p>
            <a:r>
              <a:rPr lang="en-US" dirty="0"/>
              <a:t>Intended to be a collaborative effort between the AP Project Director and TA coach</a:t>
            </a:r>
          </a:p>
          <a:p>
            <a:r>
              <a:rPr lang="en-US" dirty="0"/>
              <a:t>Can help guide project plan modifications and fine-tune technical assistance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30E2-3CCD-4860-82A8-FF2319BE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Assessment Tool – Quantitative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78B12-8BD3-4734-807F-4F1F923BC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12A48-1FD3-4F46-9058-BB7AA553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1" y="1529536"/>
            <a:ext cx="8758518" cy="44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5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EF9D-8FC4-43F2-977D-001651DF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Assessment Tool – Success Factors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5C5-0CAD-42E1-92E2-20B5DDFD1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DFF88-9A51-4BFE-B03A-505C27C8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" y="1416686"/>
            <a:ext cx="8731624" cy="45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 Coach will mine your QNRs and monthly call notes to assemble a first draft</a:t>
            </a:r>
          </a:p>
          <a:p>
            <a:pPr lvl="1"/>
            <a:r>
              <a:rPr lang="en-US" b="1" dirty="0"/>
              <a:t>To be completed by Feb 19th</a:t>
            </a:r>
          </a:p>
          <a:p>
            <a:r>
              <a:rPr lang="en-US" dirty="0"/>
              <a:t>Project Directors will be asked to review the data and assessments to verify or edit the input</a:t>
            </a:r>
          </a:p>
          <a:p>
            <a:pPr lvl="1"/>
            <a:r>
              <a:rPr lang="en-US" b="1" dirty="0"/>
              <a:t>We’d like the PD’s feedback NLT February 25th</a:t>
            </a:r>
          </a:p>
          <a:p>
            <a:r>
              <a:rPr lang="en-US" dirty="0"/>
              <a:t>DSI and TA Coaches will review the completed assessment tools and identify notable observations</a:t>
            </a:r>
          </a:p>
          <a:p>
            <a:pPr lvl="1"/>
            <a:r>
              <a:rPr lang="en-US" dirty="0"/>
              <a:t>Coaches will reach out to PDs to share lessons learned</a:t>
            </a:r>
          </a:p>
          <a:p>
            <a:r>
              <a:rPr lang="en-US" dirty="0"/>
              <a:t>Selected outcomes and strategies will be highlighted during the second session in March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Conduct a Mid-Point Assessment?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/>
              <a:t>Let our advance worrying become advance thinking and planning</a:t>
            </a:r>
            <a:r>
              <a:rPr lang="en-US" sz="2400" dirty="0"/>
              <a:t>. ~ Winston Churchill </a:t>
            </a:r>
          </a:p>
          <a:p>
            <a:pPr marL="0" indent="0">
              <a:buNone/>
            </a:pPr>
            <a:r>
              <a:rPr lang="en-US" sz="2400" b="1" i="1" dirty="0"/>
              <a:t>It's a bad plan that admits of no modification. </a:t>
            </a:r>
            <a:r>
              <a:rPr lang="en-US" sz="2400" dirty="0"/>
              <a:t>~ Publilius Syrus </a:t>
            </a:r>
          </a:p>
          <a:p>
            <a:pPr marL="0" indent="0">
              <a:buNone/>
            </a:pPr>
            <a:r>
              <a:rPr lang="en-US" sz="2400" b="1" i="1" dirty="0"/>
              <a:t>Expect the best, plan for the worst, and prepare to be surprised. </a:t>
            </a:r>
            <a:r>
              <a:rPr lang="en-US" sz="2400" dirty="0"/>
              <a:t>~ Denis Waitley </a:t>
            </a:r>
          </a:p>
          <a:p>
            <a:pPr marL="0" indent="0">
              <a:buNone/>
            </a:pPr>
            <a:endParaRPr lang="en-US" sz="2200" b="1" i="1" dirty="0"/>
          </a:p>
          <a:p>
            <a:pPr marL="0" indent="0">
              <a:buNone/>
            </a:pPr>
            <a:r>
              <a:rPr lang="en-US" sz="2400" b="1" i="1" dirty="0"/>
              <a:t>We understand things change over time.  The mid-point offers the opportunity to reflect on successes and challenges and use that knowledge to guide our work over the next two years.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7378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8357</TotalTime>
  <Words>403</Words>
  <Application>Microsoft Office PowerPoint</Application>
  <PresentationFormat>On-screen Show (4:3)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Assessing Your Progress at the Mid-Point of Your America’s Promise Grant:  Part 1</vt:lpstr>
      <vt:lpstr>PowerPoint Presentation</vt:lpstr>
      <vt:lpstr>PowerPoint Presentation</vt:lpstr>
      <vt:lpstr>PowerPoint Presentation</vt:lpstr>
      <vt:lpstr>The Self-Assessment Tool  (Excel Spreadsheet)</vt:lpstr>
      <vt:lpstr>The Assessment Tool – Quantitative Metrics</vt:lpstr>
      <vt:lpstr>The Assessment Tool – Success Factors </vt:lpstr>
      <vt:lpstr>The Process</vt:lpstr>
      <vt:lpstr>Why Conduct a Mid-Point Assessment?</vt:lpstr>
      <vt:lpstr>  The Role of your America’s Promise Coach and FPO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Sheppard, Heidi S - ETA CTR</cp:lastModifiedBy>
  <cp:revision>309</cp:revision>
  <cp:lastPrinted>2019-01-22T13:17:01Z</cp:lastPrinted>
  <dcterms:created xsi:type="dcterms:W3CDTF">2017-06-21T17:13:53Z</dcterms:created>
  <dcterms:modified xsi:type="dcterms:W3CDTF">2019-01-23T18:07:30Z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