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35"/>
  </p:notesMasterIdLst>
  <p:sldIdLst>
    <p:sldId id="288" r:id="rId6"/>
    <p:sldId id="339" r:id="rId7"/>
    <p:sldId id="403" r:id="rId8"/>
    <p:sldId id="340" r:id="rId9"/>
    <p:sldId id="341" r:id="rId10"/>
    <p:sldId id="377" r:id="rId11"/>
    <p:sldId id="378" r:id="rId12"/>
    <p:sldId id="379" r:id="rId13"/>
    <p:sldId id="382" r:id="rId14"/>
    <p:sldId id="380" r:id="rId15"/>
    <p:sldId id="381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402" r:id="rId32"/>
    <p:sldId id="399" r:id="rId33"/>
    <p:sldId id="400" r:id="rId34"/>
  </p:sldIdLst>
  <p:sldSz cx="9144000" cy="6858000" type="screen4x3"/>
  <p:notesSz cx="6950075" cy="9236075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yli Oliver" initials="LO" lastIdx="4" clrIdx="0">
    <p:extLst>
      <p:ext uri="{19B8F6BF-5375-455C-9EA6-DF929625EA0E}">
        <p15:presenceInfo xmlns:p15="http://schemas.microsoft.com/office/powerpoint/2012/main" userId="Layli Oli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021"/>
    <a:srgbClr val="242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56306-F693-47F8-BF02-C6D5193907C1}" v="3" dt="2019-01-25T17:52:37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79839" autoAdjust="0"/>
  </p:normalViewPr>
  <p:slideViewPr>
    <p:cSldViewPr snapToGrid="0">
      <p:cViewPr varScale="1">
        <p:scale>
          <a:sx n="96" d="100"/>
          <a:sy n="96" d="100"/>
        </p:scale>
        <p:origin x="16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elton" userId="3c11ca48-62b5-42c4-8ac0-a4fdf830231b" providerId="ADAL" clId="{3EC56306-F693-47F8-BF02-C6D5193907C1}"/>
    <pc:docChg chg="modSld">
      <pc:chgData name="Sara Melton" userId="3c11ca48-62b5-42c4-8ac0-a4fdf830231b" providerId="ADAL" clId="{3EC56306-F693-47F8-BF02-C6D5193907C1}" dt="2019-01-25T17:52:37.630" v="1" actId="20577"/>
      <pc:docMkLst>
        <pc:docMk/>
      </pc:docMkLst>
      <pc:sldChg chg="modSp">
        <pc:chgData name="Sara Melton" userId="3c11ca48-62b5-42c4-8ac0-a4fdf830231b" providerId="ADAL" clId="{3EC56306-F693-47F8-BF02-C6D5193907C1}" dt="2019-01-25T17:52:37.630" v="1" actId="20577"/>
        <pc:sldMkLst>
          <pc:docMk/>
          <pc:sldMk cId="4114738341" sldId="389"/>
        </pc:sldMkLst>
        <pc:spChg chg="mod">
          <ac:chgData name="Sara Melton" userId="3c11ca48-62b5-42c4-8ac0-a4fdf830231b" providerId="ADAL" clId="{3EC56306-F693-47F8-BF02-C6D5193907C1}" dt="2019-01-25T17:52:37.630" v="1" actId="20577"/>
          <ac:spMkLst>
            <pc:docMk/>
            <pc:sldMk cId="4114738341" sldId="389"/>
            <ac:spMk id="5" creationId="{63D697A3-64F9-4F67-BFF6-CA6A14B1C2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C89A1-C269-487A-A860-0EA9440AD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42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4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1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2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8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9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98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56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82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2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1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0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5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04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98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2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16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34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16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1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3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2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0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0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 defTabSz="924916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416416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909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6" r:id="rId22"/>
    <p:sldLayoutId id="214748370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8/07/20/12/48/Equal-Employment-Opportunity-Regulations-for-Apprenticeships-Demographic-Utilization-Analys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eeo" TargetMode="External"/><Relationship Id="rId7" Type="http://schemas.openxmlformats.org/officeDocument/2006/relationships/hyperlink" Target="https://askjan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leta.gov/oa/eeo/protected_characteristics/disability.cfm" TargetMode="External"/><Relationship Id="rId5" Type="http://schemas.openxmlformats.org/officeDocument/2006/relationships/hyperlink" Target="http://www.doleta.gov/oa/eeo/outreach_recruitment" TargetMode="External"/><Relationship Id="rId4" Type="http://schemas.openxmlformats.org/officeDocument/2006/relationships/hyperlink" Target="http://www.doleta.gov/oa/eeo/tools/disabililty-self-identification.cf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eta.gov/oa/ee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oa/eeo/tools/disabililty-self-identification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leta.gov/oa/eeo/tools/docs/Disability_Disclosure_form-671_20180823_Final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organization are you with?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apprenticeship sponsor</a:t>
            </a:r>
          </a:p>
          <a:p>
            <a:r>
              <a:rPr lang="en-US" dirty="0"/>
              <a:t>Organization interested in becoming an apprenticeship sponsor</a:t>
            </a:r>
          </a:p>
          <a:p>
            <a:r>
              <a:rPr lang="en-US" dirty="0"/>
              <a:t>Office of Apprenticeship staff</a:t>
            </a:r>
          </a:p>
          <a:p>
            <a:r>
              <a:rPr lang="en-US" dirty="0"/>
              <a:t>State Apprenticeship Agency staff</a:t>
            </a:r>
          </a:p>
          <a:p>
            <a:r>
              <a:rPr lang="en-US" dirty="0"/>
              <a:t>Workforce system staff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651A17-9376-40A4-9325-34268FB0E92D}" type="slidenum">
              <a:rPr lang="en-US" noProof="0" smtClean="0"/>
              <a:pPr lvl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96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3F7E-42E5-4DCA-8ADB-E8CE381C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Invitations,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5588-905F-40D2-84AF-89120B0D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859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an apprentice refuses to complete the Voluntary Disability Disclosure Form?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04204-11E2-4983-AE44-D6974EC2D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296EA-CB0B-4CE0-8B9F-59B2F6EF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70" y="3079038"/>
            <a:ext cx="4285859" cy="285866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94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9D77-962F-48AA-89DA-9DD8F32A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Invitations,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ED4C-C432-411A-9EE8-A4D1FF9B7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711" y="2359353"/>
            <a:ext cx="3515219" cy="240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and when do I report the disability disclosure results to the Office of Apprenticeship?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BAD9C-F18D-44BE-8D29-2B0A4FFDB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462B4-4C6F-4753-8B4E-9B35C465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56636"/>
            <a:ext cx="4285859" cy="2408652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41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D968-88C1-4416-B68C-ECBCFA04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7% Disability Goal, Question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5F356-2A84-4618-9392-BB016BD45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B889-BF85-4A09-ABE2-37146A90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99" y="2238021"/>
            <a:ext cx="6912463" cy="2675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I’ve heard about a goal that 7% of apprenticeship workforces consist of individuals with disabilities.  Is this a goal I have to meet?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89A3-E365-4E9B-82DC-B37A6E8F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89" y="0"/>
            <a:ext cx="7955280" cy="1051560"/>
          </a:xfrm>
        </p:spPr>
        <p:txBody>
          <a:bodyPr/>
          <a:lstStyle/>
          <a:p>
            <a:r>
              <a:rPr lang="en-US" dirty="0"/>
              <a:t>7% Disability Goal,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A838-7EAE-47B8-BC9C-CA343CEA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9" y="1229515"/>
            <a:ext cx="7955280" cy="1345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trade for which my program trains apprentices involves a lot of physical work.  How can individuals with disabilities do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53B4-4F22-44C4-BAD1-BDB8DEE81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813F2-25EF-459C-A8F6-F83F4D15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" y="2752588"/>
            <a:ext cx="4517528" cy="301319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DBF25A-8BE3-4EF2-8A11-CE42774907F5}"/>
              </a:ext>
            </a:extLst>
          </p:cNvPr>
          <p:cNvSpPr/>
          <p:nvPr/>
        </p:nvSpPr>
        <p:spPr>
          <a:xfrm>
            <a:off x="806114" y="5943734"/>
            <a:ext cx="7204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www.doleta.gov/oa/eeo/protected_characteristics/disability.cfm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A47EA-6660-4B2F-A972-60CE232356C6}"/>
              </a:ext>
            </a:extLst>
          </p:cNvPr>
          <p:cNvSpPr/>
          <p:nvPr/>
        </p:nvSpPr>
        <p:spPr>
          <a:xfrm>
            <a:off x="5654842" y="3632948"/>
            <a:ext cx="2562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Job Accommodation Network: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https://askjan.org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CAD-35D2-4451-9C2B-95665C92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Disability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051B-132F-4531-B991-D5932764D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2044"/>
            <a:ext cx="7955280" cy="4494919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Any additional questions on Disability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Self-Identification or the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7% Goal for Individuals with Disabilities?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46581-3B08-4D74-AB67-ABC3188AA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BE49-01B5-49D4-BA11-FC844C78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Action Programs (General),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C2A0-F9F0-4454-9AF3-B9A34CCD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356" y="2009421"/>
            <a:ext cx="3431822" cy="24158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We’ve always had an Affirmative Action Program (AAP).  What is different about this requirement now?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8234E-60C1-4226-A396-CC8F12983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003FD-E360-4DAB-BF84-B8A9EFF96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35293"/>
            <a:ext cx="4517528" cy="3013191"/>
          </a:xfrm>
          <a:prstGeom prst="rect">
            <a:avLst/>
          </a:prstGeom>
          <a:ln>
            <a:noFill/>
          </a:ln>
          <a:effectLst>
            <a:outerShdw blurRad="508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10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3057-1E58-4B2D-A87A-D85EE909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Action Programs (General),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CFBF-6CAE-4DD4-A9C5-D7B384C4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16583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I have to prepare the entire AAP by January 18, 2019 (or two years after my program’s registration date, whichever is later)?  If not, what do I have to prepare by then?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DD395-1277-41E8-8294-AEC88CD6D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0CB2-B53C-4BF1-9D15-478E5D7B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26" y="3573049"/>
            <a:ext cx="4517528" cy="2638236"/>
          </a:xfrm>
          <a:prstGeom prst="rect">
            <a:avLst/>
          </a:prstGeom>
          <a:ln>
            <a:noFill/>
          </a:ln>
          <a:effectLst>
            <a:outerShdw blurRad="292100" dist="139700" dir="2700000" sx="97000" sy="97000" algn="tl" rotWithShape="0">
              <a:srgbClr val="333333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75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103A-9FC4-4875-A0E6-F9B6B94B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796"/>
            <a:ext cx="7955280" cy="1051560"/>
          </a:xfrm>
        </p:spPr>
        <p:txBody>
          <a:bodyPr>
            <a:noAutofit/>
          </a:bodyPr>
          <a:lstStyle/>
          <a:p>
            <a:r>
              <a:rPr lang="en-US" sz="3100" dirty="0"/>
              <a:t>Affirmative Action Programs – Demographic Analyses for Race, Sex, and Ethnicity,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8806-3AF1-4E6D-85F5-5848C51E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1239"/>
            <a:ext cx="7955280" cy="1590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You said I don’t have to complete the demographic analyses until the Office of Apprenticeship (OA) reviews my program’s compliance with the apprenticeship EEO regulations.  When can I expect OA to do such a review, and will I get advance notice of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98A56-8D7E-454F-9D6B-5457F6C6B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92B4E-57A7-4153-83EE-8438CA720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80" y="3734172"/>
            <a:ext cx="3968840" cy="2234456"/>
          </a:xfrm>
          <a:prstGeom prst="rect">
            <a:avLst/>
          </a:prstGeom>
          <a:ln>
            <a:noFill/>
          </a:ln>
          <a:effectLst>
            <a:outerShdw blurRad="1397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0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7779-9240-458C-9DCE-5135BF0C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218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Affirmative Action Programs – Demographic Analyses for Race, Sex, and Ethnicity,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135A-F74D-4896-AF82-6D4166E6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2311"/>
            <a:ext cx="3243439" cy="2562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steps I need to follow to perform the demographic analyses for race, sex, and ethnicity?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95AF7-D081-46A9-A4F7-AE8F8DCD7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697A3-64F9-4F67-BFF6-CA6A14B1C2AC}"/>
              </a:ext>
            </a:extLst>
          </p:cNvPr>
          <p:cNvSpPr/>
          <p:nvPr/>
        </p:nvSpPr>
        <p:spPr>
          <a:xfrm>
            <a:off x="628649" y="5026557"/>
            <a:ext cx="7431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https://www.workforcegps.org/events/2018/07/20/12/48/Equal-Employment-Opportunity-Regulations-for-Apprenticeships-Demographic-Utilization-Analyses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71B13-3926-421F-A465-45BF1959F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02" y="1989257"/>
            <a:ext cx="3869687" cy="290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73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0FBB-E073-45AC-A688-D3868988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218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Affirmative Action Programs – Demographic Analyses for Race, Sex, and Ethnicity,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FCD2-C06E-4588-A627-77D06DF5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78" y="2111022"/>
            <a:ext cx="3593255" cy="3589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an apprentice didn’t identify his or her race or ethnicity on Form 671?  </a:t>
            </a:r>
          </a:p>
          <a:p>
            <a:r>
              <a:rPr lang="en-US" dirty="0"/>
              <a:t>How do I categorize that individual’s race or ethnicity?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C1FB3-9980-47EF-8447-3A6D4667C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2006-8080-4C03-9F47-7DFEE726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" y="2244391"/>
            <a:ext cx="4517528" cy="3013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5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5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DB5B7-29AB-4F12-A5B1-11BD661DC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15,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56EF8-68E3-46CB-BA65-055522FC5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02347"/>
            <a:ext cx="7772400" cy="23876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Apprenticeship EEO Regulations: Disability Self-Identification and Affirmative Action Programs</a:t>
            </a:r>
            <a:endParaRPr lang="en-US" sz="4400" b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F199C9-BD90-41BB-BF04-9C2EBC36D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By: </a:t>
            </a:r>
          </a:p>
          <a:p>
            <a:pPr>
              <a:spcBef>
                <a:spcPts val="600"/>
              </a:spcBef>
            </a:pPr>
            <a:r>
              <a:rPr lang="en-US" dirty="0"/>
              <a:t>U.S. Department of Labor</a:t>
            </a:r>
          </a:p>
          <a:p>
            <a:pPr>
              <a:spcBef>
                <a:spcPts val="600"/>
              </a:spcBef>
            </a:pPr>
            <a:r>
              <a:rPr lang="en-US" dirty="0"/>
              <a:t>Office of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1968718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566C-1716-4170-9BB6-08746917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3794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Affirmative Action Program – Demographic Analyses for Race, Sex, and Ethnicity,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8719D-5CA4-4B44-9FED-64B6E687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6" y="2020711"/>
            <a:ext cx="3368463" cy="41562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OA has said it will have an online tool to make it easier to do these demographic analyses.  How will that tool work and when will it be available?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6EA87-F151-4058-B645-2748E11C7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A8BBA-7958-4A8C-BEF9-BA2F6368E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48" y="2173888"/>
            <a:ext cx="4278146" cy="3244778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75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9AD4-FCC3-4B6A-93B2-F4D01F31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7660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Affirmative Action Programs – Demographic Analyses for Race, Sex, and Ethnicity,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DB81-F09F-4B48-868B-9C90BF6E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5244"/>
            <a:ext cx="7955280" cy="13772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my program is underutilized for a major occupational group, do I necessarily have to set a goal for that group?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331A3-5CD0-42FA-9DDD-B6D7967D3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678C-736B-48D5-869F-125E525EC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02" y="3549076"/>
            <a:ext cx="4432176" cy="2459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5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79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9CF9-EB77-4987-AC01-84D09C3F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373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Affirmative Action Programs – </a:t>
            </a:r>
            <a:br>
              <a:rPr lang="en-US" dirty="0"/>
            </a:br>
            <a:r>
              <a:rPr lang="en-US" dirty="0"/>
              <a:t>General and Demographic Analyses for Race, Sex, and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2A29-0300-44DD-A1BE-6BAF99D2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373452"/>
            <a:ext cx="7955280" cy="411109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Any additional questions on these topics?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1E768-10BF-4A51-9204-8BF1662DC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A2FB-91E7-4C64-948D-28ACE012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7663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Targeted Outreach, Recruitment, and Retention Efforts to Reach Goals,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792D5-26B5-477E-A86D-7A7CB902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3289"/>
            <a:ext cx="7955280" cy="9031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if I don’t meet the goal for any particular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5173E-1C3B-4C76-AD9A-A3B6BA174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D5D5B-56A4-4464-B577-3B540FC6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70" y="3349543"/>
            <a:ext cx="4285859" cy="225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05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2E62-CE40-442D-9FCD-80E1484F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374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Targeted Outreach, Recruitment, and Retention Efforts to Reach Goals,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D33D4-2A58-4D35-8010-5955DBEB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3861"/>
            <a:ext cx="3299883" cy="337537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do good faith efforts include?  </a:t>
            </a:r>
          </a:p>
          <a:p>
            <a:r>
              <a:rPr lang="en-US" dirty="0"/>
              <a:t>How will the Office of Apprenticeship evaluate whether our efforts are good enough?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18129-21A0-4603-9234-78315BC79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5584711-AD1E-4E1A-B0A4-FB725E93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999536"/>
            <a:ext cx="4286250" cy="285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505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E20-AD43-469A-913E-9D401E8B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Reviews of Personnel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825A-AFBA-4485-8CC8-DE50A3CA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73" y="1999536"/>
            <a:ext cx="3784871" cy="2985824"/>
          </a:xfrm>
        </p:spPr>
        <p:txBody>
          <a:bodyPr/>
          <a:lstStyle/>
          <a:p>
            <a:r>
              <a:rPr lang="en-US" dirty="0"/>
              <a:t>What is involved in these annual reviews of personnel practices?</a:t>
            </a:r>
          </a:p>
          <a:p>
            <a:r>
              <a:rPr lang="en-US" dirty="0"/>
              <a:t>What do I have to do?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514BF-C6C3-4467-839C-E28239396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CA7E38A-C113-4767-ACF1-6D07127D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70" y="1999536"/>
            <a:ext cx="4286250" cy="2858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0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96D9-A24C-45E1-914A-19A80EA8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374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Targeted Outreach, Recruitment, and Retention Efforts and Annual Reviews of Personnel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7B37-6C29-4429-937B-F48C4F33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4267"/>
            <a:ext cx="7955280" cy="42126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Any additional questions on these topics?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A2E68-6B61-4797-9C41-8222DD974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24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A2E68-6B61-4797-9C41-8222DD974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DA058FD-07F9-49E3-9F5B-E376F49C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-500019"/>
            <a:ext cx="7863840" cy="1639271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Online Resources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26D67FD-A81F-48AA-9F84-C097BA78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623" y="1239993"/>
            <a:ext cx="428337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Apprenticeship EEO </a:t>
            </a:r>
            <a:br>
              <a:rPr lang="en-US" sz="2000" dirty="0"/>
            </a:br>
            <a:r>
              <a:rPr lang="en-US" sz="2000" dirty="0"/>
              <a:t>Home Page:</a:t>
            </a:r>
            <a:br>
              <a:rPr lang="en-US" sz="2000" dirty="0"/>
            </a:br>
            <a:r>
              <a:rPr lang="en-US" sz="2000" i="1" dirty="0">
                <a:hlinkClick r:id="rId3"/>
              </a:rPr>
              <a:t>www.doleta.gov/oa/eeo</a:t>
            </a:r>
            <a:endParaRPr lang="en-US" sz="2000" i="1" dirty="0"/>
          </a:p>
          <a:p>
            <a:pPr>
              <a:lnSpc>
                <a:spcPct val="100000"/>
              </a:lnSpc>
            </a:pPr>
            <a:r>
              <a:rPr lang="en-US" sz="2000" dirty="0"/>
              <a:t>Disability Self-Identification Page:  </a:t>
            </a:r>
            <a:r>
              <a:rPr lang="en-US" sz="2000" i="1" dirty="0">
                <a:hlinkClick r:id="rId4"/>
              </a:rPr>
              <a:t>www.doleta.gov/oa/eeo/tools/disabililty-self-identification.cfm</a:t>
            </a:r>
            <a:endParaRPr lang="en-US" sz="2000" i="1" dirty="0"/>
          </a:p>
          <a:p>
            <a:pPr>
              <a:lnSpc>
                <a:spcPct val="100000"/>
              </a:lnSpc>
            </a:pPr>
            <a:r>
              <a:rPr lang="en-US" sz="2000" dirty="0"/>
              <a:t>Outreach and Recruitment Resources:  </a:t>
            </a:r>
            <a:r>
              <a:rPr lang="en-US" sz="2000" i="1" dirty="0">
                <a:hlinkClick r:id="rId5"/>
              </a:rPr>
              <a:t>www.doleta.gov/oa/eeo/outreach_recruitment</a:t>
            </a:r>
            <a:endParaRPr lang="en-US" sz="2000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110205-5853-45A9-893B-8405077A767C}"/>
              </a:ext>
            </a:extLst>
          </p:cNvPr>
          <p:cNvSpPr txBox="1">
            <a:spLocks/>
          </p:cNvSpPr>
          <p:nvPr/>
        </p:nvSpPr>
        <p:spPr>
          <a:xfrm>
            <a:off x="4664127" y="1239993"/>
            <a:ext cx="419124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Information on Disability:</a:t>
            </a:r>
            <a:br>
              <a:rPr lang="en-US" sz="2000" dirty="0"/>
            </a:br>
            <a:r>
              <a:rPr lang="en-US" sz="2000" i="1" dirty="0">
                <a:hlinkClick r:id="rId6"/>
              </a:rPr>
              <a:t>www.doleta.gov/oa/eeo/protected_characteristics/disability.cfm</a:t>
            </a:r>
            <a:endParaRPr lang="en-US" sz="2000" i="1" dirty="0"/>
          </a:p>
          <a:p>
            <a:pPr>
              <a:lnSpc>
                <a:spcPct val="100000"/>
              </a:lnSpc>
            </a:pPr>
            <a:r>
              <a:rPr lang="en-US" sz="2000" dirty="0"/>
              <a:t>Job Accommodation Network:</a:t>
            </a:r>
            <a:br>
              <a:rPr lang="en-US" sz="2000" dirty="0"/>
            </a:br>
            <a:r>
              <a:rPr lang="en-US" sz="2000" i="1" dirty="0">
                <a:hlinkClick r:id="rId7"/>
              </a:rPr>
              <a:t>https://askjan.org</a:t>
            </a:r>
            <a:endParaRPr lang="en-US" sz="2000" i="1" dirty="0"/>
          </a:p>
          <a:p>
            <a:pPr>
              <a:lnSpc>
                <a:spcPct val="100000"/>
              </a:lnSpc>
            </a:pPr>
            <a:r>
              <a:rPr lang="en-US" sz="2000" dirty="0"/>
              <a:t>EEO Frequently Asked Questions:</a:t>
            </a:r>
            <a:br>
              <a:rPr lang="en-US" sz="2000" dirty="0"/>
            </a:br>
            <a:r>
              <a:rPr lang="en-US" sz="2000" b="1" i="1" dirty="0"/>
              <a:t>FAQ tab at top of home page </a:t>
            </a:r>
            <a:r>
              <a:rPr lang="en-US" sz="2000" i="1" dirty="0">
                <a:hlinkClick r:id="rId3"/>
              </a:rPr>
              <a:t>www.doleta.gov/oa/eeo</a:t>
            </a:r>
            <a:endParaRPr lang="en-US" sz="2000" i="1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293BE96-360D-4712-9A92-328094D582EE}"/>
              </a:ext>
            </a:extLst>
          </p:cNvPr>
          <p:cNvSpPr txBox="1">
            <a:spLocks/>
          </p:cNvSpPr>
          <p:nvPr/>
        </p:nvSpPr>
        <p:spPr>
          <a:xfrm>
            <a:off x="999196" y="5113463"/>
            <a:ext cx="7145608" cy="707967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Autofit/>
          </a:bodyPr>
          <a:lstStyle>
            <a:lvl1pPr marL="274320" indent="-27432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lang="en-US" sz="18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E1C30"/>
              </a:buClr>
              <a:buFont typeface="Wingdings 2" panose="05020102010507070707" pitchFamily="18" charset="2"/>
              <a:buNone/>
            </a:pPr>
            <a:r>
              <a:rPr lang="en-US" sz="3000" b="1" dirty="0">
                <a:solidFill>
                  <a:srgbClr val="9E1C30"/>
                </a:solidFill>
              </a:rPr>
              <a:t>Apprenticeship.gov</a:t>
            </a:r>
          </a:p>
        </p:txBody>
      </p:sp>
    </p:spTree>
    <p:extLst>
      <p:ext uri="{BB962C8B-B14F-4D97-AF65-F5344CB8AC3E}">
        <p14:creationId xmlns:p14="http://schemas.microsoft.com/office/powerpoint/2010/main" val="43635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021C05-2F95-407F-896B-4034BF9C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-500019"/>
            <a:ext cx="7863840" cy="2852737"/>
          </a:xfrm>
        </p:spPr>
        <p:txBody>
          <a:bodyPr/>
          <a:lstStyle/>
          <a:p>
            <a:r>
              <a:rPr lang="en-US" dirty="0"/>
              <a:t>Additional Questions?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9AB84-5F45-4808-9F19-42B0902EF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apprenticeship@dol.gov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968FD-2C73-47B9-85D6-3543BD938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68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EBFF8-D886-4583-80E7-BB155A138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5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DCE420-A452-498A-B59B-14BB8DAD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421" y="2415820"/>
            <a:ext cx="3983355" cy="2201334"/>
          </a:xfrm>
        </p:spPr>
        <p:txBody>
          <a:bodyPr>
            <a:normAutofit fontScale="92500" lnSpcReduction="10000"/>
          </a:bodyPr>
          <a:lstStyle/>
          <a:p>
            <a:pPr marL="0" lvl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/>
            </a:pPr>
            <a:r>
              <a:rPr lang="en-US" sz="2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Natalie Linton</a:t>
            </a:r>
          </a:p>
          <a:p>
            <a:pPr lvl="2"/>
            <a:r>
              <a:rPr lang="en-US" sz="2200" b="1" i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Program Analyst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Office of Apprenticeship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Employment and Training Administration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U.S. Department of Labor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D8227-BF66-4BA0-ADC6-108A45072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833856-27FE-42B9-9498-0F0350567E1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5385" r="4718" b="5385"/>
          <a:stretch/>
        </p:blipFill>
        <p:spPr>
          <a:xfrm>
            <a:off x="1827005" y="2495250"/>
            <a:ext cx="1573420" cy="1795028"/>
          </a:xfrm>
        </p:spPr>
      </p:pic>
    </p:spTree>
    <p:extLst>
      <p:ext uri="{BB962C8B-B14F-4D97-AF65-F5344CB8AC3E}">
        <p14:creationId xmlns:p14="http://schemas.microsoft.com/office/powerpoint/2010/main" val="16852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8D4C-E452-4A1A-A6B8-B8B296E3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Keir Bickerstaffe</a:t>
            </a:r>
          </a:p>
          <a:p>
            <a:pPr lvl="1"/>
            <a:r>
              <a:rPr lang="en-US" b="1" dirty="0"/>
              <a:t>Counsel</a:t>
            </a:r>
          </a:p>
          <a:p>
            <a:pPr lvl="1"/>
            <a:r>
              <a:rPr lang="en-US" i="0" dirty="0"/>
              <a:t>Division of Civil Rights and Labor Management</a:t>
            </a:r>
          </a:p>
          <a:p>
            <a:pPr lvl="1"/>
            <a:r>
              <a:rPr lang="en-US" i="0" dirty="0"/>
              <a:t>Office of the Solicitor</a:t>
            </a:r>
          </a:p>
          <a:p>
            <a:pPr lvl="1"/>
            <a:r>
              <a:rPr lang="en-US" i="0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E8FDA-66BC-4F0A-8C73-D1B6AF36C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BA8D34-CCB9-4055-A1F8-71D749637BF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6" b="13816"/>
          <a:stretch>
            <a:fillRect/>
          </a:stretch>
        </p:blipFill>
        <p:spPr/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FB4F1E1-CEE5-40A0-B0DD-E1EB7CE1E1D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1000" y="4114800"/>
            <a:ext cx="3983354" cy="2011680"/>
          </a:xfrm>
        </p:spPr>
        <p:txBody>
          <a:bodyPr>
            <a:normAutofit fontScale="92500" lnSpcReduction="20000"/>
          </a:bodyPr>
          <a:lstStyle/>
          <a:p>
            <a:pPr marL="0" lvl="1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/>
            </a:pPr>
            <a:r>
              <a:rPr lang="en-US" sz="2600" b="1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Zach Boren</a:t>
            </a:r>
          </a:p>
          <a:p>
            <a:pPr lvl="2"/>
            <a:r>
              <a:rPr lang="en-US" sz="2200" b="1" i="1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Division Chief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Office of Apprenticeship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Employment and Training 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Administration</a:t>
            </a:r>
          </a:p>
          <a:p>
            <a:pPr lvl="2"/>
            <a:r>
              <a:rPr lang="en-US" sz="22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U.S. Department of Labor</a:t>
            </a:r>
          </a:p>
          <a:p>
            <a:pPr lvl="1"/>
            <a:endParaRPr lang="en-US" dirty="0"/>
          </a:p>
        </p:txBody>
      </p:sp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68B1E7A1-B078-41AA-AB71-ECFB2EE836D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763"/>
          <a:stretch>
            <a:fillRect/>
          </a:stretch>
        </p:blipFill>
        <p:spPr>
          <a:xfrm>
            <a:off x="1827213" y="4114800"/>
            <a:ext cx="1573212" cy="1819275"/>
          </a:xfrm>
        </p:spPr>
      </p:pic>
    </p:spTree>
    <p:extLst>
      <p:ext uri="{BB962C8B-B14F-4D97-AF65-F5344CB8AC3E}">
        <p14:creationId xmlns:p14="http://schemas.microsoft.com/office/powerpoint/2010/main" val="167941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E9995-7F03-4CCF-BAC9-37A464FE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1638" indent="-401638"/>
            <a:r>
              <a:rPr lang="en-US" dirty="0"/>
              <a:t>Review frequently asked questions about the Equal Employment Opportunity (EEO) regulations that go into effect on January 18, 2019</a:t>
            </a:r>
          </a:p>
          <a:p>
            <a:pPr marL="401638" indent="-401638"/>
            <a:r>
              <a:rPr lang="en-US" dirty="0"/>
              <a:t>Answer additional questions that sponsors may have (time permitting)</a:t>
            </a:r>
          </a:p>
          <a:p>
            <a:pPr marL="401638" indent="-401638"/>
            <a:r>
              <a:rPr lang="en-US" dirty="0"/>
              <a:t>Ensure sponsors are aware of resources available to help them implement  apprenticeship EEO regulations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www.doleta.gov/oa/eeo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560FA-4CE6-4493-8E9B-596ACC032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3666-3047-4B80-8FB2-94CDABC9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Provisions Going into Effect January 18,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F367-18EF-4E2A-95F6-D15816C1D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Disability Self-Identification</a:t>
            </a:r>
          </a:p>
          <a:p>
            <a:r>
              <a:rPr lang="en-US" dirty="0"/>
              <a:t>7% Disability Goal</a:t>
            </a:r>
          </a:p>
          <a:p>
            <a:r>
              <a:rPr lang="en-US" dirty="0"/>
              <a:t>Affirmative Action Programs</a:t>
            </a:r>
          </a:p>
          <a:p>
            <a:r>
              <a:rPr lang="en-US" dirty="0"/>
              <a:t>Demographic Analyses for Race, Sex, and Ethnicity</a:t>
            </a:r>
          </a:p>
          <a:p>
            <a:r>
              <a:rPr lang="en-US" dirty="0"/>
              <a:t>Targeted Outreach, Recruitment, and Retention Efforts to Reach Goals</a:t>
            </a:r>
          </a:p>
          <a:p>
            <a:r>
              <a:rPr lang="en-US" dirty="0"/>
              <a:t>Annual Reviews of Personnel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2D187-7313-42DB-874F-D727D1B9A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5FE0-748A-4DE3-AC98-E75D7691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Invitations,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D95E-BFBE-420C-A258-2B4FE948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0615"/>
            <a:ext cx="7955280" cy="13225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do I have to start inviting apprentices and applicants to </a:t>
            </a:r>
            <a:r>
              <a:rPr lang="en-US" dirty="0">
                <a:solidFill>
                  <a:srgbClr val="242021"/>
                </a:solidFill>
              </a:rPr>
              <a:t>self-identify</a:t>
            </a:r>
            <a:r>
              <a:rPr lang="en-US" dirty="0"/>
              <a:t> whether they are individuals with disabilities?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9333C-4D28-4E2D-BDBF-C4093FB3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B1913E1-C7D9-432F-87FC-B02CC714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5" y="3111659"/>
            <a:ext cx="4286250" cy="30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8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6B7A-B016-4F20-AF36-B509A4E98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Invitations,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9A37-A208-474E-904D-514BC0AA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242017"/>
                </a:solidFill>
              </a:rPr>
              <a:t>Where can I find the Voluntary Disability Disclosure Form?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Main page – Disability Self-Disclosure: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https://www.doleta.gov/oa/eeo/tools/disabililty-self-identification.cfm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Voluntary Disability Disclosure Form: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www.doleta.gov/oa/eeo/tools/docs/Disability_Disclosure_form-671_20180823_Final.pdf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FA8A-5E52-41C4-9640-6EE3935C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8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3134-F0CD-454F-BA73-5A06F895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Invitations,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06E8-394F-4EAD-91EE-CFA721AB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2225842"/>
            <a:ext cx="3429000" cy="215878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400" dirty="0"/>
              <a:t>Do I have to use the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/>
              <a:t>U.S. Department of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/>
              <a:t>Labor’s Voluntary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/>
              <a:t>Disability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400" dirty="0"/>
              <a:t>Disclosure Form?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93BA8-16D4-4E0E-AC39-6CB5437F6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3C06F-5B14-4D4A-AD77-8F35922C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730"/>
            <a:ext cx="3657917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1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8&quot;&gt;&lt;object type=&quot;3&quot; unique_id=&quot;10009&quot;&gt;&lt;property id=&quot;20148&quot; value=&quot;5&quot;/&gt;&lt;property id=&quot;20300&quot; value=&quot;Slide 1 - &amp;quot;What type of organization are you with?&amp;quot;&quot;/&gt;&lt;property id=&quot;20307&quot; value=&quot;288&quot;/&gt;&lt;/object&gt;&lt;object type=&quot;3&quot; unique_id=&quot;10010&quot;&gt;&lt;property id=&quot;20148&quot; value=&quot;5&quot;/&gt;&lt;property id=&quot;20300&quot; value=&quot;Slide 2 - &amp;quot; Apprenticeship EEO Regulations: Disability Self-Identification and Affirmative Action Programs&amp;quot;&quot;/&gt;&lt;property id=&quot;20307&quot; value=&quot;339&quot;/&gt;&lt;/object&gt;&lt;object type=&quot;3&quot; unique_id=&quot;10011&quot;&gt;&lt;property id=&quot;20148&quot; value=&quot;5&quot;/&gt;&lt;property id=&quot;20300&quot; value=&quot;Slide 3&quot;/&gt;&lt;property id=&quot;20307&quot; value=&quot;403&quot;/&gt;&lt;/object&gt;&lt;object type=&quot;3&quot; unique_id=&quot;10012&quot;&gt;&lt;property id=&quot;20148&quot; value=&quot;5&quot;/&gt;&lt;property id=&quot;20300&quot; value=&quot;Slide 4&quot;/&gt;&lt;property id=&quot;20307&quot; value=&quot;340&quot;/&gt;&lt;/object&gt;&lt;object type=&quot;3&quot; unique_id=&quot;10013&quot;&gt;&lt;property id=&quot;20148&quot; value=&quot;5&quot;/&gt;&lt;property id=&quot;20300&quot; value=&quot;Slide 5&quot;/&gt;&lt;property id=&quot;20307&quot; value=&quot;341&quot;/&gt;&lt;/object&gt;&lt;object type=&quot;3&quot; unique_id=&quot;10014&quot;&gt;&lt;property id=&quot;20148&quot; value=&quot;5&quot;/&gt;&lt;property id=&quot;20300&quot; value=&quot;Slide 6 - &amp;quot;Focus on Provisions Going into Effect January 18, 2019&amp;quot;&quot;/&gt;&lt;property id=&quot;20307&quot; value=&quot;377&quot;/&gt;&lt;/object&gt;&lt;object type=&quot;3&quot; unique_id=&quot;10015&quot;&gt;&lt;property id=&quot;20148&quot; value=&quot;5&quot;/&gt;&lt;property id=&quot;20300&quot; value=&quot;Slide 7 - &amp;quot;Disability Self-Identification Invitations, Question 1&amp;quot;&quot;/&gt;&lt;property id=&quot;20307&quot; value=&quot;378&quot;/&gt;&lt;/object&gt;&lt;object type=&quot;3&quot; unique_id=&quot;10016&quot;&gt;&lt;property id=&quot;20148&quot; value=&quot;5&quot;/&gt;&lt;property id=&quot;20300&quot; value=&quot;Slide 8 - &amp;quot;Disability Self-Identification Invitations, Question 2&amp;quot;&quot;/&gt;&lt;property id=&quot;20307&quot; value=&quot;379&quot;/&gt;&lt;/object&gt;&lt;object type=&quot;3&quot; unique_id=&quot;10017&quot;&gt;&lt;property id=&quot;20148&quot; value=&quot;5&quot;/&gt;&lt;property id=&quot;20300&quot; value=&quot;Slide 9 - &amp;quot;Disability Self-Identification Invitations, Question 3&amp;quot;&quot;/&gt;&lt;property id=&quot;20307&quot; value=&quot;382&quot;/&gt;&lt;/object&gt;&lt;object type=&quot;3&quot; unique_id=&quot;10018&quot;&gt;&lt;property id=&quot;20148&quot; value=&quot;5&quot;/&gt;&lt;property id=&quot;20300&quot; value=&quot;Slide 10 - &amp;quot;Disability Self-Identification Invitations, Question 4&amp;quot;&quot;/&gt;&lt;property id=&quot;20307&quot; value=&quot;380&quot;/&gt;&lt;/object&gt;&lt;object type=&quot;3&quot; unique_id=&quot;10019&quot;&gt;&lt;property id=&quot;20148&quot; value=&quot;5&quot;/&gt;&lt;property id=&quot;20300&quot; value=&quot;Slide 11 - &amp;quot;Disability Self-Identification Invitations, Question 5&amp;quot;&quot;/&gt;&lt;property id=&quot;20307&quot; value=&quot;381&quot;/&gt;&lt;/object&gt;&lt;object type=&quot;3&quot; unique_id=&quot;10020&quot;&gt;&lt;property id=&quot;20148&quot; value=&quot;5&quot;/&gt;&lt;property id=&quot;20300&quot; value=&quot;Slide 12 - &amp;quot;7% Disability Goal, Question 1&amp;quot;&quot;/&gt;&lt;property id=&quot;20307&quot; value=&quot;383&quot;/&gt;&lt;/object&gt;&lt;object type=&quot;3&quot; unique_id=&quot;10021&quot;&gt;&lt;property id=&quot;20148&quot; value=&quot;5&quot;/&gt;&lt;property id=&quot;20300&quot; value=&quot;Slide 13 - &amp;quot;7% Disability Goal, Question 2&amp;quot;&quot;/&gt;&lt;property id=&quot;20307&quot; value=&quot;384&quot;/&gt;&lt;/object&gt;&lt;object type=&quot;3&quot; unique_id=&quot;10022&quot;&gt;&lt;property id=&quot;20148&quot; value=&quot;5&quot;/&gt;&lt;property id=&quot;20300&quot; value=&quot;Slide 14 - &amp;quot;Other Disability Questions?&amp;quot;&quot;/&gt;&lt;property id=&quot;20307&quot; value=&quot;385&quot;/&gt;&lt;/object&gt;&lt;object type=&quot;3&quot; unique_id=&quot;10023&quot;&gt;&lt;property id=&quot;20148&quot; value=&quot;5&quot;/&gt;&lt;property id=&quot;20300&quot; value=&quot;Slide 15 - &amp;quot;Affirmative Action Programs (General), Question 1&amp;quot;&quot;/&gt;&lt;property id=&quot;20307&quot; value=&quot;386&quot;/&gt;&lt;/object&gt;&lt;object type=&quot;3&quot; unique_id=&quot;10024&quot;&gt;&lt;property id=&quot;20148&quot; value=&quot;5&quot;/&gt;&lt;property id=&quot;20300&quot; value=&quot;Slide 16 - &amp;quot;Affirmative Action Programs (General), Question 2&amp;quot;&quot;/&gt;&lt;property id=&quot;20307&quot; value=&quot;387&quot;/&gt;&lt;/object&gt;&lt;object type=&quot;3&quot; unique_id=&quot;10025&quot;&gt;&lt;property id=&quot;20148&quot; value=&quot;5&quot;/&gt;&lt;property id=&quot;20300&quot; value=&quot;Slide 17 - &amp;quot;Affirmative Action Programs – Demographic Analyses for Race, Sex, and Ethnicity, Question 1&amp;quot;&quot;/&gt;&lt;property id=&quot;20307&quot; value=&quot;388&quot;/&gt;&lt;/object&gt;&lt;object type=&quot;3&quot; unique_id=&quot;10026&quot;&gt;&lt;property id=&quot;20148&quot; value=&quot;5&quot;/&gt;&lt;property id=&quot;20300&quot; value=&quot;Slide 18 - &amp;quot;Affirmative Action Programs – Demographic Analyses for Race, Sex, and Ethnicity, Question 2&amp;quot;&quot;/&gt;&lt;property id=&quot;20307&quot; value=&quot;389&quot;/&gt;&lt;/object&gt;&lt;object type=&quot;3&quot; unique_id=&quot;10027&quot;&gt;&lt;property id=&quot;20148&quot; value=&quot;5&quot;/&gt;&lt;property id=&quot;20300&quot; value=&quot;Slide 19 - &amp;quot;Affirmative Action Programs – Demographic Analyses for Race, Sex, and Ethnicity, Question 3&amp;quot;&quot;/&gt;&lt;property id=&quot;20307&quot; value=&quot;390&quot;/&gt;&lt;/object&gt;&lt;object type=&quot;3&quot; unique_id=&quot;10028&quot;&gt;&lt;property id=&quot;20148&quot; value=&quot;5&quot;/&gt;&lt;property id=&quot;20300&quot; value=&quot;Slide 20 - &amp;quot;Affirmative Action Program – Demographic Analyses for Race, Sex, and Ethnicity, Question 4&amp;quot;&quot;/&gt;&lt;property id=&quot;20307&quot; value=&quot;391&quot;/&gt;&lt;/object&gt;&lt;object type=&quot;3&quot; unique_id=&quot;10029&quot;&gt;&lt;property id=&quot;20148&quot; value=&quot;5&quot;/&gt;&lt;property id=&quot;20300&quot; value=&quot;Slide 21 - &amp;quot;Affirmative Action Programs – Demographic Analyses for Race, Sex, and Ethnicity, Question 5&amp;quot;&quot;/&gt;&lt;property id=&quot;20307&quot; value=&quot;392&quot;/&gt;&lt;/object&gt;&lt;object type=&quot;3&quot; unique_id=&quot;10030&quot;&gt;&lt;property id=&quot;20148&quot; value=&quot;5&quot;/&gt;&lt;property id=&quot;20300&quot; value=&quot;Slide 22 - &amp;quot;Affirmative Action Programs –  General and Demographic Analyses for Race, Sex, and Ethnicity&amp;quot;&quot;/&gt;&lt;property id=&quot;20307&quot; value=&quot;393&quot;/&gt;&lt;/object&gt;&lt;object type=&quot;3&quot; unique_id=&quot;10031&quot;&gt;&lt;property id=&quot;20148&quot; value=&quot;5&quot;/&gt;&lt;property id=&quot;20300&quot; value=&quot;Slide 23 - &amp;quot;Targeted Outreach, Recruitment, and Retention Efforts to Reach Goals, Question 1&amp;quot;&quot;/&gt;&lt;property id=&quot;20307&quot; value=&quot;394&quot;/&gt;&lt;/object&gt;&lt;object type=&quot;3&quot; unique_id=&quot;10032&quot;&gt;&lt;property id=&quot;20148&quot; value=&quot;5&quot;/&gt;&lt;property id=&quot;20300&quot; value=&quot;Slide 24 - &amp;quot;Targeted Outreach, Recruitment, and Retention Efforts to Reach Goals, Question 2&amp;quot;&quot;/&gt;&lt;property id=&quot;20307&quot; value=&quot;395&quot;/&gt;&lt;/object&gt;&lt;object type=&quot;3&quot; unique_id=&quot;10033&quot;&gt;&lt;property id=&quot;20148&quot; value=&quot;5&quot;/&gt;&lt;property id=&quot;20300&quot; value=&quot;Slide 25 - &amp;quot;Annual Reviews of Personnel Practices&amp;quot;&quot;/&gt;&lt;property id=&quot;20307&quot; value=&quot;396&quot;/&gt;&lt;/object&gt;&lt;object type=&quot;3&quot; unique_id=&quot;10034&quot;&gt;&lt;property id=&quot;20148&quot; value=&quot;5&quot;/&gt;&lt;property id=&quot;20300&quot; value=&quot;Slide 26 - &amp;quot;Targeted Outreach, Recruitment, and Retention Efforts and Annual Reviews of Personnel Practices&amp;quot;&quot;/&gt;&lt;property id=&quot;20307&quot; value=&quot;397&quot;/&gt;&lt;/object&gt;&lt;object type=&quot;3&quot; unique_id=&quot;10035&quot;&gt;&lt;property id=&quot;20148&quot; value=&quot;5&quot;/&gt;&lt;property id=&quot;20300&quot; value=&quot;Slide 27 - &amp;quot;Online Resources&amp;quot;&quot;/&gt;&lt;property id=&quot;20307&quot; value=&quot;402&quot;/&gt;&lt;/object&gt;&lt;object type=&quot;3&quot; unique_id=&quot;10036&quot;&gt;&lt;property id=&quot;20148&quot; value=&quot;5&quot;/&gt;&lt;property id=&quot;20300&quot; value=&quot;Slide 28 - &amp;quot;Additional Questions?&amp;quot;&quot;/&gt;&lt;property id=&quot;20307&quot; value=&quot;399&quot;/&gt;&lt;/object&gt;&lt;object type=&quot;3&quot; unique_id=&quot;10037&quot;&gt;&lt;property id=&quot;20148&quot; value=&quot;5&quot;/&gt;&lt;property id=&quot;20300&quot; value=&quot;Slide 29&quot;/&gt;&lt;property id=&quot;20307&quot; value=&quot;400&quot;/&gt;&lt;/object&gt;&lt;/object&gt;&lt;object type=&quot;8&quot; unique_id=&quot;1006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4348D33C50F4FB89D5BF2E0DADE92" ma:contentTypeVersion="" ma:contentTypeDescription="Create a new document." ma:contentTypeScope="" ma:versionID="1b16d8500d7362750dccbf7cef0707c5">
  <xsd:schema xmlns:xsd="http://www.w3.org/2001/XMLSchema" xmlns:xs="http://www.w3.org/2001/XMLSchema" xmlns:p="http://schemas.microsoft.com/office/2006/metadata/properties" xmlns:ns2="bdfd28cc-f485-46e8-bcf6-b555ff9859c5" xmlns:ns3="567f88b7-e539-4125-a6bf-9f5c9d0b8eb9" targetNamespace="http://schemas.microsoft.com/office/2006/metadata/properties" ma:root="true" ma:fieldsID="08bb0362531cb335fd70cfefff60483d" ns2:_="" ns3:_="">
    <xsd:import namespace="bdfd28cc-f485-46e8-bcf6-b555ff9859c5"/>
    <xsd:import namespace="567f88b7-e539-4125-a6bf-9f5c9d0b8e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d28cc-f485-46e8-bcf6-b555ff9859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88b7-e539-4125-a6bf-9f5c9d0b8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D30BF5-1328-4FE2-929D-A706E36D73B5}">
  <ds:schemaRefs>
    <ds:schemaRef ds:uri="567f88b7-e539-4125-a6bf-9f5c9d0b8eb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dfd28cc-f485-46e8-bcf6-b555ff9859c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9C63B4-6280-471F-891A-81D37477A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d28cc-f485-46e8-bcf6-b555ff9859c5"/>
    <ds:schemaRef ds:uri="567f88b7-e539-4125-a6bf-9f5c9d0b8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68CB39-253E-44C5-AA6B-0C9320A95C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5459</TotalTime>
  <Words>981</Words>
  <Application>Microsoft Office PowerPoint</Application>
  <PresentationFormat>On-screen Show (4:3)</PresentationFormat>
  <Paragraphs>165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What type of organization are you with?</vt:lpstr>
      <vt:lpstr> Apprenticeship EEO Regulations: Disability Self-Identification and Affirmative Action Programs</vt:lpstr>
      <vt:lpstr>PowerPoint Presentation</vt:lpstr>
      <vt:lpstr>PowerPoint Presentation</vt:lpstr>
      <vt:lpstr>PowerPoint Presentation</vt:lpstr>
      <vt:lpstr>Focus on Provisions Going into Effect January 18, 2019</vt:lpstr>
      <vt:lpstr>Disability Self-Identification Invitations, Question 1</vt:lpstr>
      <vt:lpstr>Disability Self-Identification Invitations, Question 2</vt:lpstr>
      <vt:lpstr>Disability Self-Identification Invitations, Question 3</vt:lpstr>
      <vt:lpstr>Disability Self-Identification Invitations, Question 4</vt:lpstr>
      <vt:lpstr>Disability Self-Identification Invitations, Question 5</vt:lpstr>
      <vt:lpstr>7% Disability Goal, Question 1</vt:lpstr>
      <vt:lpstr>7% Disability Goal, Question 2</vt:lpstr>
      <vt:lpstr>Other Disability Questions?</vt:lpstr>
      <vt:lpstr>Affirmative Action Programs (General), Question 1</vt:lpstr>
      <vt:lpstr>Affirmative Action Programs (General), Question 2</vt:lpstr>
      <vt:lpstr>Affirmative Action Programs – Demographic Analyses for Race, Sex, and Ethnicity, Question 1</vt:lpstr>
      <vt:lpstr>Affirmative Action Programs – Demographic Analyses for Race, Sex, and Ethnicity, Question 2</vt:lpstr>
      <vt:lpstr>Affirmative Action Programs – Demographic Analyses for Race, Sex, and Ethnicity, Question 3</vt:lpstr>
      <vt:lpstr>Affirmative Action Program – Demographic Analyses for Race, Sex, and Ethnicity, Question 4</vt:lpstr>
      <vt:lpstr>Affirmative Action Programs – Demographic Analyses for Race, Sex, and Ethnicity, Question 5</vt:lpstr>
      <vt:lpstr>Affirmative Action Programs –  General and Demographic Analyses for Race, Sex, and Ethnicity</vt:lpstr>
      <vt:lpstr>Targeted Outreach, Recruitment, and Retention Efforts to Reach Goals, Question 1</vt:lpstr>
      <vt:lpstr>Targeted Outreach, Recruitment, and Retention Efforts to Reach Goals, Question 2</vt:lpstr>
      <vt:lpstr>Annual Reviews of Personnel Practices</vt:lpstr>
      <vt:lpstr>Targeted Outreach, Recruitment, and Retention Efforts and Annual Reviews of Personnel Practices</vt:lpstr>
      <vt:lpstr>Online Resources</vt:lpstr>
      <vt:lpstr>Additional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256</cp:revision>
  <cp:lastPrinted>2019-01-10T19:46:55Z</cp:lastPrinted>
  <dcterms:created xsi:type="dcterms:W3CDTF">2017-06-21T17:13:53Z</dcterms:created>
  <dcterms:modified xsi:type="dcterms:W3CDTF">2019-01-25T22:34:01Z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0x010100BC84348D33C50F4FB89D5BF2E0DADE92</vt:lpwstr>
  </property>
</Properties>
</file>