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64"/>
  </p:notesMasterIdLst>
  <p:handoutMasterIdLst>
    <p:handoutMasterId r:id="rId65"/>
  </p:handoutMasterIdLst>
  <p:sldIdLst>
    <p:sldId id="323" r:id="rId6"/>
    <p:sldId id="272" r:id="rId7"/>
    <p:sldId id="287" r:id="rId8"/>
    <p:sldId id="280" r:id="rId9"/>
    <p:sldId id="324" r:id="rId10"/>
    <p:sldId id="308" r:id="rId11"/>
    <p:sldId id="286" r:id="rId12"/>
    <p:sldId id="331" r:id="rId13"/>
    <p:sldId id="258" r:id="rId14"/>
    <p:sldId id="289" r:id="rId15"/>
    <p:sldId id="290" r:id="rId16"/>
    <p:sldId id="314" r:id="rId17"/>
    <p:sldId id="304" r:id="rId18"/>
    <p:sldId id="291" r:id="rId19"/>
    <p:sldId id="332" r:id="rId20"/>
    <p:sldId id="259" r:id="rId21"/>
    <p:sldId id="260" r:id="rId22"/>
    <p:sldId id="262" r:id="rId23"/>
    <p:sldId id="310" r:id="rId24"/>
    <p:sldId id="334" r:id="rId25"/>
    <p:sldId id="263" r:id="rId26"/>
    <p:sldId id="309" r:id="rId27"/>
    <p:sldId id="292" r:id="rId28"/>
    <p:sldId id="333" r:id="rId29"/>
    <p:sldId id="279" r:id="rId30"/>
    <p:sldId id="285" r:id="rId31"/>
    <p:sldId id="316" r:id="rId32"/>
    <p:sldId id="293" r:id="rId33"/>
    <p:sldId id="317" r:id="rId34"/>
    <p:sldId id="294" r:id="rId35"/>
    <p:sldId id="319" r:id="rId36"/>
    <p:sldId id="296" r:id="rId37"/>
    <p:sldId id="297" r:id="rId38"/>
    <p:sldId id="305" r:id="rId39"/>
    <p:sldId id="298" r:id="rId40"/>
    <p:sldId id="306" r:id="rId41"/>
    <p:sldId id="307" r:id="rId42"/>
    <p:sldId id="299" r:id="rId43"/>
    <p:sldId id="325" r:id="rId44"/>
    <p:sldId id="315" r:id="rId45"/>
    <p:sldId id="303" r:id="rId46"/>
    <p:sldId id="326" r:id="rId47"/>
    <p:sldId id="300" r:id="rId48"/>
    <p:sldId id="327" r:id="rId49"/>
    <p:sldId id="302" r:id="rId50"/>
    <p:sldId id="328" r:id="rId51"/>
    <p:sldId id="311" r:id="rId52"/>
    <p:sldId id="330" r:id="rId53"/>
    <p:sldId id="321" r:id="rId54"/>
    <p:sldId id="329" r:id="rId55"/>
    <p:sldId id="301" r:id="rId56"/>
    <p:sldId id="312" r:id="rId57"/>
    <p:sldId id="335" r:id="rId58"/>
    <p:sldId id="277" r:id="rId59"/>
    <p:sldId id="284" r:id="rId60"/>
    <p:sldId id="281" r:id="rId61"/>
    <p:sldId id="275" r:id="rId62"/>
    <p:sldId id="282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5000" autoAdjust="0"/>
  </p:normalViewPr>
  <p:slideViewPr>
    <p:cSldViewPr snapToGrid="0">
      <p:cViewPr varScale="1">
        <p:scale>
          <a:sx n="73" d="100"/>
          <a:sy n="73" d="100"/>
        </p:scale>
        <p:origin x="16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Investigation Processing Time</a:t>
            </a:r>
          </a:p>
          <a:p>
            <a:pPr>
              <a:defRPr/>
            </a:pPr>
            <a:r>
              <a:rPr lang="en-US" dirty="0"/>
              <a:t>FY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ITC Petitions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Median Days to Certify</c:v>
                </c:pt>
                <c:pt idx="1">
                  <c:v>Average Days to Certify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2-463A-AC57-2CD8BF686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Petitions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Median Days to Certify</c:v>
                </c:pt>
                <c:pt idx="1">
                  <c:v>Average Days to Certify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</c:v>
                </c:pt>
                <c:pt idx="1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2-463A-AC57-2CD8BF6862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16127327"/>
        <c:axId val="2116127743"/>
      </c:barChart>
      <c:catAx>
        <c:axId val="211612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127743"/>
        <c:crosses val="autoZero"/>
        <c:auto val="1"/>
        <c:lblAlgn val="ctr"/>
        <c:lblOffset val="100"/>
        <c:noMultiLvlLbl val="0"/>
      </c:catAx>
      <c:valAx>
        <c:axId val="211612774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12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05A2E-2F1E-45CC-87DE-60D8903FC69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E7A10-ABD8-479C-9390-0C00BC30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1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7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00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2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9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5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7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6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07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1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4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7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3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8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6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9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5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6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29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3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3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8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644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09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45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72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92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59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23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9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3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5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nusi.oluwabunmi@dol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itc.gov/trade_remedy/731_ad_701_cvd/investigation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inglock.hope@dol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worden.susan@dol.gov" TargetMode="Externa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i.ne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oleta.gov/tradeact/petitioners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usitc.gov/press_room/about_usitc.htm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kinglock.hope@dol.gov" TargetMode="External"/><Relationship Id="rId2" Type="http://schemas.openxmlformats.org/officeDocument/2006/relationships/hyperlink" Target="mailto:sanusi.oluwabunmi@dol.gov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worden.susan@dol.gov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ilkins.megan.1@dol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filed an ITC-related petition?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Yes</a:t>
            </a:r>
          </a:p>
          <a:p>
            <a:r>
              <a:rPr lang="en-US" sz="4400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International Trade Commission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Federal agency</a:t>
            </a:r>
          </a:p>
          <a:p>
            <a:r>
              <a:rPr lang="en-US" dirty="0"/>
              <a:t>Investigates effects of dumping &amp; subsidized imports on domestic industries</a:t>
            </a:r>
          </a:p>
          <a:p>
            <a:r>
              <a:rPr lang="en-US" dirty="0"/>
              <a:t>Investigates infringement of intellectual property rights</a:t>
            </a:r>
          </a:p>
          <a:p>
            <a:r>
              <a:rPr lang="en-US" dirty="0"/>
              <a:t>Analyzes trade data &amp; policies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Types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957" y="1668895"/>
            <a:ext cx="4001225" cy="429348"/>
          </a:xfrm>
        </p:spPr>
        <p:txBody>
          <a:bodyPr/>
          <a:lstStyle/>
          <a:p>
            <a:r>
              <a:rPr lang="en-US" dirty="0"/>
              <a:t>Trade Basis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957" y="2350452"/>
            <a:ext cx="3967650" cy="3839211"/>
          </a:xfrm>
        </p:spPr>
        <p:txBody>
          <a:bodyPr>
            <a:normAutofit fontScale="92500"/>
          </a:bodyPr>
          <a:lstStyle/>
          <a:p>
            <a:r>
              <a:rPr lang="en-US" dirty="0"/>
              <a:t>Antidumping (</a:t>
            </a:r>
            <a:r>
              <a:rPr lang="en-US" dirty="0">
                <a:solidFill>
                  <a:srgbClr val="C00000"/>
                </a:solidFill>
              </a:rPr>
              <a:t>731-TA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Dumping occurs when imports are sold at a lower price than in the home market or below the cost of production.</a:t>
            </a:r>
          </a:p>
          <a:p>
            <a:r>
              <a:rPr lang="en-US" dirty="0"/>
              <a:t>Countervailing Duty (</a:t>
            </a:r>
            <a:r>
              <a:rPr lang="en-US" dirty="0">
                <a:solidFill>
                  <a:srgbClr val="C00000"/>
                </a:solidFill>
              </a:rPr>
              <a:t>701-TA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Relevant when a foreign government provides financial assistance to benefit the production or export of a good.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Injury Status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Materially Injured</a:t>
            </a:r>
          </a:p>
          <a:p>
            <a:r>
              <a:rPr lang="en-US" dirty="0"/>
              <a:t>Not Materially Injured</a:t>
            </a:r>
          </a:p>
          <a:p>
            <a:endParaRPr lang="en-US" dirty="0"/>
          </a:p>
          <a:p>
            <a:pPr lvl="1"/>
            <a:r>
              <a:rPr lang="en-US" dirty="0"/>
              <a:t>Status is assigned at the Industry level, not by Company.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0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Types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957" y="1668895"/>
            <a:ext cx="4001225" cy="429348"/>
          </a:xfrm>
        </p:spPr>
        <p:txBody>
          <a:bodyPr/>
          <a:lstStyle/>
          <a:p>
            <a:r>
              <a:rPr lang="en-US" dirty="0"/>
              <a:t>Trade Basis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957" y="2350452"/>
            <a:ext cx="3967650" cy="3839211"/>
          </a:xfrm>
        </p:spPr>
        <p:txBody>
          <a:bodyPr>
            <a:normAutofit/>
          </a:bodyPr>
          <a:lstStyle/>
          <a:p>
            <a:r>
              <a:rPr lang="en-US" dirty="0"/>
              <a:t>Safeguard (</a:t>
            </a:r>
            <a:r>
              <a:rPr lang="en-US" dirty="0">
                <a:solidFill>
                  <a:srgbClr val="C00000"/>
                </a:solidFill>
              </a:rPr>
              <a:t>201-TA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Investigation determines whether such increasing quantities of certain articles are being imported to the U.S. that the domestic industry cannot compete.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Injury Status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Seriously Injured</a:t>
            </a:r>
          </a:p>
          <a:p>
            <a:r>
              <a:rPr lang="en-US" dirty="0"/>
              <a:t>Not Seriously Injured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Status is assigned at the Industry level, not by Company.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Register 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1594"/>
            <a:ext cx="7590017" cy="343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85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Statute</a:t>
            </a:r>
          </a:p>
          <a:p>
            <a:pPr lvl="1"/>
            <a:r>
              <a:rPr lang="en-US" dirty="0"/>
              <a:t>Section 222(e) of the Trade Act of 1974 (19 U.S.C. § 2272(e)), as amended</a:t>
            </a:r>
          </a:p>
          <a:p>
            <a:r>
              <a:rPr lang="en-US" dirty="0"/>
              <a:t>Paths to TAA Certification</a:t>
            </a:r>
          </a:p>
          <a:p>
            <a:pPr lvl="1"/>
            <a:r>
              <a:rPr lang="en-US" dirty="0"/>
              <a:t>12+ paths or reasons to certify</a:t>
            </a:r>
          </a:p>
          <a:p>
            <a:pPr lvl="1"/>
            <a:r>
              <a:rPr lang="en-US" dirty="0"/>
              <a:t>ITC finding of material injury or serious injury is one path</a:t>
            </a:r>
          </a:p>
          <a:p>
            <a:r>
              <a:rPr lang="en-US" dirty="0"/>
              <a:t>Expedited Review</a:t>
            </a:r>
          </a:p>
          <a:p>
            <a:pPr lvl="1"/>
            <a:r>
              <a:rPr lang="en-US" dirty="0"/>
              <a:t>Focused investigation</a:t>
            </a:r>
          </a:p>
          <a:p>
            <a:pPr lvl="1"/>
            <a:r>
              <a:rPr lang="en-US" dirty="0"/>
              <a:t>Do not have to explore all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Bunmi</a:t>
            </a:r>
            <a:r>
              <a:rPr lang="en-US" dirty="0"/>
              <a:t> Sanusi</a:t>
            </a:r>
          </a:p>
          <a:p>
            <a:pPr lvl="1"/>
            <a:r>
              <a:rPr lang="en-US" dirty="0"/>
              <a:t>Program Analyst</a:t>
            </a:r>
          </a:p>
          <a:p>
            <a:pPr lvl="2"/>
            <a:r>
              <a:rPr lang="en-US" dirty="0"/>
              <a:t>DOL/ETA/OTAA</a:t>
            </a:r>
          </a:p>
          <a:p>
            <a:pPr lvl="2"/>
            <a:r>
              <a:rPr lang="en-US" sz="1400" dirty="0">
                <a:hlinkClick r:id="rId3"/>
              </a:rPr>
              <a:t>sanusi.oluwabunmi@dol.gov</a:t>
            </a:r>
            <a:r>
              <a:rPr lang="en-US" sz="14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050" y="2038908"/>
            <a:ext cx="1675330" cy="270770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827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Newly Published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 find them</a:t>
            </a:r>
          </a:p>
          <a:p>
            <a:pPr lvl="1"/>
            <a:r>
              <a:rPr lang="en-US" dirty="0">
                <a:hlinkClick r:id="rId3"/>
              </a:rPr>
              <a:t>ITC website</a:t>
            </a:r>
            <a:endParaRPr lang="en-US" dirty="0"/>
          </a:p>
          <a:p>
            <a:r>
              <a:rPr lang="en-US" dirty="0"/>
              <a:t>Verify Injury Status</a:t>
            </a:r>
          </a:p>
          <a:p>
            <a:pPr lvl="1"/>
            <a:r>
              <a:rPr lang="en-US" dirty="0"/>
              <a:t>Federal Register posting</a:t>
            </a:r>
          </a:p>
          <a:p>
            <a:r>
              <a:rPr lang="en-US" dirty="0"/>
              <a:t>Who OTAA notifies</a:t>
            </a:r>
          </a:p>
          <a:p>
            <a:pPr lvl="1"/>
            <a:r>
              <a:rPr lang="en-US" dirty="0"/>
              <a:t>All States</a:t>
            </a:r>
          </a:p>
          <a:p>
            <a:pPr lvl="1"/>
            <a:r>
              <a:rPr lang="en-US" dirty="0"/>
              <a:t>Company officials</a:t>
            </a:r>
          </a:p>
          <a:p>
            <a:pPr lvl="1"/>
            <a:r>
              <a:rPr lang="en-US" dirty="0"/>
              <a:t>Governor’s Offices (affected states only)</a:t>
            </a:r>
          </a:p>
          <a:p>
            <a:pPr lvl="1"/>
            <a:r>
              <a:rPr lang="en-US" dirty="0"/>
              <a:t>Unions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ITC-related petition filing deadline</a:t>
            </a:r>
          </a:p>
          <a:p>
            <a:r>
              <a:rPr lang="en-US" dirty="0"/>
              <a:t>Range of separation dates of eligible workers</a:t>
            </a:r>
          </a:p>
          <a:p>
            <a:r>
              <a:rPr lang="en-US" dirty="0"/>
              <a:t>Instructions for section 3 of petition form</a:t>
            </a:r>
          </a:p>
          <a:p>
            <a:r>
              <a:rPr lang="en-US" dirty="0"/>
              <a:t>List of states where production facilities located</a:t>
            </a:r>
          </a:p>
          <a:p>
            <a:r>
              <a:rPr lang="en-US" dirty="0"/>
              <a:t>Attachments</a:t>
            </a:r>
          </a:p>
          <a:p>
            <a:pPr lvl="1"/>
            <a:r>
              <a:rPr lang="en-US" dirty="0"/>
              <a:t>Notification Letter</a:t>
            </a:r>
          </a:p>
          <a:p>
            <a:pPr lvl="1"/>
            <a:r>
              <a:rPr lang="en-US" dirty="0"/>
              <a:t>Company Contacts (if available)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67" y="729575"/>
            <a:ext cx="6992431" cy="5141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50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Contacts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49" y="1826493"/>
            <a:ext cx="8037681" cy="27981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89498" y="4250987"/>
            <a:ext cx="2178996" cy="53502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ITC Investigation Number(s)</a:t>
            </a:r>
          </a:p>
          <a:p>
            <a:r>
              <a:rPr lang="en-US" dirty="0"/>
              <a:t>Investigation Title</a:t>
            </a:r>
          </a:p>
          <a:p>
            <a:r>
              <a:rPr lang="en-US" dirty="0"/>
              <a:t>Federal Register Publication Date</a:t>
            </a:r>
          </a:p>
          <a:p>
            <a:r>
              <a:rPr lang="en-US" dirty="0"/>
              <a:t>Volume &amp; Page Numbers of Federal Register Notice</a:t>
            </a:r>
          </a:p>
          <a:p>
            <a:r>
              <a:rPr lang="en-US" dirty="0"/>
              <a:t>ITC-related Petition Filing Deadline</a:t>
            </a:r>
          </a:p>
          <a:p>
            <a:r>
              <a:rPr lang="en-US" dirty="0"/>
              <a:t>List of Affected Companies with City &amp; State Locations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27" y="325092"/>
            <a:ext cx="4755162" cy="59067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038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ITC-Related Petition 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petition form as regular petitions (OMB No. 1205-0342)</a:t>
            </a:r>
          </a:p>
          <a:p>
            <a:r>
              <a:rPr lang="en-US" dirty="0"/>
              <a:t>Use data from the notification email &amp; letter</a:t>
            </a:r>
          </a:p>
          <a:p>
            <a:r>
              <a:rPr lang="en-US" dirty="0"/>
              <a:t>Contact company officials and/or research to find company contacts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1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Hope Kinglock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DOL/ETA/OTAA</a:t>
            </a:r>
          </a:p>
          <a:p>
            <a:pPr lvl="2"/>
            <a:r>
              <a:rPr lang="en-US" sz="1400" dirty="0">
                <a:hlinkClick r:id="rId3"/>
              </a:rPr>
              <a:t>kinglock.hope@dol.gov</a:t>
            </a:r>
            <a:r>
              <a:rPr lang="en-US" sz="14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4"/>
          <a:srcRect t="10758" b="10758"/>
          <a:stretch>
            <a:fillRect/>
          </a:stretch>
        </p:blipFill>
        <p:spPr>
          <a:xfrm>
            <a:off x="1525446" y="2178345"/>
            <a:ext cx="1840323" cy="21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Filing an ITC-Related Petition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B36A3-B7D1-4A0C-8484-36E325CD0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9938" y="6356350"/>
            <a:ext cx="754062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34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Group Description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1, part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May cite ITC decision title</a:t>
            </a:r>
          </a:p>
          <a:p>
            <a:pPr lvl="1"/>
            <a:r>
              <a:rPr lang="en-US" dirty="0"/>
              <a:t>Ex: “Softwood Lumber”</a:t>
            </a:r>
          </a:p>
          <a:p>
            <a:pPr lvl="1"/>
            <a:r>
              <a:rPr lang="en-US" dirty="0"/>
              <a:t>Helps when company has multiple product lines or worker groups</a:t>
            </a:r>
          </a:p>
          <a:p>
            <a:r>
              <a:rPr lang="en-US" dirty="0"/>
              <a:t>Use any additional information gained from company contacts, news,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8836-9ABF-4E10-896A-C24724D639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8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021899"/>
            <a:ext cx="7724775" cy="43624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323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3, Questions 1 &amp; 2</a:t>
            </a:r>
          </a:p>
          <a:p>
            <a:r>
              <a:rPr lang="en-US" dirty="0"/>
              <a:t>Cite the ITC Investigation number and title</a:t>
            </a:r>
          </a:p>
          <a:p>
            <a:r>
              <a:rPr lang="en-US" dirty="0"/>
              <a:t>Good practice to attach notification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3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9038" y="1770063"/>
            <a:ext cx="7954962" cy="44069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18" y="678731"/>
            <a:ext cx="7715250" cy="50577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736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December 18, 2018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ITC-Related Petitions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Contacts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3, Question 3</a:t>
            </a:r>
          </a:p>
          <a:p>
            <a:r>
              <a:rPr lang="en-US" dirty="0"/>
              <a:t>If provided in notification:</a:t>
            </a:r>
          </a:p>
          <a:p>
            <a:pPr lvl="1"/>
            <a:r>
              <a:rPr lang="en-US" dirty="0"/>
              <a:t>Often an Executive or Legal Counsel</a:t>
            </a:r>
          </a:p>
          <a:p>
            <a:pPr lvl="1"/>
            <a:r>
              <a:rPr lang="en-US" dirty="0"/>
              <a:t>May contact before filing to get a 2</a:t>
            </a:r>
            <a:r>
              <a:rPr lang="en-US" baseline="30000" dirty="0"/>
              <a:t>nd</a:t>
            </a:r>
            <a:r>
              <a:rPr lang="en-US" dirty="0"/>
              <a:t> contact person, educate firm about TAA</a:t>
            </a:r>
          </a:p>
          <a:p>
            <a:r>
              <a:rPr lang="en-US" dirty="0"/>
              <a:t>If not provided:</a:t>
            </a:r>
          </a:p>
          <a:p>
            <a:pPr lvl="1"/>
            <a:r>
              <a:rPr lang="en-US" dirty="0"/>
              <a:t>Research!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1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268" y="1192547"/>
            <a:ext cx="7954962" cy="44069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9" y="949693"/>
            <a:ext cx="7543800" cy="4419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919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ITC-Related Petition</a:t>
            </a:r>
            <a:br>
              <a:rPr lang="en-US" dirty="0"/>
            </a:br>
            <a:r>
              <a:rPr lang="en-US" dirty="0"/>
              <a:t>Certification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9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Investigation: BDR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Fewer company details required on BDR</a:t>
            </a:r>
          </a:p>
          <a:p>
            <a:pPr lvl="1"/>
            <a:r>
              <a:rPr lang="en-US" dirty="0"/>
              <a:t>Good news for employers!</a:t>
            </a:r>
          </a:p>
          <a:p>
            <a:r>
              <a:rPr lang="en-US" dirty="0"/>
              <a:t>Essential data:</a:t>
            </a:r>
          </a:p>
          <a:p>
            <a:pPr lvl="1"/>
            <a:r>
              <a:rPr lang="en-US" dirty="0"/>
              <a:t>Official company name(s)</a:t>
            </a:r>
          </a:p>
          <a:p>
            <a:pPr lvl="1"/>
            <a:r>
              <a:rPr lang="en-US" dirty="0"/>
              <a:t>Alternate company name(s)</a:t>
            </a:r>
          </a:p>
          <a:p>
            <a:pPr lvl="1"/>
            <a:r>
              <a:rPr lang="en-US" dirty="0"/>
              <a:t>Worker Groups</a:t>
            </a:r>
          </a:p>
          <a:p>
            <a:pPr lvl="1"/>
            <a:r>
              <a:rPr lang="en-US" dirty="0"/>
              <a:t>Presence of leased workers?</a:t>
            </a:r>
          </a:p>
          <a:p>
            <a:pPr lvl="1"/>
            <a:r>
              <a:rPr lang="en-US" dirty="0"/>
              <a:t>Products (aka Articles)</a:t>
            </a:r>
          </a:p>
          <a:p>
            <a:pPr lvl="1"/>
            <a:r>
              <a:rPr lang="en-US" dirty="0"/>
              <a:t>NAICS</a:t>
            </a:r>
          </a:p>
          <a:p>
            <a:pPr lvl="1"/>
            <a:r>
              <a:rPr lang="en-US" dirty="0"/>
              <a:t>Number of Affected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Investigation: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Expedited process</a:t>
            </a:r>
          </a:p>
          <a:p>
            <a:r>
              <a:rPr lang="en-US" dirty="0"/>
              <a:t>Investigator will:</a:t>
            </a:r>
          </a:p>
          <a:p>
            <a:pPr lvl="1"/>
            <a:r>
              <a:rPr lang="en-US" dirty="0"/>
              <a:t>Verify ITC connection</a:t>
            </a:r>
          </a:p>
          <a:p>
            <a:pPr lvl="1"/>
            <a:r>
              <a:rPr lang="en-US" dirty="0"/>
              <a:t>Contact petitioner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Request company info via BDR</a:t>
            </a:r>
          </a:p>
          <a:p>
            <a:pPr lvl="1"/>
            <a:r>
              <a:rPr lang="en-US" dirty="0"/>
              <a:t>Write report</a:t>
            </a:r>
          </a:p>
          <a:p>
            <a:pPr lvl="1"/>
            <a:r>
              <a:rPr lang="en-US" dirty="0"/>
              <a:t>Submit for certification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year prior to Federal Register Notice through 1 year after Federal Register Notice</a:t>
            </a:r>
          </a:p>
          <a:p>
            <a:pPr lvl="1"/>
            <a:r>
              <a:rPr lang="en-US" dirty="0"/>
              <a:t>If affirmative final determination, or affirmative determination, FR Notice is published 12/20/18, certification period is 12/20/17—12/20/19.</a:t>
            </a:r>
          </a:p>
          <a:p>
            <a:r>
              <a:rPr lang="en-US" dirty="0"/>
              <a:t>NOT 2 years from certification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4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ITC-Related Petitions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64496" y="3210339"/>
            <a:ext cx="441794" cy="337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26" y="3258723"/>
            <a:ext cx="457240" cy="347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445026"/>
            <a:ext cx="175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Impact Date/ Begin Eligibility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5326" y="2414008"/>
            <a:ext cx="206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Federal Register Notice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6235" y="2432792"/>
            <a:ext cx="204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Filing Deadline/ End of Eligibility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679582" y="3050687"/>
            <a:ext cx="3289852" cy="731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807928" y="3060339"/>
            <a:ext cx="3291840" cy="7315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66830" y="3231781"/>
            <a:ext cx="97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year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1598" y="3231781"/>
            <a:ext cx="84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year</a:t>
            </a:r>
          </a:p>
        </p:txBody>
      </p:sp>
      <p:sp>
        <p:nvSpPr>
          <p:cNvPr id="35" name="Oval 34"/>
          <p:cNvSpPr/>
          <p:nvPr/>
        </p:nvSpPr>
        <p:spPr>
          <a:xfrm>
            <a:off x="315319" y="3257133"/>
            <a:ext cx="441794" cy="337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79582" y="4400102"/>
            <a:ext cx="3363144" cy="253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78624" y="5532000"/>
            <a:ext cx="7164102" cy="63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1237" y="4000994"/>
            <a:ext cx="16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Petition Filing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5962" y="5219340"/>
            <a:ext cx="219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Separations Period 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92544" y="5297556"/>
            <a:ext cx="0" cy="532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582" y="4107146"/>
            <a:ext cx="36579" cy="55478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170588" y="4185660"/>
            <a:ext cx="0" cy="1566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660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Petition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909695" y="2999830"/>
            <a:ext cx="1263883" cy="7315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71377" y="3019507"/>
            <a:ext cx="2557846" cy="731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1697" y="3181125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6387" y="3200601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years</a:t>
            </a:r>
          </a:p>
        </p:txBody>
      </p:sp>
      <p:sp>
        <p:nvSpPr>
          <p:cNvPr id="9" name="Oval 8"/>
          <p:cNvSpPr/>
          <p:nvPr/>
        </p:nvSpPr>
        <p:spPr>
          <a:xfrm>
            <a:off x="278296" y="3202589"/>
            <a:ext cx="437321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93097" y="3180924"/>
            <a:ext cx="437321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1795" y="3200601"/>
            <a:ext cx="437321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22403" y="3200601"/>
            <a:ext cx="1571885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11361" y="3200601"/>
            <a:ext cx="17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Investigation</a:t>
            </a:r>
          </a:p>
        </p:txBody>
      </p:sp>
      <p:sp>
        <p:nvSpPr>
          <p:cNvPr id="14" name="Oval 13"/>
          <p:cNvSpPr/>
          <p:nvPr/>
        </p:nvSpPr>
        <p:spPr>
          <a:xfrm>
            <a:off x="4563041" y="3200601"/>
            <a:ext cx="437321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452" y="2096177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Impact/ Begin Eligibility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9830" y="2355185"/>
            <a:ext cx="109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Petition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1052" y="2373176"/>
            <a:ext cx="152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Certification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4226" y="2355185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Eligibility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0175" y="4391164"/>
            <a:ext cx="5188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Impact 1 year prior to Petition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End Eligibility 2 years after Certification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3+ Years of Eligibility</a:t>
            </a:r>
          </a:p>
        </p:txBody>
      </p:sp>
    </p:spTree>
    <p:extLst>
      <p:ext uri="{BB962C8B-B14F-4D97-AF65-F5344CB8AC3E}">
        <p14:creationId xmlns:p14="http://schemas.microsoft.com/office/powerpoint/2010/main" val="1413817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Situations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Company Contacts</a:t>
            </a:r>
          </a:p>
          <a:p>
            <a:r>
              <a:rPr lang="en-US" dirty="0"/>
              <a:t>Filing Deadlines</a:t>
            </a:r>
          </a:p>
          <a:p>
            <a:r>
              <a:rPr lang="en-US" dirty="0"/>
              <a:t>Multiple Worker Groups or FRNs</a:t>
            </a:r>
          </a:p>
          <a:p>
            <a:r>
              <a:rPr lang="en-US" dirty="0"/>
              <a:t>No Worker Separations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54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Company 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Program Analyst</a:t>
            </a:r>
          </a:p>
          <a:p>
            <a:pPr lvl="2"/>
            <a:r>
              <a:rPr lang="en-US" dirty="0"/>
              <a:t>USDOL/ETA/OTAA</a:t>
            </a:r>
          </a:p>
          <a:p>
            <a:pPr lvl="2"/>
            <a:r>
              <a:rPr lang="en-US" sz="1400" dirty="0">
                <a:hlinkClick r:id="rId2"/>
              </a:rPr>
              <a:t>worden.susan@dol.gov</a:t>
            </a:r>
            <a:r>
              <a:rPr lang="en-US" sz="14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12121" r="12121"/>
          <a:stretch>
            <a:fillRect/>
          </a:stretch>
        </p:blipFill>
        <p:spPr>
          <a:xfrm>
            <a:off x="1541632" y="2483663"/>
            <a:ext cx="1858793" cy="21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 company contacts are provided, how do you find them?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7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Company Contacts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to All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Internet Search Engines</a:t>
            </a:r>
          </a:p>
          <a:p>
            <a:r>
              <a:rPr lang="en-US" dirty="0"/>
              <a:t>Company Websites</a:t>
            </a:r>
          </a:p>
          <a:p>
            <a:r>
              <a:rPr lang="en-US" dirty="0"/>
              <a:t>LinkedIn</a:t>
            </a:r>
          </a:p>
          <a:p>
            <a:r>
              <a:rPr lang="en-US" dirty="0"/>
              <a:t>Chamber of Commerce</a:t>
            </a:r>
          </a:p>
          <a:p>
            <a:r>
              <a:rPr lang="en-US" dirty="0">
                <a:hlinkClick r:id="rId3"/>
              </a:rPr>
              <a:t>State Manufacturer’s Registry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State-Dependent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Tax records / UI Filings</a:t>
            </a:r>
          </a:p>
          <a:p>
            <a:r>
              <a:rPr lang="en-US" dirty="0"/>
              <a:t>State Labor Council</a:t>
            </a:r>
          </a:p>
          <a:p>
            <a:r>
              <a:rPr lang="en-US" dirty="0"/>
              <a:t>Other State Agencies (Business, Economic Development, etc.)</a:t>
            </a:r>
          </a:p>
          <a:p>
            <a:r>
              <a:rPr lang="en-US" dirty="0"/>
              <a:t>State Workforce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3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35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the deadline to file an ITC-related petition has passed, </a:t>
            </a:r>
          </a:p>
          <a:p>
            <a:pPr marL="0" indent="0">
              <a:buNone/>
            </a:pPr>
            <a:r>
              <a:rPr lang="en-US" sz="2400" dirty="0"/>
              <a:t>	OR</a:t>
            </a:r>
          </a:p>
          <a:p>
            <a:r>
              <a:rPr lang="en-US" sz="2400" dirty="0"/>
              <a:t>Members of an affected worker group continue to have separations after an ITC certification expires…</a:t>
            </a:r>
          </a:p>
          <a:p>
            <a:endParaRPr lang="en-US" dirty="0"/>
          </a:p>
          <a:p>
            <a:pPr lvl="1"/>
            <a:r>
              <a:rPr lang="en-US" sz="2800" dirty="0"/>
              <a:t>File a regular petition.</a:t>
            </a:r>
          </a:p>
          <a:p>
            <a:pPr lvl="1"/>
            <a:r>
              <a:rPr lang="en-US" sz="2800" dirty="0"/>
              <a:t>Subject to a full investigation.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Worker Groups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1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Worker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trade-affected worker groups, only some are covered by an ITC decision.</a:t>
            </a:r>
          </a:p>
          <a:p>
            <a:endParaRPr lang="en-US" dirty="0"/>
          </a:p>
          <a:p>
            <a:pPr lvl="1"/>
            <a:r>
              <a:rPr lang="en-US" dirty="0"/>
              <a:t>Option 1: File an ITC-related petition for one group of workers &amp; file a regular petition for the other group of workers.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Option 2: File a regular petition for all worker groups.</a:t>
            </a:r>
          </a:p>
          <a:p>
            <a:pPr lvl="2"/>
            <a:r>
              <a:rPr lang="en-US" dirty="0"/>
              <a:t>Requires full investigation.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7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Multiple Federal Register Notices (FRNs)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Cause:</a:t>
            </a:r>
          </a:p>
          <a:p>
            <a:pPr lvl="1"/>
            <a:r>
              <a:rPr lang="en-US" dirty="0"/>
              <a:t>Material injury to an industry declared on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bases of antidumping &amp; countervailing duty, but decisions published on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dates</a:t>
            </a:r>
          </a:p>
          <a:p>
            <a:pPr lvl="1"/>
            <a:r>
              <a:rPr lang="en-US" dirty="0"/>
              <a:t>Serious Injury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AD and/or CVD determination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Extends worker separation eligibility period</a:t>
            </a:r>
          </a:p>
          <a:p>
            <a:pPr lvl="2"/>
            <a:r>
              <a:rPr lang="en-US" dirty="0"/>
              <a:t>1 year prior to 1</a:t>
            </a:r>
            <a:r>
              <a:rPr lang="en-US" baseline="30000" dirty="0"/>
              <a:t>st</a:t>
            </a:r>
            <a:r>
              <a:rPr lang="en-US" dirty="0"/>
              <a:t> FRN through 1 year after last FRN</a:t>
            </a:r>
          </a:p>
          <a:p>
            <a:pPr lvl="1"/>
            <a:r>
              <a:rPr lang="en-US" dirty="0"/>
              <a:t>Extends petition filing period</a:t>
            </a:r>
          </a:p>
          <a:p>
            <a:pPr lvl="2"/>
            <a:r>
              <a:rPr lang="en-US" dirty="0"/>
              <a:t>From 1</a:t>
            </a:r>
            <a:r>
              <a:rPr lang="en-US" baseline="30000" dirty="0"/>
              <a:t>st</a:t>
            </a:r>
            <a:r>
              <a:rPr lang="en-US" dirty="0"/>
              <a:t> FRN through 1 year after last FRN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Steel Flanges: 2 Federal Register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4, 2018</a:t>
            </a:r>
          </a:p>
          <a:p>
            <a:pPr lvl="1"/>
            <a:r>
              <a:rPr lang="en-US" dirty="0"/>
              <a:t>Countervailing Duties - China</a:t>
            </a:r>
          </a:p>
          <a:p>
            <a:r>
              <a:rPr lang="en-US" dirty="0"/>
              <a:t>July 30, 2018</a:t>
            </a:r>
          </a:p>
          <a:p>
            <a:pPr lvl="1"/>
            <a:r>
              <a:rPr lang="en-US" dirty="0"/>
              <a:t>Antidumping -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2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2 certifications with overlapping eligibility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0417" y="4215560"/>
            <a:ext cx="4225491" cy="9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5151" y="4871795"/>
            <a:ext cx="416773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080" y="3861621"/>
            <a:ext cx="9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6/4/17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3906" y="4574519"/>
            <a:ext cx="110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7/30/17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1617" y="3861146"/>
            <a:ext cx="8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6/4/19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2890" y="4577115"/>
            <a:ext cx="10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7/30/19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9562" y="3782021"/>
            <a:ext cx="152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CVD - China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9562" y="4476111"/>
            <a:ext cx="141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 - China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0318" y="2806216"/>
            <a:ext cx="298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Eligibility Period</a:t>
            </a:r>
          </a:p>
        </p:txBody>
      </p:sp>
    </p:spTree>
    <p:extLst>
      <p:ext uri="{BB962C8B-B14F-4D97-AF65-F5344CB8AC3E}">
        <p14:creationId xmlns:p14="http://schemas.microsoft.com/office/powerpoint/2010/main" val="408886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your greatest difficulty in filing an ITC-related petition?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302" y="3103123"/>
            <a:ext cx="7364627" cy="28015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Eligibility</a:t>
            </a:r>
          </a:p>
          <a:p>
            <a:r>
              <a:rPr lang="en-US" dirty="0"/>
              <a:t>Contacts</a:t>
            </a:r>
          </a:p>
          <a:p>
            <a:r>
              <a:rPr lang="en-US" dirty="0"/>
              <a:t>Deadline</a:t>
            </a:r>
          </a:p>
          <a:p>
            <a:r>
              <a:rPr lang="en-US" dirty="0"/>
              <a:t>Procedure</a:t>
            </a:r>
          </a:p>
          <a:p>
            <a:r>
              <a:rPr lang="en-US" dirty="0"/>
              <a:t>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3974" y="2130357"/>
            <a:ext cx="668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Word Cloud</a:t>
            </a:r>
          </a:p>
          <a:p>
            <a:pPr algn="ctr"/>
            <a:r>
              <a:rPr lang="en-US" sz="2400" dirty="0"/>
              <a:t>Please answer with one word only.</a:t>
            </a:r>
          </a:p>
        </p:txBody>
      </p:sp>
    </p:spTree>
    <p:extLst>
      <p:ext uri="{BB962C8B-B14F-4D97-AF65-F5344CB8AC3E}">
        <p14:creationId xmlns:p14="http://schemas.microsoft.com/office/powerpoint/2010/main" val="4107168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Worker Separations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9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Worker Separations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 workers were separated during the eligibility period, there is no need to file an ITC-related petition!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File:Red X Freehand.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3141823"/>
            <a:ext cx="2796808" cy="27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7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ITC Petition vs. Regular 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ITC cases have established the adverse effects of trade</a:t>
            </a:r>
          </a:p>
          <a:p>
            <a:r>
              <a:rPr lang="en-US" dirty="0"/>
              <a:t>Expedited investigation</a:t>
            </a:r>
          </a:p>
          <a:p>
            <a:r>
              <a:rPr lang="en-US" dirty="0"/>
              <a:t>Shorter window for worker eligibility and petition filing</a:t>
            </a:r>
          </a:p>
          <a:p>
            <a:r>
              <a:rPr lang="en-US" dirty="0"/>
              <a:t>Only separated workers eligible – no AAIWs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2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77605" cy="1051560"/>
          </a:xfrm>
        </p:spPr>
        <p:txBody>
          <a:bodyPr/>
          <a:lstStyle/>
          <a:p>
            <a:r>
              <a:rPr lang="en-US" dirty="0"/>
              <a:t>Action Steps for ITC-Related 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OTAA</a:t>
            </a:r>
          </a:p>
          <a:p>
            <a:pPr lvl="1"/>
            <a:r>
              <a:rPr lang="en-US" dirty="0"/>
              <a:t>Research published ITC determinations</a:t>
            </a:r>
          </a:p>
          <a:p>
            <a:pPr lvl="1"/>
            <a:r>
              <a:rPr lang="en-US" dirty="0"/>
              <a:t>Send notifications for all affirmative decisions</a:t>
            </a:r>
          </a:p>
          <a:p>
            <a:r>
              <a:rPr lang="en-US" dirty="0"/>
              <a:t>States</a:t>
            </a:r>
          </a:p>
          <a:p>
            <a:pPr lvl="1"/>
            <a:r>
              <a:rPr lang="en-US" dirty="0"/>
              <a:t>Review notifications sent by OTAA</a:t>
            </a:r>
          </a:p>
          <a:p>
            <a:pPr lvl="1"/>
            <a:r>
              <a:rPr lang="en-US" dirty="0"/>
              <a:t>Research (if not supplied) and contact company officials</a:t>
            </a:r>
          </a:p>
          <a:p>
            <a:pPr lvl="1"/>
            <a:r>
              <a:rPr lang="en-US" dirty="0"/>
              <a:t>Submit complete petition form by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33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Reporting “Efforts to Improve Outcomes” in PIRL for the TAA Program</a:t>
            </a:r>
          </a:p>
          <a:p>
            <a:pPr lvl="1"/>
            <a:r>
              <a:rPr lang="en-US" dirty="0"/>
              <a:t>Learn how to write high-quality narratives for “Efforts to Improve Outcomes” in PIRL, what information to include, and what not to include.</a:t>
            </a:r>
          </a:p>
          <a:p>
            <a:pPr lvl="2"/>
            <a:r>
              <a:rPr lang="en-US" dirty="0"/>
              <a:t>January 24, 2019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TAA Petitioners’ Webpage</a:t>
            </a:r>
          </a:p>
          <a:p>
            <a:pPr lvl="1"/>
            <a:r>
              <a:rPr lang="en-US" dirty="0"/>
              <a:t>Details on the petition process and FAQs</a:t>
            </a:r>
          </a:p>
          <a:p>
            <a:pPr lvl="2"/>
            <a:r>
              <a:rPr lang="en-US" dirty="0">
                <a:hlinkClick r:id="rId3"/>
              </a:rPr>
              <a:t>https://doleta.gov/tradeact/petitioners/</a:t>
            </a:r>
            <a:endParaRPr lang="en-US" dirty="0"/>
          </a:p>
          <a:p>
            <a:pPr marL="301752" lvl="2" indent="0">
              <a:buNone/>
            </a:pPr>
            <a:endParaRPr lang="en-US" dirty="0"/>
          </a:p>
          <a:p>
            <a:r>
              <a:rPr lang="en-US" dirty="0"/>
              <a:t>TAA Information for Company Officials</a:t>
            </a:r>
          </a:p>
          <a:p>
            <a:pPr lvl="1"/>
            <a:r>
              <a:rPr lang="en-US" dirty="0"/>
              <a:t>Details on the investigation process and forms including the BDR</a:t>
            </a:r>
          </a:p>
          <a:p>
            <a:pPr lvl="2"/>
            <a:r>
              <a:rPr lang="en-US" dirty="0"/>
              <a:t>https://doleta.gov/tradeact/officials/</a:t>
            </a:r>
          </a:p>
          <a:p>
            <a:pPr lvl="2"/>
            <a:endParaRPr lang="en-US" dirty="0"/>
          </a:p>
          <a:p>
            <a:r>
              <a:rPr lang="en-US" dirty="0"/>
              <a:t>ITC Webpages</a:t>
            </a:r>
          </a:p>
          <a:p>
            <a:pPr lvl="1"/>
            <a:r>
              <a:rPr lang="en-US" dirty="0"/>
              <a:t>Details on the ITC’s mission </a:t>
            </a:r>
            <a:r>
              <a:rPr lang="en-US"/>
              <a:t>&amp; investigations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https://www.usitc.gov/press_room/about_usitc.htm</a:t>
            </a:r>
            <a:endParaRPr lang="en-US" dirty="0"/>
          </a:p>
          <a:p>
            <a:pPr lvl="2"/>
            <a:r>
              <a:rPr lang="en-US" dirty="0"/>
              <a:t>https://www.usitc.gov/trade_remedy/731_ad_701_cvd/investigations.htm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to File a TAA Petition Online</a:t>
            </a:r>
          </a:p>
          <a:p>
            <a:pPr lvl="1"/>
            <a:r>
              <a:rPr lang="en-US" dirty="0"/>
              <a:t>Webinar with instructions for petition filing</a:t>
            </a:r>
          </a:p>
          <a:p>
            <a:pPr lvl="2"/>
            <a:r>
              <a:rPr lang="en-US" dirty="0"/>
              <a:t>https://www.workforcegps.org/events/2016/04/20/12/59/How_to_File_a_TAA_Petition_Online</a:t>
            </a:r>
          </a:p>
          <a:p>
            <a:r>
              <a:rPr lang="en-US" dirty="0"/>
              <a:t>TAA: New Hampshire and Massachusetts Best Practices</a:t>
            </a:r>
          </a:p>
          <a:p>
            <a:pPr lvl="1"/>
            <a:r>
              <a:rPr lang="en-US" dirty="0"/>
              <a:t>Webinar exploring best practices for TAA group eligibility and use of case management funds</a:t>
            </a:r>
          </a:p>
          <a:p>
            <a:pPr lvl="2"/>
            <a:r>
              <a:rPr lang="en-US" dirty="0"/>
              <a:t>https://www.workforcegps.org/events/2017/09/27/10/47/Trade-Adjustment-Assistance-New-Hampshire-Massachusetts-Best-Practices</a:t>
            </a:r>
          </a:p>
          <a:p>
            <a:pPr marL="301752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Bunmi</a:t>
            </a:r>
            <a:r>
              <a:rPr lang="en-US" dirty="0"/>
              <a:t> Sanusi</a:t>
            </a:r>
          </a:p>
          <a:p>
            <a:pPr lvl="1"/>
            <a:r>
              <a:rPr lang="en-US" dirty="0"/>
              <a:t>Program Analyst</a:t>
            </a:r>
          </a:p>
          <a:p>
            <a:pPr lvl="2"/>
            <a:r>
              <a:rPr lang="en-US" dirty="0"/>
              <a:t>DOL/ETA/OTAA</a:t>
            </a:r>
          </a:p>
          <a:p>
            <a:pPr lvl="2"/>
            <a:r>
              <a:rPr lang="en-US" dirty="0">
                <a:hlinkClick r:id="rId2"/>
              </a:rPr>
              <a:t>sanusi.oluwabunmi@dol.gov</a:t>
            </a:r>
            <a:r>
              <a:rPr lang="en-US" dirty="0"/>
              <a:t> </a:t>
            </a:r>
          </a:p>
          <a:p>
            <a:r>
              <a:rPr lang="en-US" dirty="0"/>
              <a:t>Hope Kinglock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DOL/ETA/OTAA</a:t>
            </a:r>
          </a:p>
          <a:p>
            <a:pPr lvl="2"/>
            <a:r>
              <a:rPr lang="en-US" dirty="0">
                <a:hlinkClick r:id="rId3"/>
              </a:rPr>
              <a:t>kinglock.hope@dol.gov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Program Analyst</a:t>
            </a:r>
          </a:p>
          <a:p>
            <a:pPr lvl="2"/>
            <a:r>
              <a:rPr lang="en-US" dirty="0"/>
              <a:t>USDOL/ETA/OTAA</a:t>
            </a:r>
          </a:p>
          <a:p>
            <a:pPr lvl="2"/>
            <a:r>
              <a:rPr lang="en-US" dirty="0">
                <a:hlinkClick r:id="rId4"/>
              </a:rPr>
              <a:t>worden.susan@dol.gov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4926396"/>
              </p:ext>
            </p:extLst>
          </p:nvPr>
        </p:nvGraphicFramePr>
        <p:xfrm>
          <a:off x="369888" y="895420"/>
          <a:ext cx="7954962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18A5EE8-E1FC-4255-9517-994ED4690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US International Trade Commission (ITC)</a:t>
            </a:r>
          </a:p>
          <a:p>
            <a:r>
              <a:rPr lang="en-US" dirty="0"/>
              <a:t>Discuss the ITC notification process</a:t>
            </a:r>
          </a:p>
          <a:p>
            <a:r>
              <a:rPr lang="en-US" dirty="0"/>
              <a:t>Offer tips for filing ITC-related petitions</a:t>
            </a:r>
          </a:p>
          <a:p>
            <a:r>
              <a:rPr lang="en-US" dirty="0"/>
              <a:t>Discuss the unique worker eligibility requirements and certification timeline of the ITC process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Megan Wilkins</a:t>
            </a:r>
          </a:p>
          <a:p>
            <a:pPr lvl="1"/>
            <a:r>
              <a:rPr lang="en-US" dirty="0"/>
              <a:t>Program Analyst</a:t>
            </a:r>
          </a:p>
          <a:p>
            <a:pPr lvl="2"/>
            <a:r>
              <a:rPr lang="en-US" dirty="0"/>
              <a:t>DOL/ETA/OTAA</a:t>
            </a:r>
          </a:p>
          <a:p>
            <a:pPr lvl="2"/>
            <a:r>
              <a:rPr lang="en-US" sz="1400" dirty="0">
                <a:hlinkClick r:id="rId3"/>
              </a:rPr>
              <a:t>wilkins.megan.1@dol.gov</a:t>
            </a:r>
            <a:r>
              <a:rPr lang="en-US" sz="14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 rotWithShape="1">
          <a:blip r:embed="rId4"/>
          <a:srcRect t="887" b="887"/>
          <a:stretch/>
        </p:blipFill>
        <p:spPr>
          <a:xfrm rot="5400000">
            <a:off x="1827005" y="2483663"/>
            <a:ext cx="1573420" cy="18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International Trade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What are the determination types?</a:t>
            </a:r>
          </a:p>
          <a:p>
            <a:r>
              <a:rPr lang="en-US" dirty="0"/>
              <a:t>How does it relate to TAA?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76&quot;&gt;&lt;object type=&quot;3&quot; unique_id=&quot;10478&quot;&gt;&lt;property id=&quot;20148&quot; value=&quot;5&quot;/&gt;&lt;property id=&quot;20300&quot; value=&quot;Slide 1 - &amp;quot;Have you ever filed an ITC-related petition?&amp;quot;&quot;/&gt;&lt;property id=&quot;20307&quot; value=&quot;323&quot;/&gt;&lt;/object&gt;&lt;object type=&quot;3&quot; unique_id=&quot;10479&quot;&gt;&lt;property id=&quot;20148&quot; value=&quot;5&quot;/&gt;&lt;property id=&quot;20300&quot; value=&quot;Slide 2&quot;/&gt;&lt;property id=&quot;20307&quot; value=&quot;272&quot;/&gt;&lt;/object&gt;&lt;object type=&quot;3&quot; unique_id=&quot;10480&quot;&gt;&lt;property id=&quot;20148&quot; value=&quot;5&quot;/&gt;&lt;property id=&quot;20300&quot; value=&quot;Slide 3 - &amp;quot;ITC-Related Petitions&amp;quot;&quot;/&gt;&lt;property id=&quot;20307&quot; value=&quot;287&quot;/&gt;&lt;/object&gt;&lt;object type=&quot;3&quot; unique_id=&quot;10481&quot;&gt;&lt;property id=&quot;20148&quot; value=&quot;5&quot;/&gt;&lt;property id=&quot;20300&quot; value=&quot;Slide 4&quot;/&gt;&lt;property id=&quot;20307&quot; value=&quot;280&quot;/&gt;&lt;/object&gt;&lt;object type=&quot;3&quot; unique_id=&quot;10482&quot;&gt;&lt;property id=&quot;20148&quot; value=&quot;5&quot;/&gt;&lt;property id=&quot;20300&quot; value=&quot;Slide 5 - &amp;quot;What was your greatest difficulty in filing an ITC-related petition?&amp;quot;&quot;/&gt;&lt;property id=&quot;20307&quot; value=&quot;324&quot;/&gt;&lt;/object&gt;&lt;object type=&quot;3&quot; unique_id=&quot;10483&quot;&gt;&lt;property id=&quot;20148&quot; value=&quot;5&quot;/&gt;&lt;property id=&quot;20300&quot; value=&quot;Slide 6&quot;/&gt;&lt;property id=&quot;20307&quot; value=&quot;308&quot;/&gt;&lt;/object&gt;&lt;object type=&quot;3&quot; unique_id=&quot;10484&quot;&gt;&lt;property id=&quot;20148&quot; value=&quot;5&quot;/&gt;&lt;property id=&quot;20300&quot; value=&quot;Slide 7&quot;/&gt;&lt;property id=&quot;20307&quot; value=&quot;286&quot;/&gt;&lt;/object&gt;&lt;object type=&quot;3&quot; unique_id=&quot;10485&quot;&gt;&lt;property id=&quot;20148&quot; value=&quot;5&quot;/&gt;&lt;property id=&quot;20300&quot; value=&quot;Slide 8&quot;/&gt;&lt;property id=&quot;20307&quot; value=&quot;331&quot;/&gt;&lt;/object&gt;&lt;object type=&quot;3&quot; unique_id=&quot;10486&quot;&gt;&lt;property id=&quot;20148&quot; value=&quot;5&quot;/&gt;&lt;property id=&quot;20300&quot; value=&quot;Slide 9 - &amp;quot;United States International Trade Commission&amp;quot;&quot;/&gt;&lt;property id=&quot;20307&quot; value=&quot;258&quot;/&gt;&lt;/object&gt;&lt;object type=&quot;3&quot; unique_id=&quot;10487&quot;&gt;&lt;property id=&quot;20148&quot; value=&quot;5&quot;/&gt;&lt;property id=&quot;20300&quot; value=&quot;Slide 10 - &amp;quot;U.S. International Trade Commission&amp;quot;&quot;/&gt;&lt;property id=&quot;20307&quot; value=&quot;289&quot;/&gt;&lt;/object&gt;&lt;object type=&quot;3&quot; unique_id=&quot;10488&quot;&gt;&lt;property id=&quot;20148&quot; value=&quot;5&quot;/&gt;&lt;property id=&quot;20300&quot; value=&quot;Slide 11 - &amp;quot;Determination Types&amp;quot;&quot;/&gt;&lt;property id=&quot;20307&quot; value=&quot;290&quot;/&gt;&lt;/object&gt;&lt;object type=&quot;3&quot; unique_id=&quot;10489&quot;&gt;&lt;property id=&quot;20148&quot; value=&quot;5&quot;/&gt;&lt;property id=&quot;20300&quot; value=&quot;Slide 12 - &amp;quot;Determination Types&amp;quot;&quot;/&gt;&lt;property id=&quot;20307&quot; value=&quot;314&quot;/&gt;&lt;/object&gt;&lt;object type=&quot;3&quot; unique_id=&quot;10490&quot;&gt;&lt;property id=&quot;20148&quot; value=&quot;5&quot;/&gt;&lt;property id=&quot;20300&quot; value=&quot;Slide 13 - &amp;quot;Federal Register Posting&amp;quot;&quot;/&gt;&lt;property id=&quot;20307&quot; value=&quot;304&quot;/&gt;&lt;/object&gt;&lt;object type=&quot;3&quot; unique_id=&quot;10491&quot;&gt;&lt;property id=&quot;20148&quot; value=&quot;5&quot;/&gt;&lt;property id=&quot;20300&quot; value=&quot;Slide 14 - &amp;quot;Relation to TAA&amp;quot;&quot;/&gt;&lt;property id=&quot;20307&quot; value=&quot;291&quot;/&gt;&lt;/object&gt;&lt;object type=&quot;3&quot; unique_id=&quot;10492&quot;&gt;&lt;property id=&quot;20148&quot; value=&quot;5&quot;/&gt;&lt;property id=&quot;20300&quot; value=&quot;Slide 15&quot;/&gt;&lt;property id=&quot;20307&quot; value=&quot;332&quot;/&gt;&lt;/object&gt;&lt;object type=&quot;3&quot; unique_id=&quot;10493&quot;&gt;&lt;property id=&quot;20148&quot; value=&quot;5&quot;/&gt;&lt;property id=&quot;20300&quot; value=&quot;Slide 16 - &amp;quot;Notification Process&amp;quot;&quot;/&gt;&lt;property id=&quot;20307&quot; value=&quot;259&quot;/&gt;&lt;/object&gt;&lt;object type=&quot;3&quot; unique_id=&quot;10494&quot;&gt;&lt;property id=&quot;20148&quot; value=&quot;5&quot;/&gt;&lt;property id=&quot;20300&quot; value=&quot;Slide 17 - &amp;quot;Newly Published Decisions&amp;quot;&quot;/&gt;&lt;property id=&quot;20307&quot; value=&quot;260&quot;/&gt;&lt;/object&gt;&lt;object type=&quot;3&quot; unique_id=&quot;10495&quot;&gt;&lt;property id=&quot;20148&quot; value=&quot;5&quot;/&gt;&lt;property id=&quot;20300&quot; value=&quot;Slide 18 - &amp;quot;Notification Email&amp;quot;&quot;/&gt;&lt;property id=&quot;20307&quot; value=&quot;262&quot;/&gt;&lt;/object&gt;&lt;object type=&quot;3&quot; unique_id=&quot;10496&quot;&gt;&lt;property id=&quot;20148&quot; value=&quot;5&quot;/&gt;&lt;property id=&quot;20300&quot; value=&quot;Slide 19&quot;/&gt;&lt;property id=&quot;20307&quot; value=&quot;310&quot;/&gt;&lt;/object&gt;&lt;object type=&quot;3&quot; unique_id=&quot;10497&quot;&gt;&lt;property id=&quot;20148&quot; value=&quot;5&quot;/&gt;&lt;property id=&quot;20300&quot; value=&quot;Slide 20 - &amp;quot;Company Contacts&amp;quot;&quot;/&gt;&lt;property id=&quot;20307&quot; value=&quot;334&quot;/&gt;&lt;/object&gt;&lt;object type=&quot;3&quot; unique_id=&quot;10498&quot;&gt;&lt;property id=&quot;20148&quot; value=&quot;5&quot;/&gt;&lt;property id=&quot;20300&quot; value=&quot;Slide 21 - &amp;quot;Notification Letter&amp;quot;&quot;/&gt;&lt;property id=&quot;20307&quot; value=&quot;263&quot;/&gt;&lt;/object&gt;&lt;object type=&quot;3&quot; unique_id=&quot;10499&quot;&gt;&lt;property id=&quot;20148&quot; value=&quot;5&quot;/&gt;&lt;property id=&quot;20300&quot; value=&quot;Slide 22&quot;/&gt;&lt;property id=&quot;20307&quot; value=&quot;309&quot;/&gt;&lt;/object&gt;&lt;object type=&quot;3&quot; unique_id=&quot;10500&quot;&gt;&lt;property id=&quot;20148&quot; value=&quot;5&quot;/&gt;&lt;property id=&quot;20300&quot; value=&quot;Slide 23 - &amp;quot;Next Step: ITC-Related Petition Filing&amp;quot;&quot;/&gt;&lt;property id=&quot;20307&quot; value=&quot;292&quot;/&gt;&lt;/object&gt;&lt;object type=&quot;3&quot; unique_id=&quot;10501&quot;&gt;&lt;property id=&quot;20148&quot; value=&quot;5&quot;/&gt;&lt;property id=&quot;20300&quot; value=&quot;Slide 24&quot;/&gt;&lt;property id=&quot;20307&quot; value=&quot;333&quot;/&gt;&lt;/object&gt;&lt;object type=&quot;3&quot; unique_id=&quot;10502&quot;&gt;&lt;property id=&quot;20148&quot; value=&quot;5&quot;/&gt;&lt;property id=&quot;20300&quot; value=&quot;Slide 25 - &amp;quot;Tips for Filing an ITC-Related Petition&amp;quot;&quot;/&gt;&lt;property id=&quot;20307&quot; value=&quot;279&quot;/&gt;&lt;/object&gt;&lt;object type=&quot;3&quot; unique_id=&quot;10503&quot;&gt;&lt;property id=&quot;20148&quot; value=&quot;5&quot;/&gt;&lt;property id=&quot;20300&quot; value=&quot;Slide 26 - &amp;quot;Worker Group Description&amp;quot;&quot;/&gt;&lt;property id=&quot;20307&quot; value=&quot;285&quot;/&gt;&lt;/object&gt;&lt;object type=&quot;3&quot; unique_id=&quot;10504&quot;&gt;&lt;property id=&quot;20148&quot; value=&quot;5&quot;/&gt;&lt;property id=&quot;20300&quot; value=&quot;Slide 27&quot;/&gt;&lt;property id=&quot;20307&quot; value=&quot;316&quot;/&gt;&lt;/object&gt;&lt;object type=&quot;3&quot; unique_id=&quot;10505&quot;&gt;&lt;property id=&quot;20148&quot; value=&quot;5&quot;/&gt;&lt;property id=&quot;20300&quot; value=&quot;Slide 28 - &amp;quot;Trade Effects&amp;quot;&quot;/&gt;&lt;property id=&quot;20307&quot; value=&quot;293&quot;/&gt;&lt;/object&gt;&lt;object type=&quot;3&quot; unique_id=&quot;10506&quot;&gt;&lt;property id=&quot;20148&quot; value=&quot;5&quot;/&gt;&lt;property id=&quot;20300&quot; value=&quot;Slide 29&quot;/&gt;&lt;property id=&quot;20307&quot; value=&quot;317&quot;/&gt;&lt;/object&gt;&lt;object type=&quot;3&quot; unique_id=&quot;10507&quot;&gt;&lt;property id=&quot;20148&quot; value=&quot;5&quot;/&gt;&lt;property id=&quot;20300&quot; value=&quot;Slide 30 - &amp;quot;Company Contacts&amp;quot;&quot;/&gt;&lt;property id=&quot;20307&quot; value=&quot;294&quot;/&gt;&lt;/object&gt;&lt;object type=&quot;3&quot; unique_id=&quot;10508&quot;&gt;&lt;property id=&quot;20148&quot; value=&quot;5&quot;/&gt;&lt;property id=&quot;20300&quot; value=&quot;Slide 31&quot;/&gt;&lt;property id=&quot;20307&quot; value=&quot;319&quot;/&gt;&lt;/object&gt;&lt;object type=&quot;3&quot; unique_id=&quot;10509&quot;&gt;&lt;property id=&quot;20148&quot; value=&quot;5&quot;/&gt;&lt;property id=&quot;20300&quot; value=&quot;Slide 32 - &amp;quot;ITC-Related Petition Certification Process&amp;quot;&quot;/&gt;&lt;property id=&quot;20307&quot; value=&quot;296&quot;/&gt;&lt;/object&gt;&lt;object type=&quot;3&quot; unique_id=&quot;10510&quot;&gt;&lt;property id=&quot;20148&quot; value=&quot;5&quot;/&gt;&lt;property id=&quot;20300&quot; value=&quot;Slide 33 - &amp;quot;Investigation: BDR&amp;quot;&quot;/&gt;&lt;property id=&quot;20307&quot; value=&quot;297&quot;/&gt;&lt;/object&gt;&lt;object type=&quot;3&quot; unique_id=&quot;10511&quot;&gt;&lt;property id=&quot;20148&quot; value=&quot;5&quot;/&gt;&lt;property id=&quot;20300&quot; value=&quot;Slide 34 - &amp;quot;Investigation: Timing&amp;quot;&quot;/&gt;&lt;property id=&quot;20307&quot; value=&quot;305&quot;/&gt;&lt;/object&gt;&lt;object type=&quot;3&quot; unique_id=&quot;10512&quot;&gt;&lt;property id=&quot;20148&quot; value=&quot;5&quot;/&gt;&lt;property id=&quot;20300&quot; value=&quot;Slide 35 - &amp;quot;Certification Period&amp;quot;&quot;/&gt;&lt;property id=&quot;20307&quot; value=&quot;298&quot;/&gt;&lt;/object&gt;&lt;object type=&quot;3&quot; unique_id=&quot;10513&quot;&gt;&lt;property id=&quot;20148&quot; value=&quot;5&quot;/&gt;&lt;property id=&quot;20300&quot; value=&quot;Slide 36 - &amp;quot;Timeline for ITC-Related Petitions&amp;quot;&quot;/&gt;&lt;property id=&quot;20307&quot; value=&quot;306&quot;/&gt;&lt;/object&gt;&lt;object type=&quot;3&quot; unique_id=&quot;10514&quot;&gt;&lt;property id=&quot;20148&quot; value=&quot;5&quot;/&gt;&lt;property id=&quot;20300&quot; value=&quot;Slide 37 - &amp;quot;Regular Petition Timeline&amp;quot;&quot;/&gt;&lt;property id=&quot;20307&quot; value=&quot;307&quot;/&gt;&lt;/object&gt;&lt;object type=&quot;3&quot; unique_id=&quot;10515&quot;&gt;&lt;property id=&quot;20148&quot; value=&quot;5&quot;/&gt;&lt;property id=&quot;20300&quot; value=&quot;Slide 38 - &amp;quot;Sticky Situations&amp;quot;&quot;/&gt;&lt;property id=&quot;20307&quot; value=&quot;299&quot;/&gt;&lt;/object&gt;&lt;object type=&quot;3&quot; unique_id=&quot;10516&quot;&gt;&lt;property id=&quot;20148&quot; value=&quot;5&quot;/&gt;&lt;property id=&quot;20300&quot; value=&quot;Slide 39 - &amp;quot;No Company Contacts&amp;quot;&quot;/&gt;&lt;property id=&quot;20307&quot; value=&quot;325&quot;/&gt;&lt;/object&gt;&lt;object type=&quot;3&quot; unique_id=&quot;10517&quot;&gt;&lt;property id=&quot;20148&quot; value=&quot;5&quot;/&gt;&lt;property id=&quot;20300&quot; value=&quot;Slide 40 - &amp;quot;When no company contacts are provided, how do you find them?&amp;quot;&quot;/&gt;&lt;property id=&quot;20307&quot; value=&quot;315&quot;/&gt;&lt;/object&gt;&lt;object type=&quot;3&quot; unique_id=&quot;10518&quot;&gt;&lt;property id=&quot;20148&quot; value=&quot;5&quot;/&gt;&lt;property id=&quot;20300&quot; value=&quot;Slide 41 - &amp;quot;No Company Contacts&amp;quot;&quot;/&gt;&lt;property id=&quot;20307&quot; value=&quot;303&quot;/&gt;&lt;/object&gt;&lt;object type=&quot;3&quot; unique_id=&quot;10519&quot;&gt;&lt;property id=&quot;20148&quot; value=&quot;5&quot;/&gt;&lt;property id=&quot;20300&quot; value=&quot;Slide 42 - &amp;quot;Filing Deadlines&amp;quot;&quot;/&gt;&lt;property id=&quot;20307&quot; value=&quot;326&quot;/&gt;&lt;/object&gt;&lt;object type=&quot;3&quot; unique_id=&quot;10520&quot;&gt;&lt;property id=&quot;20148&quot; value=&quot;5&quot;/&gt;&lt;property id=&quot;20300&quot; value=&quot;Slide 43 - &amp;quot;Filing Deadlines&amp;quot;&quot;/&gt;&lt;property id=&quot;20307&quot; value=&quot;300&quot;/&gt;&lt;/object&gt;&lt;object type=&quot;3&quot; unique_id=&quot;10521&quot;&gt;&lt;property id=&quot;20148&quot; value=&quot;5&quot;/&gt;&lt;property id=&quot;20300&quot; value=&quot;Slide 44 - &amp;quot;Multiple Worker Groups&amp;quot;&quot;/&gt;&lt;property id=&quot;20307&quot; value=&quot;327&quot;/&gt;&lt;/object&gt;&lt;object type=&quot;3&quot; unique_id=&quot;10522&quot;&gt;&lt;property id=&quot;20148&quot; value=&quot;5&quot;/&gt;&lt;property id=&quot;20300&quot; value=&quot;Slide 45 - &amp;quot;Multiple Worker Groups&amp;quot;&quot;/&gt;&lt;property id=&quot;20307&quot; value=&quot;302&quot;/&gt;&lt;/object&gt;&lt;object type=&quot;3&quot; unique_id=&quot;10523&quot;&gt;&lt;property id=&quot;20148&quot; value=&quot;5&quot;/&gt;&lt;property id=&quot;20300&quot; value=&quot;Slide 46 - &amp;quot;Multiple FRNs&amp;quot;&quot;/&gt;&lt;property id=&quot;20307&quot; value=&quot;328&quot;/&gt;&lt;/object&gt;&lt;object type=&quot;3&quot; unique_id=&quot;10524&quot;&gt;&lt;property id=&quot;20148&quot; value=&quot;5&quot;/&gt;&lt;property id=&quot;20300&quot; value=&quot;Slide 47 - &amp;quot;Multiple Federal Register Notices (FRNs)&amp;quot;&quot;/&gt;&lt;property id=&quot;20307&quot; value=&quot;311&quot;/&gt;&lt;/object&gt;&lt;object type=&quot;3&quot; unique_id=&quot;10525&quot;&gt;&lt;property id=&quot;20148&quot; value=&quot;5&quot;/&gt;&lt;property id=&quot;20300&quot; value=&quot;Slide 48 - &amp;quot;Steel Flanges: 2 Federal Register Notices&amp;quot;&quot;/&gt;&lt;property id=&quot;20307&quot; value=&quot;330&quot;/&gt;&lt;/object&gt;&lt;object type=&quot;3&quot; unique_id=&quot;10526&quot;&gt;&lt;property id=&quot;20148&quot; value=&quot;5&quot;/&gt;&lt;property id=&quot;20300&quot; value=&quot;Slide 49 - &amp;quot;Policy Proposal&amp;quot;&quot;/&gt;&lt;property id=&quot;20307&quot; value=&quot;321&quot;/&gt;&lt;/object&gt;&lt;object type=&quot;3&quot; unique_id=&quot;10527&quot;&gt;&lt;property id=&quot;20148&quot; value=&quot;5&quot;/&gt;&lt;property id=&quot;20300&quot; value=&quot;Slide 50 - &amp;quot;No Worker Separations&amp;quot;&quot;/&gt;&lt;property id=&quot;20307&quot; value=&quot;329&quot;/&gt;&lt;/object&gt;&lt;object type=&quot;3&quot; unique_id=&quot;10528&quot;&gt;&lt;property id=&quot;20148&quot; value=&quot;5&quot;/&gt;&lt;property id=&quot;20300&quot; value=&quot;Slide 51 - &amp;quot;No Worker Separations&amp;quot;&quot;/&gt;&lt;property id=&quot;20307&quot; value=&quot;301&quot;/&gt;&lt;/object&gt;&lt;object type=&quot;3&quot; unique_id=&quot;10529&quot;&gt;&lt;property id=&quot;20148&quot; value=&quot;5&quot;/&gt;&lt;property id=&quot;20300&quot; value=&quot;Slide 52 - &amp;quot;ITC Petition vs. Regular Petition&amp;quot;&quot;/&gt;&lt;property id=&quot;20307&quot; value=&quot;312&quot;/&gt;&lt;/object&gt;&lt;object type=&quot;3&quot; unique_id=&quot;10530&quot;&gt;&lt;property id=&quot;20148&quot; value=&quot;5&quot;/&gt;&lt;property id=&quot;20300&quot; value=&quot;Slide 53 - &amp;quot;Action Steps for ITC-Related Petitions&amp;quot;&quot;/&gt;&lt;property id=&quot;20307&quot; value=&quot;335&quot;/&gt;&lt;/object&gt;&lt;object type=&quot;3&quot; unique_id=&quot;10531&quot;&gt;&lt;property id=&quot;20148&quot; value=&quot;5&quot;/&gt;&lt;property id=&quot;20300&quot; value=&quot;Slide 54&quot;/&gt;&lt;property id=&quot;20307&quot; value=&quot;277&quot;/&gt;&lt;/object&gt;&lt;object type=&quot;3&quot; unique_id=&quot;10532&quot;&gt;&lt;property id=&quot;20148&quot; value=&quot;5&quot;/&gt;&lt;property id=&quot;20300&quot; value=&quot;Slide 55&quot;/&gt;&lt;property id=&quot;20307&quot; value=&quot;284&quot;/&gt;&lt;/object&gt;&lt;object type=&quot;3&quot; unique_id=&quot;10533&quot;&gt;&lt;property id=&quot;20148&quot; value=&quot;5&quot;/&gt;&lt;property id=&quot;20300&quot; value=&quot;Slide 56&quot;/&gt;&lt;property id=&quot;20307&quot; value=&quot;281&quot;/&gt;&lt;/object&gt;&lt;object type=&quot;3&quot; unique_id=&quot;10534&quot;&gt;&lt;property id=&quot;20148&quot; value=&quot;5&quot;/&gt;&lt;property id=&quot;20300&quot; value=&quot;Slide 57&quot;/&gt;&lt;property id=&quot;20307&quot; value=&quot;275&quot;/&gt;&lt;/object&gt;&lt;object type=&quot;3&quot; unique_id=&quot;10535&quot;&gt;&lt;property id=&quot;20148&quot; value=&quot;5&quot;/&gt;&lt;property id=&quot;20300&quot; value=&quot;Slide 58&quot;/&gt;&lt;property id=&quot;20307&quot; value=&quot;282&quot;/&gt;&lt;/object&gt;&lt;/object&gt;&lt;object type=&quot;8&quot; unique_id=&quot;1059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8248</TotalTime>
  <Words>1539</Words>
  <Application>Microsoft Office PowerPoint</Application>
  <PresentationFormat>On-screen Show (4:3)</PresentationFormat>
  <Paragraphs>383</Paragraphs>
  <Slides>58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Have you ever filed an ITC-related petition?</vt:lpstr>
      <vt:lpstr>PowerPoint Presentation</vt:lpstr>
      <vt:lpstr>ITC-Related Petitions</vt:lpstr>
      <vt:lpstr>PowerPoint Presentation</vt:lpstr>
      <vt:lpstr>What was your greatest difficulty in filing an ITC-related petition?</vt:lpstr>
      <vt:lpstr>PowerPoint Presentation</vt:lpstr>
      <vt:lpstr>PowerPoint Presentation</vt:lpstr>
      <vt:lpstr>PowerPoint Presentation</vt:lpstr>
      <vt:lpstr>United States International Trade Commission</vt:lpstr>
      <vt:lpstr>U.S. International Trade Commission</vt:lpstr>
      <vt:lpstr>Determination Types</vt:lpstr>
      <vt:lpstr>Determination Types</vt:lpstr>
      <vt:lpstr>Federal Register Posting</vt:lpstr>
      <vt:lpstr>Relation to TAA</vt:lpstr>
      <vt:lpstr>PowerPoint Presentation</vt:lpstr>
      <vt:lpstr>Notification Process</vt:lpstr>
      <vt:lpstr>Newly Published Decisions</vt:lpstr>
      <vt:lpstr>Notification Email</vt:lpstr>
      <vt:lpstr>PowerPoint Presentation</vt:lpstr>
      <vt:lpstr>Company Contacts</vt:lpstr>
      <vt:lpstr>Notification Letter</vt:lpstr>
      <vt:lpstr>PowerPoint Presentation</vt:lpstr>
      <vt:lpstr>Next Step: ITC-Related Petition Filing</vt:lpstr>
      <vt:lpstr>PowerPoint Presentation</vt:lpstr>
      <vt:lpstr>Tips for Filing an ITC-Related Petition</vt:lpstr>
      <vt:lpstr>Worker Group Description</vt:lpstr>
      <vt:lpstr>PowerPoint Presentation</vt:lpstr>
      <vt:lpstr>Trade Effects</vt:lpstr>
      <vt:lpstr>PowerPoint Presentation</vt:lpstr>
      <vt:lpstr>Company Contacts</vt:lpstr>
      <vt:lpstr>PowerPoint Presentation</vt:lpstr>
      <vt:lpstr>ITC-Related Petition Certification Process</vt:lpstr>
      <vt:lpstr>Investigation: BDR</vt:lpstr>
      <vt:lpstr>Investigation: Timing</vt:lpstr>
      <vt:lpstr>Certification Period</vt:lpstr>
      <vt:lpstr>Timeline for ITC-Related Petitions</vt:lpstr>
      <vt:lpstr>Regular Petition Timeline</vt:lpstr>
      <vt:lpstr>Sticky Situations</vt:lpstr>
      <vt:lpstr>No Company Contacts</vt:lpstr>
      <vt:lpstr>When no company contacts are provided, how do you find them?</vt:lpstr>
      <vt:lpstr>No Company Contacts</vt:lpstr>
      <vt:lpstr>Filing Deadlines</vt:lpstr>
      <vt:lpstr>Filing Deadlines</vt:lpstr>
      <vt:lpstr>Multiple Worker Groups</vt:lpstr>
      <vt:lpstr>Multiple Worker Groups</vt:lpstr>
      <vt:lpstr>Multiple FRNs</vt:lpstr>
      <vt:lpstr>Multiple Federal Register Notices (FRNs)</vt:lpstr>
      <vt:lpstr>Steel Flanges: 2 Federal Register Notices</vt:lpstr>
      <vt:lpstr>Policy Proposal</vt:lpstr>
      <vt:lpstr>No Worker Separations</vt:lpstr>
      <vt:lpstr>No Worker Separations</vt:lpstr>
      <vt:lpstr>ITC Petition vs. Regular Petition</vt:lpstr>
      <vt:lpstr>Action Steps for ITC-Related Petitions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360</cp:revision>
  <dcterms:created xsi:type="dcterms:W3CDTF">2017-06-21T17:13:53Z</dcterms:created>
  <dcterms:modified xsi:type="dcterms:W3CDTF">2018-12-18T15:25:14Z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