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1" r:id="rId5"/>
  </p:sldMasterIdLst>
  <p:notesMasterIdLst>
    <p:notesMasterId r:id="rId44"/>
  </p:notesMasterIdLst>
  <p:sldIdLst>
    <p:sldId id="287" r:id="rId6"/>
    <p:sldId id="289" r:id="rId7"/>
    <p:sldId id="308" r:id="rId8"/>
    <p:sldId id="286" r:id="rId9"/>
    <p:sldId id="291" r:id="rId10"/>
    <p:sldId id="305" r:id="rId11"/>
    <p:sldId id="306" r:id="rId12"/>
    <p:sldId id="304" r:id="rId13"/>
    <p:sldId id="276" r:id="rId14"/>
    <p:sldId id="292" r:id="rId15"/>
    <p:sldId id="299" r:id="rId16"/>
    <p:sldId id="293" r:id="rId17"/>
    <p:sldId id="300" r:id="rId18"/>
    <p:sldId id="301" r:id="rId19"/>
    <p:sldId id="303" r:id="rId20"/>
    <p:sldId id="297" r:id="rId21"/>
    <p:sldId id="302" r:id="rId22"/>
    <p:sldId id="309" r:id="rId23"/>
    <p:sldId id="307" r:id="rId24"/>
    <p:sldId id="298" r:id="rId25"/>
    <p:sldId id="294" r:id="rId26"/>
    <p:sldId id="295" r:id="rId27"/>
    <p:sldId id="310" r:id="rId28"/>
    <p:sldId id="296" r:id="rId29"/>
    <p:sldId id="312" r:id="rId30"/>
    <p:sldId id="311" r:id="rId31"/>
    <p:sldId id="313" r:id="rId32"/>
    <p:sldId id="314" r:id="rId33"/>
    <p:sldId id="315" r:id="rId34"/>
    <p:sldId id="316" r:id="rId35"/>
    <p:sldId id="317" r:id="rId36"/>
    <p:sldId id="318" r:id="rId37"/>
    <p:sldId id="319" r:id="rId38"/>
    <p:sldId id="320" r:id="rId39"/>
    <p:sldId id="284" r:id="rId40"/>
    <p:sldId id="281" r:id="rId41"/>
    <p:sldId id="275" r:id="rId42"/>
    <p:sldId id="282" r:id="rId43"/>
  </p:sldIdLst>
  <p:sldSz cx="9144000" cy="6858000" type="screen4x3"/>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03FB83-9850-4B34-B8D5-C009665E31CD}">
          <p14:sldIdLst>
            <p14:sldId id="287"/>
            <p14:sldId id="289"/>
            <p14:sldId id="308"/>
            <p14:sldId id="286"/>
            <p14:sldId id="291"/>
            <p14:sldId id="305"/>
            <p14:sldId id="306"/>
            <p14:sldId id="304"/>
          </p14:sldIdLst>
        </p14:section>
        <p14:section name="Untitled Section" id="{BB3E6DA6-D68D-467E-9CC6-267389DA4D01}">
          <p14:sldIdLst>
            <p14:sldId id="276"/>
            <p14:sldId id="292"/>
            <p14:sldId id="299"/>
            <p14:sldId id="293"/>
            <p14:sldId id="300"/>
            <p14:sldId id="301"/>
            <p14:sldId id="303"/>
            <p14:sldId id="297"/>
            <p14:sldId id="302"/>
            <p14:sldId id="309"/>
            <p14:sldId id="307"/>
            <p14:sldId id="298"/>
            <p14:sldId id="294"/>
            <p14:sldId id="295"/>
            <p14:sldId id="310"/>
            <p14:sldId id="296"/>
            <p14:sldId id="312"/>
            <p14:sldId id="311"/>
            <p14:sldId id="313"/>
            <p14:sldId id="314"/>
            <p14:sldId id="315"/>
            <p14:sldId id="316"/>
            <p14:sldId id="317"/>
            <p14:sldId id="318"/>
            <p14:sldId id="319"/>
            <p14:sldId id="320"/>
            <p14:sldId id="284"/>
            <p14:sldId id="281"/>
            <p14:sldId id="275"/>
            <p14:sldId id="2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ckenroth, Christina - ETA" initials="EC-E" lastIdx="7" clrIdx="0">
    <p:extLst>
      <p:ext uri="{19B8F6BF-5375-455C-9EA6-DF929625EA0E}">
        <p15:presenceInfo xmlns:p15="http://schemas.microsoft.com/office/powerpoint/2012/main" userId="S-1-5-21-2522062978-2635407418-847139880-20627" providerId="AD"/>
      </p:ext>
    </p:extLst>
  </p:cmAuthor>
  <p:cmAuthor id="2" name="Grode, Kellen M - ETA" initials="KG" lastIdx="5" clrIdx="1">
    <p:extLst>
      <p:ext uri="{19B8F6BF-5375-455C-9EA6-DF929625EA0E}">
        <p15:presenceInfo xmlns:p15="http://schemas.microsoft.com/office/powerpoint/2012/main" userId="Grode, Kellen M - ETA" providerId="None"/>
      </p:ext>
    </p:extLst>
  </p:cmAuthor>
  <p:cmAuthor id="3" name="Lewis, Shelia F - ETA" initials="LSF-E" lastIdx="4" clrIdx="2">
    <p:extLst>
      <p:ext uri="{19B8F6BF-5375-455C-9EA6-DF929625EA0E}">
        <p15:presenceInfo xmlns:p15="http://schemas.microsoft.com/office/powerpoint/2012/main" userId="S-1-5-21-2522062978-2635407418-847139880-430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4" autoAdjust="0"/>
    <p:restoredTop sz="94660"/>
  </p:normalViewPr>
  <p:slideViewPr>
    <p:cSldViewPr snapToGrid="0">
      <p:cViewPr varScale="1">
        <p:scale>
          <a:sx n="87" d="100"/>
          <a:sy n="87" d="100"/>
        </p:scale>
        <p:origin x="1214" y="77"/>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88989-C4F2-419E-8CC5-53E2453B8A9F}" type="datetimeFigureOut">
              <a:rPr lang="en-US" smtClean="0"/>
              <a:t>9/17/2018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0D2C8-4E9D-4ABA-936B-5E500A1B423B}" type="slidenum">
              <a:rPr lang="en-US" smtClean="0"/>
              <a:t>‹#›</a:t>
            </a:fld>
            <a:endParaRPr lang="en-US"/>
          </a:p>
        </p:txBody>
      </p:sp>
    </p:spTree>
    <p:extLst>
      <p:ext uri="{BB962C8B-B14F-4D97-AF65-F5344CB8AC3E}">
        <p14:creationId xmlns:p14="http://schemas.microsoft.com/office/powerpoint/2010/main" val="302674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a:grpSpLocks noChangeAspect="1"/>
          </p:cNvGrpSpPr>
          <p:nvPr userDrawn="1"/>
        </p:nvGrpSpPr>
        <p:grpSpPr>
          <a:xfrm>
            <a:off x="8023226" y="2924758"/>
            <a:ext cx="1120774" cy="3933242"/>
            <a:chOff x="8023226" y="2924758"/>
            <a:chExt cx="1120774" cy="3933242"/>
          </a:xfrm>
        </p:grpSpPr>
        <p:sp>
          <p:nvSpPr>
            <p:cNvPr id="8" name="Isosceles Triangle 7"/>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a:grpSpLocks noChangeAspect="1"/>
          </p:cNvGrpSpPr>
          <p:nvPr userDrawn="1"/>
        </p:nvGrpSpPr>
        <p:grpSpPr>
          <a:xfrm rot="16200000" flipV="1">
            <a:off x="2158718" y="-2158721"/>
            <a:ext cx="1720507" cy="6037943"/>
            <a:chOff x="8150764" y="3372336"/>
            <a:chExt cx="993237" cy="3485664"/>
          </a:xfrm>
        </p:grpSpPr>
        <p:sp>
          <p:nvSpPr>
            <p:cNvPr id="11" name="Isosceles Triangle 10"/>
            <p:cNvSpPr/>
            <p:nvPr userDrawn="1"/>
          </p:nvSpPr>
          <p:spPr>
            <a:xfrm>
              <a:off x="8150764" y="3372336"/>
              <a:ext cx="993237" cy="3485663"/>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userDrawn="1"/>
        </p:nvPicPr>
        <p:blipFill>
          <a:blip r:embed="rId2" cstate="screen">
            <a:clrChange>
              <a:clrFrom>
                <a:srgbClr val="231F20"/>
              </a:clrFrom>
              <a:clrTo>
                <a:srgbClr val="231F20">
                  <a:alpha val="0"/>
                </a:srgbClr>
              </a:clrTo>
            </a:clrChange>
            <a:extLst>
              <a:ext uri="{28A0092B-C50C-407E-A947-70E740481C1C}">
                <a14:useLocalDpi xmlns:a14="http://schemas.microsoft.com/office/drawing/2010/main"/>
              </a:ext>
            </a:extLst>
          </a:blip>
          <a:stretch>
            <a:fillRect/>
          </a:stretch>
        </p:blipFill>
        <p:spPr>
          <a:xfrm>
            <a:off x="360324" y="121812"/>
            <a:ext cx="996650" cy="983981"/>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324" y="4512772"/>
            <a:ext cx="2952750" cy="997405"/>
          </a:xfrm>
          <a:prstGeom prst="rect">
            <a:avLst/>
          </a:prstGeom>
        </p:spPr>
      </p:pic>
      <p:sp>
        <p:nvSpPr>
          <p:cNvPr id="15" name="Rectangle 14"/>
          <p:cNvSpPr/>
          <p:nvPr userDrawn="1"/>
        </p:nvSpPr>
        <p:spPr>
          <a:xfrm>
            <a:off x="3572635" y="4425121"/>
            <a:ext cx="45720" cy="140969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17" name="Text Placeholder 4"/>
          <p:cNvSpPr>
            <a:spLocks noGrp="1"/>
          </p:cNvSpPr>
          <p:nvPr>
            <p:ph type="body" sz="quarter" idx="12" hasCustomPrompt="1"/>
          </p:nvPr>
        </p:nvSpPr>
        <p:spPr>
          <a:xfrm>
            <a:off x="1591081" y="113503"/>
            <a:ext cx="2221861" cy="356956"/>
          </a:xfrm>
        </p:spPr>
        <p:txBody>
          <a:bodyPr anchor="ctr">
            <a:normAutofit/>
          </a:bodyPr>
          <a:lstStyle>
            <a:lvl1pPr marL="0" indent="0" algn="l">
              <a:buNone/>
              <a:defRPr sz="1200" spc="50" baseline="0">
                <a:solidFill>
                  <a:schemeClr val="bg1">
                    <a:alpha val="85000"/>
                  </a:schemeClr>
                </a:solidFill>
              </a:defRPr>
            </a:lvl1pPr>
            <a:lvl2pPr marL="457200" indent="0">
              <a:buNone/>
              <a:defRPr/>
            </a:lvl2pPr>
          </a:lstStyle>
          <a:p>
            <a:r>
              <a:rPr lang="en-US"/>
              <a:t>Month ##, 2017</a:t>
            </a:r>
            <a:endParaRPr lang="en-US" dirty="0"/>
          </a:p>
        </p:txBody>
      </p:sp>
      <p:sp>
        <p:nvSpPr>
          <p:cNvPr id="2" name="Title 1"/>
          <p:cNvSpPr>
            <a:spLocks noGrp="1"/>
          </p:cNvSpPr>
          <p:nvPr>
            <p:ph type="ctrTitle"/>
          </p:nvPr>
        </p:nvSpPr>
        <p:spPr>
          <a:xfrm>
            <a:off x="685800" y="1311836"/>
            <a:ext cx="7772400" cy="2387600"/>
          </a:xfrm>
        </p:spPr>
        <p:txBody>
          <a:bodyPr anchor="b">
            <a:normAutofit/>
          </a:bodyPr>
          <a:lstStyle>
            <a:lvl1pPr algn="ctr" defTabSz="914400" rtl="0" eaLnBrk="1" latinLnBrk="0" hangingPunct="1">
              <a:lnSpc>
                <a:spcPct val="90000"/>
              </a:lnSpc>
              <a:spcBef>
                <a:spcPct val="0"/>
              </a:spcBef>
              <a:buNone/>
              <a:defRPr lang="en-US" sz="60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3659544" y="4425121"/>
            <a:ext cx="4798656" cy="1392508"/>
          </a:xfrm>
        </p:spPr>
        <p:txBody>
          <a:bodyPr vert="horz" lIns="182880" tIns="45720" rIns="91440" bIns="45720" rtlCol="0" anchor="ctr">
            <a:normAutofit/>
          </a:bodyPr>
          <a:lstStyle>
            <a:lvl1pPr marL="0" indent="0">
              <a:lnSpc>
                <a:spcPct val="100000"/>
              </a:lnSpc>
              <a:spcBef>
                <a:spcPts val="1200"/>
              </a:spcBef>
              <a:buNone/>
              <a:defRPr lang="en-US" sz="2300" dirty="0"/>
            </a:lvl1pPr>
            <a:lvl2pPr marL="457200" indent="-182880">
              <a:buClr>
                <a:schemeClr val="accent1"/>
              </a:buClr>
              <a:defRPr sz="1800"/>
            </a:lvl2pPr>
            <a:lvl3pPr>
              <a:defRPr/>
            </a:lvl3pPr>
          </a:lstStyle>
          <a:p>
            <a:pPr marL="274320" lvl="0" indent="-274320">
              <a:buSzPct val="101000"/>
            </a:pPr>
            <a:r>
              <a:rPr lang="en-US" dirty="0"/>
              <a:t>Click to edit Master subtitle style</a:t>
            </a:r>
          </a:p>
          <a:p>
            <a:pPr marL="960120" lvl="1" indent="-274320">
              <a:buSzPct val="101000"/>
            </a:pPr>
            <a:r>
              <a:rPr lang="en-US" dirty="0"/>
              <a:t>If a note is needed, list here</a:t>
            </a:r>
          </a:p>
        </p:txBody>
      </p:sp>
    </p:spTree>
    <p:extLst>
      <p:ext uri="{BB962C8B-B14F-4D97-AF65-F5344CB8AC3E}">
        <p14:creationId xmlns:p14="http://schemas.microsoft.com/office/powerpoint/2010/main" val="141454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Your Moderator:</a:t>
            </a:r>
            <a:endParaRPr lang="en-US" dirty="0"/>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Moderator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9836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a:t>
            </a:r>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08453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Presenters:</a:t>
            </a:r>
          </a:p>
        </p:txBody>
      </p:sp>
      <p:sp>
        <p:nvSpPr>
          <p:cNvPr id="3" name="Content Placeholder 2"/>
          <p:cNvSpPr>
            <a:spLocks noGrp="1"/>
          </p:cNvSpPr>
          <p:nvPr>
            <p:ph idx="1" hasCustomPrompt="1"/>
          </p:nvPr>
        </p:nvSpPr>
        <p:spPr>
          <a:xfrm>
            <a:off x="4190999" y="1769287"/>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1769288"/>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4190999" y="4115205"/>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827005" y="4115206"/>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78656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Presenters:</a:t>
            </a:r>
          </a:p>
        </p:txBody>
      </p:sp>
      <p:sp>
        <p:nvSpPr>
          <p:cNvPr id="3" name="Content Placeholder 2"/>
          <p:cNvSpPr>
            <a:spLocks noGrp="1"/>
          </p:cNvSpPr>
          <p:nvPr>
            <p:ph idx="1" hasCustomPrompt="1"/>
          </p:nvPr>
        </p:nvSpPr>
        <p:spPr>
          <a:xfrm>
            <a:off x="4104211" y="1550213"/>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2289149" y="1550214"/>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3603599" y="3169259"/>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788537" y="3169260"/>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Content Placeholder 2">
            <a:extLst>
              <a:ext uri="{FF2B5EF4-FFF2-40B4-BE49-F238E27FC236}">
                <a16:creationId xmlns:a16="http://schemas.microsoft.com/office/drawing/2014/main" id="{5F412FA4-B02E-44E6-8B54-8C543AF12548}"/>
              </a:ext>
            </a:extLst>
          </p:cNvPr>
          <p:cNvSpPr>
            <a:spLocks noGrp="1"/>
          </p:cNvSpPr>
          <p:nvPr>
            <p:ph idx="14" hasCustomPrompt="1"/>
          </p:nvPr>
        </p:nvSpPr>
        <p:spPr>
          <a:xfrm>
            <a:off x="3041624" y="4788305"/>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10" name="Picture Placeholder 2">
            <a:extLst>
              <a:ext uri="{FF2B5EF4-FFF2-40B4-BE49-F238E27FC236}">
                <a16:creationId xmlns:a16="http://schemas.microsoft.com/office/drawing/2014/main" id="{681D4FF5-6288-4D27-802B-1F68F7152C8A}"/>
              </a:ext>
            </a:extLst>
          </p:cNvPr>
          <p:cNvSpPr>
            <a:spLocks noGrp="1" noChangeAspect="1"/>
          </p:cNvSpPr>
          <p:nvPr>
            <p:ph type="pic" idx="15"/>
          </p:nvPr>
        </p:nvSpPr>
        <p:spPr>
          <a:xfrm>
            <a:off x="1226562" y="4788306"/>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851879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62100"/>
            <a:ext cx="7955280" cy="4614863"/>
          </a:xfrm>
        </p:spPr>
        <p:txBody>
          <a:bodyPr anchor="ctr"/>
          <a:lstStyle>
            <a:lvl1pPr marL="274320" indent="-274320">
              <a:buSzPct val="130000"/>
              <a:buFont typeface="Wingdings 2" panose="05020102010507070707" pitchFamily="18" charset="2"/>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5" name="TextBox 4">
            <a:extLst>
              <a:ext uri="{FF2B5EF4-FFF2-40B4-BE49-F238E27FC236}">
                <a16:creationId xmlns:a16="http://schemas.microsoft.com/office/drawing/2014/main" id="{4EFF1AEB-41C4-4F09-A84E-76A8A2E5FB0C}"/>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Today’s Objectives:</a:t>
            </a:r>
            <a:endParaRPr lang="en-US" dirty="0"/>
          </a:p>
        </p:txBody>
      </p:sp>
      <p:pic>
        <p:nvPicPr>
          <p:cNvPr id="7" name="Picture 6">
            <a:extLst>
              <a:ext uri="{FF2B5EF4-FFF2-40B4-BE49-F238E27FC236}">
                <a16:creationId xmlns:a16="http://schemas.microsoft.com/office/drawing/2014/main" id="{3A1BC28C-8AF2-4940-BDB9-E673A86117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82823" y="365126"/>
            <a:ext cx="2206570" cy="1095374"/>
          </a:xfrm>
          <a:prstGeom prst="rect">
            <a:avLst/>
          </a:prstGeom>
        </p:spPr>
      </p:pic>
      <p:sp>
        <p:nvSpPr>
          <p:cNvPr id="8" name="Rectangle 7">
            <a:extLst>
              <a:ext uri="{FF2B5EF4-FFF2-40B4-BE49-F238E27FC236}">
                <a16:creationId xmlns:a16="http://schemas.microsoft.com/office/drawing/2014/main" id="{B39BDA01-EE61-49D4-8FAA-01389FC14AC8}"/>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6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2" name="Title 1"/>
          <p:cNvSpPr>
            <a:spLocks noGrp="1"/>
          </p:cNvSpPr>
          <p:nvPr>
            <p:ph type="title"/>
          </p:nvPr>
        </p:nvSpPr>
        <p:spPr>
          <a:xfrm>
            <a:off x="1473200" y="365126"/>
            <a:ext cx="7110730" cy="1051560"/>
          </a:xfrm>
        </p:spPr>
        <p:txBody>
          <a:bodyPr anchor="ct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grpSp>
        <p:nvGrpSpPr>
          <p:cNvPr id="9" name="Group 8">
            <a:extLst>
              <a:ext uri="{FF2B5EF4-FFF2-40B4-BE49-F238E27FC236}">
                <a16:creationId xmlns:a16="http://schemas.microsoft.com/office/drawing/2014/main" id="{C748CE21-7AFE-4E43-95C7-CE54C7F8E328}"/>
              </a:ext>
            </a:extLst>
          </p:cNvPr>
          <p:cNvGrpSpPr/>
          <p:nvPr userDrawn="1"/>
        </p:nvGrpSpPr>
        <p:grpSpPr>
          <a:xfrm>
            <a:off x="408972" y="0"/>
            <a:ext cx="796952" cy="1591228"/>
            <a:chOff x="628648" y="-1"/>
            <a:chExt cx="1019624" cy="1591228"/>
          </a:xfrm>
          <a:effectLst>
            <a:outerShdw blurRad="50800" dist="25400" dir="8100000" algn="tr" rotWithShape="0">
              <a:prstClr val="black">
                <a:alpha val="30000"/>
              </a:prstClr>
            </a:outerShdw>
          </a:effectLst>
        </p:grpSpPr>
        <p:sp>
          <p:nvSpPr>
            <p:cNvPr id="8" name="Pentagon 3">
              <a:extLst>
                <a:ext uri="{FF2B5EF4-FFF2-40B4-BE49-F238E27FC236}">
                  <a16:creationId xmlns:a16="http://schemas.microsoft.com/office/drawing/2014/main" id="{66EF78EF-7007-4AD8-B0B0-9D842402A112}"/>
                </a:ext>
              </a:extLst>
            </p:cNvPr>
            <p:cNvSpPr/>
            <p:nvPr userDrawn="1"/>
          </p:nvSpPr>
          <p:spPr>
            <a:xfrm rot="5400000">
              <a:off x="342847" y="285802"/>
              <a:ext cx="1591227" cy="1019623"/>
            </a:xfrm>
            <a:prstGeom prst="homePlate">
              <a:avLst>
                <a:gd name="adj" fmla="val 444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100000" t="100000"/>
              </a:path>
              <a:tileRect r="-100000" b="-100000"/>
            </a:gradFill>
            <a:ln w="2540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Pentagon 3">
              <a:extLst>
                <a:ext uri="{FF2B5EF4-FFF2-40B4-BE49-F238E27FC236}">
                  <a16:creationId xmlns:a16="http://schemas.microsoft.com/office/drawing/2014/main" id="{D523D052-BBAD-4207-B109-48CB7A77CC9E}"/>
                </a:ext>
              </a:extLst>
            </p:cNvPr>
            <p:cNvSpPr/>
            <p:nvPr userDrawn="1"/>
          </p:nvSpPr>
          <p:spPr>
            <a:xfrm rot="5400000">
              <a:off x="430116" y="198531"/>
              <a:ext cx="1416687" cy="1019623"/>
            </a:xfrm>
            <a:prstGeom prst="homePlate">
              <a:avLst>
                <a:gd name="adj" fmla="val 41756"/>
              </a:avLst>
            </a:prstGeom>
            <a:gradFill flip="none" rotWithShape="1">
              <a:gsLst>
                <a:gs pos="0">
                  <a:schemeClr val="bg1">
                    <a:lumMod val="75000"/>
                  </a:schemeClr>
                </a:gs>
                <a:gs pos="53000">
                  <a:srgbClr val="F1F1F1"/>
                </a:gs>
                <a:gs pos="25000">
                  <a:schemeClr val="bg1">
                    <a:lumMod val="95000"/>
                  </a:schemeClr>
                </a:gs>
                <a:gs pos="6000">
                  <a:schemeClr val="bg1">
                    <a:lumMod val="85000"/>
                  </a:schemeClr>
                </a:gs>
                <a:gs pos="77000">
                  <a:srgbClr val="E3E3E3"/>
                </a:gs>
                <a:gs pos="97345">
                  <a:schemeClr val="bg1">
                    <a:lumMod val="75000"/>
                  </a:schemeClr>
                </a:gs>
              </a:gsLst>
              <a:lin ang="0" scaled="1"/>
              <a:tileRect/>
            </a:gradFill>
            <a:ln w="25400">
              <a:gradFill flip="none" rotWithShape="1">
                <a:gsLst>
                  <a:gs pos="100000">
                    <a:schemeClr val="bg1">
                      <a:lumMod val="75000"/>
                    </a:schemeClr>
                  </a:gs>
                  <a:gs pos="0">
                    <a:schemeClr val="accent4">
                      <a:lumMod val="67000"/>
                    </a:schemeClr>
                  </a:gs>
                  <a:gs pos="48000">
                    <a:schemeClr val="accent4">
                      <a:lumMod val="97000"/>
                      <a:lumOff val="3000"/>
                    </a:schemeClr>
                  </a:gs>
                  <a:gs pos="85000">
                    <a:schemeClr val="accent4">
                      <a:lumMod val="60000"/>
                      <a:lumOff val="40000"/>
                    </a:schemeClr>
                  </a:gs>
                </a:gsLst>
                <a:lin ang="10800000" scaled="1"/>
                <a:tileRect/>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 name="Text Placeholder 3">
            <a:extLst>
              <a:ext uri="{FF2B5EF4-FFF2-40B4-BE49-F238E27FC236}">
                <a16:creationId xmlns:a16="http://schemas.microsoft.com/office/drawing/2014/main" id="{121EAC3E-DB16-448B-9877-1345E9FF81BC}"/>
              </a:ext>
            </a:extLst>
          </p:cNvPr>
          <p:cNvSpPr>
            <a:spLocks noGrp="1"/>
          </p:cNvSpPr>
          <p:nvPr>
            <p:ph type="body" sz="half" idx="2" hasCustomPrompt="1"/>
          </p:nvPr>
        </p:nvSpPr>
        <p:spPr>
          <a:xfrm>
            <a:off x="339424" y="528805"/>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t>
            </a:r>
            <a:endParaRPr lang="en-US" dirty="0"/>
          </a:p>
        </p:txBody>
      </p:sp>
    </p:spTree>
    <p:extLst>
      <p:ext uri="{BB962C8B-B14F-4D97-AF65-F5344CB8AC3E}">
        <p14:creationId xmlns:p14="http://schemas.microsoft.com/office/powerpoint/2010/main" val="3972518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025" y="4800600"/>
            <a:ext cx="6724083"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chemeClr val="accent6">
                        <a:lumMod val="50000"/>
                      </a:schemeClr>
                    </a:gs>
                    <a:gs pos="100000">
                      <a:schemeClr val="accent1">
                        <a:lumMod val="50000"/>
                      </a:schemeClr>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hasCustomPrompt="1"/>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Type quote here</a:t>
            </a:r>
          </a:p>
        </p:txBody>
      </p:sp>
      <p:sp>
        <p:nvSpPr>
          <p:cNvPr id="6" name="Text Placeholder 3"/>
          <p:cNvSpPr>
            <a:spLocks noGrp="1"/>
          </p:cNvSpPr>
          <p:nvPr>
            <p:ph type="body" sz="half" idx="10" hasCustomPrompt="1"/>
          </p:nvPr>
        </p:nvSpPr>
        <p:spPr>
          <a:xfrm>
            <a:off x="962025" y="5398235"/>
            <a:ext cx="6724083" cy="354865"/>
          </a:xfrm>
        </p:spPr>
        <p:txBody>
          <a:bodyPr anchor="ctr" anchorCtr="0">
            <a:noAutofit/>
          </a:bodyPr>
          <a:lstStyle>
            <a:lvl1pPr marL="0" indent="0" algn="r">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a:p>
        </p:txBody>
      </p:sp>
      <p:sp>
        <p:nvSpPr>
          <p:cNvPr id="8" name="Rectangle 7">
            <a:extLst>
              <a:ext uri="{FF2B5EF4-FFF2-40B4-BE49-F238E27FC236}">
                <a16:creationId xmlns:a16="http://schemas.microsoft.com/office/drawing/2014/main" id="{43D77594-847C-4D9F-8E9C-BA000729C35F}"/>
              </a:ext>
            </a:extLst>
          </p:cNvPr>
          <p:cNvSpPr/>
          <p:nvPr userDrawn="1"/>
        </p:nvSpPr>
        <p:spPr>
          <a:xfrm rot="5400000">
            <a:off x="4311972" y="1309431"/>
            <a:ext cx="27432" cy="6720840"/>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301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B4496C-42F2-4A52-9C95-651EE67206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725" y="693411"/>
            <a:ext cx="2343150" cy="761532"/>
          </a:xfrm>
          <a:prstGeom prst="rect">
            <a:avLst/>
          </a:prstGeom>
        </p:spPr>
      </p:pic>
      <p:sp>
        <p:nvSpPr>
          <p:cNvPr id="4" name="Text Placeholder 3"/>
          <p:cNvSpPr>
            <a:spLocks noGrp="1"/>
          </p:cNvSpPr>
          <p:nvPr>
            <p:ph type="body" sz="half" idx="2" hasCustomPrompt="1"/>
          </p:nvPr>
        </p:nvSpPr>
        <p:spPr>
          <a:xfrm>
            <a:off x="390525" y="1756800"/>
            <a:ext cx="8307704" cy="3251942"/>
          </a:xfrm>
        </p:spPr>
        <p:txBody>
          <a:bodyPr anchor="ctr" anchorCtr="0">
            <a:normAutofit/>
          </a:bodyPr>
          <a:lstStyle>
            <a:lvl1pPr marL="0" indent="0">
              <a:lnSpc>
                <a:spcPct val="95000"/>
              </a:lnSpc>
              <a:spcBef>
                <a:spcPts val="1000"/>
              </a:spcBef>
              <a:buNone/>
              <a:defRPr sz="2200" b="0">
                <a:latin typeface="Times New Roman" panose="02020603050405020304" pitchFamily="18" charset="0"/>
                <a:cs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This slide format is to draw attention to precise legal language.  Place legal language here.</a:t>
            </a:r>
            <a:endParaRPr lang="en-US" dirty="0"/>
          </a:p>
        </p:txBody>
      </p:sp>
      <p:sp>
        <p:nvSpPr>
          <p:cNvPr id="6" name="Text Placeholder 3"/>
          <p:cNvSpPr>
            <a:spLocks noGrp="1"/>
          </p:cNvSpPr>
          <p:nvPr>
            <p:ph type="body" sz="half" idx="10" hasCustomPrompt="1"/>
          </p:nvPr>
        </p:nvSpPr>
        <p:spPr>
          <a:xfrm>
            <a:off x="2543174" y="1064168"/>
            <a:ext cx="6155055" cy="354865"/>
          </a:xfrm>
        </p:spPr>
        <p:txBody>
          <a:bodyPr anchor="ctr" anchorCtr="0">
            <a:noAutofit/>
          </a:bodyPr>
          <a:lstStyle>
            <a:lvl1pPr marL="0" indent="0" algn="l">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a:p>
        </p:txBody>
      </p:sp>
      <p:sp>
        <p:nvSpPr>
          <p:cNvPr id="8" name="Rectangle 7">
            <a:extLst>
              <a:ext uri="{FF2B5EF4-FFF2-40B4-BE49-F238E27FC236}">
                <a16:creationId xmlns:a16="http://schemas.microsoft.com/office/drawing/2014/main" id="{4768B8A7-EB81-4FD2-82D4-E645AB5DA130}"/>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81F1B3-A836-409F-B9E6-2E2CAEB1F57F}"/>
              </a:ext>
            </a:extLst>
          </p:cNvPr>
          <p:cNvSpPr>
            <a:spLocks noGrp="1"/>
          </p:cNvSpPr>
          <p:nvPr>
            <p:ph type="title" hasCustomPrompt="1"/>
          </p:nvPr>
        </p:nvSpPr>
        <p:spPr>
          <a:xfrm>
            <a:off x="2324100" y="119319"/>
            <a:ext cx="6374129" cy="862470"/>
          </a:xfrm>
        </p:spPr>
        <p:txBody>
          <a:bodyPr>
            <a:normAutofit/>
          </a:bodyPr>
          <a:lstStyle>
            <a:lvl1pPr>
              <a:defRPr sz="2600"/>
            </a:lvl1pPr>
          </a:lstStyle>
          <a:p>
            <a:r>
              <a:rPr lang="en-US"/>
              <a:t>Section name / Title / Reference Info</a:t>
            </a:r>
          </a:p>
        </p:txBody>
      </p:sp>
      <p:sp>
        <p:nvSpPr>
          <p:cNvPr id="13" name="Text Placeholder 3">
            <a:extLst>
              <a:ext uri="{FF2B5EF4-FFF2-40B4-BE49-F238E27FC236}">
                <a16:creationId xmlns:a16="http://schemas.microsoft.com/office/drawing/2014/main" id="{73153095-E629-4333-A9E6-44B7EAB756CC}"/>
              </a:ext>
            </a:extLst>
          </p:cNvPr>
          <p:cNvSpPr>
            <a:spLocks noGrp="1"/>
          </p:cNvSpPr>
          <p:nvPr>
            <p:ph type="body" sz="half" idx="12" hasCustomPrompt="1"/>
          </p:nvPr>
        </p:nvSpPr>
        <p:spPr>
          <a:xfrm>
            <a:off x="390526" y="5095875"/>
            <a:ext cx="7905749" cy="1197102"/>
          </a:xfrm>
        </p:spPr>
        <p:txBody>
          <a:bodyPr anchor="ctr" anchorCtr="0">
            <a:noAutofit/>
          </a:bodyPr>
          <a:lstStyle>
            <a:lvl1pPr marL="0" indent="0" algn="ctr">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If needed, include a callout note about the legal language here.</a:t>
            </a:r>
            <a:endParaRPr lang="en-US" dirty="0"/>
          </a:p>
        </p:txBody>
      </p:sp>
    </p:spTree>
    <p:extLst>
      <p:ext uri="{BB962C8B-B14F-4D97-AF65-F5344CB8AC3E}">
        <p14:creationId xmlns:p14="http://schemas.microsoft.com/office/powerpoint/2010/main" val="250505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1892" y="1120346"/>
            <a:ext cx="4032473" cy="5056617"/>
          </a:xfrm>
        </p:spPr>
        <p:txBody>
          <a:bodyPr>
            <a:noAutofit/>
          </a:bodyPr>
          <a:lstStyle>
            <a:lvl1pPr>
              <a:spcBef>
                <a:spcPts val="3000"/>
              </a:spcBef>
              <a:defRPr sz="2000"/>
            </a:lvl1pPr>
            <a:lvl2pPr marL="292608" indent="0">
              <a:spcBef>
                <a:spcPts val="600"/>
              </a:spcBef>
              <a:spcAft>
                <a:spcPts val="200"/>
              </a:spcAft>
              <a:buNone/>
              <a:defRPr sz="1400" i="1">
                <a:solidFill>
                  <a:schemeClr val="accent3">
                    <a:lumMod val="75000"/>
                    <a:lumOff val="25000"/>
                  </a:schemeClr>
                </a:solidFill>
              </a:defRPr>
            </a:lvl2pPr>
            <a:lvl3pPr marL="576072" indent="-274320">
              <a:spcBef>
                <a:spcPts val="400"/>
              </a:spcBef>
              <a:buClr>
                <a:schemeClr val="accent3">
                  <a:lumMod val="75000"/>
                  <a:lumOff val="25000"/>
                </a:schemeClr>
              </a:buClr>
              <a:buFont typeface="Wingdings" panose="05000000000000000000" pitchFamily="2" charset="2"/>
              <a:buChar char=""/>
              <a:defRPr sz="1300" u="sng">
                <a:solidFill>
                  <a:schemeClr val="accent6"/>
                </a:solidFill>
              </a:defRPr>
            </a:lvl3pPr>
          </a:lstStyle>
          <a:p>
            <a:pPr lvl="0"/>
            <a:r>
              <a:rPr lang="en-US" dirty="0"/>
              <a:t>Name of Resource</a:t>
            </a:r>
          </a:p>
          <a:p>
            <a:pPr lvl="1"/>
            <a:r>
              <a:rPr lang="en-US" dirty="0"/>
              <a:t>Details about resource listed here.</a:t>
            </a:r>
          </a:p>
          <a:p>
            <a:pPr lvl="2"/>
            <a:r>
              <a:rPr lang="en-US" dirty="0"/>
              <a:t>web address</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95824" y="1120346"/>
            <a:ext cx="4032504" cy="5056617"/>
          </a:xfrm>
        </p:spPr>
        <p:txBody>
          <a:bodyPr>
            <a:noAutofit/>
          </a:bodyPr>
          <a:lstStyle>
            <a:lvl1pPr>
              <a:spcBef>
                <a:spcPts val="3000"/>
              </a:spcBef>
              <a:defRPr sz="2000"/>
            </a:lvl1pPr>
            <a:lvl2pPr marL="274320" indent="0" algn="l" defTabSz="914400" rtl="0" eaLnBrk="1" latinLnBrk="0" hangingPunct="1">
              <a:lnSpc>
                <a:spcPct val="90000"/>
              </a:lnSpc>
              <a:spcBef>
                <a:spcPts val="800"/>
              </a:spcBef>
              <a:spcAft>
                <a:spcPts val="200"/>
              </a:spcAft>
              <a:buClr>
                <a:schemeClr val="bg1">
                  <a:lumMod val="65000"/>
                </a:schemeClr>
              </a:buClr>
              <a:buFont typeface="Arial" panose="020B0604020202020204" pitchFamily="34" charset="0"/>
              <a:buNone/>
              <a:defRPr lang="en-US" sz="1400" i="1" kern="1200" dirty="0">
                <a:solidFill>
                  <a:schemeClr val="accent3">
                    <a:lumMod val="75000"/>
                    <a:lumOff val="25000"/>
                  </a:schemeClr>
                </a:solidFill>
                <a:latin typeface="+mn-lt"/>
                <a:ea typeface="+mn-ea"/>
                <a:cs typeface="+mn-cs"/>
              </a:defRPr>
            </a:lvl2pPr>
            <a:lvl3pPr marL="587502" indent="-285750">
              <a:spcBef>
                <a:spcPts val="400"/>
              </a:spcBef>
              <a:buClr>
                <a:schemeClr val="accent3">
                  <a:lumMod val="75000"/>
                  <a:lumOff val="25000"/>
                </a:schemeClr>
              </a:buClr>
              <a:buFont typeface="Wingdings" panose="05000000000000000000" pitchFamily="2" charset="2"/>
              <a:buChar char=""/>
              <a:defRPr lang="en-US" sz="1300" u="sng" kern="1200" baseline="0" dirty="0">
                <a:solidFill>
                  <a:schemeClr val="accent6"/>
                </a:solidFill>
                <a:latin typeface="+mn-lt"/>
                <a:ea typeface="+mn-ea"/>
                <a:cs typeface="+mn-cs"/>
              </a:defRPr>
            </a:lvl3pPr>
          </a:lstStyle>
          <a:p>
            <a:pPr lvl="0"/>
            <a:r>
              <a:rPr lang="en-US" dirty="0"/>
              <a:t>Name of Resource</a:t>
            </a:r>
          </a:p>
          <a:p>
            <a:pPr marL="560070" lvl="1" indent="-285750" algn="l" defTabSz="914400" rtl="0" eaLnBrk="1" latinLnBrk="0" hangingPunct="1">
              <a:lnSpc>
                <a:spcPct val="90000"/>
              </a:lnSpc>
              <a:spcBef>
                <a:spcPts val="800"/>
              </a:spcBef>
              <a:buClr>
                <a:schemeClr val="bg1">
                  <a:lumMod val="65000"/>
                </a:schemeClr>
              </a:buClr>
            </a:pPr>
            <a:r>
              <a:rPr lang="en-US" dirty="0"/>
              <a:t>Details about resource listed here.</a:t>
            </a:r>
          </a:p>
          <a:p>
            <a:pPr marL="587502" lvl="2" indent="-285750" algn="l" defTabSz="914400" rtl="0" eaLnBrk="1" latinLnBrk="0" hangingPunct="1">
              <a:lnSpc>
                <a:spcPct val="90000"/>
              </a:lnSpc>
              <a:spcBef>
                <a:spcPts val="800"/>
              </a:spcBef>
              <a:buClr>
                <a:schemeClr val="bg1">
                  <a:lumMod val="65000"/>
                </a:schemeClr>
              </a:buClr>
            </a:pPr>
            <a:r>
              <a:rPr lang="en-US" dirty="0"/>
              <a:t>Web address</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8" y="1003986"/>
            <a:ext cx="45720" cy="58521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4" y="-357680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9D9F95-E05B-461F-9AB6-FCC469E64AE0}"/>
              </a:ext>
            </a:extLst>
          </p:cNvPr>
          <p:cNvSpPr txBox="1"/>
          <p:nvPr userDrawn="1"/>
        </p:nvSpPr>
        <p:spPr>
          <a:xfrm>
            <a:off x="1309816" y="365126"/>
            <a:ext cx="6880779" cy="616352"/>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dirty="0"/>
              <a:t>Resources:</a:t>
            </a:r>
          </a:p>
        </p:txBody>
      </p:sp>
      <p:sp>
        <p:nvSpPr>
          <p:cNvPr id="11" name="TextBox 10">
            <a:extLst>
              <a:ext uri="{FF2B5EF4-FFF2-40B4-BE49-F238E27FC236}">
                <a16:creationId xmlns:a16="http://schemas.microsoft.com/office/drawing/2014/main" id="{3C7C2AD0-E385-4C6D-9FC1-7C6479504B69}"/>
              </a:ext>
            </a:extLst>
          </p:cNvPr>
          <p:cNvSpPr txBox="1"/>
          <p:nvPr userDrawn="1"/>
        </p:nvSpPr>
        <p:spPr>
          <a:xfrm>
            <a:off x="2509079" y="205945"/>
            <a:ext cx="1318054" cy="947351"/>
          </a:xfrm>
          <a:prstGeom prst="rect">
            <a:avLst/>
          </a:prstGeom>
          <a:noFill/>
        </p:spPr>
        <p:txBody>
          <a:bodyPr wrap="none" rtlCol="0">
            <a:noAutofit/>
          </a:bodyPr>
          <a:lstStyle/>
          <a:p>
            <a:pPr algn="l">
              <a:lnSpc>
                <a:spcPct val="85000"/>
              </a:lnSpc>
            </a:pPr>
            <a:r>
              <a:rPr lang="en-US" sz="6600" dirty="0">
                <a:solidFill>
                  <a:schemeClr val="bg1">
                    <a:lumMod val="75000"/>
                  </a:schemeClr>
                </a:solidFill>
                <a:sym typeface="Webdings" panose="05030102010509060703" pitchFamily="18" charset="2"/>
              </a:rPr>
              <a:t></a:t>
            </a:r>
            <a:endParaRPr lang="en-US" sz="6600" dirty="0">
              <a:solidFill>
                <a:schemeClr val="bg1">
                  <a:lumMod val="75000"/>
                </a:schemeClr>
              </a:solidFill>
            </a:endParaRPr>
          </a:p>
        </p:txBody>
      </p:sp>
      <p:sp>
        <p:nvSpPr>
          <p:cNvPr id="2" name="Slide Number Placeholder 1">
            <a:extLst>
              <a:ext uri="{FF2B5EF4-FFF2-40B4-BE49-F238E27FC236}">
                <a16:creationId xmlns:a16="http://schemas.microsoft.com/office/drawing/2014/main" id="{5A246DD3-D6C3-4914-8E87-5DA06C7256DC}"/>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075813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95825" y="1190625"/>
            <a:ext cx="3697604" cy="5165726"/>
          </a:xfrm>
        </p:spPr>
        <p:txBody>
          <a:bodyPr anchor="ctr"/>
          <a:lstStyle>
            <a:lvl1pPr marL="0" indent="0">
              <a:spcBef>
                <a:spcPts val="3000"/>
              </a:spcBef>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365760" indent="0">
              <a:spcBef>
                <a:spcPts val="300"/>
              </a:spcBef>
              <a:buNone/>
              <a:defRPr sz="1600" i="1"/>
            </a:lvl2pPr>
            <a:lvl3pPr marL="365760" indent="0">
              <a:spcBef>
                <a:spcPts val="400"/>
              </a:spcBef>
              <a:buFontTx/>
              <a:buNone/>
              <a:defRPr sz="1400" b="1">
                <a:solidFill>
                  <a:schemeClr val="tx1"/>
                </a:solidFill>
              </a:defRPr>
            </a:lvl3pPr>
            <a:lvl4pPr marL="914400" indent="-274320">
              <a:spcBef>
                <a:spcPts val="1200"/>
              </a:spcBef>
              <a:buClr>
                <a:schemeClr val="accent6"/>
              </a:buClr>
              <a:buSzPct val="90000"/>
              <a:buFont typeface="Wingdings" panose="05000000000000000000" pitchFamily="2" charset="2"/>
              <a:buChar char=""/>
              <a:defRPr sz="1300" i="1">
                <a:solidFill>
                  <a:schemeClr val="accent1"/>
                </a:solidFill>
              </a:defRPr>
            </a:lvl4pPr>
            <a:lvl5pPr marL="914400" indent="-274320">
              <a:spcBef>
                <a:spcPts val="200"/>
              </a:spcBef>
              <a:buClr>
                <a:schemeClr val="accent2"/>
              </a:buClr>
              <a:buSzPct val="120000"/>
              <a:buFont typeface="Wingdings" panose="05000000000000000000" pitchFamily="2" charset="2"/>
              <a:buChar char=""/>
              <a:defRPr sz="1300" b="0" i="0" spc="50" baseline="0">
                <a:solidFill>
                  <a:schemeClr val="accent3">
                    <a:lumMod val="75000"/>
                    <a:lumOff val="25000"/>
                  </a:schemeClr>
                </a:solidFill>
              </a:defRPr>
            </a:lvl5pPr>
          </a:lstStyle>
          <a:p>
            <a:pPr lvl="0"/>
            <a:r>
              <a:rPr lang="en-US" dirty="0"/>
              <a:t>Presenter Name</a:t>
            </a:r>
          </a:p>
          <a:p>
            <a:pPr lvl="1"/>
            <a:r>
              <a:rPr lang="en-US" dirty="0"/>
              <a:t>Position</a:t>
            </a:r>
          </a:p>
          <a:p>
            <a:pPr lvl="2"/>
            <a:r>
              <a:rPr lang="en-US" dirty="0"/>
              <a:t>Organization</a:t>
            </a:r>
          </a:p>
          <a:p>
            <a:pPr lvl="3"/>
            <a:r>
              <a:rPr lang="en-US" dirty="0"/>
              <a:t>Email</a:t>
            </a:r>
          </a:p>
          <a:p>
            <a:pPr lvl="4"/>
            <a:r>
              <a:rPr lang="en-US" dirty="0"/>
              <a:t>Phone</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8" name="TextBox 7">
            <a:extLst>
              <a:ext uri="{FF2B5EF4-FFF2-40B4-BE49-F238E27FC236}">
                <a16:creationId xmlns:a16="http://schemas.microsoft.com/office/drawing/2014/main" id="{5E098955-8651-419E-86A8-56788A65E26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Contact Information:</a:t>
            </a:r>
            <a:endParaRPr lang="en-US" dirty="0"/>
          </a:p>
        </p:txBody>
      </p:sp>
      <p:pic>
        <p:nvPicPr>
          <p:cNvPr id="6" name="Picture 5">
            <a:extLst>
              <a:ext uri="{FF2B5EF4-FFF2-40B4-BE49-F238E27FC236}">
                <a16:creationId xmlns:a16="http://schemas.microsoft.com/office/drawing/2014/main" id="{184F4F1A-CF95-4957-953C-C908BBDF28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6285" y="2543613"/>
            <a:ext cx="2974602" cy="1389773"/>
          </a:xfrm>
          <a:prstGeom prst="rect">
            <a:avLst/>
          </a:prstGeom>
        </p:spPr>
      </p:pic>
    </p:spTree>
    <p:extLst>
      <p:ext uri="{BB962C8B-B14F-4D97-AF65-F5344CB8AC3E}">
        <p14:creationId xmlns:p14="http://schemas.microsoft.com/office/powerpoint/2010/main" val="395652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115955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E19837-98EC-4FB4-8EB6-9858802534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1469" y="2270681"/>
            <a:ext cx="7180494" cy="1590924"/>
          </a:xfrm>
          <a:prstGeom prst="rect">
            <a:avLst/>
          </a:prstGeom>
        </p:spPr>
      </p:pic>
      <p:sp>
        <p:nvSpPr>
          <p:cNvPr id="2" name="Slide Number Placeholder 1">
            <a:extLst>
              <a:ext uri="{FF2B5EF4-FFF2-40B4-BE49-F238E27FC236}">
                <a16:creationId xmlns:a16="http://schemas.microsoft.com/office/drawing/2014/main" id="{A3F84F2E-6236-45E4-BF4A-77147E579450}"/>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35113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8D146980-D8A2-4012-978A-9289360E76CE}"/>
              </a:ext>
            </a:extLst>
          </p:cNvPr>
          <p:cNvCxnSpPr>
            <a:cxnSpLocks/>
          </p:cNvCxnSpPr>
          <p:nvPr userDrawn="1"/>
        </p:nvCxnSpPr>
        <p:spPr>
          <a:xfrm>
            <a:off x="4568467" y="5377715"/>
            <a:ext cx="4572000" cy="0"/>
          </a:xfrm>
          <a:prstGeom prst="line">
            <a:avLst/>
          </a:prstGeom>
          <a:ln w="76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3" name="Rectangle 32"/>
          <p:cNvSpPr/>
          <p:nvPr userDrawn="1"/>
        </p:nvSpPr>
        <p:spPr>
          <a:xfrm>
            <a:off x="0" y="3981452"/>
            <a:ext cx="4429402" cy="295275"/>
          </a:xfrm>
          <a:prstGeom prst="rect">
            <a:avLst/>
          </a:prstGeom>
          <a:gradFill flip="none" rotWithShape="1">
            <a:gsLst>
              <a:gs pos="0">
                <a:schemeClr val="accent2">
                  <a:lumMod val="67000"/>
                </a:schemeClr>
              </a:gs>
              <a:gs pos="100000">
                <a:schemeClr val="accent2">
                  <a:lumMod val="97000"/>
                  <a:lumOff val="3000"/>
                </a:schemeClr>
              </a:gs>
            </a:gsLst>
            <a:lin ang="1620000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Rectangle 33"/>
          <p:cNvSpPr/>
          <p:nvPr userDrawn="1"/>
        </p:nvSpPr>
        <p:spPr>
          <a:xfrm>
            <a:off x="0" y="5513221"/>
            <a:ext cx="4429402" cy="295275"/>
          </a:xfrm>
          <a:prstGeom prst="rect">
            <a:avLst/>
          </a:prstGeom>
          <a:gradFill flip="none" rotWithShape="1">
            <a:gsLst>
              <a:gs pos="0">
                <a:schemeClr val="accent1">
                  <a:lumMod val="67000"/>
                </a:schemeClr>
              </a:gs>
              <a:gs pos="100000">
                <a:schemeClr val="accent1">
                  <a:lumMod val="97000"/>
                  <a:lumOff val="3000"/>
                </a:schemeClr>
              </a:gs>
            </a:gsLst>
            <a:lin ang="1620000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TextBox 13"/>
          <p:cNvSpPr txBox="1"/>
          <p:nvPr userDrawn="1"/>
        </p:nvSpPr>
        <p:spPr>
          <a:xfrm>
            <a:off x="4695825" y="1480004"/>
            <a:ext cx="4297680" cy="5191126"/>
          </a:xfrm>
          <a:prstGeom prst="rect">
            <a:avLst/>
          </a:prstGeom>
          <a:noFill/>
        </p:spPr>
        <p:txBody>
          <a:bodyPr wrap="square" rtlCol="0">
            <a:noAutofit/>
          </a:bodyPr>
          <a:lstStyle/>
          <a:p>
            <a:pPr marL="0" indent="0">
              <a:spcAft>
                <a:spcPts val="0"/>
              </a:spcAft>
              <a:buFont typeface="Arial" panose="020B0604020202020204" pitchFamily="34" charset="0"/>
              <a:buNone/>
            </a:pPr>
            <a:r>
              <a:rPr lang="en-US" sz="2000" b="1" dirty="0">
                <a:solidFill>
                  <a:schemeClr val="accent1"/>
                </a:solidFill>
                <a:latin typeface="Arial" panose="020B0604020202020204" pitchFamily="34" charset="0"/>
                <a:cs typeface="Arial" panose="020B0604020202020204" pitchFamily="34" charset="0"/>
              </a:rPr>
              <a:t>Beyond</a:t>
            </a:r>
            <a:r>
              <a:rPr lang="en-US" sz="2000" b="1" baseline="0" dirty="0">
                <a:solidFill>
                  <a:schemeClr val="accent1"/>
                </a:solidFill>
                <a:latin typeface="Arial" panose="020B0604020202020204" pitchFamily="34" charset="0"/>
                <a:cs typeface="Arial" panose="020B0604020202020204" pitchFamily="34" charset="0"/>
              </a:rPr>
              <a:t> the </a:t>
            </a:r>
            <a:r>
              <a:rPr lang="en-US" sz="2000" b="1" baseline="0">
                <a:solidFill>
                  <a:schemeClr val="accent1"/>
                </a:solidFill>
                <a:latin typeface="Arial" panose="020B0604020202020204" pitchFamily="34" charset="0"/>
                <a:cs typeface="Arial" panose="020B0604020202020204" pitchFamily="34" charset="0"/>
              </a:rPr>
              <a:t>standard offerings,</a:t>
            </a:r>
          </a:p>
          <a:p>
            <a:pPr marL="0" indent="0">
              <a:spcAft>
                <a:spcPts val="1000"/>
              </a:spcAft>
              <a:buFont typeface="Arial" panose="020B0604020202020204" pitchFamily="34" charset="0"/>
              <a:buNone/>
            </a:pPr>
            <a:r>
              <a:rPr lang="en-US" sz="1150" b="0" baseline="0">
                <a:latin typeface="Arial" panose="020B0604020202020204" pitchFamily="34" charset="0"/>
                <a:cs typeface="Arial" panose="020B0604020202020204" pitchFamily="34" charset="0"/>
              </a:rPr>
              <a:t>t</a:t>
            </a:r>
            <a:r>
              <a:rPr lang="en-US" sz="1150" b="0">
                <a:latin typeface="Arial" panose="020B0604020202020204" pitchFamily="34" charset="0"/>
                <a:cs typeface="Arial" panose="020B0604020202020204" pitchFamily="34" charset="0"/>
              </a:rPr>
              <a:t>his</a:t>
            </a:r>
            <a:r>
              <a:rPr lang="en-US" sz="1150" b="0" baseline="0">
                <a:latin typeface="Arial" panose="020B0604020202020204" pitchFamily="34" charset="0"/>
                <a:cs typeface="Arial" panose="020B0604020202020204" pitchFamily="34" charset="0"/>
              </a:rPr>
              <a:t> </a:t>
            </a:r>
            <a:r>
              <a:rPr lang="en-US" sz="1150" b="0" baseline="0" dirty="0">
                <a:latin typeface="Arial" panose="020B0604020202020204" pitchFamily="34" charset="0"/>
                <a:cs typeface="Arial" panose="020B0604020202020204" pitchFamily="34" charset="0"/>
              </a:rPr>
              <a:t>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Your Moderator</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3 </a:t>
            </a:r>
            <a:r>
              <a:rPr lang="en-US" sz="1100" b="0" baseline="0" dirty="0">
                <a:latin typeface="Arial" panose="020B0604020202020204" pitchFamily="34" charset="0"/>
                <a:cs typeface="Arial" panose="020B0604020202020204" pitchFamily="34" charset="0"/>
              </a:rPr>
              <a:t>Speaker </a:t>
            </a:r>
            <a:r>
              <a:rPr lang="en-US" sz="1100" b="0" baseline="0">
                <a:latin typeface="Arial" panose="020B0604020202020204" pitchFamily="34" charset="0"/>
                <a:cs typeface="Arial" panose="020B0604020202020204" pitchFamily="34" charset="0"/>
              </a:rPr>
              <a:t>Slide choices</a:t>
            </a:r>
            <a:endParaRPr lang="en-US" sz="1100" b="0" baseline="0" dirty="0">
              <a:latin typeface="Arial" panose="020B0604020202020204" pitchFamily="34" charset="0"/>
              <a:cs typeface="Arial" panose="020B0604020202020204" pitchFamily="34" charset="0"/>
            </a:endParaRP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Today’s Objectives</a:t>
            </a:r>
            <a:endParaRPr lang="en-US" sz="1100" b="0" baseline="0" dirty="0">
              <a:latin typeface="Arial" panose="020B0604020202020204" pitchFamily="34" charset="0"/>
              <a:cs typeface="Arial" panose="020B0604020202020204" pitchFamily="34" charset="0"/>
            </a:endParaRP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Series Set</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Quote</a:t>
            </a:r>
          </a:p>
          <a:p>
            <a:pPr marL="0" indent="0">
              <a:spcBef>
                <a:spcPts val="3000"/>
              </a:spcBef>
              <a:spcAft>
                <a:spcPts val="0"/>
              </a:spcAft>
              <a:buFont typeface="Arial" panose="020B0604020202020204" pitchFamily="34" charset="0"/>
              <a:buNone/>
            </a:pPr>
            <a:r>
              <a:rPr lang="en-US" sz="1500" b="1" baseline="0">
                <a:solidFill>
                  <a:schemeClr val="accent1"/>
                </a:solidFill>
                <a:latin typeface="Arial" panose="020B0604020202020204" pitchFamily="34" charset="0"/>
                <a:cs typeface="Arial" panose="020B0604020202020204" pitchFamily="34" charset="0"/>
              </a:rPr>
              <a:t>Resources &amp; Name / Occupation / Org boxes:</a:t>
            </a:r>
            <a:endParaRPr lang="en-US" sz="1500" b="1" baseline="0" dirty="0">
              <a:solidFill>
                <a:schemeClr val="accent1"/>
              </a:solidFill>
              <a:latin typeface="Arial" panose="020B0604020202020204" pitchFamily="34" charset="0"/>
              <a:cs typeface="Arial" panose="020B0604020202020204" pitchFamily="34" charset="0"/>
            </a:endParaRPr>
          </a:p>
          <a:p>
            <a:pPr marL="0" indent="0">
              <a:spcBef>
                <a:spcPts val="400"/>
              </a:spcBef>
              <a:spcAft>
                <a:spcPts val="800"/>
              </a:spcAft>
              <a:buFont typeface="Arial" panose="020B0604020202020204" pitchFamily="34" charset="0"/>
              <a:buNone/>
            </a:pPr>
            <a:r>
              <a:rPr lang="en-US" sz="1050" baseline="0">
                <a:latin typeface="Arial" panose="020B0604020202020204" pitchFamily="34" charset="0"/>
                <a:cs typeface="Arial" panose="020B0604020202020204" pitchFamily="34" charset="0"/>
              </a:rPr>
              <a:t>This </a:t>
            </a:r>
            <a:r>
              <a:rPr lang="en-US" sz="1050" baseline="0" dirty="0">
                <a:latin typeface="Arial" panose="020B0604020202020204" pitchFamily="34" charset="0"/>
                <a:cs typeface="Arial" panose="020B0604020202020204" pitchFamily="34" charset="0"/>
              </a:rPr>
              <a:t>works like a multi-level bulleted list</a:t>
            </a:r>
            <a:r>
              <a:rPr lang="en-US" sz="1050" baseline="0">
                <a:latin typeface="Arial" panose="020B0604020202020204" pitchFamily="34" charset="0"/>
                <a:cs typeface="Arial" panose="020B0604020202020204" pitchFamily="34" charset="0"/>
              </a:rPr>
              <a:t>.  Use </a:t>
            </a:r>
            <a:r>
              <a:rPr lang="en-US" sz="1050" baseline="0" dirty="0">
                <a:latin typeface="Arial" panose="020B0604020202020204" pitchFamily="34" charset="0"/>
                <a:cs typeface="Arial" panose="020B0604020202020204" pitchFamily="34" charset="0"/>
              </a:rPr>
              <a:t>the list level buttons on your “Home” tab to</a:t>
            </a:r>
            <a:br>
              <a:rPr lang="en-US" sz="1050" baseline="0">
                <a:latin typeface="Arial" panose="020B0604020202020204" pitchFamily="34" charset="0"/>
                <a:cs typeface="Arial" panose="020B0604020202020204" pitchFamily="34" charset="0"/>
              </a:rPr>
            </a:br>
            <a:r>
              <a:rPr lang="en-US" sz="1050" baseline="0">
                <a:latin typeface="Arial" panose="020B0604020202020204" pitchFamily="34" charset="0"/>
                <a:cs typeface="Arial" panose="020B0604020202020204" pitchFamily="34" charset="0"/>
              </a:rPr>
              <a:t>change formatting levels.</a:t>
            </a:r>
            <a:endParaRPr lang="en-US" sz="105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7084799" y="4562930"/>
            <a:ext cx="1734243" cy="644333"/>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8" name="Rectangle 27"/>
          <p:cNvSpPr/>
          <p:nvPr userDrawn="1"/>
        </p:nvSpPr>
        <p:spPr>
          <a:xfrm>
            <a:off x="5040000" y="1"/>
            <a:ext cx="278130" cy="137638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p:cNvSpPr/>
          <p:nvPr userDrawn="1"/>
        </p:nvSpPr>
        <p:spPr>
          <a:xfrm>
            <a:off x="4429402" y="1376381"/>
            <a:ext cx="278130" cy="54816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userDrawn="1"/>
        </p:nvSpPr>
        <p:spPr>
          <a:xfrm>
            <a:off x="91736" y="1480004"/>
            <a:ext cx="4337666" cy="5352299"/>
          </a:xfrm>
          <a:prstGeom prst="rect">
            <a:avLst/>
          </a:prstGeom>
          <a:noFill/>
        </p:spPr>
        <p:txBody>
          <a:bodyPr wrap="square" rtlCol="0">
            <a:noAutofit/>
          </a:bodyPr>
          <a:lstStyle/>
          <a:p>
            <a:pPr>
              <a:spcAft>
                <a:spcPts val="300"/>
              </a:spcAft>
            </a:pPr>
            <a:r>
              <a:rPr lang="en-US" sz="2000" b="1" dirty="0">
                <a:solidFill>
                  <a:schemeClr val="accent1"/>
                </a:solidFill>
                <a:latin typeface="Arial" panose="020B0604020202020204" pitchFamily="34" charset="0"/>
                <a:cs typeface="Arial" panose="020B0604020202020204" pitchFamily="34" charset="0"/>
              </a:rPr>
              <a:t>How to use</a:t>
            </a:r>
            <a:r>
              <a:rPr lang="en-US" sz="2000" b="1" baseline="0" dirty="0">
                <a:solidFill>
                  <a:schemeClr val="accent1"/>
                </a:solidFill>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t>
            </a:r>
            <a:r>
              <a:rPr lang="en-US" sz="1050" b="0" baseline="0">
                <a:latin typeface="Arial" panose="020B0604020202020204" pitchFamily="34" charset="0"/>
                <a:cs typeface="Arial" panose="020B0604020202020204" pitchFamily="34" charset="0"/>
              </a:rPr>
              <a:t>available.</a:t>
            </a:r>
          </a:p>
          <a:p>
            <a:pPr marL="171450" indent="-171450">
              <a:spcBef>
                <a:spcPts val="600"/>
              </a:spcBef>
              <a:buFont typeface="Arial" panose="020B0604020202020204" pitchFamily="34" charset="0"/>
              <a:buChar char="•"/>
            </a:pPr>
            <a:r>
              <a:rPr lang="en-US" sz="1050" b="0" baseline="0">
                <a:latin typeface="Arial" panose="020B0604020202020204" pitchFamily="34" charset="0"/>
                <a:cs typeface="Arial" panose="020B0604020202020204" pitchFamily="34" charset="0"/>
              </a:rPr>
              <a:t>Select </a:t>
            </a:r>
            <a:r>
              <a:rPr lang="en-US" sz="1050" b="0" baseline="0" dirty="0">
                <a:latin typeface="Arial" panose="020B0604020202020204" pitchFamily="34" charset="0"/>
                <a:cs typeface="Arial" panose="020B0604020202020204" pitchFamily="34" charset="0"/>
              </a:rPr>
              <a:t>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a:t>
            </a:r>
            <a:r>
              <a:rPr lang="en-US" sz="1050" b="0" baseline="0">
                <a:latin typeface="Arial" panose="020B0604020202020204" pitchFamily="34" charset="0"/>
                <a:cs typeface="Arial" panose="020B0604020202020204" pitchFamily="34" charset="0"/>
              </a:rPr>
              <a:t>of an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existing slide, click the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a:t>
            </a:r>
            <a:r>
              <a:rPr lang="en-US" sz="1050" b="0" baseline="0" dirty="0">
                <a:latin typeface="Arial" panose="020B0604020202020204" pitchFamily="34" charset="0"/>
                <a:cs typeface="Arial" panose="020B0604020202020204" pitchFamily="34" charset="0"/>
              </a:rPr>
              <a:t>Layout” </a:t>
            </a:r>
            <a:r>
              <a:rPr lang="en-US" sz="1050" b="0" baseline="0">
                <a:latin typeface="Arial" panose="020B0604020202020204" pitchFamily="34" charset="0"/>
                <a:cs typeface="Arial" panose="020B0604020202020204" pitchFamily="34" charset="0"/>
              </a:rPr>
              <a:t>button right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next </a:t>
            </a:r>
            <a:r>
              <a:rPr lang="en-US" sz="1050" b="0" baseline="0" dirty="0">
                <a:latin typeface="Arial" panose="020B0604020202020204" pitchFamily="34" charset="0"/>
                <a:cs typeface="Arial" panose="020B0604020202020204" pitchFamily="34" charset="0"/>
              </a:rPr>
              <a:t>to </a:t>
            </a:r>
            <a:r>
              <a:rPr lang="en-US" sz="1050" b="0" baseline="0">
                <a:latin typeface="Arial" panose="020B0604020202020204" pitchFamily="34" charset="0"/>
                <a:cs typeface="Arial" panose="020B0604020202020204" pitchFamily="34" charset="0"/>
              </a:rPr>
              <a:t>the “</a:t>
            </a:r>
            <a:r>
              <a:rPr lang="en-US" sz="1050" b="0" baseline="0" dirty="0">
                <a:latin typeface="Arial" panose="020B0604020202020204" pitchFamily="34" charset="0"/>
                <a:cs typeface="Arial" panose="020B0604020202020204" pitchFamily="34" charset="0"/>
              </a:rPr>
              <a:t>New Slide” button.</a:t>
            </a:r>
          </a:p>
          <a:p>
            <a:pPr marL="0" marR="0" lvl="0" indent="0" algn="l" defTabSz="457200" rtl="0" eaLnBrk="1" fontAlgn="auto" latinLnBrk="0" hangingPunct="1">
              <a:lnSpc>
                <a:spcPct val="100000"/>
              </a:lnSpc>
              <a:spcBef>
                <a:spcPts val="1200"/>
              </a:spcBef>
              <a:spcAft>
                <a:spcPts val="30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General Template Notes:</a:t>
            </a:r>
          </a:p>
          <a:p>
            <a:pPr marL="91440" lvl="0" indent="0">
              <a:spcAft>
                <a:spcPts val="600"/>
              </a:spcAft>
              <a:buFont typeface="Arial" panose="020B0604020202020204" pitchFamily="34" charset="0"/>
              <a:buNone/>
            </a:pPr>
            <a:r>
              <a:rPr lang="en-US" sz="1800" b="0" u="none" spc="60" baseline="0">
                <a:solidFill>
                  <a:schemeClr val="accent5">
                    <a:lumMod val="20000"/>
                    <a:lumOff val="80000"/>
                  </a:schemeClr>
                </a:solidFill>
                <a:effectLst>
                  <a:outerShdw blurRad="76200" dist="38100" dir="8100000" algn="tr" rotWithShape="0">
                    <a:prstClr val="black">
                      <a:alpha val="60000"/>
                    </a:prstClr>
                  </a:outerShdw>
                </a:effectLst>
                <a:latin typeface="+mj-lt"/>
                <a:cs typeface="Arial" panose="020B0604020202020204" pitchFamily="34" charset="0"/>
                <a:sym typeface="Wingdings" panose="05000000000000000000" pitchFamily="2" charset="2"/>
              </a:rPr>
              <a:t></a:t>
            </a:r>
            <a:r>
              <a:rPr lang="en-US" sz="1800" b="1" u="none"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 </a:t>
            </a:r>
            <a:r>
              <a:rPr lang="en-US" sz="1800" b="1" u="sng"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DO </a:t>
            </a:r>
            <a:r>
              <a:rPr lang="en-US" sz="1800" b="1" u="sng"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NOT</a:t>
            </a:r>
            <a:r>
              <a:rPr lang="en-US" sz="1800" b="1" u="none"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chemeClr val="accent2"/>
              </a:buClr>
              <a:buSzTx/>
              <a:buFont typeface="Wingdings" panose="05000000000000000000" pitchFamily="2" charset="2"/>
              <a:buChar char="ý"/>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a:latin typeface="Arial" panose="020B0604020202020204" pitchFamily="34" charset="0"/>
                <a:cs typeface="Arial" panose="020B0604020202020204" pitchFamily="34" charset="0"/>
              </a:rPr>
              <a:t>.  Please note if a spacing adjustment is required.</a:t>
            </a:r>
            <a:endParaRPr lang="en-US" sz="1050" b="0" dirty="0">
              <a:latin typeface="Arial" panose="020B0604020202020204" pitchFamily="34" charset="0"/>
              <a:cs typeface="Arial" panose="020B0604020202020204" pitchFamily="34" charset="0"/>
            </a:endParaRPr>
          </a:p>
          <a:p>
            <a:pPr marL="457200" lvl="1" indent="-171450">
              <a:spcAft>
                <a:spcPts val="600"/>
              </a:spcAft>
              <a:buClr>
                <a:schemeClr val="accent2"/>
              </a:buClr>
              <a:buFont typeface="Wingdings" panose="05000000000000000000" pitchFamily="2" charset="2"/>
              <a:buChar char="ý"/>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457200" lvl="1" indent="-171450">
              <a:spcAft>
                <a:spcPts val="600"/>
              </a:spcAft>
              <a:buClr>
                <a:schemeClr val="accent2"/>
              </a:buClr>
              <a:buFont typeface="Wingdings" panose="05000000000000000000" pitchFamily="2" charset="2"/>
              <a:buChar char="ý"/>
            </a:pPr>
            <a:r>
              <a:rPr lang="en-US" sz="1050" b="1" baseline="0" dirty="0">
                <a:latin typeface="Arial" panose="020B0604020202020204" pitchFamily="34" charset="0"/>
                <a:cs typeface="Arial" panose="020B0604020202020204" pitchFamily="34" charset="0"/>
              </a:rPr>
              <a:t>Change heading alignment </a:t>
            </a:r>
            <a:r>
              <a:rPr lang="en-US" sz="1050" b="1" baseline="0">
                <a:latin typeface="Arial" panose="020B0604020202020204" pitchFamily="34" charset="0"/>
                <a:cs typeface="Arial" panose="020B0604020202020204" pitchFamily="34" charset="0"/>
              </a:rPr>
              <a:t>or location for standard content slide material</a:t>
            </a:r>
            <a:r>
              <a:rPr lang="en-US" sz="1050" b="0" baseline="0">
                <a:latin typeface="Arial" panose="020B0604020202020204" pitchFamily="34" charset="0"/>
                <a:cs typeface="Arial" panose="020B0604020202020204" pitchFamily="34" charset="0"/>
              </a:rPr>
              <a:t>.</a:t>
            </a:r>
          </a:p>
          <a:p>
            <a:pPr marL="9144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b="0" u="none" kern="1200" spc="60" baseline="0">
                <a:solidFill>
                  <a:srgbClr val="92D050"/>
                </a:solidFill>
                <a:effectLst>
                  <a:outerShdw blurRad="76200" dist="38100" dir="8100000" algn="tr" rotWithShape="0">
                    <a:prstClr val="black">
                      <a:alpha val="60000"/>
                    </a:prstClr>
                  </a:outerShdw>
                </a:effectLst>
                <a:latin typeface="+mn-lt"/>
                <a:ea typeface="+mn-ea"/>
                <a:cs typeface="Arial" panose="020B0604020202020204" pitchFamily="34" charset="0"/>
                <a:sym typeface="Wingdings" panose="05000000000000000000" pitchFamily="2" charset="2"/>
              </a:rPr>
              <a:t></a:t>
            </a:r>
            <a:r>
              <a:rPr kumimoji="0" lang="en-US" sz="1800" b="1" i="0" u="none"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 </a:t>
            </a:r>
            <a:r>
              <a:rPr kumimoji="0" lang="en-US" sz="1800" b="1" i="0" u="sng"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DO</a:t>
            </a:r>
            <a:r>
              <a:rPr kumimoji="0" lang="en-US" sz="1800" b="1" i="0" u="none"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rgbClr val="72AF2F"/>
              </a:buClr>
              <a:buSzTx/>
              <a:buFont typeface="Wingdings" panose="05000000000000000000" pitchFamily="2" charset="2"/>
              <a:buChar char="þ"/>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Reference </a:t>
            </a: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a:t>
            </a: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originated.</a:t>
            </a:r>
          </a:p>
          <a:p>
            <a:pPr marL="457200" marR="0" lvl="1"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any graphics not referenced or in violation of </a:t>
            </a:r>
            <a:r>
              <a:rPr kumimoji="0" lang="en-US" sz="1050" b="1" i="0" u="none" strike="noStrike" kern="1200" cap="none" spc="0" normalizeH="0" baseline="0" noProof="0" dirty="0">
                <a:ln>
                  <a:noFill/>
                </a:ln>
                <a:solidFill>
                  <a:schemeClr val="accent4">
                    <a:lumMod val="2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10" name="TextBox 9"/>
          <p:cNvSpPr txBox="1"/>
          <p:nvPr userDrawn="1"/>
        </p:nvSpPr>
        <p:spPr>
          <a:xfrm>
            <a:off x="5308798" y="88691"/>
            <a:ext cx="3245631" cy="1102812"/>
          </a:xfrm>
          <a:prstGeom prst="rect">
            <a:avLst/>
          </a:prstGeom>
          <a:noFill/>
        </p:spPr>
        <p:txBody>
          <a:bodyPr wrap="square" rtlCol="0" anchor="ctr">
            <a:noAutofit/>
          </a:bodyPr>
          <a:lstStyle/>
          <a:p>
            <a:pPr algn="l"/>
            <a:r>
              <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rPr>
              <a:t>This slide contains information on how to use </a:t>
            </a: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this template, and is hidden. </a:t>
            </a:r>
          </a:p>
          <a:p>
            <a:pPr algn="l">
              <a:spcBef>
                <a:spcPts val="300"/>
              </a:spcBef>
            </a:pP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It is not a part of </a:t>
            </a:r>
            <a:b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b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the presentation.</a:t>
            </a:r>
            <a:endPar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endParaRPr>
          </a:p>
        </p:txBody>
      </p:sp>
      <p:cxnSp>
        <p:nvCxnSpPr>
          <p:cNvPr id="9" name="Straight Connector 8"/>
          <p:cNvCxnSpPr/>
          <p:nvPr userDrawn="1"/>
        </p:nvCxnSpPr>
        <p:spPr>
          <a:xfrm>
            <a:off x="0" y="1376381"/>
            <a:ext cx="9144000" cy="0"/>
          </a:xfrm>
          <a:prstGeom prst="line">
            <a:avLst/>
          </a:prstGeom>
          <a:ln w="1016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userDrawn="1"/>
        </p:nvSpPr>
        <p:spPr>
          <a:xfrm>
            <a:off x="7084799" y="2286069"/>
            <a:ext cx="1619719" cy="1620538"/>
          </a:xfrm>
          <a:prstGeom prst="rect">
            <a:avLst/>
          </a:prstGeom>
          <a:noFill/>
        </p:spPr>
        <p:txBody>
          <a:bodyPr wrap="square" rtlCol="0">
            <a:noAutofit/>
          </a:bodyPr>
          <a:lstStyle/>
          <a:p>
            <a:pPr marL="0" marR="0" lvl="1" indent="-171450" algn="l" defTabSz="457200" rtl="0" eaLnBrk="1" fontAlgn="auto" latinLnBrk="0" hangingPunct="1">
              <a:lnSpc>
                <a:spcPct val="90000"/>
              </a:lnSpc>
              <a:spcBef>
                <a:spcPts val="0"/>
              </a:spcBef>
              <a:spcAft>
                <a:spcPts val="400"/>
              </a:spcAft>
              <a:buClrTx/>
              <a:buSzTx/>
              <a:buFont typeface="Arial" panose="020B0604020202020204" pitchFamily="34" charset="0"/>
              <a:buChar char="•"/>
              <a:tabLst/>
              <a:defRPr/>
            </a:pPr>
            <a:r>
              <a:rPr lang="en-US" sz="1100" b="0" baseline="0">
                <a:latin typeface="Arial" panose="020B0604020202020204" pitchFamily="34" charset="0"/>
                <a:cs typeface="Arial" panose="020B0604020202020204" pitchFamily="34" charset="0"/>
              </a:rPr>
              <a:t>Legal Language</a:t>
            </a:r>
            <a:endParaRPr lang="en-US" sz="1100" b="0" baseline="0"/>
          </a:p>
          <a:p>
            <a:pPr marL="0" lvl="1" indent="-171450">
              <a:lnSpc>
                <a:spcPct val="90000"/>
              </a:lnSpc>
              <a:spcAft>
                <a:spcPts val="400"/>
              </a:spcAft>
              <a:buFont typeface="Arial" panose="020B0604020202020204" pitchFamily="34" charset="0"/>
              <a:buChar char="•"/>
            </a:pPr>
            <a:r>
              <a:rPr lang="en-US" sz="1100" b="0" baseline="0"/>
              <a:t>Poll</a:t>
            </a:r>
          </a:p>
          <a:p>
            <a:pPr marL="0" lvl="1" indent="-171450">
              <a:lnSpc>
                <a:spcPct val="90000"/>
              </a:lnSpc>
              <a:spcAft>
                <a:spcPts val="400"/>
              </a:spcAft>
              <a:buFont typeface="Arial" panose="020B0604020202020204" pitchFamily="34" charset="0"/>
              <a:buChar char="•"/>
            </a:pPr>
            <a:r>
              <a:rPr lang="en-US" sz="1100" b="0" baseline="0"/>
              <a:t>Save the Date</a:t>
            </a:r>
          </a:p>
          <a:p>
            <a:pPr marL="0" lvl="1" indent="-171450">
              <a:lnSpc>
                <a:spcPct val="90000"/>
              </a:lnSpc>
              <a:spcAft>
                <a:spcPts val="400"/>
              </a:spcAft>
              <a:buFont typeface="Arial" panose="020B0604020202020204" pitchFamily="34" charset="0"/>
              <a:buChar char="•"/>
            </a:pPr>
            <a:r>
              <a:rPr lang="en-US" sz="1100" b="0" baseline="0"/>
              <a:t>Questions</a:t>
            </a:r>
            <a:endParaRPr lang="en-US" sz="1100" b="0" baseline="0" dirty="0"/>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5258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76653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40" name="Group 39">
            <a:extLst>
              <a:ext uri="{FF2B5EF4-FFF2-40B4-BE49-F238E27FC236}">
                <a16:creationId xmlns:a16="http://schemas.microsoft.com/office/drawing/2014/main" id="{54EBE4A4-93BC-4F5F-96D7-3EB1B9477815}"/>
              </a:ext>
            </a:extLst>
          </p:cNvPr>
          <p:cNvGrpSpPr/>
          <p:nvPr userDrawn="1"/>
        </p:nvGrpSpPr>
        <p:grpSpPr>
          <a:xfrm>
            <a:off x="5101094" y="5519741"/>
            <a:ext cx="3776420" cy="1204516"/>
            <a:chOff x="9823451" y="-913608"/>
            <a:chExt cx="3776420" cy="1204516"/>
          </a:xfrm>
        </p:grpSpPr>
        <p:sp>
          <p:nvSpPr>
            <p:cNvPr id="23" name="TextBox 22"/>
            <p:cNvSpPr txBox="1"/>
            <p:nvPr userDrawn="1"/>
          </p:nvSpPr>
          <p:spPr>
            <a:xfrm>
              <a:off x="11200962" y="-833368"/>
              <a:ext cx="2398909" cy="1044036"/>
            </a:xfrm>
            <a:prstGeom prst="rect">
              <a:avLst/>
            </a:prstGeom>
            <a:noFill/>
          </p:spPr>
          <p:txBody>
            <a:bodyPr wrap="square" rtlCol="0" anchor="ctr">
              <a:noAutofit/>
            </a:bodyPr>
            <a:lstStyle/>
            <a:p>
              <a:pPr algn="l">
                <a:lnSpc>
                  <a:spcPct val="90000"/>
                </a:lnSpc>
              </a:pPr>
              <a:r>
                <a:rPr lang="en-US" sz="1200" b="1" i="0" spc="40">
                  <a:solidFill>
                    <a:schemeClr val="tx1">
                      <a:lumMod val="85000"/>
                      <a:lumOff val="15000"/>
                    </a:schemeClr>
                  </a:solidFill>
                  <a:latin typeface="+mj-lt"/>
                </a:rPr>
                <a:t>Don’t delete </a:t>
              </a:r>
              <a:r>
                <a:rPr lang="en-US" sz="1200" b="1" i="0" spc="40" dirty="0">
                  <a:solidFill>
                    <a:schemeClr val="tx1">
                      <a:lumMod val="85000"/>
                      <a:lumOff val="15000"/>
                    </a:schemeClr>
                  </a:solidFill>
                  <a:latin typeface="+mj-lt"/>
                </a:rPr>
                <a:t>this slide until the presentation is final.</a:t>
              </a:r>
              <a:endParaRPr lang="en-US" sz="12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a:t>
              </a:r>
              <a:r>
                <a:rPr lang="en-US" sz="1500" b="1" i="0" spc="40" baseline="0">
                  <a:solidFill>
                    <a:srgbClr val="9D1C30"/>
                  </a:solidFill>
                  <a:latin typeface="+mj-lt"/>
                </a:rPr>
                <a:t>in the template</a:t>
              </a:r>
              <a:r>
                <a:rPr lang="en-US" sz="1500" b="1" i="0" spc="40" baseline="0" dirty="0">
                  <a:solidFill>
                    <a:srgbClr val="9D1C30"/>
                  </a:solidFill>
                  <a:latin typeface="+mj-lt"/>
                </a:rPr>
                <a:t>.</a:t>
              </a:r>
              <a:endParaRPr lang="en-US" sz="1500" b="1" i="0" spc="40" dirty="0">
                <a:solidFill>
                  <a:srgbClr val="9D1C30"/>
                </a:solidFill>
                <a:latin typeface="+mj-lt"/>
              </a:endParaRPr>
            </a:p>
          </p:txBody>
        </p:sp>
        <p:grpSp>
          <p:nvGrpSpPr>
            <p:cNvPr id="39" name="Group 38">
              <a:extLst>
                <a:ext uri="{FF2B5EF4-FFF2-40B4-BE49-F238E27FC236}">
                  <a16:creationId xmlns:a16="http://schemas.microsoft.com/office/drawing/2014/main" id="{C27DF8FF-D711-4A8A-8948-673270B8AE9D}"/>
                </a:ext>
              </a:extLst>
            </p:cNvPr>
            <p:cNvGrpSpPr/>
            <p:nvPr userDrawn="1"/>
          </p:nvGrpSpPr>
          <p:grpSpPr>
            <a:xfrm>
              <a:off x="9823451" y="-913608"/>
              <a:ext cx="1204516" cy="1204516"/>
              <a:chOff x="9823451" y="-913608"/>
              <a:chExt cx="1204516" cy="1204516"/>
            </a:xfrm>
          </p:grpSpPr>
          <p:grpSp>
            <p:nvGrpSpPr>
              <p:cNvPr id="24" name="Group 23"/>
              <p:cNvGrpSpPr/>
              <p:nvPr userDrawn="1"/>
            </p:nvGrpSpPr>
            <p:grpSpPr>
              <a:xfrm>
                <a:off x="9823451" y="-913608"/>
                <a:ext cx="1204516" cy="1204516"/>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9" name="TextBox 18"/>
              <p:cNvSpPr txBox="1"/>
              <p:nvPr userDrawn="1"/>
            </p:nvSpPr>
            <p:spPr>
              <a:xfrm>
                <a:off x="9929466" y="-730460"/>
                <a:ext cx="992486" cy="838221"/>
              </a:xfrm>
              <a:prstGeom prst="rect">
                <a:avLst/>
              </a:prstGeom>
              <a:noFill/>
              <a:effectLst>
                <a:outerShdw blurRad="50800" dist="25400" dir="8100000" algn="tr" rotWithShape="0">
                  <a:prstClr val="black">
                    <a:alpha val="40000"/>
                  </a:prstClr>
                </a:outerShdw>
              </a:effectLst>
            </p:spPr>
            <p:txBody>
              <a:bodyPr wrap="square" rtlCol="0" anchor="ctr">
                <a:noAutofit/>
              </a:bodyPr>
              <a:lstStyle/>
              <a:p>
                <a:pPr algn="ctr"/>
                <a:r>
                  <a:rPr lang="en-US" sz="2000" b="0" i="0" spc="40" baseline="0" dirty="0">
                    <a:solidFill>
                      <a:schemeClr val="bg1"/>
                    </a:solidFill>
                    <a:latin typeface="Impact" panose="020B0806030902050204" pitchFamily="34" charset="0"/>
                  </a:rPr>
                  <a:t>DON’T</a:t>
                </a:r>
                <a:br>
                  <a:rPr lang="en-US" sz="2000" b="0" i="0" spc="40" baseline="0" dirty="0">
                    <a:solidFill>
                      <a:schemeClr val="bg1"/>
                    </a:solidFill>
                    <a:latin typeface="Impact" panose="020B0806030902050204" pitchFamily="34" charset="0"/>
                  </a:rPr>
                </a:br>
                <a:r>
                  <a:rPr lang="en-US" sz="20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247590"/>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8F6D14EF-EBC7-433A-8C95-1D2C470B7DF1}"/>
              </a:ext>
            </a:extLst>
          </p:cNvPr>
          <p:cNvSpPr txBox="1"/>
          <p:nvPr userDrawn="1"/>
        </p:nvSpPr>
        <p:spPr>
          <a:xfrm>
            <a:off x="7427" y="161985"/>
            <a:ext cx="5040000" cy="1051560"/>
          </a:xfrm>
          <a:prstGeom prst="rect">
            <a:avLst/>
          </a:prstGeom>
        </p:spPr>
        <p:txBody>
          <a:bodyPr vert="horz" lIns="91440" tIns="45720" rIns="91440" bIns="45720" rtlCol="0" anchor="ctr">
            <a:no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lnSpc>
                <a:spcPct val="85000"/>
              </a:lnSpc>
            </a:pPr>
            <a:r>
              <a:rPr lang="en-US" sz="50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2017 Template</a:t>
            </a:r>
          </a:p>
          <a:p>
            <a:pPr lvl="0" algn="ctr">
              <a:lnSpc>
                <a:spcPct val="85000"/>
              </a:lnSpc>
            </a:pPr>
            <a:r>
              <a:rPr lang="en-US" sz="4000" b="0" spc="60" baseline="0" dirty="0"/>
              <a:t>Usage Instructions</a:t>
            </a:r>
          </a:p>
        </p:txBody>
      </p:sp>
      <p:pic>
        <p:nvPicPr>
          <p:cNvPr id="44" name="Picture 43">
            <a:extLst>
              <a:ext uri="{FF2B5EF4-FFF2-40B4-BE49-F238E27FC236}">
                <a16:creationId xmlns:a16="http://schemas.microsoft.com/office/drawing/2014/main" id="{5AAE9CEC-A7E3-43C1-AC4A-1C3889F366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57143" y="626792"/>
            <a:ext cx="1736362" cy="586522"/>
          </a:xfrm>
          <a:prstGeom prst="rect">
            <a:avLst/>
          </a:prstGeom>
        </p:spPr>
      </p:pic>
    </p:spTree>
    <p:extLst>
      <p:ext uri="{BB962C8B-B14F-4D97-AF65-F5344CB8AC3E}">
        <p14:creationId xmlns:p14="http://schemas.microsoft.com/office/powerpoint/2010/main" val="2258890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Where Are You?">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628650" y="365126"/>
            <a:ext cx="7955279"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r"/>
            <a:r>
              <a:rPr lang="en-US" sz="3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Where Are You?</a:t>
            </a:r>
          </a:p>
        </p:txBody>
      </p:sp>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BB10FC-1879-4D54-9DBF-A84DD16609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50" y="636507"/>
            <a:ext cx="8295970" cy="5656619"/>
          </a:xfrm>
          <a:prstGeom prst="rect">
            <a:avLst/>
          </a:prstGeom>
          <a:effectLst>
            <a:innerShdw blurRad="63500" dist="25400" dir="18900000">
              <a:schemeClr val="accent1">
                <a:lumMod val="50000"/>
                <a:alpha val="50000"/>
              </a:schemeClr>
            </a:innerShdw>
          </a:effectLst>
        </p:spPr>
      </p:pic>
      <p:sp>
        <p:nvSpPr>
          <p:cNvPr id="9" name="TextBox 8">
            <a:extLst>
              <a:ext uri="{FF2B5EF4-FFF2-40B4-BE49-F238E27FC236}">
                <a16:creationId xmlns:a16="http://schemas.microsoft.com/office/drawing/2014/main" id="{4F6D1450-DC26-4EDD-BBBC-73EB1D776CF7}"/>
              </a:ext>
            </a:extLst>
          </p:cNvPr>
          <p:cNvSpPr txBox="1"/>
          <p:nvPr userDrawn="1"/>
        </p:nvSpPr>
        <p:spPr>
          <a:xfrm>
            <a:off x="5601600" y="1207559"/>
            <a:ext cx="2982329" cy="492443"/>
          </a:xfrm>
          <a:prstGeom prst="rect">
            <a:avLst/>
          </a:prstGeom>
          <a:noFill/>
        </p:spPr>
        <p:txBody>
          <a:bodyPr wrap="square" rtlCol="0">
            <a:spAutoFit/>
          </a:bodyPr>
          <a:lstStyle/>
          <a:p>
            <a:pPr marL="457200" indent="-457200" algn="ctr"/>
            <a:r>
              <a:rPr lang="en-US" sz="1300" i="1">
                <a:solidFill>
                  <a:schemeClr val="accent3">
                    <a:lumMod val="75000"/>
                    <a:lumOff val="25000"/>
                  </a:schemeClr>
                </a:solidFill>
              </a:rPr>
              <a:t>Enter your location in the chat window</a:t>
            </a:r>
            <a:br>
              <a:rPr lang="en-US" sz="1300" i="1">
                <a:solidFill>
                  <a:schemeClr val="accent3">
                    <a:lumMod val="75000"/>
                    <a:lumOff val="25000"/>
                  </a:schemeClr>
                </a:solidFill>
              </a:rPr>
            </a:br>
            <a:r>
              <a:rPr lang="en-US" sz="1200" i="1">
                <a:solidFill>
                  <a:schemeClr val="accent3">
                    <a:lumMod val="50000"/>
                    <a:lumOff val="50000"/>
                  </a:schemeClr>
                </a:solidFill>
              </a:rPr>
              <a:t>(lower left of screen)</a:t>
            </a:r>
            <a:endParaRPr lang="en-US" sz="1200" i="1" dirty="0">
              <a:solidFill>
                <a:schemeClr val="accent3">
                  <a:lumMod val="50000"/>
                  <a:lumOff val="50000"/>
                </a:schemeClr>
              </a:solidFill>
            </a:endParaRPr>
          </a:p>
        </p:txBody>
      </p:sp>
    </p:spTree>
    <p:extLst>
      <p:ext uri="{BB962C8B-B14F-4D97-AF65-F5344CB8AC3E}">
        <p14:creationId xmlns:p14="http://schemas.microsoft.com/office/powerpoint/2010/main" val="2440840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A5BAF-C39D-44C3-B998-7CF83B21A06F}"/>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1500059"/>
            <a:ext cx="4955638" cy="5357941"/>
          </a:xfrm>
          <a:prstGeom prst="rect">
            <a:avLst/>
          </a:prstGeom>
        </p:spPr>
      </p:pic>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Save the Date:</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1112107" y="1699826"/>
            <a:ext cx="7661189" cy="4505325"/>
          </a:xfrm>
        </p:spPr>
        <p:txBody>
          <a:bodyPr/>
          <a:lstStyle>
            <a:lvl1pPr marL="91440" indent="-365760">
              <a:buSzPct val="130000"/>
              <a:buFont typeface="Webdings" panose="05030102010509060703" pitchFamily="18" charset="2"/>
              <a:buChar char=""/>
              <a:defRPr sz="2600"/>
            </a:lvl1pPr>
            <a:lvl2pPr marL="685800" indent="0">
              <a:spcBef>
                <a:spcPts val="0"/>
              </a:spcBef>
              <a:buNone/>
              <a:defRPr sz="1700">
                <a:solidFill>
                  <a:schemeClr val="accent3">
                    <a:lumMod val="75000"/>
                    <a:lumOff val="25000"/>
                  </a:schemeClr>
                </a:solidFill>
              </a:defRPr>
            </a:lvl2pPr>
            <a:lvl3pPr marL="1005840" indent="-365760" algn="l">
              <a:spcAft>
                <a:spcPts val="1200"/>
              </a:spcAft>
              <a:buFont typeface="Webdings" panose="05030102010509060703" pitchFamily="18" charset="2"/>
              <a:buChar char=""/>
              <a:defRPr b="1">
                <a:solidFill>
                  <a:schemeClr val="accent1"/>
                </a:solidFill>
              </a:defRPr>
            </a:lvl3pPr>
          </a:lstStyle>
          <a:p>
            <a:pPr lvl="0"/>
            <a:r>
              <a:rPr lang="en-US"/>
              <a:t>Event Title Here</a:t>
            </a:r>
          </a:p>
          <a:p>
            <a:pPr lvl="1"/>
            <a:r>
              <a:rPr lang="en-US"/>
              <a:t>Event summary goes here</a:t>
            </a:r>
          </a:p>
          <a:p>
            <a:pPr lvl="2"/>
            <a:r>
              <a:rPr lang="en-US"/>
              <a:t>Event date</a:t>
            </a:r>
          </a:p>
          <a:p>
            <a:pPr lvl="3"/>
            <a:r>
              <a:rPr lang="en-US"/>
              <a:t>Fourth level</a:t>
            </a:r>
          </a:p>
          <a:p>
            <a:pPr lvl="4"/>
            <a:r>
              <a:rPr lang="en-US"/>
              <a:t>Fifth level</a:t>
            </a:r>
          </a:p>
        </p:txBody>
      </p:sp>
    </p:spTree>
    <p:extLst>
      <p:ext uri="{BB962C8B-B14F-4D97-AF65-F5344CB8AC3E}">
        <p14:creationId xmlns:p14="http://schemas.microsoft.com/office/powerpoint/2010/main" val="1387802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reakout Room List">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AA60EFC-21EF-4756-ABD1-14D137A0BA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4103" y="-1"/>
            <a:ext cx="3379489" cy="3456222"/>
          </a:xfrm>
          <a:prstGeom prst="ellipse">
            <a:avLst/>
          </a:prstGeom>
          <a:ln>
            <a:noFill/>
          </a:ln>
          <a:effectLst>
            <a:softEdge rad="112500"/>
          </a:effectLst>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628655" y="1319429"/>
            <a:ext cx="7528945" cy="1448602"/>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60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i="0"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grpSp>
        <p:nvGrpSpPr>
          <p:cNvPr id="20" name="Group 19">
            <a:extLst>
              <a:ext uri="{FF2B5EF4-FFF2-40B4-BE49-F238E27FC236}">
                <a16:creationId xmlns:a16="http://schemas.microsoft.com/office/drawing/2014/main" id="{57C394F9-EFD5-42F9-891E-4F9A50F08A68}"/>
              </a:ext>
            </a:extLst>
          </p:cNvPr>
          <p:cNvGrpSpPr/>
          <p:nvPr userDrawn="1"/>
        </p:nvGrpSpPr>
        <p:grpSpPr>
          <a:xfrm>
            <a:off x="4848225" y="193023"/>
            <a:ext cx="4019550" cy="1264286"/>
            <a:chOff x="4895850" y="193023"/>
            <a:chExt cx="4019550" cy="1264286"/>
          </a:xfrm>
        </p:grpSpPr>
        <p:sp>
          <p:nvSpPr>
            <p:cNvPr id="18" name="Speech Bubble: Rectangle with Corners Rounded 17">
              <a:extLst>
                <a:ext uri="{FF2B5EF4-FFF2-40B4-BE49-F238E27FC236}">
                  <a16:creationId xmlns:a16="http://schemas.microsoft.com/office/drawing/2014/main" id="{CFC41472-478F-4A01-9B2E-B66290F9B7CB}"/>
                </a:ext>
              </a:extLst>
            </p:cNvPr>
            <p:cNvSpPr/>
            <p:nvPr userDrawn="1"/>
          </p:nvSpPr>
          <p:spPr>
            <a:xfrm>
              <a:off x="4895850" y="193023"/>
              <a:ext cx="4019550" cy="1264286"/>
            </a:xfrm>
            <a:prstGeom prst="wedgeRoundRectCallout">
              <a:avLst>
                <a:gd name="adj1" fmla="val 1245"/>
                <a:gd name="adj2" fmla="val 95649"/>
                <a:gd name="adj3" fmla="val 16667"/>
              </a:avLst>
            </a:prstGeom>
            <a:solidFill>
              <a:schemeClr val="bg1">
                <a:lumMod val="95000"/>
              </a:schemeClr>
            </a:solidFill>
            <a:ln>
              <a:solidFill>
                <a:schemeClr val="tx1">
                  <a:lumMod val="10000"/>
                  <a:lumOff val="90000"/>
                </a:schemeClr>
              </a:solid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10000"/>
                </a:lnSpc>
                <a:spcBef>
                  <a:spcPct val="0"/>
                </a:spcBef>
                <a:spcAft>
                  <a:spcPts val="0"/>
                </a:spcAft>
                <a:buClrTx/>
                <a:buSzTx/>
                <a:buFontTx/>
                <a:buNone/>
                <a:tabLst/>
                <a:defRPr/>
              </a:pPr>
              <a:r>
                <a:rPr lang="en-US" sz="3300" b="1" kern="1200" cap="none" spc="0" baseline="0" noProof="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Breakout Room</a:t>
              </a:r>
              <a:r>
                <a:rPr lang="en-US" sz="3300" b="1" kern="1200" cap="none" spc="0" noProof="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 </a:t>
              </a:r>
              <a:r>
                <a:rPr lang="en-US" sz="3200" b="0" kern="1200" cap="all" spc="220" baseline="0" noProof="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Discussions</a:t>
              </a:r>
              <a:endParaRPr lang="en-US" sz="3400" b="0" kern="1200" cap="all" spc="220" baseline="0" noProof="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
          <p:nvSpPr>
            <p:cNvPr id="19" name="Rectangle 18">
              <a:extLst>
                <a:ext uri="{FF2B5EF4-FFF2-40B4-BE49-F238E27FC236}">
                  <a16:creationId xmlns:a16="http://schemas.microsoft.com/office/drawing/2014/main" id="{7AD30ECD-A8EE-4AE1-AE33-FD6E6D3A1A06}"/>
                </a:ext>
              </a:extLst>
            </p:cNvPr>
            <p:cNvSpPr/>
            <p:nvPr userDrawn="1"/>
          </p:nvSpPr>
          <p:spPr>
            <a:xfrm rot="5400000">
              <a:off x="6882765" y="-738460"/>
              <a:ext cx="45720" cy="308152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9" name="Text Placeholder 8">
            <a:extLst>
              <a:ext uri="{FF2B5EF4-FFF2-40B4-BE49-F238E27FC236}">
                <a16:creationId xmlns:a16="http://schemas.microsoft.com/office/drawing/2014/main" id="{D5AA38BA-BC5A-4469-A67D-0B1D8AF2EB5E}"/>
              </a:ext>
            </a:extLst>
          </p:cNvPr>
          <p:cNvSpPr>
            <a:spLocks noGrp="1"/>
          </p:cNvSpPr>
          <p:nvPr>
            <p:ph type="body" sz="quarter" idx="12" hasCustomPrompt="1"/>
          </p:nvPr>
        </p:nvSpPr>
        <p:spPr>
          <a:xfrm>
            <a:off x="628655" y="3037379"/>
            <a:ext cx="7528945" cy="1371658"/>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sp>
        <p:nvSpPr>
          <p:cNvPr id="30" name="Text Placeholder 8">
            <a:extLst>
              <a:ext uri="{FF2B5EF4-FFF2-40B4-BE49-F238E27FC236}">
                <a16:creationId xmlns:a16="http://schemas.microsoft.com/office/drawing/2014/main" id="{09447CD6-F586-496A-B33A-672175DDF8C4}"/>
              </a:ext>
            </a:extLst>
          </p:cNvPr>
          <p:cNvSpPr>
            <a:spLocks noGrp="1"/>
          </p:cNvSpPr>
          <p:nvPr>
            <p:ph type="body" sz="quarter" idx="13" hasCustomPrompt="1"/>
          </p:nvPr>
        </p:nvSpPr>
        <p:spPr>
          <a:xfrm>
            <a:off x="628655" y="4678385"/>
            <a:ext cx="7528945" cy="1371658"/>
          </a:xfrm>
          <a:prstGeom prst="rect">
            <a:avLst/>
          </a:prstGeom>
          <a:noFill/>
          <a:ln w="9525">
            <a:no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spTree>
    <p:extLst>
      <p:ext uri="{BB962C8B-B14F-4D97-AF65-F5344CB8AC3E}">
        <p14:creationId xmlns:p14="http://schemas.microsoft.com/office/powerpoint/2010/main" val="373276800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000"/>
                                  </p:stCondLst>
                                  <p:childTnLst>
                                    <p:set>
                                      <p:cBhvr>
                                        <p:cTn id="6" dur="1" fill="hold">
                                          <p:stCondLst>
                                            <p:cond delay="0"/>
                                          </p:stCondLst>
                                        </p:cTn>
                                        <p:tgtEl>
                                          <p:spTgt spid="28"/>
                                        </p:tgtEl>
                                        <p:attrNameLst>
                                          <p:attrName>style.visibility</p:attrName>
                                        </p:attrNameLst>
                                      </p:cBhvr>
                                      <p:to>
                                        <p:strVal val="visible"/>
                                      </p:to>
                                    </p:set>
                                    <p:animEffect transition="in" filter="circle(out)">
                                      <p:cBhvr>
                                        <p:cTn id="7" dur="1000"/>
                                        <p:tgtEl>
                                          <p:spTgt spid="28"/>
                                        </p:tgtEl>
                                      </p:cBhvr>
                                    </p:animEffect>
                                  </p:childTnLst>
                                </p:cTn>
                              </p:par>
                            </p:childTnLst>
                          </p:cTn>
                        </p:par>
                        <p:par>
                          <p:cTn id="8" fill="hold">
                            <p:stCondLst>
                              <p:cond delay="2000"/>
                            </p:stCondLst>
                            <p:childTnLst>
                              <p:par>
                                <p:cTn id="9" presetID="10" presetClass="exit" presetSubtype="0" fill="hold" nodeType="afterEffect">
                                  <p:stCondLst>
                                    <p:cond delay="1500"/>
                                  </p:stCondLst>
                                  <p:childTnLst>
                                    <p:animEffect transition="out" filter="fade">
                                      <p:cBhvr>
                                        <p:cTn id="10" dur="3000"/>
                                        <p:tgtEl>
                                          <p:spTgt spid="28"/>
                                        </p:tgtEl>
                                      </p:cBhvr>
                                    </p:animEffect>
                                    <p:set>
                                      <p:cBhvr>
                                        <p:cTn id="11" dur="1" fill="hold">
                                          <p:stCondLst>
                                            <p:cond delay="2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628650" y="365126"/>
            <a:ext cx="7955279"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r"/>
            <a:r>
              <a:rPr lang="en-US" sz="3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Where Are You?</a:t>
            </a:r>
          </a:p>
        </p:txBody>
      </p:sp>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BB10FC-1879-4D54-9DBF-A84DD16609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50" y="636507"/>
            <a:ext cx="8295970" cy="5656619"/>
          </a:xfrm>
          <a:prstGeom prst="rect">
            <a:avLst/>
          </a:prstGeom>
          <a:effectLst>
            <a:innerShdw blurRad="63500" dist="25400" dir="18900000">
              <a:schemeClr val="accent1">
                <a:lumMod val="50000"/>
                <a:alpha val="50000"/>
              </a:schemeClr>
            </a:innerShdw>
          </a:effectLst>
        </p:spPr>
      </p:pic>
      <p:sp>
        <p:nvSpPr>
          <p:cNvPr id="9" name="TextBox 8">
            <a:extLst>
              <a:ext uri="{FF2B5EF4-FFF2-40B4-BE49-F238E27FC236}">
                <a16:creationId xmlns:a16="http://schemas.microsoft.com/office/drawing/2014/main" id="{4F6D1450-DC26-4EDD-BBBC-73EB1D776CF7}"/>
              </a:ext>
            </a:extLst>
          </p:cNvPr>
          <p:cNvSpPr txBox="1"/>
          <p:nvPr userDrawn="1"/>
        </p:nvSpPr>
        <p:spPr>
          <a:xfrm>
            <a:off x="5601600" y="1207559"/>
            <a:ext cx="2982329" cy="492443"/>
          </a:xfrm>
          <a:prstGeom prst="rect">
            <a:avLst/>
          </a:prstGeom>
          <a:noFill/>
        </p:spPr>
        <p:txBody>
          <a:bodyPr wrap="square" rtlCol="0">
            <a:spAutoFit/>
          </a:bodyPr>
          <a:lstStyle/>
          <a:p>
            <a:pPr marL="457200" indent="-457200" algn="ctr"/>
            <a:r>
              <a:rPr lang="en-US" sz="1300" i="1">
                <a:solidFill>
                  <a:schemeClr val="accent3">
                    <a:lumMod val="75000"/>
                    <a:lumOff val="25000"/>
                  </a:schemeClr>
                </a:solidFill>
              </a:rPr>
              <a:t>Enter your location in the chat window</a:t>
            </a:r>
            <a:br>
              <a:rPr lang="en-US" sz="1300" i="1">
                <a:solidFill>
                  <a:schemeClr val="accent3">
                    <a:lumMod val="75000"/>
                    <a:lumOff val="25000"/>
                  </a:schemeClr>
                </a:solidFill>
              </a:rPr>
            </a:br>
            <a:r>
              <a:rPr lang="en-US" sz="1200" i="1">
                <a:solidFill>
                  <a:schemeClr val="accent3">
                    <a:lumMod val="50000"/>
                    <a:lumOff val="50000"/>
                  </a:schemeClr>
                </a:solidFill>
              </a:rPr>
              <a:t>(lower left of screen)</a:t>
            </a:r>
            <a:endParaRPr lang="en-US" sz="1200" i="1" dirty="0">
              <a:solidFill>
                <a:schemeClr val="accent3">
                  <a:lumMod val="50000"/>
                  <a:lumOff val="50000"/>
                </a:schemeClr>
              </a:solidFill>
            </a:endParaRPr>
          </a:p>
        </p:txBody>
      </p:sp>
    </p:spTree>
    <p:extLst>
      <p:ext uri="{BB962C8B-B14F-4D97-AF65-F5344CB8AC3E}">
        <p14:creationId xmlns:p14="http://schemas.microsoft.com/office/powerpoint/2010/main" val="2203354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9A1E24-4FA0-4F98-8BF9-EB39417922D0}"/>
              </a:ext>
            </a:extLst>
          </p:cNvPr>
          <p:cNvGrpSpPr/>
          <p:nvPr userDrawn="1"/>
        </p:nvGrpSpPr>
        <p:grpSpPr>
          <a:xfrm>
            <a:off x="1037844" y="4477392"/>
            <a:ext cx="7068312" cy="477054"/>
            <a:chOff x="1435608" y="1207559"/>
            <a:chExt cx="7068312" cy="477054"/>
          </a:xfrm>
        </p:grpSpPr>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9049AB-A84D-4A1B-AD47-FEAF1B009A4D}"/>
                </a:ext>
              </a:extLst>
            </p:cNvPr>
            <p:cNvSpPr txBox="1"/>
            <p:nvPr userDrawn="1"/>
          </p:nvSpPr>
          <p:spPr>
            <a:xfrm>
              <a:off x="3396199" y="1207559"/>
              <a:ext cx="3126329" cy="477054"/>
            </a:xfrm>
            <a:prstGeom prst="rect">
              <a:avLst/>
            </a:prstGeom>
            <a:noFill/>
          </p:spPr>
          <p:txBody>
            <a:bodyPr wrap="square" rtlCol="0">
              <a:spAutoFit/>
            </a:bodyPr>
            <a:lstStyle/>
            <a:p>
              <a:pPr marL="594360" indent="-594360" algn="ctr"/>
              <a:r>
                <a:rPr lang="en-US" sz="1300" i="1" dirty="0">
                  <a:solidFill>
                    <a:schemeClr val="accent3">
                      <a:lumMod val="75000"/>
                      <a:lumOff val="25000"/>
                    </a:schemeClr>
                  </a:solidFill>
                </a:rPr>
                <a:t>Enter your questions in the chat window</a:t>
              </a:r>
              <a:br>
                <a:rPr lang="en-US" sz="1300" i="1" dirty="0">
                  <a:solidFill>
                    <a:schemeClr val="accent3">
                      <a:lumMod val="75000"/>
                      <a:lumOff val="25000"/>
                    </a:schemeClr>
                  </a:solidFill>
                </a:rPr>
              </a:br>
              <a:r>
                <a:rPr lang="en-US" sz="1200" i="1" spc="50" baseline="0" dirty="0">
                  <a:solidFill>
                    <a:schemeClr val="accent3">
                      <a:lumMod val="50000"/>
                      <a:lumOff val="50000"/>
                    </a:schemeClr>
                  </a:solidFill>
                </a:rPr>
                <a:t>(lower left of screen)</a:t>
              </a:r>
            </a:p>
          </p:txBody>
        </p:sp>
      </p:grpSp>
      <p:pic>
        <p:nvPicPr>
          <p:cNvPr id="20" name="Picture 19">
            <a:extLst>
              <a:ext uri="{FF2B5EF4-FFF2-40B4-BE49-F238E27FC236}">
                <a16:creationId xmlns:a16="http://schemas.microsoft.com/office/drawing/2014/main" id="{042EA7E5-CDEF-40A6-89F7-A907866110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2754" y="0"/>
            <a:ext cx="3535388" cy="6150355"/>
          </a:xfrm>
          <a:prstGeom prst="rect">
            <a:avLst/>
          </a:prstGeom>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594360" y="2394251"/>
            <a:ext cx="5730240" cy="2120786"/>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Any</a:t>
            </a:r>
          </a:p>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Questions?</a:t>
            </a:r>
            <a:endParaRPr lang="en-US" sz="7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Tree>
    <p:extLst>
      <p:ext uri="{BB962C8B-B14F-4D97-AF65-F5344CB8AC3E}">
        <p14:creationId xmlns:p14="http://schemas.microsoft.com/office/powerpoint/2010/main" val="966532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Poll">
    <p:spTree>
      <p:nvGrpSpPr>
        <p:cNvPr id="1" name=""/>
        <p:cNvGrpSpPr/>
        <p:nvPr/>
      </p:nvGrpSpPr>
      <p:grpSpPr>
        <a:xfrm>
          <a:off x="0" y="0"/>
          <a:ext cx="0" cy="0"/>
          <a:chOff x="0" y="0"/>
          <a:chExt cx="0" cy="0"/>
        </a:xfrm>
      </p:grpSpPr>
      <p:sp>
        <p:nvSpPr>
          <p:cNvPr id="8" name="Arrow: Down 7">
            <a:extLst>
              <a:ext uri="{FF2B5EF4-FFF2-40B4-BE49-F238E27FC236}">
                <a16:creationId xmlns:a16="http://schemas.microsoft.com/office/drawing/2014/main" id="{8D1EBE43-28AC-4EDE-922C-0DEE355DCAF4}"/>
              </a:ext>
            </a:extLst>
          </p:cNvPr>
          <p:cNvSpPr/>
          <p:nvPr userDrawn="1"/>
        </p:nvSpPr>
        <p:spPr>
          <a:xfrm>
            <a:off x="795232" y="1197034"/>
            <a:ext cx="640080" cy="5046431"/>
          </a:xfrm>
          <a:prstGeom prst="downArrow">
            <a:avLst>
              <a:gd name="adj1" fmla="val 100000"/>
              <a:gd name="adj2" fmla="val 50000"/>
            </a:avLst>
          </a:prstGeom>
          <a:gradFill flip="none" rotWithShape="1">
            <a:gsLst>
              <a:gs pos="49000">
                <a:schemeClr val="bg1">
                  <a:lumMod val="95000"/>
                  <a:alpha val="65000"/>
                </a:schemeClr>
              </a:gs>
              <a:gs pos="51000">
                <a:schemeClr val="bg1">
                  <a:lumMod val="85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787234" y="571074"/>
            <a:ext cx="6796695" cy="1051560"/>
          </a:xfrm>
        </p:spPr>
        <p:txBody>
          <a:bodyPr anchor="ctr"/>
          <a:lstStyle>
            <a:lvl1pPr>
              <a:defRPr/>
            </a:lvl1pPr>
          </a:lstStyle>
          <a:p>
            <a:r>
              <a:rPr lang="en-US" dirty="0"/>
              <a:t>Type your polling question here. </a:t>
            </a:r>
          </a:p>
        </p:txBody>
      </p:sp>
      <p:sp>
        <p:nvSpPr>
          <p:cNvPr id="3" name="Content Placeholder 2"/>
          <p:cNvSpPr>
            <a:spLocks noGrp="1"/>
          </p:cNvSpPr>
          <p:nvPr>
            <p:ph idx="1" hasCustomPrompt="1"/>
          </p:nvPr>
        </p:nvSpPr>
        <p:spPr>
          <a:xfrm>
            <a:off x="939114" y="2188127"/>
            <a:ext cx="7364627" cy="3693690"/>
          </a:xfrm>
        </p:spPr>
        <p:txBody>
          <a:bodyPr anchor="ctr"/>
          <a:lstStyle>
            <a:lvl1pPr marL="514350" indent="-514350">
              <a:spcBef>
                <a:spcPts val="1800"/>
              </a:spcBef>
              <a:buFont typeface="+mj-lt"/>
              <a:buAutoNum type="arabicPeriod"/>
              <a:defRPr sz="2400"/>
            </a:lvl1pPr>
            <a:lvl2pPr marL="777240" indent="-228600">
              <a:lnSpc>
                <a:spcPct val="95000"/>
              </a:lnSpc>
              <a:spcBef>
                <a:spcPts val="200"/>
              </a:spcBef>
              <a:buSzPct val="70000"/>
              <a:buFont typeface="+mj-lt"/>
              <a:buAutoNum type="alphaLcParenR"/>
              <a:defRPr sz="2100"/>
            </a:lvl2pPr>
            <a:lvl3pPr marL="1143000" indent="-228600">
              <a:spcBef>
                <a:spcPts val="200"/>
              </a:spcBef>
              <a:buClr>
                <a:schemeClr val="accent1">
                  <a:lumMod val="60000"/>
                  <a:lumOff val="40000"/>
                </a:schemeClr>
              </a:buClr>
              <a:buSzPct val="70000"/>
              <a:buFont typeface="+mj-lt"/>
              <a:buAutoNum type="romanLcPeriod"/>
              <a:defRPr sz="1900"/>
            </a:lvl3pPr>
            <a:lvl4pPr marL="1417320" indent="-228600">
              <a:spcBef>
                <a:spcPts val="200"/>
              </a:spcBef>
              <a:buSzPct val="70000"/>
              <a:buFont typeface="+mj-lt"/>
              <a:buAutoNum type="arabicPeriod"/>
              <a:defRPr/>
            </a:lvl4pPr>
            <a:lvl5pPr marL="1645920" indent="-201168">
              <a:spcBef>
                <a:spcPts val="200"/>
              </a:spcBef>
              <a:buSzPct val="70000"/>
              <a:buFont typeface="+mj-lt"/>
              <a:buAutoNum type="arabicPeriod"/>
              <a:defRPr/>
            </a:lvl5pPr>
          </a:lstStyle>
          <a:p>
            <a:pPr lvl="0"/>
            <a:r>
              <a:rPr lang="en-US" dirty="0"/>
              <a:t>Type your possible choices/answers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5" name="Rectangle 4">
            <a:extLst>
              <a:ext uri="{FF2B5EF4-FFF2-40B4-BE49-F238E27FC236}">
                <a16:creationId xmlns:a16="http://schemas.microsoft.com/office/drawing/2014/main" id="{EA14D85F-6F7F-45C7-83F3-FD9113F0E7CB}"/>
              </a:ext>
            </a:extLst>
          </p:cNvPr>
          <p:cNvSpPr/>
          <p:nvPr userDrawn="1"/>
        </p:nvSpPr>
        <p:spPr>
          <a:xfrm rot="5400000">
            <a:off x="4946904" y="-1628776"/>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728CEE-638E-4D8A-8127-346A257906F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43310" y="449939"/>
            <a:ext cx="1343925" cy="1343925"/>
          </a:xfrm>
          <a:prstGeom prst="rect">
            <a:avLst/>
          </a:prstGeom>
        </p:spPr>
      </p:pic>
      <p:sp>
        <p:nvSpPr>
          <p:cNvPr id="7" name="TextBox 6">
            <a:extLst>
              <a:ext uri="{FF2B5EF4-FFF2-40B4-BE49-F238E27FC236}">
                <a16:creationId xmlns:a16="http://schemas.microsoft.com/office/drawing/2014/main" id="{53571A4E-C4B0-4CA2-936E-E627457E6BED}"/>
              </a:ext>
            </a:extLst>
          </p:cNvPr>
          <p:cNvSpPr txBox="1"/>
          <p:nvPr userDrawn="1"/>
        </p:nvSpPr>
        <p:spPr>
          <a:xfrm>
            <a:off x="2630804" y="1882520"/>
            <a:ext cx="5953125" cy="292388"/>
          </a:xfrm>
          <a:prstGeom prst="rect">
            <a:avLst/>
          </a:prstGeom>
          <a:noFill/>
        </p:spPr>
        <p:txBody>
          <a:bodyPr wrap="square" rtlCol="0">
            <a:spAutoFit/>
          </a:bodyPr>
          <a:lstStyle/>
          <a:p>
            <a:pPr algn="r"/>
            <a:r>
              <a:rPr lang="en-US" sz="1300" i="1">
                <a:solidFill>
                  <a:schemeClr val="accent3">
                    <a:lumMod val="75000"/>
                    <a:lumOff val="25000"/>
                  </a:schemeClr>
                </a:solidFill>
              </a:rPr>
              <a:t>Choose the answer that best reflects you (or your organization)</a:t>
            </a:r>
          </a:p>
        </p:txBody>
      </p:sp>
    </p:spTree>
    <p:extLst>
      <p:ext uri="{BB962C8B-B14F-4D97-AF65-F5344CB8AC3E}">
        <p14:creationId xmlns:p14="http://schemas.microsoft.com/office/powerpoint/2010/main" val="128910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842964"/>
            <a:ext cx="7863840" cy="2852737"/>
          </a:xfrm>
        </p:spPr>
        <p:txBody>
          <a:bodyPr anchor="b">
            <a:normAutofit/>
          </a:bodyPr>
          <a:lstStyle>
            <a:lvl1pPr algn="ctr" defTabSz="914400" rtl="0" eaLnBrk="1" latinLnBrk="0" hangingPunct="1">
              <a:lnSpc>
                <a:spcPct val="90000"/>
              </a:lnSpc>
              <a:spcBef>
                <a:spcPct val="0"/>
              </a:spcBef>
              <a:buNone/>
              <a:defRPr lang="en-US" sz="4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a:t>
            </a:r>
            <a:r>
              <a:rPr lang="en-US"/>
              <a:t>to add section heading</a:t>
            </a:r>
            <a:endParaRPr lang="en-US" dirty="0"/>
          </a:p>
        </p:txBody>
      </p:sp>
      <p:sp>
        <p:nvSpPr>
          <p:cNvPr id="3" name="Text Placeholder 2"/>
          <p:cNvSpPr>
            <a:spLocks noGrp="1"/>
          </p:cNvSpPr>
          <p:nvPr>
            <p:ph type="body" idx="1" hasCustomPrompt="1"/>
          </p:nvPr>
        </p:nvSpPr>
        <p:spPr>
          <a:xfrm>
            <a:off x="921021" y="4064000"/>
            <a:ext cx="7269574" cy="1866900"/>
          </a:xfrm>
        </p:spPr>
        <p:txBody>
          <a:bodyPr>
            <a:normAutofit/>
          </a:bodyPr>
          <a:lstStyle>
            <a:lvl1pPr marL="0" indent="0">
              <a:lnSpc>
                <a:spcPct val="100000"/>
              </a:lnSpc>
              <a:spcBef>
                <a:spcPts val="1200"/>
              </a:spcBef>
              <a:buNone/>
              <a:defRPr sz="2600" i="1">
                <a:solidFill>
                  <a:schemeClr val="accent3">
                    <a:lumMod val="90000"/>
                    <a:lumOff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subheading</a:t>
            </a:r>
          </a:p>
        </p:txBody>
      </p:sp>
      <p:sp>
        <p:nvSpPr>
          <p:cNvPr id="8" name="Rectangle 7"/>
          <p:cNvSpPr/>
          <p:nvPr userDrawn="1"/>
        </p:nvSpPr>
        <p:spPr>
          <a:xfrm rot="5400000">
            <a:off x="4549140" y="-68775"/>
            <a:ext cx="45720" cy="78638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C001FC9-B0F6-44E9-9D41-A14F6DF4100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222991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53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58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2" y="-292233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3857564-4952-4BB3-8D17-85D07E8E4219}"/>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46467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10C90F-ED6C-4D1B-A25F-8C9CF9B83DA2}"/>
              </a:ext>
            </a:extLst>
          </p:cNvPr>
          <p:cNvSpPr/>
          <p:nvPr userDrawn="1"/>
        </p:nvSpPr>
        <p:spPr>
          <a:xfrm rot="5400000">
            <a:off x="4321982" y="-2686037"/>
            <a:ext cx="500034"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6"/>
            <a:ext cx="7886700" cy="1051560"/>
          </a:xfrm>
        </p:spPr>
        <p:txBody>
          <a:bodyPr vert="horz" lIns="91440" tIns="45720" rIns="91440" bIns="45720" rtlCol="0" anchor="b">
            <a:normAutofit/>
          </a:bodyPr>
          <a:lstStyle>
            <a:lvl1pPr>
              <a:defRPr lang="en-US"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defRPr>
            </a:lvl1pPr>
          </a:lstStyle>
          <a:p>
            <a:pPr lvl="0"/>
            <a:r>
              <a:rPr lang="en-US"/>
              <a:t>Click to edit Master title style</a:t>
            </a:r>
            <a:endParaRPr lang="en-US" dirty="0"/>
          </a:p>
        </p:txBody>
      </p:sp>
      <p:sp>
        <p:nvSpPr>
          <p:cNvPr id="3" name="Text Placeholder 2"/>
          <p:cNvSpPr>
            <a:spLocks noGrp="1"/>
          </p:cNvSpPr>
          <p:nvPr>
            <p:ph type="body" idx="1" hasCustomPrompt="1"/>
          </p:nvPr>
        </p:nvSpPr>
        <p:spPr>
          <a:xfrm>
            <a:off x="629842" y="1668895"/>
            <a:ext cx="3868340"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4" name="Content Placeholder 3"/>
          <p:cNvSpPr>
            <a:spLocks noGrp="1"/>
          </p:cNvSpPr>
          <p:nvPr>
            <p:ph sz="half" idx="2"/>
          </p:nvPr>
        </p:nvSpPr>
        <p:spPr>
          <a:xfrm>
            <a:off x="715567" y="2350452"/>
            <a:ext cx="3749040" cy="3839211"/>
          </a:xfrm>
        </p:spPr>
        <p:txBody>
          <a:bodyPr/>
          <a:lstStyle>
            <a:lvl1pPr>
              <a:defRPr sz="2300"/>
            </a:lvl1pPr>
            <a:lvl2pPr>
              <a:defRPr sz="2100"/>
            </a:lvl2pPr>
            <a:lvl3pPr>
              <a:defRPr sz="19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0" y="1668895"/>
            <a:ext cx="3887391"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6" name="Content Placeholder 5"/>
          <p:cNvSpPr>
            <a:spLocks noGrp="1"/>
          </p:cNvSpPr>
          <p:nvPr>
            <p:ph sz="quarter" idx="4"/>
          </p:nvPr>
        </p:nvSpPr>
        <p:spPr>
          <a:xfrm>
            <a:off x="4714875" y="2350452"/>
            <a:ext cx="3749040" cy="3839211"/>
          </a:xfrm>
        </p:spPr>
        <p:txBody>
          <a:bodyPr/>
          <a:lstStyle>
            <a:lvl1pPr>
              <a:defRPr sz="23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0B3D28B-CE3D-4466-9666-609B2668EC8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BC407D7D-3897-4B51-871B-6518969A743B}"/>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19139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7BD7B24-A705-44C8-8854-0D01A5CB6C9F}"/>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99062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71510A-CF9F-4994-9B30-C2AB139BB631}"/>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57994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nchor="ctr"/>
          <a:lstStyle>
            <a:lvl1pPr>
              <a:defRPr sz="2400"/>
            </a:lvl1pPr>
            <a:lvl2pPr>
              <a:defRPr sz="2200"/>
            </a:lvl2pPr>
            <a:lvl3pPr>
              <a:defRPr sz="19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641390" y="3089276"/>
            <a:ext cx="2926080" cy="2743200"/>
          </a:xfr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dirty="0">
                <a:solidFill>
                  <a:schemeClr val="accent2"/>
                </a:solidFill>
              </a:defRPr>
            </a:lvl1pPr>
          </a:lstStyle>
          <a:p>
            <a:pPr marL="0" lvl="0" indent="0">
              <a:buNone/>
            </a:pPr>
            <a:r>
              <a:rPr lang="en-US" dirty="0"/>
              <a:t>Click to add caption</a:t>
            </a:r>
          </a:p>
        </p:txBody>
      </p:sp>
      <p:sp>
        <p:nvSpPr>
          <p:cNvPr id="5" name="Slide Number Placeholder 4">
            <a:extLst>
              <a:ext uri="{FF2B5EF4-FFF2-40B4-BE49-F238E27FC236}">
                <a16:creationId xmlns:a16="http://schemas.microsoft.com/office/drawing/2014/main" id="{F48D562C-A495-48E7-A662-90C4D7E5E3FB}"/>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95128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494950"/>
            <a:ext cx="4629150" cy="534932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200000"/>
              </a:lnSpc>
              <a:buNone/>
              <a:defRPr sz="28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641390" y="3089276"/>
            <a:ext cx="2926080" cy="2743200"/>
          </a:xfrm>
          <a:prstGeom prst="rect">
            <a:avLst/>
          </a:prstGeo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a:solidFill>
                  <a:schemeClr val="accent2"/>
                </a:solidFill>
              </a:defRPr>
            </a:lvl1pPr>
          </a:lstStyle>
          <a:p>
            <a:pPr marL="0" lvl="0" indent="0">
              <a:buNone/>
            </a:pPr>
            <a:r>
              <a:rPr lang="en-US"/>
              <a:t>Click to add caption</a:t>
            </a:r>
          </a:p>
        </p:txBody>
      </p:sp>
      <p:sp>
        <p:nvSpPr>
          <p:cNvPr id="5" name="Slide Number Placeholder 4">
            <a:extLst>
              <a:ext uri="{FF2B5EF4-FFF2-40B4-BE49-F238E27FC236}">
                <a16:creationId xmlns:a16="http://schemas.microsoft.com/office/drawing/2014/main" id="{EB6008F9-D6D9-4EDB-9511-1995786E12D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280762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2.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a:off x="8239885" y="3685101"/>
              <a:ext cx="904115" cy="3172899"/>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a:off x="8314926" y="3948449"/>
              <a:ext cx="829074" cy="2909552"/>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3">
                    <a:lumMod val="75000"/>
                    <a:lumOff val="25000"/>
                  </a:schemeClr>
                </a:solidFill>
              </a:defRPr>
            </a:lvl1pPr>
          </a:lstStyle>
          <a:p>
            <a:fld id="{706D636C-90A3-4979-BA37-BAB384B22101}" type="slidenum">
              <a:rPr lang="en-US" smtClean="0"/>
              <a:pPr/>
              <a:t>‹#›</a:t>
            </a:fld>
            <a:endParaRPr lang="en-US"/>
          </a:p>
        </p:txBody>
      </p:sp>
    </p:spTree>
    <p:extLst>
      <p:ext uri="{BB962C8B-B14F-4D97-AF65-F5344CB8AC3E}">
        <p14:creationId xmlns:p14="http://schemas.microsoft.com/office/powerpoint/2010/main" val="257799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3" r:id="rId10"/>
    <p:sldLayoutId id="2147483684" r:id="rId11"/>
    <p:sldLayoutId id="2147483685" r:id="rId12"/>
    <p:sldLayoutId id="2147483686" r:id="rId13"/>
    <p:sldLayoutId id="2147483702" r:id="rId14"/>
    <p:sldLayoutId id="2147483696" r:id="rId15"/>
    <p:sldLayoutId id="2147483689" r:id="rId16"/>
    <p:sldLayoutId id="2147483701" r:id="rId17"/>
    <p:sldLayoutId id="2147483700" r:id="rId18"/>
    <p:sldLayoutId id="2147483690" r:id="rId19"/>
    <p:sldLayoutId id="2147483695" r:id="rId20"/>
    <p:sldLayoutId id="2147483704" r:id="rId21"/>
    <p:sldLayoutId id="2147483705" r:id="rId22"/>
  </p:sldLayoutIdLst>
  <p:hf hdr="0" ftr="0" dt="0"/>
  <p:txStyles>
    <p:titleStyle>
      <a:lvl1pPr algn="l" defTabSz="914400" rtl="0" eaLnBrk="1" latinLnBrk="0" hangingPunct="1">
        <a:lnSpc>
          <a:spcPct val="90000"/>
        </a:lnSpc>
        <a:spcBef>
          <a:spcPct val="0"/>
        </a:spcBef>
        <a:buNone/>
        <a:defRPr lang="en-US" sz="3400" b="1" i="0" u="none"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BC8923-5990-4505-8338-F181A486DCBA}"/>
              </a:ext>
            </a:extLst>
          </p:cNvPr>
          <p:cNvGrpSpPr/>
          <p:nvPr userDrawn="1"/>
        </p:nvGrpSpPr>
        <p:grpSpPr>
          <a:xfrm>
            <a:off x="-1" y="0"/>
            <a:ext cx="9144001" cy="6858000"/>
            <a:chOff x="-1" y="0"/>
            <a:chExt cx="9144001" cy="685800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a:off x="8314926" y="3948449"/>
                <a:ext cx="829074" cy="2909552"/>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8" name="Picture 1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1">
                    <a:lumMod val="40000"/>
                    <a:lumOff val="60000"/>
                  </a:schemeClr>
                </a:solidFill>
              </a:defRPr>
            </a:lvl1pPr>
          </a:lstStyle>
          <a:p>
            <a:fld id="{706D636C-90A3-4979-BA37-BAB384B22101}" type="slidenum">
              <a:rPr lang="en-US" smtClean="0"/>
              <a:pPr/>
              <a:t>‹#›</a:t>
            </a:fld>
            <a:endParaRPr lang="en-US"/>
          </a:p>
        </p:txBody>
      </p:sp>
    </p:spTree>
    <p:extLst>
      <p:ext uri="{BB962C8B-B14F-4D97-AF65-F5344CB8AC3E}">
        <p14:creationId xmlns:p14="http://schemas.microsoft.com/office/powerpoint/2010/main" val="1584901017"/>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87" r:id="rId3"/>
    <p:sldLayoutId id="2147483692" r:id="rId4"/>
    <p:sldLayoutId id="2147483683" r:id="rId5"/>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performancereporting.workforcegps.org/sitecore/content/sites/Performance-Reporting/Discussions/Performance-Reporting/2018/06/13/14/41/eligible-training-provider-etp-performance-report" TargetMode="External"/><Relationship Id="rId2" Type="http://schemas.openxmlformats.org/officeDocument/2006/relationships/hyperlink" Target="https://performancereporting.workforcegps.org/resources/2018/09/11/14/58/Eligible-Training-Provider-ETP-Resource-Page" TargetMode="External"/><Relationship Id="rId1" Type="http://schemas.openxmlformats.org/officeDocument/2006/relationships/slideLayout" Target="../slideLayouts/slideLayout15.xml"/><Relationship Id="rId5" Type="http://schemas.openxmlformats.org/officeDocument/2006/relationships/hyperlink" Target="https://wdr.doleta.gov/directives/corr_doc.cfm?docn=3527" TargetMode="External"/><Relationship Id="rId4" Type="http://schemas.openxmlformats.org/officeDocument/2006/relationships/hyperlink" Target="https://performancereporting.workforcegps.org/discussion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hyperlink" Target="http://dataatwork.org/tools/"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tiff"/><Relationship Id="rId12" Type="http://schemas.openxmlformats.org/officeDocument/2006/relationships/image" Target="../media/image32.tiff"/><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image" Target="../media/image26.tiff"/><Relationship Id="rId11" Type="http://schemas.openxmlformats.org/officeDocument/2006/relationships/image" Target="../media/image31.tiff"/><Relationship Id="rId5" Type="http://schemas.openxmlformats.org/officeDocument/2006/relationships/image" Target="../media/image25.tiff"/><Relationship Id="rId10" Type="http://schemas.openxmlformats.org/officeDocument/2006/relationships/image" Target="../media/image30.tiff"/><Relationship Id="rId4" Type="http://schemas.openxmlformats.org/officeDocument/2006/relationships/image" Target="../media/image24.tiff"/><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bit.ly/2xcRTaC"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workforce-data-initiative/tpot-data-definitions"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github.com/great-expectations/great_expectations"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s://github.com/workforce-data-initiative/tpot-warehouse" TargetMode="External"/><Relationship Id="rId1" Type="http://schemas.openxmlformats.org/officeDocument/2006/relationships/slideLayout" Target="../slideLayouts/slideLayout2.xml"/><Relationship Id="rId5" Type="http://schemas.openxmlformats.org/officeDocument/2006/relationships/hyperlink" Target="https://github.com/dedupeio/dedupe" TargetMode="External"/><Relationship Id="rId4" Type="http://schemas.openxmlformats.org/officeDocument/2006/relationships/image" Target="../media/image42.tiff"/></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workforce-data-initiative/tpot-abacus" TargetMode="External"/><Relationship Id="rId2" Type="http://schemas.openxmlformats.org/officeDocument/2006/relationships/image" Target="../media/image43.tif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dr.doleta.gov/directives/corr_doc.cfm?DOCN=5816" TargetMode="External"/><Relationship Id="rId7" Type="http://schemas.openxmlformats.org/officeDocument/2006/relationships/hyperlink" Target="https://performancereporting.workforcegps.org/resources/2018/09/11/14/58/Eligible-Training-Provider-ETP-Resource-Page" TargetMode="External"/><Relationship Id="rId2" Type="http://schemas.openxmlformats.org/officeDocument/2006/relationships/hyperlink" Target="https://wdr.doleta.gov/directives/corr_doc.cfm?docn=3527" TargetMode="External"/><Relationship Id="rId1" Type="http://schemas.openxmlformats.org/officeDocument/2006/relationships/slideLayout" Target="../slideLayouts/slideLayout18.xml"/><Relationship Id="rId6" Type="http://schemas.openxmlformats.org/officeDocument/2006/relationships/hyperlink" Target="https://www.doleta.gov/wioa/Docs/wioa-regs-labor-final-rule.pdf" TargetMode="External"/><Relationship Id="rId5" Type="http://schemas.openxmlformats.org/officeDocument/2006/relationships/hyperlink" Target="https://doleta.gov/wioa/Docs/wioa-regs-joint-final-rule.pdf" TargetMode="External"/><Relationship Id="rId4" Type="http://schemas.openxmlformats.org/officeDocument/2006/relationships/hyperlink" Target="dataatwork.org/tool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7FF2BB-E1BF-49EA-A117-CAD4FED05404}"/>
              </a:ext>
            </a:extLst>
          </p:cNvPr>
          <p:cNvSpPr>
            <a:spLocks noGrp="1"/>
          </p:cNvSpPr>
          <p:nvPr>
            <p:ph type="body" sz="quarter" idx="12"/>
          </p:nvPr>
        </p:nvSpPr>
        <p:spPr/>
        <p:txBody>
          <a:bodyPr/>
          <a:lstStyle/>
          <a:p>
            <a:r>
              <a:rPr lang="en-US" dirty="0"/>
              <a:t>September 17, 2018</a:t>
            </a:r>
          </a:p>
        </p:txBody>
      </p:sp>
      <p:sp>
        <p:nvSpPr>
          <p:cNvPr id="3" name="Title 2">
            <a:extLst>
              <a:ext uri="{FF2B5EF4-FFF2-40B4-BE49-F238E27FC236}">
                <a16:creationId xmlns:a16="http://schemas.microsoft.com/office/drawing/2014/main" id="{EBF54E9F-EE23-4326-AFBD-5DC41FCD0D5C}"/>
              </a:ext>
            </a:extLst>
          </p:cNvPr>
          <p:cNvSpPr>
            <a:spLocks noGrp="1"/>
          </p:cNvSpPr>
          <p:nvPr>
            <p:ph type="ctrTitle"/>
          </p:nvPr>
        </p:nvSpPr>
        <p:spPr/>
        <p:txBody>
          <a:bodyPr/>
          <a:lstStyle/>
          <a:p>
            <a:r>
              <a:rPr lang="en-US" dirty="0"/>
              <a:t>Eligible Training Provider Reporting</a:t>
            </a:r>
          </a:p>
        </p:txBody>
      </p:sp>
      <p:sp>
        <p:nvSpPr>
          <p:cNvPr id="4" name="Subtitle 3">
            <a:extLst>
              <a:ext uri="{FF2B5EF4-FFF2-40B4-BE49-F238E27FC236}">
                <a16:creationId xmlns:a16="http://schemas.microsoft.com/office/drawing/2014/main" id="{93B88AC5-1443-4329-92A3-834FF78723F4}"/>
              </a:ext>
            </a:extLst>
          </p:cNvPr>
          <p:cNvSpPr>
            <a:spLocks noGrp="1"/>
          </p:cNvSpPr>
          <p:nvPr>
            <p:ph type="subTitle" idx="1"/>
          </p:nvPr>
        </p:nvSpPr>
        <p:spPr/>
        <p:txBody>
          <a:bodyPr/>
          <a:lstStyle/>
          <a:p>
            <a:r>
              <a:rPr lang="en-US" dirty="0"/>
              <a:t>Requirements and Tools for Reporting – Part I</a:t>
            </a:r>
          </a:p>
        </p:txBody>
      </p:sp>
    </p:spTree>
    <p:extLst>
      <p:ext uri="{BB962C8B-B14F-4D97-AF65-F5344CB8AC3E}">
        <p14:creationId xmlns:p14="http://schemas.microsoft.com/office/powerpoint/2010/main" val="357903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p:txBody>
          <a:bodyPr/>
          <a:lstStyle/>
          <a:p>
            <a:r>
              <a:rPr lang="en-US" dirty="0"/>
              <a:t>Continued Eligibility – Staying on the List</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p:txBody>
          <a:bodyPr/>
          <a:lstStyle/>
          <a:p>
            <a:r>
              <a:rPr lang="en-US" dirty="0"/>
              <a:t>In establishing continued eligibility criteria, Governors </a:t>
            </a:r>
            <a:r>
              <a:rPr lang="en-US" b="1" u="sng" dirty="0"/>
              <a:t>must</a:t>
            </a:r>
            <a:r>
              <a:rPr lang="en-US" dirty="0"/>
              <a:t> take into account:</a:t>
            </a:r>
          </a:p>
          <a:p>
            <a:pPr lvl="1"/>
            <a:r>
              <a:rPr lang="en-US" i="1" dirty="0"/>
              <a:t>“The performance of ETPs on…the performance accountability measures described in WIOA secs. 116(b)(2)(A)(</a:t>
            </a:r>
            <a:r>
              <a:rPr lang="en-US" i="1" dirty="0" err="1"/>
              <a:t>i</a:t>
            </a:r>
            <a:r>
              <a:rPr lang="en-US" i="1" dirty="0"/>
              <a:t>)(I-IV) and other matters required by WIOA sec 122(b)(2)” </a:t>
            </a:r>
            <a:r>
              <a:rPr lang="en-US" b="1" i="1" dirty="0"/>
              <a:t>(a.k.a. outcomes for WIOA participants)</a:t>
            </a:r>
          </a:p>
          <a:p>
            <a:pPr lvl="1"/>
            <a:r>
              <a:rPr lang="en-US" i="1" dirty="0"/>
              <a:t>“Outcomes of the program for </a:t>
            </a:r>
            <a:r>
              <a:rPr lang="en-US" i="1" u="sng" dirty="0"/>
              <a:t>students in general </a:t>
            </a:r>
            <a:r>
              <a:rPr lang="en-US" i="1" dirty="0"/>
              <a:t>with respect to employment and earnings as defined in WIOA sec 116(b)(2).”</a:t>
            </a:r>
            <a:r>
              <a:rPr lang="en-US" b="1" i="1" dirty="0"/>
              <a:t> (a.k.a. outcomes for all students)</a:t>
            </a:r>
          </a:p>
          <a:p>
            <a:pPr lvl="1"/>
            <a:endParaRPr lang="en-US" i="1" dirty="0"/>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10</a:t>
            </a:fld>
            <a:endParaRPr lang="en-US"/>
          </a:p>
        </p:txBody>
      </p:sp>
      <p:sp>
        <p:nvSpPr>
          <p:cNvPr id="7" name="Text Placeholder 6">
            <a:extLst>
              <a:ext uri="{FF2B5EF4-FFF2-40B4-BE49-F238E27FC236}">
                <a16:creationId xmlns:a16="http://schemas.microsoft.com/office/drawing/2014/main" id="{3ACD02CE-7175-4437-B605-E1C551FAD63B}"/>
              </a:ext>
            </a:extLst>
          </p:cNvPr>
          <p:cNvSpPr>
            <a:spLocks noGrp="1"/>
          </p:cNvSpPr>
          <p:nvPr>
            <p:ph type="body" sz="half" idx="2"/>
          </p:nvPr>
        </p:nvSpPr>
        <p:spPr/>
        <p:txBody>
          <a:bodyPr/>
          <a:lstStyle/>
          <a:p>
            <a:r>
              <a:rPr lang="en-US" dirty="0"/>
              <a:t>2</a:t>
            </a:r>
          </a:p>
        </p:txBody>
      </p:sp>
    </p:spTree>
    <p:extLst>
      <p:ext uri="{BB962C8B-B14F-4D97-AF65-F5344CB8AC3E}">
        <p14:creationId xmlns:p14="http://schemas.microsoft.com/office/powerpoint/2010/main" val="388990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ETP Performance Reporting</a:t>
            </a:r>
          </a:p>
        </p:txBody>
      </p:sp>
      <p:sp>
        <p:nvSpPr>
          <p:cNvPr id="7" name="Text Placeholder 6"/>
          <p:cNvSpPr>
            <a:spLocks noGrp="1"/>
          </p:cNvSpPr>
          <p:nvPr>
            <p:ph type="body" idx="1"/>
          </p:nvPr>
        </p:nvSpPr>
        <p:spPr/>
        <p:txBody>
          <a:bodyPr/>
          <a:lstStyle/>
          <a:p>
            <a:r>
              <a:rPr lang="en-US" sz="2800" dirty="0"/>
              <a:t>What is in the ETP Performance Report?</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11</a:t>
            </a:fld>
            <a:endParaRPr lang="en-US"/>
          </a:p>
        </p:txBody>
      </p:sp>
    </p:spTree>
    <p:extLst>
      <p:ext uri="{BB962C8B-B14F-4D97-AF65-F5344CB8AC3E}">
        <p14:creationId xmlns:p14="http://schemas.microsoft.com/office/powerpoint/2010/main" val="351659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p:txBody>
          <a:bodyPr>
            <a:normAutofit/>
          </a:bodyPr>
          <a:lstStyle/>
          <a:p>
            <a:r>
              <a:rPr lang="en-US" sz="3800" dirty="0"/>
              <a:t>Report by Program of Study</a:t>
            </a:r>
            <a:endParaRPr lang="en-US" sz="2900" dirty="0"/>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a:xfrm>
            <a:off x="558849" y="1777463"/>
            <a:ext cx="8025081" cy="4335953"/>
          </a:xfrm>
        </p:spPr>
        <p:txBody>
          <a:bodyPr numCol="2">
            <a:normAutofit lnSpcReduction="10000"/>
          </a:bodyPr>
          <a:lstStyle/>
          <a:p>
            <a:pPr>
              <a:lnSpc>
                <a:spcPct val="120000"/>
              </a:lnSpc>
            </a:pPr>
            <a:r>
              <a:rPr lang="en-US" dirty="0"/>
              <a:t>States are required to submit ETP performance reports </a:t>
            </a:r>
            <a:r>
              <a:rPr lang="en-US" i="1" u="sng" dirty="0"/>
              <a:t>for all programs of study</a:t>
            </a:r>
            <a:r>
              <a:rPr lang="en-US" dirty="0"/>
              <a:t> </a:t>
            </a:r>
            <a:r>
              <a:rPr lang="en-US" dirty="0">
                <a:solidFill>
                  <a:srgbClr val="FF0000"/>
                </a:solidFill>
              </a:rPr>
              <a:t>(which is different than all providers) </a:t>
            </a:r>
            <a:r>
              <a:rPr lang="en-US" dirty="0"/>
              <a:t>on the state list of eligible providers.</a:t>
            </a:r>
          </a:p>
          <a:p>
            <a:pPr>
              <a:lnSpc>
                <a:spcPct val="120000"/>
              </a:lnSpc>
            </a:pPr>
            <a:r>
              <a:rPr lang="en-US" i="1" u="sng" dirty="0"/>
              <a:t>EXCEPTION</a:t>
            </a:r>
            <a:r>
              <a:rPr lang="en-US" dirty="0"/>
              <a:t>: Registered Apprenticeship providers are not required to report performance information.  </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12</a:t>
            </a:fld>
            <a:endParaRPr lang="en-US"/>
          </a:p>
        </p:txBody>
      </p:sp>
      <p:sp>
        <p:nvSpPr>
          <p:cNvPr id="7" name="Text Placeholder 6">
            <a:extLst>
              <a:ext uri="{FF2B5EF4-FFF2-40B4-BE49-F238E27FC236}">
                <a16:creationId xmlns:a16="http://schemas.microsoft.com/office/drawing/2014/main" id="{3ACD02CE-7175-4437-B605-E1C551FAD63B}"/>
              </a:ext>
            </a:extLst>
          </p:cNvPr>
          <p:cNvSpPr>
            <a:spLocks noGrp="1"/>
          </p:cNvSpPr>
          <p:nvPr>
            <p:ph type="body" sz="half" idx="2"/>
          </p:nvPr>
        </p:nvSpPr>
        <p:spPr/>
        <p:txBody>
          <a:bodyPr/>
          <a:lstStyle/>
          <a:p>
            <a:r>
              <a:rPr lang="en-US" dirty="0"/>
              <a:t>3</a:t>
            </a:r>
          </a:p>
        </p:txBody>
      </p:sp>
    </p:spTree>
    <p:extLst>
      <p:ext uri="{BB962C8B-B14F-4D97-AF65-F5344CB8AC3E}">
        <p14:creationId xmlns:p14="http://schemas.microsoft.com/office/powerpoint/2010/main" val="1835488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REPORT ON ALL STUDENTS </a:t>
            </a:r>
            <a:br>
              <a:rPr lang="en-US" dirty="0"/>
            </a:br>
            <a:r>
              <a:rPr lang="en-US" dirty="0"/>
              <a:t>(WIOA AND NON-WIOA) </a:t>
            </a:r>
          </a:p>
        </p:txBody>
      </p:sp>
      <p:sp>
        <p:nvSpPr>
          <p:cNvPr id="3" name="Content Placeholder 2"/>
          <p:cNvSpPr>
            <a:spLocks noGrp="1"/>
          </p:cNvSpPr>
          <p:nvPr>
            <p:ph idx="1"/>
          </p:nvPr>
        </p:nvSpPr>
        <p:spPr>
          <a:xfrm>
            <a:off x="628650" y="2132564"/>
            <a:ext cx="7955280" cy="4406348"/>
          </a:xfrm>
        </p:spPr>
        <p:txBody>
          <a:bodyPr/>
          <a:lstStyle/>
          <a:p>
            <a:pPr>
              <a:lnSpc>
                <a:spcPct val="120000"/>
              </a:lnSpc>
            </a:pPr>
            <a:r>
              <a:rPr lang="en-US" dirty="0"/>
              <a:t>ETP performance reports include information on everyone served by the program of study</a:t>
            </a:r>
          </a:p>
          <a:p>
            <a:pPr>
              <a:lnSpc>
                <a:spcPct val="120000"/>
              </a:lnSpc>
            </a:pPr>
            <a:r>
              <a:rPr lang="en-US" dirty="0"/>
              <a:t>All students served (even those that are not WIOA participants) must be included</a:t>
            </a:r>
          </a:p>
          <a:p>
            <a:pPr>
              <a:lnSpc>
                <a:spcPct val="120000"/>
              </a:lnSpc>
            </a:pPr>
            <a:r>
              <a:rPr lang="en-US" dirty="0"/>
              <a:t>There are different requirements and breakouts for students that are WIOA participants. </a:t>
            </a:r>
            <a:r>
              <a:rPr lang="en-US" i="1" dirty="0"/>
              <a:t> </a:t>
            </a:r>
          </a:p>
          <a:p>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13</a:t>
            </a:fld>
            <a:endParaRPr lang="en-US"/>
          </a:p>
        </p:txBody>
      </p:sp>
      <p:sp>
        <p:nvSpPr>
          <p:cNvPr id="5" name="Text Placeholder 4"/>
          <p:cNvSpPr>
            <a:spLocks noGrp="1"/>
          </p:cNvSpPr>
          <p:nvPr>
            <p:ph type="body" sz="half" idx="2"/>
          </p:nvPr>
        </p:nvSpPr>
        <p:spPr/>
        <p:txBody>
          <a:bodyPr/>
          <a:lstStyle/>
          <a:p>
            <a:r>
              <a:rPr lang="en-US" dirty="0"/>
              <a:t>4</a:t>
            </a:r>
          </a:p>
        </p:txBody>
      </p:sp>
    </p:spTree>
    <p:extLst>
      <p:ext uri="{BB962C8B-B14F-4D97-AF65-F5344CB8AC3E}">
        <p14:creationId xmlns:p14="http://schemas.microsoft.com/office/powerpoint/2010/main" val="922596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Required information is defined in the ETA-9171</a:t>
            </a:r>
          </a:p>
        </p:txBody>
      </p:sp>
      <p:sp>
        <p:nvSpPr>
          <p:cNvPr id="3" name="Content Placeholder 2"/>
          <p:cNvSpPr>
            <a:spLocks noGrp="1"/>
          </p:cNvSpPr>
          <p:nvPr>
            <p:ph idx="1"/>
          </p:nvPr>
        </p:nvSpPr>
        <p:spPr/>
        <p:txBody>
          <a:bodyPr>
            <a:normAutofit lnSpcReduction="10000"/>
          </a:bodyPr>
          <a:lstStyle/>
          <a:p>
            <a:pPr>
              <a:lnSpc>
                <a:spcPct val="120000"/>
              </a:lnSpc>
            </a:pPr>
            <a:r>
              <a:rPr lang="en-US" dirty="0"/>
              <a:t>Outcomes information on “all students” </a:t>
            </a:r>
          </a:p>
          <a:p>
            <a:pPr lvl="1">
              <a:lnSpc>
                <a:spcPct val="120000"/>
              </a:lnSpc>
            </a:pPr>
            <a:r>
              <a:rPr lang="en-US" dirty="0"/>
              <a:t>Includes information on employment, earnings, and credentials</a:t>
            </a:r>
          </a:p>
          <a:p>
            <a:pPr>
              <a:lnSpc>
                <a:spcPct val="120000"/>
              </a:lnSpc>
            </a:pPr>
            <a:r>
              <a:rPr lang="en-US" dirty="0"/>
              <a:t>Outcomes information on WIOA participants</a:t>
            </a:r>
          </a:p>
          <a:p>
            <a:pPr lvl="1">
              <a:lnSpc>
                <a:spcPct val="120000"/>
              </a:lnSpc>
            </a:pPr>
            <a:r>
              <a:rPr lang="en-US" dirty="0"/>
              <a:t>Includes information on employment, earnings, and credentials </a:t>
            </a:r>
          </a:p>
          <a:p>
            <a:pPr>
              <a:lnSpc>
                <a:spcPct val="120000"/>
              </a:lnSpc>
            </a:pPr>
            <a:r>
              <a:rPr lang="en-US" dirty="0"/>
              <a:t>Demographic and employment barrier information on WIOA participants. </a:t>
            </a:r>
          </a:p>
          <a:p>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14</a:t>
            </a:fld>
            <a:endParaRPr lang="en-US"/>
          </a:p>
        </p:txBody>
      </p:sp>
      <p:sp>
        <p:nvSpPr>
          <p:cNvPr id="5" name="Text Placeholder 4"/>
          <p:cNvSpPr>
            <a:spLocks noGrp="1"/>
          </p:cNvSpPr>
          <p:nvPr>
            <p:ph type="body" sz="half" idx="2"/>
          </p:nvPr>
        </p:nvSpPr>
        <p:spPr/>
        <p:txBody>
          <a:bodyPr/>
          <a:lstStyle/>
          <a:p>
            <a:r>
              <a:rPr lang="en-US" dirty="0"/>
              <a:t>5</a:t>
            </a:r>
          </a:p>
        </p:txBody>
      </p:sp>
    </p:spTree>
    <p:extLst>
      <p:ext uri="{BB962C8B-B14F-4D97-AF65-F5344CB8AC3E}">
        <p14:creationId xmlns:p14="http://schemas.microsoft.com/office/powerpoint/2010/main" val="336099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ETP Performance Reporting</a:t>
            </a:r>
          </a:p>
        </p:txBody>
      </p:sp>
      <p:sp>
        <p:nvSpPr>
          <p:cNvPr id="7" name="Text Placeholder 6"/>
          <p:cNvSpPr>
            <a:spLocks noGrp="1"/>
          </p:cNvSpPr>
          <p:nvPr>
            <p:ph type="body" idx="1"/>
          </p:nvPr>
        </p:nvSpPr>
        <p:spPr/>
        <p:txBody>
          <a:bodyPr/>
          <a:lstStyle/>
          <a:p>
            <a:r>
              <a:rPr lang="en-US" dirty="0"/>
              <a:t>Who reports what and how?</a:t>
            </a:r>
          </a:p>
        </p:txBody>
      </p:sp>
      <p:sp>
        <p:nvSpPr>
          <p:cNvPr id="4" name="Slide Number Placeholder 3"/>
          <p:cNvSpPr>
            <a:spLocks noGrp="1"/>
          </p:cNvSpPr>
          <p:nvPr>
            <p:ph type="sldNum" sz="quarter" idx="10"/>
          </p:nvPr>
        </p:nvSpPr>
        <p:spPr/>
        <p:txBody>
          <a:bodyPr/>
          <a:lstStyle/>
          <a:p>
            <a:fld id="{706D636C-90A3-4979-BA37-BAB384B22101}" type="slidenum">
              <a:rPr lang="en-US" smtClean="0"/>
              <a:pPr/>
              <a:t>15</a:t>
            </a:fld>
            <a:endParaRPr lang="en-US"/>
          </a:p>
        </p:txBody>
      </p:sp>
    </p:spTree>
    <p:extLst>
      <p:ext uri="{BB962C8B-B14F-4D97-AF65-F5344CB8AC3E}">
        <p14:creationId xmlns:p14="http://schemas.microsoft.com/office/powerpoint/2010/main" val="4141460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reports submitted?</a:t>
            </a:r>
            <a:endParaRPr lang="en-US" sz="2600" dirty="0"/>
          </a:p>
        </p:txBody>
      </p:sp>
      <p:sp>
        <p:nvSpPr>
          <p:cNvPr id="3" name="Content Placeholder 2"/>
          <p:cNvSpPr>
            <a:spLocks noGrp="1"/>
          </p:cNvSpPr>
          <p:nvPr>
            <p:ph idx="1"/>
          </p:nvPr>
        </p:nvSpPr>
        <p:spPr>
          <a:xfrm>
            <a:off x="628650" y="1933903"/>
            <a:ext cx="7955280" cy="4243060"/>
          </a:xfrm>
        </p:spPr>
        <p:txBody>
          <a:bodyPr>
            <a:normAutofit/>
          </a:bodyPr>
          <a:lstStyle/>
          <a:p>
            <a:r>
              <a:rPr lang="en-US" b="1" u="sng" dirty="0"/>
              <a:t>Who?</a:t>
            </a:r>
            <a:r>
              <a:rPr lang="en-US" dirty="0"/>
              <a:t> States must submit annual ETP report to U.S. DOL ETA</a:t>
            </a:r>
          </a:p>
          <a:p>
            <a:r>
              <a:rPr lang="en-US" b="1" u="sng" dirty="0"/>
              <a:t>Where?</a:t>
            </a:r>
            <a:r>
              <a:rPr lang="en-US" dirty="0"/>
              <a:t> Reports are submitted via the Workforce Integrated Performance System (WIPS)</a:t>
            </a:r>
          </a:p>
          <a:p>
            <a:r>
              <a:rPr lang="en-US" b="1" u="sng" dirty="0"/>
              <a:t>How?</a:t>
            </a:r>
            <a:r>
              <a:rPr lang="en-US" dirty="0"/>
              <a:t> Files must be submitted in .csv or .txt format</a:t>
            </a:r>
          </a:p>
          <a:p>
            <a:r>
              <a:rPr lang="en-US" b="1" u="sng" dirty="0"/>
              <a:t>When?</a:t>
            </a:r>
            <a:r>
              <a:rPr lang="en-US" dirty="0"/>
              <a:t> First required submission will be for the PY 2018 report (due October 1, 2019)</a:t>
            </a:r>
          </a:p>
        </p:txBody>
      </p:sp>
      <p:sp>
        <p:nvSpPr>
          <p:cNvPr id="4" name="Slide Number Placeholder 3"/>
          <p:cNvSpPr>
            <a:spLocks noGrp="1"/>
          </p:cNvSpPr>
          <p:nvPr>
            <p:ph type="sldNum" sz="quarter" idx="10"/>
          </p:nvPr>
        </p:nvSpPr>
        <p:spPr/>
        <p:txBody>
          <a:bodyPr/>
          <a:lstStyle/>
          <a:p>
            <a:fld id="{706D636C-90A3-4979-BA37-BAB384B22101}" type="slidenum">
              <a:rPr lang="en-US" smtClean="0"/>
              <a:pPr/>
              <a:t>16</a:t>
            </a:fld>
            <a:endParaRPr lang="en-US"/>
          </a:p>
        </p:txBody>
      </p:sp>
      <p:sp>
        <p:nvSpPr>
          <p:cNvPr id="5" name="Text Placeholder 4"/>
          <p:cNvSpPr>
            <a:spLocks noGrp="1"/>
          </p:cNvSpPr>
          <p:nvPr>
            <p:ph type="body" sz="half" idx="2"/>
          </p:nvPr>
        </p:nvSpPr>
        <p:spPr/>
        <p:txBody>
          <a:bodyPr/>
          <a:lstStyle/>
          <a:p>
            <a:r>
              <a:rPr lang="en-US" dirty="0"/>
              <a:t>6</a:t>
            </a:r>
          </a:p>
        </p:txBody>
      </p:sp>
    </p:spTree>
    <p:extLst>
      <p:ext uri="{BB962C8B-B14F-4D97-AF65-F5344CB8AC3E}">
        <p14:creationId xmlns:p14="http://schemas.microsoft.com/office/powerpoint/2010/main" val="236322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responsible for collecting which data elements?</a:t>
            </a:r>
          </a:p>
        </p:txBody>
      </p:sp>
      <p:sp>
        <p:nvSpPr>
          <p:cNvPr id="4" name="Slide Number Placeholder 3"/>
          <p:cNvSpPr>
            <a:spLocks noGrp="1"/>
          </p:cNvSpPr>
          <p:nvPr>
            <p:ph type="sldNum" sz="quarter" idx="10"/>
          </p:nvPr>
        </p:nvSpPr>
        <p:spPr/>
        <p:txBody>
          <a:bodyPr/>
          <a:lstStyle/>
          <a:p>
            <a:fld id="{706D636C-90A3-4979-BA37-BAB384B22101}" type="slidenum">
              <a:rPr lang="en-US" smtClean="0"/>
              <a:pPr/>
              <a:t>17</a:t>
            </a:fld>
            <a:endParaRPr lang="en-US"/>
          </a:p>
        </p:txBody>
      </p:sp>
      <p:sp>
        <p:nvSpPr>
          <p:cNvPr id="5" name="Text Placeholder 4"/>
          <p:cNvSpPr>
            <a:spLocks noGrp="1"/>
          </p:cNvSpPr>
          <p:nvPr>
            <p:ph type="body" sz="half" idx="2"/>
          </p:nvPr>
        </p:nvSpPr>
        <p:spPr/>
        <p:txBody>
          <a:bodyPr/>
          <a:lstStyle/>
          <a:p>
            <a:r>
              <a:rPr lang="en-US" dirty="0"/>
              <a:t>7</a:t>
            </a:r>
          </a:p>
        </p:txBody>
      </p:sp>
      <p:sp>
        <p:nvSpPr>
          <p:cNvPr id="7" name="TextBox 6"/>
          <p:cNvSpPr txBox="1"/>
          <p:nvPr/>
        </p:nvSpPr>
        <p:spPr>
          <a:xfrm>
            <a:off x="399761" y="1776786"/>
            <a:ext cx="2528166" cy="584775"/>
          </a:xfrm>
          <a:prstGeom prst="rect">
            <a:avLst/>
          </a:prstGeom>
          <a:noFill/>
        </p:spPr>
        <p:txBody>
          <a:bodyPr wrap="square" rtlCol="0">
            <a:spAutoFit/>
          </a:bodyPr>
          <a:lstStyle/>
          <a:p>
            <a:r>
              <a:rPr lang="en-US" sz="3200" dirty="0"/>
              <a:t>States</a:t>
            </a:r>
          </a:p>
        </p:txBody>
      </p:sp>
      <p:sp>
        <p:nvSpPr>
          <p:cNvPr id="8" name="Content Placeholder 2"/>
          <p:cNvSpPr>
            <a:spLocks noGrp="1"/>
          </p:cNvSpPr>
          <p:nvPr>
            <p:ph sz="half" idx="1"/>
          </p:nvPr>
        </p:nvSpPr>
        <p:spPr>
          <a:xfrm>
            <a:off x="399761" y="2491171"/>
            <a:ext cx="3749040" cy="3485284"/>
          </a:xfrm>
        </p:spPr>
        <p:style>
          <a:lnRef idx="2">
            <a:schemeClr val="accent2"/>
          </a:lnRef>
          <a:fillRef idx="1">
            <a:schemeClr val="lt1"/>
          </a:fillRef>
          <a:effectRef idx="0">
            <a:schemeClr val="accent2"/>
          </a:effectRef>
          <a:fontRef idx="minor">
            <a:schemeClr val="dk1"/>
          </a:fontRef>
        </p:style>
        <p:txBody>
          <a:bodyPr>
            <a:noAutofit/>
          </a:bodyPr>
          <a:lstStyle/>
          <a:p>
            <a:pPr>
              <a:lnSpc>
                <a:spcPct val="100000"/>
              </a:lnSpc>
              <a:spcBef>
                <a:spcPts val="1200"/>
              </a:spcBef>
            </a:pPr>
            <a:r>
              <a:rPr lang="en-US" sz="2400" b="1" u="sng" dirty="0"/>
              <a:t>States</a:t>
            </a:r>
            <a:r>
              <a:rPr lang="en-US" sz="2400" dirty="0"/>
              <a:t> must ensure the necessary data is collected, whether by the state or by the training provider</a:t>
            </a:r>
            <a:r>
              <a:rPr lang="en-US" sz="2400" b="1" dirty="0"/>
              <a:t> </a:t>
            </a:r>
          </a:p>
          <a:p>
            <a:pPr>
              <a:lnSpc>
                <a:spcPct val="100000"/>
              </a:lnSpc>
              <a:spcBef>
                <a:spcPts val="1200"/>
              </a:spcBef>
            </a:pPr>
            <a:r>
              <a:rPr lang="en-US" sz="2400" b="1" u="sng" dirty="0"/>
              <a:t>States</a:t>
            </a:r>
            <a:r>
              <a:rPr lang="en-US" sz="2400" dirty="0"/>
              <a:t> should attempt to minimize data collection burden on training providers</a:t>
            </a:r>
          </a:p>
          <a:p>
            <a:pPr>
              <a:lnSpc>
                <a:spcPct val="100000"/>
              </a:lnSpc>
              <a:spcBef>
                <a:spcPts val="1200"/>
              </a:spcBef>
            </a:pPr>
            <a:endParaRPr lang="en-US" sz="1200" dirty="0"/>
          </a:p>
        </p:txBody>
      </p:sp>
      <p:sp>
        <p:nvSpPr>
          <p:cNvPr id="9" name="TextBox 8"/>
          <p:cNvSpPr txBox="1"/>
          <p:nvPr/>
        </p:nvSpPr>
        <p:spPr>
          <a:xfrm>
            <a:off x="4834890" y="1776785"/>
            <a:ext cx="2078182" cy="584775"/>
          </a:xfrm>
          <a:prstGeom prst="rect">
            <a:avLst/>
          </a:prstGeom>
          <a:noFill/>
        </p:spPr>
        <p:txBody>
          <a:bodyPr wrap="square" rtlCol="0">
            <a:spAutoFit/>
          </a:bodyPr>
          <a:lstStyle/>
          <a:p>
            <a:r>
              <a:rPr lang="en-US" sz="3200" dirty="0"/>
              <a:t>Providers</a:t>
            </a:r>
          </a:p>
        </p:txBody>
      </p:sp>
      <p:sp>
        <p:nvSpPr>
          <p:cNvPr id="12" name="Text Placeholder 4"/>
          <p:cNvSpPr txBox="1">
            <a:spLocks/>
          </p:cNvSpPr>
          <p:nvPr/>
        </p:nvSpPr>
        <p:spPr>
          <a:xfrm>
            <a:off x="4834890" y="2491171"/>
            <a:ext cx="3368584" cy="3485284"/>
          </a:xfrm>
          <a:prstGeom prst="rect">
            <a:avLst/>
          </a:prstGeom>
        </p:spPr>
        <p:style>
          <a:lnRef idx="2">
            <a:schemeClr val="accent2"/>
          </a:lnRef>
          <a:fillRef idx="1">
            <a:schemeClr val="lt1"/>
          </a:fillRef>
          <a:effectRef idx="0">
            <a:schemeClr val="accent2"/>
          </a:effectRef>
          <a:fontRef idx="minor">
            <a:schemeClr val="dk1"/>
          </a:fontRef>
        </p:style>
        <p:txBody>
          <a:bodyPr vert="horz" lIns="91440" tIns="73152" rIns="91440" bIns="45720" rtlCol="0">
            <a:noAutofit/>
          </a:bodyPr>
          <a:lstStyle>
            <a:lvl1pPr marL="0" indent="0" algn="ctr" defTabSz="914400" rtl="0" eaLnBrk="1" latinLnBrk="0" hangingPunct="1">
              <a:lnSpc>
                <a:spcPct val="90000"/>
              </a:lnSpc>
              <a:spcBef>
                <a:spcPts val="1800"/>
              </a:spcBef>
              <a:buClr>
                <a:schemeClr val="accent2"/>
              </a:buClr>
              <a:buFont typeface="Wingdings 2" panose="05020102010507070707" pitchFamily="18" charset="2"/>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1200" kern="1200">
                <a:solidFill>
                  <a:schemeClr val="dk1"/>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000" kern="1200">
                <a:solidFill>
                  <a:schemeClr val="dk1"/>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900" kern="1200">
                <a:solidFill>
                  <a:schemeClr val="dk1"/>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900" kern="1200">
                <a:solidFill>
                  <a:schemeClr val="dk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900" kern="1200">
                <a:solidFill>
                  <a:schemeClr val="dk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900" kern="1200">
                <a:solidFill>
                  <a:schemeClr val="dk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900" kern="1200">
                <a:solidFill>
                  <a:schemeClr val="dk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900" kern="1200">
                <a:solidFill>
                  <a:schemeClr val="dk1"/>
                </a:solidFill>
                <a:latin typeface="+mn-lt"/>
                <a:ea typeface="+mn-ea"/>
                <a:cs typeface="+mn-cs"/>
              </a:defRPr>
            </a:lvl9pPr>
          </a:lstStyle>
          <a:p>
            <a:pPr marL="342900" indent="-342900" algn="l">
              <a:lnSpc>
                <a:spcPct val="100000"/>
              </a:lnSpc>
              <a:spcBef>
                <a:spcPts val="1200"/>
              </a:spcBef>
              <a:buSzPct val="130000"/>
              <a:buFont typeface="Wingdings" panose="05000000000000000000" pitchFamily="2" charset="2"/>
              <a:buChar char="§"/>
            </a:pPr>
            <a:r>
              <a:rPr lang="en-US" sz="2400" b="0" cap="none" dirty="0">
                <a:ln w="3175">
                  <a:noFill/>
                </a:ln>
                <a:solidFill>
                  <a:schemeClr val="tx1"/>
                </a:solidFill>
                <a:latin typeface="Arial" panose="020B0604020202020204" pitchFamily="34" charset="0"/>
                <a:ea typeface="+mn-ea"/>
                <a:cs typeface="+mn-cs"/>
              </a:rPr>
              <a:t>Some data can be collected by providers and submitted to the state, including during the eligibility determination process. </a:t>
            </a:r>
          </a:p>
        </p:txBody>
      </p:sp>
    </p:spTree>
    <p:extLst>
      <p:ext uri="{BB962C8B-B14F-4D97-AF65-F5344CB8AC3E}">
        <p14:creationId xmlns:p14="http://schemas.microsoft.com/office/powerpoint/2010/main" val="527540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Blanks: What to Know</a:t>
            </a:r>
          </a:p>
        </p:txBody>
      </p:sp>
      <p:sp>
        <p:nvSpPr>
          <p:cNvPr id="3" name="Content Placeholder 2"/>
          <p:cNvSpPr>
            <a:spLocks noGrp="1"/>
          </p:cNvSpPr>
          <p:nvPr>
            <p:ph idx="1"/>
          </p:nvPr>
        </p:nvSpPr>
        <p:spPr/>
        <p:txBody>
          <a:bodyPr>
            <a:noAutofit/>
          </a:bodyPr>
          <a:lstStyle/>
          <a:p>
            <a:pPr>
              <a:lnSpc>
                <a:spcPct val="100000"/>
              </a:lnSpc>
              <a:spcBef>
                <a:spcPts val="1200"/>
              </a:spcBef>
            </a:pPr>
            <a:r>
              <a:rPr lang="en-US" sz="2400" dirty="0"/>
              <a:t>Some elements of the ETA-9171 may be left blank, but should be collected and reported when appropriate</a:t>
            </a:r>
          </a:p>
          <a:p>
            <a:pPr lvl="1">
              <a:lnSpc>
                <a:spcPct val="100000"/>
              </a:lnSpc>
              <a:spcBef>
                <a:spcPts val="0"/>
              </a:spcBef>
            </a:pPr>
            <a:r>
              <a:rPr lang="en-US" dirty="0"/>
              <a:t>100 – Reciprocal agreements with other states</a:t>
            </a:r>
          </a:p>
          <a:p>
            <a:pPr lvl="1">
              <a:lnSpc>
                <a:spcPct val="100000"/>
              </a:lnSpc>
              <a:spcBef>
                <a:spcPts val="0"/>
              </a:spcBef>
            </a:pPr>
            <a:r>
              <a:rPr lang="en-US" dirty="0"/>
              <a:t>107 – URL of Training Program</a:t>
            </a:r>
          </a:p>
          <a:p>
            <a:pPr lvl="1">
              <a:lnSpc>
                <a:spcPct val="100000"/>
              </a:lnSpc>
              <a:spcBef>
                <a:spcPts val="0"/>
              </a:spcBef>
            </a:pPr>
            <a:r>
              <a:rPr lang="en-US" dirty="0"/>
              <a:t>111 – Out-of-pocket cost for Non-WIOA participant: Tuition and Required Fees</a:t>
            </a:r>
          </a:p>
          <a:p>
            <a:pPr lvl="1">
              <a:lnSpc>
                <a:spcPct val="100000"/>
              </a:lnSpc>
              <a:spcBef>
                <a:spcPts val="0"/>
              </a:spcBef>
            </a:pPr>
            <a:r>
              <a:rPr lang="en-US" dirty="0"/>
              <a:t>112 – Out-of-pocket cost for Non-WIOA participant: Books and Supplies </a:t>
            </a:r>
          </a:p>
          <a:p>
            <a:pPr lvl="1">
              <a:lnSpc>
                <a:spcPct val="100000"/>
              </a:lnSpc>
              <a:spcBef>
                <a:spcPts val="0"/>
              </a:spcBef>
            </a:pPr>
            <a:r>
              <a:rPr lang="en-US" dirty="0"/>
              <a:t>118 – O*Net SOC Code Associate with Program Occupation #2</a:t>
            </a:r>
          </a:p>
          <a:p>
            <a:pPr lvl="1">
              <a:lnSpc>
                <a:spcPct val="100000"/>
              </a:lnSpc>
              <a:spcBef>
                <a:spcPts val="0"/>
              </a:spcBef>
            </a:pPr>
            <a:r>
              <a:rPr lang="en-US" dirty="0"/>
              <a:t>119 – O*Net SOC Code Associate with Program Occupation #3</a:t>
            </a:r>
          </a:p>
        </p:txBody>
      </p:sp>
      <p:sp>
        <p:nvSpPr>
          <p:cNvPr id="4" name="Slide Number Placeholder 3"/>
          <p:cNvSpPr>
            <a:spLocks noGrp="1"/>
          </p:cNvSpPr>
          <p:nvPr>
            <p:ph type="sldNum" sz="quarter" idx="10"/>
          </p:nvPr>
        </p:nvSpPr>
        <p:spPr/>
        <p:txBody>
          <a:bodyPr/>
          <a:lstStyle/>
          <a:p>
            <a:fld id="{706D636C-90A3-4979-BA37-BAB384B22101}" type="slidenum">
              <a:rPr lang="en-US" smtClean="0"/>
              <a:pPr/>
              <a:t>18</a:t>
            </a:fld>
            <a:endParaRPr lang="en-US"/>
          </a:p>
        </p:txBody>
      </p:sp>
      <p:sp>
        <p:nvSpPr>
          <p:cNvPr id="5" name="Text Placeholder 4"/>
          <p:cNvSpPr>
            <a:spLocks noGrp="1"/>
          </p:cNvSpPr>
          <p:nvPr>
            <p:ph type="body" sz="half" idx="2"/>
          </p:nvPr>
        </p:nvSpPr>
        <p:spPr/>
        <p:txBody>
          <a:bodyPr/>
          <a:lstStyle/>
          <a:p>
            <a:r>
              <a:rPr lang="en-US" dirty="0"/>
              <a:t>8</a:t>
            </a:r>
          </a:p>
        </p:txBody>
      </p:sp>
    </p:spTree>
    <p:extLst>
      <p:ext uri="{BB962C8B-B14F-4D97-AF65-F5344CB8AC3E}">
        <p14:creationId xmlns:p14="http://schemas.microsoft.com/office/powerpoint/2010/main" val="4222148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Knowledge Check</a:t>
            </a:r>
          </a:p>
        </p:txBody>
      </p:sp>
      <p:sp>
        <p:nvSpPr>
          <p:cNvPr id="3" name="Content Placeholder 2"/>
          <p:cNvSpPr>
            <a:spLocks noGrp="1"/>
          </p:cNvSpPr>
          <p:nvPr>
            <p:ph idx="1"/>
          </p:nvPr>
        </p:nvSpPr>
        <p:spPr>
          <a:xfrm>
            <a:off x="446952" y="1702675"/>
            <a:ext cx="8136978" cy="4580201"/>
          </a:xfrm>
        </p:spPr>
        <p:txBody>
          <a:bodyPr>
            <a:noAutofit/>
          </a:bodyPr>
          <a:lstStyle/>
          <a:p>
            <a:pPr marL="342900" indent="-342900">
              <a:lnSpc>
                <a:spcPct val="100000"/>
              </a:lnSpc>
              <a:spcBef>
                <a:spcPts val="1200"/>
              </a:spcBef>
              <a:buFont typeface="+mj-lt"/>
              <a:buAutoNum type="arabicPeriod"/>
            </a:pPr>
            <a:r>
              <a:rPr lang="en-US" sz="2000" b="1"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True/False</a:t>
            </a:r>
            <a:r>
              <a:rPr lang="en-US" sz="2000" dirty="0"/>
              <a:t> – ETP performance reporting is required for PY 2018.</a:t>
            </a:r>
            <a:r>
              <a:rPr lang="en-US" sz="2000" b="1" dirty="0"/>
              <a:t> </a:t>
            </a:r>
          </a:p>
          <a:p>
            <a:pPr marL="342900" indent="-342900">
              <a:lnSpc>
                <a:spcPct val="100000"/>
              </a:lnSpc>
              <a:spcBef>
                <a:spcPts val="1200"/>
              </a:spcBef>
              <a:buFont typeface="+mj-lt"/>
              <a:buAutoNum type="arabicPeriod"/>
            </a:pPr>
            <a:endParaRPr lang="en-US" sz="2000" b="1"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a:p>
            <a:pPr marL="342900" indent="-342900">
              <a:lnSpc>
                <a:spcPct val="100000"/>
              </a:lnSpc>
              <a:spcBef>
                <a:spcPts val="1200"/>
              </a:spcBef>
              <a:buFont typeface="+mj-lt"/>
              <a:buAutoNum type="arabicPeriod"/>
            </a:pPr>
            <a:r>
              <a:rPr lang="en-US" sz="2000" b="1"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True/False</a:t>
            </a:r>
            <a:r>
              <a:rPr lang="en-US" sz="2000" b="1" dirty="0"/>
              <a:t> </a:t>
            </a:r>
            <a:r>
              <a:rPr lang="en-US" sz="2000" dirty="0"/>
              <a:t>– States can leverage data collection to assist providers.</a:t>
            </a:r>
          </a:p>
          <a:p>
            <a:pPr marL="342900" indent="-342900">
              <a:lnSpc>
                <a:spcPct val="100000"/>
              </a:lnSpc>
              <a:spcBef>
                <a:spcPts val="1200"/>
              </a:spcBef>
              <a:buFont typeface="+mj-lt"/>
              <a:buAutoNum type="arabicPeriod"/>
            </a:pPr>
            <a:endParaRPr lang="en-US" sz="2000" b="1"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a:p>
            <a:pPr marL="342900" indent="-342900">
              <a:lnSpc>
                <a:spcPct val="100000"/>
              </a:lnSpc>
              <a:spcBef>
                <a:spcPts val="1200"/>
              </a:spcBef>
              <a:buFont typeface="+mj-lt"/>
              <a:buAutoNum type="arabicPeriod"/>
            </a:pPr>
            <a:r>
              <a:rPr lang="en-US" sz="2000" b="1"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True/False</a:t>
            </a:r>
            <a:r>
              <a:rPr lang="en-US" sz="2000" dirty="0"/>
              <a:t> – ETPs can report by institution rather than by approved program of study. </a:t>
            </a:r>
          </a:p>
          <a:p>
            <a:pPr marL="342900" indent="-342900">
              <a:lnSpc>
                <a:spcPct val="100000"/>
              </a:lnSpc>
              <a:spcBef>
                <a:spcPts val="1200"/>
              </a:spcBef>
              <a:buFont typeface="+mj-lt"/>
              <a:buAutoNum type="arabicPeriod"/>
            </a:pPr>
            <a:endParaRPr lang="en-US" sz="2000" b="1"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a:p>
            <a:pPr marL="342900" indent="-342900">
              <a:lnSpc>
                <a:spcPct val="100000"/>
              </a:lnSpc>
              <a:spcBef>
                <a:spcPts val="1200"/>
              </a:spcBef>
              <a:buFont typeface="+mj-lt"/>
              <a:buAutoNum type="arabicPeriod"/>
            </a:pPr>
            <a:r>
              <a:rPr lang="en-US" sz="2000" b="1"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True/False</a:t>
            </a:r>
            <a:r>
              <a:rPr lang="en-US" sz="2000" dirty="0"/>
              <a:t> – ETP Performance Report is only for WIOA participants.</a:t>
            </a:r>
          </a:p>
        </p:txBody>
      </p:sp>
      <p:sp>
        <p:nvSpPr>
          <p:cNvPr id="4" name="Slide Number Placeholder 3"/>
          <p:cNvSpPr>
            <a:spLocks noGrp="1"/>
          </p:cNvSpPr>
          <p:nvPr>
            <p:ph type="sldNum" sz="quarter" idx="10"/>
          </p:nvPr>
        </p:nvSpPr>
        <p:spPr/>
        <p:txBody>
          <a:bodyPr/>
          <a:lstStyle/>
          <a:p>
            <a:fld id="{706D636C-90A3-4979-BA37-BAB384B22101}" type="slidenum">
              <a:rPr lang="en-US" smtClean="0"/>
              <a:pPr/>
              <a:t>19</a:t>
            </a:fld>
            <a:endParaRPr lang="en-US"/>
          </a:p>
        </p:txBody>
      </p:sp>
      <p:sp>
        <p:nvSpPr>
          <p:cNvPr id="5" name="Text Placeholder 4"/>
          <p:cNvSpPr>
            <a:spLocks noGrp="1"/>
          </p:cNvSpPr>
          <p:nvPr>
            <p:ph type="body" sz="half" idx="2"/>
          </p:nvPr>
        </p:nvSpPr>
        <p:spPr>
          <a:xfrm>
            <a:off x="339424" y="528805"/>
            <a:ext cx="921646" cy="804862"/>
          </a:xfrm>
        </p:spPr>
        <p:txBody>
          <a:bodyPr/>
          <a:lstStyle/>
          <a:p>
            <a:r>
              <a:rPr lang="en-US" dirty="0"/>
              <a:t>9</a:t>
            </a:r>
          </a:p>
        </p:txBody>
      </p:sp>
    </p:spTree>
    <p:extLst>
      <p:ext uri="{BB962C8B-B14F-4D97-AF65-F5344CB8AC3E}">
        <p14:creationId xmlns:p14="http://schemas.microsoft.com/office/powerpoint/2010/main" val="13867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3AF2F-C8D2-45F3-9DD0-5FBC6628D72C}"/>
              </a:ext>
            </a:extLst>
          </p:cNvPr>
          <p:cNvSpPr>
            <a:spLocks noGrp="1"/>
          </p:cNvSpPr>
          <p:nvPr>
            <p:ph idx="1"/>
          </p:nvPr>
        </p:nvSpPr>
        <p:spPr/>
        <p:txBody>
          <a:bodyPr/>
          <a:lstStyle/>
          <a:p>
            <a:r>
              <a:rPr lang="en-US" dirty="0"/>
              <a:t>Andrew Ridgeway</a:t>
            </a:r>
          </a:p>
          <a:p>
            <a:pPr lvl="1"/>
            <a:r>
              <a:rPr lang="en-US" dirty="0"/>
              <a:t>Supervisory Workforce Analyst</a:t>
            </a:r>
          </a:p>
          <a:p>
            <a:pPr lvl="2"/>
            <a:r>
              <a:rPr lang="en-US" dirty="0"/>
              <a:t>U.S. Department of Labor, Employment and Training Administration</a:t>
            </a:r>
          </a:p>
        </p:txBody>
      </p:sp>
      <p:sp>
        <p:nvSpPr>
          <p:cNvPr id="3" name="Slide Number Placeholder 2">
            <a:extLst>
              <a:ext uri="{FF2B5EF4-FFF2-40B4-BE49-F238E27FC236}">
                <a16:creationId xmlns:a16="http://schemas.microsoft.com/office/drawing/2014/main" id="{06618E1A-B751-4EF3-859E-FAFBE09EEC66}"/>
              </a:ext>
            </a:extLst>
          </p:cNvPr>
          <p:cNvSpPr>
            <a:spLocks noGrp="1"/>
          </p:cNvSpPr>
          <p:nvPr>
            <p:ph type="sldNum" sz="quarter" idx="10"/>
          </p:nvPr>
        </p:nvSpPr>
        <p:spPr/>
        <p:txBody>
          <a:bodyPr/>
          <a:lstStyle/>
          <a:p>
            <a:fld id="{706D636C-90A3-4979-BA37-BAB384B22101}" type="slidenum">
              <a:rPr lang="en-US" smtClean="0"/>
              <a:pPr/>
              <a:t>2</a:t>
            </a:fld>
            <a:endParaRPr lang="en-US"/>
          </a:p>
        </p:txBody>
      </p:sp>
      <p:pic>
        <p:nvPicPr>
          <p:cNvPr id="6" name="Picture Placeholder 5"/>
          <p:cNvPicPr>
            <a:picLocks noGrp="1" noChangeAspect="1"/>
          </p:cNvPicPr>
          <p:nvPr>
            <p:ph type="pic" idx="1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7710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Tools for Reporting on ETP Performance</a:t>
            </a:r>
          </a:p>
        </p:txBody>
      </p:sp>
      <p:sp>
        <p:nvSpPr>
          <p:cNvPr id="7" name="Text Placeholder 6"/>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20</a:t>
            </a:fld>
            <a:endParaRPr lang="en-US"/>
          </a:p>
        </p:txBody>
      </p:sp>
    </p:spTree>
    <p:extLst>
      <p:ext uri="{BB962C8B-B14F-4D97-AF65-F5344CB8AC3E}">
        <p14:creationId xmlns:p14="http://schemas.microsoft.com/office/powerpoint/2010/main" val="1808311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p:txBody>
          <a:bodyPr/>
          <a:lstStyle/>
          <a:p>
            <a:r>
              <a:rPr lang="en-US" dirty="0"/>
              <a:t>TEGL 3-18, Attachment II</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21</a:t>
            </a:fld>
            <a:endParaRPr lang="en-US"/>
          </a:p>
        </p:txBody>
      </p:sp>
      <p:sp>
        <p:nvSpPr>
          <p:cNvPr id="7" name="Text Placeholder 6">
            <a:extLst>
              <a:ext uri="{FF2B5EF4-FFF2-40B4-BE49-F238E27FC236}">
                <a16:creationId xmlns:a16="http://schemas.microsoft.com/office/drawing/2014/main" id="{3ACD02CE-7175-4437-B605-E1C551FAD63B}"/>
              </a:ext>
            </a:extLst>
          </p:cNvPr>
          <p:cNvSpPr>
            <a:spLocks noGrp="1"/>
          </p:cNvSpPr>
          <p:nvPr>
            <p:ph type="body" sz="half" idx="2"/>
          </p:nvPr>
        </p:nvSpPr>
        <p:spPr/>
        <p:txBody>
          <a:bodyPr/>
          <a:lstStyle/>
          <a:p>
            <a:r>
              <a:rPr lang="en-US" dirty="0"/>
              <a:t>10</a:t>
            </a:r>
          </a:p>
        </p:txBody>
      </p:sp>
      <p:pic>
        <p:nvPicPr>
          <p:cNvPr id="6" name="EC023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3200" y="1310436"/>
            <a:ext cx="6136290" cy="4588878"/>
          </a:xfrm>
          <a:prstGeom prst="rect">
            <a:avLst/>
          </a:prstGeom>
        </p:spPr>
      </p:pic>
    </p:spTree>
    <p:extLst>
      <p:ext uri="{BB962C8B-B14F-4D97-AF65-F5344CB8AC3E}">
        <p14:creationId xmlns:p14="http://schemas.microsoft.com/office/powerpoint/2010/main" val="655313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p:txBody>
          <a:bodyPr/>
          <a:lstStyle/>
          <a:p>
            <a:r>
              <a:rPr lang="en-US" dirty="0"/>
              <a:t>ETP info on </a:t>
            </a:r>
            <a:r>
              <a:rPr lang="en-US" dirty="0" err="1"/>
              <a:t>WorkforceGPS</a:t>
            </a:r>
            <a:endParaRPr lang="en-US" dirty="0"/>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a:xfrm>
            <a:off x="628650" y="1923393"/>
            <a:ext cx="7955280" cy="4253570"/>
          </a:xfrm>
        </p:spPr>
        <p:txBody>
          <a:bodyPr>
            <a:normAutofit lnSpcReduction="10000"/>
          </a:bodyPr>
          <a:lstStyle/>
          <a:p>
            <a:r>
              <a:rPr lang="en-US" dirty="0"/>
              <a:t>ETP landing page:</a:t>
            </a:r>
          </a:p>
          <a:p>
            <a:pPr lvl="1"/>
            <a:r>
              <a:rPr lang="en-US" dirty="0">
                <a:hlinkClick r:id="rId2"/>
              </a:rPr>
              <a:t>https://performancereporting.workforcegps.org/resources/2018/09/11/14/58/Eligible-Training-Provider-ETP-Resource-Page</a:t>
            </a:r>
            <a:r>
              <a:rPr lang="en-US" dirty="0"/>
              <a:t>  </a:t>
            </a:r>
          </a:p>
          <a:p>
            <a:pPr lvl="1"/>
            <a:endParaRPr lang="en-US" dirty="0"/>
          </a:p>
          <a:p>
            <a:r>
              <a:rPr lang="en-US" dirty="0">
                <a:hlinkClick r:id="rId3"/>
              </a:rPr>
              <a:t>ETP topic</a:t>
            </a:r>
            <a:r>
              <a:rPr lang="en-US" dirty="0"/>
              <a:t> on Performance discussion page: </a:t>
            </a:r>
          </a:p>
          <a:p>
            <a:pPr lvl="1"/>
            <a:r>
              <a:rPr lang="en-US" sz="2000" dirty="0">
                <a:hlinkClick r:id="rId4"/>
              </a:rPr>
              <a:t>https://performancereporting.workforcegps.org/discussions</a:t>
            </a:r>
            <a:endParaRPr lang="en-US" sz="2000" dirty="0"/>
          </a:p>
          <a:p>
            <a:pPr lvl="1"/>
            <a:endParaRPr lang="en-US" sz="2000" dirty="0"/>
          </a:p>
          <a:p>
            <a:r>
              <a:rPr lang="en-US" dirty="0"/>
              <a:t>TEGL 3-18: ETP Performance Reporting</a:t>
            </a:r>
          </a:p>
          <a:p>
            <a:pPr lvl="1"/>
            <a:r>
              <a:rPr lang="en-US" sz="2000" dirty="0">
                <a:hlinkClick r:id="rId5"/>
              </a:rPr>
              <a:t>https://wdr.doleta.gov/directives/corr_doc.cfm?docn=3527</a:t>
            </a:r>
            <a:r>
              <a:rPr lang="en-US" sz="2000" dirty="0"/>
              <a:t>  </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22</a:t>
            </a:fld>
            <a:endParaRPr lang="en-US"/>
          </a:p>
        </p:txBody>
      </p:sp>
      <p:sp>
        <p:nvSpPr>
          <p:cNvPr id="7" name="Text Placeholder 6">
            <a:extLst>
              <a:ext uri="{FF2B5EF4-FFF2-40B4-BE49-F238E27FC236}">
                <a16:creationId xmlns:a16="http://schemas.microsoft.com/office/drawing/2014/main" id="{3ACD02CE-7175-4437-B605-E1C551FAD63B}"/>
              </a:ext>
            </a:extLst>
          </p:cNvPr>
          <p:cNvSpPr>
            <a:spLocks noGrp="1"/>
          </p:cNvSpPr>
          <p:nvPr>
            <p:ph type="body" sz="half" idx="2"/>
          </p:nvPr>
        </p:nvSpPr>
        <p:spPr/>
        <p:txBody>
          <a:bodyPr/>
          <a:lstStyle/>
          <a:p>
            <a:r>
              <a:rPr lang="en-US" dirty="0"/>
              <a:t>11</a:t>
            </a:r>
          </a:p>
        </p:txBody>
      </p:sp>
    </p:spTree>
    <p:extLst>
      <p:ext uri="{BB962C8B-B14F-4D97-AF65-F5344CB8AC3E}">
        <p14:creationId xmlns:p14="http://schemas.microsoft.com/office/powerpoint/2010/main" val="976322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p:txBody>
          <a:bodyPr/>
          <a:lstStyle/>
          <a:p>
            <a:r>
              <a:rPr lang="en-US" dirty="0"/>
              <a:t>ETP Reporting Waivers</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a:xfrm>
            <a:off x="628650" y="1776249"/>
            <a:ext cx="7955280" cy="4400714"/>
          </a:xfrm>
        </p:spPr>
        <p:txBody>
          <a:bodyPr>
            <a:normAutofit lnSpcReduction="10000"/>
          </a:bodyPr>
          <a:lstStyle/>
          <a:p>
            <a:r>
              <a:rPr lang="en-US" sz="2400" dirty="0"/>
              <a:t>ETA has granted waiver requests from multiple states on portions of the ETP reporting requirements, specifically the request submitted by some states to waive the requirement to report information on “all individuals”</a:t>
            </a:r>
          </a:p>
          <a:p>
            <a:r>
              <a:rPr lang="en-US" sz="2400" dirty="0"/>
              <a:t>States that have received a waiver of the requirement to report on “all individuals” for ETPs, must still report a number in ETA-9171 elements 120 and 121 to comply with logical edit checks</a:t>
            </a:r>
          </a:p>
          <a:p>
            <a:r>
              <a:rPr lang="en-US" sz="2400" dirty="0"/>
              <a:t>Therefore, these states should enter the number of WIOA participants and </a:t>
            </a:r>
            <a:r>
              <a:rPr lang="en-US" sz="2400" dirty="0" err="1"/>
              <a:t>exiters</a:t>
            </a:r>
            <a:r>
              <a:rPr lang="en-US" sz="2400" dirty="0"/>
              <a:t> in 120 and 121, respectively  </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23</a:t>
            </a:fld>
            <a:endParaRPr lang="en-US"/>
          </a:p>
        </p:txBody>
      </p:sp>
      <p:sp>
        <p:nvSpPr>
          <p:cNvPr id="7" name="Text Placeholder 6">
            <a:extLst>
              <a:ext uri="{FF2B5EF4-FFF2-40B4-BE49-F238E27FC236}">
                <a16:creationId xmlns:a16="http://schemas.microsoft.com/office/drawing/2014/main" id="{3ACD02CE-7175-4437-B605-E1C551FAD63B}"/>
              </a:ext>
            </a:extLst>
          </p:cNvPr>
          <p:cNvSpPr>
            <a:spLocks noGrp="1"/>
          </p:cNvSpPr>
          <p:nvPr>
            <p:ph type="body" sz="half" idx="2"/>
          </p:nvPr>
        </p:nvSpPr>
        <p:spPr/>
        <p:txBody>
          <a:bodyPr/>
          <a:lstStyle/>
          <a:p>
            <a:r>
              <a:rPr lang="en-US" dirty="0"/>
              <a:t>12</a:t>
            </a:r>
          </a:p>
        </p:txBody>
      </p:sp>
    </p:spTree>
    <p:extLst>
      <p:ext uri="{BB962C8B-B14F-4D97-AF65-F5344CB8AC3E}">
        <p14:creationId xmlns:p14="http://schemas.microsoft.com/office/powerpoint/2010/main" val="2057472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p:txBody>
          <a:bodyPr/>
          <a:lstStyle/>
          <a:p>
            <a:r>
              <a:rPr lang="en-US" dirty="0"/>
              <a:t>Training Provider Outcomes Toolkit (TPOT)</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p:txBody>
          <a:bodyPr/>
          <a:lstStyle/>
          <a:p>
            <a:endParaRPr lang="en-US" dirty="0"/>
          </a:p>
          <a:p>
            <a:endParaRPr lang="en-US" dirty="0"/>
          </a:p>
          <a:p>
            <a:r>
              <a:rPr lang="en-US" dirty="0"/>
              <a:t>Matt Gee, University of Chicago</a:t>
            </a:r>
          </a:p>
          <a:p>
            <a:endParaRPr lang="en-US" dirty="0">
              <a:hlinkClick r:id="rId2"/>
            </a:endParaRPr>
          </a:p>
          <a:p>
            <a:r>
              <a:rPr lang="en-US" dirty="0">
                <a:hlinkClick r:id="rId2"/>
              </a:rPr>
              <a:t>http://dataatwork.org/tools/</a:t>
            </a:r>
            <a:r>
              <a:rPr lang="en-US" dirty="0"/>
              <a:t>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24</a:t>
            </a:fld>
            <a:endParaRPr lang="en-US"/>
          </a:p>
        </p:txBody>
      </p:sp>
      <p:sp>
        <p:nvSpPr>
          <p:cNvPr id="7" name="Text Placeholder 6">
            <a:extLst>
              <a:ext uri="{FF2B5EF4-FFF2-40B4-BE49-F238E27FC236}">
                <a16:creationId xmlns:a16="http://schemas.microsoft.com/office/drawing/2014/main" id="{3ACD02CE-7175-4437-B605-E1C551FAD63B}"/>
              </a:ext>
            </a:extLst>
          </p:cNvPr>
          <p:cNvSpPr>
            <a:spLocks noGrp="1"/>
          </p:cNvSpPr>
          <p:nvPr>
            <p:ph type="body" sz="half" idx="2"/>
          </p:nvPr>
        </p:nvSpPr>
        <p:spPr/>
        <p:txBody>
          <a:bodyPr/>
          <a:lstStyle/>
          <a:p>
            <a:r>
              <a:rPr lang="en-US" dirty="0"/>
              <a:t>13</a:t>
            </a:r>
          </a:p>
        </p:txBody>
      </p:sp>
    </p:spTree>
    <p:extLst>
      <p:ext uri="{BB962C8B-B14F-4D97-AF65-F5344CB8AC3E}">
        <p14:creationId xmlns:p14="http://schemas.microsoft.com/office/powerpoint/2010/main" val="1023761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A5DC-35A4-7F49-B2A6-511B6646D284}"/>
              </a:ext>
            </a:extLst>
          </p:cNvPr>
          <p:cNvSpPr>
            <a:spLocks noGrp="1"/>
          </p:cNvSpPr>
          <p:nvPr>
            <p:ph type="title"/>
          </p:nvPr>
        </p:nvSpPr>
        <p:spPr>
          <a:xfrm>
            <a:off x="628650" y="697722"/>
            <a:ext cx="8515350" cy="1051560"/>
          </a:xfrm>
        </p:spPr>
        <p:txBody>
          <a:bodyPr>
            <a:normAutofit fontScale="90000"/>
          </a:bodyPr>
          <a:lstStyle/>
          <a:p>
            <a:r>
              <a:rPr lang="en-US" dirty="0"/>
              <a:t>A collection of resources from many organizations working to help states by sharing knowledge and building open tools</a:t>
            </a:r>
          </a:p>
        </p:txBody>
      </p:sp>
      <p:sp>
        <p:nvSpPr>
          <p:cNvPr id="3" name="Slide Number Placeholder 2">
            <a:extLst>
              <a:ext uri="{FF2B5EF4-FFF2-40B4-BE49-F238E27FC236}">
                <a16:creationId xmlns:a16="http://schemas.microsoft.com/office/drawing/2014/main" id="{880FC7DE-B15D-174B-A324-9385B04ADBD0}"/>
              </a:ext>
            </a:extLst>
          </p:cNvPr>
          <p:cNvSpPr>
            <a:spLocks noGrp="1"/>
          </p:cNvSpPr>
          <p:nvPr>
            <p:ph type="sldNum" sz="quarter" idx="10"/>
          </p:nvPr>
        </p:nvSpPr>
        <p:spPr/>
        <p:txBody>
          <a:bodyPr/>
          <a:lstStyle/>
          <a:p>
            <a:fld id="{706D636C-90A3-4979-BA37-BAB384B22101}" type="slidenum">
              <a:rPr lang="en-US" smtClean="0"/>
              <a:pPr/>
              <a:t>25</a:t>
            </a:fld>
            <a:endParaRPr lang="en-US"/>
          </a:p>
        </p:txBody>
      </p:sp>
      <p:pic>
        <p:nvPicPr>
          <p:cNvPr id="7" name="Picture 6">
            <a:extLst>
              <a:ext uri="{FF2B5EF4-FFF2-40B4-BE49-F238E27FC236}">
                <a16:creationId xmlns:a16="http://schemas.microsoft.com/office/drawing/2014/main" id="{E9F929CA-8E63-784D-AB73-ABECB153764E}"/>
              </a:ext>
            </a:extLst>
          </p:cNvPr>
          <p:cNvPicPr>
            <a:picLocks noChangeAspect="1"/>
          </p:cNvPicPr>
          <p:nvPr/>
        </p:nvPicPr>
        <p:blipFill>
          <a:blip r:embed="rId2"/>
          <a:stretch>
            <a:fillRect/>
          </a:stretch>
        </p:blipFill>
        <p:spPr>
          <a:xfrm>
            <a:off x="1085849" y="1850174"/>
            <a:ext cx="2425700" cy="838200"/>
          </a:xfrm>
          <a:prstGeom prst="rect">
            <a:avLst/>
          </a:prstGeom>
        </p:spPr>
      </p:pic>
      <p:pic>
        <p:nvPicPr>
          <p:cNvPr id="8" name="Picture 7">
            <a:extLst>
              <a:ext uri="{FF2B5EF4-FFF2-40B4-BE49-F238E27FC236}">
                <a16:creationId xmlns:a16="http://schemas.microsoft.com/office/drawing/2014/main" id="{4147D371-C72F-614C-B210-19A2F194803E}"/>
              </a:ext>
            </a:extLst>
          </p:cNvPr>
          <p:cNvPicPr>
            <a:picLocks noChangeAspect="1"/>
          </p:cNvPicPr>
          <p:nvPr/>
        </p:nvPicPr>
        <p:blipFill>
          <a:blip r:embed="rId3"/>
          <a:stretch>
            <a:fillRect/>
          </a:stretch>
        </p:blipFill>
        <p:spPr>
          <a:xfrm>
            <a:off x="4131990" y="2104174"/>
            <a:ext cx="3467100" cy="584200"/>
          </a:xfrm>
          <a:prstGeom prst="rect">
            <a:avLst/>
          </a:prstGeom>
        </p:spPr>
      </p:pic>
      <p:pic>
        <p:nvPicPr>
          <p:cNvPr id="9" name="Picture 8">
            <a:extLst>
              <a:ext uri="{FF2B5EF4-FFF2-40B4-BE49-F238E27FC236}">
                <a16:creationId xmlns:a16="http://schemas.microsoft.com/office/drawing/2014/main" id="{94C7AC5A-0C55-1A4F-BD1C-4F3406F53371}"/>
              </a:ext>
            </a:extLst>
          </p:cNvPr>
          <p:cNvPicPr>
            <a:picLocks noChangeAspect="1"/>
          </p:cNvPicPr>
          <p:nvPr/>
        </p:nvPicPr>
        <p:blipFill>
          <a:blip r:embed="rId4"/>
          <a:stretch>
            <a:fillRect/>
          </a:stretch>
        </p:blipFill>
        <p:spPr>
          <a:xfrm>
            <a:off x="869797" y="2954453"/>
            <a:ext cx="1905000" cy="1016000"/>
          </a:xfrm>
          <a:prstGeom prst="rect">
            <a:avLst/>
          </a:prstGeom>
        </p:spPr>
      </p:pic>
      <p:pic>
        <p:nvPicPr>
          <p:cNvPr id="10" name="Picture 9">
            <a:extLst>
              <a:ext uri="{FF2B5EF4-FFF2-40B4-BE49-F238E27FC236}">
                <a16:creationId xmlns:a16="http://schemas.microsoft.com/office/drawing/2014/main" id="{6C781617-EAD3-6140-8E5F-D11FB045C4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425" y="5268946"/>
            <a:ext cx="778107" cy="778107"/>
          </a:xfrm>
          <a:prstGeom prst="rect">
            <a:avLst/>
          </a:prstGeom>
        </p:spPr>
      </p:pic>
      <p:pic>
        <p:nvPicPr>
          <p:cNvPr id="11" name="Picture 10">
            <a:extLst>
              <a:ext uri="{FF2B5EF4-FFF2-40B4-BE49-F238E27FC236}">
                <a16:creationId xmlns:a16="http://schemas.microsoft.com/office/drawing/2014/main" id="{B0FBB6F2-5F5E-E845-8876-6E389D9324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89180" y="3317181"/>
            <a:ext cx="2290182" cy="480655"/>
          </a:xfrm>
          <a:prstGeom prst="rect">
            <a:avLst/>
          </a:prstGeom>
        </p:spPr>
      </p:pic>
      <p:pic>
        <p:nvPicPr>
          <p:cNvPr id="12" name="Picture 11">
            <a:extLst>
              <a:ext uri="{FF2B5EF4-FFF2-40B4-BE49-F238E27FC236}">
                <a16:creationId xmlns:a16="http://schemas.microsoft.com/office/drawing/2014/main" id="{93D916FE-D6F6-3D46-B6DD-77A4A43456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70462" y="5363342"/>
            <a:ext cx="2367776" cy="589313"/>
          </a:xfrm>
          <a:prstGeom prst="rect">
            <a:avLst/>
          </a:prstGeom>
        </p:spPr>
      </p:pic>
      <p:pic>
        <p:nvPicPr>
          <p:cNvPr id="13" name="Picture 12">
            <a:extLst>
              <a:ext uri="{FF2B5EF4-FFF2-40B4-BE49-F238E27FC236}">
                <a16:creationId xmlns:a16="http://schemas.microsoft.com/office/drawing/2014/main" id="{CA97CD29-9E49-5542-8EE0-B44C6BA078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38238" y="5479604"/>
            <a:ext cx="2262923" cy="348142"/>
          </a:xfrm>
          <a:prstGeom prst="rect">
            <a:avLst/>
          </a:prstGeom>
        </p:spPr>
      </p:pic>
      <p:pic>
        <p:nvPicPr>
          <p:cNvPr id="1026" name="Picture 2" descr="https://lh5.googleusercontent.com/MUYtlfDD9aKs0NkNv11N1NP9ykwLPxX_9yuSg0yCFOekqu88qtWz_doHkxqKBk5A5F7XWzld7DTaeJlO3Kd0wRZKe_mpFm-rCSOWd9UkQONGtmk-8vzwJCDwF67mNPeOTQwwN2rFZps">
            <a:extLst>
              <a:ext uri="{FF2B5EF4-FFF2-40B4-BE49-F238E27FC236}">
                <a16:creationId xmlns:a16="http://schemas.microsoft.com/office/drawing/2014/main" id="{706C8BCB-39B8-DA4A-ACCD-F284B19DBF2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63058" y="5281871"/>
            <a:ext cx="836032" cy="7651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83D8450-6FF3-9D41-97DB-B611757A05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93745" y="3208453"/>
            <a:ext cx="2001256" cy="614247"/>
          </a:xfrm>
          <a:prstGeom prst="rect">
            <a:avLst/>
          </a:prstGeom>
        </p:spPr>
      </p:pic>
      <p:pic>
        <p:nvPicPr>
          <p:cNvPr id="15" name="Picture 14">
            <a:extLst>
              <a:ext uri="{FF2B5EF4-FFF2-40B4-BE49-F238E27FC236}">
                <a16:creationId xmlns:a16="http://schemas.microsoft.com/office/drawing/2014/main" id="{B978C504-BCFE-354E-B3FD-5A4A7058FC5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509" y="4021217"/>
            <a:ext cx="2038040" cy="1022895"/>
          </a:xfrm>
          <a:prstGeom prst="rect">
            <a:avLst/>
          </a:prstGeom>
        </p:spPr>
      </p:pic>
      <p:pic>
        <p:nvPicPr>
          <p:cNvPr id="16" name="Picture 15">
            <a:extLst>
              <a:ext uri="{FF2B5EF4-FFF2-40B4-BE49-F238E27FC236}">
                <a16:creationId xmlns:a16="http://schemas.microsoft.com/office/drawing/2014/main" id="{CD03F01A-FF86-5D46-806C-DA31A9F74BB8}"/>
              </a:ext>
            </a:extLst>
          </p:cNvPr>
          <p:cNvPicPr>
            <a:picLocks noChangeAspect="1"/>
          </p:cNvPicPr>
          <p:nvPr/>
        </p:nvPicPr>
        <p:blipFill>
          <a:blip r:embed="rId12"/>
          <a:stretch>
            <a:fillRect/>
          </a:stretch>
        </p:blipFill>
        <p:spPr>
          <a:xfrm>
            <a:off x="4606290" y="4463707"/>
            <a:ext cx="1739900" cy="342900"/>
          </a:xfrm>
          <a:prstGeom prst="rect">
            <a:avLst/>
          </a:prstGeom>
        </p:spPr>
      </p:pic>
    </p:spTree>
    <p:extLst>
      <p:ext uri="{BB962C8B-B14F-4D97-AF65-F5344CB8AC3E}">
        <p14:creationId xmlns:p14="http://schemas.microsoft.com/office/powerpoint/2010/main" val="758505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A5DC-35A4-7F49-B2A6-511B6646D284}"/>
              </a:ext>
            </a:extLst>
          </p:cNvPr>
          <p:cNvSpPr>
            <a:spLocks noGrp="1"/>
          </p:cNvSpPr>
          <p:nvPr>
            <p:ph type="title"/>
          </p:nvPr>
        </p:nvSpPr>
        <p:spPr/>
        <p:txBody>
          <a:bodyPr/>
          <a:lstStyle/>
          <a:p>
            <a:r>
              <a:rPr lang="en-US" dirty="0"/>
              <a:t>TPOT Development: What we’ve learned states need</a:t>
            </a:r>
          </a:p>
        </p:txBody>
      </p:sp>
      <p:sp>
        <p:nvSpPr>
          <p:cNvPr id="4" name="Content Placeholder 3">
            <a:extLst>
              <a:ext uri="{FF2B5EF4-FFF2-40B4-BE49-F238E27FC236}">
                <a16:creationId xmlns:a16="http://schemas.microsoft.com/office/drawing/2014/main" id="{90F61ABB-641E-F648-9C08-B63938784C32}"/>
              </a:ext>
            </a:extLst>
          </p:cNvPr>
          <p:cNvSpPr>
            <a:spLocks noGrp="1"/>
          </p:cNvSpPr>
          <p:nvPr>
            <p:ph idx="1"/>
          </p:nvPr>
        </p:nvSpPr>
        <p:spPr>
          <a:xfrm>
            <a:off x="628650" y="1770615"/>
            <a:ext cx="8334942" cy="4406348"/>
          </a:xfrm>
        </p:spPr>
        <p:txBody>
          <a:bodyPr>
            <a:normAutofit lnSpcReduction="10000"/>
          </a:bodyPr>
          <a:lstStyle/>
          <a:p>
            <a:r>
              <a:rPr lang="en-US" dirty="0"/>
              <a:t>Case studies of state systems for WIOA reporting</a:t>
            </a:r>
          </a:p>
          <a:p>
            <a:r>
              <a:rPr lang="en-US" dirty="0"/>
              <a:t>Data sharing agreement templates and guidance</a:t>
            </a:r>
          </a:p>
          <a:p>
            <a:r>
              <a:rPr lang="en-US" dirty="0"/>
              <a:t>Data sheets and field definitions for providers</a:t>
            </a:r>
          </a:p>
          <a:p>
            <a:r>
              <a:rPr lang="en-US" dirty="0"/>
              <a:t>Data collection and validation tools</a:t>
            </a:r>
          </a:p>
          <a:p>
            <a:r>
              <a:rPr lang="en-US" dirty="0"/>
              <a:t>Data storage and record linking tools</a:t>
            </a:r>
          </a:p>
          <a:p>
            <a:r>
              <a:rPr lang="en-US" dirty="0"/>
              <a:t>Data analysis, scorecard creation, and data privacy preservation tools</a:t>
            </a:r>
          </a:p>
          <a:p>
            <a:r>
              <a:rPr lang="en-US" dirty="0"/>
              <a:t>Data publishing and sharing tools</a:t>
            </a:r>
          </a:p>
          <a:p>
            <a:endParaRPr lang="en-US" dirty="0"/>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80FC7DE-B15D-174B-A324-9385B04ADBD0}"/>
              </a:ext>
            </a:extLst>
          </p:cNvPr>
          <p:cNvSpPr>
            <a:spLocks noGrp="1"/>
          </p:cNvSpPr>
          <p:nvPr>
            <p:ph type="sldNum" sz="quarter" idx="10"/>
          </p:nvPr>
        </p:nvSpPr>
        <p:spPr/>
        <p:txBody>
          <a:bodyPr/>
          <a:lstStyle/>
          <a:p>
            <a:fld id="{706D636C-90A3-4979-BA37-BAB384B22101}" type="slidenum">
              <a:rPr lang="en-US" smtClean="0"/>
              <a:pPr/>
              <a:t>26</a:t>
            </a:fld>
            <a:endParaRPr lang="en-US"/>
          </a:p>
        </p:txBody>
      </p:sp>
    </p:spTree>
    <p:extLst>
      <p:ext uri="{BB962C8B-B14F-4D97-AF65-F5344CB8AC3E}">
        <p14:creationId xmlns:p14="http://schemas.microsoft.com/office/powerpoint/2010/main" val="2230667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A5DC-35A4-7F49-B2A6-511B6646D284}"/>
              </a:ext>
            </a:extLst>
          </p:cNvPr>
          <p:cNvSpPr>
            <a:spLocks noGrp="1"/>
          </p:cNvSpPr>
          <p:nvPr>
            <p:ph type="title"/>
          </p:nvPr>
        </p:nvSpPr>
        <p:spPr/>
        <p:txBody>
          <a:bodyPr/>
          <a:lstStyle/>
          <a:p>
            <a:r>
              <a:rPr lang="en-US" dirty="0"/>
              <a:t>NASWA/NAWB Joint Report</a:t>
            </a:r>
          </a:p>
        </p:txBody>
      </p:sp>
      <p:sp>
        <p:nvSpPr>
          <p:cNvPr id="4" name="Content Placeholder 3">
            <a:extLst>
              <a:ext uri="{FF2B5EF4-FFF2-40B4-BE49-F238E27FC236}">
                <a16:creationId xmlns:a16="http://schemas.microsoft.com/office/drawing/2014/main" id="{90F61ABB-641E-F648-9C08-B63938784C32}"/>
              </a:ext>
            </a:extLst>
          </p:cNvPr>
          <p:cNvSpPr>
            <a:spLocks noGrp="1"/>
          </p:cNvSpPr>
          <p:nvPr>
            <p:ph idx="1"/>
          </p:nvPr>
        </p:nvSpPr>
        <p:spPr>
          <a:xfrm>
            <a:off x="628650" y="4792717"/>
            <a:ext cx="7955280" cy="1384246"/>
          </a:xfrm>
        </p:spPr>
        <p:txBody>
          <a:bodyPr>
            <a:normAutofit fontScale="92500" lnSpcReduction="20000"/>
          </a:bodyPr>
          <a:lstStyle/>
          <a:p>
            <a:r>
              <a:rPr lang="en-US" dirty="0"/>
              <a:t>Multi-state survey and assessment</a:t>
            </a:r>
          </a:p>
          <a:p>
            <a:r>
              <a:rPr lang="en-US" dirty="0"/>
              <a:t>State profiles of challenges, progress and success</a:t>
            </a:r>
          </a:p>
          <a:p>
            <a:r>
              <a:rPr lang="en-US" dirty="0"/>
              <a:t>Tips and recommendations</a:t>
            </a:r>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80FC7DE-B15D-174B-A324-9385B04ADBD0}"/>
              </a:ext>
            </a:extLst>
          </p:cNvPr>
          <p:cNvSpPr>
            <a:spLocks noGrp="1"/>
          </p:cNvSpPr>
          <p:nvPr>
            <p:ph type="sldNum" sz="quarter" idx="10"/>
          </p:nvPr>
        </p:nvSpPr>
        <p:spPr/>
        <p:txBody>
          <a:bodyPr/>
          <a:lstStyle/>
          <a:p>
            <a:fld id="{706D636C-90A3-4979-BA37-BAB384B22101}" type="slidenum">
              <a:rPr lang="en-US" smtClean="0"/>
              <a:pPr/>
              <a:t>27</a:t>
            </a:fld>
            <a:endParaRPr lang="en-US"/>
          </a:p>
        </p:txBody>
      </p:sp>
      <p:pic>
        <p:nvPicPr>
          <p:cNvPr id="5" name="Picture 4">
            <a:extLst>
              <a:ext uri="{FF2B5EF4-FFF2-40B4-BE49-F238E27FC236}">
                <a16:creationId xmlns:a16="http://schemas.microsoft.com/office/drawing/2014/main" id="{ACB4651A-7119-BB4C-B770-8D520EA4E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4171" y="1637090"/>
            <a:ext cx="3282878" cy="2910468"/>
          </a:xfrm>
          <a:prstGeom prst="rect">
            <a:avLst/>
          </a:prstGeom>
        </p:spPr>
      </p:pic>
      <p:sp>
        <p:nvSpPr>
          <p:cNvPr id="6" name="Rectangle 5">
            <a:extLst>
              <a:ext uri="{FF2B5EF4-FFF2-40B4-BE49-F238E27FC236}">
                <a16:creationId xmlns:a16="http://schemas.microsoft.com/office/drawing/2014/main" id="{606E4070-E768-0047-BF87-C8CCEEE907B5}"/>
              </a:ext>
            </a:extLst>
          </p:cNvPr>
          <p:cNvSpPr/>
          <p:nvPr/>
        </p:nvSpPr>
        <p:spPr>
          <a:xfrm>
            <a:off x="3342333" y="6169580"/>
            <a:ext cx="2347822" cy="369332"/>
          </a:xfrm>
          <a:prstGeom prst="rect">
            <a:avLst/>
          </a:prstGeom>
        </p:spPr>
        <p:txBody>
          <a:bodyPr wrap="none">
            <a:spAutoFit/>
          </a:bodyPr>
          <a:lstStyle/>
          <a:p>
            <a:r>
              <a:rPr lang="en-US" dirty="0">
                <a:hlinkClick r:id="rId3"/>
              </a:rPr>
              <a:t>https://</a:t>
            </a:r>
            <a:r>
              <a:rPr lang="en-US" dirty="0" err="1">
                <a:hlinkClick r:id="rId3"/>
              </a:rPr>
              <a:t>bit.ly</a:t>
            </a:r>
            <a:r>
              <a:rPr lang="en-US" dirty="0">
                <a:hlinkClick r:id="rId3"/>
              </a:rPr>
              <a:t>/2xcRTaC</a:t>
            </a:r>
            <a:endParaRPr lang="en-US" dirty="0"/>
          </a:p>
        </p:txBody>
      </p:sp>
      <p:pic>
        <p:nvPicPr>
          <p:cNvPr id="7" name="Picture 6">
            <a:extLst>
              <a:ext uri="{FF2B5EF4-FFF2-40B4-BE49-F238E27FC236}">
                <a16:creationId xmlns:a16="http://schemas.microsoft.com/office/drawing/2014/main" id="{573E5AA9-9BB5-E64B-95E9-933C19A9F3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2267" y="1637090"/>
            <a:ext cx="2574885" cy="3022462"/>
          </a:xfrm>
          <a:prstGeom prst="rect">
            <a:avLst/>
          </a:prstGeom>
        </p:spPr>
      </p:pic>
    </p:spTree>
    <p:extLst>
      <p:ext uri="{BB962C8B-B14F-4D97-AF65-F5344CB8AC3E}">
        <p14:creationId xmlns:p14="http://schemas.microsoft.com/office/powerpoint/2010/main" val="2766709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A5DC-35A4-7F49-B2A6-511B6646D284}"/>
              </a:ext>
            </a:extLst>
          </p:cNvPr>
          <p:cNvSpPr>
            <a:spLocks noGrp="1"/>
          </p:cNvSpPr>
          <p:nvPr>
            <p:ph type="title"/>
          </p:nvPr>
        </p:nvSpPr>
        <p:spPr/>
        <p:txBody>
          <a:bodyPr/>
          <a:lstStyle/>
          <a:p>
            <a:r>
              <a:rPr lang="en-US" dirty="0"/>
              <a:t>Inter-agency Data Sharing Agreements and MOUs</a:t>
            </a:r>
          </a:p>
        </p:txBody>
      </p:sp>
      <p:sp>
        <p:nvSpPr>
          <p:cNvPr id="4" name="Content Placeholder 3">
            <a:extLst>
              <a:ext uri="{FF2B5EF4-FFF2-40B4-BE49-F238E27FC236}">
                <a16:creationId xmlns:a16="http://schemas.microsoft.com/office/drawing/2014/main" id="{90F61ABB-641E-F648-9C08-B63938784C32}"/>
              </a:ext>
            </a:extLst>
          </p:cNvPr>
          <p:cNvSpPr>
            <a:spLocks noGrp="1"/>
          </p:cNvSpPr>
          <p:nvPr>
            <p:ph idx="1"/>
          </p:nvPr>
        </p:nvSpPr>
        <p:spPr>
          <a:xfrm>
            <a:off x="505987" y="4647630"/>
            <a:ext cx="7955280" cy="1284819"/>
          </a:xfrm>
        </p:spPr>
        <p:txBody>
          <a:bodyPr>
            <a:normAutofit fontScale="47500" lnSpcReduction="20000"/>
          </a:bodyPr>
          <a:lstStyle/>
          <a:p>
            <a:r>
              <a:rPr lang="en-US" dirty="0"/>
              <a:t>Many States need these in place to link UI records and measure WIOA outcomes</a:t>
            </a:r>
          </a:p>
          <a:p>
            <a:r>
              <a:rPr lang="en-US" dirty="0"/>
              <a:t>Templates help state higher education agencies and labor and employment agencies mutually support WIOA reporting without duplicative effort</a:t>
            </a:r>
          </a:p>
          <a:p>
            <a:r>
              <a:rPr lang="en-US" dirty="0"/>
              <a:t>Some states include MOUs with their Secretary of State to support linking records from providers that don’t collect social security numbers</a:t>
            </a:r>
          </a:p>
          <a:p>
            <a:endParaRPr lang="en-US" dirty="0"/>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80FC7DE-B15D-174B-A324-9385B04ADBD0}"/>
              </a:ext>
            </a:extLst>
          </p:cNvPr>
          <p:cNvSpPr>
            <a:spLocks noGrp="1"/>
          </p:cNvSpPr>
          <p:nvPr>
            <p:ph type="sldNum" sz="quarter" idx="10"/>
          </p:nvPr>
        </p:nvSpPr>
        <p:spPr/>
        <p:txBody>
          <a:bodyPr/>
          <a:lstStyle/>
          <a:p>
            <a:fld id="{706D636C-90A3-4979-BA37-BAB384B22101}" type="slidenum">
              <a:rPr lang="en-US" smtClean="0"/>
              <a:pPr/>
              <a:t>28</a:t>
            </a:fld>
            <a:endParaRPr lang="en-US"/>
          </a:p>
        </p:txBody>
      </p:sp>
      <p:sp>
        <p:nvSpPr>
          <p:cNvPr id="5" name="Rectangle 4">
            <a:extLst>
              <a:ext uri="{FF2B5EF4-FFF2-40B4-BE49-F238E27FC236}">
                <a16:creationId xmlns:a16="http://schemas.microsoft.com/office/drawing/2014/main" id="{5D7F7B77-AA92-3844-A356-DE40B07983D3}"/>
              </a:ext>
            </a:extLst>
          </p:cNvPr>
          <p:cNvSpPr/>
          <p:nvPr/>
        </p:nvSpPr>
        <p:spPr>
          <a:xfrm>
            <a:off x="1673519" y="5959733"/>
            <a:ext cx="5620215" cy="369332"/>
          </a:xfrm>
          <a:prstGeom prst="rect">
            <a:avLst/>
          </a:prstGeom>
        </p:spPr>
        <p:txBody>
          <a:bodyPr wrap="square">
            <a:spAutoFit/>
          </a:bodyPr>
          <a:lstStyle/>
          <a:p>
            <a:r>
              <a:rPr lang="en-US" dirty="0"/>
              <a:t>http://</a:t>
            </a:r>
            <a:r>
              <a:rPr lang="en-US" dirty="0" err="1"/>
              <a:t>statedatasharing.org</a:t>
            </a:r>
            <a:r>
              <a:rPr lang="en-US" dirty="0"/>
              <a:t>/data-sharing/#toolkit</a:t>
            </a:r>
          </a:p>
        </p:txBody>
      </p:sp>
      <p:pic>
        <p:nvPicPr>
          <p:cNvPr id="6" name="Picture 5">
            <a:extLst>
              <a:ext uri="{FF2B5EF4-FFF2-40B4-BE49-F238E27FC236}">
                <a16:creationId xmlns:a16="http://schemas.microsoft.com/office/drawing/2014/main" id="{EF8AD01B-328A-2440-A3D9-D39229F718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192" y="1379836"/>
            <a:ext cx="3597031" cy="3176376"/>
          </a:xfrm>
          <a:prstGeom prst="rect">
            <a:avLst/>
          </a:prstGeom>
        </p:spPr>
      </p:pic>
    </p:spTree>
    <p:extLst>
      <p:ext uri="{BB962C8B-B14F-4D97-AF65-F5344CB8AC3E}">
        <p14:creationId xmlns:p14="http://schemas.microsoft.com/office/powerpoint/2010/main" val="2109522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A5DC-35A4-7F49-B2A6-511B6646D284}"/>
              </a:ext>
            </a:extLst>
          </p:cNvPr>
          <p:cNvSpPr>
            <a:spLocks noGrp="1"/>
          </p:cNvSpPr>
          <p:nvPr>
            <p:ph type="title"/>
          </p:nvPr>
        </p:nvSpPr>
        <p:spPr>
          <a:xfrm>
            <a:off x="628650" y="260023"/>
            <a:ext cx="7955280" cy="1051560"/>
          </a:xfrm>
        </p:spPr>
        <p:txBody>
          <a:bodyPr/>
          <a:lstStyle/>
          <a:p>
            <a:r>
              <a:rPr lang="en-US" dirty="0"/>
              <a:t>Data sheets and field definitions for providers</a:t>
            </a:r>
          </a:p>
        </p:txBody>
      </p:sp>
      <p:sp>
        <p:nvSpPr>
          <p:cNvPr id="4" name="Content Placeholder 3">
            <a:extLst>
              <a:ext uri="{FF2B5EF4-FFF2-40B4-BE49-F238E27FC236}">
                <a16:creationId xmlns:a16="http://schemas.microsoft.com/office/drawing/2014/main" id="{90F61ABB-641E-F648-9C08-B63938784C32}"/>
              </a:ext>
            </a:extLst>
          </p:cNvPr>
          <p:cNvSpPr>
            <a:spLocks noGrp="1"/>
          </p:cNvSpPr>
          <p:nvPr>
            <p:ph idx="1"/>
          </p:nvPr>
        </p:nvSpPr>
        <p:spPr>
          <a:xfrm>
            <a:off x="628650" y="4708633"/>
            <a:ext cx="7955280" cy="1468329"/>
          </a:xfrm>
        </p:spPr>
        <p:txBody>
          <a:bodyPr>
            <a:normAutofit fontScale="55000" lnSpcReduction="20000"/>
          </a:bodyPr>
          <a:lstStyle/>
          <a:p>
            <a:r>
              <a:rPr lang="en-US" dirty="0"/>
              <a:t>Provide clarity to training providers on what data they need to collect and report based on final rule</a:t>
            </a:r>
          </a:p>
          <a:p>
            <a:r>
              <a:rPr lang="en-US" dirty="0"/>
              <a:t>Provide clarity to technology contractors and vendors about field definitions</a:t>
            </a:r>
          </a:p>
          <a:p>
            <a:r>
              <a:rPr lang="en-US" dirty="0"/>
              <a:t>TPOT Template Data Sheets support use of data standards that reduce costs and redundancy</a:t>
            </a:r>
          </a:p>
          <a:p>
            <a:endParaRPr lang="en-US" dirty="0"/>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80FC7DE-B15D-174B-A324-9385B04ADBD0}"/>
              </a:ext>
            </a:extLst>
          </p:cNvPr>
          <p:cNvSpPr>
            <a:spLocks noGrp="1"/>
          </p:cNvSpPr>
          <p:nvPr>
            <p:ph type="sldNum" sz="quarter" idx="10"/>
          </p:nvPr>
        </p:nvSpPr>
        <p:spPr/>
        <p:txBody>
          <a:bodyPr/>
          <a:lstStyle/>
          <a:p>
            <a:fld id="{706D636C-90A3-4979-BA37-BAB384B22101}" type="slidenum">
              <a:rPr lang="en-US" smtClean="0"/>
              <a:pPr/>
              <a:t>29</a:t>
            </a:fld>
            <a:endParaRPr lang="en-US"/>
          </a:p>
        </p:txBody>
      </p:sp>
      <p:pic>
        <p:nvPicPr>
          <p:cNvPr id="5" name="Picture 4">
            <a:extLst>
              <a:ext uri="{FF2B5EF4-FFF2-40B4-BE49-F238E27FC236}">
                <a16:creationId xmlns:a16="http://schemas.microsoft.com/office/drawing/2014/main" id="{71C5953C-BB68-0642-AF20-308D76D406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11583"/>
            <a:ext cx="4236051" cy="3303579"/>
          </a:xfrm>
          <a:prstGeom prst="rect">
            <a:avLst/>
          </a:prstGeom>
        </p:spPr>
      </p:pic>
      <p:sp>
        <p:nvSpPr>
          <p:cNvPr id="6" name="Rectangle 5">
            <a:extLst>
              <a:ext uri="{FF2B5EF4-FFF2-40B4-BE49-F238E27FC236}">
                <a16:creationId xmlns:a16="http://schemas.microsoft.com/office/drawing/2014/main" id="{A4593BB4-B254-184C-BDEE-AADB62789303}"/>
              </a:ext>
            </a:extLst>
          </p:cNvPr>
          <p:cNvSpPr/>
          <p:nvPr/>
        </p:nvSpPr>
        <p:spPr>
          <a:xfrm>
            <a:off x="1098714" y="6081990"/>
            <a:ext cx="6994634" cy="369332"/>
          </a:xfrm>
          <a:prstGeom prst="rect">
            <a:avLst/>
          </a:prstGeom>
        </p:spPr>
        <p:txBody>
          <a:bodyPr wrap="square">
            <a:spAutoFit/>
          </a:bodyPr>
          <a:lstStyle/>
          <a:p>
            <a:r>
              <a:rPr lang="en-US" dirty="0">
                <a:hlinkClick r:id="rId3"/>
              </a:rPr>
              <a:t>https://</a:t>
            </a:r>
            <a:r>
              <a:rPr lang="en-US" dirty="0" err="1">
                <a:hlinkClick r:id="rId3"/>
              </a:rPr>
              <a:t>github.com</a:t>
            </a:r>
            <a:r>
              <a:rPr lang="en-US" dirty="0">
                <a:hlinkClick r:id="rId3"/>
              </a:rPr>
              <a:t>/workforce-data-initiative/</a:t>
            </a:r>
            <a:r>
              <a:rPr lang="en-US" dirty="0" err="1">
                <a:hlinkClick r:id="rId3"/>
              </a:rPr>
              <a:t>tpot</a:t>
            </a:r>
            <a:r>
              <a:rPr lang="en-US" dirty="0">
                <a:hlinkClick r:id="rId3"/>
              </a:rPr>
              <a:t>-data-definitions</a:t>
            </a:r>
            <a:endParaRPr lang="en-US" dirty="0"/>
          </a:p>
        </p:txBody>
      </p:sp>
      <p:pic>
        <p:nvPicPr>
          <p:cNvPr id="7" name="Picture 6">
            <a:extLst>
              <a:ext uri="{FF2B5EF4-FFF2-40B4-BE49-F238E27FC236}">
                <a16:creationId xmlns:a16="http://schemas.microsoft.com/office/drawing/2014/main" id="{19703D64-27B6-AD4E-9F79-857D40AEC0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6472" y="1311583"/>
            <a:ext cx="4167458" cy="3241356"/>
          </a:xfrm>
          <a:prstGeom prst="rect">
            <a:avLst/>
          </a:prstGeom>
        </p:spPr>
      </p:pic>
    </p:spTree>
    <p:extLst>
      <p:ext uri="{BB962C8B-B14F-4D97-AF65-F5344CB8AC3E}">
        <p14:creationId xmlns:p14="http://schemas.microsoft.com/office/powerpoint/2010/main" val="3714666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r>
              <a:rPr lang="en-US" sz="2400" dirty="0"/>
              <a:t>Christina Eckenroth</a:t>
            </a:r>
          </a:p>
          <a:p>
            <a:pPr>
              <a:spcBef>
                <a:spcPts val="600"/>
              </a:spcBef>
            </a:pPr>
            <a:r>
              <a:rPr lang="en-US" sz="1800" i="1" dirty="0">
                <a:solidFill>
                  <a:schemeClr val="bg1">
                    <a:lumMod val="50000"/>
                  </a:schemeClr>
                </a:solidFill>
              </a:rPr>
              <a:t>Executive Assistant</a:t>
            </a:r>
          </a:p>
          <a:p>
            <a:pPr>
              <a:spcBef>
                <a:spcPts val="600"/>
              </a:spcBef>
              <a:spcAft>
                <a:spcPts val="600"/>
              </a:spcAft>
            </a:pPr>
            <a:r>
              <a:rPr lang="en-US" sz="1700" b="0" i="1" dirty="0">
                <a:solidFill>
                  <a:schemeClr val="bg1">
                    <a:lumMod val="50000"/>
                  </a:schemeClr>
                </a:solidFill>
              </a:rPr>
              <a:t>U.S. Department of Labor, Employment and Training Administration</a:t>
            </a:r>
          </a:p>
          <a:p>
            <a:pPr lvl="4"/>
            <a:endParaRPr lang="en-US" i="1" dirty="0">
              <a:solidFill>
                <a:schemeClr val="bg1">
                  <a:lumMod val="50000"/>
                </a:schemeClr>
              </a:solidFill>
            </a:endParaRPr>
          </a:p>
        </p:txBody>
      </p:sp>
      <p:sp>
        <p:nvSpPr>
          <p:cNvPr id="3" name="Slide Number Placeholder 2"/>
          <p:cNvSpPr>
            <a:spLocks noGrp="1"/>
          </p:cNvSpPr>
          <p:nvPr>
            <p:ph type="sldNum" sz="quarter" idx="10"/>
          </p:nvPr>
        </p:nvSpPr>
        <p:spPr/>
        <p:txBody>
          <a:bodyPr/>
          <a:lstStyle/>
          <a:p>
            <a:fld id="{706D636C-90A3-4979-BA37-BAB384B22101}" type="slidenum">
              <a:rPr lang="en-US" smtClean="0"/>
              <a:pPr/>
              <a:t>3</a:t>
            </a:fld>
            <a:endParaRPr lang="en-US"/>
          </a:p>
        </p:txBody>
      </p:sp>
      <p:pic>
        <p:nvPicPr>
          <p:cNvPr id="10" name="Picture Placeholder 9"/>
          <p:cNvPicPr>
            <a:picLocks noGrp="1" noChangeAspect="1"/>
          </p:cNvPicPr>
          <p:nvPr>
            <p:ph type="pic" idx="11"/>
          </p:nvPr>
        </p:nvPicPr>
        <p:blipFill>
          <a:blip r:embed="rId2" cstate="screen">
            <a:extLst>
              <a:ext uri="{28A0092B-C50C-407E-A947-70E740481C1C}">
                <a14:useLocalDpi xmlns:a14="http://schemas.microsoft.com/office/drawing/2010/main"/>
              </a:ext>
            </a:extLst>
          </a:blip>
          <a:srcRect/>
          <a:stretch>
            <a:fillRect/>
          </a:stretch>
        </p:blipFill>
        <p:spPr/>
      </p:pic>
      <p:sp>
        <p:nvSpPr>
          <p:cNvPr id="6" name="Content Placeholder 5"/>
          <p:cNvSpPr>
            <a:spLocks noGrp="1"/>
          </p:cNvSpPr>
          <p:nvPr>
            <p:ph idx="12"/>
          </p:nvPr>
        </p:nvSpPr>
        <p:spPr/>
        <p:txBody>
          <a:bodyPr>
            <a:normAutofit fontScale="92500" lnSpcReduction="10000"/>
          </a:bodyPr>
          <a:lstStyle/>
          <a:p>
            <a:r>
              <a:rPr lang="en-US" sz="2400" dirty="0"/>
              <a:t>Kellen Grode</a:t>
            </a:r>
          </a:p>
          <a:p>
            <a:pPr>
              <a:spcBef>
                <a:spcPts val="600"/>
              </a:spcBef>
            </a:pPr>
            <a:r>
              <a:rPr lang="en-US" sz="1800" i="1" dirty="0">
                <a:solidFill>
                  <a:schemeClr val="bg1">
                    <a:lumMod val="50000"/>
                  </a:schemeClr>
                </a:solidFill>
              </a:rPr>
              <a:t>Workforce Analyst</a:t>
            </a:r>
          </a:p>
          <a:p>
            <a:pPr>
              <a:spcBef>
                <a:spcPts val="600"/>
              </a:spcBef>
            </a:pPr>
            <a:r>
              <a:rPr lang="en-US" sz="1700" b="0" i="1" dirty="0">
                <a:solidFill>
                  <a:schemeClr val="bg1">
                    <a:lumMod val="50000"/>
                  </a:schemeClr>
                </a:solidFill>
              </a:rPr>
              <a:t>U.S. Department of Labor, Employment and Training Administration</a:t>
            </a:r>
          </a:p>
        </p:txBody>
      </p:sp>
      <p:pic>
        <p:nvPicPr>
          <p:cNvPr id="12" name="Picture Placeholder 11"/>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8" name="Content Placeholder 7"/>
          <p:cNvSpPr>
            <a:spLocks noGrp="1"/>
          </p:cNvSpPr>
          <p:nvPr>
            <p:ph idx="14"/>
          </p:nvPr>
        </p:nvSpPr>
        <p:spPr/>
        <p:txBody>
          <a:bodyPr>
            <a:normAutofit lnSpcReduction="10000"/>
          </a:bodyPr>
          <a:lstStyle/>
          <a:p>
            <a:r>
              <a:rPr lang="en-US" dirty="0"/>
              <a:t>Matt Gee</a:t>
            </a:r>
          </a:p>
          <a:p>
            <a:pPr marL="0" lvl="1">
              <a:spcBef>
                <a:spcPts val="600"/>
              </a:spcBef>
              <a:buClr>
                <a:schemeClr val="accent2"/>
              </a:buClr>
            </a:pPr>
            <a:r>
              <a:rPr lang="en-US" sz="1700" b="1" dirty="0">
                <a:solidFill>
                  <a:schemeClr val="bg1">
                    <a:lumMod val="50000"/>
                  </a:schemeClr>
                </a:solidFill>
                <a:effectLst>
                  <a:innerShdw blurRad="76200" dist="38100" dir="18900000">
                    <a:schemeClr val="accent5">
                      <a:lumMod val="75000"/>
                      <a:alpha val="70000"/>
                    </a:schemeClr>
                  </a:innerShdw>
                </a:effectLst>
                <a:latin typeface="+mj-lt"/>
                <a:ea typeface="+mj-ea"/>
                <a:cs typeface="+mj-cs"/>
              </a:rPr>
              <a:t>Senior Research Scientist</a:t>
            </a:r>
          </a:p>
          <a:p>
            <a:pPr marL="0" lvl="1">
              <a:spcBef>
                <a:spcPts val="600"/>
              </a:spcBef>
              <a:buClr>
                <a:schemeClr val="accent2"/>
              </a:buClr>
            </a:pPr>
            <a:r>
              <a:rPr lang="en-US" sz="1600" dirty="0">
                <a:solidFill>
                  <a:schemeClr val="bg1">
                    <a:lumMod val="50000"/>
                  </a:schemeClr>
                </a:solidFill>
                <a:effectLst>
                  <a:innerShdw blurRad="76200" dist="38100" dir="18900000">
                    <a:schemeClr val="accent5">
                      <a:lumMod val="75000"/>
                      <a:alpha val="70000"/>
                    </a:schemeClr>
                  </a:innerShdw>
                </a:effectLst>
                <a:latin typeface="+mj-lt"/>
                <a:ea typeface="+mj-ea"/>
                <a:cs typeface="+mj-cs"/>
              </a:rPr>
              <a:t>University of Chicago, Center for Data Science and Public Policy</a:t>
            </a:r>
          </a:p>
        </p:txBody>
      </p:sp>
      <p:pic>
        <p:nvPicPr>
          <p:cNvPr id="11" name="Picture Placeholder 10"/>
          <p:cNvPicPr>
            <a:picLocks noGrp="1" noChangeAspect="1"/>
          </p:cNvPicPr>
          <p:nvPr>
            <p:ph type="pic" idx="15"/>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26018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A5DC-35A4-7F49-B2A6-511B6646D284}"/>
              </a:ext>
            </a:extLst>
          </p:cNvPr>
          <p:cNvSpPr>
            <a:spLocks noGrp="1"/>
          </p:cNvSpPr>
          <p:nvPr>
            <p:ph type="title"/>
          </p:nvPr>
        </p:nvSpPr>
        <p:spPr/>
        <p:txBody>
          <a:bodyPr/>
          <a:lstStyle/>
          <a:p>
            <a:r>
              <a:rPr lang="en-US" dirty="0"/>
              <a:t>Data collection and validation best practices and tools</a:t>
            </a:r>
          </a:p>
        </p:txBody>
      </p:sp>
      <p:sp>
        <p:nvSpPr>
          <p:cNvPr id="4" name="Content Placeholder 3">
            <a:extLst>
              <a:ext uri="{FF2B5EF4-FFF2-40B4-BE49-F238E27FC236}">
                <a16:creationId xmlns:a16="http://schemas.microsoft.com/office/drawing/2014/main" id="{90F61ABB-641E-F648-9C08-B63938784C32}"/>
              </a:ext>
            </a:extLst>
          </p:cNvPr>
          <p:cNvSpPr>
            <a:spLocks noGrp="1"/>
          </p:cNvSpPr>
          <p:nvPr>
            <p:ph idx="1"/>
          </p:nvPr>
        </p:nvSpPr>
        <p:spPr>
          <a:xfrm>
            <a:off x="628650" y="4656525"/>
            <a:ext cx="8515350" cy="1211592"/>
          </a:xfrm>
        </p:spPr>
        <p:txBody>
          <a:bodyPr>
            <a:normAutofit fontScale="55000" lnSpcReduction="20000"/>
          </a:bodyPr>
          <a:lstStyle/>
          <a:p>
            <a:r>
              <a:rPr lang="en-US" dirty="0"/>
              <a:t>Aim for simple and secure data sharing by providers to state </a:t>
            </a:r>
          </a:p>
          <a:p>
            <a:r>
              <a:rPr lang="en-US" dirty="0"/>
              <a:t>Validate data in real time to reduce burden to both providers and state staff</a:t>
            </a:r>
          </a:p>
          <a:p>
            <a:r>
              <a:rPr lang="en-US" dirty="0"/>
              <a:t>TPOT uploader and data validator can work with your existing systems for data collection</a:t>
            </a:r>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80FC7DE-B15D-174B-A324-9385B04ADBD0}"/>
              </a:ext>
            </a:extLst>
          </p:cNvPr>
          <p:cNvSpPr>
            <a:spLocks noGrp="1"/>
          </p:cNvSpPr>
          <p:nvPr>
            <p:ph type="sldNum" sz="quarter" idx="10"/>
          </p:nvPr>
        </p:nvSpPr>
        <p:spPr/>
        <p:txBody>
          <a:bodyPr/>
          <a:lstStyle/>
          <a:p>
            <a:fld id="{706D636C-90A3-4979-BA37-BAB384B22101}" type="slidenum">
              <a:rPr lang="en-US" smtClean="0"/>
              <a:pPr/>
              <a:t>30</a:t>
            </a:fld>
            <a:endParaRPr lang="en-US"/>
          </a:p>
        </p:txBody>
      </p:sp>
      <p:sp>
        <p:nvSpPr>
          <p:cNvPr id="5" name="Rectangle 4">
            <a:extLst>
              <a:ext uri="{FF2B5EF4-FFF2-40B4-BE49-F238E27FC236}">
                <a16:creationId xmlns:a16="http://schemas.microsoft.com/office/drawing/2014/main" id="{23C7521A-D22E-CA46-ACB8-A90D2E09A09C}"/>
              </a:ext>
            </a:extLst>
          </p:cNvPr>
          <p:cNvSpPr/>
          <p:nvPr/>
        </p:nvSpPr>
        <p:spPr>
          <a:xfrm>
            <a:off x="725213" y="5710019"/>
            <a:ext cx="6674069" cy="369332"/>
          </a:xfrm>
          <a:prstGeom prst="rect">
            <a:avLst/>
          </a:prstGeom>
        </p:spPr>
        <p:txBody>
          <a:bodyPr wrap="square">
            <a:spAutoFit/>
          </a:bodyPr>
          <a:lstStyle/>
          <a:p>
            <a:r>
              <a:rPr lang="en-US" dirty="0">
                <a:hlinkClick r:id="rId2"/>
              </a:rPr>
              <a:t>https://</a:t>
            </a:r>
            <a:r>
              <a:rPr lang="en-US" dirty="0" err="1">
                <a:hlinkClick r:id="rId2"/>
              </a:rPr>
              <a:t>github.com</a:t>
            </a:r>
            <a:r>
              <a:rPr lang="en-US" dirty="0">
                <a:hlinkClick r:id="rId2"/>
              </a:rPr>
              <a:t>/great-expectations/</a:t>
            </a:r>
            <a:r>
              <a:rPr lang="en-US" dirty="0" err="1">
                <a:hlinkClick r:id="rId2"/>
              </a:rPr>
              <a:t>great_expectations</a:t>
            </a:r>
            <a:endParaRPr lang="en-US" dirty="0"/>
          </a:p>
        </p:txBody>
      </p:sp>
      <p:pic>
        <p:nvPicPr>
          <p:cNvPr id="2050" name="Picture 2" descr="https://lh5.googleusercontent.com/9Nf00TygKG89aqg9cNusV7uoiUnM9fEW4YFsxzvx7TJaeWCIHYzFUh3qdqAMvtaZIQjU9EO_8eYAazfFpWQqWWeNb_luwcPajjPL5D5NtOkvzh0aJmCwHC97EBJbpT7eN38HAftTZTo">
            <a:extLst>
              <a:ext uri="{FF2B5EF4-FFF2-40B4-BE49-F238E27FC236}">
                <a16:creationId xmlns:a16="http://schemas.microsoft.com/office/drawing/2014/main" id="{2E2F3388-4F0A-BE4B-BD2F-39172813C2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1596074"/>
            <a:ext cx="5774559" cy="17107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lh5.googleusercontent.com/-E4TVHXDs7cuNEaDXTohd5w9jqnYdW_SfRW1YgtMYgD4q4z9O3SCYwrwvmQsQjB0Ma92A09f5eAuYYJBqtLsY4_t4hH9D6IqOuwVZr6OFX0nXVb2wOkwavTt4xlKMmWcAdIgBBcxQHA">
            <a:extLst>
              <a:ext uri="{FF2B5EF4-FFF2-40B4-BE49-F238E27FC236}">
                <a16:creationId xmlns:a16="http://schemas.microsoft.com/office/drawing/2014/main" id="{A04E87A8-0FE1-1042-8836-0B279E6F9A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142450" y="1596074"/>
            <a:ext cx="5774559" cy="150860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lh5.googleusercontent.com/-E4TVHXDs7cuNEaDXTohd5w9jqnYdW_SfRW1YgtMYgD4q4z9O3SCYwrwvmQsQjB0Ma92A09f5eAuYYJBqtLsY4_t4hH9D6IqOuwVZr6OFX0nXVb2wOkwavTt4xlKMmWcAdIgBBcxQHA">
            <a:extLst>
              <a:ext uri="{FF2B5EF4-FFF2-40B4-BE49-F238E27FC236}">
                <a16:creationId xmlns:a16="http://schemas.microsoft.com/office/drawing/2014/main" id="{EFADBAF9-3553-3743-B2F5-664C476FB6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4281" y="2493353"/>
            <a:ext cx="7300325" cy="190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444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A5DC-35A4-7F49-B2A6-511B6646D284}"/>
              </a:ext>
            </a:extLst>
          </p:cNvPr>
          <p:cNvSpPr>
            <a:spLocks noGrp="1"/>
          </p:cNvSpPr>
          <p:nvPr>
            <p:ph type="title"/>
          </p:nvPr>
        </p:nvSpPr>
        <p:spPr/>
        <p:txBody>
          <a:bodyPr/>
          <a:lstStyle/>
          <a:p>
            <a:r>
              <a:rPr lang="en-US" dirty="0"/>
              <a:t>Data storage and record linking best practices and tools</a:t>
            </a:r>
          </a:p>
        </p:txBody>
      </p:sp>
      <p:sp>
        <p:nvSpPr>
          <p:cNvPr id="4" name="Content Placeholder 3">
            <a:extLst>
              <a:ext uri="{FF2B5EF4-FFF2-40B4-BE49-F238E27FC236}">
                <a16:creationId xmlns:a16="http://schemas.microsoft.com/office/drawing/2014/main" id="{90F61ABB-641E-F648-9C08-B63938784C32}"/>
              </a:ext>
            </a:extLst>
          </p:cNvPr>
          <p:cNvSpPr>
            <a:spLocks noGrp="1"/>
          </p:cNvSpPr>
          <p:nvPr>
            <p:ph idx="1"/>
          </p:nvPr>
        </p:nvSpPr>
        <p:spPr>
          <a:xfrm>
            <a:off x="628650" y="4268488"/>
            <a:ext cx="7955280" cy="1686263"/>
          </a:xfrm>
        </p:spPr>
        <p:txBody>
          <a:bodyPr>
            <a:normAutofit fontScale="70000" lnSpcReduction="20000"/>
          </a:bodyPr>
          <a:lstStyle/>
          <a:p>
            <a:r>
              <a:rPr lang="en-US" dirty="0"/>
              <a:t>Aim to keep it simple with simple &amp; lightweight ETP Performance Report transactional database </a:t>
            </a:r>
          </a:p>
          <a:p>
            <a:r>
              <a:rPr lang="en-US" dirty="0"/>
              <a:t>Work toward option for providers not collecting SSNs</a:t>
            </a:r>
          </a:p>
          <a:p>
            <a:r>
              <a:rPr lang="en-US" dirty="0"/>
              <a:t>TPOT data warehouse, record linking, and MCI tools are can work with your existing systems of record</a:t>
            </a:r>
          </a:p>
          <a:p>
            <a:endParaRPr lang="en-US" dirty="0"/>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80FC7DE-B15D-174B-A324-9385B04ADBD0}"/>
              </a:ext>
            </a:extLst>
          </p:cNvPr>
          <p:cNvSpPr>
            <a:spLocks noGrp="1"/>
          </p:cNvSpPr>
          <p:nvPr>
            <p:ph type="sldNum" sz="quarter" idx="10"/>
          </p:nvPr>
        </p:nvSpPr>
        <p:spPr/>
        <p:txBody>
          <a:bodyPr/>
          <a:lstStyle/>
          <a:p>
            <a:fld id="{706D636C-90A3-4979-BA37-BAB384B22101}" type="slidenum">
              <a:rPr lang="en-US" smtClean="0"/>
              <a:pPr/>
              <a:t>31</a:t>
            </a:fld>
            <a:endParaRPr lang="en-US"/>
          </a:p>
        </p:txBody>
      </p:sp>
      <p:sp>
        <p:nvSpPr>
          <p:cNvPr id="5" name="Rectangle 4">
            <a:extLst>
              <a:ext uri="{FF2B5EF4-FFF2-40B4-BE49-F238E27FC236}">
                <a16:creationId xmlns:a16="http://schemas.microsoft.com/office/drawing/2014/main" id="{1FF478D9-4B33-FC4C-A654-53629DB26A4B}"/>
              </a:ext>
            </a:extLst>
          </p:cNvPr>
          <p:cNvSpPr/>
          <p:nvPr/>
        </p:nvSpPr>
        <p:spPr>
          <a:xfrm>
            <a:off x="1388178" y="5770085"/>
            <a:ext cx="6297930" cy="369332"/>
          </a:xfrm>
          <a:prstGeom prst="rect">
            <a:avLst/>
          </a:prstGeom>
        </p:spPr>
        <p:txBody>
          <a:bodyPr wrap="square">
            <a:spAutoFit/>
          </a:bodyPr>
          <a:lstStyle/>
          <a:p>
            <a:r>
              <a:rPr lang="en-US" dirty="0">
                <a:hlinkClick r:id="rId2"/>
              </a:rPr>
              <a:t>https://</a:t>
            </a:r>
            <a:r>
              <a:rPr lang="en-US" dirty="0" err="1">
                <a:hlinkClick r:id="rId2"/>
              </a:rPr>
              <a:t>github.com</a:t>
            </a:r>
            <a:r>
              <a:rPr lang="en-US" dirty="0">
                <a:hlinkClick r:id="rId2"/>
              </a:rPr>
              <a:t>/workforce-data-initiative/</a:t>
            </a:r>
            <a:r>
              <a:rPr lang="en-US" dirty="0" err="1">
                <a:hlinkClick r:id="rId2"/>
              </a:rPr>
              <a:t>tpot</a:t>
            </a:r>
            <a:r>
              <a:rPr lang="en-US" dirty="0">
                <a:hlinkClick r:id="rId2"/>
              </a:rPr>
              <a:t>-warehouse</a:t>
            </a:r>
            <a:endParaRPr lang="en-US" dirty="0"/>
          </a:p>
        </p:txBody>
      </p:sp>
      <p:pic>
        <p:nvPicPr>
          <p:cNvPr id="6" name="Picture 5">
            <a:extLst>
              <a:ext uri="{FF2B5EF4-FFF2-40B4-BE49-F238E27FC236}">
                <a16:creationId xmlns:a16="http://schemas.microsoft.com/office/drawing/2014/main" id="{66518264-E521-EA4F-B1F5-346238F06BCA}"/>
              </a:ext>
            </a:extLst>
          </p:cNvPr>
          <p:cNvPicPr>
            <a:picLocks noChangeAspect="1"/>
          </p:cNvPicPr>
          <p:nvPr/>
        </p:nvPicPr>
        <p:blipFill>
          <a:blip r:embed="rId3"/>
          <a:stretch>
            <a:fillRect/>
          </a:stretch>
        </p:blipFill>
        <p:spPr>
          <a:xfrm>
            <a:off x="1160657" y="2185638"/>
            <a:ext cx="3191560" cy="1166807"/>
          </a:xfrm>
          <a:prstGeom prst="rect">
            <a:avLst/>
          </a:prstGeom>
        </p:spPr>
      </p:pic>
      <p:pic>
        <p:nvPicPr>
          <p:cNvPr id="7" name="Picture 6">
            <a:extLst>
              <a:ext uri="{FF2B5EF4-FFF2-40B4-BE49-F238E27FC236}">
                <a16:creationId xmlns:a16="http://schemas.microsoft.com/office/drawing/2014/main" id="{5B89411B-308E-6C42-AE26-86436D0D64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61932" y="2030158"/>
            <a:ext cx="2709746" cy="1465106"/>
          </a:xfrm>
          <a:prstGeom prst="rect">
            <a:avLst/>
          </a:prstGeom>
        </p:spPr>
      </p:pic>
      <p:sp>
        <p:nvSpPr>
          <p:cNvPr id="8" name="Rectangle 7">
            <a:extLst>
              <a:ext uri="{FF2B5EF4-FFF2-40B4-BE49-F238E27FC236}">
                <a16:creationId xmlns:a16="http://schemas.microsoft.com/office/drawing/2014/main" id="{7AF1C1BA-B47F-6E46-826B-2104D6B3C9F2}"/>
              </a:ext>
            </a:extLst>
          </p:cNvPr>
          <p:cNvSpPr/>
          <p:nvPr/>
        </p:nvSpPr>
        <p:spPr>
          <a:xfrm>
            <a:off x="2610974" y="6139417"/>
            <a:ext cx="3852337" cy="369332"/>
          </a:xfrm>
          <a:prstGeom prst="rect">
            <a:avLst/>
          </a:prstGeom>
        </p:spPr>
        <p:txBody>
          <a:bodyPr wrap="none">
            <a:spAutoFit/>
          </a:bodyPr>
          <a:lstStyle/>
          <a:p>
            <a:r>
              <a:rPr lang="en-US" dirty="0">
                <a:hlinkClick r:id="rId5"/>
              </a:rPr>
              <a:t>https://</a:t>
            </a:r>
            <a:r>
              <a:rPr lang="en-US" dirty="0" err="1">
                <a:hlinkClick r:id="rId5"/>
              </a:rPr>
              <a:t>github.com</a:t>
            </a:r>
            <a:r>
              <a:rPr lang="en-US" dirty="0">
                <a:hlinkClick r:id="rId5"/>
              </a:rPr>
              <a:t>/</a:t>
            </a:r>
            <a:r>
              <a:rPr lang="en-US" dirty="0" err="1">
                <a:hlinkClick r:id="rId5"/>
              </a:rPr>
              <a:t>dedupeio</a:t>
            </a:r>
            <a:r>
              <a:rPr lang="en-US" dirty="0">
                <a:hlinkClick r:id="rId5"/>
              </a:rPr>
              <a:t>/dedupe</a:t>
            </a:r>
            <a:endParaRPr lang="en-US" dirty="0"/>
          </a:p>
        </p:txBody>
      </p:sp>
    </p:spTree>
    <p:extLst>
      <p:ext uri="{BB962C8B-B14F-4D97-AF65-F5344CB8AC3E}">
        <p14:creationId xmlns:p14="http://schemas.microsoft.com/office/powerpoint/2010/main" val="1849355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A5DC-35A4-7F49-B2A6-511B6646D284}"/>
              </a:ext>
            </a:extLst>
          </p:cNvPr>
          <p:cNvSpPr>
            <a:spLocks noGrp="1"/>
          </p:cNvSpPr>
          <p:nvPr>
            <p:ph type="title"/>
          </p:nvPr>
        </p:nvSpPr>
        <p:spPr>
          <a:xfrm>
            <a:off x="628650" y="755419"/>
            <a:ext cx="7955280" cy="1051560"/>
          </a:xfrm>
        </p:spPr>
        <p:txBody>
          <a:bodyPr>
            <a:normAutofit fontScale="90000"/>
          </a:bodyPr>
          <a:lstStyle/>
          <a:p>
            <a:r>
              <a:rPr lang="en-US" dirty="0"/>
              <a:t>Data analysis, scorecard creation, and privacy preservation best practices and tools</a:t>
            </a:r>
          </a:p>
        </p:txBody>
      </p:sp>
      <p:sp>
        <p:nvSpPr>
          <p:cNvPr id="4" name="Content Placeholder 3">
            <a:extLst>
              <a:ext uri="{FF2B5EF4-FFF2-40B4-BE49-F238E27FC236}">
                <a16:creationId xmlns:a16="http://schemas.microsoft.com/office/drawing/2014/main" id="{90F61ABB-641E-F648-9C08-B63938784C32}"/>
              </a:ext>
            </a:extLst>
          </p:cNvPr>
          <p:cNvSpPr>
            <a:spLocks noGrp="1"/>
          </p:cNvSpPr>
          <p:nvPr>
            <p:ph idx="1"/>
          </p:nvPr>
        </p:nvSpPr>
        <p:spPr>
          <a:xfrm>
            <a:off x="628650" y="4382429"/>
            <a:ext cx="7955280" cy="1794533"/>
          </a:xfrm>
        </p:spPr>
        <p:txBody>
          <a:bodyPr>
            <a:normAutofit fontScale="77500" lnSpcReduction="20000"/>
          </a:bodyPr>
          <a:lstStyle/>
          <a:p>
            <a:r>
              <a:rPr lang="en-US" dirty="0"/>
              <a:t>Develop simple cell count cutoff rules (e.g. 7 or greater) to preserve individual privacy</a:t>
            </a:r>
          </a:p>
          <a:p>
            <a:r>
              <a:rPr lang="en-US" dirty="0"/>
              <a:t>TPOT Abacus tool creates all scorecard fields without requiring UI data to be co-mingled with participant records and ensures privacy based on your state’s privacy rules</a:t>
            </a:r>
          </a:p>
          <a:p>
            <a:endParaRPr lang="en-US" dirty="0"/>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80FC7DE-B15D-174B-A324-9385B04ADBD0}"/>
              </a:ext>
            </a:extLst>
          </p:cNvPr>
          <p:cNvSpPr>
            <a:spLocks noGrp="1"/>
          </p:cNvSpPr>
          <p:nvPr>
            <p:ph type="sldNum" sz="quarter" idx="10"/>
          </p:nvPr>
        </p:nvSpPr>
        <p:spPr/>
        <p:txBody>
          <a:bodyPr/>
          <a:lstStyle/>
          <a:p>
            <a:fld id="{706D636C-90A3-4979-BA37-BAB384B22101}" type="slidenum">
              <a:rPr lang="en-US" smtClean="0"/>
              <a:pPr/>
              <a:t>32</a:t>
            </a:fld>
            <a:endParaRPr lang="en-US"/>
          </a:p>
        </p:txBody>
      </p:sp>
      <p:pic>
        <p:nvPicPr>
          <p:cNvPr id="5" name="Picture 4">
            <a:extLst>
              <a:ext uri="{FF2B5EF4-FFF2-40B4-BE49-F238E27FC236}">
                <a16:creationId xmlns:a16="http://schemas.microsoft.com/office/drawing/2014/main" id="{9CD23CDA-EC3C-B64A-A87D-F4BE9C56B1B8}"/>
              </a:ext>
            </a:extLst>
          </p:cNvPr>
          <p:cNvPicPr>
            <a:picLocks noChangeAspect="1"/>
          </p:cNvPicPr>
          <p:nvPr/>
        </p:nvPicPr>
        <p:blipFill>
          <a:blip r:embed="rId2"/>
          <a:stretch>
            <a:fillRect/>
          </a:stretch>
        </p:blipFill>
        <p:spPr>
          <a:xfrm rot="5400000">
            <a:off x="502966" y="2516854"/>
            <a:ext cx="1752600" cy="1155700"/>
          </a:xfrm>
          <a:prstGeom prst="rect">
            <a:avLst/>
          </a:prstGeom>
        </p:spPr>
      </p:pic>
      <p:sp>
        <p:nvSpPr>
          <p:cNvPr id="6" name="Rectangle 5">
            <a:extLst>
              <a:ext uri="{FF2B5EF4-FFF2-40B4-BE49-F238E27FC236}">
                <a16:creationId xmlns:a16="http://schemas.microsoft.com/office/drawing/2014/main" id="{4E6EFEF8-88C0-A144-BA70-2AAED0A91318}"/>
              </a:ext>
            </a:extLst>
          </p:cNvPr>
          <p:cNvSpPr/>
          <p:nvPr/>
        </p:nvSpPr>
        <p:spPr>
          <a:xfrm>
            <a:off x="1411559" y="5878672"/>
            <a:ext cx="5965902" cy="369332"/>
          </a:xfrm>
          <a:prstGeom prst="rect">
            <a:avLst/>
          </a:prstGeom>
        </p:spPr>
        <p:txBody>
          <a:bodyPr wrap="square">
            <a:spAutoFit/>
          </a:bodyPr>
          <a:lstStyle/>
          <a:p>
            <a:r>
              <a:rPr lang="en-US" dirty="0">
                <a:hlinkClick r:id="rId3"/>
              </a:rPr>
              <a:t>https://</a:t>
            </a:r>
            <a:r>
              <a:rPr lang="en-US" dirty="0" err="1">
                <a:hlinkClick r:id="rId3"/>
              </a:rPr>
              <a:t>github.com</a:t>
            </a:r>
            <a:r>
              <a:rPr lang="en-US" dirty="0">
                <a:hlinkClick r:id="rId3"/>
              </a:rPr>
              <a:t>/workforce-data-initiative/</a:t>
            </a:r>
            <a:r>
              <a:rPr lang="en-US" dirty="0" err="1">
                <a:hlinkClick r:id="rId3"/>
              </a:rPr>
              <a:t>tpot</a:t>
            </a:r>
            <a:r>
              <a:rPr lang="en-US" dirty="0">
                <a:hlinkClick r:id="rId3"/>
              </a:rPr>
              <a:t>-abacus</a:t>
            </a:r>
            <a:endParaRPr lang="en-US" dirty="0"/>
          </a:p>
        </p:txBody>
      </p:sp>
      <p:pic>
        <p:nvPicPr>
          <p:cNvPr id="8" name="Picture 7">
            <a:extLst>
              <a:ext uri="{FF2B5EF4-FFF2-40B4-BE49-F238E27FC236}">
                <a16:creationId xmlns:a16="http://schemas.microsoft.com/office/drawing/2014/main" id="{12299A58-5C5F-9346-B195-FA793EE81D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9882" y="1584863"/>
            <a:ext cx="6557753" cy="2757475"/>
          </a:xfrm>
          <a:prstGeom prst="rect">
            <a:avLst/>
          </a:prstGeom>
        </p:spPr>
      </p:pic>
    </p:spTree>
    <p:extLst>
      <p:ext uri="{BB962C8B-B14F-4D97-AF65-F5344CB8AC3E}">
        <p14:creationId xmlns:p14="http://schemas.microsoft.com/office/powerpoint/2010/main" val="1765666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A5DC-35A4-7F49-B2A6-511B6646D284}"/>
              </a:ext>
            </a:extLst>
          </p:cNvPr>
          <p:cNvSpPr>
            <a:spLocks noGrp="1"/>
          </p:cNvSpPr>
          <p:nvPr>
            <p:ph type="title"/>
          </p:nvPr>
        </p:nvSpPr>
        <p:spPr/>
        <p:txBody>
          <a:bodyPr/>
          <a:lstStyle/>
          <a:p>
            <a:r>
              <a:rPr lang="en-US" dirty="0"/>
              <a:t>Data publishing and sharing best practices and tools</a:t>
            </a:r>
          </a:p>
        </p:txBody>
      </p:sp>
      <p:sp>
        <p:nvSpPr>
          <p:cNvPr id="4" name="Content Placeholder 3">
            <a:extLst>
              <a:ext uri="{FF2B5EF4-FFF2-40B4-BE49-F238E27FC236}">
                <a16:creationId xmlns:a16="http://schemas.microsoft.com/office/drawing/2014/main" id="{90F61ABB-641E-F648-9C08-B63938784C32}"/>
              </a:ext>
            </a:extLst>
          </p:cNvPr>
          <p:cNvSpPr>
            <a:spLocks noGrp="1"/>
          </p:cNvSpPr>
          <p:nvPr>
            <p:ph idx="1"/>
          </p:nvPr>
        </p:nvSpPr>
        <p:spPr>
          <a:xfrm>
            <a:off x="628650" y="3914078"/>
            <a:ext cx="7955280" cy="2442272"/>
          </a:xfrm>
        </p:spPr>
        <p:txBody>
          <a:bodyPr>
            <a:normAutofit fontScale="55000" lnSpcReduction="20000"/>
          </a:bodyPr>
          <a:lstStyle/>
          <a:p>
            <a:r>
              <a:rPr lang="en-US" dirty="0"/>
              <a:t>Consider making ETPL performance report data available on the web as open, linked data via an Application Programming Interface (API)</a:t>
            </a:r>
          </a:p>
          <a:p>
            <a:r>
              <a:rPr lang="en-US" dirty="0"/>
              <a:t>Use national data standards for open, linked data on the web make it possible for State ETPL data to support more applications for more people</a:t>
            </a:r>
          </a:p>
          <a:p>
            <a:r>
              <a:rPr lang="en-US" dirty="0"/>
              <a:t>A large community of application developers are enthusiastic about using open ETPL data to help people better find and connect to providers in their area</a:t>
            </a:r>
          </a:p>
          <a:p>
            <a:r>
              <a:rPr lang="en-US" dirty="0"/>
              <a:t>TPOT Open API tool makes it simple for you to make state ETPL data openly available on the web in standard scorecard format &amp; publish state-collected data to national registries that can help people find training programs, like the Credential Registry</a:t>
            </a:r>
          </a:p>
          <a:p>
            <a:endParaRPr lang="en-US" dirty="0"/>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80FC7DE-B15D-174B-A324-9385B04ADBD0}"/>
              </a:ext>
            </a:extLst>
          </p:cNvPr>
          <p:cNvSpPr>
            <a:spLocks noGrp="1"/>
          </p:cNvSpPr>
          <p:nvPr>
            <p:ph type="sldNum" sz="quarter" idx="10"/>
          </p:nvPr>
        </p:nvSpPr>
        <p:spPr/>
        <p:txBody>
          <a:bodyPr/>
          <a:lstStyle/>
          <a:p>
            <a:fld id="{706D636C-90A3-4979-BA37-BAB384B22101}" type="slidenum">
              <a:rPr lang="en-US" smtClean="0"/>
              <a:pPr/>
              <a:t>33</a:t>
            </a:fld>
            <a:endParaRPr lang="en-US"/>
          </a:p>
        </p:txBody>
      </p:sp>
      <p:sp>
        <p:nvSpPr>
          <p:cNvPr id="5" name="Rectangle 1">
            <a:extLst>
              <a:ext uri="{FF2B5EF4-FFF2-40B4-BE49-F238E27FC236}">
                <a16:creationId xmlns:a16="http://schemas.microsoft.com/office/drawing/2014/main" id="{34842B59-103F-4748-BF50-18F10871CB1F}"/>
              </a:ext>
            </a:extLst>
          </p:cNvPr>
          <p:cNvSpPr>
            <a:spLocks noChangeArrowheads="1"/>
          </p:cNvSpPr>
          <p:nvPr/>
        </p:nvSpPr>
        <p:spPr bwMode="auto">
          <a:xfrm>
            <a:off x="501650" y="173064"/>
            <a:ext cx="2487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4" name="Picture 2" descr="https://lh5.googleusercontent.com/LbD2zxyYRdmNqJH7O3Ht1bGVciNyCI4DwSponjEHUocBDtdH5AsOvXPr81_xan6ykTcM5KxuymcUoGDC9oum7-TGeYxWzU_0Y5vIJamQw482pV5Vl0eU7Lp_yWUhqeLT63VuBffO7hQ">
            <a:extLst>
              <a:ext uri="{FF2B5EF4-FFF2-40B4-BE49-F238E27FC236}">
                <a16:creationId xmlns:a16="http://schemas.microsoft.com/office/drawing/2014/main" id="{719CB7ED-4BB8-AC46-AFAB-8413FCA470C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55237" y="1541682"/>
            <a:ext cx="2702106" cy="17590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CA0AA6-BD4E-E74D-8C87-7745F5ABC441}"/>
              </a:ext>
            </a:extLst>
          </p:cNvPr>
          <p:cNvSpPr txBox="1"/>
          <p:nvPr/>
        </p:nvSpPr>
        <p:spPr>
          <a:xfrm>
            <a:off x="3177178" y="3298658"/>
            <a:ext cx="937622" cy="369332"/>
          </a:xfrm>
          <a:prstGeom prst="rect">
            <a:avLst/>
          </a:prstGeom>
          <a:noFill/>
        </p:spPr>
        <p:txBody>
          <a:bodyPr wrap="square" rtlCol="0">
            <a:spAutoFit/>
          </a:bodyPr>
          <a:lstStyle/>
          <a:p>
            <a:pPr algn="ctr"/>
            <a:r>
              <a:rPr lang="en-US" sz="900" dirty="0"/>
              <a:t>State Data Infrastructure</a:t>
            </a:r>
          </a:p>
        </p:txBody>
      </p:sp>
      <p:sp>
        <p:nvSpPr>
          <p:cNvPr id="8" name="TextBox 7">
            <a:extLst>
              <a:ext uri="{FF2B5EF4-FFF2-40B4-BE49-F238E27FC236}">
                <a16:creationId xmlns:a16="http://schemas.microsoft.com/office/drawing/2014/main" id="{10182603-DEDF-CA40-A060-28523E25E907}"/>
              </a:ext>
            </a:extLst>
          </p:cNvPr>
          <p:cNvSpPr txBox="1"/>
          <p:nvPr/>
        </p:nvSpPr>
        <p:spPr>
          <a:xfrm>
            <a:off x="4158945" y="3367907"/>
            <a:ext cx="937622" cy="230832"/>
          </a:xfrm>
          <a:prstGeom prst="rect">
            <a:avLst/>
          </a:prstGeom>
          <a:noFill/>
        </p:spPr>
        <p:txBody>
          <a:bodyPr wrap="square" rtlCol="0">
            <a:spAutoFit/>
          </a:bodyPr>
          <a:lstStyle/>
          <a:p>
            <a:pPr algn="ctr"/>
            <a:r>
              <a:rPr lang="en-US" sz="900" dirty="0"/>
              <a:t>Open API</a:t>
            </a:r>
          </a:p>
        </p:txBody>
      </p:sp>
      <p:sp>
        <p:nvSpPr>
          <p:cNvPr id="9" name="TextBox 8">
            <a:extLst>
              <a:ext uri="{FF2B5EF4-FFF2-40B4-BE49-F238E27FC236}">
                <a16:creationId xmlns:a16="http://schemas.microsoft.com/office/drawing/2014/main" id="{F75C3366-92BE-2640-93A1-A2C3A60211E5}"/>
              </a:ext>
            </a:extLst>
          </p:cNvPr>
          <p:cNvSpPr txBox="1"/>
          <p:nvPr/>
        </p:nvSpPr>
        <p:spPr>
          <a:xfrm>
            <a:off x="4984595" y="3316017"/>
            <a:ext cx="1159727" cy="369332"/>
          </a:xfrm>
          <a:prstGeom prst="rect">
            <a:avLst/>
          </a:prstGeom>
          <a:noFill/>
        </p:spPr>
        <p:txBody>
          <a:bodyPr wrap="square" rtlCol="0">
            <a:spAutoFit/>
          </a:bodyPr>
          <a:lstStyle/>
          <a:p>
            <a:pPr algn="ctr"/>
            <a:r>
              <a:rPr lang="en-US" sz="900" dirty="0"/>
              <a:t>State-run ETPL  Websites</a:t>
            </a:r>
          </a:p>
        </p:txBody>
      </p:sp>
    </p:spTree>
    <p:extLst>
      <p:ext uri="{BB962C8B-B14F-4D97-AF65-F5344CB8AC3E}">
        <p14:creationId xmlns:p14="http://schemas.microsoft.com/office/powerpoint/2010/main" val="814903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A5DC-35A4-7F49-B2A6-511B6646D284}"/>
              </a:ext>
            </a:extLst>
          </p:cNvPr>
          <p:cNvSpPr>
            <a:spLocks noGrp="1"/>
          </p:cNvSpPr>
          <p:nvPr>
            <p:ph type="title"/>
          </p:nvPr>
        </p:nvSpPr>
        <p:spPr/>
        <p:txBody>
          <a:bodyPr/>
          <a:lstStyle/>
          <a:p>
            <a:r>
              <a:rPr lang="en-US" dirty="0"/>
              <a:t>Feel free to ask questions and get help from TPOT community</a:t>
            </a:r>
          </a:p>
        </p:txBody>
      </p:sp>
      <p:sp>
        <p:nvSpPr>
          <p:cNvPr id="4" name="Content Placeholder 3">
            <a:extLst>
              <a:ext uri="{FF2B5EF4-FFF2-40B4-BE49-F238E27FC236}">
                <a16:creationId xmlns:a16="http://schemas.microsoft.com/office/drawing/2014/main" id="{90F61ABB-641E-F648-9C08-B63938784C32}"/>
              </a:ext>
            </a:extLst>
          </p:cNvPr>
          <p:cNvSpPr>
            <a:spLocks noGrp="1"/>
          </p:cNvSpPr>
          <p:nvPr>
            <p:ph idx="1"/>
          </p:nvPr>
        </p:nvSpPr>
        <p:spPr>
          <a:xfrm>
            <a:off x="628650" y="2765501"/>
            <a:ext cx="7955280" cy="3411461"/>
          </a:xfrm>
        </p:spPr>
        <p:txBody>
          <a:bodyPr>
            <a:normAutofit/>
          </a:bodyPr>
          <a:lstStyle/>
          <a:p>
            <a:pPr marL="0" indent="0" algn="ctr">
              <a:buNone/>
            </a:pPr>
            <a:r>
              <a:rPr lang="en-US" dirty="0"/>
              <a:t>Community Discussion Board for TPOT Tools</a:t>
            </a:r>
          </a:p>
          <a:p>
            <a:pPr marL="0" indent="0" algn="ctr">
              <a:buNone/>
            </a:pPr>
            <a:r>
              <a:rPr lang="en-US" sz="4000" dirty="0" err="1"/>
              <a:t>slack.dataatwork.org</a:t>
            </a:r>
            <a:endParaRPr lang="en-US" sz="4000" dirty="0"/>
          </a:p>
          <a:p>
            <a:endParaRPr lang="en-US" dirty="0"/>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80FC7DE-B15D-174B-A324-9385B04ADBD0}"/>
              </a:ext>
            </a:extLst>
          </p:cNvPr>
          <p:cNvSpPr>
            <a:spLocks noGrp="1"/>
          </p:cNvSpPr>
          <p:nvPr>
            <p:ph type="sldNum" sz="quarter" idx="10"/>
          </p:nvPr>
        </p:nvSpPr>
        <p:spPr/>
        <p:txBody>
          <a:bodyPr/>
          <a:lstStyle/>
          <a:p>
            <a:fld id="{706D636C-90A3-4979-BA37-BAB384B22101}" type="slidenum">
              <a:rPr lang="en-US" smtClean="0"/>
              <a:pPr/>
              <a:t>34</a:t>
            </a:fld>
            <a:endParaRPr lang="en-US"/>
          </a:p>
        </p:txBody>
      </p:sp>
    </p:spTree>
    <p:extLst>
      <p:ext uri="{BB962C8B-B14F-4D97-AF65-F5344CB8AC3E}">
        <p14:creationId xmlns:p14="http://schemas.microsoft.com/office/powerpoint/2010/main" val="1144584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7772EF-269F-4291-BE88-2FED5287E897}"/>
              </a:ext>
            </a:extLst>
          </p:cNvPr>
          <p:cNvSpPr>
            <a:spLocks noGrp="1"/>
          </p:cNvSpPr>
          <p:nvPr>
            <p:ph sz="half" idx="1"/>
          </p:nvPr>
        </p:nvSpPr>
        <p:spPr/>
        <p:txBody>
          <a:bodyPr/>
          <a:lstStyle/>
          <a:p>
            <a:r>
              <a:rPr lang="en-US" dirty="0"/>
              <a:t>TEGL 3-18: ETP Reporting TEGL</a:t>
            </a:r>
          </a:p>
          <a:p>
            <a:pPr lvl="1"/>
            <a:r>
              <a:rPr lang="en-US" dirty="0"/>
              <a:t>This TEGL addresses ETP Performance Reporting requirements. </a:t>
            </a:r>
          </a:p>
          <a:p>
            <a:pPr lvl="2"/>
            <a:r>
              <a:rPr lang="en-US" dirty="0">
                <a:hlinkClick r:id="rId2"/>
              </a:rPr>
              <a:t>https://wdr.doleta.gov/directives/corr_doc.cfm?docn=3527</a:t>
            </a:r>
            <a:endParaRPr lang="en-US" dirty="0"/>
          </a:p>
          <a:p>
            <a:r>
              <a:rPr lang="en-US" dirty="0"/>
              <a:t>TEGL 41-14, Change 1</a:t>
            </a:r>
          </a:p>
          <a:p>
            <a:pPr lvl="1"/>
            <a:r>
              <a:rPr lang="en-US" dirty="0"/>
              <a:t>This TEGL addresses ETP eligibility requirements. </a:t>
            </a:r>
          </a:p>
          <a:p>
            <a:pPr lvl="2"/>
            <a:r>
              <a:rPr lang="en-US" dirty="0">
                <a:hlinkClick r:id="rId3"/>
              </a:rPr>
              <a:t>https://wdr.doleta.gov/directives/corr_doc.cfm?DOCN=5816</a:t>
            </a:r>
            <a:endParaRPr lang="en-US" dirty="0"/>
          </a:p>
          <a:p>
            <a:r>
              <a:rPr lang="en-US" dirty="0"/>
              <a:t>TPOT page</a:t>
            </a:r>
          </a:p>
          <a:p>
            <a:pPr lvl="1"/>
            <a:r>
              <a:rPr lang="en-US" dirty="0"/>
              <a:t>University of Chicago’s Training Provider Outcomes Toolkit</a:t>
            </a:r>
          </a:p>
          <a:p>
            <a:pPr lvl="2"/>
            <a:r>
              <a:rPr lang="en-US" dirty="0">
                <a:hlinkClick r:id="rId4" action="ppaction://hlinkfile"/>
              </a:rPr>
              <a:t>dataatwork.org/tools</a:t>
            </a:r>
            <a:r>
              <a:rPr lang="en-US" dirty="0"/>
              <a:t> </a:t>
            </a:r>
          </a:p>
          <a:p>
            <a:pPr lvl="2"/>
            <a:endParaRPr lang="en-US" dirty="0"/>
          </a:p>
        </p:txBody>
      </p:sp>
      <p:sp>
        <p:nvSpPr>
          <p:cNvPr id="5" name="Content Placeholder 4">
            <a:extLst>
              <a:ext uri="{FF2B5EF4-FFF2-40B4-BE49-F238E27FC236}">
                <a16:creationId xmlns:a16="http://schemas.microsoft.com/office/drawing/2014/main" id="{24ED3E15-B88E-4415-803F-4B69A090758E}"/>
              </a:ext>
            </a:extLst>
          </p:cNvPr>
          <p:cNvSpPr>
            <a:spLocks noGrp="1"/>
          </p:cNvSpPr>
          <p:nvPr>
            <p:ph sz="half" idx="2"/>
          </p:nvPr>
        </p:nvSpPr>
        <p:spPr/>
        <p:txBody>
          <a:bodyPr/>
          <a:lstStyle/>
          <a:p>
            <a:r>
              <a:rPr lang="en-US" dirty="0"/>
              <a:t>WIOA final rule</a:t>
            </a:r>
          </a:p>
          <a:p>
            <a:pPr lvl="2"/>
            <a:r>
              <a:rPr lang="en-US" dirty="0">
                <a:hlinkClick r:id="rId5"/>
              </a:rPr>
              <a:t>https://doleta.gov/wioa/Docs/wioa-regs-joint-final-rule.pdf</a:t>
            </a:r>
            <a:endParaRPr lang="en-US" dirty="0"/>
          </a:p>
          <a:p>
            <a:r>
              <a:rPr lang="en-US" dirty="0"/>
              <a:t>DOL only final rule</a:t>
            </a:r>
          </a:p>
          <a:p>
            <a:pPr lvl="2"/>
            <a:r>
              <a:rPr lang="en-US" dirty="0">
                <a:hlinkClick r:id="rId6"/>
              </a:rPr>
              <a:t>https://www.doleta.gov/wioa/Docs/wioa-regs-labor-final-rule.pdf</a:t>
            </a:r>
            <a:endParaRPr lang="en-US" dirty="0"/>
          </a:p>
          <a:p>
            <a:r>
              <a:rPr lang="en-US" dirty="0"/>
              <a:t>WorkforceGPS ETP resource page</a:t>
            </a:r>
          </a:p>
          <a:p>
            <a:pPr lvl="1"/>
            <a:r>
              <a:rPr lang="en-US" dirty="0"/>
              <a:t>This page collects TA materials on ETP all in one place. </a:t>
            </a:r>
          </a:p>
          <a:p>
            <a:pPr lvl="2"/>
            <a:r>
              <a:rPr lang="en-US" dirty="0">
                <a:hlinkClick r:id="rId7"/>
              </a:rPr>
              <a:t>https://performancereporting.workforcegps.org/resources/2018/09/11/14/58/Eligible-Training-Provider-ETP-Resource-Page</a:t>
            </a:r>
            <a:endParaRPr lang="en-US" dirty="0"/>
          </a:p>
          <a:p>
            <a:pPr lvl="2"/>
            <a:endParaRPr lang="en-US" dirty="0"/>
          </a:p>
        </p:txBody>
      </p:sp>
      <p:sp>
        <p:nvSpPr>
          <p:cNvPr id="2" name="Slide Number Placeholder 1">
            <a:extLst>
              <a:ext uri="{FF2B5EF4-FFF2-40B4-BE49-F238E27FC236}">
                <a16:creationId xmlns:a16="http://schemas.microsoft.com/office/drawing/2014/main" id="{065D8615-B6E2-4A7E-818D-E96159DE7304}"/>
              </a:ext>
            </a:extLst>
          </p:cNvPr>
          <p:cNvSpPr>
            <a:spLocks noGrp="1"/>
          </p:cNvSpPr>
          <p:nvPr>
            <p:ph type="sldNum" sz="quarter" idx="10"/>
          </p:nvPr>
        </p:nvSpPr>
        <p:spPr>
          <a:xfrm>
            <a:off x="8190595" y="6356351"/>
            <a:ext cx="753001" cy="365125"/>
          </a:xfrm>
        </p:spPr>
        <p:txBody>
          <a:bodyPr/>
          <a:lstStyle/>
          <a:p>
            <a:fld id="{706D636C-90A3-4979-BA37-BAB384B22101}" type="slidenum">
              <a:rPr lang="en-US" smtClean="0"/>
              <a:pPr/>
              <a:t>35</a:t>
            </a:fld>
            <a:endParaRPr lang="en-US"/>
          </a:p>
        </p:txBody>
      </p:sp>
    </p:spTree>
    <p:extLst>
      <p:ext uri="{BB962C8B-B14F-4D97-AF65-F5344CB8AC3E}">
        <p14:creationId xmlns:p14="http://schemas.microsoft.com/office/powerpoint/2010/main" val="2424668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7C1EBB-5DB1-4804-A3A0-418D6756477C}"/>
              </a:ext>
            </a:extLst>
          </p:cNvPr>
          <p:cNvSpPr>
            <a:spLocks noGrp="1"/>
          </p:cNvSpPr>
          <p:nvPr>
            <p:ph type="sldNum" sz="quarter" idx="10"/>
          </p:nvPr>
        </p:nvSpPr>
        <p:spPr/>
        <p:txBody>
          <a:bodyPr/>
          <a:lstStyle/>
          <a:p>
            <a:fld id="{706D636C-90A3-4979-BA37-BAB384B22101}" type="slidenum">
              <a:rPr lang="en-US" smtClean="0"/>
              <a:pPr/>
              <a:t>36</a:t>
            </a:fld>
            <a:endParaRPr lang="en-US"/>
          </a:p>
        </p:txBody>
      </p:sp>
    </p:spTree>
    <p:extLst>
      <p:ext uri="{BB962C8B-B14F-4D97-AF65-F5344CB8AC3E}">
        <p14:creationId xmlns:p14="http://schemas.microsoft.com/office/powerpoint/2010/main" val="1489470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C64D59-29FA-4179-A338-CB713E8B3EEB}"/>
              </a:ext>
            </a:extLst>
          </p:cNvPr>
          <p:cNvSpPr>
            <a:spLocks noGrp="1"/>
          </p:cNvSpPr>
          <p:nvPr>
            <p:ph idx="1"/>
          </p:nvPr>
        </p:nvSpPr>
        <p:spPr/>
        <p:txBody>
          <a:bodyPr/>
          <a:lstStyle/>
          <a:p>
            <a:r>
              <a:rPr lang="en-US" dirty="0"/>
              <a:t>All questions related to Eligible Training Provider Reporting should be emailed to:</a:t>
            </a:r>
          </a:p>
          <a:p>
            <a:pPr lvl="3"/>
            <a:r>
              <a:rPr lang="en-US" sz="1600" b="1" dirty="0"/>
              <a:t>ETAPerforms@dol.gov</a:t>
            </a:r>
          </a:p>
          <a:p>
            <a:r>
              <a:rPr lang="en-US" dirty="0"/>
              <a:t>All questions related to reporting via WIPS should be emailed to:</a:t>
            </a:r>
          </a:p>
          <a:p>
            <a:pPr lvl="3"/>
            <a:r>
              <a:rPr lang="en-US" sz="1600" b="1" dirty="0"/>
              <a:t>WIOA.Feedback@dol.gov</a:t>
            </a:r>
          </a:p>
          <a:p>
            <a:endParaRPr lang="en-US" dirty="0"/>
          </a:p>
        </p:txBody>
      </p:sp>
    </p:spTree>
    <p:extLst>
      <p:ext uri="{BB962C8B-B14F-4D97-AF65-F5344CB8AC3E}">
        <p14:creationId xmlns:p14="http://schemas.microsoft.com/office/powerpoint/2010/main" val="4245420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103DD-18C2-4FF0-9612-CE3A974CEC6E}"/>
              </a:ext>
            </a:extLst>
          </p:cNvPr>
          <p:cNvSpPr>
            <a:spLocks noGrp="1"/>
          </p:cNvSpPr>
          <p:nvPr>
            <p:ph type="sldNum" sz="quarter" idx="10"/>
          </p:nvPr>
        </p:nvSpPr>
        <p:spPr>
          <a:xfrm>
            <a:off x="8190595" y="6356351"/>
            <a:ext cx="753001" cy="365125"/>
          </a:xfrm>
        </p:spPr>
        <p:txBody>
          <a:bodyPr/>
          <a:lstStyle/>
          <a:p>
            <a:fld id="{78651A17-9376-40A4-9325-34268FB0E92D}" type="slidenum">
              <a:rPr lang="en-US" smtClean="0"/>
              <a:pPr/>
              <a:t>38</a:t>
            </a:fld>
            <a:endParaRPr lang="en-US" dirty="0"/>
          </a:p>
        </p:txBody>
      </p:sp>
    </p:spTree>
    <p:extLst>
      <p:ext uri="{BB962C8B-B14F-4D97-AF65-F5344CB8AC3E}">
        <p14:creationId xmlns:p14="http://schemas.microsoft.com/office/powerpoint/2010/main" val="1488783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E22188-D1D2-45BA-AC90-706C412C915B}"/>
              </a:ext>
            </a:extLst>
          </p:cNvPr>
          <p:cNvSpPr>
            <a:spLocks noGrp="1"/>
          </p:cNvSpPr>
          <p:nvPr>
            <p:ph idx="1"/>
          </p:nvPr>
        </p:nvSpPr>
        <p:spPr/>
        <p:txBody>
          <a:bodyPr/>
          <a:lstStyle/>
          <a:p>
            <a:r>
              <a:rPr lang="en-US" dirty="0"/>
              <a:t>Understand Performance Requirements for Eligible Training Providers (ETPs), including:</a:t>
            </a:r>
          </a:p>
          <a:p>
            <a:pPr lvl="1"/>
            <a:r>
              <a:rPr lang="en-US" dirty="0"/>
              <a:t>Performance factor for determining Initial Eligibility</a:t>
            </a:r>
          </a:p>
          <a:p>
            <a:pPr lvl="1"/>
            <a:r>
              <a:rPr lang="en-US" dirty="0"/>
              <a:t>Performance factor for determining Continued Eligibility</a:t>
            </a:r>
          </a:p>
          <a:p>
            <a:pPr lvl="1"/>
            <a:r>
              <a:rPr lang="en-US" dirty="0"/>
              <a:t>ETP Performance Reporting</a:t>
            </a:r>
          </a:p>
          <a:p>
            <a:r>
              <a:rPr lang="en-US" dirty="0"/>
              <a:t>Learn about tools for reporting on ETPs</a:t>
            </a:r>
          </a:p>
        </p:txBody>
      </p:sp>
      <p:sp>
        <p:nvSpPr>
          <p:cNvPr id="3" name="Slide Number Placeholder 2">
            <a:extLst>
              <a:ext uri="{FF2B5EF4-FFF2-40B4-BE49-F238E27FC236}">
                <a16:creationId xmlns:a16="http://schemas.microsoft.com/office/drawing/2014/main" id="{E296C4BC-6A15-44C1-B2D2-31CC1EE831EF}"/>
              </a:ext>
            </a:extLst>
          </p:cNvPr>
          <p:cNvSpPr>
            <a:spLocks noGrp="1"/>
          </p:cNvSpPr>
          <p:nvPr>
            <p:ph type="sldNum" sz="quarter" idx="10"/>
          </p:nvPr>
        </p:nvSpPr>
        <p:spPr/>
        <p:txBody>
          <a:bodyPr/>
          <a:lstStyle/>
          <a:p>
            <a:fld id="{706D636C-90A3-4979-BA37-BAB384B22101}" type="slidenum">
              <a:rPr lang="en-US" smtClean="0"/>
              <a:pPr/>
              <a:t>4</a:t>
            </a:fld>
            <a:endParaRPr lang="en-US"/>
          </a:p>
        </p:txBody>
      </p:sp>
    </p:spTree>
    <p:extLst>
      <p:ext uri="{BB962C8B-B14F-4D97-AF65-F5344CB8AC3E}">
        <p14:creationId xmlns:p14="http://schemas.microsoft.com/office/powerpoint/2010/main" val="3268244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68BA9-AB21-4A23-988F-B0FEAE20B66E}"/>
              </a:ext>
            </a:extLst>
          </p:cNvPr>
          <p:cNvSpPr>
            <a:spLocks noGrp="1"/>
          </p:cNvSpPr>
          <p:nvPr>
            <p:ph type="sldNum" sz="quarter" idx="10"/>
          </p:nvPr>
        </p:nvSpPr>
        <p:spPr/>
        <p:txBody>
          <a:bodyPr/>
          <a:lstStyle/>
          <a:p>
            <a:fld id="{706D636C-90A3-4979-BA37-BAB384B22101}" type="slidenum">
              <a:rPr lang="en-US" smtClean="0"/>
              <a:pPr/>
              <a:t>5</a:t>
            </a:fld>
            <a:endParaRPr lang="en-US"/>
          </a:p>
        </p:txBody>
      </p:sp>
    </p:spTree>
    <p:extLst>
      <p:ext uri="{BB962C8B-B14F-4D97-AF65-F5344CB8AC3E}">
        <p14:creationId xmlns:p14="http://schemas.microsoft.com/office/powerpoint/2010/main" val="170464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6225" y="519114"/>
            <a:ext cx="8648699" cy="2852737"/>
          </a:xfrm>
        </p:spPr>
        <p:txBody>
          <a:bodyPr>
            <a:normAutofit/>
          </a:bodyPr>
          <a:lstStyle/>
          <a:p>
            <a:r>
              <a:rPr lang="en-US" dirty="0"/>
              <a:t>Poll Question</a:t>
            </a:r>
            <a:br>
              <a:rPr lang="en-US" dirty="0"/>
            </a:br>
            <a:br>
              <a:rPr lang="en-US" dirty="0"/>
            </a:br>
            <a:r>
              <a:rPr lang="en-US" sz="3000" b="0" dirty="0">
                <a:solidFill>
                  <a:schemeClr val="tx1"/>
                </a:solidFill>
              </a:rPr>
              <a:t>How prepared are you for PY 2018 ETP performance reporting?</a:t>
            </a:r>
          </a:p>
        </p:txBody>
      </p:sp>
      <p:sp>
        <p:nvSpPr>
          <p:cNvPr id="7" name="Text Placeholder 6"/>
          <p:cNvSpPr>
            <a:spLocks noGrp="1"/>
          </p:cNvSpPr>
          <p:nvPr>
            <p:ph type="body" idx="1"/>
          </p:nvPr>
        </p:nvSpPr>
        <p:spPr>
          <a:xfrm>
            <a:off x="623888" y="4017964"/>
            <a:ext cx="7863840" cy="1912936"/>
          </a:xfrm>
        </p:spPr>
        <p:txBody>
          <a:bodyPr>
            <a:normAutofit/>
          </a:bodyPr>
          <a:lstStyle/>
          <a:p>
            <a:pPr marL="514350" indent="-514350">
              <a:buFont typeface="+mj-lt"/>
              <a:buAutoNum type="arabicPeriod"/>
            </a:pPr>
            <a:r>
              <a:rPr lang="en-US" dirty="0"/>
              <a:t>Very</a:t>
            </a:r>
          </a:p>
          <a:p>
            <a:pPr marL="514350" indent="-514350">
              <a:buFont typeface="+mj-lt"/>
              <a:buAutoNum type="arabicPeriod"/>
            </a:pPr>
            <a:r>
              <a:rPr lang="en-US" dirty="0"/>
              <a:t>Somewhat</a:t>
            </a:r>
          </a:p>
          <a:p>
            <a:pPr marL="514350" indent="-514350">
              <a:buFont typeface="+mj-lt"/>
              <a:buAutoNum type="arabicPeriod"/>
            </a:pPr>
            <a:r>
              <a:rPr lang="en-US" dirty="0"/>
              <a:t>Not At All</a:t>
            </a:r>
          </a:p>
          <a:p>
            <a:pPr marL="514350" indent="-514350">
              <a:buFont typeface="+mj-lt"/>
              <a:buAutoNum type="arabicPeriod"/>
            </a:pPr>
            <a:endParaRPr lang="en-US" dirty="0"/>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6</a:t>
            </a:fld>
            <a:endParaRPr lang="en-US" dirty="0"/>
          </a:p>
        </p:txBody>
      </p:sp>
      <p:pic>
        <p:nvPicPr>
          <p:cNvPr id="5" name="Picture 4">
            <a:extLst>
              <a:ext uri="{FF2B5EF4-FFF2-40B4-BE49-F238E27FC236}">
                <a16:creationId xmlns:a16="http://schemas.microsoft.com/office/drawing/2014/main" id="{86728CEE-638E-4D8A-8127-346A25790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310" y="449939"/>
            <a:ext cx="1343925" cy="1343925"/>
          </a:xfrm>
          <a:prstGeom prst="rect">
            <a:avLst/>
          </a:prstGeom>
        </p:spPr>
      </p:pic>
      <p:sp>
        <p:nvSpPr>
          <p:cNvPr id="9" name="TextBox 8">
            <a:extLst>
              <a:ext uri="{FF2B5EF4-FFF2-40B4-BE49-F238E27FC236}">
                <a16:creationId xmlns:a16="http://schemas.microsoft.com/office/drawing/2014/main" id="{53571A4E-C4B0-4CA2-936E-E627457E6BED}"/>
              </a:ext>
            </a:extLst>
          </p:cNvPr>
          <p:cNvSpPr txBox="1"/>
          <p:nvPr/>
        </p:nvSpPr>
        <p:spPr>
          <a:xfrm>
            <a:off x="2916554" y="3549395"/>
            <a:ext cx="5953125" cy="292388"/>
          </a:xfrm>
          <a:prstGeom prst="rect">
            <a:avLst/>
          </a:prstGeom>
          <a:noFill/>
        </p:spPr>
        <p:txBody>
          <a:bodyPr wrap="square" rtlCol="0">
            <a:spAutoFit/>
          </a:bodyPr>
          <a:lstStyle/>
          <a:p>
            <a:pPr algn="r"/>
            <a:r>
              <a:rPr lang="en-US" sz="1300" i="1" dirty="0">
                <a:solidFill>
                  <a:schemeClr val="accent3">
                    <a:lumMod val="75000"/>
                    <a:lumOff val="25000"/>
                  </a:schemeClr>
                </a:solidFill>
              </a:rPr>
              <a:t>Choose the best answer</a:t>
            </a:r>
          </a:p>
        </p:txBody>
      </p:sp>
    </p:spTree>
    <p:extLst>
      <p:ext uri="{BB962C8B-B14F-4D97-AF65-F5344CB8AC3E}">
        <p14:creationId xmlns:p14="http://schemas.microsoft.com/office/powerpoint/2010/main" val="35307874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6225" y="519114"/>
            <a:ext cx="8648699" cy="2852737"/>
          </a:xfrm>
        </p:spPr>
        <p:txBody>
          <a:bodyPr>
            <a:normAutofit/>
          </a:bodyPr>
          <a:lstStyle/>
          <a:p>
            <a:r>
              <a:rPr lang="en-US" dirty="0"/>
              <a:t>Poll Question</a:t>
            </a:r>
            <a:br>
              <a:rPr lang="en-US" dirty="0"/>
            </a:br>
            <a:br>
              <a:rPr lang="en-US" dirty="0"/>
            </a:br>
            <a:r>
              <a:rPr lang="en-US" sz="3000" b="0" dirty="0">
                <a:solidFill>
                  <a:schemeClr val="tx1"/>
                </a:solidFill>
              </a:rPr>
              <a:t>If “Somewhat” or “Not At All”</a:t>
            </a:r>
            <a:br>
              <a:rPr lang="en-US" sz="3000" b="0" dirty="0">
                <a:solidFill>
                  <a:schemeClr val="tx1"/>
                </a:solidFill>
              </a:rPr>
            </a:br>
            <a:r>
              <a:rPr lang="en-US" sz="3000" b="0" dirty="0">
                <a:solidFill>
                  <a:schemeClr val="tx1"/>
                </a:solidFill>
              </a:rPr>
              <a:t>what is the biggest challenge?</a:t>
            </a:r>
          </a:p>
        </p:txBody>
      </p:sp>
      <p:sp>
        <p:nvSpPr>
          <p:cNvPr id="7" name="Text Placeholder 6"/>
          <p:cNvSpPr>
            <a:spLocks noGrp="1"/>
          </p:cNvSpPr>
          <p:nvPr>
            <p:ph type="body" idx="1"/>
          </p:nvPr>
        </p:nvSpPr>
        <p:spPr>
          <a:xfrm>
            <a:off x="623888" y="4017964"/>
            <a:ext cx="7863840" cy="1912936"/>
          </a:xfrm>
        </p:spPr>
        <p:txBody>
          <a:bodyPr>
            <a:normAutofit fontScale="92500" lnSpcReduction="10000"/>
          </a:bodyPr>
          <a:lstStyle/>
          <a:p>
            <a:pPr marL="514350" indent="-514350">
              <a:buFont typeface="+mj-lt"/>
              <a:buAutoNum type="arabicPeriod"/>
            </a:pPr>
            <a:r>
              <a:rPr lang="en-US" dirty="0"/>
              <a:t>Provider concerns</a:t>
            </a:r>
          </a:p>
          <a:p>
            <a:pPr marL="514350" indent="-514350">
              <a:buFont typeface="+mj-lt"/>
              <a:buAutoNum type="arabicPeriod"/>
            </a:pPr>
            <a:r>
              <a:rPr lang="en-US" dirty="0"/>
              <a:t>MIS capacity</a:t>
            </a:r>
          </a:p>
          <a:p>
            <a:pPr marL="514350" indent="-514350">
              <a:buFont typeface="+mj-lt"/>
              <a:buAutoNum type="arabicPeriod"/>
            </a:pPr>
            <a:r>
              <a:rPr lang="en-US" dirty="0"/>
              <a:t>Internal procedures or policy barriers</a:t>
            </a:r>
          </a:p>
          <a:p>
            <a:pPr marL="514350" indent="-514350">
              <a:buFont typeface="+mj-lt"/>
              <a:buAutoNum type="arabicPeriod"/>
            </a:pPr>
            <a:r>
              <a:rPr lang="en-US" dirty="0"/>
              <a:t>Other</a:t>
            </a:r>
          </a:p>
          <a:p>
            <a:pPr marL="514350" indent="-514350">
              <a:buFont typeface="+mj-lt"/>
              <a:buAutoNum type="arabicPeriod"/>
            </a:pPr>
            <a:endParaRPr lang="en-US" dirty="0"/>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7</a:t>
            </a:fld>
            <a:endParaRPr lang="en-US" dirty="0"/>
          </a:p>
        </p:txBody>
      </p:sp>
      <p:pic>
        <p:nvPicPr>
          <p:cNvPr id="5" name="Picture 4">
            <a:extLst>
              <a:ext uri="{FF2B5EF4-FFF2-40B4-BE49-F238E27FC236}">
                <a16:creationId xmlns:a16="http://schemas.microsoft.com/office/drawing/2014/main" id="{86728CEE-638E-4D8A-8127-346A25790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310" y="449939"/>
            <a:ext cx="1343925" cy="1343925"/>
          </a:xfrm>
          <a:prstGeom prst="rect">
            <a:avLst/>
          </a:prstGeom>
        </p:spPr>
      </p:pic>
      <p:sp>
        <p:nvSpPr>
          <p:cNvPr id="9" name="TextBox 8">
            <a:extLst>
              <a:ext uri="{FF2B5EF4-FFF2-40B4-BE49-F238E27FC236}">
                <a16:creationId xmlns:a16="http://schemas.microsoft.com/office/drawing/2014/main" id="{53571A4E-C4B0-4CA2-936E-E627457E6BED}"/>
              </a:ext>
            </a:extLst>
          </p:cNvPr>
          <p:cNvSpPr txBox="1"/>
          <p:nvPr/>
        </p:nvSpPr>
        <p:spPr>
          <a:xfrm>
            <a:off x="2916554" y="3549395"/>
            <a:ext cx="5953125" cy="292388"/>
          </a:xfrm>
          <a:prstGeom prst="rect">
            <a:avLst/>
          </a:prstGeom>
          <a:noFill/>
        </p:spPr>
        <p:txBody>
          <a:bodyPr wrap="square" rtlCol="0">
            <a:spAutoFit/>
          </a:bodyPr>
          <a:lstStyle/>
          <a:p>
            <a:pPr algn="r"/>
            <a:r>
              <a:rPr lang="en-US" sz="1300" i="1" dirty="0">
                <a:solidFill>
                  <a:schemeClr val="accent3">
                    <a:lumMod val="75000"/>
                    <a:lumOff val="25000"/>
                  </a:schemeClr>
                </a:solidFill>
              </a:rPr>
              <a:t>Choose the best answer(s)</a:t>
            </a:r>
          </a:p>
        </p:txBody>
      </p:sp>
    </p:spTree>
    <p:extLst>
      <p:ext uri="{BB962C8B-B14F-4D97-AF65-F5344CB8AC3E}">
        <p14:creationId xmlns:p14="http://schemas.microsoft.com/office/powerpoint/2010/main" val="19652191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ETP Performance Requirements</a:t>
            </a:r>
          </a:p>
        </p:txBody>
      </p:sp>
      <p:sp>
        <p:nvSpPr>
          <p:cNvPr id="7" name="Text Placeholder 6"/>
          <p:cNvSpPr>
            <a:spLocks noGrp="1"/>
          </p:cNvSpPr>
          <p:nvPr>
            <p:ph type="body" idx="1"/>
          </p:nvPr>
        </p:nvSpPr>
        <p:spPr>
          <a:xfrm>
            <a:off x="623888" y="4017964"/>
            <a:ext cx="7863840" cy="1912936"/>
          </a:xfrm>
        </p:spPr>
        <p:txBody>
          <a:bodyPr/>
          <a:lstStyle/>
          <a:p>
            <a:r>
              <a:rPr lang="en-US" dirty="0"/>
              <a:t>Including both eligibility determinations and performance reporting</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8</a:t>
            </a:fld>
            <a:endParaRPr lang="en-US" dirty="0"/>
          </a:p>
        </p:txBody>
      </p:sp>
    </p:spTree>
    <p:extLst>
      <p:ext uri="{BB962C8B-B14F-4D97-AF65-F5344CB8AC3E}">
        <p14:creationId xmlns:p14="http://schemas.microsoft.com/office/powerpoint/2010/main" val="2428566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p:txBody>
          <a:bodyPr/>
          <a:lstStyle/>
          <a:p>
            <a:r>
              <a:rPr lang="en-US" dirty="0"/>
              <a:t>Initial Eligibility – Getting on the List</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p:txBody>
          <a:bodyPr>
            <a:normAutofit lnSpcReduction="10000"/>
          </a:bodyPr>
          <a:lstStyle/>
          <a:p>
            <a:r>
              <a:rPr lang="en-US" dirty="0"/>
              <a:t>One of the requirements for initial ETP eligibility is that Governors </a:t>
            </a:r>
            <a:r>
              <a:rPr lang="en-US" b="1" u="sng" dirty="0"/>
              <a:t>must</a:t>
            </a:r>
            <a:r>
              <a:rPr lang="en-US" dirty="0"/>
              <a:t> require ETP programs and providers to </a:t>
            </a:r>
            <a:endParaRPr lang="en-US" i="1" dirty="0"/>
          </a:p>
          <a:p>
            <a:pPr lvl="1"/>
            <a:r>
              <a:rPr lang="en-US" i="1" dirty="0"/>
              <a:t>“provide information </a:t>
            </a:r>
            <a:r>
              <a:rPr lang="en-US" i="1" u="sng" dirty="0"/>
              <a:t>addressing a factor related to </a:t>
            </a:r>
            <a:r>
              <a:rPr lang="en-US" i="1" dirty="0"/>
              <a:t>the indicators of performance, as described in WIOA secs. 116(b)(2)(A)(</a:t>
            </a:r>
            <a:r>
              <a:rPr lang="en-US" i="1" dirty="0" err="1"/>
              <a:t>i</a:t>
            </a:r>
            <a:r>
              <a:rPr lang="en-US" i="1" dirty="0"/>
              <a:t>)(I-IV)”</a:t>
            </a:r>
          </a:p>
          <a:p>
            <a:r>
              <a:rPr lang="en-US" dirty="0"/>
              <a:t>WIOA secs. 116(b)(2)(A)(</a:t>
            </a:r>
            <a:r>
              <a:rPr lang="en-US" dirty="0" err="1"/>
              <a:t>i</a:t>
            </a:r>
            <a:r>
              <a:rPr lang="en-US" dirty="0"/>
              <a:t>)(I-IV) includes:</a:t>
            </a:r>
          </a:p>
          <a:p>
            <a:pPr lvl="1"/>
            <a:r>
              <a:rPr lang="en-US" dirty="0"/>
              <a:t>Employment rate 2</a:t>
            </a:r>
            <a:r>
              <a:rPr lang="en-US" baseline="30000" dirty="0"/>
              <a:t>nd</a:t>
            </a:r>
            <a:r>
              <a:rPr lang="en-US" dirty="0"/>
              <a:t> after exit,</a:t>
            </a:r>
          </a:p>
          <a:p>
            <a:pPr lvl="1"/>
            <a:r>
              <a:rPr lang="en-US" dirty="0"/>
              <a:t>Employment rate 4</a:t>
            </a:r>
            <a:r>
              <a:rPr lang="en-US" baseline="30000" dirty="0"/>
              <a:t>th</a:t>
            </a:r>
            <a:r>
              <a:rPr lang="en-US" dirty="0"/>
              <a:t> quarter after exit, </a:t>
            </a:r>
          </a:p>
          <a:p>
            <a:pPr lvl="1"/>
            <a:r>
              <a:rPr lang="en-US" dirty="0"/>
              <a:t>Median earnings in the 2</a:t>
            </a:r>
            <a:r>
              <a:rPr lang="en-US" baseline="30000" dirty="0"/>
              <a:t>nd</a:t>
            </a:r>
            <a:r>
              <a:rPr lang="en-US" dirty="0"/>
              <a:t> quarter after exit, and</a:t>
            </a:r>
          </a:p>
          <a:p>
            <a:pPr lvl="1"/>
            <a:r>
              <a:rPr lang="en-US" dirty="0"/>
              <a:t>Credential Attainment. </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9</a:t>
            </a:fld>
            <a:endParaRPr lang="en-US"/>
          </a:p>
        </p:txBody>
      </p:sp>
      <p:sp>
        <p:nvSpPr>
          <p:cNvPr id="7" name="Text Placeholder 6">
            <a:extLst>
              <a:ext uri="{FF2B5EF4-FFF2-40B4-BE49-F238E27FC236}">
                <a16:creationId xmlns:a16="http://schemas.microsoft.com/office/drawing/2014/main" id="{3ACD02CE-7175-4437-B605-E1C551FAD63B}"/>
              </a:ext>
            </a:extLst>
          </p:cNvPr>
          <p:cNvSpPr>
            <a:spLocks noGrp="1"/>
          </p:cNvSpPr>
          <p:nvPr>
            <p:ph type="body" sz="half" idx="2"/>
          </p:nvPr>
        </p:nvSpPr>
        <p:spPr/>
        <p:txBody>
          <a:bodyPr/>
          <a:lstStyle/>
          <a:p>
            <a:r>
              <a:rPr lang="en-US" dirty="0"/>
              <a:t>1</a:t>
            </a:r>
          </a:p>
        </p:txBody>
      </p:sp>
    </p:spTree>
    <p:extLst>
      <p:ext uri="{BB962C8B-B14F-4D97-AF65-F5344CB8AC3E}">
        <p14:creationId xmlns:p14="http://schemas.microsoft.com/office/powerpoint/2010/main" val="7568520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Eligible Training Provider Reporting&amp;quot;&quot;/&gt;&lt;property id=&quot;20307&quot; value=&quot;287&quot;/&gt;&lt;/object&gt;&lt;object type=&quot;3&quot; unique_id=&quot;10004&quot;&gt;&lt;property id=&quot;20148&quot; value=&quot;5&quot;/&gt;&lt;property id=&quot;20300&quot; value=&quot;Slide 2&quot;/&gt;&lt;property id=&quot;20307&quot; value=&quot;289&quot;/&gt;&lt;/object&gt;&lt;object type=&quot;3&quot; unique_id=&quot;10005&quot;&gt;&lt;property id=&quot;20148&quot; value=&quot;5&quot;/&gt;&lt;property id=&quot;20300&quot; value=&quot;Slide 3&quot;/&gt;&lt;property id=&quot;20307&quot; value=&quot;308&quot;/&gt;&lt;/object&gt;&lt;object type=&quot;3&quot; unique_id=&quot;10006&quot;&gt;&lt;property id=&quot;20148&quot; value=&quot;5&quot;/&gt;&lt;property id=&quot;20300&quot; value=&quot;Slide 4&quot;/&gt;&lt;property id=&quot;20307&quot; value=&quot;286&quot;/&gt;&lt;/object&gt;&lt;object type=&quot;3&quot; unique_id=&quot;10007&quot;&gt;&lt;property id=&quot;20148&quot; value=&quot;5&quot;/&gt;&lt;property id=&quot;20300&quot; value=&quot;Slide 5&quot;/&gt;&lt;property id=&quot;20307&quot; value=&quot;291&quot;/&gt;&lt;/object&gt;&lt;object type=&quot;3&quot; unique_id=&quot;10008&quot;&gt;&lt;property id=&quot;20148&quot; value=&quot;5&quot;/&gt;&lt;property id=&quot;20300&quot; value=&quot;Slide 6 - &amp;quot;Poll Question  How prepared are you for PY 2018 ETP performance reporting?&amp;quot;&quot;/&gt;&lt;property id=&quot;20307&quot; value=&quot;305&quot;/&gt;&lt;/object&gt;&lt;object type=&quot;3&quot; unique_id=&quot;10009&quot;&gt;&lt;property id=&quot;20148&quot; value=&quot;5&quot;/&gt;&lt;property id=&quot;20300&quot; value=&quot;Slide 7 - &amp;quot;Poll Question  If “Somewhat” or “Not At All” what is the biggest challenge?&amp;quot;&quot;/&gt;&lt;property id=&quot;20307&quot; value=&quot;306&quot;/&gt;&lt;/object&gt;&lt;object type=&quot;3&quot; unique_id=&quot;10010&quot;&gt;&lt;property id=&quot;20148&quot; value=&quot;5&quot;/&gt;&lt;property id=&quot;20300&quot; value=&quot;Slide 8 - &amp;quot;ETP Performance Requirements&amp;quot;&quot;/&gt;&lt;property id=&quot;20307&quot; value=&quot;304&quot;/&gt;&lt;/object&gt;&lt;object type=&quot;3&quot; unique_id=&quot;10011&quot;&gt;&lt;property id=&quot;20148&quot; value=&quot;5&quot;/&gt;&lt;property id=&quot;20300&quot; value=&quot;Slide 9 - &amp;quot;Initial Eligibility – Getting on the List&amp;quot;&quot;/&gt;&lt;property id=&quot;20307&quot; value=&quot;276&quot;/&gt;&lt;/object&gt;&lt;object type=&quot;3&quot; unique_id=&quot;10012&quot;&gt;&lt;property id=&quot;20148&quot; value=&quot;5&quot;/&gt;&lt;property id=&quot;20300&quot; value=&quot;Slide 10 - &amp;quot;Continued Eligibility – Staying on the List&amp;quot;&quot;/&gt;&lt;property id=&quot;20307&quot; value=&quot;292&quot;/&gt;&lt;/object&gt;&lt;object type=&quot;3&quot; unique_id=&quot;10013&quot;&gt;&lt;property id=&quot;20148&quot; value=&quot;5&quot;/&gt;&lt;property id=&quot;20300&quot; value=&quot;Slide 11 - &amp;quot;ETP Performance Reporting&amp;quot;&quot;/&gt;&lt;property id=&quot;20307&quot; value=&quot;299&quot;/&gt;&lt;/object&gt;&lt;object type=&quot;3&quot; unique_id=&quot;10014&quot;&gt;&lt;property id=&quot;20148&quot; value=&quot;5&quot;/&gt;&lt;property id=&quot;20300&quot; value=&quot;Slide 12 - &amp;quot;Report by Program of Study&amp;quot;&quot;/&gt;&lt;property id=&quot;20307&quot; value=&quot;293&quot;/&gt;&lt;/object&gt;&lt;object type=&quot;3&quot; unique_id=&quot;10015&quot;&gt;&lt;property id=&quot;20148&quot; value=&quot;5&quot;/&gt;&lt;property id=&quot;20300&quot; value=&quot;Slide 13 - &amp;quot;REPORT ON ALL STUDENTS  (WIOA AND NON-WIOA) &amp;quot;&quot;/&gt;&lt;property id=&quot;20307&quot; value=&quot;300&quot;/&gt;&lt;/object&gt;&lt;object type=&quot;3&quot; unique_id=&quot;10016&quot;&gt;&lt;property id=&quot;20148&quot; value=&quot;5&quot;/&gt;&lt;property id=&quot;20300&quot; value=&quot;Slide 14 - &amp;quot;Required information is defined in the ETA-9171&amp;quot;&quot;/&gt;&lt;property id=&quot;20307&quot; value=&quot;301&quot;/&gt;&lt;/object&gt;&lt;object type=&quot;3&quot; unique_id=&quot;10017&quot;&gt;&lt;property id=&quot;20148&quot; value=&quot;5&quot;/&gt;&lt;property id=&quot;20300&quot; value=&quot;Slide 15 - &amp;quot;ETP Performance Reporting&amp;quot;&quot;/&gt;&lt;property id=&quot;20307&quot; value=&quot;303&quot;/&gt;&lt;/object&gt;&lt;object type=&quot;3&quot; unique_id=&quot;10018&quot;&gt;&lt;property id=&quot;20148&quot; value=&quot;5&quot;/&gt;&lt;property id=&quot;20300&quot; value=&quot;Slide 16 - &amp;quot;How are reports submitted?&amp;quot;&quot;/&gt;&lt;property id=&quot;20307&quot; value=&quot;297&quot;/&gt;&lt;/object&gt;&lt;object type=&quot;3&quot; unique_id=&quot;10019&quot;&gt;&lt;property id=&quot;20148&quot; value=&quot;5&quot;/&gt;&lt;property id=&quot;20300&quot; value=&quot;Slide 17 - &amp;quot;Who is responsible for collecting which data elements?&amp;quot;&quot;/&gt;&lt;property id=&quot;20307&quot; value=&quot;302&quot;/&gt;&lt;/object&gt;&lt;object type=&quot;3&quot; unique_id=&quot;10020&quot;&gt;&lt;property id=&quot;20148&quot; value=&quot;5&quot;/&gt;&lt;property id=&quot;20300&quot; value=&quot;Slide 18 - &amp;quot;Blanks: What to Know&amp;quot;&quot;/&gt;&lt;property id=&quot;20307&quot; value=&quot;309&quot;/&gt;&lt;/object&gt;&lt;object type=&quot;3&quot; unique_id=&quot;10021&quot;&gt;&lt;property id=&quot;20148&quot; value=&quot;5&quot;/&gt;&lt;property id=&quot;20300&quot; value=&quot;Slide 19 - &amp;quot;Knowledge Check&amp;quot;&quot;/&gt;&lt;property id=&quot;20307&quot; value=&quot;307&quot;/&gt;&lt;/object&gt;&lt;object type=&quot;3&quot; unique_id=&quot;10022&quot;&gt;&lt;property id=&quot;20148&quot; value=&quot;5&quot;/&gt;&lt;property id=&quot;20300&quot; value=&quot;Slide 20 - &amp;quot;Tools for Reporting on ETP Performance&amp;quot;&quot;/&gt;&lt;property id=&quot;20307&quot; value=&quot;298&quot;/&gt;&lt;/object&gt;&lt;object type=&quot;3&quot; unique_id=&quot;10023&quot;&gt;&lt;property id=&quot;20148&quot; value=&quot;5&quot;/&gt;&lt;property id=&quot;20300&quot; value=&quot;Slide 21 - &amp;quot;TEGL 3-18, Attachment II&amp;quot;&quot;/&gt;&lt;property id=&quot;20307&quot; value=&quot;294&quot;/&gt;&lt;/object&gt;&lt;object type=&quot;3&quot; unique_id=&quot;10024&quot;&gt;&lt;property id=&quot;20148&quot; value=&quot;5&quot;/&gt;&lt;property id=&quot;20300&quot; value=&quot;Slide 22 - &amp;quot;ETP info on WorkforceGPS&amp;quot;&quot;/&gt;&lt;property id=&quot;20307&quot; value=&quot;295&quot;/&gt;&lt;/object&gt;&lt;object type=&quot;3&quot; unique_id=&quot;10025&quot;&gt;&lt;property id=&quot;20148&quot; value=&quot;5&quot;/&gt;&lt;property id=&quot;20300&quot; value=&quot;Slide 23 - &amp;quot;ETP Reporting Waivers&amp;quot;&quot;/&gt;&lt;property id=&quot;20307&quot; value=&quot;310&quot;/&gt;&lt;/object&gt;&lt;object type=&quot;3&quot; unique_id=&quot;10026&quot;&gt;&lt;property id=&quot;20148&quot; value=&quot;5&quot;/&gt;&lt;property id=&quot;20300&quot; value=&quot;Slide 24 - &amp;quot;Training Provider Outcomes Toolkit (TPOT)&amp;quot;&quot;/&gt;&lt;property id=&quot;20307&quot; value=&quot;296&quot;/&gt;&lt;/object&gt;&lt;object type=&quot;3&quot; unique_id=&quot;10027&quot;&gt;&lt;property id=&quot;20148&quot; value=&quot;5&quot;/&gt;&lt;property id=&quot;20300&quot; value=&quot;Slide 25 - &amp;quot;A collection of resources from many organizations working to help states by sharing knowledge and building open to&quot;/&gt;&lt;property id=&quot;20307&quot; value=&quot;312&quot;/&gt;&lt;/object&gt;&lt;object type=&quot;3&quot; unique_id=&quot;10028&quot;&gt;&lt;property id=&quot;20148&quot; value=&quot;5&quot;/&gt;&lt;property id=&quot;20300&quot; value=&quot;Slide 26 - &amp;quot;TPOT Development: What we’ve learned states need&amp;quot;&quot;/&gt;&lt;property id=&quot;20307&quot; value=&quot;311&quot;/&gt;&lt;/object&gt;&lt;object type=&quot;3&quot; unique_id=&quot;10029&quot;&gt;&lt;property id=&quot;20148&quot; value=&quot;5&quot;/&gt;&lt;property id=&quot;20300&quot; value=&quot;Slide 27 - &amp;quot;NASWA/NAWB Joint Report&amp;quot;&quot;/&gt;&lt;property id=&quot;20307&quot; value=&quot;313&quot;/&gt;&lt;/object&gt;&lt;object type=&quot;3&quot; unique_id=&quot;10030&quot;&gt;&lt;property id=&quot;20148&quot; value=&quot;5&quot;/&gt;&lt;property id=&quot;20300&quot; value=&quot;Slide 28 - &amp;quot;Inter-agency Data Sharing Agreements and MOUs&amp;quot;&quot;/&gt;&lt;property id=&quot;20307&quot; value=&quot;314&quot;/&gt;&lt;/object&gt;&lt;object type=&quot;3&quot; unique_id=&quot;10031&quot;&gt;&lt;property id=&quot;20148&quot; value=&quot;5&quot;/&gt;&lt;property id=&quot;20300&quot; value=&quot;Slide 29 - &amp;quot;Data sheets and field definitions for providers&amp;quot;&quot;/&gt;&lt;property id=&quot;20307&quot; value=&quot;315&quot;/&gt;&lt;/object&gt;&lt;object type=&quot;3&quot; unique_id=&quot;10032&quot;&gt;&lt;property id=&quot;20148&quot; value=&quot;5&quot;/&gt;&lt;property id=&quot;20300&quot; value=&quot;Slide 30 - &amp;quot;Data collection and validation best practices and tools&amp;quot;&quot;/&gt;&lt;property id=&quot;20307&quot; value=&quot;316&quot;/&gt;&lt;/object&gt;&lt;object type=&quot;3&quot; unique_id=&quot;10033&quot;&gt;&lt;property id=&quot;20148&quot; value=&quot;5&quot;/&gt;&lt;property id=&quot;20300&quot; value=&quot;Slide 31 - &amp;quot;Data storage and record linking best practices and tools&amp;quot;&quot;/&gt;&lt;property id=&quot;20307&quot; value=&quot;317&quot;/&gt;&lt;/object&gt;&lt;object type=&quot;3&quot; unique_id=&quot;10034&quot;&gt;&lt;property id=&quot;20148&quot; value=&quot;5&quot;/&gt;&lt;property id=&quot;20300&quot; value=&quot;Slide 32 - &amp;quot;Data analysis, scorecard creation, and privacy preservation best practices and tools&amp;quot;&quot;/&gt;&lt;property id=&quot;20307&quot; value=&quot;318&quot;/&gt;&lt;/object&gt;&lt;object type=&quot;3&quot; unique_id=&quot;10035&quot;&gt;&lt;property id=&quot;20148&quot; value=&quot;5&quot;/&gt;&lt;property id=&quot;20300&quot; value=&quot;Slide 33 - &amp;quot;Data publishing and sharing best practices and tools&amp;quot;&quot;/&gt;&lt;property id=&quot;20307&quot; value=&quot;319&quot;/&gt;&lt;/object&gt;&lt;object type=&quot;3&quot; unique_id=&quot;10036&quot;&gt;&lt;property id=&quot;20148&quot; value=&quot;5&quot;/&gt;&lt;property id=&quot;20300&quot; value=&quot;Slide 34 - &amp;quot;Feel free to ask questions and get help from TPOT community&amp;quot;&quot;/&gt;&lt;property id=&quot;20307&quot; value=&quot;320&quot;/&gt;&lt;/object&gt;&lt;object type=&quot;3&quot; unique_id=&quot;10037&quot;&gt;&lt;property id=&quot;20148&quot; value=&quot;5&quot;/&gt;&lt;property id=&quot;20300&quot; value=&quot;Slide 35&quot;/&gt;&lt;property id=&quot;20307&quot; value=&quot;284&quot;/&gt;&lt;/object&gt;&lt;object type=&quot;3&quot; unique_id=&quot;10038&quot;&gt;&lt;property id=&quot;20148&quot; value=&quot;5&quot;/&gt;&lt;property id=&quot;20300&quot; value=&quot;Slide 36&quot;/&gt;&lt;property id=&quot;20307&quot; value=&quot;281&quot;/&gt;&lt;/object&gt;&lt;object type=&quot;3&quot; unique_id=&quot;10039&quot;&gt;&lt;property id=&quot;20148&quot; value=&quot;5&quot;/&gt;&lt;property id=&quot;20300&quot; value=&quot;Slide 37&quot;/&gt;&lt;property id=&quot;20307&quot; value=&quot;275&quot;/&gt;&lt;/object&gt;&lt;object type=&quot;3&quot; unique_id=&quot;10040&quot;&gt;&lt;property id=&quot;20148&quot; value=&quot;5&quot;/&gt;&lt;property id=&quot;20300&quot; value=&quot;Slide 38&quot;/&gt;&lt;property id=&quot;20307&quot; value=&quot;282&quot;/&gt;&lt;/object&gt;&lt;/object&gt;&lt;object type=&quot;8&quot; unique_id=&quot;10080&quot;&gt;&lt;/object&gt;&lt;/object&gt;&lt;/database&gt;"/>
  <p:tag name="MMPROD_NEXTUNIQUEID" val="10009"/>
  <p:tag name="SECTOMILLISECCONVERTED" val="1"/>
</p:tagLst>
</file>

<file path=ppt/theme/theme1.xml><?xml version="1.0" encoding="utf-8"?>
<a:theme xmlns:a="http://schemas.openxmlformats.org/drawingml/2006/main" name="Standard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active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27ECA4697952647996E3DCC2F1F08AE" ma:contentTypeVersion="0" ma:contentTypeDescription="Create a new document." ma:contentTypeScope="" ma:versionID="f2c62b2e7a6d721f16ce36fba2ae524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9D6581-FF20-4325-BA6A-D76F7645C343}">
  <ds:schemaRefs>
    <ds:schemaRef ds:uri="http://schemas.microsoft.com/sharepoint/v3/contenttype/forms"/>
  </ds:schemaRefs>
</ds:datastoreItem>
</file>

<file path=customXml/itemProps2.xml><?xml version="1.0" encoding="utf-8"?>
<ds:datastoreItem xmlns:ds="http://schemas.openxmlformats.org/officeDocument/2006/customXml" ds:itemID="{A917E154-514E-4C5D-93EA-A1288BAA4E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7CF015E-6999-426A-BC7D-409AC2FCC986}">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6864</TotalTime>
  <Words>1781</Words>
  <Application>Microsoft Office PowerPoint</Application>
  <PresentationFormat>On-screen Show (4:3)</PresentationFormat>
  <Paragraphs>255</Paragraphs>
  <Slides>38</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Calibri</vt:lpstr>
      <vt:lpstr>Impact</vt:lpstr>
      <vt:lpstr>Times New Roman</vt:lpstr>
      <vt:lpstr>Webdings</vt:lpstr>
      <vt:lpstr>Wingdings</vt:lpstr>
      <vt:lpstr>Wingdings 2</vt:lpstr>
      <vt:lpstr>Wingdings 3</vt:lpstr>
      <vt:lpstr>Standard Slides</vt:lpstr>
      <vt:lpstr>Interactive Slides</vt:lpstr>
      <vt:lpstr>Eligible Training Provider Reporting</vt:lpstr>
      <vt:lpstr>PowerPoint Presentation</vt:lpstr>
      <vt:lpstr>PowerPoint Presentation</vt:lpstr>
      <vt:lpstr>PowerPoint Presentation</vt:lpstr>
      <vt:lpstr>PowerPoint Presentation</vt:lpstr>
      <vt:lpstr>Poll Question  How prepared are you for PY 2018 ETP performance reporting?</vt:lpstr>
      <vt:lpstr>Poll Question  If “Somewhat” or “Not At All” what is the biggest challenge?</vt:lpstr>
      <vt:lpstr>ETP Performance Requirements</vt:lpstr>
      <vt:lpstr>Initial Eligibility – Getting on the List</vt:lpstr>
      <vt:lpstr>Continued Eligibility – Staying on the List</vt:lpstr>
      <vt:lpstr>ETP Performance Reporting</vt:lpstr>
      <vt:lpstr>Report by Program of Study</vt:lpstr>
      <vt:lpstr>REPORT ON ALL STUDENTS  (WIOA AND NON-WIOA) </vt:lpstr>
      <vt:lpstr>Required information is defined in the ETA-9171</vt:lpstr>
      <vt:lpstr>ETP Performance Reporting</vt:lpstr>
      <vt:lpstr>How are reports submitted?</vt:lpstr>
      <vt:lpstr>Who is responsible for collecting which data elements?</vt:lpstr>
      <vt:lpstr>Blanks: What to Know</vt:lpstr>
      <vt:lpstr>Knowledge Check</vt:lpstr>
      <vt:lpstr>Tools for Reporting on ETP Performance</vt:lpstr>
      <vt:lpstr>TEGL 3-18, Attachment II</vt:lpstr>
      <vt:lpstr>ETP info on WorkforceGPS</vt:lpstr>
      <vt:lpstr>ETP Reporting Waivers</vt:lpstr>
      <vt:lpstr>Training Provider Outcomes Toolkit (TPOT)</vt:lpstr>
      <vt:lpstr>A collection of resources from many organizations working to help states by sharing knowledge and building open tools</vt:lpstr>
      <vt:lpstr>TPOT Development: What we’ve learned states need</vt:lpstr>
      <vt:lpstr>NASWA/NAWB Joint Report</vt:lpstr>
      <vt:lpstr>Inter-agency Data Sharing Agreements and MOUs</vt:lpstr>
      <vt:lpstr>Data sheets and field definitions for providers</vt:lpstr>
      <vt:lpstr>Data collection and validation best practices and tools</vt:lpstr>
      <vt:lpstr>Data storage and record linking best practices and tools</vt:lpstr>
      <vt:lpstr>Data analysis, scorecard creation, and privacy preservation best practices and tools</vt:lpstr>
      <vt:lpstr>Data publishing and sharing best practices and tools</vt:lpstr>
      <vt:lpstr>Feel free to ask questions and get help from TPOT community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Jonathan Vehlow</cp:lastModifiedBy>
  <cp:revision>245</cp:revision>
  <dcterms:created xsi:type="dcterms:W3CDTF">2017-06-21T17:13:53Z</dcterms:created>
  <dcterms:modified xsi:type="dcterms:W3CDTF">2018-09-17T13:47:07Z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0x010100727ECA4697952647996E3DCC2F1F08AE</vt:lpwstr>
  </property>
</Properties>
</file>