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  <p:sldMasterId id="2147483705" r:id="rId6"/>
  </p:sldMasterIdLst>
  <p:notesMasterIdLst>
    <p:notesMasterId r:id="rId76"/>
  </p:notesMasterIdLst>
  <p:handoutMasterIdLst>
    <p:handoutMasterId r:id="rId77"/>
  </p:handoutMasterIdLst>
  <p:sldIdLst>
    <p:sldId id="287" r:id="rId7"/>
    <p:sldId id="331" r:id="rId8"/>
    <p:sldId id="439" r:id="rId9"/>
    <p:sldId id="286" r:id="rId10"/>
    <p:sldId id="274" r:id="rId11"/>
    <p:sldId id="332" r:id="rId12"/>
    <p:sldId id="363" r:id="rId13"/>
    <p:sldId id="333" r:id="rId14"/>
    <p:sldId id="334" r:id="rId15"/>
    <p:sldId id="342" r:id="rId16"/>
    <p:sldId id="397" r:id="rId17"/>
    <p:sldId id="398" r:id="rId18"/>
    <p:sldId id="399" r:id="rId19"/>
    <p:sldId id="429" r:id="rId20"/>
    <p:sldId id="430" r:id="rId21"/>
    <p:sldId id="434" r:id="rId22"/>
    <p:sldId id="400" r:id="rId23"/>
    <p:sldId id="381" r:id="rId24"/>
    <p:sldId id="419" r:id="rId25"/>
    <p:sldId id="465" r:id="rId26"/>
    <p:sldId id="409" r:id="rId27"/>
    <p:sldId id="420" r:id="rId28"/>
    <p:sldId id="421" r:id="rId29"/>
    <p:sldId id="435" r:id="rId30"/>
    <p:sldId id="410" r:id="rId31"/>
    <p:sldId id="466" r:id="rId32"/>
    <p:sldId id="422" r:id="rId33"/>
    <p:sldId id="414" r:id="rId34"/>
    <p:sldId id="424" r:id="rId35"/>
    <p:sldId id="402" r:id="rId36"/>
    <p:sldId id="464" r:id="rId37"/>
    <p:sldId id="407" r:id="rId38"/>
    <p:sldId id="426" r:id="rId39"/>
    <p:sldId id="467" r:id="rId40"/>
    <p:sldId id="468" r:id="rId41"/>
    <p:sldId id="438" r:id="rId42"/>
    <p:sldId id="378" r:id="rId43"/>
    <p:sldId id="379" r:id="rId44"/>
    <p:sldId id="380" r:id="rId45"/>
    <p:sldId id="432" r:id="rId46"/>
    <p:sldId id="433" r:id="rId47"/>
    <p:sldId id="340" r:id="rId48"/>
    <p:sldId id="452" r:id="rId49"/>
    <p:sldId id="453" r:id="rId50"/>
    <p:sldId id="454" r:id="rId51"/>
    <p:sldId id="470" r:id="rId52"/>
    <p:sldId id="457" r:id="rId53"/>
    <p:sldId id="440" r:id="rId54"/>
    <p:sldId id="461" r:id="rId55"/>
    <p:sldId id="441" r:id="rId56"/>
    <p:sldId id="442" r:id="rId57"/>
    <p:sldId id="458" r:id="rId58"/>
    <p:sldId id="443" r:id="rId59"/>
    <p:sldId id="444" r:id="rId60"/>
    <p:sldId id="445" r:id="rId61"/>
    <p:sldId id="446" r:id="rId62"/>
    <p:sldId id="460" r:id="rId63"/>
    <p:sldId id="447" r:id="rId64"/>
    <p:sldId id="448" r:id="rId65"/>
    <p:sldId id="449" r:id="rId66"/>
    <p:sldId id="450" r:id="rId67"/>
    <p:sldId id="281" r:id="rId68"/>
    <p:sldId id="463" r:id="rId69"/>
    <p:sldId id="469" r:id="rId70"/>
    <p:sldId id="456" r:id="rId71"/>
    <p:sldId id="275" r:id="rId72"/>
    <p:sldId id="343" r:id="rId73"/>
    <p:sldId id="377" r:id="rId74"/>
    <p:sldId id="282" r:id="rId75"/>
  </p:sldIdLst>
  <p:sldSz cx="9144000" cy="6858000" type="screen4x3"/>
  <p:notesSz cx="7010400" cy="9296400"/>
  <p:custDataLst>
    <p:tags r:id="rId7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L Morales/MAXIMUS" initials="ALM" lastIdx="6" clrIdx="0">
    <p:extLst>
      <p:ext uri="{19B8F6BF-5375-455C-9EA6-DF929625EA0E}">
        <p15:presenceInfo xmlns:p15="http://schemas.microsoft.com/office/powerpoint/2012/main" userId="S-1-5-21-2348582935-4244423625-3639050881-15806" providerId="AD"/>
      </p:ext>
    </p:extLst>
  </p:cmAuthor>
  <p:cmAuthor id="2" name="York, Laura" initials="YL" lastIdx="8" clrIdx="1">
    <p:extLst>
      <p:ext uri="{19B8F6BF-5375-455C-9EA6-DF929625EA0E}">
        <p15:presenceInfo xmlns:p15="http://schemas.microsoft.com/office/powerpoint/2012/main" userId="S-1-5-21-2587397230-3316739918-3431996274-151900" providerId="AD"/>
      </p:ext>
    </p:extLst>
  </p:cmAuthor>
  <p:cmAuthor id="3" name="Kevin Nickerson" initials="KN" lastIdx="4" clrIdx="2">
    <p:extLst>
      <p:ext uri="{19B8F6BF-5375-455C-9EA6-DF929625EA0E}">
        <p15:presenceInfo xmlns:p15="http://schemas.microsoft.com/office/powerpoint/2012/main" userId="Kevin Nick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1401" autoAdjust="0"/>
  </p:normalViewPr>
  <p:slideViewPr>
    <p:cSldViewPr snapToGrid="0">
      <p:cViewPr varScale="1">
        <p:scale>
          <a:sx n="65" d="100"/>
          <a:sy n="65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gs" Target="tags/tag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9A86-0C12-4E8C-B52B-A0F620B12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27E9-6652-4836-BC98-EBE6A4E75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2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1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3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1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9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0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3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4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9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7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55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2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9538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91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6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4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7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9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49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7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8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2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4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6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7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64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2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5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8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661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25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5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07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1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93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84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94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19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84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74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94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27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1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60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791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501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4176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2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07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5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23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0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460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title="image of broken glass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2386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title="United States map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3603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 title="blue question marks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8045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 title="gray line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title="question mark icon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405417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 title="blue triangle corner decoration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 title="blue triangle corner decoration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tickettowork.ssa.gov/employment-networks/administrative-en-directory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work/enrfa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operations@yourtickettowork.ssa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noperations@yourtickettowork.ssa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i.workforcegps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dreamen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work.ssa.gov/library/walter-success-stor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.workforcegps.org/announcements/2018/09/10/16/10/Workforce-Innovation-Cohort-Challenge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AnaLMorales@maximus.com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Knickerson@ndi-inc.or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.Parker@myskillsource.org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bbrooks@dew.sc.gov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s@rmcep.com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September 11, 2018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Ticket to Work Program: An Aligned Mission with WIOA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12, 2018</a:t>
            </a:r>
          </a:p>
          <a:p>
            <a:r>
              <a:rPr lang="en-US" dirty="0"/>
              <a:t>1:00 – 2:30 PM EST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I: </a:t>
            </a:r>
            <a:br>
              <a:rPr lang="en-US" dirty="0"/>
            </a:br>
            <a:r>
              <a:rPr lang="en-US" dirty="0"/>
              <a:t>A Macro Overview of the </a:t>
            </a:r>
            <a:br>
              <a:rPr lang="en-US" dirty="0"/>
            </a:br>
            <a:r>
              <a:rPr lang="en-US" dirty="0"/>
              <a:t>Ticket to Work Program and Employment Networks (ENs)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Ana Morales and Kevin Nickerson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18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I.A. </a:t>
            </a:r>
            <a:br>
              <a:rPr lang="en-US" dirty="0"/>
            </a:br>
            <a:r>
              <a:rPr lang="en-US" dirty="0"/>
              <a:t>Ticket to Work – </a:t>
            </a:r>
            <a:br>
              <a:rPr lang="en-US" dirty="0"/>
            </a:br>
            <a:r>
              <a:rPr lang="en-US" dirty="0"/>
              <a:t>A Brief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9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6128"/>
            <a:ext cx="7955280" cy="143818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What is the Ticket to Work Program?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2368"/>
            <a:ext cx="7799734" cy="4534595"/>
          </a:xfrm>
        </p:spPr>
        <p:txBody>
          <a:bodyPr>
            <a:normAutofit/>
          </a:bodyPr>
          <a:lstStyle/>
          <a:p>
            <a:r>
              <a:rPr lang="en-US" sz="2400" dirty="0"/>
              <a:t>Ticket to Work provides eligible Social Security beneficiaries with disabilities (Ticketholders) the choices, opportunities and supports needed to </a:t>
            </a:r>
            <a:r>
              <a:rPr lang="en-US" sz="2400" b="1" dirty="0">
                <a:solidFill>
                  <a:schemeClr val="accent1"/>
                </a:solidFill>
              </a:rPr>
              <a:t>obtain and retain employment</a:t>
            </a:r>
            <a:r>
              <a:rPr lang="en-US" sz="2400" dirty="0"/>
              <a:t>. </a:t>
            </a:r>
          </a:p>
          <a:p>
            <a:r>
              <a:rPr lang="en-US" sz="2400" dirty="0"/>
              <a:t>Ticket to Work helps transition Ticketholders to become self-sufficient and may help </a:t>
            </a:r>
            <a:r>
              <a:rPr lang="en-US" sz="2400" b="1" dirty="0">
                <a:solidFill>
                  <a:schemeClr val="accent1"/>
                </a:solidFill>
              </a:rPr>
              <a:t>reduce a Ticketholders reliance on public benefits </a:t>
            </a:r>
            <a:r>
              <a:rPr lang="en-US" sz="2400" dirty="0"/>
              <a:t>– Social Security Disability Insurance (SSDI) and Supplemental Security Income (SSI).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6128"/>
            <a:ext cx="7955280" cy="11008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Who are the </a:t>
            </a:r>
            <a:r>
              <a:rPr lang="en-US" altLang="ja-JP" sz="3600" dirty="0"/>
              <a:t>Key Stakeholders?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2773"/>
            <a:ext cx="7547162" cy="511388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Ticketholders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Beneficiaries of SSDI and/or SSI a</a:t>
            </a:r>
            <a:r>
              <a:rPr lang="en-US" sz="1800" dirty="0">
                <a:solidFill>
                  <a:schemeClr val="tx1"/>
                </a:solidFill>
              </a:rPr>
              <a:t>ges 18 through 64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Social Security Administration (Social Security)</a:t>
            </a:r>
          </a:p>
          <a:p>
            <a:pPr lvl="1"/>
            <a:r>
              <a:rPr lang="en-US" altLang="en-US" sz="1800" dirty="0"/>
              <a:t>Office of Research, Demonstration and Employment Support (ORDES) oversees the program</a:t>
            </a:r>
            <a:endParaRPr lang="en-US" sz="1800" dirty="0"/>
          </a:p>
          <a:p>
            <a:r>
              <a:rPr lang="en-US" altLang="en-US" sz="2400" b="1" dirty="0">
                <a:solidFill>
                  <a:schemeClr val="accent1"/>
                </a:solidFill>
              </a:rPr>
              <a:t>Employment Networks (ENs)</a:t>
            </a:r>
          </a:p>
          <a:p>
            <a:pPr lvl="1"/>
            <a:r>
              <a:rPr lang="en-US" sz="1800" dirty="0"/>
              <a:t>Entities approved by Social Security to provide or coordinate the delivery of employment related services to Ticketholders</a:t>
            </a:r>
            <a:endParaRPr lang="en-US" altLang="en-US" sz="1800" dirty="0"/>
          </a:p>
          <a:p>
            <a:r>
              <a:rPr lang="en-US" altLang="en-US" sz="2400" b="1" dirty="0">
                <a:solidFill>
                  <a:schemeClr val="accent1"/>
                </a:solidFill>
              </a:rPr>
              <a:t>State Vocational Rehabilitation (VR) agencies</a:t>
            </a:r>
          </a:p>
          <a:p>
            <a:pPr lvl="1"/>
            <a:r>
              <a:rPr lang="en-US" altLang="en-US" sz="1800" dirty="0"/>
              <a:t>Automatically participate in the Ticket program to serve Ticketholders and may choose </a:t>
            </a:r>
            <a:r>
              <a:rPr lang="en-US" sz="1800" dirty="0">
                <a:solidFill>
                  <a:schemeClr val="tx1"/>
                </a:solidFill>
              </a:rPr>
              <a:t>VR Cost Reimbursement (CR) or operate EN</a:t>
            </a:r>
            <a:endParaRPr lang="en-US" altLang="en-US" sz="1800" dirty="0"/>
          </a:p>
          <a:p>
            <a:r>
              <a:rPr lang="en-US" altLang="en-US" sz="2400" b="1" dirty="0">
                <a:solidFill>
                  <a:schemeClr val="accent1"/>
                </a:solidFill>
              </a:rPr>
              <a:t>The Ticket Program Manager (TPM)</a:t>
            </a:r>
          </a:p>
          <a:p>
            <a:pPr lvl="1"/>
            <a:r>
              <a:rPr lang="en-US" altLang="en-US" sz="1800" dirty="0"/>
              <a:t>Manages the day to day administration of the Ticket program for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6128"/>
            <a:ext cx="7955280" cy="143818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How Would you Describe the Typical Ticket to Work Customer?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 well educated, having post-secondary education</a:t>
            </a:r>
          </a:p>
          <a:p>
            <a:r>
              <a:rPr lang="en-US" dirty="0"/>
              <a:t>Higher number of SSDI beneficiaries use Ticket services and have a good work history</a:t>
            </a:r>
          </a:p>
          <a:p>
            <a:r>
              <a:rPr lang="en-US" dirty="0"/>
              <a:t>Motivated to get back on track with personal financial goals / financial stability</a:t>
            </a:r>
          </a:p>
          <a:p>
            <a:r>
              <a:rPr lang="en-US" dirty="0"/>
              <a:t>More interested in pursuing full-time work after proper advisement about SSA work incentives</a:t>
            </a:r>
          </a:p>
        </p:txBody>
      </p:sp>
    </p:spTree>
    <p:extLst>
      <p:ext uri="{BB962C8B-B14F-4D97-AF65-F5344CB8AC3E}">
        <p14:creationId xmlns:p14="http://schemas.microsoft.com/office/powerpoint/2010/main" val="159350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 Essential Customer Base for the  American Job Center (AJC)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2010 Mathematica research report documented that Social Security disability beneficiaries accessed and benefited from AJC services: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…average earnings of working SSA beneficiary One-Stop users were much greater than the average earnings of working SSA beneficiaries nationally</a:t>
            </a:r>
            <a:r>
              <a:rPr lang="en-US" dirty="0"/>
              <a:t>.”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One-Stop users also left the SSA disability rolls at relatively high rates during the 12 months after exit from services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the Benefits for the American Job Center Network to Administer Ticket to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35837"/>
            <a:ext cx="7538806" cy="464112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Mission alignment </a:t>
            </a:r>
            <a:r>
              <a:rPr lang="en-US" sz="2400" dirty="0"/>
              <a:t>with American Job Center under WIOA </a:t>
            </a:r>
          </a:p>
          <a:p>
            <a:r>
              <a:rPr lang="en-US" sz="2400" dirty="0"/>
              <a:t>Potential for </a:t>
            </a:r>
            <a:r>
              <a:rPr lang="en-US" sz="2400" b="1" dirty="0">
                <a:solidFill>
                  <a:schemeClr val="accent1"/>
                </a:solidFill>
              </a:rPr>
              <a:t>financial sustainability </a:t>
            </a:r>
            <a:r>
              <a:rPr lang="en-US" sz="2400" dirty="0"/>
              <a:t>through income generated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Organizational structure efficiencies </a:t>
            </a:r>
            <a:r>
              <a:rPr lang="en-US" sz="2400" dirty="0"/>
              <a:t>to apply, ramp up and operate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Flexibility </a:t>
            </a:r>
            <a:r>
              <a:rPr lang="en-US" sz="2400" dirty="0"/>
              <a:t>by American Job Centers to choose an Employment Network model that works best for them – No rigid cookie cutter approach</a:t>
            </a:r>
          </a:p>
          <a:p>
            <a:r>
              <a:rPr lang="en-US" sz="2400" dirty="0"/>
              <a:t>A possible </a:t>
            </a:r>
            <a:r>
              <a:rPr lang="en-US" sz="2400" b="1" dirty="0">
                <a:solidFill>
                  <a:schemeClr val="accent1"/>
                </a:solidFill>
              </a:rPr>
              <a:t>opportunity to strengthen VR Collaboration </a:t>
            </a:r>
            <a:r>
              <a:rPr lang="en-US" sz="2400" dirty="0"/>
              <a:t>through Partnership Plus </a:t>
            </a:r>
            <a:endParaRPr lang="en-US" sz="2600" dirty="0"/>
          </a:p>
          <a:p>
            <a:endParaRPr lang="en-US" sz="26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I.B. </a:t>
            </a:r>
            <a:br>
              <a:rPr lang="en-US" dirty="0"/>
            </a:br>
            <a:r>
              <a:rPr lang="en-US" dirty="0"/>
              <a:t>Employment Network (EN)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r>
              <a:rPr lang="en-US" dirty="0"/>
              <a:t>Front-Line Administrators of the </a:t>
            </a:r>
          </a:p>
          <a:p>
            <a:pPr algn="ctr"/>
            <a:r>
              <a:rPr lang="en-US" dirty="0"/>
              <a:t>Ticket to Work Program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498455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is an Employment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78" y="1409024"/>
            <a:ext cx="7466122" cy="4819056"/>
          </a:xfrm>
        </p:spPr>
        <p:txBody>
          <a:bodyPr>
            <a:noAutofit/>
          </a:bodyPr>
          <a:lstStyle/>
          <a:p>
            <a:r>
              <a:rPr lang="en-US" sz="2200" dirty="0"/>
              <a:t>An entity approved by the U.S. Social Security Administration to either </a:t>
            </a:r>
            <a:r>
              <a:rPr lang="en-US" sz="2200" b="1" dirty="0">
                <a:solidFill>
                  <a:schemeClr val="accent1"/>
                </a:solidFill>
              </a:rPr>
              <a:t>provide or coordinate </a:t>
            </a:r>
            <a:r>
              <a:rPr lang="en-US" sz="2200" dirty="0"/>
              <a:t>the delivery of services to Ticketholders</a:t>
            </a:r>
          </a:p>
          <a:p>
            <a:r>
              <a:rPr lang="en-US" sz="2200" dirty="0"/>
              <a:t>May be a single entity (public or private), a partnership/alliance, or a consortium of organizations collaborating to provide required services such as: </a:t>
            </a:r>
          </a:p>
          <a:p>
            <a:pPr lvl="1"/>
            <a:r>
              <a:rPr lang="en-US" sz="2200" dirty="0"/>
              <a:t>Career planning</a:t>
            </a:r>
          </a:p>
          <a:p>
            <a:pPr lvl="1"/>
            <a:r>
              <a:rPr lang="en-US" sz="2200" dirty="0"/>
              <a:t>Job placement assistance</a:t>
            </a:r>
          </a:p>
          <a:p>
            <a:pPr lvl="1"/>
            <a:r>
              <a:rPr lang="en-US" sz="2200" dirty="0"/>
              <a:t>Ongoing employment support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 Ticketholder </a:t>
            </a:r>
            <a:r>
              <a:rPr lang="en-US" sz="2200" b="1" dirty="0">
                <a:solidFill>
                  <a:schemeClr val="accent1"/>
                </a:solidFill>
              </a:rPr>
              <a:t>may assign their Ticket to an EN of their choice</a:t>
            </a:r>
            <a:r>
              <a:rPr lang="en-US" sz="2200" dirty="0">
                <a:solidFill>
                  <a:schemeClr val="tx1"/>
                </a:solidFill>
              </a:rPr>
              <a:t> to obtain employment related services or supports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467360"/>
            <a:ext cx="7725342" cy="1118589"/>
          </a:xfrm>
        </p:spPr>
        <p:txBody>
          <a:bodyPr>
            <a:normAutofit/>
          </a:bodyPr>
          <a:lstStyle/>
          <a:p>
            <a:r>
              <a:rPr lang="en-US" sz="3200" dirty="0"/>
              <a:t>What are Some Examples of a Public Workforce 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770615"/>
            <a:ext cx="7466122" cy="4406348"/>
          </a:xfrm>
        </p:spPr>
        <p:txBody>
          <a:bodyPr>
            <a:normAutofit/>
          </a:bodyPr>
          <a:lstStyle/>
          <a:p>
            <a:r>
              <a:rPr lang="en-US" sz="2000" dirty="0"/>
              <a:t>American Job Center</a:t>
            </a:r>
          </a:p>
          <a:p>
            <a:r>
              <a:rPr lang="en-US" sz="2000" dirty="0"/>
              <a:t>State Workforce Agency</a:t>
            </a:r>
          </a:p>
          <a:p>
            <a:r>
              <a:rPr lang="en-US" sz="2000" dirty="0"/>
              <a:t>State Workforce Development Board</a:t>
            </a:r>
          </a:p>
          <a:p>
            <a:r>
              <a:rPr lang="en-US" sz="2000" dirty="0"/>
              <a:t>Local Workforce Development Board</a:t>
            </a:r>
          </a:p>
          <a:p>
            <a:r>
              <a:rPr lang="en-US" sz="2000" dirty="0"/>
              <a:t>Vocational Rehabilitation (VR) Agency</a:t>
            </a:r>
          </a:p>
          <a:p>
            <a:r>
              <a:rPr lang="en-US" sz="2000" dirty="0"/>
              <a:t>American Indian Vocational Rehabilitation Agency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91270"/>
              </p:ext>
            </p:extLst>
          </p:nvPr>
        </p:nvGraphicFramePr>
        <p:xfrm>
          <a:off x="1737360" y="4950823"/>
          <a:ext cx="5721530" cy="106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765">
                  <a:extLst>
                    <a:ext uri="{9D8B030D-6E8A-4147-A177-3AD203B41FA5}">
                      <a16:colId xmlns:a16="http://schemas.microsoft.com/office/drawing/2014/main" val="1024523687"/>
                    </a:ext>
                  </a:extLst>
                </a:gridCol>
                <a:gridCol w="2860765">
                  <a:extLst>
                    <a:ext uri="{9D8B030D-6E8A-4147-A177-3AD203B41FA5}">
                      <a16:colId xmlns:a16="http://schemas.microsoft.com/office/drawing/2014/main" val="3066633054"/>
                    </a:ext>
                  </a:extLst>
                </a:gridCol>
              </a:tblGrid>
              <a:tr h="531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Number of 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Workforce</a:t>
                      </a:r>
                      <a:r>
                        <a:rPr lang="en-US" baseline="0" dirty="0"/>
                        <a:t> ENs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520573"/>
                  </a:ext>
                </a:extLst>
              </a:tr>
              <a:tr h="531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479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9830" y="6014639"/>
            <a:ext cx="4174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Source</a:t>
            </a:r>
            <a:r>
              <a:rPr lang="en-US" sz="1000" dirty="0"/>
              <a:t>: Internet Ticket Operations Provider Support System (</a:t>
            </a:r>
            <a:r>
              <a:rPr lang="en-US" sz="1000" dirty="0" err="1"/>
              <a:t>iTOPSS</a:t>
            </a:r>
            <a:r>
              <a:rPr lang="en-US" sz="1000" dirty="0"/>
              <a:t>) for FY 2017 (October 1, 2016 through September 30,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Jones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Employment and Training Administration (ETA)</a:t>
            </a:r>
          </a:p>
          <a:p>
            <a:pPr lvl="2"/>
            <a:r>
              <a:rPr lang="en-US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Placeholder 7" title="photo of David Jones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 b="3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341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395606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are the Different Employment Network (EN) Model Options?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770615"/>
            <a:ext cx="7466122" cy="440634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Single Entity EN (Traditional EN)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Stand-alone EN, responsible for all Ticket program administrative and service provision requirements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Administrative EN (AEN)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Single EN of Record responsible for Ticket program administrative requirements, reporting and interaction with Social Security and TPM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Contracts with AEN provider affiliates to provide required services to beneficiaries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hlinkClick r:id="rId3"/>
              </a:rPr>
              <a:t>https://yourtickettowork.ssa.gov/employment-networks/administrative-en-directory.html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Administrative EN (AEN) Provider Affiliate</a:t>
            </a:r>
            <a:endParaRPr lang="en-US" sz="2000" b="1" dirty="0">
              <a:solidFill>
                <a:srgbClr val="00B050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Contracted to provide services to Ticketholders under an AEN structure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Partnership Plus EN</a:t>
            </a:r>
            <a:r>
              <a:rPr lang="en-US" sz="2000" dirty="0"/>
              <a:t>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Services are primarily or exclusively to provide ongoing supports after VR case closure for Ticketholders served under VR Cost Reimbursement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9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What New Developments from SSA about Becoming or Currently Being an 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35837"/>
            <a:ext cx="7538806" cy="4641126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accent1"/>
                </a:solidFill>
              </a:rPr>
              <a:t>Application</a:t>
            </a:r>
            <a:r>
              <a:rPr lang="en-US" sz="1800" dirty="0"/>
              <a:t> - EN Request for Application (RFA) </a:t>
            </a:r>
          </a:p>
          <a:p>
            <a:pPr lvl="1"/>
            <a:r>
              <a:rPr lang="en-US" sz="1400" dirty="0"/>
              <a:t>American Job Centers as workforce entities are prequalified as an Employment Network (EN)   </a:t>
            </a:r>
            <a:endParaRPr lang="en-US" sz="1400" dirty="0">
              <a:solidFill>
                <a:schemeClr val="accent2"/>
              </a:solidFill>
            </a:endParaRPr>
          </a:p>
          <a:p>
            <a:pPr lvl="1"/>
            <a:r>
              <a:rPr lang="en-US" sz="1400" dirty="0"/>
              <a:t>Applications can be accessed at this link: </a:t>
            </a:r>
            <a:r>
              <a:rPr lang="en-US" sz="1400" dirty="0">
                <a:hlinkClick r:id="rId3"/>
              </a:rPr>
              <a:t>https://www.ssa.gov/work/enrfa.html</a:t>
            </a:r>
            <a:r>
              <a:rPr lang="en-US" sz="1400" dirty="0"/>
              <a:t> </a:t>
            </a:r>
            <a:endParaRPr lang="en-US" sz="1800" dirty="0"/>
          </a:p>
          <a:p>
            <a:r>
              <a:rPr lang="en-US" sz="1800" b="1" u="sng" dirty="0">
                <a:solidFill>
                  <a:schemeClr val="accent1"/>
                </a:solidFill>
              </a:rPr>
              <a:t>Security Clearance </a:t>
            </a:r>
            <a:r>
              <a:rPr lang="en-US" sz="1800" dirty="0"/>
              <a:t>- All ENs must have security clearance in place for staff that will be working directly with Ticketholders</a:t>
            </a:r>
            <a:endParaRPr lang="en-US" sz="1800" b="1" u="sng" dirty="0">
              <a:solidFill>
                <a:schemeClr val="accent1"/>
              </a:solidFill>
            </a:endParaRPr>
          </a:p>
          <a:p>
            <a:r>
              <a:rPr lang="en-US" sz="1800" b="1" u="sng" dirty="0">
                <a:solidFill>
                  <a:schemeClr val="accent1"/>
                </a:solidFill>
              </a:rPr>
              <a:t>Business Plans</a:t>
            </a:r>
            <a:r>
              <a:rPr lang="en-US" sz="1800" dirty="0"/>
              <a:t> - Business plans are not required for Workforce entities since Social Security has already deemed one-stops as already having the requisite qualifications to perform EN functions</a:t>
            </a:r>
          </a:p>
          <a:p>
            <a:r>
              <a:rPr lang="en-US" sz="1800" b="1" u="sng" dirty="0">
                <a:solidFill>
                  <a:schemeClr val="accent1"/>
                </a:solidFill>
              </a:rPr>
              <a:t>Outcome Reports </a:t>
            </a:r>
            <a:r>
              <a:rPr lang="en-US" sz="1800" dirty="0"/>
              <a:t>- </a:t>
            </a:r>
            <a:r>
              <a:rPr lang="en-US" sz="1800" dirty="0">
                <a:solidFill>
                  <a:schemeClr val="tx1"/>
                </a:solidFill>
              </a:rPr>
              <a:t>Workforce ENs do not need to complete the Annual Performance Outcome Report (APOR)</a:t>
            </a:r>
          </a:p>
          <a:p>
            <a:r>
              <a:rPr lang="en-US" sz="1800" b="1" u="sng" dirty="0">
                <a:solidFill>
                  <a:schemeClr val="accent1"/>
                </a:solidFill>
              </a:rPr>
              <a:t>Contact</a:t>
            </a:r>
            <a:r>
              <a:rPr lang="en-US" sz="1800" dirty="0"/>
              <a:t> - Questions related to the RFA or business model to choose should be directed to </a:t>
            </a:r>
            <a:r>
              <a:rPr lang="en-US" sz="1800" dirty="0">
                <a:hlinkClick r:id="rId4"/>
              </a:rPr>
              <a:t>enoperations@yourtickettowork.ssa.gov</a:t>
            </a:r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428437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is the Ticket Lifecycle from EN Perspective?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19342"/>
            <a:ext cx="6548110" cy="50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I.C.</a:t>
            </a:r>
            <a:br>
              <a:rPr lang="en-US" dirty="0"/>
            </a:br>
            <a:r>
              <a:rPr lang="en-US" dirty="0"/>
              <a:t>Employment Network (EN) Payments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r>
              <a:rPr lang="en-US" dirty="0"/>
              <a:t>An Additional Funding Stream to </a:t>
            </a:r>
          </a:p>
          <a:p>
            <a:pPr algn="ctr"/>
            <a:r>
              <a:rPr lang="en-US" dirty="0"/>
              <a:t>Support Sustainability of Operations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3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Financial Benefits of Being an Employment Network (EN)?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times of increasing tightened budgets for states, an EN can generate an additional funding stream from Ticket to Work for the American Job Center (Ticket revenue) and VR (Cost Reimbursement)</a:t>
            </a:r>
          </a:p>
          <a:p>
            <a:r>
              <a:rPr lang="en-US" dirty="0"/>
              <a:t>Ticket revenue can be a great solution for supporting ongoing disability focused services in the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2182163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were the FY 2017 Employment Network (EN) Statistics?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626" y="1883569"/>
            <a:ext cx="3749040" cy="38392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Total Number of ENs</a:t>
            </a:r>
            <a:r>
              <a:rPr lang="en-US" sz="2000" dirty="0"/>
              <a:t>: 560</a:t>
            </a:r>
          </a:p>
          <a:p>
            <a:r>
              <a:rPr lang="en-US" sz="2000" u="sng" dirty="0"/>
              <a:t>Total Income</a:t>
            </a:r>
            <a:r>
              <a:rPr lang="en-US" sz="2000" dirty="0"/>
              <a:t>: $63,279,840</a:t>
            </a:r>
          </a:p>
          <a:p>
            <a:r>
              <a:rPr lang="en-US" sz="2000" u="sng" dirty="0"/>
              <a:t>Tickets Assigned</a:t>
            </a:r>
            <a:r>
              <a:rPr lang="en-US" sz="2000" dirty="0"/>
              <a:t>: 66,020 </a:t>
            </a:r>
            <a:endParaRPr lang="en-US" sz="2000" u="sng" dirty="0"/>
          </a:p>
          <a:p>
            <a:r>
              <a:rPr lang="en-US" sz="2000" u="sng" dirty="0"/>
              <a:t>Unique SSNs Generating Payments (working)</a:t>
            </a:r>
            <a:r>
              <a:rPr lang="en-US" sz="2000" dirty="0"/>
              <a:t>: 19,789</a:t>
            </a:r>
          </a:p>
          <a:p>
            <a:r>
              <a:rPr lang="en-US" sz="2000" u="sng" dirty="0"/>
              <a:t>Dollars/Unique SSNs Generating Payments</a:t>
            </a:r>
            <a:r>
              <a:rPr lang="en-US" sz="2000" dirty="0"/>
              <a:t>: $3,197.73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Workforce System 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8325" y="2307691"/>
            <a:ext cx="3749040" cy="3839211"/>
          </a:xfrm>
        </p:spPr>
        <p:txBody>
          <a:bodyPr>
            <a:normAutofit/>
          </a:bodyPr>
          <a:lstStyle/>
          <a:p>
            <a:r>
              <a:rPr lang="en-US" sz="2000" u="sng" dirty="0"/>
              <a:t>Workforce ENs</a:t>
            </a:r>
            <a:r>
              <a:rPr lang="en-US" sz="2000" dirty="0"/>
              <a:t>: 111</a:t>
            </a:r>
          </a:p>
          <a:p>
            <a:r>
              <a:rPr lang="en-US" sz="2000" u="sng" dirty="0"/>
              <a:t>Total Income</a:t>
            </a:r>
            <a:r>
              <a:rPr lang="en-US" sz="2000" dirty="0"/>
              <a:t>: $7,790,519</a:t>
            </a:r>
          </a:p>
          <a:p>
            <a:r>
              <a:rPr lang="en-US" sz="2000" u="sng" dirty="0"/>
              <a:t>Tickets Assigned</a:t>
            </a:r>
            <a:r>
              <a:rPr lang="en-US" sz="2000" dirty="0"/>
              <a:t>: 8,753</a:t>
            </a:r>
            <a:endParaRPr lang="en-US" sz="2000" u="sng" dirty="0"/>
          </a:p>
          <a:p>
            <a:r>
              <a:rPr lang="en-US" sz="2000" u="sng" dirty="0"/>
              <a:t>Unique SSNs Generating Payments (working)</a:t>
            </a:r>
            <a:r>
              <a:rPr lang="en-US" sz="2000" dirty="0"/>
              <a:t>: 2,256</a:t>
            </a:r>
          </a:p>
          <a:p>
            <a:r>
              <a:rPr lang="en-US" sz="2000" u="sng" dirty="0"/>
              <a:t>Dollars/Unique SSNs Generating Payments</a:t>
            </a:r>
            <a:r>
              <a:rPr lang="en-US" sz="2000" dirty="0"/>
              <a:t>: $3,453.24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9150" y="5892800"/>
            <a:ext cx="3478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Source: Data for Fiscal Year (FY) 2017 (10/1/16 – 9/30/17)</a:t>
            </a:r>
          </a:p>
        </p:txBody>
      </p:sp>
    </p:spTree>
    <p:extLst>
      <p:ext uri="{BB962C8B-B14F-4D97-AF65-F5344CB8AC3E}">
        <p14:creationId xmlns:p14="http://schemas.microsoft.com/office/powerpoint/2010/main" val="277379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Payments to an Employment Network (EN) Operate?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82" y="1313416"/>
            <a:ext cx="7825068" cy="4406348"/>
          </a:xfrm>
        </p:spPr>
        <p:txBody>
          <a:bodyPr>
            <a:normAutofit/>
          </a:bodyPr>
          <a:lstStyle/>
          <a:p>
            <a:pPr lvl="1"/>
            <a:endParaRPr lang="en-US" altLang="en-US" sz="1800" dirty="0"/>
          </a:p>
          <a:p>
            <a:r>
              <a:rPr lang="en-US" altLang="en-US" sz="2200" dirty="0"/>
              <a:t>ENs receive </a:t>
            </a:r>
            <a:r>
              <a:rPr lang="en-US" altLang="en-US" sz="2200" b="1" dirty="0">
                <a:solidFill>
                  <a:schemeClr val="accent1"/>
                </a:solidFill>
              </a:rPr>
              <a:t>payments from the Social Security Administration</a:t>
            </a:r>
            <a:r>
              <a:rPr lang="en-US" altLang="en-US" sz="2200" dirty="0"/>
              <a:t> </a:t>
            </a:r>
          </a:p>
          <a:p>
            <a:r>
              <a:rPr lang="en-US" altLang="en-US" sz="2200" dirty="0"/>
              <a:t>EN payments are </a:t>
            </a:r>
            <a:r>
              <a:rPr lang="en-US" altLang="en-US" sz="2200" b="1" dirty="0">
                <a:solidFill>
                  <a:schemeClr val="accent1"/>
                </a:solidFill>
              </a:rPr>
              <a:t>performance based </a:t>
            </a:r>
            <a:r>
              <a:rPr lang="en-US" altLang="en-US" sz="2200" dirty="0"/>
              <a:t>and associated with work and earnings a Ticketholder achieves</a:t>
            </a:r>
          </a:p>
          <a:p>
            <a:endParaRPr lang="en-US" sz="19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0" y="3462255"/>
            <a:ext cx="8039985" cy="2257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51E07-1472-427E-A959-F9ABB5DE10D6}"/>
              </a:ext>
            </a:extLst>
          </p:cNvPr>
          <p:cNvSpPr txBox="1"/>
          <p:nvPr/>
        </p:nvSpPr>
        <p:spPr>
          <a:xfrm>
            <a:off x="4656884" y="5719764"/>
            <a:ext cx="407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These values may change yearly (2017 listed here)</a:t>
            </a:r>
          </a:p>
        </p:txBody>
      </p:sp>
    </p:spTree>
    <p:extLst>
      <p:ext uri="{BB962C8B-B14F-4D97-AF65-F5344CB8AC3E}">
        <p14:creationId xmlns:p14="http://schemas.microsoft.com/office/powerpoint/2010/main" val="199836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Could an Additional EN Funding Stream Replace Other Funding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Training and Employment Notice No. 20-07 clarifies that Ticket funding is an additional revenue source for One-Stop delivery systems and is not considered program income and 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replace existing funding sources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(i.e. funding is in addition to current funding sources; to be used how you see fit)</a:t>
            </a:r>
          </a:p>
          <a:p>
            <a:pPr marL="342900" indent="-3429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Braiding Medicaid funded services and Ticket to Work funds is not “double dipping”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My Agency a Good Fit to Become an Employment Network (EN)?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out if your agency is a good fit for the Ticket program by contacting EN Operations for personalized assistance: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u="sng" dirty="0">
                <a:solidFill>
                  <a:srgbClr val="00B050"/>
                </a:solidFill>
                <a:hlinkClick r:id="rId3"/>
              </a:rPr>
              <a:t>enoperations@yourtickettowork.ssa.gov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dirty="0"/>
              <a:t>Should your agency be a good match for the Ticket program, check out the </a:t>
            </a:r>
            <a:r>
              <a:rPr lang="en-US" b="1" dirty="0">
                <a:solidFill>
                  <a:schemeClr val="accent1"/>
                </a:solidFill>
              </a:rPr>
              <a:t>Workforce EN Planning Guide</a:t>
            </a:r>
            <a:r>
              <a:rPr lang="en-US" dirty="0"/>
              <a:t> on DEI Resource Page.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4"/>
              </a:rPr>
              <a:t>https://dei.workforcegps.org/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01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I.D.</a:t>
            </a:r>
            <a:br>
              <a:rPr lang="en-US" dirty="0"/>
            </a:br>
            <a:r>
              <a:rPr lang="en-US" dirty="0"/>
              <a:t>Highlighting Two Effective Partnership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9808" y="4145280"/>
            <a:ext cx="589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1</a:t>
            </a:r>
            <a:r>
              <a:rPr lang="en-US" sz="2000" dirty="0"/>
              <a:t>.  </a:t>
            </a:r>
            <a:r>
              <a:rPr lang="en-US" sz="2400" dirty="0"/>
              <a:t>Partnership Plus EN</a:t>
            </a:r>
          </a:p>
          <a:p>
            <a:endParaRPr lang="en-US" sz="2400" dirty="0"/>
          </a:p>
          <a:p>
            <a:r>
              <a:rPr lang="en-US" sz="2400" dirty="0"/>
              <a:t> 2.  Administrative EN Provider Affiliate </a:t>
            </a:r>
          </a:p>
        </p:txBody>
      </p:sp>
    </p:spTree>
    <p:extLst>
      <p:ext uri="{BB962C8B-B14F-4D97-AF65-F5344CB8AC3E}">
        <p14:creationId xmlns:p14="http://schemas.microsoft.com/office/powerpoint/2010/main" val="305998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Employment Networks (ENs) to Administer Ticket to Work – An Opportunity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Total Number of ENs</a:t>
            </a:r>
            <a:r>
              <a:rPr lang="en-US" sz="2000" dirty="0"/>
              <a:t>: 560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Total Income</a:t>
            </a:r>
            <a:r>
              <a:rPr lang="en-US" sz="2000" dirty="0"/>
              <a:t>: $63,279,840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Tickets Assigned</a:t>
            </a:r>
            <a:r>
              <a:rPr lang="en-US" sz="2000" dirty="0"/>
              <a:t>: 66,020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Workforce System 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8325" y="2307691"/>
            <a:ext cx="3749040" cy="3839211"/>
          </a:xfrm>
        </p:spPr>
        <p:txBody>
          <a:bodyPr>
            <a:normAutofit/>
          </a:bodyPr>
          <a:lstStyle/>
          <a:p>
            <a:r>
              <a:rPr lang="en-US" sz="2000" u="sng" dirty="0"/>
              <a:t>Workforce ENs</a:t>
            </a:r>
            <a:r>
              <a:rPr lang="en-US" sz="2000" dirty="0"/>
              <a:t>: 111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Total Income</a:t>
            </a:r>
            <a:r>
              <a:rPr lang="en-US" sz="2000" dirty="0"/>
              <a:t>: $7,790,519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Tickets Assigned</a:t>
            </a:r>
            <a:r>
              <a:rPr lang="en-US" sz="2000" dirty="0"/>
              <a:t>: 8,753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3190" y="5415281"/>
            <a:ext cx="4174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Source</a:t>
            </a:r>
            <a:r>
              <a:rPr lang="en-US" sz="1400" dirty="0"/>
              <a:t>: Internet Ticket Operations Provider Support System (</a:t>
            </a:r>
            <a:r>
              <a:rPr lang="en-US" sz="1400" dirty="0" err="1"/>
              <a:t>iTOPSS</a:t>
            </a:r>
            <a:r>
              <a:rPr lang="en-US" sz="1400" dirty="0"/>
              <a:t>) for FY 2017 (October 1, 2016 through September 30,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1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421540"/>
            <a:ext cx="7110730" cy="1051560"/>
          </a:xfrm>
        </p:spPr>
        <p:txBody>
          <a:bodyPr>
            <a:normAutofit/>
          </a:bodyPr>
          <a:lstStyle/>
          <a:p>
            <a:r>
              <a:rPr lang="en-US" sz="3200" dirty="0"/>
              <a:t>What is Partnership Plus?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73825" y="1562793"/>
            <a:ext cx="7657350" cy="4614170"/>
          </a:xfrm>
        </p:spPr>
        <p:txBody>
          <a:bodyPr>
            <a:normAutofit/>
          </a:bodyPr>
          <a:lstStyle/>
          <a:p>
            <a:r>
              <a:rPr lang="en-US" sz="2200" dirty="0"/>
              <a:t>A process by which VR can utilize ENs to </a:t>
            </a:r>
            <a:r>
              <a:rPr lang="en-US" sz="2200" b="1" dirty="0">
                <a:solidFill>
                  <a:schemeClr val="accent1"/>
                </a:solidFill>
              </a:rPr>
              <a:t>provide effective follow-up supports</a:t>
            </a:r>
            <a:r>
              <a:rPr lang="en-US" sz="2200" dirty="0"/>
              <a:t> to beneficiaries whose cases are closed from VR  per successfully working. Follow-up supports focus on employment maintenance and will vary based on the needs of the beneficiary.</a:t>
            </a:r>
          </a:p>
          <a:p>
            <a:r>
              <a:rPr lang="en-US" altLang="ja-JP" sz="2200" dirty="0"/>
              <a:t>“</a:t>
            </a:r>
            <a:r>
              <a:rPr lang="en-US" altLang="ja-JP" sz="2200" i="1" dirty="0"/>
              <a:t>The two programs provide a continuum of services — </a:t>
            </a:r>
            <a:r>
              <a:rPr lang="en-US" altLang="ja-JP" sz="2200" b="1" i="1" dirty="0">
                <a:solidFill>
                  <a:schemeClr val="accent1"/>
                </a:solidFill>
              </a:rPr>
              <a:t>VR agencies provide more intensive, up-front services</a:t>
            </a:r>
            <a:r>
              <a:rPr lang="en-US" altLang="ja-JP" sz="2200" i="1" dirty="0"/>
              <a:t> to help beneficiaries enter or return to work, </a:t>
            </a:r>
            <a:r>
              <a:rPr lang="en-US" altLang="ja-JP" sz="2200" i="1" dirty="0">
                <a:solidFill>
                  <a:schemeClr val="tx2"/>
                </a:solidFill>
              </a:rPr>
              <a:t>while </a:t>
            </a:r>
            <a:r>
              <a:rPr lang="en-US" altLang="ja-JP" sz="2200" b="1" i="1" dirty="0">
                <a:solidFill>
                  <a:schemeClr val="accent1"/>
                </a:solidFill>
              </a:rPr>
              <a:t>employment networks under the Ticket to Work program can provide longer-term supports</a:t>
            </a:r>
            <a:r>
              <a:rPr lang="en-US" altLang="ja-JP" sz="2200" i="1" dirty="0">
                <a:solidFill>
                  <a:schemeClr val="accent1"/>
                </a:solidFill>
              </a:rPr>
              <a:t> </a:t>
            </a:r>
            <a:r>
              <a:rPr lang="en-US" altLang="ja-JP" sz="2200" i="1" dirty="0"/>
              <a:t>to help beneficiaries stay at work</a:t>
            </a:r>
            <a:r>
              <a:rPr lang="en-US" altLang="ja-JP" sz="2200" dirty="0"/>
              <a:t>.” (Source: </a:t>
            </a:r>
            <a:r>
              <a:rPr lang="en-US" sz="2200" dirty="0"/>
              <a:t>GAO report on Employment for People with Disabilities (June 2012)).</a:t>
            </a:r>
          </a:p>
          <a:p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8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462845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Where are there Partnership Plus Agreements?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1" y="2139434"/>
            <a:ext cx="5072099" cy="320690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76888"/>
              </p:ext>
            </p:extLst>
          </p:nvPr>
        </p:nvGraphicFramePr>
        <p:xfrm>
          <a:off x="5689601" y="1280724"/>
          <a:ext cx="3139440" cy="47557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2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0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Map Key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1F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Calibri" panose="020F0502020204030204" pitchFamily="34" charset="0"/>
                        </a:rPr>
                        <a:t>Memorandum of Understanding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Calibri" panose="020F0502020204030204" pitchFamily="34" charset="0"/>
                        </a:rPr>
                        <a:t>(MOU) </a:t>
                      </a:r>
                      <a:endParaRPr lang="en-US" sz="1200" b="1" baseline="-16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B0B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1200" dirty="0">
                          <a:latin typeface="Calibri" panose="020F0502020204030204" pitchFamily="34" charset="0"/>
                        </a:rPr>
                        <a:t>AK, FL, IA, MD, ME, MN, NM, SC, SD, TN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B0B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</a:rPr>
                        <a:t>Written referral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</a:rPr>
                        <a:t> agreement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D5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AK, AR, AZ, CA, CO, CT, GA, IA, ID, MD, NC, NM, PA, RI, UT, WI</a:t>
                      </a: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</a:rPr>
                        <a:t>Written referral agreement with benchmark payment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17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FL, MA, OK, TX, VA</a:t>
                      </a: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</a:rPr>
                        <a:t>Pre-negotiated “handshake” collaboration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D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IN, KY, MN,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MO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</a:rPr>
                        <a:t>Statewide Administrative EN agreement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68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</a:rPr>
                        <a:t>No known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</a:rPr>
                        <a:t> agreements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AL, DC, DE, HI, IL, KS, KY,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LA, MI, MS, MT, ND, NE, NH, NJ, NV, OH, OR, VT, WA, WV, WY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2265" y="5679242"/>
            <a:ext cx="4174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Note</a:t>
            </a:r>
            <a:r>
              <a:rPr lang="en-US" sz="1000" dirty="0"/>
              <a:t>: The bullets in the map denotes states with an Memorandum of Understanding (MOU)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4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59" y="345440"/>
            <a:ext cx="7655023" cy="1081406"/>
          </a:xfrm>
        </p:spPr>
        <p:txBody>
          <a:bodyPr>
            <a:noAutofit/>
          </a:bodyPr>
          <a:lstStyle/>
          <a:p>
            <a:r>
              <a:rPr lang="en-US" sz="2900" dirty="0"/>
              <a:t>How Can the Partnership Plus Model Collaborate with American Job Centers (AJCs) as an Employment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39424" y="1740877"/>
            <a:ext cx="7782959" cy="4798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this model, Social Security can compensate both a state VR agency and an EN that serve </a:t>
            </a:r>
            <a:r>
              <a:rPr lang="en-US" b="1" dirty="0">
                <a:solidFill>
                  <a:schemeClr val="accent1"/>
                </a:solidFill>
              </a:rPr>
              <a:t>the same beneficiary </a:t>
            </a:r>
            <a:r>
              <a:rPr lang="en-US" dirty="0"/>
              <a:t>under the same ticket if: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State VR agency has served the beneficiary under the Cost Reimbursement (CR)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VR and EN services are provided sequentially, not concurrently </a:t>
            </a:r>
          </a:p>
          <a:p>
            <a:r>
              <a:rPr lang="en-US" dirty="0"/>
              <a:t>Tapping into “Partnership Plus” strategy, the AJC can offer the beneficiary the opportunity to use their Ticket to Work with VR </a:t>
            </a:r>
            <a:r>
              <a:rPr lang="en-US" b="1" u="sng" dirty="0">
                <a:solidFill>
                  <a:schemeClr val="accent1"/>
                </a:solidFill>
              </a:rPr>
              <a:t>or</a:t>
            </a:r>
            <a:r>
              <a:rPr lang="en-US" dirty="0"/>
              <a:t> with the workforce EN </a:t>
            </a:r>
            <a:r>
              <a:rPr lang="en-US" b="1" u="sng" dirty="0">
                <a:solidFill>
                  <a:schemeClr val="accent1"/>
                </a:solidFill>
              </a:rPr>
              <a:t>or</a:t>
            </a:r>
            <a:r>
              <a:rPr lang="en-US" dirty="0"/>
              <a:t> with both sequentially. </a:t>
            </a:r>
          </a:p>
        </p:txBody>
      </p:sp>
    </p:spTree>
    <p:extLst>
      <p:ext uri="{BB962C8B-B14F-4D97-AF65-F5344CB8AC3E}">
        <p14:creationId xmlns:p14="http://schemas.microsoft.com/office/powerpoint/2010/main" val="67447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there a Solution to the Administrative Tracking?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YES! </a:t>
            </a:r>
            <a:r>
              <a:rPr lang="en-US" dirty="0"/>
              <a:t>Now we have Administrative EN Provider Affiliate options</a:t>
            </a:r>
          </a:p>
          <a:p>
            <a:r>
              <a:rPr lang="en-US" dirty="0"/>
              <a:t>No need to apply to become EN, Affiliates work under ADEN contract with SSA</a:t>
            </a:r>
          </a:p>
          <a:p>
            <a:r>
              <a:rPr lang="en-US" dirty="0"/>
              <a:t>Provides a platform to track all PII, including statistical analysis of current progress</a:t>
            </a:r>
          </a:p>
          <a:p>
            <a:r>
              <a:rPr lang="en-US" dirty="0"/>
              <a:t>Offers support with all Administrative duties including: Audits, Requests from SSA, billing</a:t>
            </a:r>
          </a:p>
          <a:p>
            <a:r>
              <a:rPr lang="en-US" dirty="0"/>
              <a:t>Includes ongoing Technical Assistance to Members as well as targeted training</a:t>
            </a:r>
          </a:p>
          <a:p>
            <a:r>
              <a:rPr lang="en-US" dirty="0"/>
              <a:t>Advances EN affiliates through goal setting</a:t>
            </a:r>
          </a:p>
          <a:p>
            <a:r>
              <a:rPr lang="en-US" dirty="0"/>
              <a:t>See more here: </a:t>
            </a:r>
            <a:r>
              <a:rPr lang="en-US" dirty="0">
                <a:hlinkClick r:id="rId3"/>
              </a:rPr>
              <a:t>www.AmericanDreamEN.org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061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I.E.</a:t>
            </a:r>
            <a:br>
              <a:rPr lang="en-US" dirty="0"/>
            </a:br>
            <a:r>
              <a:rPr lang="en-US" dirty="0"/>
              <a:t>Highlighting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9808" y="42114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 1. Customer Success Story </a:t>
            </a:r>
          </a:p>
        </p:txBody>
      </p:sp>
    </p:spTree>
    <p:extLst>
      <p:ext uri="{BB962C8B-B14F-4D97-AF65-F5344CB8AC3E}">
        <p14:creationId xmlns:p14="http://schemas.microsoft.com/office/powerpoint/2010/main" val="273776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1" y="0"/>
            <a:ext cx="7777312" cy="1411550"/>
          </a:xfrm>
        </p:spPr>
        <p:txBody>
          <a:bodyPr/>
          <a:lstStyle/>
          <a:p>
            <a:r>
              <a:rPr lang="en-US" dirty="0"/>
              <a:t>Faces of Success – Success Story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8497" y="1314441"/>
            <a:ext cx="39881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Walter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Custodial Services / Cornell University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Goals included working at Cornell and becoming a home owner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Recently promoted as a National SSA success story, read more here: </a:t>
            </a:r>
            <a:r>
              <a:rPr lang="en-US" sz="2000" dirty="0">
                <a:hlinkClick r:id="rId3"/>
              </a:rPr>
              <a:t>https://choosework.ssa.gov/library/walter-success-story</a:t>
            </a:r>
            <a:r>
              <a:rPr lang="en-US" sz="2000" dirty="0"/>
              <a:t> </a:t>
            </a:r>
          </a:p>
        </p:txBody>
      </p:sp>
      <p:pic>
        <p:nvPicPr>
          <p:cNvPr id="1026" name="Picture 2" descr="Picture of Walter smiling at 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52" y="1314441"/>
            <a:ext cx="3362373" cy="44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17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0857" y="579866"/>
            <a:ext cx="6796695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How Would (or do currently) Your Entity Use the SSA EN Income?: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Hire More Personnel</a:t>
            </a:r>
          </a:p>
          <a:p>
            <a:r>
              <a:rPr lang="en-US" dirty="0"/>
              <a:t>Support Disability Services</a:t>
            </a:r>
          </a:p>
          <a:p>
            <a:r>
              <a:rPr lang="en-US" dirty="0"/>
              <a:t>Support New Programming</a:t>
            </a:r>
          </a:p>
          <a:p>
            <a:r>
              <a:rPr lang="en-US" dirty="0"/>
              <a:t>Invest in Staff Training/Certifications</a:t>
            </a:r>
          </a:p>
          <a:p>
            <a:r>
              <a:rPr lang="en-US" dirty="0"/>
              <a:t>Further support the needs of existing Ticketholders who are working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6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</a:t>
            </a:r>
            <a:br>
              <a:rPr lang="en-US" dirty="0"/>
            </a:br>
            <a:r>
              <a:rPr lang="en-US" dirty="0"/>
              <a:t>Single Entity EN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Lauren Parker</a:t>
            </a:r>
          </a:p>
          <a:p>
            <a:pPr algn="r"/>
            <a:r>
              <a:rPr lang="en-US" dirty="0"/>
              <a:t>Senior Director, Ticket to Work Program</a:t>
            </a:r>
          </a:p>
          <a:p>
            <a:pPr algn="r"/>
            <a:r>
              <a:rPr lang="en-US" dirty="0"/>
              <a:t>The </a:t>
            </a:r>
            <a:r>
              <a:rPr lang="en-US" dirty="0" err="1"/>
              <a:t>SkillSource</a:t>
            </a:r>
            <a:r>
              <a:rPr lang="en-US" dirty="0"/>
              <a:t> Group, Inc.</a:t>
            </a:r>
          </a:p>
          <a:p>
            <a:pPr algn="r"/>
            <a:r>
              <a:rPr lang="en-US" dirty="0"/>
              <a:t>Vienna, Virginia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71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BA28D1-BD5F-4ECB-AF1D-6C9ECC78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7558"/>
            <a:ext cx="3414319" cy="4190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54C5F-BE76-4A17-A6F7-3B47C5ADC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334" y="5008807"/>
            <a:ext cx="3121907" cy="1422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A039E-2CB3-4A40-B116-C51CE92A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78" y="348261"/>
            <a:ext cx="8008552" cy="1049057"/>
          </a:xfrm>
        </p:spPr>
        <p:txBody>
          <a:bodyPr>
            <a:normAutofit/>
          </a:bodyPr>
          <a:lstStyle/>
          <a:p>
            <a:r>
              <a:rPr lang="en-US" sz="3000" dirty="0"/>
              <a:t>An Overview - The </a:t>
            </a:r>
            <a:r>
              <a:rPr lang="en-US" sz="3000" dirty="0" err="1"/>
              <a:t>SkillSource</a:t>
            </a:r>
            <a:r>
              <a:rPr lang="en-US" sz="3000" dirty="0"/>
              <a:t> Group, Inc.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A501-C05A-4208-B269-5E4935B9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</a:rPr>
              <a:t>Program Inception</a:t>
            </a:r>
            <a:r>
              <a:rPr lang="en-US" sz="2000" dirty="0"/>
              <a:t>: 2010</a:t>
            </a:r>
          </a:p>
          <a:p>
            <a:r>
              <a:rPr lang="en-US" sz="2000" b="1" u="sng" dirty="0">
                <a:solidFill>
                  <a:schemeClr val="accent1"/>
                </a:solidFill>
              </a:rPr>
              <a:t>Service Area</a:t>
            </a:r>
            <a:r>
              <a:rPr lang="en-US" sz="2000" dirty="0"/>
              <a:t>: VA, MD, DC</a:t>
            </a:r>
          </a:p>
          <a:p>
            <a:r>
              <a:rPr lang="en-US" sz="2000" b="1" u="sng" dirty="0">
                <a:solidFill>
                  <a:schemeClr val="accent1"/>
                </a:solidFill>
              </a:rPr>
              <a:t>American Job Centers</a:t>
            </a:r>
            <a:r>
              <a:rPr lang="en-US" sz="2000" dirty="0"/>
              <a:t>: 7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accent1"/>
                </a:solidFill>
              </a:rPr>
              <a:t>Program Totals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Inquiries: 1,639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Assignments: 295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Placements: 141</a:t>
            </a:r>
          </a:p>
          <a:p>
            <a:pPr lvl="1"/>
            <a:r>
              <a:rPr lang="en-US" sz="1800" dirty="0"/>
              <a:t>EN Payments: $1,027,191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CA41A-573F-4FF2-A1CF-B112142E8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4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Did We Initiate the Ticket to Work 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Leadership</a:t>
            </a:r>
          </a:p>
          <a:p>
            <a:r>
              <a:rPr lang="en-US" dirty="0"/>
              <a:t>Financial Support – Additional Funding Stream</a:t>
            </a:r>
          </a:p>
          <a:p>
            <a:r>
              <a:rPr lang="en-US" dirty="0"/>
              <a:t>Continuation of the Disability Program Navigator Initiative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0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mission of the Ticket to Work   (TTW) Program</a:t>
            </a:r>
          </a:p>
          <a:p>
            <a:r>
              <a:rPr lang="en-US" dirty="0"/>
              <a:t>Understand the role of Employment Networks (ENs) and how Ticket to Work is administered against different EN models</a:t>
            </a:r>
          </a:p>
          <a:p>
            <a:r>
              <a:rPr lang="en-US" dirty="0"/>
              <a:t>Understand the benefits to the American Job Center Network in becoming ENs to administer the Ticket to Work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Challenges Did We Overcome and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SSI and SSDI Work Incentives Knowledge and Counseling</a:t>
            </a:r>
          </a:p>
          <a:p>
            <a:r>
              <a:rPr lang="en-US" dirty="0"/>
              <a:t>Rapid Growth</a:t>
            </a:r>
          </a:p>
          <a:p>
            <a:r>
              <a:rPr lang="en-US" dirty="0"/>
              <a:t>WIOA Dual Enrollment Barrier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4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Success Has Been Achieved?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job seekers with disabilities to the public workforce system</a:t>
            </a:r>
          </a:p>
          <a:p>
            <a:r>
              <a:rPr lang="en-US" dirty="0"/>
              <a:t>Creating capacity for ongoing disability awareness and system improvement</a:t>
            </a:r>
          </a:p>
          <a:p>
            <a:r>
              <a:rPr lang="en-US" dirty="0"/>
              <a:t>Collaboration with Vocational Rehabilitation and Partnership Plus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2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</a:t>
            </a:r>
            <a:br>
              <a:rPr lang="en-US" dirty="0"/>
            </a:br>
            <a:r>
              <a:rPr lang="en-US" dirty="0"/>
              <a:t>Administrative EN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Brandi Brooks</a:t>
            </a:r>
          </a:p>
          <a:p>
            <a:pPr algn="r"/>
            <a:r>
              <a:rPr lang="en-US" dirty="0"/>
              <a:t>Program Coordinator, Ticket to Work</a:t>
            </a:r>
          </a:p>
          <a:p>
            <a:pPr algn="r"/>
            <a:r>
              <a:rPr lang="en-US" dirty="0"/>
              <a:t>South Carolina Department of </a:t>
            </a:r>
          </a:p>
          <a:p>
            <a:pPr algn="r"/>
            <a:r>
              <a:rPr lang="en-US" dirty="0"/>
              <a:t>Employment and Workforce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91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39E-2CB3-4A40-B116-C51CE92A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84" y="375920"/>
            <a:ext cx="7862815" cy="1071896"/>
          </a:xfrm>
        </p:spPr>
        <p:txBody>
          <a:bodyPr>
            <a:normAutofit/>
          </a:bodyPr>
          <a:lstStyle/>
          <a:p>
            <a:r>
              <a:rPr lang="en-US" sz="3000" dirty="0"/>
              <a:t>An Overview – South Carolina Department of Employment and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A501-C05A-4208-B269-5E4935B9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</a:rPr>
              <a:t>Program Inception</a:t>
            </a:r>
            <a:r>
              <a:rPr lang="en-US" sz="2000" dirty="0"/>
              <a:t>: 2010</a:t>
            </a:r>
          </a:p>
          <a:p>
            <a:r>
              <a:rPr lang="en-US" sz="2000" b="1" u="sng" dirty="0">
                <a:solidFill>
                  <a:schemeClr val="accent1"/>
                </a:solidFill>
              </a:rPr>
              <a:t>Service Area</a:t>
            </a:r>
            <a:r>
              <a:rPr lang="en-US" sz="2000" dirty="0"/>
              <a:t>: State of SC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42021"/>
                </a:solidFill>
              </a:rPr>
              <a:t>		 46 Counties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42021"/>
                </a:solidFill>
              </a:rPr>
              <a:t>		 12 Regions</a:t>
            </a:r>
          </a:p>
          <a:p>
            <a:pPr marL="1828800" lvl="4" indent="0">
              <a:buNone/>
            </a:pPr>
            <a:endParaRPr lang="en-US" sz="1000" dirty="0"/>
          </a:p>
          <a:p>
            <a:r>
              <a:rPr lang="en-US" sz="2000" b="1" u="sng" dirty="0">
                <a:solidFill>
                  <a:schemeClr val="accent1"/>
                </a:solidFill>
              </a:rPr>
              <a:t>American Job Centers</a:t>
            </a:r>
            <a:r>
              <a:rPr lang="en-US" sz="2000" dirty="0"/>
              <a:t>: 45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accent1"/>
                </a:solidFill>
              </a:rPr>
              <a:t>Program Totals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1800" u="sng" dirty="0"/>
              <a:t>Assignments</a:t>
            </a:r>
            <a:r>
              <a:rPr lang="en-US" sz="1800" dirty="0"/>
              <a:t>: 370</a:t>
            </a:r>
          </a:p>
          <a:p>
            <a:pPr lvl="1">
              <a:spcAft>
                <a:spcPts val="600"/>
              </a:spcAft>
            </a:pPr>
            <a:r>
              <a:rPr lang="en-US" sz="1800" u="sng" dirty="0"/>
              <a:t>Placements</a:t>
            </a:r>
            <a:r>
              <a:rPr lang="en-US" sz="1800" dirty="0"/>
              <a:t>: 156</a:t>
            </a:r>
          </a:p>
          <a:p>
            <a:pPr lvl="1"/>
            <a:r>
              <a:rPr lang="en-US" sz="1800" u="sng" dirty="0"/>
              <a:t>EN Payments</a:t>
            </a:r>
            <a:r>
              <a:rPr lang="en-US" sz="1800" dirty="0"/>
              <a:t>: $843,955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CA41A-573F-4FF2-A1CF-B112142E8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43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1291697"/>
            <a:ext cx="4864168" cy="43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84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Did We Initiate the Ticket to Work Program?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Agency’s Mission</a:t>
            </a:r>
          </a:p>
          <a:p>
            <a:pPr lvl="1"/>
            <a:r>
              <a:rPr lang="en-US" dirty="0"/>
              <a:t>To promote and support an </a:t>
            </a:r>
            <a:r>
              <a:rPr lang="en-US" b="1" dirty="0">
                <a:solidFill>
                  <a:schemeClr val="accent1"/>
                </a:solidFill>
              </a:rPr>
              <a:t>effective, customer-driven workforce system</a:t>
            </a:r>
            <a:r>
              <a:rPr lang="en-US" dirty="0"/>
              <a:t> that facilitates financial stability and economic prosperity for employers, individuals, and communities.</a:t>
            </a:r>
          </a:p>
          <a:p>
            <a:r>
              <a:rPr lang="en-US" dirty="0"/>
              <a:t>Expand the Number of Programs/Resources Available to Job Seekers in Centers </a:t>
            </a:r>
          </a:p>
          <a:p>
            <a:r>
              <a:rPr lang="en-US" dirty="0"/>
              <a:t>Increase Clientele</a:t>
            </a:r>
          </a:p>
          <a:p>
            <a:r>
              <a:rPr lang="en-US" dirty="0"/>
              <a:t>Financial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44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1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45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6524" y="397247"/>
            <a:ext cx="7954962" cy="1050925"/>
          </a:xfrm>
        </p:spPr>
        <p:txBody>
          <a:bodyPr>
            <a:normAutofit/>
          </a:bodyPr>
          <a:lstStyle/>
          <a:p>
            <a:r>
              <a:rPr lang="en-US" sz="3200" dirty="0"/>
              <a:t>What Challenges Did We Overcome and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6524" y="1698811"/>
            <a:ext cx="7954962" cy="4406900"/>
          </a:xfrm>
        </p:spPr>
        <p:txBody>
          <a:bodyPr>
            <a:normAutofit/>
          </a:bodyPr>
          <a:lstStyle/>
          <a:p>
            <a:r>
              <a:rPr lang="en-US" dirty="0"/>
              <a:t>Basic Knowledge of the Program</a:t>
            </a:r>
          </a:p>
          <a:p>
            <a:r>
              <a:rPr lang="en-US" dirty="0"/>
              <a:t>EN Coordinators</a:t>
            </a:r>
          </a:p>
          <a:p>
            <a:pPr lvl="1"/>
            <a:r>
              <a:rPr lang="en-US" dirty="0"/>
              <a:t>Program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Paperwork</a:t>
            </a:r>
          </a:p>
          <a:p>
            <a:pPr lvl="1"/>
            <a:r>
              <a:rPr lang="en-US" dirty="0"/>
              <a:t>Process</a:t>
            </a:r>
          </a:p>
          <a:p>
            <a:r>
              <a:rPr lang="en-US" dirty="0"/>
              <a:t>Ensuring the Beneficiary chooses the right EN</a:t>
            </a:r>
          </a:p>
        </p:txBody>
      </p:sp>
    </p:spTree>
    <p:extLst>
      <p:ext uri="{BB962C8B-B14F-4D97-AF65-F5344CB8AC3E}">
        <p14:creationId xmlns:p14="http://schemas.microsoft.com/office/powerpoint/2010/main" val="1450819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73" y="246373"/>
            <a:ext cx="7955280" cy="1051560"/>
          </a:xfrm>
        </p:spPr>
        <p:txBody>
          <a:bodyPr>
            <a:normAutofit/>
          </a:bodyPr>
          <a:lstStyle/>
          <a:p>
            <a:r>
              <a:rPr lang="en-US" sz="3200" dirty="0"/>
              <a:t>What Success Has Been Achieved?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top ENs in the State </a:t>
            </a:r>
          </a:p>
          <a:p>
            <a:r>
              <a:rPr lang="en-US" dirty="0"/>
              <a:t>Administration of Ticket to Work through </a:t>
            </a:r>
            <a:r>
              <a:rPr lang="en-US" dirty="0" err="1"/>
              <a:t>SCWorks</a:t>
            </a:r>
            <a:r>
              <a:rPr lang="en-US" dirty="0"/>
              <a:t> Centers </a:t>
            </a:r>
          </a:p>
          <a:p>
            <a:pPr lvl="0">
              <a:buClr>
                <a:srgbClr val="9E1C30"/>
              </a:buClr>
            </a:pPr>
            <a:r>
              <a:rPr lang="en-US" dirty="0">
                <a:solidFill>
                  <a:srgbClr val="242021"/>
                </a:solidFill>
              </a:rPr>
              <a:t>Recently Collaborated with Vocational Rehabilitation and Partnership Plus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46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9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0857" y="579866"/>
            <a:ext cx="6796695" cy="1051560"/>
          </a:xfrm>
        </p:spPr>
        <p:txBody>
          <a:bodyPr>
            <a:noAutofit/>
          </a:bodyPr>
          <a:lstStyle/>
          <a:p>
            <a:r>
              <a:rPr lang="en-US" sz="2800" dirty="0"/>
              <a:t>What are Your Leading Two Concerns Integrating Employment Network (EN) Operations into the American Job Center Network: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Difficulty with the Application Process</a:t>
            </a:r>
          </a:p>
          <a:p>
            <a:r>
              <a:rPr lang="en-US" dirty="0"/>
              <a:t>Security Clearance Process is Challenging</a:t>
            </a:r>
          </a:p>
          <a:p>
            <a:r>
              <a:rPr lang="en-US" dirty="0"/>
              <a:t>EN Administration is Time Consuming</a:t>
            </a:r>
          </a:p>
          <a:p>
            <a:r>
              <a:rPr lang="en-US" dirty="0"/>
              <a:t>Staff Capacity to Operationalize</a:t>
            </a:r>
          </a:p>
          <a:p>
            <a:r>
              <a:rPr lang="en-US" dirty="0"/>
              <a:t>Concerned We Will Not Find Beneficiaries Willing to Commit to Self-Sufficiency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97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IV:  EN Provider Affiliate of ADEN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Nancy Stensgard</a:t>
            </a:r>
          </a:p>
          <a:p>
            <a:pPr algn="r"/>
            <a:r>
              <a:rPr lang="en-US" dirty="0"/>
              <a:t>Disability Resource Coordinator (DRC)</a:t>
            </a:r>
          </a:p>
          <a:p>
            <a:pPr algn="r"/>
            <a:r>
              <a:rPr lang="en-US" dirty="0"/>
              <a:t>Rural Minnesota Concentrated Employment Program (RMCEP) / Workforce Center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73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IV.A. 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 Morales</a:t>
            </a:r>
          </a:p>
          <a:p>
            <a:pPr lvl="1"/>
            <a:r>
              <a:rPr lang="en-US" dirty="0"/>
              <a:t>EN Development / Ticket Program Manager for U.S. Social Security Administration </a:t>
            </a:r>
          </a:p>
          <a:p>
            <a:pPr lvl="2"/>
            <a:r>
              <a:rPr lang="en-US" dirty="0"/>
              <a:t>Maximus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11520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Kevin Nickerson</a:t>
            </a:r>
          </a:p>
          <a:p>
            <a:pPr lvl="1"/>
            <a:r>
              <a:rPr lang="en-US" dirty="0"/>
              <a:t>Ticket to Work Program Coordinator Consultant and ADEN Co-Director</a:t>
            </a:r>
          </a:p>
          <a:p>
            <a:pPr lvl="2"/>
            <a:r>
              <a:rPr lang="en-US" dirty="0"/>
              <a:t>National Disability Institute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r="21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RMCEP Background as an American Job Center (AJC)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95325" y="1661374"/>
            <a:ext cx="3749040" cy="4515589"/>
          </a:xfrm>
        </p:spPr>
        <p:txBody>
          <a:bodyPr>
            <a:noAutofit/>
          </a:bodyPr>
          <a:lstStyle/>
          <a:p>
            <a:r>
              <a:rPr lang="en-US" sz="2000" dirty="0"/>
              <a:t>Awarded Disability Employment Initiative (DEI) Round 3 (2012-2015) and currently in Round 7 (2016-2020)</a:t>
            </a:r>
          </a:p>
          <a:p>
            <a:r>
              <a:rPr lang="en-US" sz="2000" dirty="0"/>
              <a:t>Serve 19 counties through eight locations including a Mobile Workforce Services Team</a:t>
            </a:r>
          </a:p>
          <a:p>
            <a:r>
              <a:rPr lang="en-US" sz="2000" dirty="0"/>
              <a:t>Co-located with VR, State Services for the Blind (SSB), DEED, Unemployment Ins., and Veterans Employment Services at most locations</a:t>
            </a:r>
          </a:p>
        </p:txBody>
      </p:sp>
      <p:pic>
        <p:nvPicPr>
          <p:cNvPr id="1027" name="Picture 3" descr="C:\Users\nstensgard\AppData\Local\Microsoft\Windows\Temporary Internet Files\Content.Outlook\29OKHFAH\Capture Logo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183" y="1298026"/>
            <a:ext cx="3477295" cy="5206407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31738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Customers use RMCEP services through many means</a:t>
            </a:r>
          </a:p>
          <a:p>
            <a:r>
              <a:rPr lang="en-US" sz="2900" dirty="0"/>
              <a:t>Co-enrollments are made in programs where appropriate to braid funding from other sources for services </a:t>
            </a:r>
          </a:p>
          <a:p>
            <a:r>
              <a:rPr lang="en-US" sz="2900" dirty="0"/>
              <a:t>Referrals flow between collaborative partners from VR, counties, schools, post secondary institutions, and local agencies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RMCEP Exudes a “No Wrong Door” Philosophy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989964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IV.B. </a:t>
            </a:r>
            <a:br>
              <a:rPr lang="en-US" dirty="0"/>
            </a:br>
            <a:r>
              <a:rPr lang="en-US" dirty="0"/>
              <a:t>Responding to Change – </a:t>
            </a:r>
            <a:br>
              <a:rPr lang="en-US" dirty="0"/>
            </a:br>
            <a:r>
              <a:rPr lang="en-US" dirty="0"/>
              <a:t>A Decision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53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For MN DEI Round 3 (2012-2015), MN Department of Employment and Economic Development (DEED) served as the State EN for AJCs operating Ticket to Work in Minnesota</a:t>
            </a:r>
          </a:p>
          <a:p>
            <a:r>
              <a:rPr lang="en-US" sz="2700" dirty="0"/>
              <a:t>With MN DEI Round 7, DEED would no longer continue their role as a State EN</a:t>
            </a:r>
          </a:p>
          <a:p>
            <a:r>
              <a:rPr lang="en-US" sz="2700" b="1" dirty="0">
                <a:solidFill>
                  <a:schemeClr val="accent1"/>
                </a:solidFill>
              </a:rPr>
              <a:t>Decision Point </a:t>
            </a:r>
            <a:r>
              <a:rPr lang="en-US" sz="2700" dirty="0"/>
              <a:t>- This required DEI MN grantees to change to either: a) Single-Entity Workforce EN or b) EN Provider Affiliate (under another administrative EN)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Responding to Change – A Decision Point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889317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570" y="1058486"/>
            <a:ext cx="8379229" cy="4990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700" dirty="0"/>
              <a:t>RMCEP systematically gathered input and insights from our collaborative partners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Including carefully examining ways to meet a key DEI outcome of increasing Employment Networks across MN</a:t>
            </a:r>
          </a:p>
          <a:p>
            <a:r>
              <a:rPr lang="en-US" sz="2700" dirty="0"/>
              <a:t>RMCEP wanted to ensure we had the right fit with our Vision Statement of Strategic Intent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“Inspiring</a:t>
            </a:r>
            <a:r>
              <a:rPr lang="en-US" dirty="0"/>
              <a:t> </a:t>
            </a:r>
            <a:r>
              <a:rPr lang="en-US" i="1" dirty="0"/>
              <a:t>positive change leading to successful and prosperous individuals and communities through the power of work”</a:t>
            </a:r>
            <a:endParaRPr lang="en-US" dirty="0"/>
          </a:p>
          <a:p>
            <a:r>
              <a:rPr lang="en-US" sz="2700" dirty="0"/>
              <a:t>Based on past and current assessment, it seemed logical </a:t>
            </a:r>
            <a:r>
              <a:rPr lang="en-US" sz="2700" b="1" dirty="0">
                <a:solidFill>
                  <a:schemeClr val="accent1"/>
                </a:solidFill>
              </a:rPr>
              <a:t>our solution was to be EN Provider Affiliate</a:t>
            </a:r>
          </a:p>
          <a:p>
            <a:endParaRPr lang="en-US" sz="3900" dirty="0"/>
          </a:p>
          <a:p>
            <a:endParaRPr lang="en-US" sz="55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/>
              <a:t>RMCEP - Exploring Our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01890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ADEN is an approved administrative EN under the Social Security Ticket to Work Program</a:t>
            </a:r>
          </a:p>
          <a:p>
            <a:r>
              <a:rPr lang="en-US" sz="2700" dirty="0"/>
              <a:t>ADEN was determined to be an excellent fit with our business plan to operate Ticket to Work</a:t>
            </a:r>
          </a:p>
          <a:p>
            <a:r>
              <a:rPr lang="en-US" sz="2700" dirty="0"/>
              <a:t>ADEN could offer the support, training, tools, and administrative expertise RMCEP needed to meet our strategic goals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Right Fit for RMCEP – American Dream Employment Network (ADEN)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225049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DEED EN, 2013-2017, RMCEP had </a:t>
            </a:r>
          </a:p>
          <a:p>
            <a:pPr lvl="1"/>
            <a:r>
              <a:rPr lang="en-US" sz="2700" dirty="0"/>
              <a:t>4 Certified Work Incentive Practitioners</a:t>
            </a:r>
          </a:p>
          <a:p>
            <a:pPr lvl="1"/>
            <a:r>
              <a:rPr lang="en-US" sz="2700" dirty="0"/>
              <a:t>Cummulative-33 Tickets; lost contact with some or they were not making timely progress</a:t>
            </a:r>
          </a:p>
          <a:p>
            <a:pPr lvl="1"/>
            <a:r>
              <a:rPr lang="en-US" sz="2700" dirty="0"/>
              <a:t>Earned $104,574 in unrestricted revenue</a:t>
            </a:r>
          </a:p>
          <a:p>
            <a:r>
              <a:rPr lang="en-US" dirty="0"/>
              <a:t>With ADEN, 2018 to date, RMCEP has</a:t>
            </a:r>
          </a:p>
          <a:p>
            <a:pPr lvl="1"/>
            <a:r>
              <a:rPr lang="en-US" sz="2700" dirty="0"/>
              <a:t>8 Certified Work Incentive Practitioners</a:t>
            </a:r>
          </a:p>
          <a:p>
            <a:pPr lvl="1"/>
            <a:r>
              <a:rPr lang="en-US" sz="2700" dirty="0"/>
              <a:t>Assigned  9 Tickets in the first 30 days; currently have 15 Active Tickets with several others pending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Comparison of the Old and New Employment Network (EN)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815744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IV.C. </a:t>
            </a:r>
            <a:br>
              <a:rPr lang="en-US" dirty="0"/>
            </a:br>
            <a:r>
              <a:rPr lang="en-US" dirty="0"/>
              <a:t>Administrative Support Services and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21021" y="4064000"/>
            <a:ext cx="7269574" cy="18669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16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011" y="1463040"/>
            <a:ext cx="8229600" cy="4635691"/>
          </a:xfrm>
        </p:spPr>
        <p:txBody>
          <a:bodyPr>
            <a:normAutofit/>
          </a:bodyPr>
          <a:lstStyle/>
          <a:p>
            <a:r>
              <a:rPr lang="en-US" sz="2900" dirty="0"/>
              <a:t>ADEN serves as EN of record, focusing on all aspects of SSA compliance</a:t>
            </a:r>
          </a:p>
          <a:p>
            <a:r>
              <a:rPr lang="en-US" sz="2900" dirty="0"/>
              <a:t>Training and ongoing technical assistance from national experts</a:t>
            </a:r>
          </a:p>
          <a:p>
            <a:r>
              <a:rPr lang="en-US" sz="2900" dirty="0"/>
              <a:t>Access to ADEN’s secure electronic portal offering state-of-the-art resources to simplify data management and reporting</a:t>
            </a:r>
          </a:p>
          <a:p>
            <a:r>
              <a:rPr lang="en-US" sz="2900" dirty="0"/>
              <a:t>Timely billing and distribution of Ticket revenue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Examples of ADEN Administrative Services for RMCEP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430792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011" y="1463040"/>
            <a:ext cx="8229600" cy="4635691"/>
          </a:xfrm>
        </p:spPr>
        <p:txBody>
          <a:bodyPr>
            <a:normAutofit/>
          </a:bodyPr>
          <a:lstStyle/>
          <a:p>
            <a:r>
              <a:rPr lang="en-US" sz="2900" dirty="0"/>
              <a:t>Outreach to the 21,323 working age SSA beneficiaries in the 19 counties we serve</a:t>
            </a:r>
          </a:p>
          <a:p>
            <a:r>
              <a:rPr lang="en-US" sz="2900" dirty="0"/>
              <a:t>Incorporate ADEN’s extensive training opportunities, member resources, and marketing toolkit into our operations</a:t>
            </a:r>
          </a:p>
          <a:p>
            <a:r>
              <a:rPr lang="en-US" sz="2900" dirty="0"/>
              <a:t>Learn from interactive monthly huddles with ENs across the country and with Benefits &amp; Work Incentive Advisory Peers</a:t>
            </a:r>
          </a:p>
          <a:p>
            <a:r>
              <a:rPr lang="en-US" sz="2900" dirty="0"/>
              <a:t>Deliver complex services with integrity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011" y="11207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Other ADEN Support Services for RMCEP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217996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Lauren Parker</a:t>
            </a:r>
          </a:p>
          <a:p>
            <a:pPr lvl="1"/>
            <a:r>
              <a:rPr lang="en-US" dirty="0"/>
              <a:t>Senior Director, Ticket to Work Program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SkillSource</a:t>
            </a:r>
            <a:r>
              <a:rPr lang="en-US" dirty="0"/>
              <a:t> Group, Inc.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Brandi Brooks</a:t>
            </a:r>
          </a:p>
          <a:p>
            <a:pPr lvl="1"/>
            <a:r>
              <a:rPr lang="en-US" dirty="0"/>
              <a:t>Program Coordinator, Ticket to Work Program</a:t>
            </a:r>
          </a:p>
          <a:p>
            <a:pPr lvl="2"/>
            <a:r>
              <a:rPr lang="en-US" dirty="0"/>
              <a:t>South Carolina Department of Employment and Workforce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6635"/>
          <a:stretch>
            <a:fillRect/>
          </a:stretch>
        </p:blipFill>
        <p:spPr>
          <a:xfrm>
            <a:off x="1827005" y="4115204"/>
            <a:ext cx="1573420" cy="1818203"/>
          </a:xfrm>
        </p:spPr>
      </p:pic>
    </p:spTree>
    <p:extLst>
      <p:ext uri="{BB962C8B-B14F-4D97-AF65-F5344CB8AC3E}">
        <p14:creationId xmlns:p14="http://schemas.microsoft.com/office/powerpoint/2010/main" val="3514063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30" y="1300480"/>
            <a:ext cx="8229600" cy="47880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i="1" dirty="0"/>
          </a:p>
          <a:p>
            <a:r>
              <a:rPr lang="en-US" b="1" dirty="0">
                <a:solidFill>
                  <a:schemeClr val="accent1"/>
                </a:solidFill>
              </a:rPr>
              <a:t>A Win for Our Customers</a:t>
            </a:r>
            <a:r>
              <a:rPr lang="en-US" dirty="0"/>
              <a:t>- Leaving the administrative aspects of being an Employment Network to ADEN maximizes our efforts on behalf of potential and active Ticket participants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A Win for Our Businesses</a:t>
            </a:r>
            <a:r>
              <a:rPr lang="en-US" dirty="0"/>
              <a:t>- We become more efficient in supporting our business partners become more inclusive as they fill open positions from a wider pool of applicants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06400"/>
            <a:ext cx="8108950" cy="1081406"/>
          </a:xfrm>
        </p:spPr>
        <p:txBody>
          <a:bodyPr>
            <a:normAutofit/>
          </a:bodyPr>
          <a:lstStyle/>
          <a:p>
            <a:r>
              <a:rPr lang="en-US" sz="3200" dirty="0"/>
              <a:t>Present - The Dual Benefits of Receiving Services from ADEN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938401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Ticket to Work program, done well, can </a:t>
            </a:r>
            <a:r>
              <a:rPr lang="en-US" b="1" dirty="0">
                <a:solidFill>
                  <a:schemeClr val="accent1"/>
                </a:solidFill>
              </a:rPr>
              <a:t>support position(s) within your agency </a:t>
            </a:r>
            <a:r>
              <a:rPr lang="en-US" dirty="0"/>
              <a:t>with the revenue it generates</a:t>
            </a:r>
          </a:p>
          <a:p>
            <a:r>
              <a:rPr lang="en-US" dirty="0"/>
              <a:t>Use creative and analytical skills for Benefits and Work Incentive Advisement to </a:t>
            </a:r>
            <a:r>
              <a:rPr lang="en-US" b="1" dirty="0">
                <a:solidFill>
                  <a:schemeClr val="accent1"/>
                </a:solidFill>
              </a:rPr>
              <a:t>empower Ticket holders to achieve self-sufficiency</a:t>
            </a:r>
          </a:p>
          <a:p>
            <a:r>
              <a:rPr lang="en-US" b="1" dirty="0">
                <a:solidFill>
                  <a:schemeClr val="accent1"/>
                </a:solidFill>
              </a:rPr>
              <a:t>You have an opportunity </a:t>
            </a:r>
            <a:r>
              <a:rPr lang="en-US" dirty="0"/>
              <a:t>to revive dreams and expand the future for experience-rich and skilled job seekers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Closing Remarks - Why Become an Employment Network?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6214532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Connect the Pieces - Ticket to Work Resources on </a:t>
            </a:r>
            <a:r>
              <a:rPr lang="en-US" sz="3200" dirty="0" err="1"/>
              <a:t>WorkforceGPS</a:t>
            </a:r>
            <a:r>
              <a:rPr lang="en-US" sz="3200" dirty="0"/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5963" t="13701" r="25140" b="4979"/>
          <a:stretch/>
        </p:blipFill>
        <p:spPr bwMode="auto">
          <a:xfrm>
            <a:off x="721360" y="1295400"/>
            <a:ext cx="6878319" cy="5146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487577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Connecting Future Pieces – Workforce Innovation Cohort Challenge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88010" y="1544320"/>
            <a:ext cx="4126230" cy="323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Three </a:t>
            </a:r>
            <a:r>
              <a:rPr lang="en-US" b="1" dirty="0">
                <a:solidFill>
                  <a:schemeClr val="accent1"/>
                </a:solidFill>
              </a:rPr>
              <a:t>Disability and Employment cohorts </a:t>
            </a:r>
            <a:r>
              <a:rPr lang="en-US" dirty="0"/>
              <a:t>focus on the following: </a:t>
            </a:r>
          </a:p>
          <a:p>
            <a:r>
              <a:rPr lang="en-US" i="1" dirty="0"/>
              <a:t>Accessibility</a:t>
            </a:r>
          </a:p>
          <a:p>
            <a:r>
              <a:rPr lang="en-US" i="1" dirty="0"/>
              <a:t>Customer Service</a:t>
            </a:r>
          </a:p>
          <a:p>
            <a:r>
              <a:rPr lang="en-US" i="1" dirty="0"/>
              <a:t>Employer Engagement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r>
              <a:rPr lang="en-US" dirty="0"/>
              <a:t>64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5B251-0B13-4579-A4B1-6E92F4A1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860991"/>
            <a:ext cx="3803982" cy="245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1FF392-A8AF-466C-8CDB-D331C9049FF3}"/>
              </a:ext>
            </a:extLst>
          </p:cNvPr>
          <p:cNvSpPr txBox="1"/>
          <p:nvPr/>
        </p:nvSpPr>
        <p:spPr>
          <a:xfrm>
            <a:off x="457200" y="4777483"/>
            <a:ext cx="431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4"/>
              </a:rPr>
              <a:t>https://disability.workforcegps.org/announcements/2018/09/10/16/10/Workforce-Innovation-Cohort-Challenge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177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1147" y="1405186"/>
            <a:ext cx="7661189" cy="4505325"/>
          </a:xfrm>
        </p:spPr>
        <p:txBody>
          <a:bodyPr>
            <a:normAutofit/>
          </a:bodyPr>
          <a:lstStyle/>
          <a:p>
            <a:r>
              <a:rPr lang="en-US" dirty="0" err="1"/>
              <a:t>SkillsCommons</a:t>
            </a:r>
            <a:r>
              <a:rPr lang="en-US" dirty="0"/>
              <a:t> Field Guide of TAACCCT Individuals: Aligning Workforce Development Stakeholders</a:t>
            </a:r>
          </a:p>
          <a:p>
            <a:pPr lvl="2"/>
            <a:r>
              <a:rPr lang="en-US" dirty="0"/>
              <a:t>September 12, 2018 (4:00 – 5:00 PM EST)</a:t>
            </a:r>
          </a:p>
          <a:p>
            <a:r>
              <a:rPr lang="en-US" dirty="0"/>
              <a:t>Meeting the Workforce Challenges of the Water Sector: A Competency Model Approach</a:t>
            </a:r>
          </a:p>
          <a:p>
            <a:pPr lvl="2"/>
            <a:r>
              <a:rPr lang="en-US" dirty="0"/>
              <a:t>September 13, 2018 (1:00 – 2:30 PM EST)</a:t>
            </a:r>
          </a:p>
          <a:p>
            <a:r>
              <a:rPr lang="en-US" dirty="0"/>
              <a:t>Equal Employment Opportunity Regulations for Apprenticeship: Final Phase-In Requirements</a:t>
            </a:r>
          </a:p>
          <a:p>
            <a:pPr lvl="2"/>
            <a:r>
              <a:rPr lang="en-US" dirty="0"/>
              <a:t>September 14, 2018 (1:00 – 2:00 PM EST)</a:t>
            </a:r>
          </a:p>
        </p:txBody>
      </p:sp>
    </p:spTree>
    <p:extLst>
      <p:ext uri="{BB962C8B-B14F-4D97-AF65-F5344CB8AC3E}">
        <p14:creationId xmlns:p14="http://schemas.microsoft.com/office/powerpoint/2010/main" val="533137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 Morales</a:t>
            </a:r>
          </a:p>
          <a:p>
            <a:pPr lvl="1"/>
            <a:r>
              <a:rPr lang="en-US" dirty="0"/>
              <a:t>EN Development / Ticket Program Manager for SSA </a:t>
            </a:r>
          </a:p>
          <a:p>
            <a:pPr lvl="1"/>
            <a:r>
              <a:rPr lang="en-US" dirty="0"/>
              <a:t>Ticket to Work Program</a:t>
            </a:r>
          </a:p>
          <a:p>
            <a:pPr lvl="2"/>
            <a:r>
              <a:rPr lang="en-US" dirty="0"/>
              <a:t>Maximus</a:t>
            </a:r>
          </a:p>
          <a:p>
            <a:pPr lvl="3"/>
            <a:r>
              <a:rPr lang="en-US" dirty="0">
                <a:hlinkClick r:id="rId3"/>
              </a:rPr>
              <a:t>AnaLMorales@maximus.com</a:t>
            </a:r>
            <a:endParaRPr lang="en-US" dirty="0"/>
          </a:p>
          <a:p>
            <a:pPr marL="640080" lvl="4" indent="0">
              <a:buNone/>
            </a:pPr>
            <a:endParaRPr lang="en-US" dirty="0"/>
          </a:p>
          <a:p>
            <a:r>
              <a:rPr lang="en-US" dirty="0"/>
              <a:t>Kevin Nickerson</a:t>
            </a:r>
          </a:p>
          <a:p>
            <a:pPr lvl="1"/>
            <a:r>
              <a:rPr lang="en-US" dirty="0"/>
              <a:t>Ticket to Work Program Coordinator Consultant and ADEN Co-Director</a:t>
            </a:r>
          </a:p>
          <a:p>
            <a:pPr lvl="2"/>
            <a:r>
              <a:rPr lang="en-US" dirty="0"/>
              <a:t>National Disability Institute (NDI)</a:t>
            </a:r>
          </a:p>
          <a:p>
            <a:pPr lvl="3"/>
            <a:r>
              <a:rPr lang="en-US" dirty="0">
                <a:hlinkClick r:id="rId4"/>
              </a:rPr>
              <a:t>Knickerson@ndi-inc.org</a:t>
            </a:r>
            <a:endParaRPr lang="en-US" dirty="0"/>
          </a:p>
          <a:p>
            <a:pPr lvl="3"/>
            <a:endParaRPr lang="en-US" dirty="0"/>
          </a:p>
          <a:p>
            <a:pPr marL="64008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Lauren Parker</a:t>
            </a:r>
          </a:p>
          <a:p>
            <a:pPr lvl="1"/>
            <a:r>
              <a:rPr lang="en-US" dirty="0"/>
              <a:t>Senior Director, Ticket to Work Program</a:t>
            </a:r>
          </a:p>
          <a:p>
            <a:pPr lvl="2"/>
            <a:r>
              <a:rPr lang="en-US" dirty="0"/>
              <a:t>South Carolina Department of Employment and Workforce</a:t>
            </a:r>
          </a:p>
          <a:p>
            <a:pPr lvl="3"/>
            <a:r>
              <a:rPr lang="en-US" dirty="0">
                <a:hlinkClick r:id="rId3"/>
              </a:rPr>
              <a:t>Lauren.Parker@myskillsource.org</a:t>
            </a:r>
            <a:endParaRPr lang="en-US" dirty="0"/>
          </a:p>
          <a:p>
            <a:pPr marL="640080" lvl="4" indent="0">
              <a:buNone/>
            </a:pPr>
            <a:endParaRPr lang="en-US" dirty="0"/>
          </a:p>
          <a:p>
            <a:r>
              <a:rPr lang="en-US" dirty="0"/>
              <a:t>Brandi Brooks</a:t>
            </a:r>
          </a:p>
          <a:p>
            <a:pPr lvl="1"/>
            <a:r>
              <a:rPr lang="en-US" dirty="0"/>
              <a:t>Program Coordinator, Ticket to Work</a:t>
            </a:r>
          </a:p>
          <a:p>
            <a:pPr lvl="2"/>
            <a:r>
              <a:rPr lang="en-US" dirty="0"/>
              <a:t>South Carolina Department of Employment and Workforce</a:t>
            </a:r>
          </a:p>
          <a:p>
            <a:pPr lvl="3"/>
            <a:r>
              <a:rPr lang="en-US" dirty="0">
                <a:hlinkClick r:id="rId4"/>
              </a:rPr>
              <a:t>bbrooks@dew.sc.gov</a:t>
            </a:r>
            <a:endParaRPr lang="en-US" dirty="0"/>
          </a:p>
          <a:p>
            <a:pPr lvl="3"/>
            <a:endParaRPr lang="en-US" dirty="0"/>
          </a:p>
          <a:p>
            <a:pPr marL="64008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588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Nancy Stensgard</a:t>
            </a:r>
          </a:p>
          <a:p>
            <a:pPr lvl="1"/>
            <a:r>
              <a:rPr lang="en-US" dirty="0"/>
              <a:t>Disability Resource Coordinator</a:t>
            </a:r>
          </a:p>
          <a:p>
            <a:pPr lvl="2"/>
            <a:r>
              <a:rPr lang="en-US" dirty="0"/>
              <a:t>Rural Minnesota Concentrated Employment Program (RMCEP) / Workforce Center</a:t>
            </a:r>
          </a:p>
          <a:p>
            <a:pPr lvl="3"/>
            <a:r>
              <a:rPr lang="en-US" dirty="0">
                <a:hlinkClick r:id="rId3"/>
              </a:rPr>
              <a:t>Nancys@rmcep.com</a:t>
            </a:r>
            <a:endParaRPr lang="en-US" dirty="0"/>
          </a:p>
          <a:p>
            <a:pPr lvl="3"/>
            <a:endParaRPr lang="en-US" dirty="0"/>
          </a:p>
          <a:p>
            <a:pPr marL="640080" lvl="4" indent="0">
              <a:buNone/>
            </a:pPr>
            <a:endParaRPr lang="en-US" dirty="0"/>
          </a:p>
          <a:p>
            <a:pPr lvl="3"/>
            <a:endParaRPr lang="en-US" dirty="0"/>
          </a:p>
          <a:p>
            <a:pPr marL="64008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29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Nancy Stensgard </a:t>
            </a:r>
          </a:p>
          <a:p>
            <a:pPr lvl="1"/>
            <a:r>
              <a:rPr lang="en-US" dirty="0"/>
              <a:t>Disability Resource Coordinator</a:t>
            </a:r>
          </a:p>
          <a:p>
            <a:pPr lvl="2"/>
            <a:r>
              <a:rPr lang="en-US" dirty="0"/>
              <a:t>Rural Minnesota Concentrated Employment Program (RMCEP)/ Workforce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88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and SSA </a:t>
            </a:r>
            <a:br>
              <a:rPr lang="en-US" dirty="0"/>
            </a:br>
            <a:r>
              <a:rPr lang="en-US" dirty="0"/>
              <a:t>Interagency Leadership Welcome Message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Patrick Mannix</a:t>
            </a:r>
          </a:p>
          <a:p>
            <a:pPr lvl="1"/>
            <a:r>
              <a:rPr lang="en-US" sz="1900" dirty="0"/>
              <a:t>Senior Advisor</a:t>
            </a:r>
          </a:p>
          <a:p>
            <a:pPr lvl="2"/>
            <a:r>
              <a:rPr lang="en-US" dirty="0"/>
              <a:t>U.S. Department of Labor, Office of Disability Employment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Robert Pfaff</a:t>
            </a:r>
          </a:p>
          <a:p>
            <a:pPr lvl="1"/>
            <a:r>
              <a:rPr lang="en-US" sz="1900" dirty="0"/>
              <a:t>Deputy Associate Commissioner</a:t>
            </a:r>
          </a:p>
          <a:p>
            <a:pPr lvl="2"/>
            <a:r>
              <a:rPr lang="en-US" dirty="0"/>
              <a:t>U.S. Social Security Administration, Office of Research, Demonstration, and Employment Support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b="3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81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cket to Work Program: An Aligned Mission with WIOA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331&quot;/&gt;&lt;/object&gt;&lt;object type=&quot;3&quot; unique_id=&quot;10005&quot;&gt;&lt;property id=&quot;20148&quot; value=&quot;5&quot;/&gt;&lt;property id=&quot;20300&quot; value=&quot;Slide 3 - &amp;quot;Employment Networks (ENs) to Administer Ticket to Work – An Opportunity&amp;quot;&quot;/&gt;&lt;property id=&quot;20307&quot; value=&quot;439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332&quot;/&gt;&lt;/object&gt;&lt;object type=&quot;3&quot; unique_id=&quot;10009&quot;&gt;&lt;property id=&quot;20148&quot; value=&quot;5&quot;/&gt;&lt;property id=&quot;20300&quot; value=&quot;Slide 7&quot;/&gt;&lt;property id=&quot;20307&quot; value=&quot;363&quot;/&gt;&lt;/object&gt;&lt;object type=&quot;3&quot; unique_id=&quot;10010&quot;&gt;&lt;property id=&quot;20148&quot; value=&quot;5&quot;/&gt;&lt;property id=&quot;20300&quot; value=&quot;Slide 8 - &amp;quot;DOL and SSA  Interagency Leadership Welcome Message&amp;quot;&quot;/&gt;&lt;property id=&quot;20307&quot; value=&quot;333&quot;/&gt;&lt;/object&gt;&lt;object type=&quot;3&quot; unique_id=&quot;10011&quot;&gt;&lt;property id=&quot;20148&quot; value=&quot;5&quot;/&gt;&lt;property id=&quot;20300&quot; value=&quot;Slide 9&quot;/&gt;&lt;property id=&quot;20307&quot; value=&quot;334&quot;/&gt;&lt;/object&gt;&lt;object type=&quot;3&quot; unique_id=&quot;10012&quot;&gt;&lt;property id=&quot;20148&quot; value=&quot;5&quot;/&gt;&lt;property id=&quot;20300&quot; value=&quot;Slide 10 - &amp;quot;Part I:  A Macro Overview of the  Ticket to Work Program and Employment Networks (ENs)&amp;quot;&quot;/&gt;&lt;property id=&quot;20307&quot; value=&quot;342&quot;/&gt;&lt;/object&gt;&lt;object type=&quot;3&quot; unique_id=&quot;10013&quot;&gt;&lt;property id=&quot;20148&quot; value=&quot;5&quot;/&gt;&lt;property id=&quot;20300&quot; value=&quot;Slide 11 - &amp;quot;Part I.A.  Ticket to Work –  A Brief Overview&amp;quot;&quot;/&gt;&lt;property id=&quot;20307&quot; value=&quot;397&quot;/&gt;&lt;/object&gt;&lt;object type=&quot;3&quot; unique_id=&quot;10014&quot;&gt;&lt;property id=&quot;20148&quot; value=&quot;5&quot;/&gt;&lt;property id=&quot;20300&quot; value=&quot;Slide 12 - &amp;quot;     What is the Ticket to Work Program? &amp;quot;&quot;/&gt;&lt;property id=&quot;20307&quot; value=&quot;398&quot;/&gt;&lt;/object&gt;&lt;object type=&quot;3&quot; unique_id=&quot;10015&quot;&gt;&lt;property id=&quot;20148&quot; value=&quot;5&quot;/&gt;&lt;property id=&quot;20300&quot; value=&quot;Slide 13 - &amp;quot; Who are the Key Stakeholders? &amp;quot;&quot;/&gt;&lt;property id=&quot;20307&quot; value=&quot;399&quot;/&gt;&lt;/object&gt;&lt;object type=&quot;3&quot; unique_id=&quot;10016&quot;&gt;&lt;property id=&quot;20148&quot; value=&quot;5&quot;/&gt;&lt;property id=&quot;20300&quot; value=&quot;Slide 14 - &amp;quot;     How Would you Describe the Typical Ticket to Work Customer? &amp;quot;&quot;/&gt;&lt;property id=&quot;20307&quot; value=&quot;429&quot;/&gt;&lt;/object&gt;&lt;object type=&quot;3&quot; unique_id=&quot;10017&quot;&gt;&lt;property id=&quot;20148&quot; value=&quot;5&quot;/&gt;&lt;property id=&quot;20300&quot; value=&quot;Slide 15 - &amp;quot;An Essential Customer Base for the  American Job Center (AJC)&amp;quot;&quot;/&gt;&lt;property id=&quot;20307&quot; value=&quot;430&quot;/&gt;&lt;/object&gt;&lt;object type=&quot;3&quot; unique_id=&quot;10018&quot;&gt;&lt;property id=&quot;20148&quot; value=&quot;5&quot;/&gt;&lt;property id=&quot;20300&quot; value=&quot;Slide 16 - &amp;quot;What are the Benefits for the American Job Center Network to Administer Ticket to Work?&amp;quot;&quot;/&gt;&lt;property id=&quot;20307&quot; value=&quot;434&quot;/&gt;&lt;/object&gt;&lt;object type=&quot;3&quot; unique_id=&quot;10019&quot;&gt;&lt;property id=&quot;20148&quot; value=&quot;5&quot;/&gt;&lt;property id=&quot;20300&quot; value=&quot;Slide 17 - &amp;quot;Part I.B.  Employment Network (EN) Overview&amp;quot;&quot;/&gt;&lt;property id=&quot;20307&quot; value=&quot;400&quot;/&gt;&lt;/object&gt;&lt;object type=&quot;3&quot; unique_id=&quot;10020&quot;&gt;&lt;property id=&quot;20148&quot; value=&quot;5&quot;/&gt;&lt;property id=&quot;20300&quot; value=&quot;Slide 18 - &amp;quot;What is an Employment Network?&amp;quot;&quot;/&gt;&lt;property id=&quot;20307&quot; value=&quot;381&quot;/&gt;&lt;/object&gt;&lt;object type=&quot;3&quot; unique_id=&quot;10021&quot;&gt;&lt;property id=&quot;20148&quot; value=&quot;5&quot;/&gt;&lt;property id=&quot;20300&quot; value=&quot;Slide 19 - &amp;quot;What are Some Examples of a Public Workforce EN?&amp;quot;&quot;/&gt;&lt;property id=&quot;20307&quot; value=&quot;419&quot;/&gt;&lt;/object&gt;&lt;object type=&quot;3&quot; unique_id=&quot;10022&quot;&gt;&lt;property id=&quot;20148&quot; value=&quot;5&quot;/&gt;&lt;property id=&quot;20300&quot; value=&quot;Slide 20 - &amp;quot;What are the Different Employment Network (EN) Model Options?&amp;quot;&quot;/&gt;&lt;property id=&quot;20307&quot; value=&quot;465&quot;/&gt;&lt;/object&gt;&lt;object type=&quot;3&quot; unique_id=&quot;10023&quot;&gt;&lt;property id=&quot;20148&quot; value=&quot;5&quot;/&gt;&lt;property id=&quot;20300&quot; value=&quot;Slide 21 - &amp;quot;What New Developments from SSA about Becoming or Currently Being an EN?&amp;quot;&quot;/&gt;&lt;property id=&quot;20307&quot; value=&quot;409&quot;/&gt;&lt;/object&gt;&lt;object type=&quot;3&quot; unique_id=&quot;10024&quot;&gt;&lt;property id=&quot;20148&quot; value=&quot;5&quot;/&gt;&lt;property id=&quot;20300&quot; value=&quot;Slide 22 - &amp;quot;What is the Ticket Lifecycle from EN Perspective?  &amp;quot;&quot;/&gt;&lt;property id=&quot;20307&quot; value=&quot;420&quot;/&gt;&lt;/object&gt;&lt;object type=&quot;3&quot; unique_id=&quot;10025&quot;&gt;&lt;property id=&quot;20148&quot; value=&quot;5&quot;/&gt;&lt;property id=&quot;20300&quot; value=&quot;Slide 23 - &amp;quot;Part I.C. Employment Network (EN) Payments&amp;quot;&quot;/&gt;&lt;property id=&quot;20307&quot; value=&quot;421&quot;/&gt;&lt;/object&gt;&lt;object type=&quot;3&quot; unique_id=&quot;10026&quot;&gt;&lt;property id=&quot;20148&quot; value=&quot;5&quot;/&gt;&lt;property id=&quot;20300&quot; value=&quot;Slide 24 - &amp;quot;What are the Financial Benefits of Being an Employment Network (EN)?&amp;quot;&quot;/&gt;&lt;property id=&quot;20307&quot; value=&quot;435&quot;/&gt;&lt;/object&gt;&lt;object type=&quot;3&quot; unique_id=&quot;10027&quot;&gt;&lt;property id=&quot;20148&quot; value=&quot;5&quot;/&gt;&lt;property id=&quot;20300&quot; value=&quot;Slide 25 - &amp;quot;What were the FY 2017 Employment Network (EN) Statistics?&amp;quot;&quot;/&gt;&lt;property id=&quot;20307&quot; value=&quot;410&quot;/&gt;&lt;/object&gt;&lt;object type=&quot;3&quot; unique_id=&quot;10028&quot;&gt;&lt;property id=&quot;20148&quot; value=&quot;5&quot;/&gt;&lt;property id=&quot;20300&quot; value=&quot;Slide 26 - &amp;quot;How do Payments to an Employment Network (EN) Operate? &amp;quot;&quot;/&gt;&lt;property id=&quot;20307&quot; value=&quot;466&quot;/&gt;&lt;/object&gt;&lt;object type=&quot;3&quot; unique_id=&quot;10029&quot;&gt;&lt;property id=&quot;20148&quot; value=&quot;5&quot;/&gt;&lt;property id=&quot;20300&quot; value=&quot;Slide 27 - &amp;quot;Could an Additional EN Funding Stream Replace Other Funding Resources?&amp;quot;&quot;/&gt;&lt;property id=&quot;20307&quot; value=&quot;422&quot;/&gt;&lt;/object&gt;&lt;object type=&quot;3&quot; unique_id=&quot;10030&quot;&gt;&lt;property id=&quot;20148&quot; value=&quot;5&quot;/&gt;&lt;property id=&quot;20300&quot; value=&quot;Slide 28 - &amp;quot;Is My Agency a Good Fit to Become an Employment Network (EN)?&amp;quot;&quot;/&gt;&lt;property id=&quot;20307&quot; value=&quot;414&quot;/&gt;&lt;/object&gt;&lt;object type=&quot;3&quot; unique_id=&quot;10031&quot;&gt;&lt;property id=&quot;20148&quot; value=&quot;5&quot;/&gt;&lt;property id=&quot;20300&quot; value=&quot;Slide 29 - &amp;quot;PART I.D. Highlighting Two Effective Partnership Models&amp;quot;&quot;/&gt;&lt;property id=&quot;20307&quot; value=&quot;424&quot;/&gt;&lt;/object&gt;&lt;object type=&quot;3&quot; unique_id=&quot;10032&quot;&gt;&lt;property id=&quot;20148&quot; value=&quot;5&quot;/&gt;&lt;property id=&quot;20300&quot; value=&quot;Slide 30 - &amp;quot;What is Partnership Plus?&amp;quot;&quot;/&gt;&lt;property id=&quot;20307&quot; value=&quot;402&quot;/&gt;&lt;/object&gt;&lt;object type=&quot;3&quot; unique_id=&quot;10033&quot;&gt;&lt;property id=&quot;20148&quot; value=&quot;5&quot;/&gt;&lt;property id=&quot;20300&quot; value=&quot;Slide 31 - &amp;quot;Where are there Partnership Plus Agreements? &amp;quot;&quot;/&gt;&lt;property id=&quot;20307&quot; value=&quot;464&quot;/&gt;&lt;/object&gt;&lt;object type=&quot;3&quot; unique_id=&quot;10034&quot;&gt;&lt;property id=&quot;20148&quot; value=&quot;5&quot;/&gt;&lt;property id=&quot;20300&quot; value=&quot;Slide 32 - &amp;quot;How Can the Partnership Plus Model Collaborate with American Job Centers (AJCs) as an Employment Network?&amp;quot;&quot;/&gt;&lt;property id=&quot;20307&quot; value=&quot;407&quot;/&gt;&lt;/object&gt;&lt;object type=&quot;3&quot; unique_id=&quot;10035&quot;&gt;&lt;property id=&quot;20148&quot; value=&quot;5&quot;/&gt;&lt;property id=&quot;20300&quot; value=&quot;Slide 33 - &amp;quot;Is there a Solution to the Administrative Tracking?&amp;quot;&quot;/&gt;&lt;property id=&quot;20307&quot; value=&quot;426&quot;/&gt;&lt;/object&gt;&lt;object type=&quot;3&quot; unique_id=&quot;10036&quot;&gt;&lt;property id=&quot;20148&quot; value=&quot;5&quot;/&gt;&lt;property id=&quot;20300&quot; value=&quot;Slide 34 - &amp;quot;PART I.E. Highlighting Success&amp;quot;&quot;/&gt;&lt;property id=&quot;20307&quot; value=&quot;467&quot;/&gt;&lt;/object&gt;&lt;object type=&quot;3&quot; unique_id=&quot;10037&quot;&gt;&lt;property id=&quot;20148&quot; value=&quot;5&quot;/&gt;&lt;property id=&quot;20300&quot; value=&quot;Slide 35 - &amp;quot;Faces of Success – Success Story&amp;quot;&quot;/&gt;&lt;property id=&quot;20307&quot; value=&quot;468&quot;/&gt;&lt;/object&gt;&lt;object type=&quot;3&quot; unique_id=&quot;10038&quot;&gt;&lt;property id=&quot;20148&quot; value=&quot;5&quot;/&gt;&lt;property id=&quot;20300&quot; value=&quot;Slide 36 - &amp;quot;How Would (or do currently) Your Entity Use the SSA EN Income?: &amp;quot;&quot;/&gt;&lt;property id=&quot;20307&quot; value=&quot;438&quot;/&gt;&lt;/object&gt;&lt;object type=&quot;3&quot; unique_id=&quot;10039&quot;&gt;&lt;property id=&quot;20148&quot; value=&quot;5&quot;/&gt;&lt;property id=&quot;20300&quot; value=&quot;Slide 37 - &amp;quot;Part II:  Single Entity EN Overview&amp;quot;&quot;/&gt;&lt;property id=&quot;20307&quot; value=&quot;378&quot;/&gt;&lt;/object&gt;&lt;object type=&quot;3&quot; unique_id=&quot;10040&quot;&gt;&lt;property id=&quot;20148&quot; value=&quot;5&quot;/&gt;&lt;property id=&quot;20300&quot; value=&quot;Slide 38 - &amp;quot;An Overview - The SkillSource Group, Inc.&amp;quot;&quot;/&gt;&lt;property id=&quot;20307&quot; value=&quot;379&quot;/&gt;&lt;/object&gt;&lt;object type=&quot;3&quot; unique_id=&quot;10041&quot;&gt;&lt;property id=&quot;20148&quot; value=&quot;5&quot;/&gt;&lt;property id=&quot;20300&quot; value=&quot;Slide 39 - &amp;quot;Why Did We Initiate the Ticket to Work Program? &amp;quot;&quot;/&gt;&lt;property id=&quot;20307&quot; value=&quot;380&quot;/&gt;&lt;/object&gt;&lt;object type=&quot;3&quot; unique_id=&quot;10042&quot;&gt;&lt;property id=&quot;20148&quot; value=&quot;5&quot;/&gt;&lt;property id=&quot;20300&quot; value=&quot;Slide 40 - &amp;quot;What Challenges Did We Overcome and How?&amp;quot;&quot;/&gt;&lt;property id=&quot;20307&quot; value=&quot;432&quot;/&gt;&lt;/object&gt;&lt;object type=&quot;3&quot; unique_id=&quot;10043&quot;&gt;&lt;property id=&quot;20148&quot; value=&quot;5&quot;/&gt;&lt;property id=&quot;20300&quot; value=&quot;Slide 41 - &amp;quot;What Success Has Been Achieved? &amp;quot;&quot;/&gt;&lt;property id=&quot;20307&quot; value=&quot;433&quot;/&gt;&lt;/object&gt;&lt;object type=&quot;3&quot; unique_id=&quot;10044&quot;&gt;&lt;property id=&quot;20148&quot; value=&quot;5&quot;/&gt;&lt;property id=&quot;20300&quot; value=&quot;Slide 42 - &amp;quot;Part III:  Administrative EN Overview&amp;quot;&quot;/&gt;&lt;property id=&quot;20307&quot; value=&quot;340&quot;/&gt;&lt;/object&gt;&lt;object type=&quot;3&quot; unique_id=&quot;10045&quot;&gt;&lt;property id=&quot;20148&quot; value=&quot;5&quot;/&gt;&lt;property id=&quot;20300&quot; value=&quot;Slide 43 - &amp;quot;An Overview – South Carolina Department of Employment and Workforce&amp;quot;&quot;/&gt;&lt;property id=&quot;20307&quot; value=&quot;452&quot;/&gt;&lt;/object&gt;&lt;object type=&quot;3&quot; unique_id=&quot;10046&quot;&gt;&lt;property id=&quot;20148&quot; value=&quot;5&quot;/&gt;&lt;property id=&quot;20300&quot; value=&quot;Slide 44 - &amp;quot;Why Did We Initiate the Ticket to Work Program? &amp;quot;&quot;/&gt;&lt;property id=&quot;20307&quot; value=&quot;453&quot;/&gt;&lt;/object&gt;&lt;object type=&quot;3&quot; unique_id=&quot;10047&quot;&gt;&lt;property id=&quot;20148&quot; value=&quot;5&quot;/&gt;&lt;property id=&quot;20300&quot; value=&quot;Slide 45 - &amp;quot;What Challenges Did We Overcome and How?&amp;quot;&quot;/&gt;&lt;property id=&quot;20307&quot; value=&quot;454&quot;/&gt;&lt;/object&gt;&lt;object type=&quot;3&quot; unique_id=&quot;10048&quot;&gt;&lt;property id=&quot;20148&quot; value=&quot;5&quot;/&gt;&lt;property id=&quot;20300&quot; value=&quot;Slide 46 - &amp;quot;What Success Has Been Achieved? &amp;quot;&quot;/&gt;&lt;property id=&quot;20307&quot; value=&quot;470&quot;/&gt;&lt;/object&gt;&lt;object type=&quot;3&quot; unique_id=&quot;10049&quot;&gt;&lt;property id=&quot;20148&quot; value=&quot;5&quot;/&gt;&lt;property id=&quot;20300&quot; value=&quot;Slide 47 - &amp;quot;What are Your Leading Two Concerns Integrating Employment Network (EN) Operations into the American Job Center Net&quot;/&gt;&lt;property id=&quot;20307&quot; value=&quot;457&quot;/&gt;&lt;/object&gt;&lt;object type=&quot;3&quot; unique_id=&quot;10050&quot;&gt;&lt;property id=&quot;20148&quot; value=&quot;5&quot;/&gt;&lt;property id=&quot;20300&quot; value=&quot;Slide 48 - &amp;quot;Part IV:  EN Provider Affiliate of ADEN&amp;quot;&quot;/&gt;&lt;property id=&quot;20307&quot; value=&quot;440&quot;/&gt;&lt;/object&gt;&lt;object type=&quot;3&quot; unique_id=&quot;10051&quot;&gt;&lt;property id=&quot;20148&quot; value=&quot;5&quot;/&gt;&lt;property id=&quot;20300&quot; value=&quot;Slide 49 - &amp;quot;Part IV.A.  Background&amp;quot;&quot;/&gt;&lt;property id=&quot;20307&quot; value=&quot;461&quot;/&gt;&lt;/object&gt;&lt;object type=&quot;3&quot; unique_id=&quot;10052&quot;&gt;&lt;property id=&quot;20148&quot; value=&quot;5&quot;/&gt;&lt;property id=&quot;20300&quot; value=&quot;Slide 50 - &amp;quot;RMCEP Background as an American Job Center (AJC)&amp;quot;&quot;/&gt;&lt;property id=&quot;20307&quot; value=&quot;441&quot;/&gt;&lt;/object&gt;&lt;object type=&quot;3&quot; unique_id=&quot;10053&quot;&gt;&lt;property id=&quot;20148&quot; value=&quot;5&quot;/&gt;&lt;property id=&quot;20300&quot; value=&quot;Slide 51 - &amp;quot;RMCEP Exudes a “No Wrong Door” Philosophy&amp;quot;&quot;/&gt;&lt;property id=&quot;20307&quot; value=&quot;442&quot;/&gt;&lt;/object&gt;&lt;object type=&quot;3&quot; unique_id=&quot;10054&quot;&gt;&lt;property id=&quot;20148&quot; value=&quot;5&quot;/&gt;&lt;property id=&quot;20300&quot; value=&quot;Slide 52 - &amp;quot;Part IV.B.  Responding to Change –  A Decision Point&amp;quot;&quot;/&gt;&lt;property id=&quot;20307&quot; value=&quot;458&quot;/&gt;&lt;/object&gt;&lt;object type=&quot;3&quot; unique_id=&quot;10055&quot;&gt;&lt;property id=&quot;20148&quot; value=&quot;5&quot;/&gt;&lt;property id=&quot;20300&quot; value=&quot;Slide 53 - &amp;quot;Responding to Change – A Decision Point&amp;quot;&quot;/&gt;&lt;property id=&quot;20307&quot; value=&quot;443&quot;/&gt;&lt;/object&gt;&lt;object type=&quot;3&quot; unique_id=&quot;10056&quot;&gt;&lt;property id=&quot;20148&quot; value=&quot;5&quot;/&gt;&lt;property id=&quot;20300&quot; value=&quot;Slide 54 - &amp;quot;RMCEP - Exploring Our Options&amp;quot;&quot;/&gt;&lt;property id=&quot;20307&quot; value=&quot;444&quot;/&gt;&lt;/object&gt;&lt;object type=&quot;3&quot; unique_id=&quot;10057&quot;&gt;&lt;property id=&quot;20148&quot; value=&quot;5&quot;/&gt;&lt;property id=&quot;20300&quot; value=&quot;Slide 55 - &amp;quot;The Right Fit for RMCEP – American Dream Employment Network (ADEN)&amp;quot;&quot;/&gt;&lt;property id=&quot;20307&quot; value=&quot;445&quot;/&gt;&lt;/object&gt;&lt;object type=&quot;3&quot; unique_id=&quot;10058&quot;&gt;&lt;property id=&quot;20148&quot; value=&quot;5&quot;/&gt;&lt;property id=&quot;20300&quot; value=&quot;Slide 56 - &amp;quot;A Comparison of the Old and New Employment Network (EN) Models&amp;quot;&quot;/&gt;&lt;property id=&quot;20307&quot; value=&quot;446&quot;/&gt;&lt;/object&gt;&lt;object type=&quot;3&quot; unique_id=&quot;10059&quot;&gt;&lt;property id=&quot;20148&quot; value=&quot;5&quot;/&gt;&lt;property id=&quot;20300&quot; value=&quot;Slide 57 - &amp;quot;Part IV.C.  Administrative Support Services and Benefits&amp;quot;&quot;/&gt;&lt;property id=&quot;20307&quot; value=&quot;460&quot;/&gt;&lt;/object&gt;&lt;object type=&quot;3&quot; unique_id=&quot;10060&quot;&gt;&lt;property id=&quot;20148&quot; value=&quot;5&quot;/&gt;&lt;property id=&quot;20300&quot; value=&quot;Slide 58 - &amp;quot;Examples of ADEN Administrative Services for RMCEP&amp;quot;&quot;/&gt;&lt;property id=&quot;20307&quot; value=&quot;447&quot;/&gt;&lt;/object&gt;&lt;object type=&quot;3&quot; unique_id=&quot;10061&quot;&gt;&lt;property id=&quot;20148&quot; value=&quot;5&quot;/&gt;&lt;property id=&quot;20300&quot; value=&quot;Slide 59 - &amp;quot;Other ADEN Support Services for RMCEP&amp;quot;&quot;/&gt;&lt;property id=&quot;20307&quot; value=&quot;448&quot;/&gt;&lt;/object&gt;&lt;object type=&quot;3&quot; unique_id=&quot;10062&quot;&gt;&lt;property id=&quot;20148&quot; value=&quot;5&quot;/&gt;&lt;property id=&quot;20300&quot; value=&quot;Slide 60 - &amp;quot;Present - The Dual Benefits of Receiving Services from ADEN&amp;quot;&quot;/&gt;&lt;property id=&quot;20307&quot; value=&quot;449&quot;/&gt;&lt;/object&gt;&lt;object type=&quot;3&quot; unique_id=&quot;10063&quot;&gt;&lt;property id=&quot;20148&quot; value=&quot;5&quot;/&gt;&lt;property id=&quot;20300&quot; value=&quot;Slide 61 - &amp;quot;Closing Remarks - Why Become an Employment Network?&amp;quot;&quot;/&gt;&lt;property id=&quot;20307&quot; value=&quot;450&quot;/&gt;&lt;/object&gt;&lt;object type=&quot;3&quot; unique_id=&quot;10064&quot;&gt;&lt;property id=&quot;20148&quot; value=&quot;5&quot;/&gt;&lt;property id=&quot;20300&quot; value=&quot;Slide 62&quot;/&gt;&lt;property id=&quot;20307&quot; value=&quot;281&quot;/&gt;&lt;/object&gt;&lt;object type=&quot;3&quot; unique_id=&quot;10065&quot;&gt;&lt;property id=&quot;20148&quot; value=&quot;5&quot;/&gt;&lt;property id=&quot;20300&quot; value=&quot;Slide 63 - &amp;quot;Connect the Pieces - Ticket to Work Resources on WorkforceGPS &amp;quot;&quot;/&gt;&lt;property id=&quot;20307&quot; value=&quot;463&quot;/&gt;&lt;/object&gt;&lt;object type=&quot;3&quot; unique_id=&quot;10066&quot;&gt;&lt;property id=&quot;20148&quot; value=&quot;5&quot;/&gt;&lt;property id=&quot;20300&quot; value=&quot;Slide 64 - &amp;quot;Connecting Future Pieces – Workforce Innovation Cohort Challenge&amp;quot;&quot;/&gt;&lt;property id=&quot;20307&quot; value=&quot;469&quot;/&gt;&lt;/object&gt;&lt;object type=&quot;3&quot; unique_id=&quot;10067&quot;&gt;&lt;property id=&quot;20148&quot; value=&quot;5&quot;/&gt;&lt;property id=&quot;20300&quot; value=&quot;Slide 65&quot;/&gt;&lt;property id=&quot;20307&quot; value=&quot;456&quot;/&gt;&lt;/object&gt;&lt;object type=&quot;3&quot; unique_id=&quot;10068&quot;&gt;&lt;property id=&quot;20148&quot; value=&quot;5&quot;/&gt;&lt;property id=&quot;20300&quot; value=&quot;Slide 66&quot;/&gt;&lt;property id=&quot;20307&quot; value=&quot;275&quot;/&gt;&lt;/object&gt;&lt;object type=&quot;3&quot; unique_id=&quot;10069&quot;&gt;&lt;property id=&quot;20148&quot; value=&quot;5&quot;/&gt;&lt;property id=&quot;20300&quot; value=&quot;Slide 67&quot;/&gt;&lt;property id=&quot;20307&quot; value=&quot;343&quot;/&gt;&lt;/object&gt;&lt;object type=&quot;3&quot; unique_id=&quot;10070&quot;&gt;&lt;property id=&quot;20148&quot; value=&quot;5&quot;/&gt;&lt;property id=&quot;20300&quot; value=&quot;Slide 68&quot;/&gt;&lt;property id=&quot;20307&quot; value=&quot;377&quot;/&gt;&lt;/object&gt;&lt;object type=&quot;3&quot; unique_id=&quot;10071&quot;&gt;&lt;property id=&quot;20148&quot; value=&quot;5&quot;/&gt;&lt;property id=&quot;20300&quot; value=&quot;Slide 69&quot;/&gt;&lt;property id=&quot;20307&quot; value=&quot;282&quot;/&gt;&lt;/object&gt;&lt;/object&gt;&lt;object type=&quot;8&quot; unique_id=&quot;1014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10945</TotalTime>
  <Words>3414</Words>
  <Application>Microsoft Office PowerPoint</Application>
  <PresentationFormat>On-screen Show (4:3)</PresentationFormat>
  <Paragraphs>510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ＭＳ Ｐゴシック</vt:lpstr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1_Interactive Slides</vt:lpstr>
      <vt:lpstr>Ticket to Work Program: An Aligned Mission with WIOA</vt:lpstr>
      <vt:lpstr>PowerPoint Presentation</vt:lpstr>
      <vt:lpstr>Employment Networks (ENs) to Administer Ticket to Work – An Opportunity</vt:lpstr>
      <vt:lpstr>PowerPoint Presentation</vt:lpstr>
      <vt:lpstr>PowerPoint Presentation</vt:lpstr>
      <vt:lpstr>PowerPoint Presentation</vt:lpstr>
      <vt:lpstr>PowerPoint Presentation</vt:lpstr>
      <vt:lpstr>DOL and SSA  Interagency Leadership Welcome Message</vt:lpstr>
      <vt:lpstr>PowerPoint Presentation</vt:lpstr>
      <vt:lpstr>Part I:  A Macro Overview of the  Ticket to Work Program and Employment Networks (ENs)</vt:lpstr>
      <vt:lpstr>Part I.A.  Ticket to Work –  A Brief Overview</vt:lpstr>
      <vt:lpstr>     What is the Ticket to Work Program? </vt:lpstr>
      <vt:lpstr> Who are the Key Stakeholders? </vt:lpstr>
      <vt:lpstr>     How Would you Describe the Typical Ticket to Work Customer? </vt:lpstr>
      <vt:lpstr>An Essential Customer Base for the  American Job Center (AJC)</vt:lpstr>
      <vt:lpstr>What are the Benefits for the American Job Center Network to Administer Ticket to Work?</vt:lpstr>
      <vt:lpstr>Part I.B.  Employment Network (EN) Overview</vt:lpstr>
      <vt:lpstr>What is an Employment Network?</vt:lpstr>
      <vt:lpstr>What are Some Examples of a Public Workforce EN?</vt:lpstr>
      <vt:lpstr>What are the Different Employment Network (EN) Model Options?</vt:lpstr>
      <vt:lpstr>What New Developments from SSA about Becoming or Currently Being an EN?</vt:lpstr>
      <vt:lpstr>What is the Ticket Lifecycle from EN Perspective?  </vt:lpstr>
      <vt:lpstr>Part I.C. Employment Network (EN) Payments</vt:lpstr>
      <vt:lpstr>What are the Financial Benefits of Being an Employment Network (EN)?</vt:lpstr>
      <vt:lpstr>What were the FY 2017 Employment Network (EN) Statistics?</vt:lpstr>
      <vt:lpstr>How do Payments to an Employment Network (EN) Operate? </vt:lpstr>
      <vt:lpstr>Could an Additional EN Funding Stream Replace Other Funding Resources?</vt:lpstr>
      <vt:lpstr>Is My Agency a Good Fit to Become an Employment Network (EN)?</vt:lpstr>
      <vt:lpstr>PART I.D. Highlighting Two Effective Partnership Models</vt:lpstr>
      <vt:lpstr>What is Partnership Plus?</vt:lpstr>
      <vt:lpstr>Where are there Partnership Plus Agreements? </vt:lpstr>
      <vt:lpstr>How Can the Partnership Plus Model Collaborate with American Job Centers (AJCs) as an Employment Network?</vt:lpstr>
      <vt:lpstr>Is there a Solution to the Administrative Tracking?</vt:lpstr>
      <vt:lpstr>PART I.E. Highlighting Success</vt:lpstr>
      <vt:lpstr>Faces of Success – Success Story</vt:lpstr>
      <vt:lpstr>How Would (or do currently) Your Entity Use the SSA EN Income?: </vt:lpstr>
      <vt:lpstr>Part II:  Single Entity EN Overview</vt:lpstr>
      <vt:lpstr>An Overview - The SkillSource Group, Inc.</vt:lpstr>
      <vt:lpstr>Why Did We Initiate the Ticket to Work Program? </vt:lpstr>
      <vt:lpstr>What Challenges Did We Overcome and How?</vt:lpstr>
      <vt:lpstr>What Success Has Been Achieved? </vt:lpstr>
      <vt:lpstr>Part III:  Administrative EN Overview</vt:lpstr>
      <vt:lpstr>An Overview – South Carolina Department of Employment and Workforce</vt:lpstr>
      <vt:lpstr>Why Did We Initiate the Ticket to Work Program? </vt:lpstr>
      <vt:lpstr>What Challenges Did We Overcome and How?</vt:lpstr>
      <vt:lpstr>What Success Has Been Achieved? </vt:lpstr>
      <vt:lpstr>What are Your Leading Two Concerns Integrating Employment Network (EN) Operations into the American Job Center Network: </vt:lpstr>
      <vt:lpstr>Part IV:  EN Provider Affiliate of ADEN</vt:lpstr>
      <vt:lpstr>Part IV.A.  Background</vt:lpstr>
      <vt:lpstr>RMCEP Background as an American Job Center (AJC)</vt:lpstr>
      <vt:lpstr>RMCEP Exudes a “No Wrong Door” Philosophy</vt:lpstr>
      <vt:lpstr>Part IV.B.  Responding to Change –  A Decision Point</vt:lpstr>
      <vt:lpstr>Responding to Change – A Decision Point</vt:lpstr>
      <vt:lpstr>RMCEP - Exploring Our Options</vt:lpstr>
      <vt:lpstr>The Right Fit for RMCEP – American Dream Employment Network (ADEN)</vt:lpstr>
      <vt:lpstr>A Comparison of the Old and New Employment Network (EN) Models</vt:lpstr>
      <vt:lpstr>Part IV.C.  Administrative Support Services and Benefits</vt:lpstr>
      <vt:lpstr>Examples of ADEN Administrative Services for RMCEP</vt:lpstr>
      <vt:lpstr>Other ADEN Support Services for RMCEP</vt:lpstr>
      <vt:lpstr>Present - The Dual Benefits of Receiving Services from ADEN</vt:lpstr>
      <vt:lpstr>Closing Remarks - Why Become an Employment Network?</vt:lpstr>
      <vt:lpstr>PowerPoint Presentation</vt:lpstr>
      <vt:lpstr>Connect the Pieces - Ticket to Work Resources on WorkforceGPS </vt:lpstr>
      <vt:lpstr>Connecting Future Pieces – Workforce Innovation Cohort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458</cp:revision>
  <cp:lastPrinted>2018-09-10T13:17:21Z</cp:lastPrinted>
  <dcterms:created xsi:type="dcterms:W3CDTF">2017-06-21T17:13:53Z</dcterms:created>
  <dcterms:modified xsi:type="dcterms:W3CDTF">2018-09-11T15:39:56Z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  <property fmtid="{D5CDD505-2E9C-101B-9397-08002B2CF9AE}" pid="3" name="_NewReviewCycle">
    <vt:lpwstr/>
  </property>
</Properties>
</file>