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42" r:id="rId2"/>
    <p:sldId id="343" r:id="rId3"/>
    <p:sldId id="298" r:id="rId4"/>
    <p:sldId id="339" r:id="rId5"/>
    <p:sldId id="340" r:id="rId6"/>
    <p:sldId id="294" r:id="rId7"/>
    <p:sldId id="347" r:id="rId8"/>
    <p:sldId id="341" r:id="rId9"/>
    <p:sldId id="303" r:id="rId10"/>
    <p:sldId id="348" r:id="rId11"/>
    <p:sldId id="309" r:id="rId12"/>
    <p:sldId id="310" r:id="rId13"/>
    <p:sldId id="311" r:id="rId14"/>
    <p:sldId id="312" r:id="rId15"/>
    <p:sldId id="349" r:id="rId16"/>
    <p:sldId id="317" r:id="rId17"/>
    <p:sldId id="362" r:id="rId18"/>
    <p:sldId id="325" r:id="rId19"/>
    <p:sldId id="326" r:id="rId20"/>
    <p:sldId id="321" r:id="rId21"/>
    <p:sldId id="322" r:id="rId22"/>
    <p:sldId id="327" r:id="rId23"/>
    <p:sldId id="328" r:id="rId24"/>
    <p:sldId id="330" r:id="rId25"/>
    <p:sldId id="332" r:id="rId26"/>
    <p:sldId id="331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296" r:id="rId40"/>
    <p:sldId id="316" r:id="rId41"/>
    <p:sldId id="344" r:id="rId42"/>
    <p:sldId id="305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Burke" initials="EB" lastIdx="1" clrIdx="0">
    <p:extLst>
      <p:ext uri="{19B8F6BF-5375-455C-9EA6-DF929625EA0E}">
        <p15:presenceInfo xmlns:p15="http://schemas.microsoft.com/office/powerpoint/2012/main" userId="Evan Burke" providerId="None"/>
      </p:ext>
    </p:extLst>
  </p:cmAuthor>
  <p:cmAuthor id="2" name="Cheryl Martin" initials="CM" lastIdx="7" clrIdx="1">
    <p:extLst>
      <p:ext uri="{19B8F6BF-5375-455C-9EA6-DF929625EA0E}">
        <p15:presenceInfo xmlns:p15="http://schemas.microsoft.com/office/powerpoint/2012/main" userId="Cheryl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59BFF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3" autoAdjust="0"/>
    <p:restoredTop sz="96144" autoAdjust="0"/>
  </p:normalViewPr>
  <p:slideViewPr>
    <p:cSldViewPr snapToGrid="0" snapToObjects="1">
      <p:cViewPr varScale="1">
        <p:scale>
          <a:sx n="87" d="100"/>
          <a:sy n="87" d="100"/>
        </p:scale>
        <p:origin x="1661" y="91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66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902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51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64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3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64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37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8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0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87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5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07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1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1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111D-AFCC-254B-9B67-176B9711A305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AB8-48A9-8241-A222-87359A9A9A1C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EBB9-A5D1-D04D-BDB4-DFE7FF78F2C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22E-45EC-DF4F-A3C8-166F4605B1D1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3B6C-149C-9445-8DD4-A1104F078887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905B-9210-3944-A8D7-AA33FEA32D99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F592-E49B-4C40-ABB1-24EF2A88DB99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F105-FC71-8E41-A9D4-8F99C54B3C20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581C-FDA5-A040-965D-06FED10F28B3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A6B6-122B-B941-A679-C1034E7ADD1B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59C-17FA-6F44-81C6-A94343AD662D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81C-2BBD-284E-A4CA-2058080C58C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AAE49E-F888-9947-B2D1-B402175787EC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connect/impact-communities/ie2e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6650163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www.twitter.com/SkillsCommons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commons.org/Facebook" TargetMode="External"/><Relationship Id="rId11" Type="http://schemas.openxmlformats.org/officeDocument/2006/relationships/hyperlink" Target="http://support.skillscommons.org/connect/" TargetMode="External"/><Relationship Id="rId5" Type="http://schemas.openxmlformats.org/officeDocument/2006/relationships/image" Target="../media/image40.png"/><Relationship Id="rId10" Type="http://schemas.openxmlformats.org/officeDocument/2006/relationships/hyperlink" Target="http://voices.merlot.org/group/impact" TargetMode="External"/><Relationship Id="rId4" Type="http://schemas.openxmlformats.org/officeDocument/2006/relationships/image" Target="../media/image39.png"/><Relationship Id="rId9" Type="http://schemas.openxmlformats.org/officeDocument/2006/relationships/hyperlink" Target="mailto:connect@skillscommons.or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2/15/20/51/Innovations_Leading_to_Career_Success_Webinar_Seri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accct.workforcegps.org/resources/2018/08/22/17/45/Resource_Innovations_Leading_to_Career_Success_Webinar_Series_Part2" TargetMode="Externa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mailto:support@skillscommons.org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support.skillscommons.org/connect/impact-communities/ie2et/" TargetMode="Externa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common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doleta.gov/taaccc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accct.workforcegps.org/resources/2018/08/22/17/45/Resource_Innovations_Leading_to_Career_Success_Webinar_Series_Part2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77389" y="1448969"/>
            <a:ext cx="7127259" cy="48022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kind of organization are you coming from?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College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Workforce Board/American Job Center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Community Service Provider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Other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385270" y="728664"/>
            <a:ext cx="1668402" cy="6350513"/>
            <a:chOff x="7304232" y="768658"/>
            <a:chExt cx="1668402" cy="6350513"/>
          </a:xfrm>
        </p:grpSpPr>
        <p:sp>
          <p:nvSpPr>
            <p:cNvPr id="16" name="Rectangle 15"/>
            <p:cNvSpPr/>
            <p:nvPr/>
          </p:nvSpPr>
          <p:spPr>
            <a:xfrm rot="19800000">
              <a:off x="7304232" y="2663221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192696"/>
            <a:ext cx="2053189" cy="665304"/>
            <a:chOff x="0" y="6192696"/>
            <a:chExt cx="2043953" cy="665304"/>
          </a:xfrm>
        </p:grpSpPr>
        <p:sp>
          <p:nvSpPr>
            <p:cNvPr id="3" name="Rectangle 2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368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11465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794" y="-204330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-82327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60512" y="1019978"/>
            <a:ext cx="6681107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Brenda Mora Perea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Ambassador, California State University-MERLOT, SkillsCommons.org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0BE162-9CEB-2B4E-B0FC-C88ECF133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1" y="1019978"/>
            <a:ext cx="2080611" cy="24094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63BF16-BB64-6F41-860F-AA6A99CA94DC}"/>
              </a:ext>
            </a:extLst>
          </p:cNvPr>
          <p:cNvSpPr txBox="1">
            <a:spLocks/>
          </p:cNvSpPr>
          <p:nvPr/>
        </p:nvSpPr>
        <p:spPr>
          <a:xfrm>
            <a:off x="2611773" y="3911384"/>
            <a:ext cx="6532227" cy="1258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Jennifer Gutierrez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Ambassador, California State University-MERLOT, SkillsCommons.org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26F9A-9196-0F4A-BFE4-AADB64953C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1" y="3914480"/>
            <a:ext cx="2080611" cy="21470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12" name="Rectangle 11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355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33878" y="1216155"/>
            <a:ext cx="7219568" cy="5247663"/>
            <a:chOff x="1405467" y="1185333"/>
            <a:chExt cx="6990489" cy="5463607"/>
          </a:xfrm>
        </p:grpSpPr>
        <p:grpSp>
          <p:nvGrpSpPr>
            <p:cNvPr id="10" name="Group 9"/>
            <p:cNvGrpSpPr/>
            <p:nvPr/>
          </p:nvGrpSpPr>
          <p:grpSpPr>
            <a:xfrm>
              <a:off x="1405467" y="1185333"/>
              <a:ext cx="6990489" cy="2964903"/>
              <a:chOff x="2933502" y="1046412"/>
              <a:chExt cx="6225016" cy="270834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933502" y="1046412"/>
                <a:ext cx="6214532" cy="27083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943986" y="1121293"/>
                <a:ext cx="6214532" cy="2445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D9D9D9"/>
                    </a:solidFill>
                    <a:latin typeface="Bell MT" panose="02020503060305020303" pitchFamily="18" charset="77"/>
                  </a:rPr>
                  <a:t>Jumpstart to Successful Instruction: IE2EI</a:t>
                </a:r>
              </a:p>
              <a:p>
                <a:pPr algn="ctr"/>
                <a:endParaRPr lang="en-US" sz="4000" b="1" dirty="0">
                  <a:solidFill>
                    <a:srgbClr val="D9D9D9"/>
                  </a:solidFill>
                  <a:latin typeface="Bell MT" panose="02020503060305020303" pitchFamily="18" charset="77"/>
                </a:endParaRPr>
              </a:p>
              <a:p>
                <a:pPr algn="ctr"/>
                <a:r>
                  <a:rPr lang="en-US" sz="2400" b="1" dirty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latin typeface="Bell MT" panose="02020503060305020303" pitchFamily="18" charset="0"/>
                  </a:rPr>
                  <a:t>Preparing Industry Expert in Becoming Expert Instructors (IE2EI)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138719" y="2428807"/>
                <a:ext cx="5804098" cy="0"/>
              </a:xfrm>
              <a:prstGeom prst="line">
                <a:avLst/>
              </a:prstGeom>
              <a:ln w="127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88543E-3A14-4440-9FB4-0844F86F7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6754" y="4130059"/>
              <a:ext cx="3437429" cy="25048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183B9C-E95B-F245-A8C8-ABE2B7A86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16"/>
            <a:stretch/>
          </p:blipFill>
          <p:spPr>
            <a:xfrm>
              <a:off x="1417240" y="4159313"/>
              <a:ext cx="3529514" cy="2489627"/>
            </a:xfrm>
            <a:prstGeom prst="rect">
              <a:avLst/>
            </a:prstGeom>
          </p:spPr>
        </p:pic>
      </p:grp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1FE113A6-541F-48E3-A995-DF09399069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6C3DCD5-57A8-994C-B5B7-80BD0D2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66" y="184548"/>
            <a:ext cx="7006892" cy="10128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IE2EI Community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89AE3-B1B8-D546-80DE-07F3F7ED38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3" y="1197434"/>
            <a:ext cx="7869836" cy="5454342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B722E70-5BFC-4A50-8F21-E9823B017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F4F8-49B3-914A-92CD-8B3DDF6B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49275" y="1715980"/>
            <a:ext cx="8460254" cy="30155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4314" marR="384810" indent="-214789">
              <a:spcBef>
                <a:spcPts val="75"/>
              </a:spcBef>
              <a:buClr>
                <a:srgbClr val="324D9A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400" spc="-15" dirty="0">
                <a:latin typeface="Arial" panose="020B0604020202020204" pitchFamily="34" charset="0"/>
                <a:cs typeface="Arial" panose="020B0604020202020204" pitchFamily="34" charset="0"/>
              </a:rPr>
              <a:t>How do you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upskill</a:t>
            </a:r>
            <a:r>
              <a:rPr sz="2400" spc="-4" dirty="0">
                <a:latin typeface="Arial" panose="020B0604020202020204" pitchFamily="34" charset="0"/>
                <a:cs typeface="Arial" panose="020B0604020202020204" pitchFamily="34" charset="0"/>
              </a:rPr>
              <a:t> industry experts for the</a:t>
            </a:r>
            <a:r>
              <a:rPr lang="en-US" sz="2400" spc="-4" dirty="0">
                <a:latin typeface="Arial" panose="020B0604020202020204" pitchFamily="34" charset="0"/>
                <a:cs typeface="Arial" panose="020B0604020202020204" pitchFamily="34" charset="0"/>
              </a:rPr>
              <a:t>ir new role as an instructor?</a:t>
            </a:r>
          </a:p>
          <a:p>
            <a:pPr marL="224314" marR="384810" indent="-214789">
              <a:spcBef>
                <a:spcPts val="75"/>
              </a:spcBef>
              <a:buClr>
                <a:srgbClr val="324D9A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endParaRPr lang="en-US" sz="24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4" marR="384810" indent="-214789">
              <a:spcBef>
                <a:spcPts val="75"/>
              </a:spcBef>
              <a:buClr>
                <a:srgbClr val="324D9A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400" spc="-4" dirty="0">
                <a:latin typeface="Arial" panose="020B0604020202020204" pitchFamily="34" charset="0"/>
                <a:cs typeface="Arial" panose="020B0604020202020204" pitchFamily="34" charset="0"/>
              </a:rPr>
              <a:t>What resources do secondary and postsecondary institutions have to upskill new instructors?</a:t>
            </a:r>
          </a:p>
          <a:p>
            <a:pPr marL="224314" marR="384810" indent="-214789">
              <a:spcBef>
                <a:spcPts val="75"/>
              </a:spcBef>
              <a:buClr>
                <a:srgbClr val="324D9A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4314" marR="384810" indent="-214789">
              <a:spcBef>
                <a:spcPts val="75"/>
              </a:spcBef>
              <a:buClr>
                <a:srgbClr val="324D9A"/>
              </a:buClr>
              <a:buSzPct val="144444"/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en-US" sz="2400" spc="-4" dirty="0">
                <a:latin typeface="Arial" panose="020B0604020202020204" pitchFamily="34" charset="0"/>
                <a:cs typeface="Arial" panose="020B0604020202020204" pitchFamily="34" charset="0"/>
              </a:rPr>
              <a:t>What resources do secondary and postsecondary instructors have to upskill themselves?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539517-3EA4-4147-BA45-BB868529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257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34C41756-86C0-41AB-9DC4-B866EAD101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BEDE-3ACB-9E4C-970A-81CF613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964" y="1358519"/>
            <a:ext cx="8301317" cy="4002374"/>
          </a:xfrm>
        </p:spPr>
        <p:txBody>
          <a:bodyPr>
            <a:noAutofit/>
          </a:bodyPr>
          <a:lstStyle/>
          <a:p>
            <a:pPr marL="110014" marR="108585" indent="-214789">
              <a:spcBef>
                <a:spcPts val="600"/>
              </a:spcBef>
              <a:buClr>
                <a:srgbClr val="333399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r>
              <a:rPr lang="en-US" sz="2000" spc="-11" dirty="0">
                <a:latin typeface="Arial" panose="020B0604020202020204" pitchFamily="34" charset="0"/>
                <a:cs typeface="Arial" panose="020B0604020202020204" pitchFamily="34" charset="0"/>
              </a:rPr>
              <a:t>The content was developed through:</a:t>
            </a:r>
          </a:p>
          <a:p>
            <a:pPr marL="809625" lvl="1" indent="-342900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  <a:tabLst>
                <a:tab pos="224314" algn="l"/>
                <a:tab pos="224790" algn="l"/>
              </a:tabLst>
            </a:pPr>
            <a:r>
              <a:rPr lang="en-US" sz="2000" spc="-19" dirty="0">
                <a:latin typeface="Arial" panose="020B0604020202020204" pitchFamily="34" charset="0"/>
                <a:cs typeface="Arial" panose="020B0604020202020204" pitchFamily="34" charset="0"/>
              </a:rPr>
              <a:t>Interviews with new college</a:t>
            </a:r>
            <a:r>
              <a:rPr lang="en-US" sz="2000" spc="-8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" dirty="0">
                <a:latin typeface="Arial" panose="020B0604020202020204" pitchFamily="34" charset="0"/>
                <a:cs typeface="Arial" panose="020B0604020202020204" pitchFamily="34" charset="0"/>
              </a:rPr>
              <a:t>faculty members and experienced instructors who came from industry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marR="3810" lvl="1" indent="-342900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  <a:tabLst>
                <a:tab pos="224314" algn="l"/>
                <a:tab pos="224790" algn="l"/>
              </a:tabLst>
            </a:pPr>
            <a:r>
              <a:rPr lang="en-US" sz="2000" spc="-4" dirty="0">
                <a:latin typeface="Arial" panose="020B0604020202020204" pitchFamily="34" charset="0"/>
                <a:cs typeface="Arial" panose="020B0604020202020204" pitchFamily="34" charset="0"/>
              </a:rPr>
              <a:t>Use of a collaborative, iterative build  process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marR="25241" lvl="1" indent="-342900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  <a:tabLst>
                <a:tab pos="224314" algn="l"/>
                <a:tab pos="224790" algn="l"/>
              </a:tabLst>
            </a:pPr>
            <a:r>
              <a:rPr lang="en-US" sz="2000" spc="-4" dirty="0">
                <a:latin typeface="Arial" panose="020B0604020202020204" pitchFamily="34" charset="0"/>
                <a:cs typeface="Arial" panose="020B0604020202020204" pitchFamily="34" charset="0"/>
              </a:rPr>
              <a:t>Development of “appetizer”-sized course content combined into a full “meal”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333399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 chunked into short independent modules</a:t>
            </a:r>
          </a:p>
          <a:p>
            <a:pPr>
              <a:spcBef>
                <a:spcPts val="600"/>
              </a:spcBef>
              <a:buClr>
                <a:srgbClr val="333399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as:</a:t>
            </a:r>
          </a:p>
          <a:p>
            <a:pPr lvl="1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Just-in-Time training</a:t>
            </a:r>
          </a:p>
          <a:p>
            <a:pPr lvl="1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Before first day of course</a:t>
            </a:r>
          </a:p>
          <a:p>
            <a:pPr lvl="1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Midterm</a:t>
            </a:r>
          </a:p>
          <a:p>
            <a:pPr lvl="1">
              <a:buClr>
                <a:srgbClr val="333399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Before start of new semester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Solution</a:t>
            </a: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B322C19-E7F4-4D02-A1E2-C5311EFC8C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9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BEDE-3ACB-9E4C-970A-81CF613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2478663"/>
            <a:ext cx="7982499" cy="2970368"/>
          </a:xfrm>
        </p:spPr>
        <p:txBody>
          <a:bodyPr>
            <a:noAutofit/>
          </a:bodyPr>
          <a:lstStyle/>
          <a:p>
            <a:r>
              <a:rPr lang="en-US" dirty="0"/>
              <a:t>101-1st Day of the Course</a:t>
            </a:r>
          </a:p>
          <a:p>
            <a:r>
              <a:rPr lang="en-US" dirty="0"/>
              <a:t>101-Writing an Effective Syllabus</a:t>
            </a:r>
          </a:p>
          <a:p>
            <a:r>
              <a:rPr lang="en-US" dirty="0"/>
              <a:t>101-Developing Effective Communication</a:t>
            </a:r>
          </a:p>
          <a:p>
            <a:r>
              <a:rPr lang="en-US" dirty="0"/>
              <a:t>101-Fair and Balanced Formative and Summative Assessments</a:t>
            </a:r>
          </a:p>
          <a:p>
            <a:pPr marL="110014" marR="108585" indent="-214789">
              <a:spcBef>
                <a:spcPts val="600"/>
              </a:spcBef>
              <a:buClr>
                <a:srgbClr val="333399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7651"/>
            <a:ext cx="7210268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Deep Dive into Modules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DE341-49DC-BE40-AC30-BC1B7E108909}"/>
              </a:ext>
            </a:extLst>
          </p:cNvPr>
          <p:cNvSpPr txBox="1"/>
          <p:nvPr/>
        </p:nvSpPr>
        <p:spPr>
          <a:xfrm>
            <a:off x="369646" y="1720862"/>
            <a:ext cx="859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 New Instructor Professional Learning Plan or Training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94445E3A-1482-41CC-B172-08AE01C966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2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2" y="0"/>
            <a:ext cx="933209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5" y="115717"/>
            <a:ext cx="5503089" cy="96137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Live Site Share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9502" y="2957944"/>
            <a:ext cx="8042276" cy="1990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http://support.skillscommons.org/connect/impact-communities/ie2et/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D938A20-FF88-FF40-85A8-8BCDCC020528}"/>
              </a:ext>
            </a:extLst>
          </p:cNvPr>
          <p:cNvSpPr txBox="1">
            <a:spLocks/>
          </p:cNvSpPr>
          <p:nvPr/>
        </p:nvSpPr>
        <p:spPr>
          <a:xfrm>
            <a:off x="370269" y="1570893"/>
            <a:ext cx="8591551" cy="169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Go to the live site located at: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C27E1BE-96CC-4BE8-B31F-009CB470BC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5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B1AEE6F-0952-D94B-9066-220919D53F52}"/>
              </a:ext>
            </a:extLst>
          </p:cNvPr>
          <p:cNvSpPr txBox="1">
            <a:spLocks/>
          </p:cNvSpPr>
          <p:nvPr/>
        </p:nvSpPr>
        <p:spPr>
          <a:xfrm>
            <a:off x="1" y="97651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Day of Your Course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778C6-0B6F-4B40-B1B3-D73ED2B3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27" y="1244974"/>
            <a:ext cx="7747235" cy="5191283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67A1613C-DC1F-43D7-9477-FAAC830251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65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B1AEE6F-0952-D94B-9066-220919D53F52}"/>
              </a:ext>
            </a:extLst>
          </p:cNvPr>
          <p:cNvSpPr txBox="1">
            <a:spLocks/>
          </p:cNvSpPr>
          <p:nvPr/>
        </p:nvSpPr>
        <p:spPr>
          <a:xfrm>
            <a:off x="1" y="97651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Day of Your Course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90EE0E-C755-D64B-BE52-A41AA81C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72" y="1237129"/>
            <a:ext cx="7663546" cy="5195866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1356679-19AC-4DF1-AC22-5DC823E744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5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FB1AEE6F-0952-D94B-9066-220919D53F52}"/>
              </a:ext>
            </a:extLst>
          </p:cNvPr>
          <p:cNvSpPr txBox="1">
            <a:spLocks/>
          </p:cNvSpPr>
          <p:nvPr/>
        </p:nvSpPr>
        <p:spPr>
          <a:xfrm>
            <a:off x="1" y="97651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1</a:t>
            </a:r>
            <a:r>
              <a:rPr lang="en-US" b="1" baseline="30000" dirty="0">
                <a:solidFill>
                  <a:schemeClr val="bg1"/>
                </a:solidFill>
              </a:rPr>
              <a:t>st</a:t>
            </a:r>
            <a:r>
              <a:rPr lang="en-US" b="1" dirty="0">
                <a:solidFill>
                  <a:schemeClr val="bg1"/>
                </a:solidFill>
              </a:rPr>
              <a:t> Day of Your Course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02D50-0027-E242-8CE5-23E4B43FA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40" y="1249314"/>
            <a:ext cx="7720209" cy="5183682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00636B14-6126-452C-B5A2-7CAAD4907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7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5" y="1255222"/>
            <a:ext cx="6830219" cy="462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at your organization?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385270" y="728664"/>
            <a:ext cx="1668402" cy="6350513"/>
            <a:chOff x="7304232" y="768658"/>
            <a:chExt cx="1668402" cy="6350513"/>
          </a:xfrm>
        </p:grpSpPr>
        <p:sp>
          <p:nvSpPr>
            <p:cNvPr id="15" name="Rectangle 14"/>
            <p:cNvSpPr/>
            <p:nvPr/>
          </p:nvSpPr>
          <p:spPr>
            <a:xfrm rot="19800000">
              <a:off x="7304232" y="2663221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23" name="Rectangle 22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811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21DF9-FDEF-3746-8102-F4F0289E57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71" y="1247809"/>
            <a:ext cx="7648347" cy="5244431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956613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Writing an Effective Syllabus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E47DC970-9C73-4F75-B2C6-FD778DC50A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C1E77-EF57-5C43-B3D4-4774761FF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09" y="1228165"/>
            <a:ext cx="7665872" cy="5204831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6956613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Writing an Effective Syllabus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32545E2-EAE7-4975-9AF9-0FF61D8F96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9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26894" y="136543"/>
            <a:ext cx="682214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Consistent Communication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1306" y="1228164"/>
            <a:ext cx="7709478" cy="5204832"/>
            <a:chOff x="1535416" y="1225066"/>
            <a:chExt cx="7863121" cy="55675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EFFE7C-23BA-134F-8D8F-23DDC6B9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8544" y="1225066"/>
              <a:ext cx="7729993" cy="55607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9560EFC-41F0-D147-851B-C15CE6FF7E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82"/>
            <a:stretch/>
          </p:blipFill>
          <p:spPr>
            <a:xfrm>
              <a:off x="1535416" y="1225066"/>
              <a:ext cx="2069718" cy="5567520"/>
            </a:xfrm>
            <a:prstGeom prst="rect">
              <a:avLst/>
            </a:prstGeom>
          </p:spPr>
        </p:pic>
      </p:grp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F1A709CD-B47C-4D90-9856-D5A5421D40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0DF6F-8266-E048-A79D-8D734600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96" y="1234456"/>
            <a:ext cx="7662297" cy="5173822"/>
          </a:xfrm>
          <a:prstGeom prst="rect">
            <a:avLst/>
          </a:prstGeom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26894" y="136543"/>
            <a:ext cx="682214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Consistent Communication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05410AA-6333-49F4-9C02-F8C48338F0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9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5" y="0"/>
            <a:ext cx="9332090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82269" y="585608"/>
            <a:ext cx="7210268" cy="5961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Formative and Summative Assessments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2C257-2E48-E74C-B1F1-BE034EAB3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4" y="1235539"/>
            <a:ext cx="7654211" cy="5197457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21EC32F3-8DE8-4595-9C25-B973E2832B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0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5" y="0"/>
            <a:ext cx="93320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9510C-7B76-C540-97B2-95C4ED38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69" y="1226577"/>
            <a:ext cx="7672881" cy="5206420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82269" y="585608"/>
            <a:ext cx="7210268" cy="5961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Formative and Summative Assessments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1564EBC-4248-46B1-90DF-E5A2D2797C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3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5" y="0"/>
            <a:ext cx="93320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A8BA7-E76F-CA4D-8849-C02F5FB9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37" y="1244450"/>
            <a:ext cx="7663546" cy="5188545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18670" y="217741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Formative and Summative Assessments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36DE8556-06A0-4B56-80CC-808CA0FD2D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81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BEDE-3ACB-9E4C-970A-81CF61357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2478663"/>
            <a:ext cx="7982499" cy="2970368"/>
          </a:xfrm>
        </p:spPr>
        <p:txBody>
          <a:bodyPr>
            <a:noAutofit/>
          </a:bodyPr>
          <a:lstStyle/>
          <a:p>
            <a:r>
              <a:rPr lang="en-US" dirty="0"/>
              <a:t>102-Investigating Learning Theory</a:t>
            </a:r>
          </a:p>
          <a:p>
            <a:r>
              <a:rPr lang="en-US" dirty="0"/>
              <a:t>102-Adopting and Adapting Research Based Learning Theories</a:t>
            </a:r>
          </a:p>
          <a:p>
            <a:r>
              <a:rPr lang="en-US" dirty="0"/>
              <a:t>102-Student Centered Learning in Higher Education</a:t>
            </a:r>
          </a:p>
          <a:p>
            <a:r>
              <a:rPr lang="en-US" dirty="0"/>
              <a:t>102-Understanding ADA &amp; Meeting Learner’s Needs</a:t>
            </a:r>
          </a:p>
          <a:p>
            <a:pPr marL="110014" marR="108585" indent="-214789">
              <a:spcBef>
                <a:spcPts val="600"/>
              </a:spcBef>
              <a:buClr>
                <a:srgbClr val="333399"/>
              </a:buClr>
              <a:buSzPct val="143750"/>
              <a:buFont typeface="Arial"/>
              <a:buChar char="•"/>
              <a:tabLst>
                <a:tab pos="567214" algn="l"/>
                <a:tab pos="567690" algn="l"/>
              </a:tabLs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663D2A-50CF-5C4A-9CE3-C8511FCD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7651"/>
            <a:ext cx="7210268" cy="9613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Deep Dive into Modules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CDE341-49DC-BE40-AC30-BC1B7E108909}"/>
              </a:ext>
            </a:extLst>
          </p:cNvPr>
          <p:cNvSpPr txBox="1"/>
          <p:nvPr/>
        </p:nvSpPr>
        <p:spPr>
          <a:xfrm>
            <a:off x="834272" y="1336430"/>
            <a:ext cx="8107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Sample Up-Skilling or Re-Skilling Professional Learning Plan or Training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F1A5F-541B-4C64-97B9-1DCE24D16E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7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"/>
            <a:ext cx="933209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637F0-CA70-1345-99DB-615E4525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16" y="1245239"/>
            <a:ext cx="7796458" cy="5229723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F619FDEF-5712-9445-AAA3-F40D516215BE}"/>
              </a:ext>
            </a:extLst>
          </p:cNvPr>
          <p:cNvSpPr txBox="1">
            <a:spLocks/>
          </p:cNvSpPr>
          <p:nvPr/>
        </p:nvSpPr>
        <p:spPr>
          <a:xfrm>
            <a:off x="128149" y="319779"/>
            <a:ext cx="6774674" cy="6626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Investigating Learning Theory</a:t>
            </a:r>
          </a:p>
        </p:txBody>
      </p:sp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CD1F62E7-69EB-48A5-9605-86625CA33C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18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97FB556F-D58D-7940-82D1-D1FE38764A2B}"/>
              </a:ext>
            </a:extLst>
          </p:cNvPr>
          <p:cNvSpPr txBox="1">
            <a:spLocks/>
          </p:cNvSpPr>
          <p:nvPr/>
        </p:nvSpPr>
        <p:spPr>
          <a:xfrm>
            <a:off x="0" y="295369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Adopting and Adapting Research Based Learning Theories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0B01C-81F9-6649-A9A3-401BB71C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27" y="1222402"/>
            <a:ext cx="7813835" cy="5235828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4184C95F-D57A-4604-B109-6D5DAE620B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30282"/>
            <a:ext cx="6771663" cy="40030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What challenges does your organization face in training industry experts as instructors?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Please type your answers into the webinar chat.</a:t>
            </a: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0708" y="-28356"/>
            <a:ext cx="9163121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385270" y="728664"/>
            <a:ext cx="1668402" cy="6350513"/>
            <a:chOff x="7304232" y="768658"/>
            <a:chExt cx="1668402" cy="6350513"/>
          </a:xfrm>
        </p:grpSpPr>
        <p:sp>
          <p:nvSpPr>
            <p:cNvPr id="15" name="Rectangle 14"/>
            <p:cNvSpPr/>
            <p:nvPr/>
          </p:nvSpPr>
          <p:spPr>
            <a:xfrm rot="19800000">
              <a:off x="7304232" y="2663221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23" name="Rectangle 22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549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AB486D09-FED8-5C4F-A12B-FEA00E53E78F}"/>
              </a:ext>
            </a:extLst>
          </p:cNvPr>
          <p:cNvSpPr txBox="1">
            <a:spLocks/>
          </p:cNvSpPr>
          <p:nvPr/>
        </p:nvSpPr>
        <p:spPr>
          <a:xfrm>
            <a:off x="0" y="295369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Adopting and Adapting Research Based Learning Theories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CD515-ADF4-1C4C-922E-6AF9CD88F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2" y="1237131"/>
            <a:ext cx="7707086" cy="5195865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78AECAD-B013-4CC2-93C4-F137741AD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47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AB486D09-FED8-5C4F-A12B-FEA00E53E78F}"/>
              </a:ext>
            </a:extLst>
          </p:cNvPr>
          <p:cNvSpPr txBox="1">
            <a:spLocks/>
          </p:cNvSpPr>
          <p:nvPr/>
        </p:nvSpPr>
        <p:spPr>
          <a:xfrm>
            <a:off x="0" y="295369"/>
            <a:ext cx="7210268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Adopting and Adapting Research Based Learning Theories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ADCE45-C140-F14A-8B78-27A2FED3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32" y="1228620"/>
            <a:ext cx="7820426" cy="522961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577088B0-14FA-4BDE-B6FE-99796147F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9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sp>
        <p:nvSpPr>
          <p:cNvPr id="6" name="Title 10">
            <a:extLst>
              <a:ext uri="{FF2B5EF4-FFF2-40B4-BE49-F238E27FC236}">
                <a16:creationId xmlns:a16="http://schemas.microsoft.com/office/drawing/2014/main" id="{AB486D09-FED8-5C4F-A12B-FEA00E53E78F}"/>
              </a:ext>
            </a:extLst>
          </p:cNvPr>
          <p:cNvSpPr txBox="1">
            <a:spLocks/>
          </p:cNvSpPr>
          <p:nvPr/>
        </p:nvSpPr>
        <p:spPr>
          <a:xfrm>
            <a:off x="2" y="67986"/>
            <a:ext cx="703776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Student Centered Learning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C3D8CA-20B7-BD47-9312-01B5F49B3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91" y="1237153"/>
            <a:ext cx="7626501" cy="522779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D8B3CACC-AB92-4BEE-AE0F-4074CA68EF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37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578202-C450-4141-ABCC-EFBA2B07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9" y="1250098"/>
            <a:ext cx="7751973" cy="519968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B486D09-FED8-5C4F-A12B-FEA00E53E78F}"/>
              </a:ext>
            </a:extLst>
          </p:cNvPr>
          <p:cNvSpPr txBox="1">
            <a:spLocks/>
          </p:cNvSpPr>
          <p:nvPr/>
        </p:nvSpPr>
        <p:spPr>
          <a:xfrm>
            <a:off x="2" y="67986"/>
            <a:ext cx="703776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Student Centered Learning </a:t>
            </a:r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A0DE12AC-FDEB-4500-9F6F-56F7148221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0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1F67-11D2-7248-BBFE-D9239F4D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ECF-6D87-A145-8C40-CFA86AD25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9D6F5-8941-2945-848B-4375ACB6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D108C-6970-CF46-8DB4-28A291C0F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7D0BC-8E46-404E-BF5A-D3A104B28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5" y="1236519"/>
            <a:ext cx="7772400" cy="5205442"/>
          </a:xfrm>
          <a:prstGeom prst="rect">
            <a:avLst/>
          </a:prstGeom>
        </p:spPr>
      </p:pic>
      <p:sp>
        <p:nvSpPr>
          <p:cNvPr id="10" name="Title 10">
            <a:extLst>
              <a:ext uri="{FF2B5EF4-FFF2-40B4-BE49-F238E27FC236}">
                <a16:creationId xmlns:a16="http://schemas.microsoft.com/office/drawing/2014/main" id="{AB486D09-FED8-5C4F-A12B-FEA00E53E78F}"/>
              </a:ext>
            </a:extLst>
          </p:cNvPr>
          <p:cNvSpPr txBox="1">
            <a:spLocks/>
          </p:cNvSpPr>
          <p:nvPr/>
        </p:nvSpPr>
        <p:spPr>
          <a:xfrm>
            <a:off x="2" y="67986"/>
            <a:ext cx="7037762" cy="9613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Student Centered Learning 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CB3C4895-D534-41C0-BFC1-4D4AB9C803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5" y="0"/>
            <a:ext cx="9332090" cy="6858000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98612" y="375280"/>
            <a:ext cx="7210268" cy="6653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ADA and Learners Needs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6AB77-B133-A542-8D60-02836AA71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19" y="1236628"/>
            <a:ext cx="7786581" cy="519636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5CA1A443-E1EC-4B63-94C1-FF6F323ED4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14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1ECB17-4131-4C41-9BBF-CB49E8BBF7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"/>
          <a:stretch/>
        </p:blipFill>
        <p:spPr>
          <a:xfrm>
            <a:off x="928317" y="1239101"/>
            <a:ext cx="7475456" cy="5193895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98612" y="375280"/>
            <a:ext cx="7210268" cy="6653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ADA and Learners Needs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85BDC1D-995C-4CCA-B524-7E1A9FD7CD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14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20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92F2E-DEF0-6846-A466-2FC633D90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54" y="1231918"/>
            <a:ext cx="7762918" cy="5191153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98612" y="375280"/>
            <a:ext cx="7210268" cy="6653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ADA and Learners Needs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C7E0ED26-5575-4B9F-82F7-1411A08524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41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CCD42-A192-304D-A069-69370F92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AE5B8-5D51-2449-AC0C-CE5430EE1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2" y="0"/>
            <a:ext cx="93320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3AB4A-0F40-2448-B608-B161D53B1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09" y="1229962"/>
            <a:ext cx="7721407" cy="5213035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3F01A1DB-0B2E-1A48-BF84-6FCA060048B1}"/>
              </a:ext>
            </a:extLst>
          </p:cNvPr>
          <p:cNvSpPr txBox="1">
            <a:spLocks/>
          </p:cNvSpPr>
          <p:nvPr/>
        </p:nvSpPr>
        <p:spPr>
          <a:xfrm>
            <a:off x="-98612" y="375280"/>
            <a:ext cx="7210268" cy="66536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ADA and Learners Needs</a:t>
            </a:r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48CB42C-70F6-49E9-91A7-715167B682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7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4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1" y="1473988"/>
            <a:ext cx="7481924" cy="4898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anticipate implementing one or more of the Jumpstart to Successful Instruction: IE2EI modules?</a:t>
            </a: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so, how?</a:t>
            </a:r>
          </a:p>
          <a:p>
            <a:pPr marL="0" indent="0"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Please share your answers with us in the webinar chat.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6" name="Rectangle 5"/>
          <p:cNvSpPr/>
          <p:nvPr/>
        </p:nvSpPr>
        <p:spPr>
          <a:xfrm rot="19800000">
            <a:off x="7107011" y="27349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 rot="1800000">
            <a:off x="8056766" y="1805540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3610" y="768658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 rot="900000">
            <a:off x="7931305" y="3964945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20262919">
            <a:off x="7323610" y="5257123"/>
            <a:ext cx="91586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49275" y="78701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Polling Questions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9FD6836-5732-EE4C-BDD0-BB342CF2A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432996"/>
            <a:ext cx="1243114" cy="4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1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3390" y="440091"/>
            <a:ext cx="7977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22,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5" y="6203058"/>
            <a:ext cx="2007910" cy="6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4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296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http://bit.ly/IE2ET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29908"/>
            <a:ext cx="7759337" cy="5635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Connect with SkillsCommons Communities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445065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SkillsCommons on social media: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www.skillscommons.org/Facebook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www.twitter.com/SkillsCommons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www.linkedin.com/company/6650163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 Basecamp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Join 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thers in this online resource-sharing and problem-solving community. Send an email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connect@skillscommons.org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we’ll get you connected right away!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MERLOT Voices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Join a Voices Industry Sector &amp; IMPACT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 Stay informed and get involved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leadership. Participate in the online communities where you can engage in online dialogs, post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materials, and get connected with colleagues.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SkillsCommons Connect Center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the latest SkillsCommons news and feeds!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1CF9E3C3-64DC-4274-B3C4-95FF6CC8F6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" y="6471796"/>
            <a:ext cx="1169126" cy="3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325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6" y="949840"/>
            <a:ext cx="9123362" cy="5903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6550" lvl="1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If you enjoyed this webinar, you can view previous webinars in the series at:</a:t>
            </a:r>
          </a:p>
          <a:p>
            <a:pPr marL="336550" lvl="1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https://taaccct.workforcegps.org/resources/2018/02/15/20/51/Innovations_Leading_to_Career_Success_Webinar_Series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36550" lvl="1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Upcoming Webinars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9FD6836-5732-EE4C-BDD0-BB342CF2AF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432996"/>
            <a:ext cx="1243114" cy="4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88DA0-AF56-45F6-B3F0-1EEA973844A1}"/>
              </a:ext>
            </a:extLst>
          </p:cNvPr>
          <p:cNvSpPr txBox="1"/>
          <p:nvPr/>
        </p:nvSpPr>
        <p:spPr>
          <a:xfrm>
            <a:off x="1033088" y="5638698"/>
            <a:ext cx="707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5"/>
              </a:rPr>
              <a:t>Innovations Leading to Career Success Webinar Series, 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25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4" y="7938"/>
            <a:ext cx="9139856" cy="6850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840" y="3057406"/>
            <a:ext cx="7196503" cy="3921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you have further questions, you can contact the SkillsCommons team at: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	SkillsCommons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support@skillscommons.org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78701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20" name="Picture 2" descr="Skills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03" y="4461644"/>
            <a:ext cx="1189036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49275" y="1166310"/>
            <a:ext cx="8154458" cy="392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 </a:t>
            </a:r>
            <a:br>
              <a:rPr lang="en-US" dirty="0"/>
            </a:br>
            <a:r>
              <a:rPr lang="en-US" sz="2800" dirty="0">
                <a:hlinkClick r:id="rId5"/>
              </a:rPr>
              <a:t>http://support.skillscommons.org/connect/impact-communities/ie2et/</a:t>
            </a:r>
            <a:r>
              <a:rPr lang="en-US" sz="2800" dirty="0"/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" y="627770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work is licensed under a </a:t>
            </a:r>
            <a:r>
              <a:rPr lang="en-US" sz="1000" u="sng" dirty="0">
                <a:hlinkClick r:id="rId6"/>
              </a:rPr>
              <a:t>Creative Commons Attribution 4.0 International License</a:t>
            </a:r>
            <a:r>
              <a:rPr lang="en-US" sz="1000" dirty="0"/>
              <a:t>.</a:t>
            </a:r>
          </a:p>
          <a:p>
            <a:r>
              <a:rPr lang="en-US" sz="1000" dirty="0"/>
              <a:t>This workforce solution was created through a cooperative agreement between the U.S. Department of Labor's Employment and Training Administration and the California State University-Multimedia Educational Resource for Learning and Online Teaching (MERLOT). </a:t>
            </a: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" y="5997969"/>
            <a:ext cx="914400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9FD6836-5732-EE4C-BDD0-BB342CF2AF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2123" y="5869672"/>
            <a:ext cx="1243114" cy="4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2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19174"/>
            <a:ext cx="8229600" cy="50671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Cheryl Martin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/>
              <a:t>Trade Adjustment Assistance Community College and Career Training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TAACCCT) Program Manager,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11" name="Rectangle 10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101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3" y="1183985"/>
            <a:ext cx="8467340" cy="4902388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U.S. Department of Labor’s Trade Adjustment Assistance Community College and Career Training (TAACCCT) grant program is a major investment to increase the ability of community colleges to address the challenges of today’s workforce. 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The TAACCCT Program: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$1.9 billion awarded; grant projects active from 2011-2018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700 colleges across the nation participated, in partnership with over 2,500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2,600 industry-aligned programs of study developed or enhanced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More than 475,000 individuals enrolled to date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Resources developed by grantees made freely available on SkillsCommons.org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TAACCCT Grant Program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207414"/>
            <a:ext cx="2043953" cy="650586"/>
            <a:chOff x="0" y="6207414"/>
            <a:chExt cx="2043953" cy="650586"/>
          </a:xfrm>
        </p:grpSpPr>
        <p:sp>
          <p:nvSpPr>
            <p:cNvPr id="11" name="Rectangle 10"/>
            <p:cNvSpPr/>
            <p:nvPr/>
          </p:nvSpPr>
          <p:spPr>
            <a:xfrm>
              <a:off x="0" y="6207414"/>
              <a:ext cx="2043953" cy="650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516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webinar showcases strategies and resources developed by community colleges that are of broad interest to educational institutions engaged in career-focused education and training.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Industry Expert to Expert Instructor (IE2EI) Network, and the many other resources available on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SkillsCommons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were produced by grantees of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Trade Adjustment Assistance Community College and Career Training (TAACCCT) program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11" name="Rectangle 10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789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87" y="949840"/>
            <a:ext cx="9123363" cy="5903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677863" lvl="1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87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8836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87" y="241183"/>
            <a:ext cx="9144000" cy="474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9" name="Rectangle 8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5E2BCBB-4FB1-40B2-818A-080724265A0C}"/>
              </a:ext>
            </a:extLst>
          </p:cNvPr>
          <p:cNvSpPr txBox="1"/>
          <p:nvPr/>
        </p:nvSpPr>
        <p:spPr>
          <a:xfrm>
            <a:off x="1033088" y="5823364"/>
            <a:ext cx="707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>
                <a:hlinkClick r:id="rId5"/>
              </a:rPr>
              <a:t>Innovations Leading to Career Success Webinar Series, Part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3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12,000+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192696"/>
            <a:ext cx="2043953" cy="665304"/>
            <a:chOff x="0" y="6192696"/>
            <a:chExt cx="2043953" cy="665304"/>
          </a:xfrm>
        </p:grpSpPr>
        <p:sp>
          <p:nvSpPr>
            <p:cNvPr id="10" name="Rectangle 9"/>
            <p:cNvSpPr/>
            <p:nvPr/>
          </p:nvSpPr>
          <p:spPr>
            <a:xfrm>
              <a:off x="0" y="6192696"/>
              <a:ext cx="2043953" cy="665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725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73&quot;&gt;&lt;object type=&quot;3&quot; unique_id=&quot;10474&quot;&gt;&lt;property id=&quot;20148&quot; value=&quot;5&quot;/&gt;&lt;property id=&quot;20300&quot; value=&quot;Slide 1 - &amp;quot;Polling Question&amp;quot;&quot;/&gt;&lt;property id=&quot;20307&quot; value=&quot;342&quot;/&gt;&lt;/object&gt;&lt;object type=&quot;3&quot; unique_id=&quot;10475&quot;&gt;&lt;property id=&quot;20148&quot; value=&quot;5&quot;/&gt;&lt;property id=&quot;20300&quot; value=&quot;Slide 2 - &amp;quot;Polling Question&amp;quot;&quot;/&gt;&lt;property id=&quot;20307&quot; value=&quot;343&quot;/&gt;&lt;/object&gt;&lt;object type=&quot;3&quot; unique_id=&quot;10476&quot;&gt;&lt;property id=&quot;20148&quot; value=&quot;5&quot;/&gt;&lt;property id=&quot;20300&quot; value=&quot;Slide 3 - &amp;quot;Polling Question&amp;quot;&quot;/&gt;&lt;property id=&quot;20307&quot; value=&quot;298&quot;/&gt;&lt;/object&gt;&lt;object type=&quot;3&quot; unique_id=&quot;10477&quot;&gt;&lt;property id=&quot;20148&quot; value=&quot;5&quot;/&gt;&lt;property id=&quot;20300&quot; value=&quot;Slide 4&quot;/&gt;&lt;property id=&quot;20307&quot; value=&quot;339&quot;/&gt;&lt;/object&gt;&lt;object type=&quot;3&quot; unique_id=&quot;10478&quot;&gt;&lt;property id=&quot;20148&quot; value=&quot;5&quot;/&gt;&lt;property id=&quot;20300&quot; value=&quot;Slide 5 - &amp;quot;Moderators&amp;quot;&quot;/&gt;&lt;property id=&quot;20307&quot; value=&quot;340&quot;/&gt;&lt;/object&gt;&lt;object type=&quot;3&quot; unique_id=&quot;10479&quot;&gt;&lt;property id=&quot;20148&quot; value=&quot;5&quot;/&gt;&lt;property id=&quot;20300&quot; value=&quot;Slide 6 - &amp;quot;The TAACCCT Grant Program&amp;quot;&quot;/&gt;&lt;property id=&quot;20307&quot; value=&quot;294&quot;/&gt;&lt;/object&gt;&lt;object type=&quot;3&quot; unique_id=&quot;10480&quot;&gt;&lt;property id=&quot;20148&quot; value=&quot;5&quot;/&gt;&lt;property id=&quot;20300&quot; value=&quot;Slide 7 - &amp;quot;About this Webinar&amp;quot;&quot;/&gt;&lt;property id=&quot;20307&quot; value=&quot;347&quot;/&gt;&lt;/object&gt;&lt;object type=&quot;3&quot; unique_id=&quot;10481&quot;&gt;&lt;property id=&quot;20148&quot; value=&quot;5&quot;/&gt;&lt;property id=&quot;20300&quot; value=&quot;Slide 8&quot;/&gt;&lt;property id=&quot;20307&quot; value=&quot;341&quot;/&gt;&lt;/object&gt;&lt;object type=&quot;3&quot; unique_id=&quot;10482&quot;&gt;&lt;property id=&quot;20148&quot; value=&quot;5&quot;/&gt;&lt;property id=&quot;20300&quot; value=&quot;Slide 9 - &amp;quot;                                 .org An online library of 12,000+ free workforce development resources ready to be&quot;/&gt;&lt;property id=&quot;20307&quot; value=&quot;303&quot;/&gt;&lt;/object&gt;&lt;object type=&quot;3&quot; unique_id=&quot;10483&quot;&gt;&lt;property id=&quot;20148&quot; value=&quot;5&quot;/&gt;&lt;property id=&quot;20300&quot; value=&quot;Slide 10 - &amp;quot;Presenters&amp;quot;&quot;/&gt;&lt;property id=&quot;20307&quot; value=&quot;348&quot;/&gt;&lt;/object&gt;&lt;object type=&quot;3&quot; unique_id=&quot;10484&quot;&gt;&lt;property id=&quot;20148&quot; value=&quot;5&quot;/&gt;&lt;property id=&quot;20300&quot; value=&quot;Slide 11&quot;/&gt;&lt;property id=&quot;20307&quot; value=&quot;309&quot;/&gt;&lt;/object&gt;&lt;object type=&quot;3&quot; unique_id=&quot;10485&quot;&gt;&lt;property id=&quot;20148&quot; value=&quot;5&quot;/&gt;&lt;property id=&quot;20300&quot; value=&quot;Slide 12 - &amp;quot;IE2EI Community Members&amp;quot;&quot;/&gt;&lt;property id=&quot;20307&quot; value=&quot;310&quot;/&gt;&lt;/object&gt;&lt;object type=&quot;3&quot; unique_id=&quot;10486&quot;&gt;&lt;property id=&quot;20148&quot; value=&quot;5&quot;/&gt;&lt;property id=&quot;20300&quot; value=&quot;Slide 13 - &amp;quot;Challenges&amp;quot;&quot;/&gt;&lt;property id=&quot;20307&quot; value=&quot;311&quot;/&gt;&lt;/object&gt;&lt;object type=&quot;3&quot; unique_id=&quot;10487&quot;&gt;&lt;property id=&quot;20148&quot; value=&quot;5&quot;/&gt;&lt;property id=&quot;20300&quot; value=&quot;Slide 14 - &amp;quot;Solution&amp;quot;&quot;/&gt;&lt;property id=&quot;20307&quot; value=&quot;312&quot;/&gt;&lt;/object&gt;&lt;object type=&quot;3&quot; unique_id=&quot;10488&quot;&gt;&lt;property id=&quot;20148&quot; value=&quot;5&quot;/&gt;&lt;property id=&quot;20300&quot; value=&quot;Slide 15 - &amp;quot;Deep Dive into Modules&amp;quot;&quot;/&gt;&lt;property id=&quot;20307&quot; value=&quot;349&quot;/&gt;&lt;/object&gt;&lt;object type=&quot;3&quot; unique_id=&quot;10489&quot;&gt;&lt;property id=&quot;20148&quot; value=&quot;5&quot;/&gt;&lt;property id=&quot;20300&quot; value=&quot;Slide 16 - &amp;quot;Live Site Share&amp;quot;&quot;/&gt;&lt;property id=&quot;20307&quot; value=&quot;317&quot;/&gt;&lt;/object&gt;&lt;object type=&quot;3&quot; unique_id=&quot;10491&quot;&gt;&lt;property id=&quot;20148&quot; value=&quot;5&quot;/&gt;&lt;property id=&quot;20300&quot; value=&quot;Slide 18&quot;/&gt;&lt;property id=&quot;20307&quot; value=&quot;325&quot;/&gt;&lt;/object&gt;&lt;object type=&quot;3&quot; unique_id=&quot;10492&quot;&gt;&lt;property id=&quot;20148&quot; value=&quot;5&quot;/&gt;&lt;property id=&quot;20300&quot; value=&quot;Slide 19&quot;/&gt;&lt;property id=&quot;20307&quot; value=&quot;326&quot;/&gt;&lt;/object&gt;&lt;object type=&quot;3&quot; unique_id=&quot;10493&quot;&gt;&lt;property id=&quot;20148&quot; value=&quot;5&quot;/&gt;&lt;property id=&quot;20300&quot; value=&quot;Slide 20&quot;/&gt;&lt;property id=&quot;20307&quot; value=&quot;321&quot;/&gt;&lt;/object&gt;&lt;object type=&quot;3&quot; unique_id=&quot;10494&quot;&gt;&lt;property id=&quot;20148&quot; value=&quot;5&quot;/&gt;&lt;property id=&quot;20300&quot; value=&quot;Slide 21&quot;/&gt;&lt;property id=&quot;20307&quot; value=&quot;322&quot;/&gt;&lt;/object&gt;&lt;object type=&quot;3&quot; unique_id=&quot;10495&quot;&gt;&lt;property id=&quot;20148&quot; value=&quot;5&quot;/&gt;&lt;property id=&quot;20300&quot; value=&quot;Slide 22&quot;/&gt;&lt;property id=&quot;20307&quot; value=&quot;327&quot;/&gt;&lt;/object&gt;&lt;object type=&quot;3&quot; unique_id=&quot;10496&quot;&gt;&lt;property id=&quot;20148&quot; value=&quot;5&quot;/&gt;&lt;property id=&quot;20300&quot; value=&quot;Slide 23&quot;/&gt;&lt;property id=&quot;20307&quot; value=&quot;328&quot;/&gt;&lt;/object&gt;&lt;object type=&quot;3&quot; unique_id=&quot;10497&quot;&gt;&lt;property id=&quot;20148&quot; value=&quot;5&quot;/&gt;&lt;property id=&quot;20300&quot; value=&quot;Slide 24&quot;/&gt;&lt;property id=&quot;20307&quot; value=&quot;330&quot;/&gt;&lt;/object&gt;&lt;object type=&quot;3&quot; unique_id=&quot;10498&quot;&gt;&lt;property id=&quot;20148&quot; value=&quot;5&quot;/&gt;&lt;property id=&quot;20300&quot; value=&quot;Slide 25&quot;/&gt;&lt;property id=&quot;20307&quot; value=&quot;332&quot;/&gt;&lt;/object&gt;&lt;object type=&quot;3&quot; unique_id=&quot;10499&quot;&gt;&lt;property id=&quot;20148&quot; value=&quot;5&quot;/&gt;&lt;property id=&quot;20300&quot; value=&quot;Slide 26&quot;/&gt;&lt;property id=&quot;20307&quot; value=&quot;331&quot;/&gt;&lt;/object&gt;&lt;object type=&quot;3&quot; unique_id=&quot;10500&quot;&gt;&lt;property id=&quot;20148&quot; value=&quot;5&quot;/&gt;&lt;property id=&quot;20300&quot; value=&quot;Slide 27 - &amp;quot;Deep Dive into Modules&amp;quot;&quot;/&gt;&lt;property id=&quot;20307&quot; value=&quot;350&quot;/&gt;&lt;/object&gt;&lt;object type=&quot;3&quot; unique_id=&quot;10501&quot;&gt;&lt;property id=&quot;20148&quot; value=&quot;5&quot;/&gt;&lt;property id=&quot;20300&quot; value=&quot;Slide 28&quot;/&gt;&lt;property id=&quot;20307&quot; value=&quot;351&quot;/&gt;&lt;/object&gt;&lt;object type=&quot;3&quot; unique_id=&quot;10502&quot;&gt;&lt;property id=&quot;20148&quot; value=&quot;5&quot;/&gt;&lt;property id=&quot;20300&quot; value=&quot;Slide 29&quot;/&gt;&lt;property id=&quot;20307&quot; value=&quot;352&quot;/&gt;&lt;/object&gt;&lt;object type=&quot;3&quot; unique_id=&quot;10503&quot;&gt;&lt;property id=&quot;20148&quot; value=&quot;5&quot;/&gt;&lt;property id=&quot;20300&quot; value=&quot;Slide 30&quot;/&gt;&lt;property id=&quot;20307&quot; value=&quot;353&quot;/&gt;&lt;/object&gt;&lt;object type=&quot;3&quot; unique_id=&quot;10504&quot;&gt;&lt;property id=&quot;20148&quot; value=&quot;5&quot;/&gt;&lt;property id=&quot;20300&quot; value=&quot;Slide 31&quot;/&gt;&lt;property id=&quot;20307&quot; value=&quot;354&quot;/&gt;&lt;/object&gt;&lt;object type=&quot;3&quot; unique_id=&quot;10505&quot;&gt;&lt;property id=&quot;20148&quot; value=&quot;5&quot;/&gt;&lt;property id=&quot;20300&quot; value=&quot;Slide 32&quot;/&gt;&lt;property id=&quot;20307&quot; value=&quot;355&quot;/&gt;&lt;/object&gt;&lt;object type=&quot;3&quot; unique_id=&quot;10506&quot;&gt;&lt;property id=&quot;20148&quot; value=&quot;5&quot;/&gt;&lt;property id=&quot;20300&quot; value=&quot;Slide 33&quot;/&gt;&lt;property id=&quot;20307&quot; value=&quot;356&quot;/&gt;&lt;/object&gt;&lt;object type=&quot;3&quot; unique_id=&quot;10507&quot;&gt;&lt;property id=&quot;20148&quot; value=&quot;5&quot;/&gt;&lt;property id=&quot;20300&quot; value=&quot;Slide 34&quot;/&gt;&lt;property id=&quot;20307&quot; value=&quot;357&quot;/&gt;&lt;/object&gt;&lt;object type=&quot;3&quot; unique_id=&quot;10508&quot;&gt;&lt;property id=&quot;20148&quot; value=&quot;5&quot;/&gt;&lt;property id=&quot;20300&quot; value=&quot;Slide 35&quot;/&gt;&lt;property id=&quot;20307&quot; value=&quot;358&quot;/&gt;&lt;/object&gt;&lt;object type=&quot;3&quot; unique_id=&quot;10509&quot;&gt;&lt;property id=&quot;20148&quot; value=&quot;5&quot;/&gt;&lt;property id=&quot;20300&quot; value=&quot;Slide 36&quot;/&gt;&lt;property id=&quot;20307&quot; value=&quot;359&quot;/&gt;&lt;/object&gt;&lt;object type=&quot;3&quot; unique_id=&quot;10510&quot;&gt;&lt;property id=&quot;20148&quot; value=&quot;5&quot;/&gt;&lt;property id=&quot;20300&quot; value=&quot;Slide 37&quot;/&gt;&lt;property id=&quot;20307&quot; value=&quot;360&quot;/&gt;&lt;/object&gt;&lt;object type=&quot;3&quot; unique_id=&quot;10511&quot;&gt;&lt;property id=&quot;20148&quot; value=&quot;5&quot;/&gt;&lt;property id=&quot;20300&quot; value=&quot;Slide 38&quot;/&gt;&lt;property id=&quot;20307&quot; value=&quot;361&quot;/&gt;&lt;/object&gt;&lt;object type=&quot;3&quot; unique_id=&quot;10512&quot;&gt;&lt;property id=&quot;20148&quot; value=&quot;5&quot;/&gt;&lt;property id=&quot;20300&quot; value=&quot;Slide 39 - &amp;quot;Questions&amp;quot;&quot;/&gt;&lt;property id=&quot;20307&quot; value=&quot;296&quot;/&gt;&lt;/object&gt;&lt;object type=&quot;3&quot; unique_id=&quot;10513&quot;&gt;&lt;property id=&quot;20148&quot; value=&quot;5&quot;/&gt;&lt;property id=&quot;20300&quot; value=&quot;Slide 40 - &amp;quot;Connect with SkillsCommons Communities&amp;quot;&quot;/&gt;&lt;property id=&quot;20307&quot; value=&quot;316&quot;/&gt;&lt;/object&gt;&lt;object type=&quot;3&quot; unique_id=&quot;10514&quot;&gt;&lt;property id=&quot;20148&quot; value=&quot;5&quot;/&gt;&lt;property id=&quot;20300&quot; value=&quot;Slide 41&quot;/&gt;&lt;property id=&quot;20307&quot; value=&quot;344&quot;/&gt;&lt;/object&gt;&lt;object type=&quot;3&quot; unique_id=&quot;10515&quot;&gt;&lt;property id=&quot;20148&quot; value=&quot;5&quot;/&gt;&lt;property id=&quot;20300&quot; value=&quot;Slide 42 - &amp;quot;Thank you!&amp;quot;&quot;/&gt;&lt;property id=&quot;20307&quot; value=&quot;305&quot;/&gt;&lt;/object&gt;&lt;object type=&quot;3&quot; unique_id=&quot;11002&quot;&gt;&lt;property id=&quot;20148&quot; value=&quot;5&quot;/&gt;&lt;property id=&quot;20300&quot; value=&quot;Slide 17&quot;/&gt;&lt;property id=&quot;20307&quot; value=&quot;362&quot;/&gt;&lt;/object&gt;&lt;/object&gt;&lt;object type=&quot;8&quot; unique_id=&quot;10559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2826</TotalTime>
  <Words>1121</Words>
  <Application>Microsoft Office PowerPoint</Application>
  <PresentationFormat>On-screen Show (4:3)</PresentationFormat>
  <Paragraphs>213</Paragraphs>
  <Slides>42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Avenir Next</vt:lpstr>
      <vt:lpstr>Bell MT</vt:lpstr>
      <vt:lpstr>Calibri</vt:lpstr>
      <vt:lpstr>Courier New</vt:lpstr>
      <vt:lpstr>News Gothic MT</vt:lpstr>
      <vt:lpstr>Wingdings</vt:lpstr>
      <vt:lpstr>Wingdings 2</vt:lpstr>
      <vt:lpstr>Breeze</vt:lpstr>
      <vt:lpstr>Polling Question</vt:lpstr>
      <vt:lpstr>Polling Question</vt:lpstr>
      <vt:lpstr>Polling Question</vt:lpstr>
      <vt:lpstr>PowerPoint Presentation</vt:lpstr>
      <vt:lpstr>Moderators</vt:lpstr>
      <vt:lpstr>The TAACCCT Grant Program</vt:lpstr>
      <vt:lpstr>About this Webinar</vt:lpstr>
      <vt:lpstr>PowerPoint Presentation</vt:lpstr>
      <vt:lpstr>                                 .org An online library of 12,000+ free workforce development resources ready to be downloaded, adapted, and used</vt:lpstr>
      <vt:lpstr>Presenters</vt:lpstr>
      <vt:lpstr>PowerPoint Presentation</vt:lpstr>
      <vt:lpstr>IE2EI Community Members</vt:lpstr>
      <vt:lpstr>Challenges</vt:lpstr>
      <vt:lpstr>Solution</vt:lpstr>
      <vt:lpstr>Deep Dive into Modules</vt:lpstr>
      <vt:lpstr>Live Site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Deep Dive into Modules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Connect with SkillsCommons Communities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Jonathan Vehlow</cp:lastModifiedBy>
  <cp:revision>189</cp:revision>
  <dcterms:created xsi:type="dcterms:W3CDTF">2017-08-28T16:24:28Z</dcterms:created>
  <dcterms:modified xsi:type="dcterms:W3CDTF">2018-08-22T18:29:44Z</dcterms:modified>
</cp:coreProperties>
</file>