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89" r:id="rId3"/>
  </p:sldMasterIdLst>
  <p:notesMasterIdLst>
    <p:notesMasterId r:id="rId44"/>
  </p:notesMasterIdLst>
  <p:sldIdLst>
    <p:sldId id="281" r:id="rId4"/>
    <p:sldId id="314" r:id="rId5"/>
    <p:sldId id="345" r:id="rId6"/>
    <p:sldId id="315" r:id="rId7"/>
    <p:sldId id="287" r:id="rId8"/>
    <p:sldId id="288" r:id="rId9"/>
    <p:sldId id="312" r:id="rId10"/>
    <p:sldId id="290" r:id="rId11"/>
    <p:sldId id="293" r:id="rId12"/>
    <p:sldId id="346" r:id="rId13"/>
    <p:sldId id="317" r:id="rId14"/>
    <p:sldId id="294" r:id="rId15"/>
    <p:sldId id="338" r:id="rId16"/>
    <p:sldId id="328" r:id="rId17"/>
    <p:sldId id="340" r:id="rId18"/>
    <p:sldId id="318" r:id="rId19"/>
    <p:sldId id="341" r:id="rId20"/>
    <p:sldId id="332" r:id="rId21"/>
    <p:sldId id="331" r:id="rId22"/>
    <p:sldId id="297" r:id="rId23"/>
    <p:sldId id="339" r:id="rId24"/>
    <p:sldId id="327" r:id="rId25"/>
    <p:sldId id="298" r:id="rId26"/>
    <p:sldId id="299" r:id="rId27"/>
    <p:sldId id="300" r:id="rId28"/>
    <p:sldId id="304" r:id="rId29"/>
    <p:sldId id="307" r:id="rId30"/>
    <p:sldId id="311" r:id="rId31"/>
    <p:sldId id="343" r:id="rId32"/>
    <p:sldId id="334" r:id="rId33"/>
    <p:sldId id="310" r:id="rId34"/>
    <p:sldId id="337" r:id="rId35"/>
    <p:sldId id="326" r:id="rId36"/>
    <p:sldId id="342" r:id="rId37"/>
    <p:sldId id="335" r:id="rId38"/>
    <p:sldId id="336" r:id="rId39"/>
    <p:sldId id="344" r:id="rId40"/>
    <p:sldId id="323" r:id="rId41"/>
    <p:sldId id="324" r:id="rId42"/>
    <p:sldId id="325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8177" autoAdjust="0"/>
  </p:normalViewPr>
  <p:slideViewPr>
    <p:cSldViewPr snapToGrid="0">
      <p:cViewPr varScale="1">
        <p:scale>
          <a:sx n="74" d="100"/>
          <a:sy n="74" d="100"/>
        </p:scale>
        <p:origin x="5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kowski.Susan\AppData\Local\Microsoft\Windows\INetCache\Content.Outlook\61KRIW35\Dislocated%20Workers%20TAA%20WIA%20%20WIOA%20Outcom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/>
              <a:t>EER Trend by DW Co-Enrollment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Not Co-Enrolled with TAA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 formatCode="######0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0.0%</c:formatCode>
                <c:ptCount val="5"/>
                <c:pt idx="0">
                  <c:v>0.60599999999999998</c:v>
                </c:pt>
                <c:pt idx="1">
                  <c:v>0.59599999999999997</c:v>
                </c:pt>
                <c:pt idx="2">
                  <c:v>0.59699999999999998</c:v>
                </c:pt>
                <c:pt idx="3">
                  <c:v>0.625</c:v>
                </c:pt>
                <c:pt idx="4">
                  <c:v>0.67900000000000005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39-46C1-A2EB-EADEB4B36A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Co-Enrolled with TAA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 formatCode="######0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0.0%</c:formatCode>
                <c:ptCount val="5"/>
                <c:pt idx="0">
                  <c:v>0.746</c:v>
                </c:pt>
                <c:pt idx="1">
                  <c:v>0.752</c:v>
                </c:pt>
                <c:pt idx="2">
                  <c:v>0.76</c:v>
                </c:pt>
                <c:pt idx="3">
                  <c:v>0.747</c:v>
                </c:pt>
                <c:pt idx="4">
                  <c:v>0.76800000000000002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39-46C1-A2EB-EADEB4B36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5711503"/>
        <c:axId val="585713999"/>
      </c:lineChart>
      <c:catAx>
        <c:axId val="585711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5713999"/>
        <c:crosses val="autoZero"/>
        <c:auto val="1"/>
        <c:lblAlgn val="ctr"/>
        <c:lblOffset val="100"/>
        <c:noMultiLvlLbl val="0"/>
      </c:catAx>
      <c:valAx>
        <c:axId val="58571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5711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accent1"/>
      </a:solidFill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8E1F4-8B58-4C74-9B6F-1377411EE512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3D773-FF12-489A-B6ED-A8972285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8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1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8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2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08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84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9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9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0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8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38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3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97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20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3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83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85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5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91A7-7C38-4DEA-AF5E-B92B6CE75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0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3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491A7-7C38-4DEA-AF5E-B92B6CE75D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3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D773-FF12-489A-B6ED-A8972285E2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95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491A7-7C38-4DEA-AF5E-B92B6CE75D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4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10697635" y="2924758"/>
            <a:ext cx="1494365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3165043" y="-3165045"/>
            <a:ext cx="1720507" cy="8050591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32" y="121813"/>
            <a:ext cx="1328867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32" y="4512773"/>
            <a:ext cx="393700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763513" y="4425122"/>
            <a:ext cx="6096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32" y="6424485"/>
            <a:ext cx="2520867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21442" y="113503"/>
            <a:ext cx="296248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11836"/>
            <a:ext cx="103632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92" y="4425121"/>
            <a:ext cx="6398208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290410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/>
              <a:t>Your Moderator: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7999" y="2483663"/>
            <a:ext cx="5311140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436007" y="2483664"/>
            <a:ext cx="2097893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549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7999" y="2483663"/>
            <a:ext cx="5311140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436007" y="2483664"/>
            <a:ext cx="2097893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7086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7999" y="1769288"/>
            <a:ext cx="5311140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436007" y="1769289"/>
            <a:ext cx="2097893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87999" y="4115206"/>
            <a:ext cx="5311140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436007" y="4115207"/>
            <a:ext cx="2097893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1664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2282" y="1550214"/>
            <a:ext cx="5311140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3052199" y="1550214"/>
            <a:ext cx="1365983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804799" y="3169260"/>
            <a:ext cx="5311140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384717" y="3169260"/>
            <a:ext cx="1365983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55499" y="4788306"/>
            <a:ext cx="5311140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635417" y="4788306"/>
            <a:ext cx="1365983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774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101"/>
            <a:ext cx="1060704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/>
              <a:t>Today’s Objectives:</a:t>
            </a:r>
            <a:endParaRPr lang="en-US" sz="3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7098" y="365126"/>
            <a:ext cx="2942093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6082281" y="-4627312"/>
            <a:ext cx="27432" cy="1219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5102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267" y="365126"/>
            <a:ext cx="9480973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545296" y="0"/>
            <a:ext cx="1062603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2566" y="528805"/>
            <a:ext cx="1228861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12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701" y="4800600"/>
            <a:ext cx="8965444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82701" y="1076326"/>
            <a:ext cx="896620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282701" y="5398236"/>
            <a:ext cx="8965444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729117"/>
            <a:ext cx="128270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10248900" y="2155825"/>
            <a:ext cx="129540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5753868" y="189291"/>
            <a:ext cx="27432" cy="8961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920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693411"/>
            <a:ext cx="312420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00" y="1756800"/>
            <a:ext cx="11076939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390899" y="1064169"/>
            <a:ext cx="8206740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6082281" y="-4627312"/>
            <a:ext cx="27432" cy="1219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8800" y="119319"/>
            <a:ext cx="849883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20702" y="5095875"/>
            <a:ext cx="1054099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43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9190" y="1120347"/>
            <a:ext cx="5376631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1099" y="1120347"/>
            <a:ext cx="5376672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6054411" y="1003986"/>
            <a:ext cx="6096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6082284" y="-5100807"/>
            <a:ext cx="27432" cy="1219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746422" y="365126"/>
            <a:ext cx="9174372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3400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3345439" y="205946"/>
            <a:ext cx="1757405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5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1100" y="1190625"/>
            <a:ext cx="4930139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/>
              <a:t>Contact Information:</a:t>
            </a:r>
            <a:endParaRPr lang="en-US" sz="3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047" y="2543614"/>
            <a:ext cx="3966136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6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59" y="2270681"/>
            <a:ext cx="9573992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85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6091289" y="5377715"/>
            <a:ext cx="6096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3"/>
            <a:ext cx="5905869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2"/>
            <a:ext cx="5905869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261100" y="1480004"/>
            <a:ext cx="573024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46399" y="4562931"/>
            <a:ext cx="2312324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720000" y="1"/>
            <a:ext cx="37084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5905869" y="1376381"/>
            <a:ext cx="37084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22315" y="1480005"/>
            <a:ext cx="5783555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78398" y="88691"/>
            <a:ext cx="4327508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12192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9446400" y="2286069"/>
            <a:ext cx="2159625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720000" y="2252580"/>
            <a:ext cx="4483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20000" y="3766530"/>
            <a:ext cx="4483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6801459" y="5519741"/>
            <a:ext cx="5035227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2585396" y="2247591"/>
            <a:ext cx="3526905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9903" y="161985"/>
            <a:ext cx="672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91" y="626792"/>
            <a:ext cx="2315149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15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70A-37F9-419A-96C8-3338EE48B1B4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636D-8455-4918-8F47-07856EF8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96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383792" y="4477392"/>
            <a:ext cx="9424416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005" y="1"/>
            <a:ext cx="4713851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792480" y="2394251"/>
            <a:ext cx="764032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932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60"/>
            <a:ext cx="6607517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/>
              <a:t>Save the Date: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2810" y="1699827"/>
            <a:ext cx="1021491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254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472" y="-1"/>
            <a:ext cx="4505985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8" y="1319429"/>
            <a:ext cx="10038593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6464300" y="193023"/>
            <a:ext cx="535940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8" y="3037379"/>
            <a:ext cx="10038593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8" y="4678385"/>
            <a:ext cx="10038593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4073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838201" y="365126"/>
            <a:ext cx="1060703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6603492" y="-3481789"/>
            <a:ext cx="45720" cy="942441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36508"/>
            <a:ext cx="11061293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7468801" y="1207560"/>
            <a:ext cx="39764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89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383792" y="4477392"/>
            <a:ext cx="9424416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005" y="1"/>
            <a:ext cx="4713851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792480" y="2394251"/>
            <a:ext cx="764032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8005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1060309" y="1197034"/>
            <a:ext cx="85344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979" y="571074"/>
            <a:ext cx="9062260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2153" y="2188127"/>
            <a:ext cx="9819503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6603492" y="-2806828"/>
            <a:ext cx="45720" cy="942441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81" y="449940"/>
            <a:ext cx="1791900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3507739" y="1882520"/>
            <a:ext cx="79375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361179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10697635" y="2924758"/>
            <a:ext cx="1494365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3165043" y="-3165045"/>
            <a:ext cx="1720507" cy="8050591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32" y="121813"/>
            <a:ext cx="1328867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32" y="4512773"/>
            <a:ext cx="393700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763513" y="4425122"/>
            <a:ext cx="6096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32" y="6424485"/>
            <a:ext cx="2520867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21442" y="113503"/>
            <a:ext cx="296248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11836"/>
            <a:ext cx="103632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92" y="4425121"/>
            <a:ext cx="6398208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347668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42965"/>
            <a:ext cx="1048512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8028" y="4064000"/>
            <a:ext cx="9692765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6073140" y="-1379415"/>
            <a:ext cx="45720" cy="104851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1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42965"/>
            <a:ext cx="1048512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8028" y="4064000"/>
            <a:ext cx="9692765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6073140" y="-1379415"/>
            <a:ext cx="45720" cy="104851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67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825625"/>
            <a:ext cx="499872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0" y="1825625"/>
            <a:ext cx="499872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6054408" y="1658456"/>
            <a:ext cx="6096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6082281" y="-4446337"/>
            <a:ext cx="27432" cy="1219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5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5845982" y="-4210037"/>
            <a:ext cx="500034" cy="1219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68895"/>
            <a:ext cx="5157787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4089" y="2350453"/>
            <a:ext cx="499872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8895"/>
            <a:ext cx="5183188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6500" y="2350453"/>
            <a:ext cx="499872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6054408" y="1658456"/>
            <a:ext cx="6096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48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93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65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5187" y="3089276"/>
            <a:ext cx="390144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02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94951"/>
            <a:ext cx="617220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5187" y="3089276"/>
            <a:ext cx="390144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5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/>
              <a:t>Your Moderator: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7999" y="2483663"/>
            <a:ext cx="5311140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436007" y="2483664"/>
            <a:ext cx="2097893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6351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7999" y="2483663"/>
            <a:ext cx="5311140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436007" y="2483664"/>
            <a:ext cx="2097893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908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825625"/>
            <a:ext cx="499872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0" y="1825625"/>
            <a:ext cx="499872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6054408" y="1658456"/>
            <a:ext cx="6096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6082281" y="-4446337"/>
            <a:ext cx="27432" cy="1219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9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7999" y="1769288"/>
            <a:ext cx="5311140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436007" y="1769289"/>
            <a:ext cx="2097893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87999" y="4115206"/>
            <a:ext cx="5311140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436007" y="4115207"/>
            <a:ext cx="2097893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9584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2282" y="1550214"/>
            <a:ext cx="5311140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3052199" y="1550214"/>
            <a:ext cx="1365983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804799" y="3169260"/>
            <a:ext cx="5311140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384717" y="3169260"/>
            <a:ext cx="1365983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55499" y="4788306"/>
            <a:ext cx="5311140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635417" y="4788306"/>
            <a:ext cx="1365983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1360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101"/>
            <a:ext cx="1060704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/>
              <a:t>Today’s Objectives:</a:t>
            </a:r>
            <a:endParaRPr lang="en-US" sz="3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7098" y="365126"/>
            <a:ext cx="2942093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6082281" y="-4627312"/>
            <a:ext cx="27432" cy="1219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65240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267" y="365126"/>
            <a:ext cx="9480973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545296" y="0"/>
            <a:ext cx="1062603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2566" y="528805"/>
            <a:ext cx="1228861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06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701" y="4800600"/>
            <a:ext cx="8965444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82701" y="1076326"/>
            <a:ext cx="896620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282701" y="5398236"/>
            <a:ext cx="8965444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729117"/>
            <a:ext cx="128270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10248900" y="2155825"/>
            <a:ext cx="129540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5753868" y="189291"/>
            <a:ext cx="27432" cy="8961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47633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693411"/>
            <a:ext cx="312420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00" y="1756800"/>
            <a:ext cx="11076939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390899" y="1064169"/>
            <a:ext cx="8206740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6082281" y="-4627312"/>
            <a:ext cx="27432" cy="1219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8800" y="119319"/>
            <a:ext cx="849883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20702" y="5095875"/>
            <a:ext cx="1054099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49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9190" y="1120347"/>
            <a:ext cx="5376631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1099" y="1120347"/>
            <a:ext cx="5376672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6054411" y="1003986"/>
            <a:ext cx="6096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6082284" y="-5100807"/>
            <a:ext cx="27432" cy="1219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746422" y="365126"/>
            <a:ext cx="9174372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3400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3345439" y="205946"/>
            <a:ext cx="1757405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24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1100" y="1190625"/>
            <a:ext cx="4930139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/>
              <a:t>Contact Information:</a:t>
            </a:r>
            <a:endParaRPr lang="en-US" sz="3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047" y="2543614"/>
            <a:ext cx="3966136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20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59" y="2270681"/>
            <a:ext cx="9573992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30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6091289" y="5377715"/>
            <a:ext cx="6096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3"/>
            <a:ext cx="5905869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2"/>
            <a:ext cx="5905869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261100" y="1480004"/>
            <a:ext cx="573024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46399" y="4562931"/>
            <a:ext cx="2312324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720000" y="1"/>
            <a:ext cx="37084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5905869" y="1376381"/>
            <a:ext cx="37084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22315" y="1480005"/>
            <a:ext cx="5783555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78398" y="88691"/>
            <a:ext cx="4327508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12192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9446400" y="2286069"/>
            <a:ext cx="2159625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720000" y="2252580"/>
            <a:ext cx="4483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20000" y="3766530"/>
            <a:ext cx="4483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6801459" y="5519741"/>
            <a:ext cx="5035227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2585396" y="2247591"/>
            <a:ext cx="3526905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9903" y="161985"/>
            <a:ext cx="672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91" y="626792"/>
            <a:ext cx="2315149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0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5845982" y="-4210037"/>
            <a:ext cx="500034" cy="1219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68895"/>
            <a:ext cx="5157787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4089" y="2350453"/>
            <a:ext cx="499872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8895"/>
            <a:ext cx="5183188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6500" y="2350453"/>
            <a:ext cx="499872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6054408" y="1658456"/>
            <a:ext cx="6096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84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838201" y="365126"/>
            <a:ext cx="1060703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6603492" y="-3481789"/>
            <a:ext cx="45720" cy="942441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36508"/>
            <a:ext cx="11061293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7468801" y="1207560"/>
            <a:ext cx="39764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7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5187" y="3089276"/>
            <a:ext cx="390144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6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94951"/>
            <a:ext cx="617220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5187" y="3089276"/>
            <a:ext cx="390144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0697635" y="2924758"/>
            <a:ext cx="1494365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1228150" y="-1228150"/>
            <a:ext cx="667903" cy="3124204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396" y="6332817"/>
            <a:ext cx="158752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615"/>
            <a:ext cx="1060704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32" y="6424485"/>
            <a:ext cx="2520867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248144" y="6356351"/>
            <a:ext cx="1703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6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2" r:id="rId22"/>
    <p:sldLayoutId id="214748371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396" y="6332817"/>
            <a:ext cx="158752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615"/>
            <a:ext cx="1060704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32" y="6424485"/>
            <a:ext cx="2520867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248144" y="6356351"/>
            <a:ext cx="1703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0697635" y="2924758"/>
            <a:ext cx="1494365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1228150" y="-1228150"/>
            <a:ext cx="667903" cy="3124204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396" y="6332817"/>
            <a:ext cx="158752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615"/>
            <a:ext cx="1060704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32" y="6424485"/>
            <a:ext cx="2520867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248144" y="6356351"/>
            <a:ext cx="1703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5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7/12/19/18/45/Virginia-Best-Practice-Model-Workforce-Adult-Education-Working-Together" TargetMode="External"/><Relationship Id="rId7" Type="http://schemas.openxmlformats.org/officeDocument/2006/relationships/hyperlink" Target="https://ion.workforcegps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doleta.gov/tradeact/taa-webinars/" TargetMode="External"/><Relationship Id="rId5" Type="http://schemas.openxmlformats.org/officeDocument/2006/relationships/hyperlink" Target="https://ion.workforcegps.org/resources/2018/06/05/16/28/WIOA-Desk-Reference-Dislocated-Worker-Programs" TargetMode="External"/><Relationship Id="rId4" Type="http://schemas.openxmlformats.org/officeDocument/2006/relationships/hyperlink" Target="https://www.workforcegps.org/events/2017/09/27/11/10/Trade-Adjustment-Assistance-Oregon-Best-Practice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Hudson.Jason.M@dol.gov" TargetMode="External"/><Relationship Id="rId3" Type="http://schemas.openxmlformats.org/officeDocument/2006/relationships/hyperlink" Target="mailto:Worden.susan@dol.gov" TargetMode="External"/><Relationship Id="rId7" Type="http://schemas.openxmlformats.org/officeDocument/2006/relationships/hyperlink" Target="mailto:McDonald.Kathryn.J@dol.gov" TargetMode="External"/><Relationship Id="rId12" Type="http://schemas.openxmlformats.org/officeDocument/2006/relationships/hyperlink" Target="mailto:Ricque.J.Smith@state.or.us" TargetMode="External"/><Relationship Id="rId2" Type="http://schemas.openxmlformats.org/officeDocument/2006/relationships/hyperlink" Target="mailto:Ridgeway.Andrew@dol.gov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Floyd-Nelson.Rachel@dol.gov" TargetMode="External"/><Relationship Id="rId11" Type="http://schemas.openxmlformats.org/officeDocument/2006/relationships/hyperlink" Target="mailto:draxsom@dwd.in.gov" TargetMode="External"/><Relationship Id="rId5" Type="http://schemas.openxmlformats.org/officeDocument/2006/relationships/hyperlink" Target="mailto:Poirier.amanda@dol.gov" TargetMode="External"/><Relationship Id="rId10" Type="http://schemas.openxmlformats.org/officeDocument/2006/relationships/hyperlink" Target="mailto:victor.fuda@ct.gov" TargetMode="External"/><Relationship Id="rId4" Type="http://schemas.openxmlformats.org/officeDocument/2006/relationships/hyperlink" Target="mailto:Eckenroth.Christina@dol.gov" TargetMode="External"/><Relationship Id="rId9" Type="http://schemas.openxmlformats.org/officeDocument/2006/relationships/hyperlink" Target="mailto:joseph.criscuolo@ct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June 13, 2018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11835"/>
            <a:ext cx="10656916" cy="311328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Trade Adjustment Assistance (TAA) and WIOA Title I Dislocated Worker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Co-Enrollment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i="1" dirty="0"/>
              <a:t>THIS TIME WITHOUT THE “MAY”!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9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TAA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Trade Act of 1974, as amended</a:t>
            </a:r>
          </a:p>
          <a:p>
            <a:pPr lvl="1"/>
            <a:r>
              <a:rPr lang="en-US" dirty="0"/>
              <a:t>Trade Adjustment Assistance Reauthorization Act of 2015 (TAARA 2015)</a:t>
            </a:r>
          </a:p>
          <a:p>
            <a:pPr lvl="2"/>
            <a:r>
              <a:rPr lang="en-US" dirty="0"/>
              <a:t>Trade Adjustment Assistance for Workers (TAA)</a:t>
            </a:r>
          </a:p>
          <a:p>
            <a:pPr lvl="2"/>
            <a:r>
              <a:rPr lang="en-US" dirty="0"/>
              <a:t>Alternative Trade Adjustment Assistance (ATAA)</a:t>
            </a:r>
          </a:p>
          <a:p>
            <a:pPr lvl="2"/>
            <a:r>
              <a:rPr lang="en-US" dirty="0"/>
              <a:t>Reemployment Trade Adjustment Assistance (RTAA)</a:t>
            </a:r>
          </a:p>
          <a:p>
            <a:pPr lvl="1"/>
            <a:endParaRPr lang="en-US" dirty="0"/>
          </a:p>
          <a:p>
            <a:r>
              <a:rPr lang="en-US" dirty="0"/>
              <a:t>TAARA 2015 aligns reporting requirements with WIOA</a:t>
            </a:r>
          </a:p>
          <a:p>
            <a:pPr lvl="1"/>
            <a:r>
              <a:rPr lang="en-US" dirty="0"/>
              <a:t>PIRL</a:t>
            </a:r>
          </a:p>
          <a:p>
            <a:pPr lvl="1"/>
            <a:r>
              <a:rPr lang="en-US" dirty="0"/>
              <a:t>TAA Program has 5 performance indicators aligned with WIOA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2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Co-Enrollment NOW? – Administrative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TAARA 2015 and the WIOA Final Rule has impacted the TAA Program, reinforcing the need for integration to a greater degree than any other time.</a:t>
            </a:r>
          </a:p>
          <a:p>
            <a:r>
              <a:rPr lang="en-US" dirty="0"/>
              <a:t>TAADI Measure</a:t>
            </a:r>
          </a:p>
          <a:p>
            <a:r>
              <a:rPr lang="en-US" dirty="0"/>
              <a:t>Enhanced focus on reducing duplicative programs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276830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Busting and False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Myth Busting – Deals with perceptions that have no basis in reality</a:t>
            </a:r>
          </a:p>
          <a:p>
            <a:r>
              <a:rPr lang="en-US" dirty="0"/>
              <a:t>False Barriers – Reflect challenges that are perceived as deal-breakers in co-enrollment coordination but in fact can be overcome with varying levels of ease. </a:t>
            </a:r>
          </a:p>
        </p:txBody>
      </p:sp>
    </p:spTree>
    <p:extLst>
      <p:ext uri="{BB962C8B-B14F-4D97-AF65-F5344CB8AC3E}">
        <p14:creationId xmlns:p14="http://schemas.microsoft.com/office/powerpoint/2010/main" val="117801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73699" y="1769289"/>
            <a:ext cx="5311140" cy="1818203"/>
          </a:xfrm>
        </p:spPr>
        <p:txBody>
          <a:bodyPr/>
          <a:lstStyle/>
          <a:p>
            <a:r>
              <a:rPr lang="en-US" dirty="0"/>
              <a:t>Christina Eckenroth</a:t>
            </a:r>
          </a:p>
          <a:p>
            <a:pPr lvl="1"/>
            <a:r>
              <a:rPr lang="en-US" dirty="0"/>
              <a:t>Acting Division of Workforce Investment Chief</a:t>
            </a:r>
          </a:p>
          <a:p>
            <a:pPr lvl="2"/>
            <a:r>
              <a:rPr lang="en-US" dirty="0"/>
              <a:t>USDOL, ETA, Region 1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r="4785"/>
          <a:stretch>
            <a:fillRect/>
          </a:stretch>
        </p:blipFill>
        <p:spPr/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5473699" y="3912414"/>
            <a:ext cx="5311140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Rachel Floyd-Nelson</a:t>
            </a:r>
          </a:p>
          <a:p>
            <a:pPr lvl="1"/>
            <a:r>
              <a:rPr lang="en-US"/>
              <a:t>Regional TAA Coordinator &amp; Performance Reporting Lead</a:t>
            </a:r>
          </a:p>
          <a:p>
            <a:pPr lvl="2"/>
            <a:r>
              <a:rPr lang="en-US"/>
              <a:t>USDOL, ETA, Region 3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8" b="10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295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99" y="4115206"/>
            <a:ext cx="5311140" cy="1818203"/>
          </a:xfrm>
        </p:spPr>
        <p:txBody>
          <a:bodyPr/>
          <a:lstStyle/>
          <a:p>
            <a:r>
              <a:rPr lang="en-US" dirty="0"/>
              <a:t>Jason Hudson</a:t>
            </a:r>
          </a:p>
          <a:p>
            <a:pPr lvl="1"/>
            <a:r>
              <a:rPr lang="en-US" dirty="0"/>
              <a:t>Regional TAA &amp; TRA Lead</a:t>
            </a:r>
          </a:p>
          <a:p>
            <a:pPr lvl="2"/>
            <a:r>
              <a:rPr lang="en-US" dirty="0"/>
              <a:t>USDOL, ETA, Region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 txBox="1">
            <a:spLocks/>
          </p:cNvSpPr>
          <p:nvPr/>
        </p:nvSpPr>
        <p:spPr>
          <a:xfrm>
            <a:off x="5587999" y="1769289"/>
            <a:ext cx="5311140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Kathy McDonald</a:t>
            </a:r>
          </a:p>
          <a:p>
            <a:pPr lvl="1"/>
            <a:r>
              <a:rPr lang="it-IT" dirty="0"/>
              <a:t>Regional TAA &amp; TRA Lead</a:t>
            </a:r>
          </a:p>
          <a:p>
            <a:pPr lvl="2"/>
            <a:r>
              <a:rPr lang="it-IT" dirty="0"/>
              <a:t>USDOL, ETA, Region 4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" b="6448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5" b="16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738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Myth/Barrier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62531"/>
            <a:ext cx="10861964" cy="2813417"/>
          </a:xfrm>
        </p:spPr>
        <p:txBody>
          <a:bodyPr/>
          <a:lstStyle/>
          <a:p>
            <a:r>
              <a:rPr lang="en-US" dirty="0"/>
              <a:t>Data demonstrates the benefits of co-enrollment.</a:t>
            </a:r>
          </a:p>
          <a:p>
            <a:r>
              <a:rPr lang="en-US" dirty="0"/>
              <a:t>States may use a common exit among DOL programs, as long as that can be tracked. </a:t>
            </a:r>
          </a:p>
          <a:p>
            <a:r>
              <a:rPr lang="en-US" dirty="0"/>
              <a:t>The Measurable Skill Gains performance indicator under WIOA measures the progress of participants engaged in training.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16686"/>
            <a:ext cx="79769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Co-enrollment with the TAA Program will hurt WIOA performance outcomes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647792"/>
            <a:ext cx="10607040" cy="644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BUSTED!</a:t>
            </a:r>
          </a:p>
        </p:txBody>
      </p:sp>
    </p:spTree>
    <p:extLst>
      <p:ext uri="{BB962C8B-B14F-4D97-AF65-F5344CB8AC3E}">
        <p14:creationId xmlns:p14="http://schemas.microsoft.com/office/powerpoint/2010/main" val="4369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03461"/>
            <a:ext cx="4586555" cy="361095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6946" y="1409045"/>
            <a:ext cx="355251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TAA Performance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0832" y="1409045"/>
            <a:ext cx="355251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WIA Performance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1194"/>
              </p:ext>
            </p:extLst>
          </p:nvPr>
        </p:nvGraphicFramePr>
        <p:xfrm>
          <a:off x="6141720" y="2003461"/>
          <a:ext cx="4349817" cy="362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6320832" y="5832709"/>
            <a:ext cx="3015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WIASRD Data: FY2011-FY2015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701904"/>
            <a:ext cx="1900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TAPR Data : FY10-FY17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07040" cy="1051560"/>
          </a:xfrm>
        </p:spPr>
        <p:txBody>
          <a:bodyPr/>
          <a:lstStyle/>
          <a:p>
            <a:r>
              <a:rPr lang="en-US" dirty="0"/>
              <a:t>Performance Results</a:t>
            </a:r>
          </a:p>
        </p:txBody>
      </p:sp>
    </p:spTree>
    <p:extLst>
      <p:ext uri="{BB962C8B-B14F-4D97-AF65-F5344CB8AC3E}">
        <p14:creationId xmlns:p14="http://schemas.microsoft.com/office/powerpoint/2010/main" val="7680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Graphic spid="10" grpId="0">
        <p:bldAsOne/>
      </p:bldGraphic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the program year, used as one part of the negotiating process for WIOA performance levels.</a:t>
            </a:r>
          </a:p>
          <a:p>
            <a:r>
              <a:rPr lang="en-US" dirty="0"/>
              <a:t>Factors in the economic conditions and characteristics of participants to be served.</a:t>
            </a:r>
          </a:p>
          <a:p>
            <a:pPr marL="0" indent="0">
              <a:buNone/>
            </a:pPr>
            <a:r>
              <a:rPr lang="en-US" dirty="0"/>
              <a:t>AND</a:t>
            </a:r>
          </a:p>
          <a:p>
            <a:r>
              <a:rPr lang="en-US" dirty="0"/>
              <a:t>After close of the program year, used to adjust negotiated goals to account for actual economic conditions experienced and actual characteristics of participants served.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Myth/Barrier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128210"/>
            <a:ext cx="10607040" cy="35179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Just because WIOA co-enrollment is happening, doesn’t mean that WIOA needs to pay for the training. ETPL is only required if the training is paid for by WIOA.</a:t>
            </a:r>
          </a:p>
          <a:p>
            <a:r>
              <a:rPr lang="en-US" dirty="0"/>
              <a:t>If person begins training through WIOA DW using an ETP, then becomes a TAA Participant, the participant could stay or transfer to non-ETP vendor.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1497565"/>
            <a:ext cx="102729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Discrepancy between requirements for use of Eligible Training Provider List (WIOA requires it/TAA cannot require it) prevents co-enrollment for training participants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199" y="269697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BUSTED!</a:t>
            </a:r>
          </a:p>
        </p:txBody>
      </p:sp>
    </p:spTree>
    <p:extLst>
      <p:ext uri="{BB962C8B-B14F-4D97-AF65-F5344CB8AC3E}">
        <p14:creationId xmlns:p14="http://schemas.microsoft.com/office/powerpoint/2010/main" val="5333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Myth/Barrier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322"/>
            <a:ext cx="10607040" cy="6236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Lack of WIOA Dislocated Worker Funding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901157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BUSTED!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3051729"/>
            <a:ext cx="1021882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ts val="1800"/>
              </a:spcBef>
              <a:buClr>
                <a:srgbClr val="9E1C30"/>
              </a:buClr>
              <a:buFont typeface="Wingdings 2" panose="05020102010507070707" pitchFamily="18" charset="2"/>
              <a:buChar char="¡"/>
            </a:pPr>
            <a:r>
              <a:rPr lang="en-US" sz="2800" dirty="0">
                <a:solidFill>
                  <a:srgbClr val="242021"/>
                </a:solidFill>
              </a:rPr>
              <a:t>There are a lot of ways to coordinate co-enrollment that are essentially a no-cost or extremely low cost burden for WIOA programs.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Clr>
                <a:srgbClr val="9E1C30"/>
              </a:buClr>
              <a:buFont typeface="Wingdings 2" panose="05020102010507070707" pitchFamily="18" charset="2"/>
              <a:buChar char="¡"/>
            </a:pPr>
            <a:r>
              <a:rPr lang="en-US" sz="2800" dirty="0">
                <a:solidFill>
                  <a:srgbClr val="242021"/>
                </a:solidFill>
              </a:rPr>
              <a:t>Non-financial services, including resume writing workshops, financial literacy, etc.</a:t>
            </a:r>
          </a:p>
        </p:txBody>
      </p:sp>
    </p:spTree>
    <p:extLst>
      <p:ext uri="{BB962C8B-B14F-4D97-AF65-F5344CB8AC3E}">
        <p14:creationId xmlns:p14="http://schemas.microsoft.com/office/powerpoint/2010/main" val="3014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081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Myth/Barrier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54247"/>
            <a:ext cx="10607040" cy="440634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r>
              <a:rPr lang="en-US" dirty="0"/>
              <a:t>Customer believes there is no benefit because states and locals present it as silos instead of a holistic approach. </a:t>
            </a:r>
          </a:p>
          <a:p>
            <a:r>
              <a:rPr lang="en-US" dirty="0"/>
              <a:t>Participation should be seamless for the participant.  It is for the case manager to identify the needs of the participant through one or more programs.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420250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BUSTED!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541435"/>
            <a:ext cx="97696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Co-enrollment is customer driven and, if there is no perceived benefit, they will not co-enroll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198" y="1053849"/>
            <a:ext cx="444928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TAA Performance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38198" y="1698661"/>
            <a:ext cx="4449287" cy="449546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246689" y="1698661"/>
            <a:ext cx="4898830" cy="443198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9E1C30"/>
              </a:buClr>
            </a:pPr>
            <a:r>
              <a:rPr lang="en-US" sz="2400" b="1" dirty="0">
                <a:solidFill>
                  <a:srgbClr val="242021"/>
                </a:solidFill>
              </a:rPr>
              <a:t>TAA Participants Co-Enrolled with Dislocated Worker have: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Clr>
                <a:srgbClr val="9E1C30"/>
              </a:buClr>
              <a:buFont typeface="Wingdings 2" panose="05020102010507070707" pitchFamily="18" charset="2"/>
              <a:buChar char="¡"/>
            </a:pPr>
            <a:r>
              <a:rPr lang="en-US" sz="2400" dirty="0">
                <a:solidFill>
                  <a:srgbClr val="242021"/>
                </a:solidFill>
              </a:rPr>
              <a:t>Higher training participation (74% vs. 50%)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Clr>
                <a:srgbClr val="9E1C30"/>
              </a:buClr>
              <a:buFont typeface="Wingdings 2" panose="05020102010507070707" pitchFamily="18" charset="2"/>
              <a:buChar char="¡"/>
            </a:pPr>
            <a:r>
              <a:rPr lang="en-US" sz="2400" dirty="0">
                <a:solidFill>
                  <a:srgbClr val="242021"/>
                </a:solidFill>
              </a:rPr>
              <a:t>Higher training completion rates (67% vs. 65%)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Clr>
                <a:srgbClr val="9E1C30"/>
              </a:buClr>
              <a:buFont typeface="Wingdings 2" panose="05020102010507070707" pitchFamily="18" charset="2"/>
              <a:buChar char="¡"/>
            </a:pPr>
            <a:r>
              <a:rPr lang="en-US" sz="2400" dirty="0">
                <a:solidFill>
                  <a:srgbClr val="242021"/>
                </a:solidFill>
              </a:rPr>
              <a:t>Higher credential attainment (65% vs. 53% - all trainers)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Clr>
                <a:srgbClr val="9E1C30"/>
              </a:buClr>
              <a:buFont typeface="Wingdings 2" panose="05020102010507070707" pitchFamily="18" charset="2"/>
              <a:buChar char="¡"/>
            </a:pPr>
            <a:endParaRPr lang="en-US" sz="2400" dirty="0">
              <a:solidFill>
                <a:srgbClr val="242021"/>
              </a:solidFill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9E1C30"/>
              </a:buClr>
            </a:pPr>
            <a:r>
              <a:rPr lang="en-US" sz="1400" dirty="0"/>
              <a:t>Based on TAPR data, 10/1/16-9/30/17, as of 5/30/18</a:t>
            </a:r>
            <a:r>
              <a:rPr lang="en-US" sz="1000" dirty="0"/>
              <a:t> </a:t>
            </a:r>
            <a:endParaRPr lang="en-US" sz="2400" dirty="0">
              <a:solidFill>
                <a:srgbClr val="24202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6688" y="1053849"/>
            <a:ext cx="489883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TAA 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041" y="6194122"/>
            <a:ext cx="2996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Based on TAPR data, 7/1/09-6/30/17</a:t>
            </a:r>
          </a:p>
        </p:txBody>
      </p:sp>
    </p:spTree>
    <p:extLst>
      <p:ext uri="{BB962C8B-B14F-4D97-AF65-F5344CB8AC3E}">
        <p14:creationId xmlns:p14="http://schemas.microsoft.com/office/powerpoint/2010/main" val="13308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Myth/Barrier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80084"/>
            <a:ext cx="10607040" cy="3181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Birth certificates are not required but instead documentation to prove age and eligibility to work in US.</a:t>
            </a:r>
          </a:p>
          <a:p>
            <a:r>
              <a:rPr lang="en-US" dirty="0"/>
              <a:t>Data element validation.</a:t>
            </a:r>
          </a:p>
          <a:p>
            <a:r>
              <a:rPr lang="en-US" dirty="0"/>
              <a:t>Non-compliance with selective service is extremely rare and not an insurmountable barrier to WIOA co-enrollment.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420250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BUSTED!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580267"/>
            <a:ext cx="95891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WIOA requires birth certificates and selective service eligibility, whereas TAA does not.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Myth/Barrier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104147"/>
            <a:ext cx="10721741" cy="307281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r>
              <a:rPr lang="en-US" dirty="0"/>
              <a:t>Challenges to infrastructure should not determine case management strategies.</a:t>
            </a:r>
          </a:p>
          <a:p>
            <a:r>
              <a:rPr lang="en-US" dirty="0"/>
              <a:t>Existing assessments should be leveraged and complemented as needed by both case managers.</a:t>
            </a:r>
          </a:p>
          <a:p>
            <a:r>
              <a:rPr lang="en-US" dirty="0"/>
              <a:t>Bridge the Gap – create case staffing between both case managers to provide a seamless service delivery to the TAA program participant.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420250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BUSTED!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546585"/>
            <a:ext cx="97576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Having to see multiple case managers creates a burden for the participant.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Myth/Barrier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9394"/>
            <a:ext cx="10607040" cy="4406348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r>
              <a:rPr lang="en-US" dirty="0"/>
              <a:t>TAA is a state program and could determine what services would be provided to the TAA program population.</a:t>
            </a:r>
          </a:p>
          <a:p>
            <a:r>
              <a:rPr lang="en-US" dirty="0"/>
              <a:t>Develop a list of supportive services that may be provided through referrals.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69042"/>
            <a:ext cx="95440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Supportive services that the workforce boards have to offer don’t align with TAA program participant needs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829394"/>
            <a:ext cx="10607040" cy="6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BUSTED!</a:t>
            </a:r>
          </a:p>
        </p:txBody>
      </p:sp>
    </p:spTree>
    <p:extLst>
      <p:ext uri="{BB962C8B-B14F-4D97-AF65-F5344CB8AC3E}">
        <p14:creationId xmlns:p14="http://schemas.microsoft.com/office/powerpoint/2010/main" val="30385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Myth/Barrier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2667"/>
            <a:ext cx="10607040" cy="44063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endParaRPr lang="en-US" dirty="0"/>
          </a:p>
          <a:p>
            <a:r>
              <a:rPr lang="en-US" dirty="0"/>
              <a:t>Should not drive case management.</a:t>
            </a:r>
          </a:p>
          <a:p>
            <a:r>
              <a:rPr lang="en-US" dirty="0"/>
              <a:t>TAA Coordinator could provide Board training on an annual basis.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552667"/>
            <a:ext cx="10607040" cy="6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BUSTED!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444671"/>
            <a:ext cx="92081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Local Workforce Boards with high turnover don’t understand the TAA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Busted 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Co-enrollment actually</a:t>
            </a:r>
            <a:r>
              <a:rPr lang="en-US" i="1" dirty="0"/>
              <a:t> improves </a:t>
            </a:r>
            <a:r>
              <a:rPr lang="en-US" dirty="0"/>
              <a:t>performance outcomes</a:t>
            </a:r>
          </a:p>
          <a:p>
            <a:r>
              <a:rPr lang="en-US" dirty="0"/>
              <a:t>Low WIOA Funding does not prohibit co-enrollment</a:t>
            </a:r>
          </a:p>
          <a:p>
            <a:r>
              <a:rPr lang="en-US" dirty="0"/>
              <a:t>Differences in eligibility and service provision are not real barriers</a:t>
            </a:r>
          </a:p>
          <a:p>
            <a:r>
              <a:rPr lang="en-US" dirty="0"/>
              <a:t>With regard to challenging infrastructure, effective case management should be the priority instead of maintaining the status quo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706D636C-90A3-4979-BA37-BAB384B22101}" type="slidenum">
              <a:rPr lang="en-US">
                <a:solidFill>
                  <a:srgbClr val="124D95">
                    <a:lumMod val="40000"/>
                    <a:lumOff val="60000"/>
                  </a:srgbClr>
                </a:solidFill>
                <a:latin typeface="Arial" panose="020B0604020202020204"/>
              </a:rPr>
              <a:pPr defTabSz="457200"/>
              <a:t>27</a:t>
            </a:fld>
            <a:endParaRPr lang="en-US">
              <a:solidFill>
                <a:srgbClr val="124D95">
                  <a:lumMod val="40000"/>
                  <a:lumOff val="6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2941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Panel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147888" y="4017964"/>
            <a:ext cx="7863840" cy="191293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9714596" y="6356352"/>
            <a:ext cx="753001" cy="365125"/>
          </a:xfrm>
        </p:spPr>
        <p:txBody>
          <a:bodyPr/>
          <a:lstStyle/>
          <a:p>
            <a:pPr defTabSz="457200"/>
            <a:fld id="{78651A17-9376-40A4-9325-34268FB0E92D}" type="slidenum">
              <a:rPr lang="en-US">
                <a:solidFill>
                  <a:srgbClr val="303030">
                    <a:lumMod val="75000"/>
                    <a:lumOff val="25000"/>
                  </a:srgbClr>
                </a:solidFill>
                <a:latin typeface="Arial" panose="020B0604020202020204"/>
              </a:rPr>
              <a:pPr defTabSz="457200"/>
              <a:t>28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33277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736153" y="2481693"/>
            <a:ext cx="5311140" cy="1818203"/>
          </a:xfrm>
        </p:spPr>
        <p:txBody>
          <a:bodyPr/>
          <a:lstStyle/>
          <a:p>
            <a:r>
              <a:rPr lang="en-US" dirty="0"/>
              <a:t>Amanda Poirier</a:t>
            </a:r>
          </a:p>
          <a:p>
            <a:pPr lvl="1"/>
            <a:r>
              <a:rPr lang="en-US" dirty="0"/>
              <a:t>Regional TAA &amp; TRA Lead</a:t>
            </a:r>
          </a:p>
          <a:p>
            <a:pPr lvl="2"/>
            <a:r>
              <a:rPr lang="en-US" dirty="0"/>
              <a:t>USDOL, ETA, Region 1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r="3268"/>
          <a:stretch>
            <a:fillRect/>
          </a:stretch>
        </p:blipFill>
        <p:spPr>
          <a:xfrm>
            <a:off x="2245507" y="2481693"/>
            <a:ext cx="2097893" cy="1818203"/>
          </a:xfrm>
        </p:spPr>
      </p:pic>
    </p:spTree>
    <p:extLst>
      <p:ext uri="{BB962C8B-B14F-4D97-AF65-F5344CB8AC3E}">
        <p14:creationId xmlns:p14="http://schemas.microsoft.com/office/powerpoint/2010/main" val="383260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51475" y="1689996"/>
            <a:ext cx="5311775" cy="20304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1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Andy Ridgeway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600" i="1" dirty="0"/>
              <a:t>Unit Chief, Adult &amp; Dislocated Worker Services Unit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300" dirty="0"/>
              <a:t>Division of WIOA Adult Services and Workforce System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300" dirty="0"/>
              <a:t>Office of Workforce Investment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5587999" y="4115206"/>
            <a:ext cx="5311140" cy="181820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Susan Worden</a:t>
            </a:r>
          </a:p>
          <a:p>
            <a:pPr marL="457200" lvl="1" indent="0">
              <a:buNone/>
            </a:pPr>
            <a:r>
              <a:rPr lang="en-US" sz="2000" i="1" dirty="0"/>
              <a:t>Supervisory Program Analyst</a:t>
            </a:r>
          </a:p>
          <a:p>
            <a:pPr marL="914400" lvl="2" indent="0">
              <a:buNone/>
            </a:pPr>
            <a:r>
              <a:rPr lang="en-US" sz="1800" dirty="0"/>
              <a:t>Office of Trade Adjustment Assistance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32" y="3841931"/>
            <a:ext cx="1998318" cy="20180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4875" y="660199"/>
            <a:ext cx="10607040" cy="634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Your Moderators: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71" y="1689996"/>
            <a:ext cx="2160198" cy="1891632"/>
          </a:xfrm>
          <a:prstGeom prst="rect">
            <a:avLst/>
          </a:prstGeom>
        </p:spPr>
      </p:pic>
      <p:pic>
        <p:nvPicPr>
          <p:cNvPr id="12" name="Picture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8" b="15358"/>
          <a:stretch>
            <a:fillRect/>
          </a:stretch>
        </p:blipFill>
        <p:spPr>
          <a:xfrm>
            <a:off x="2385259" y="1828800"/>
            <a:ext cx="1862891" cy="16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4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 panel?</a:t>
            </a:r>
          </a:p>
          <a:p>
            <a:r>
              <a:rPr lang="en-US" dirty="0"/>
              <a:t>Structure of panel</a:t>
            </a:r>
          </a:p>
          <a:p>
            <a:pPr marL="514350" indent="-51435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78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co-enroll?</a:t>
            </a:r>
          </a:p>
          <a:p>
            <a:r>
              <a:rPr lang="en-US" dirty="0"/>
              <a:t>Staffing &amp; cross-training</a:t>
            </a:r>
          </a:p>
          <a:p>
            <a:r>
              <a:rPr lang="en-US" dirty="0"/>
              <a:t>Shared costs</a:t>
            </a:r>
          </a:p>
          <a:p>
            <a:r>
              <a:rPr lang="en-US" dirty="0"/>
              <a:t>Policy &amp; procedure alignment</a:t>
            </a:r>
          </a:p>
          <a:p>
            <a:r>
              <a:rPr lang="en-US" dirty="0"/>
              <a:t>Systems (IT)</a:t>
            </a:r>
          </a:p>
          <a:p>
            <a:r>
              <a:rPr lang="en-US" dirty="0"/>
              <a:t>State &amp; local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36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Management Funds Available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60% of FY16 </a:t>
            </a:r>
            <a:r>
              <a:rPr lang="en-US" dirty="0" err="1"/>
              <a:t>TaOA</a:t>
            </a:r>
            <a:r>
              <a:rPr lang="en-US" dirty="0"/>
              <a:t> grant funds remain un-expended with 6 months remaining in the fiscal year</a:t>
            </a:r>
          </a:p>
          <a:p>
            <a:pPr lvl="1"/>
            <a:r>
              <a:rPr lang="en-US" dirty="0" err="1"/>
              <a:t>TaOA</a:t>
            </a:r>
            <a:r>
              <a:rPr lang="en-US" dirty="0"/>
              <a:t> = Training and Other Activities (including Case Management)</a:t>
            </a:r>
          </a:p>
          <a:p>
            <a:r>
              <a:rPr lang="en-US" dirty="0"/>
              <a:t>32 states have at least 50% of their FY16 </a:t>
            </a:r>
            <a:r>
              <a:rPr lang="en-US" dirty="0" err="1"/>
              <a:t>TaOA</a:t>
            </a:r>
            <a:r>
              <a:rPr lang="en-US" dirty="0"/>
              <a:t> grant funds still available</a:t>
            </a:r>
          </a:p>
          <a:p>
            <a:r>
              <a:rPr lang="en-US" dirty="0"/>
              <a:t>Special shout out: 4 states have less than 20% of those grant funds remaining</a:t>
            </a:r>
          </a:p>
          <a:p>
            <a:pPr lvl="1"/>
            <a:r>
              <a:rPr lang="en-US" dirty="0"/>
              <a:t>CT, KY, MT, OR</a:t>
            </a:r>
          </a:p>
        </p:txBody>
      </p:sp>
    </p:spTree>
    <p:extLst>
      <p:ext uri="{BB962C8B-B14F-4D97-AF65-F5344CB8AC3E}">
        <p14:creationId xmlns:p14="http://schemas.microsoft.com/office/powerpoint/2010/main" val="1318469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 txBox="1">
            <a:spLocks/>
          </p:cNvSpPr>
          <p:nvPr/>
        </p:nvSpPr>
        <p:spPr>
          <a:xfrm>
            <a:off x="5672744" y="1770615"/>
            <a:ext cx="5311140" cy="181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Joe Criscuolo</a:t>
            </a:r>
          </a:p>
          <a:p>
            <a:pPr marL="457200" lvl="1" indent="0">
              <a:buNone/>
            </a:pPr>
            <a:r>
              <a:rPr lang="en-US" i="1" dirty="0"/>
              <a:t>TAA State Coordinator</a:t>
            </a:r>
          </a:p>
          <a:p>
            <a:pPr marL="914400" lvl="2" indent="0">
              <a:buNone/>
            </a:pPr>
            <a:r>
              <a:rPr lang="en-US" dirty="0"/>
              <a:t>Employment Security Division</a:t>
            </a:r>
          </a:p>
          <a:p>
            <a:pPr marL="914400" lvl="2" indent="0">
              <a:buNone/>
            </a:pPr>
            <a:r>
              <a:rPr lang="en-US" dirty="0"/>
              <a:t>Connecticut Department of Labor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5672744" y="3852012"/>
            <a:ext cx="5311140" cy="206175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Victor </a:t>
            </a:r>
            <a:r>
              <a:rPr lang="en-US" dirty="0" err="1"/>
              <a:t>Fuda</a:t>
            </a:r>
            <a:endParaRPr lang="en-US" dirty="0"/>
          </a:p>
          <a:p>
            <a:pPr marL="457200" lvl="1" indent="0">
              <a:buNone/>
            </a:pPr>
            <a:r>
              <a:rPr lang="en-US" i="1" dirty="0"/>
              <a:t>Bridgeport American Job Center Director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Employment Security Division</a:t>
            </a:r>
          </a:p>
          <a:p>
            <a:pPr marL="914400" lvl="2" indent="0">
              <a:buNone/>
            </a:pPr>
            <a:r>
              <a:rPr lang="en-US" dirty="0"/>
              <a:t>Connecticut Department of Labor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02" y="1692078"/>
            <a:ext cx="2255716" cy="197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02" y="3852012"/>
            <a:ext cx="2255716" cy="1975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b="14630"/>
          <a:stretch/>
        </p:blipFill>
        <p:spPr>
          <a:xfrm>
            <a:off x="1751156" y="3988910"/>
            <a:ext cx="1972408" cy="170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90" y="1797155"/>
            <a:ext cx="1821940" cy="17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19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906" y="1643605"/>
            <a:ext cx="10162572" cy="4687747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Less than 2 years ago,  CT’s co-enrollment rate was around 13%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With the most recent TAADI report card we were close to 44%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Progress started to be made with the issuance of a statewide co-enrollment policy between TAA &amp; WIOA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Since then, our regional AJC directors have met with their partners to put procedures in place to increase co-enrollment.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 example, our Bridgeport office, as reported on the last TAADI, was at 72+%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Bridgeport AJC Director, Victor </a:t>
            </a:r>
            <a:r>
              <a:rPr lang="en-US" sz="2400" dirty="0" err="1">
                <a:solidFill>
                  <a:schemeClr val="tx1"/>
                </a:solidFill>
              </a:rPr>
              <a:t>Fuda</a:t>
            </a:r>
            <a:r>
              <a:rPr lang="en-US" sz="2400" dirty="0">
                <a:solidFill>
                  <a:schemeClr val="tx1"/>
                </a:solidFill>
              </a:rPr>
              <a:t> can speak to some of what they did there.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60704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Connecticut</a:t>
            </a:r>
          </a:p>
        </p:txBody>
      </p:sp>
    </p:spTree>
    <p:extLst>
      <p:ext uri="{BB962C8B-B14F-4D97-AF65-F5344CB8AC3E}">
        <p14:creationId xmlns:p14="http://schemas.microsoft.com/office/powerpoint/2010/main" val="2778761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 txBox="1">
            <a:spLocks/>
          </p:cNvSpPr>
          <p:nvPr/>
        </p:nvSpPr>
        <p:spPr>
          <a:xfrm>
            <a:off x="5032664" y="1849723"/>
            <a:ext cx="5311140" cy="1818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Dawn </a:t>
            </a:r>
            <a:r>
              <a:rPr lang="en-US" dirty="0" err="1"/>
              <a:t>Axsom</a:t>
            </a:r>
            <a:endParaRPr lang="en-US" dirty="0"/>
          </a:p>
          <a:p>
            <a:pPr marL="457200" lvl="1" indent="0">
              <a:buNone/>
            </a:pPr>
            <a:r>
              <a:rPr lang="en-US" i="1" dirty="0"/>
              <a:t>TAA State Coordinator, Director Dislocated Worker Unit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000" dirty="0"/>
              <a:t>Dislocated Worker Unit</a:t>
            </a:r>
          </a:p>
          <a:p>
            <a:pPr marL="914400" lvl="2" indent="0">
              <a:buNone/>
            </a:pPr>
            <a:r>
              <a:rPr lang="en-US" dirty="0"/>
              <a:t>Indiana Department of Workforce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05" y="1770615"/>
            <a:ext cx="2255716" cy="197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8" y="1941160"/>
            <a:ext cx="1898829" cy="1634184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 txBox="1">
            <a:spLocks/>
          </p:cNvSpPr>
          <p:nvPr/>
        </p:nvSpPr>
        <p:spPr>
          <a:xfrm>
            <a:off x="5317057" y="3862138"/>
            <a:ext cx="5311140" cy="2314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Discussion Topics</a:t>
            </a:r>
          </a:p>
          <a:p>
            <a:r>
              <a:rPr lang="en-US" dirty="0"/>
              <a:t>Why Co-Enroll?</a:t>
            </a:r>
          </a:p>
          <a:p>
            <a:r>
              <a:rPr lang="en-US" dirty="0"/>
              <a:t>Systems (IT)</a:t>
            </a:r>
          </a:p>
          <a:p>
            <a:r>
              <a:rPr lang="en-US" dirty="0"/>
              <a:t>DWU Structure/Cross Training</a:t>
            </a:r>
          </a:p>
          <a:p>
            <a:r>
              <a:rPr lang="en-US" dirty="0"/>
              <a:t>Partnerships/Early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75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 txBox="1">
            <a:spLocks/>
          </p:cNvSpPr>
          <p:nvPr/>
        </p:nvSpPr>
        <p:spPr>
          <a:xfrm>
            <a:off x="5550478" y="2244046"/>
            <a:ext cx="5311140" cy="181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Ricqué</a:t>
            </a:r>
            <a:r>
              <a:rPr lang="en-US" dirty="0"/>
              <a:t> Smith</a:t>
            </a:r>
          </a:p>
          <a:p>
            <a:pPr marL="457200" lvl="1" indent="0">
              <a:buNone/>
            </a:pPr>
            <a:r>
              <a:rPr lang="en-US" i="1" dirty="0"/>
              <a:t>TAA Program Manager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000" dirty="0"/>
              <a:t>Oregon Employment Department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442" y="2000250"/>
            <a:ext cx="2529989" cy="234315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 txBox="1">
            <a:spLocks/>
          </p:cNvSpPr>
          <p:nvPr/>
        </p:nvSpPr>
        <p:spPr>
          <a:xfrm>
            <a:off x="5550478" y="4343400"/>
            <a:ext cx="5311140" cy="1833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Discussion Topics</a:t>
            </a:r>
          </a:p>
          <a:p>
            <a:r>
              <a:rPr lang="en-US" dirty="0"/>
              <a:t>Shared Costs</a:t>
            </a:r>
          </a:p>
          <a:p>
            <a:r>
              <a:rPr lang="en-US" dirty="0"/>
              <a:t>Systems (IT)</a:t>
            </a:r>
          </a:p>
          <a:p>
            <a:r>
              <a:rPr lang="en-US" dirty="0"/>
              <a:t>Staffing and cross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51" y="2156005"/>
            <a:ext cx="2224969" cy="20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1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706D636C-90A3-4979-BA37-BAB384B22101}" type="slidenum">
              <a:rPr lang="en-US">
                <a:solidFill>
                  <a:srgbClr val="124D95">
                    <a:lumMod val="40000"/>
                    <a:lumOff val="60000"/>
                  </a:srgbClr>
                </a:solidFill>
                <a:latin typeface="Arial" panose="020B0604020202020204"/>
              </a:rPr>
              <a:pPr defTabSz="457200"/>
              <a:t>37</a:t>
            </a:fld>
            <a:endParaRPr lang="en-US">
              <a:solidFill>
                <a:srgbClr val="124D95">
                  <a:lumMod val="40000"/>
                  <a:lumOff val="6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71541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6053" y="1505363"/>
            <a:ext cx="4032473" cy="5056617"/>
          </a:xfrm>
        </p:spPr>
        <p:txBody>
          <a:bodyPr/>
          <a:lstStyle/>
          <a:p>
            <a:r>
              <a:rPr lang="en-US" dirty="0"/>
              <a:t>Virginia Best Practice Model: Workforce &amp; Adult Education Working Together</a:t>
            </a:r>
          </a:p>
          <a:p>
            <a:pPr lvl="1"/>
            <a:r>
              <a:rPr lang="en-US" dirty="0"/>
              <a:t>Learn about </a:t>
            </a:r>
            <a:r>
              <a:rPr lang="en-US" dirty="0" err="1"/>
              <a:t>PluggedinVA</a:t>
            </a:r>
            <a:r>
              <a:rPr lang="en-US" dirty="0"/>
              <a:t>, the partnership between education and workforce</a:t>
            </a:r>
          </a:p>
          <a:p>
            <a:pPr lvl="2"/>
            <a:r>
              <a:rPr lang="en-US" dirty="0">
                <a:hlinkClick r:id="rId3"/>
              </a:rPr>
              <a:t>https://www.workforcegps.org/events/2017/12/19/18/45/Virginia-Best-Practice-Model-Workforce-Adult-Education-Working-Together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Oregon Best Practice</a:t>
            </a:r>
          </a:p>
          <a:p>
            <a:pPr lvl="1"/>
            <a:r>
              <a:rPr lang="en-US" dirty="0"/>
              <a:t>Learn about the TAA Program organization in Oregon </a:t>
            </a:r>
          </a:p>
          <a:p>
            <a:pPr lvl="2"/>
            <a:r>
              <a:rPr lang="en-US" dirty="0">
                <a:hlinkClick r:id="rId4"/>
              </a:rPr>
              <a:t>https://www.workforcegps.org/events/2017/09/27/11/10/Trade-Adjustment-Assistance-Oregon-Best-Practice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9664" y="1482297"/>
            <a:ext cx="4257932" cy="5056617"/>
          </a:xfrm>
        </p:spPr>
        <p:txBody>
          <a:bodyPr/>
          <a:lstStyle/>
          <a:p>
            <a:r>
              <a:rPr lang="en-US" dirty="0"/>
              <a:t>WIOA Desk Reference – Dislocated Worker Programs</a:t>
            </a:r>
          </a:p>
          <a:p>
            <a:pPr lvl="1"/>
            <a:r>
              <a:rPr lang="en-US" dirty="0"/>
              <a:t>Provides information on services available to Dislocated Workers under WIOA, including TAA</a:t>
            </a:r>
          </a:p>
          <a:p>
            <a:pPr marL="576072" lvl="2" indent="-274320"/>
            <a:r>
              <a:rPr lang="en-US" dirty="0">
                <a:hlinkClick r:id="rId5"/>
              </a:rPr>
              <a:t>https://ion.workforcegps.org/resources/2018/06/05/16/28/WIOA-Desk-Reference-Dislocated-Worker-Programs</a:t>
            </a:r>
            <a:endParaRPr lang="en-US" dirty="0"/>
          </a:p>
          <a:p>
            <a:r>
              <a:rPr lang="en-US" dirty="0"/>
              <a:t>All TAA webinars</a:t>
            </a:r>
          </a:p>
          <a:p>
            <a:pPr lvl="1"/>
            <a:r>
              <a:rPr lang="en-US" dirty="0"/>
              <a:t>Review this link for TAA-hosted webinars</a:t>
            </a:r>
          </a:p>
          <a:p>
            <a:pPr marL="576072" lvl="2" indent="-274320"/>
            <a:r>
              <a:rPr lang="en-US" dirty="0">
                <a:hlinkClick r:id="rId6"/>
              </a:rPr>
              <a:t>https://www.doleta.gov/tradeact/taa-webinars/</a:t>
            </a:r>
            <a:r>
              <a:rPr lang="en-US" dirty="0"/>
              <a:t> </a:t>
            </a:r>
          </a:p>
          <a:p>
            <a:pPr marL="576072" lvl="2" indent="-274320"/>
            <a:endParaRPr lang="en-US" dirty="0"/>
          </a:p>
          <a:p>
            <a:r>
              <a:rPr lang="en-US" dirty="0"/>
              <a:t>WIOA </a:t>
            </a:r>
            <a:r>
              <a:rPr lang="en-US" dirty="0" err="1"/>
              <a:t>WorkforceGPS</a:t>
            </a:r>
            <a:r>
              <a:rPr lang="en-US" dirty="0"/>
              <a:t> page</a:t>
            </a:r>
          </a:p>
          <a:p>
            <a:pPr lvl="1"/>
            <a:r>
              <a:rPr lang="en-US" dirty="0"/>
              <a:t>Review WIOA technical assistance resources</a:t>
            </a:r>
          </a:p>
          <a:p>
            <a:pPr marL="576072" lvl="2" indent="-274320"/>
            <a:r>
              <a:rPr lang="en-US" dirty="0">
                <a:hlinkClick r:id="rId7"/>
              </a:rPr>
              <a:t>https://ion.workforcegps.org</a:t>
            </a:r>
            <a:r>
              <a:rPr lang="en-US" dirty="0"/>
              <a:t>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4596" y="6356352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2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3805" y="1238056"/>
            <a:ext cx="2932363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u="sng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USDOL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Andy Ridgeway (OWI)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  <a:hlinkClick r:id="rId2"/>
              </a:rPr>
              <a:t>Ridgeway.Andrew@dol.gov</a:t>
            </a:r>
            <a:endParaRPr lang="en-US" sz="1400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Susan Worden (OTAA)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  <a:hlinkClick r:id="rId3"/>
              </a:rPr>
              <a:t>Worden.susan@dol.gov</a:t>
            </a:r>
            <a:endParaRPr lang="en-US" sz="1400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</a:rPr>
              <a:t>Christina Eckenroth (R1)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hlinkClick r:id="rId4"/>
              </a:rPr>
              <a:t>Eckenroth.Christina@dol.gov</a:t>
            </a:r>
            <a:endParaRPr lang="en-US" sz="1400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Amanda Poirier (R1)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u="sng" dirty="0">
                <a:hlinkClick r:id="rId5"/>
              </a:rPr>
              <a:t>Poirier.Amanda@dol.gov</a:t>
            </a:r>
            <a:endParaRPr lang="en-US" sz="1400" b="1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Rachel Floyd-Nelson (R3)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hlinkClick r:id="rId6"/>
              </a:rPr>
              <a:t>Floyd-Nelson.Rachel@dol.gov</a:t>
            </a:r>
            <a:endParaRPr lang="en-US" sz="1400" b="1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Kathy McDonald (R4)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hlinkClick r:id="rId7"/>
              </a:rPr>
              <a:t>McDonald.Kathryn.J@dol.gov</a:t>
            </a:r>
            <a:endParaRPr lang="en-US" sz="1400" b="1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</a:rPr>
              <a:t>Jason Hudson (R5)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hlinkClick r:id="rId8"/>
              </a:rPr>
              <a:t>Hudson.Jason.M@dol.gov</a:t>
            </a:r>
            <a:r>
              <a:rPr lang="en-US" dirty="0">
                <a:hlinkClick r:id="rId8"/>
              </a:rPr>
              <a:t> </a:t>
            </a:r>
            <a:endParaRPr lang="en-US" sz="1600" b="1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1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b="1" u="sng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200" b="1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2226" y="1238056"/>
            <a:ext cx="355399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u="sng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States</a:t>
            </a:r>
          </a:p>
          <a:p>
            <a:r>
              <a:rPr lang="en-US" sz="1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Connecticut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Joe Criscuolo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  <a:hlinkClick r:id="rId9"/>
              </a:rPr>
              <a:t>joseph.criscuolo@ct.gov</a:t>
            </a:r>
            <a:r>
              <a:rPr lang="en-US" sz="1600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Victor </a:t>
            </a:r>
            <a:r>
              <a:rPr lang="en-US" sz="1600" b="1" dirty="0" err="1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Fuda</a:t>
            </a:r>
            <a:endParaRPr lang="en-US" sz="1600" b="1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  <a:hlinkClick r:id="rId10"/>
              </a:rPr>
              <a:t>victor.fuda@ct.gov</a:t>
            </a:r>
            <a:r>
              <a:rPr lang="en-US" sz="1600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Indiana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Dawn </a:t>
            </a:r>
            <a:r>
              <a:rPr lang="en-US" sz="1600" b="1" dirty="0" err="1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Axsom</a:t>
            </a:r>
            <a:endParaRPr lang="en-US" sz="1600" b="1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  <a:hlinkClick r:id="rId11"/>
              </a:rPr>
              <a:t>draxsom@dwd.in.gov</a:t>
            </a:r>
            <a:r>
              <a:rPr lang="en-US" sz="1600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endParaRPr lang="en-US" sz="1600" b="1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r>
              <a:rPr lang="en-US" sz="1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Oregon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Ricqué</a:t>
            </a:r>
            <a:r>
              <a:rPr lang="en-US" sz="1600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 Smith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  <a:hlinkClick r:id="rId12"/>
              </a:rPr>
              <a:t>Ricque.J.Smith@state.or.us</a:t>
            </a:r>
            <a:r>
              <a:rPr lang="en-US" sz="1600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200" b="1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5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function?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73337" y="1971864"/>
            <a:ext cx="9819503" cy="369369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TAA</a:t>
            </a:r>
          </a:p>
          <a:p>
            <a:pPr marL="457200" indent="-457200"/>
            <a:r>
              <a:rPr lang="en-US" dirty="0"/>
              <a:t>Title I Dislocated Worker</a:t>
            </a:r>
          </a:p>
          <a:p>
            <a:pPr marL="457200" indent="-457200"/>
            <a:r>
              <a:rPr lang="en-US"/>
              <a:t>Rapid Response</a:t>
            </a:r>
          </a:p>
          <a:p>
            <a:pPr marL="457200" indent="-457200"/>
            <a:r>
              <a:rPr lang="en-US" dirty="0"/>
              <a:t>TRA/UI</a:t>
            </a:r>
          </a:p>
          <a:p>
            <a:pPr marL="457200" indent="-457200"/>
            <a:r>
              <a:rPr lang="en-US" dirty="0"/>
              <a:t>Other (Please detail in chat box.)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24D9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24D95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206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4596" y="6356352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0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ffice work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55" y="3478018"/>
            <a:ext cx="4911278" cy="32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Co-Enrollment Challenges</a:t>
            </a:r>
          </a:p>
        </p:txBody>
      </p:sp>
      <p:sp>
        <p:nvSpPr>
          <p:cNvPr id="5" name="Oval 4"/>
          <p:cNvSpPr/>
          <p:nvPr/>
        </p:nvSpPr>
        <p:spPr>
          <a:xfrm>
            <a:off x="429208" y="4140313"/>
            <a:ext cx="2313991" cy="19805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NO</a:t>
            </a:r>
          </a:p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$$$</a:t>
            </a:r>
          </a:p>
        </p:txBody>
      </p:sp>
      <p:sp>
        <p:nvSpPr>
          <p:cNvPr id="10" name="Oval 9"/>
          <p:cNvSpPr/>
          <p:nvPr/>
        </p:nvSpPr>
        <p:spPr>
          <a:xfrm>
            <a:off x="838200" y="1690689"/>
            <a:ext cx="2387081" cy="20502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Different Eligibility and Service Requirements</a:t>
            </a:r>
          </a:p>
        </p:txBody>
      </p:sp>
      <p:sp>
        <p:nvSpPr>
          <p:cNvPr id="11" name="Oval 10"/>
          <p:cNvSpPr/>
          <p:nvPr/>
        </p:nvSpPr>
        <p:spPr>
          <a:xfrm>
            <a:off x="3804334" y="1307758"/>
            <a:ext cx="2476980" cy="20224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Performance Outcomes</a:t>
            </a:r>
          </a:p>
        </p:txBody>
      </p:sp>
      <p:sp>
        <p:nvSpPr>
          <p:cNvPr id="12" name="Oval 11"/>
          <p:cNvSpPr/>
          <p:nvPr/>
        </p:nvSpPr>
        <p:spPr>
          <a:xfrm>
            <a:off x="7276008" y="1560538"/>
            <a:ext cx="2425958" cy="19812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Can’t</a:t>
            </a:r>
          </a:p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communicate across programs to serve same participant</a:t>
            </a:r>
          </a:p>
        </p:txBody>
      </p:sp>
      <p:sp>
        <p:nvSpPr>
          <p:cNvPr id="13" name="Oval 12"/>
          <p:cNvSpPr/>
          <p:nvPr/>
        </p:nvSpPr>
        <p:spPr>
          <a:xfrm>
            <a:off x="8598807" y="3415664"/>
            <a:ext cx="2410824" cy="19805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Coordination is TOO...MUCH…</a:t>
            </a:r>
          </a:p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WORK!</a:t>
            </a:r>
          </a:p>
        </p:txBody>
      </p:sp>
      <p:sp>
        <p:nvSpPr>
          <p:cNvPr id="14" name="Oval 13"/>
          <p:cNvSpPr/>
          <p:nvPr/>
        </p:nvSpPr>
        <p:spPr>
          <a:xfrm>
            <a:off x="4292082" y="4683967"/>
            <a:ext cx="1224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V="1">
            <a:off x="4161454" y="5094510"/>
            <a:ext cx="253064" cy="1883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V="1">
            <a:off x="3690597" y="5337109"/>
            <a:ext cx="253065" cy="2425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3231425" y="5509613"/>
            <a:ext cx="253065" cy="2425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2713270" y="5565598"/>
            <a:ext cx="253065" cy="2425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3510356" y="4067372"/>
            <a:ext cx="433305" cy="205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4079525" y="4140312"/>
            <a:ext cx="334992" cy="1788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3071895" y="3671889"/>
            <a:ext cx="438462" cy="2016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>
            <a:off x="6152552" y="3753646"/>
            <a:ext cx="498461" cy="2668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>
            <a:off x="5955340" y="4124825"/>
            <a:ext cx="325974" cy="19953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6155144" y="3379472"/>
            <a:ext cx="599374" cy="24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6690029" y="4276955"/>
            <a:ext cx="436241" cy="1321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 flipV="1">
            <a:off x="6293073" y="4484116"/>
            <a:ext cx="332082" cy="1228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7126271" y="4041042"/>
            <a:ext cx="463034" cy="1487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7443336" y="3628922"/>
            <a:ext cx="530476" cy="2445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5953270" y="3051661"/>
            <a:ext cx="599374" cy="24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6412623" y="5264870"/>
            <a:ext cx="341895" cy="1313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 flipV="1">
            <a:off x="6311023" y="4922720"/>
            <a:ext cx="241621" cy="1657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>
            <a:off x="6768159" y="5440432"/>
            <a:ext cx="355449" cy="1695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>
            <a:off x="7210109" y="5337109"/>
            <a:ext cx="484866" cy="226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flipH="1">
            <a:off x="7680965" y="5130597"/>
            <a:ext cx="562532" cy="2810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8167883" y="4821929"/>
            <a:ext cx="562532" cy="2810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PART ONE</a:t>
            </a:r>
          </a:p>
          <a:p>
            <a:pPr lvl="1"/>
            <a:r>
              <a:rPr lang="en-US" dirty="0"/>
              <a:t>Polling Question – Rank your co-enrollment challenges</a:t>
            </a:r>
          </a:p>
          <a:p>
            <a:pPr lvl="1"/>
            <a:r>
              <a:rPr lang="en-US" dirty="0"/>
              <a:t>Why Co-enrollment Now?</a:t>
            </a:r>
          </a:p>
          <a:p>
            <a:pPr lvl="1"/>
            <a:r>
              <a:rPr lang="en-US" dirty="0"/>
              <a:t>Busting Myths and Breaking Down False Barriers</a:t>
            </a:r>
          </a:p>
          <a:p>
            <a:pPr lvl="1"/>
            <a:r>
              <a:rPr lang="en-US" dirty="0"/>
              <a:t>Other Data Points</a:t>
            </a:r>
          </a:p>
          <a:p>
            <a:r>
              <a:rPr lang="en-US" dirty="0"/>
              <a:t>PART TWO</a:t>
            </a:r>
          </a:p>
          <a:p>
            <a:pPr lvl="1"/>
            <a:r>
              <a:rPr lang="en-US" dirty="0"/>
              <a:t>State Panel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3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Presentation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147888" y="4017964"/>
            <a:ext cx="7863840" cy="191293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9714596" y="6356352"/>
            <a:ext cx="753001" cy="365125"/>
          </a:xfrm>
        </p:spPr>
        <p:txBody>
          <a:bodyPr/>
          <a:lstStyle/>
          <a:p>
            <a:pPr defTabSz="457200"/>
            <a:fld id="{78651A17-9376-40A4-9325-34268FB0E92D}" type="slidenum">
              <a:rPr lang="en-US">
                <a:solidFill>
                  <a:srgbClr val="303030">
                    <a:lumMod val="75000"/>
                    <a:lumOff val="25000"/>
                  </a:srgbClr>
                </a:solidFill>
                <a:latin typeface="Arial" panose="020B0604020202020204"/>
              </a:rPr>
              <a:pPr defTabSz="457200"/>
              <a:t>7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369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all challenges that present significant barriers to co-enrollment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0297" y="2327464"/>
            <a:ext cx="9819503" cy="369369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Lack of Funding (WIOA DW Side)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Lack of familiarity with other programs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Perception that it will hurt performance/outcomes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Unnecessary/doesn’t make a difference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Differences in programs prevent coordination (differing eligibility requirements, differing program administration requirements,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Decentralized infrastructure/Local authority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 reason not specified here – let us know in the chat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78651A17-9376-40A4-9325-34268FB0E92D}" type="slidenum">
              <a:rPr lang="en-US">
                <a:solidFill>
                  <a:srgbClr val="124D95">
                    <a:lumMod val="40000"/>
                    <a:lumOff val="60000"/>
                  </a:srgbClr>
                </a:solidFill>
                <a:latin typeface="Arial" panose="020B0604020202020204"/>
              </a:rPr>
              <a:pPr defTabSz="457200"/>
              <a:t>8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2410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Co-Enrollment NOW? – Participant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analysis reveals WHY Co-enrollment supports early intervention</a:t>
            </a:r>
          </a:p>
          <a:p>
            <a:pPr lvl="1"/>
            <a:r>
              <a:rPr lang="en-US" dirty="0"/>
              <a:t>Increases entering training, training completion, credentials</a:t>
            </a:r>
          </a:p>
          <a:p>
            <a:r>
              <a:rPr lang="en-US" dirty="0"/>
              <a:t>Connection with Rapid Response</a:t>
            </a:r>
          </a:p>
        </p:txBody>
      </p:sp>
    </p:spTree>
    <p:extLst>
      <p:ext uri="{BB962C8B-B14F-4D97-AF65-F5344CB8AC3E}">
        <p14:creationId xmlns:p14="http://schemas.microsoft.com/office/powerpoint/2010/main" val="3049999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ade Adjustment Assistance (TAA) and WIOA Title I Dislocated Worker  Co-Enrollment&amp;quot;&quot;/&gt;&lt;property id=&quot;20307&quot; value=&quot;281&quot;/&gt;&lt;/object&gt;&lt;object type=&quot;3&quot; unique_id=&quot;10004&quot;&gt;&lt;property id=&quot;20148&quot; value=&quot;5&quot;/&gt;&lt;property id=&quot;20300&quot; value=&quot;Slide 2&quot;/&gt;&lt;property id=&quot;20307&quot; value=&quot;314&quot;/&gt;&lt;/object&gt;&lt;object type=&quot;3&quot; unique_id=&quot;10005&quot;&gt;&lt;property id=&quot;20148&quot; value=&quot;5&quot;/&gt;&lt;property id=&quot;20300&quot; value=&quot;Slide 3&quot;/&gt;&lt;property id=&quot;20307&quot; value=&quot;345&quot;/&gt;&lt;/object&gt;&lt;object type=&quot;3&quot; unique_id=&quot;10006&quot;&gt;&lt;property id=&quot;20148&quot; value=&quot;5&quot;/&gt;&lt;property id=&quot;20300&quot; value=&quot;Slide 4 - &amp;quot;What is your function?&amp;quot;&quot;/&gt;&lt;property id=&quot;20307&quot; value=&quot;315&quot;/&gt;&lt;/object&gt;&lt;object type=&quot;3&quot; unique_id=&quot;10007&quot;&gt;&lt;property id=&quot;20148&quot; value=&quot;5&quot;/&gt;&lt;property id=&quot;20300&quot; value=&quot;Slide 5 - &amp;quot;Co-Enrollment Challenges&amp;quot;&quot;/&gt;&lt;property id=&quot;20307&quot; value=&quot;287&quot;/&gt;&lt;/object&gt;&lt;object type=&quot;3&quot; unique_id=&quot;10008&quot;&gt;&lt;property id=&quot;20148&quot; value=&quot;5&quot;/&gt;&lt;property id=&quot;20300&quot; value=&quot;Slide 6 - &amp;quot;Agenda&amp;quot;&quot;/&gt;&lt;property id=&quot;20307&quot; value=&quot;288&quot;/&gt;&lt;/object&gt;&lt;object type=&quot;3&quot; unique_id=&quot;10009&quot;&gt;&lt;property id=&quot;20148&quot; value=&quot;5&quot;/&gt;&lt;property id=&quot;20300&quot; value=&quot;Slide 7 - &amp;quot;Part 1: Presentation&amp;quot;&quot;/&gt;&lt;property id=&quot;20307&quot; value=&quot;312&quot;/&gt;&lt;/object&gt;&lt;object type=&quot;3&quot; unique_id=&quot;10010&quot;&gt;&lt;property id=&quot;20148&quot; value=&quot;5&quot;/&gt;&lt;property id=&quot;20300&quot; value=&quot;Slide 8 - &amp;quot;Select all challenges that present significant barriers to co-enrollment&amp;quot;&quot;/&gt;&lt;property id=&quot;20307&quot; value=&quot;290&quot;/&gt;&lt;/object&gt;&lt;object type=&quot;3&quot; unique_id=&quot;10011&quot;&gt;&lt;property id=&quot;20148&quot; value=&quot;5&quot;/&gt;&lt;property id=&quot;20300&quot; value=&quot;Slide 9 - &amp;quot;Why Co-Enrollment NOW? – Participant Side&amp;quot;&quot;/&gt;&lt;property id=&quot;20307&quot; value=&quot;293&quot;/&gt;&lt;/object&gt;&lt;object type=&quot;3&quot; unique_id=&quot;10012&quot;&gt;&lt;property id=&quot;20148&quot; value=&quot;5&quot;/&gt;&lt;property id=&quot;20300&quot; value=&quot;Slide 10 - &amp;quot;What is the TAA Program?&amp;quot;&quot;/&gt;&lt;property id=&quot;20307&quot; value=&quot;346&quot;/&gt;&lt;/object&gt;&lt;object type=&quot;3&quot; unique_id=&quot;10013&quot;&gt;&lt;property id=&quot;20148&quot; value=&quot;5&quot;/&gt;&lt;property id=&quot;20300&quot; value=&quot;Slide 11 - &amp;quot;Why Co-Enrollment NOW? – Administrative Side&amp;quot;&quot;/&gt;&lt;property id=&quot;20307&quot; value=&quot;317&quot;/&gt;&lt;/object&gt;&lt;object type=&quot;3&quot; unique_id=&quot;10014&quot;&gt;&lt;property id=&quot;20148&quot; value=&quot;5&quot;/&gt;&lt;property id=&quot;20300&quot; value=&quot;Slide 12 - &amp;quot;Myth Busting and False Barriers&amp;quot;&quot;/&gt;&lt;property id=&quot;20307&quot; value=&quot;294&quot;/&gt;&lt;/object&gt;&lt;object type=&quot;3&quot; unique_id=&quot;10015&quot;&gt;&lt;property id=&quot;20148&quot; value=&quot;5&quot;/&gt;&lt;property id=&quot;20300&quot; value=&quot;Slide 13&quot;/&gt;&lt;property id=&quot;20307&quot; value=&quot;338&quot;/&gt;&lt;/object&gt;&lt;object type=&quot;3&quot; unique_id=&quot;10016&quot;&gt;&lt;property id=&quot;20148&quot; value=&quot;5&quot;/&gt;&lt;property id=&quot;20300&quot; value=&quot;Slide 14&quot;/&gt;&lt;property id=&quot;20307&quot; value=&quot;328&quot;/&gt;&lt;/object&gt;&lt;object type=&quot;3&quot; unique_id=&quot;10017&quot;&gt;&lt;property id=&quot;20148&quot; value=&quot;5&quot;/&gt;&lt;property id=&quot;20300&quot; value=&quot;Slide 15 - &amp;quot;Myth/Barrier&amp;quot;&quot;/&gt;&lt;property id=&quot;20307&quot; value=&quot;340&quot;/&gt;&lt;/object&gt;&lt;object type=&quot;3&quot; unique_id=&quot;10018&quot;&gt;&lt;property id=&quot;20148&quot; value=&quot;5&quot;/&gt;&lt;property id=&quot;20300&quot; value=&quot;Slide 16 - &amp;quot;Performance Results&amp;quot;&quot;/&gt;&lt;property id=&quot;20307&quot; value=&quot;318&quot;/&gt;&lt;/object&gt;&lt;object type=&quot;3&quot; unique_id=&quot;10019&quot;&gt;&lt;property id=&quot;20148&quot; value=&quot;5&quot;/&gt;&lt;property id=&quot;20300&quot; value=&quot;Slide 17 - &amp;quot;Statistical Model&amp;quot;&quot;/&gt;&lt;property id=&quot;20307&quot; value=&quot;341&quot;/&gt;&lt;/object&gt;&lt;object type=&quot;3&quot; unique_id=&quot;10020&quot;&gt;&lt;property id=&quot;20148&quot; value=&quot;5&quot;/&gt;&lt;property id=&quot;20300&quot; value=&quot;Slide 18 - &amp;quot;Myth/Barrier&amp;quot;&quot;/&gt;&lt;property id=&quot;20307&quot; value=&quot;332&quot;/&gt;&lt;/object&gt;&lt;object type=&quot;3&quot; unique_id=&quot;10021&quot;&gt;&lt;property id=&quot;20148&quot; value=&quot;5&quot;/&gt;&lt;property id=&quot;20300&quot; value=&quot;Slide 19 - &amp;quot;Myth/Barrier&amp;quot;&quot;/&gt;&lt;property id=&quot;20307&quot; value=&quot;331&quot;/&gt;&lt;/object&gt;&lt;object type=&quot;3&quot; unique_id=&quot;10022&quot;&gt;&lt;property id=&quot;20148&quot; value=&quot;5&quot;/&gt;&lt;property id=&quot;20300&quot; value=&quot;Slide 20 - &amp;quot;Myth/Barrier&amp;quot;&quot;/&gt;&lt;property id=&quot;20307&quot; value=&quot;297&quot;/&gt;&lt;/object&gt;&lt;object type=&quot;3&quot; unique_id=&quot;10023&quot;&gt;&lt;property id=&quot;20148&quot; value=&quot;5&quot;/&gt;&lt;property id=&quot;20300&quot; value=&quot;Slide 21&quot;/&gt;&lt;property id=&quot;20307&quot; value=&quot;339&quot;/&gt;&lt;/object&gt;&lt;object type=&quot;3&quot; unique_id=&quot;10024&quot;&gt;&lt;property id=&quot;20148&quot; value=&quot;5&quot;/&gt;&lt;property id=&quot;20300&quot; value=&quot;Slide 22 - &amp;quot;Myth/Barrier&amp;quot;&quot;/&gt;&lt;property id=&quot;20307&quot; value=&quot;327&quot;/&gt;&lt;/object&gt;&lt;object type=&quot;3&quot; unique_id=&quot;10025&quot;&gt;&lt;property id=&quot;20148&quot; value=&quot;5&quot;/&gt;&lt;property id=&quot;20300&quot; value=&quot;Slide 23 - &amp;quot;Myth/Barrier&amp;quot;&quot;/&gt;&lt;property id=&quot;20307&quot; value=&quot;298&quot;/&gt;&lt;/object&gt;&lt;object type=&quot;3&quot; unique_id=&quot;10026&quot;&gt;&lt;property id=&quot;20148&quot; value=&quot;5&quot;/&gt;&lt;property id=&quot;20300&quot; value=&quot;Slide 24 - &amp;quot;Myth/Barrier&amp;quot;&quot;/&gt;&lt;property id=&quot;20307&quot; value=&quot;299&quot;/&gt;&lt;/object&gt;&lt;object type=&quot;3&quot; unique_id=&quot;10027&quot;&gt;&lt;property id=&quot;20148&quot; value=&quot;5&quot;/&gt;&lt;property id=&quot;20300&quot; value=&quot;Slide 25 - &amp;quot;Myth/Barrier&amp;quot;&quot;/&gt;&lt;property id=&quot;20307&quot; value=&quot;300&quot;/&gt;&lt;/object&gt;&lt;object type=&quot;3&quot; unique_id=&quot;10028&quot;&gt;&lt;property id=&quot;20148&quot; value=&quot;5&quot;/&gt;&lt;property id=&quot;20300&quot; value=&quot;Slide 26 - &amp;quot;Recap of Busted Myths&amp;quot;&quot;/&gt;&lt;property id=&quot;20307&quot; value=&quot;304&quot;/&gt;&lt;/object&gt;&lt;object type=&quot;3&quot; unique_id=&quot;10029&quot;&gt;&lt;property id=&quot;20148&quot; value=&quot;5&quot;/&gt;&lt;property id=&quot;20300&quot; value=&quot;Slide 27&quot;/&gt;&lt;property id=&quot;20307&quot; value=&quot;307&quot;/&gt;&lt;/object&gt;&lt;object type=&quot;3&quot; unique_id=&quot;10030&quot;&gt;&lt;property id=&quot;20148&quot; value=&quot;5&quot;/&gt;&lt;property id=&quot;20300&quot; value=&quot;Slide 28 - &amp;quot;Part 2: Panel&amp;quot;&quot;/&gt;&lt;property id=&quot;20307&quot; value=&quot;311&quot;/&gt;&lt;/object&gt;&lt;object type=&quot;3&quot; unique_id=&quot;10031&quot;&gt;&lt;property id=&quot;20148&quot; value=&quot;5&quot;/&gt;&lt;property id=&quot;20300&quot; value=&quot;Slide 29&quot;/&gt;&lt;property id=&quot;20307&quot; value=&quot;343&quot;/&gt;&lt;/object&gt;&lt;object type=&quot;3&quot; unique_id=&quot;10032&quot;&gt;&lt;property id=&quot;20148&quot; value=&quot;5&quot;/&gt;&lt;property id=&quot;20300&quot; value=&quot;Slide 30 - &amp;quot;Introduction&amp;quot;&quot;/&gt;&lt;property id=&quot;20307&quot; value=&quot;334&quot;/&gt;&lt;/object&gt;&lt;object type=&quot;3&quot; unique_id=&quot;10033&quot;&gt;&lt;property id=&quot;20148&quot; value=&quot;5&quot;/&gt;&lt;property id=&quot;20300&quot; value=&quot;Slide 31 - &amp;quot;Panel Topics&amp;quot;&quot;/&gt;&lt;property id=&quot;20307&quot; value=&quot;310&quot;/&gt;&lt;/object&gt;&lt;object type=&quot;3&quot; unique_id=&quot;10034&quot;&gt;&lt;property id=&quot;20148&quot; value=&quot;5&quot;/&gt;&lt;property id=&quot;20300&quot; value=&quot;Slide 32 - &amp;quot;Case Management Funds Available&amp;quot;&quot;/&gt;&lt;property id=&quot;20307&quot; value=&quot;337&quot;/&gt;&lt;/object&gt;&lt;object type=&quot;3&quot; unique_id=&quot;10035&quot;&gt;&lt;property id=&quot;20148&quot; value=&quot;5&quot;/&gt;&lt;property id=&quot;20300&quot; value=&quot;Slide 33 - &amp;quot;Connecticut&amp;quot;&quot;/&gt;&lt;property id=&quot;20307&quot; value=&quot;326&quot;/&gt;&lt;/object&gt;&lt;object type=&quot;3&quot; unique_id=&quot;10036&quot;&gt;&lt;property id=&quot;20148&quot; value=&quot;5&quot;/&gt;&lt;property id=&quot;20300&quot; value=&quot;Slide 34&quot;/&gt;&lt;property id=&quot;20307&quot; value=&quot;342&quot;/&gt;&lt;/object&gt;&lt;object type=&quot;3&quot; unique_id=&quot;10037&quot;&gt;&lt;property id=&quot;20148&quot; value=&quot;5&quot;/&gt;&lt;property id=&quot;20300&quot; value=&quot;Slide 35 - &amp;quot;Indiana&amp;quot;&quot;/&gt;&lt;property id=&quot;20307&quot; value=&quot;335&quot;/&gt;&lt;/object&gt;&lt;object type=&quot;3&quot; unique_id=&quot;10038&quot;&gt;&lt;property id=&quot;20148&quot; value=&quot;5&quot;/&gt;&lt;property id=&quot;20300&quot; value=&quot;Slide 36 - &amp;quot;Oregon&amp;quot;&quot;/&gt;&lt;property id=&quot;20307&quot; value=&quot;336&quot;/&gt;&lt;/object&gt;&lt;object type=&quot;3&quot; unique_id=&quot;10039&quot;&gt;&lt;property id=&quot;20148&quot; value=&quot;5&quot;/&gt;&lt;property id=&quot;20300&quot; value=&quot;Slide 37&quot;/&gt;&lt;property id=&quot;20307&quot; value=&quot;344&quot;/&gt;&lt;/object&gt;&lt;object type=&quot;3&quot; unique_id=&quot;10040&quot;&gt;&lt;property id=&quot;20148&quot; value=&quot;5&quot;/&gt;&lt;property id=&quot;20300&quot; value=&quot;Slide 38&quot;/&gt;&lt;property id=&quot;20307&quot; value=&quot;323&quot;/&gt;&lt;/object&gt;&lt;object type=&quot;3&quot; unique_id=&quot;10041&quot;&gt;&lt;property id=&quot;20148&quot; value=&quot;5&quot;/&gt;&lt;property id=&quot;20300&quot; value=&quot;Slide 39&quot;/&gt;&lt;property id=&quot;20307&quot; value=&quot;324&quot;/&gt;&lt;/object&gt;&lt;object type=&quot;3&quot; unique_id=&quot;10042&quot;&gt;&lt;property id=&quot;20148&quot; value=&quot;5&quot;/&gt;&lt;property id=&quot;20300&quot; value=&quot;Slide 40&quot;/&gt;&lt;property id=&quot;20307&quot; value=&quot;325&quot;/&gt;&lt;/object&gt;&lt;/object&gt;&lt;object type=&quot;8&quot; unique_id=&quot;100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1673</Words>
  <Application>Microsoft Office PowerPoint</Application>
  <PresentationFormat>Widescreen</PresentationFormat>
  <Paragraphs>303</Paragraphs>
  <Slides>40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1_Standard Slides</vt:lpstr>
      <vt:lpstr>Trade Adjustment Assistance (TAA) and WIOA Title I Dislocated Worker  Co-Enrollment</vt:lpstr>
      <vt:lpstr>PowerPoint Presentation</vt:lpstr>
      <vt:lpstr>PowerPoint Presentation</vt:lpstr>
      <vt:lpstr>What is your function?</vt:lpstr>
      <vt:lpstr>Co-Enrollment Challenges</vt:lpstr>
      <vt:lpstr>Agenda</vt:lpstr>
      <vt:lpstr>Part 1: Presentation</vt:lpstr>
      <vt:lpstr>Select all challenges that present significant barriers to co-enrollment</vt:lpstr>
      <vt:lpstr>Why Co-Enrollment NOW? – Participant Side</vt:lpstr>
      <vt:lpstr>What is the TAA Program?</vt:lpstr>
      <vt:lpstr>Why Co-Enrollment NOW? – Administrative Side</vt:lpstr>
      <vt:lpstr>Myth Busting and False Barriers</vt:lpstr>
      <vt:lpstr>PowerPoint Presentation</vt:lpstr>
      <vt:lpstr>PowerPoint Presentation</vt:lpstr>
      <vt:lpstr>Myth/Barrier</vt:lpstr>
      <vt:lpstr>Performance Results</vt:lpstr>
      <vt:lpstr>Statistical Model</vt:lpstr>
      <vt:lpstr>Myth/Barrier</vt:lpstr>
      <vt:lpstr>Myth/Barrier</vt:lpstr>
      <vt:lpstr>Myth/Barrier</vt:lpstr>
      <vt:lpstr>PowerPoint Presentation</vt:lpstr>
      <vt:lpstr>Myth/Barrier</vt:lpstr>
      <vt:lpstr>Myth/Barrier</vt:lpstr>
      <vt:lpstr>Myth/Barrier</vt:lpstr>
      <vt:lpstr>Myth/Barrier</vt:lpstr>
      <vt:lpstr>Recap of Busted Myths</vt:lpstr>
      <vt:lpstr>PowerPoint Presentation</vt:lpstr>
      <vt:lpstr>Part 2: Panel</vt:lpstr>
      <vt:lpstr>PowerPoint Presentation</vt:lpstr>
      <vt:lpstr>Introduction</vt:lpstr>
      <vt:lpstr>Panel Topics</vt:lpstr>
      <vt:lpstr>Case Management Funds Available</vt:lpstr>
      <vt:lpstr>Connecticut</vt:lpstr>
      <vt:lpstr>PowerPoint Presentation</vt:lpstr>
      <vt:lpstr>Indiana</vt:lpstr>
      <vt:lpstr>Oregon</vt:lpstr>
      <vt:lpstr>PowerPoint Presentation</vt:lpstr>
      <vt:lpstr>PowerPoint Presentation</vt:lpstr>
      <vt:lpstr>PowerPoint Presentation</vt:lpstr>
      <vt:lpstr>PowerPoint Presentation</vt:lpstr>
    </vt:vector>
  </TitlesOfParts>
  <Company>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Worden, Susan - ETA</dc:creator>
  <cp:lastModifiedBy>Laura Casertano</cp:lastModifiedBy>
  <cp:revision>134</cp:revision>
  <dcterms:created xsi:type="dcterms:W3CDTF">2018-05-25T19:55:58Z</dcterms:created>
  <dcterms:modified xsi:type="dcterms:W3CDTF">2018-06-13T19:54:21Z</dcterms:modified>
</cp:coreProperties>
</file>