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71"/>
  </p:notesMasterIdLst>
  <p:handoutMasterIdLst>
    <p:handoutMasterId r:id="rId72"/>
  </p:handoutMasterIdLst>
  <p:sldIdLst>
    <p:sldId id="287" r:id="rId6"/>
    <p:sldId id="272" r:id="rId7"/>
    <p:sldId id="280" r:id="rId8"/>
    <p:sldId id="273" r:id="rId9"/>
    <p:sldId id="295" r:id="rId10"/>
    <p:sldId id="290" r:id="rId11"/>
    <p:sldId id="296" r:id="rId12"/>
    <p:sldId id="286" r:id="rId13"/>
    <p:sldId id="291" r:id="rId14"/>
    <p:sldId id="258" r:id="rId15"/>
    <p:sldId id="297" r:id="rId16"/>
    <p:sldId id="298" r:id="rId17"/>
    <p:sldId id="299" r:id="rId18"/>
    <p:sldId id="300" r:id="rId19"/>
    <p:sldId id="301" r:id="rId20"/>
    <p:sldId id="302" r:id="rId21"/>
    <p:sldId id="303" r:id="rId22"/>
    <p:sldId id="304" r:id="rId23"/>
    <p:sldId id="305" r:id="rId24"/>
    <p:sldId id="306" r:id="rId25"/>
    <p:sldId id="307" r:id="rId26"/>
    <p:sldId id="324" r:id="rId27"/>
    <p:sldId id="310" r:id="rId28"/>
    <p:sldId id="311" r:id="rId29"/>
    <p:sldId id="312" r:id="rId30"/>
    <p:sldId id="350" r:id="rId31"/>
    <p:sldId id="351" r:id="rId32"/>
    <p:sldId id="315" r:id="rId33"/>
    <p:sldId id="316" r:id="rId34"/>
    <p:sldId id="317" r:id="rId35"/>
    <p:sldId id="352" r:id="rId36"/>
    <p:sldId id="319" r:id="rId37"/>
    <p:sldId id="320" r:id="rId38"/>
    <p:sldId id="321" r:id="rId39"/>
    <p:sldId id="348" r:id="rId40"/>
    <p:sldId id="325" r:id="rId41"/>
    <p:sldId id="326" r:id="rId42"/>
    <p:sldId id="327" r:id="rId43"/>
    <p:sldId id="328" r:id="rId44"/>
    <p:sldId id="329" r:id="rId45"/>
    <p:sldId id="330" r:id="rId46"/>
    <p:sldId id="331" r:id="rId47"/>
    <p:sldId id="332" r:id="rId48"/>
    <p:sldId id="347" r:id="rId49"/>
    <p:sldId id="334" r:id="rId50"/>
    <p:sldId id="335" r:id="rId51"/>
    <p:sldId id="336" r:id="rId52"/>
    <p:sldId id="337" r:id="rId53"/>
    <p:sldId id="338" r:id="rId54"/>
    <p:sldId id="346" r:id="rId55"/>
    <p:sldId id="340" r:id="rId56"/>
    <p:sldId id="341" r:id="rId57"/>
    <p:sldId id="342" r:id="rId58"/>
    <p:sldId id="343" r:id="rId59"/>
    <p:sldId id="344" r:id="rId60"/>
    <p:sldId id="345" r:id="rId61"/>
    <p:sldId id="349" r:id="rId62"/>
    <p:sldId id="281" r:id="rId63"/>
    <p:sldId id="284" r:id="rId64"/>
    <p:sldId id="292" r:id="rId65"/>
    <p:sldId id="293" r:id="rId66"/>
    <p:sldId id="294" r:id="rId67"/>
    <p:sldId id="277" r:id="rId68"/>
    <p:sldId id="275" r:id="rId69"/>
    <p:sldId id="282" r:id="rId70"/>
  </p:sldIdLst>
  <p:sldSz cx="9144000" cy="6858000" type="screen4x3"/>
  <p:notesSz cx="7010400" cy="92964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3" autoAdjust="0"/>
    <p:restoredTop sz="94660"/>
  </p:normalViewPr>
  <p:slideViewPr>
    <p:cSldViewPr snapToGrid="0">
      <p:cViewPr varScale="1">
        <p:scale>
          <a:sx n="79" d="100"/>
          <a:sy n="79" d="100"/>
        </p:scale>
        <p:origin x="90" y="27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73DE3-1311-494C-AE5C-3132DDA68AB1}" type="doc">
      <dgm:prSet loTypeId="urn:microsoft.com/office/officeart/2005/8/layout/vList5" loCatId="list" qsTypeId="urn:microsoft.com/office/officeart/2005/8/quickstyle/3d2" qsCatId="3D" csTypeId="urn:microsoft.com/office/officeart/2005/8/colors/accent1_4" csCatId="accent1" phldr="1"/>
      <dgm:spPr/>
      <dgm:t>
        <a:bodyPr/>
        <a:lstStyle/>
        <a:p>
          <a:endParaRPr lang="en-US"/>
        </a:p>
      </dgm:t>
    </dgm:pt>
    <dgm:pt modelId="{4F4EA6DD-63CD-479D-8A45-D79588B16B44}">
      <dgm:prSet/>
      <dgm:spPr/>
      <dgm:t>
        <a:bodyPr/>
        <a:lstStyle/>
        <a:p>
          <a:pPr rtl="0"/>
          <a:r>
            <a:rPr lang="en-US" b="1" dirty="0"/>
            <a:t>Realizes</a:t>
          </a:r>
          <a:endParaRPr lang="en-US" dirty="0"/>
        </a:p>
      </dgm:t>
    </dgm:pt>
    <dgm:pt modelId="{E6CD669F-3870-4B88-9FEC-28634B2CEF28}" type="parTrans" cxnId="{7DF85EF7-D830-43D1-A245-C95B282B3C3F}">
      <dgm:prSet/>
      <dgm:spPr/>
      <dgm:t>
        <a:bodyPr/>
        <a:lstStyle/>
        <a:p>
          <a:endParaRPr lang="en-US"/>
        </a:p>
      </dgm:t>
    </dgm:pt>
    <dgm:pt modelId="{56DCC434-A21C-4CA7-A015-A66CA83787B2}" type="sibTrans" cxnId="{7DF85EF7-D830-43D1-A245-C95B282B3C3F}">
      <dgm:prSet/>
      <dgm:spPr/>
      <dgm:t>
        <a:bodyPr/>
        <a:lstStyle/>
        <a:p>
          <a:endParaRPr lang="en-US"/>
        </a:p>
      </dgm:t>
    </dgm:pt>
    <dgm:pt modelId="{4AA6E0F4-0453-42DA-9648-DAFFF1B0D966}">
      <dgm:prSet/>
      <dgm:spPr/>
      <dgm:t>
        <a:bodyPr/>
        <a:lstStyle/>
        <a:p>
          <a:pPr rtl="0"/>
          <a:r>
            <a:rPr lang="en-US" b="1" i="0" dirty="0"/>
            <a:t>Realizes widespread impact of trauma and understands potential paths for recovery</a:t>
          </a:r>
          <a:endParaRPr lang="en-US" i="0" dirty="0"/>
        </a:p>
      </dgm:t>
    </dgm:pt>
    <dgm:pt modelId="{D272F8B9-6CE3-42D2-ABED-41E81016206D}" type="parTrans" cxnId="{E019853A-AE61-46E3-A3DF-9C6075D20DA3}">
      <dgm:prSet/>
      <dgm:spPr/>
      <dgm:t>
        <a:bodyPr/>
        <a:lstStyle/>
        <a:p>
          <a:endParaRPr lang="en-US"/>
        </a:p>
      </dgm:t>
    </dgm:pt>
    <dgm:pt modelId="{713B0C50-27A4-44AB-A6BA-B0C096858BD1}" type="sibTrans" cxnId="{E019853A-AE61-46E3-A3DF-9C6075D20DA3}">
      <dgm:prSet/>
      <dgm:spPr/>
      <dgm:t>
        <a:bodyPr/>
        <a:lstStyle/>
        <a:p>
          <a:endParaRPr lang="en-US"/>
        </a:p>
      </dgm:t>
    </dgm:pt>
    <dgm:pt modelId="{7C212E58-2DDC-414A-BC40-84150BCA49F1}">
      <dgm:prSet/>
      <dgm:spPr/>
      <dgm:t>
        <a:bodyPr/>
        <a:lstStyle/>
        <a:p>
          <a:pPr rtl="0"/>
          <a:r>
            <a:rPr lang="en-US" b="1" dirty="0"/>
            <a:t>Recognizes</a:t>
          </a:r>
          <a:endParaRPr lang="en-US" dirty="0"/>
        </a:p>
      </dgm:t>
    </dgm:pt>
    <dgm:pt modelId="{C7870A70-61A6-4DA3-8CDA-397029B31935}" type="parTrans" cxnId="{C6A20067-4240-4754-9F5F-24EC529ADDED}">
      <dgm:prSet/>
      <dgm:spPr/>
      <dgm:t>
        <a:bodyPr/>
        <a:lstStyle/>
        <a:p>
          <a:endParaRPr lang="en-US"/>
        </a:p>
      </dgm:t>
    </dgm:pt>
    <dgm:pt modelId="{46C068C5-BE5D-423B-BC6D-871C2CB09EB6}" type="sibTrans" cxnId="{C6A20067-4240-4754-9F5F-24EC529ADDED}">
      <dgm:prSet/>
      <dgm:spPr/>
      <dgm:t>
        <a:bodyPr/>
        <a:lstStyle/>
        <a:p>
          <a:endParaRPr lang="en-US"/>
        </a:p>
      </dgm:t>
    </dgm:pt>
    <dgm:pt modelId="{8325C9D1-8913-43F6-AD23-CF71E3628CD5}">
      <dgm:prSet/>
      <dgm:spPr/>
      <dgm:t>
        <a:bodyPr/>
        <a:lstStyle/>
        <a:p>
          <a:pPr rtl="0"/>
          <a:r>
            <a:rPr lang="en-US" b="1" i="0" dirty="0"/>
            <a:t>Recognizes signs and symptoms of trauma in clients, families, staff, and others involved with the system </a:t>
          </a:r>
          <a:endParaRPr lang="en-US" i="0" dirty="0"/>
        </a:p>
      </dgm:t>
    </dgm:pt>
    <dgm:pt modelId="{6F7918BD-1C3B-4799-918F-74F4CF710059}" type="parTrans" cxnId="{59E44B14-4C7C-45E6-8F35-85CB0DB44169}">
      <dgm:prSet/>
      <dgm:spPr/>
      <dgm:t>
        <a:bodyPr/>
        <a:lstStyle/>
        <a:p>
          <a:endParaRPr lang="en-US"/>
        </a:p>
      </dgm:t>
    </dgm:pt>
    <dgm:pt modelId="{D3844056-148D-47DE-99D3-C3947ED472CF}" type="sibTrans" cxnId="{59E44B14-4C7C-45E6-8F35-85CB0DB44169}">
      <dgm:prSet/>
      <dgm:spPr/>
      <dgm:t>
        <a:bodyPr/>
        <a:lstStyle/>
        <a:p>
          <a:endParaRPr lang="en-US"/>
        </a:p>
      </dgm:t>
    </dgm:pt>
    <dgm:pt modelId="{1D23357B-5C08-4ADC-AE79-8A128B9AC950}">
      <dgm:prSet/>
      <dgm:spPr/>
      <dgm:t>
        <a:bodyPr/>
        <a:lstStyle/>
        <a:p>
          <a:pPr rtl="0"/>
          <a:r>
            <a:rPr lang="en-US" b="1" dirty="0"/>
            <a:t>Responds</a:t>
          </a:r>
          <a:endParaRPr lang="en-US" dirty="0"/>
        </a:p>
      </dgm:t>
    </dgm:pt>
    <dgm:pt modelId="{72FC7B22-348E-4D82-9EDC-159630C48DCE}" type="parTrans" cxnId="{A6740E99-7E8C-43CF-AAAB-B7E96C9C567F}">
      <dgm:prSet/>
      <dgm:spPr/>
      <dgm:t>
        <a:bodyPr/>
        <a:lstStyle/>
        <a:p>
          <a:endParaRPr lang="en-US"/>
        </a:p>
      </dgm:t>
    </dgm:pt>
    <dgm:pt modelId="{14AFCE23-D08E-4656-B279-3D293566948C}" type="sibTrans" cxnId="{A6740E99-7E8C-43CF-AAAB-B7E96C9C567F}">
      <dgm:prSet/>
      <dgm:spPr/>
      <dgm:t>
        <a:bodyPr/>
        <a:lstStyle/>
        <a:p>
          <a:endParaRPr lang="en-US"/>
        </a:p>
      </dgm:t>
    </dgm:pt>
    <dgm:pt modelId="{F444137A-6720-4C70-9937-A9C21A1AA162}">
      <dgm:prSet/>
      <dgm:spPr/>
      <dgm:t>
        <a:bodyPr/>
        <a:lstStyle/>
        <a:p>
          <a:pPr rtl="0"/>
          <a:r>
            <a:rPr lang="en-US" b="1" i="0" dirty="0"/>
            <a:t>Responds by fully integrating knowledge about trauma into policies, procedures, and practices</a:t>
          </a:r>
          <a:endParaRPr lang="en-US" i="0" dirty="0"/>
        </a:p>
      </dgm:t>
    </dgm:pt>
    <dgm:pt modelId="{67026DA4-8676-4D96-BD58-76B302156D75}" type="parTrans" cxnId="{6F7524F3-BABF-493B-993B-AEFB4FD1F9D1}">
      <dgm:prSet/>
      <dgm:spPr/>
      <dgm:t>
        <a:bodyPr/>
        <a:lstStyle/>
        <a:p>
          <a:endParaRPr lang="en-US"/>
        </a:p>
      </dgm:t>
    </dgm:pt>
    <dgm:pt modelId="{233AF6A1-3459-437D-BF2D-2E23D02F2F52}" type="sibTrans" cxnId="{6F7524F3-BABF-493B-993B-AEFB4FD1F9D1}">
      <dgm:prSet/>
      <dgm:spPr/>
      <dgm:t>
        <a:bodyPr/>
        <a:lstStyle/>
        <a:p>
          <a:endParaRPr lang="en-US"/>
        </a:p>
      </dgm:t>
    </dgm:pt>
    <dgm:pt modelId="{5BEF3EC6-E822-4549-B1D7-9F2575AA51F1}">
      <dgm:prSet/>
      <dgm:spPr/>
      <dgm:t>
        <a:bodyPr/>
        <a:lstStyle/>
        <a:p>
          <a:pPr rtl="0"/>
          <a:r>
            <a:rPr lang="en-US" b="1" dirty="0"/>
            <a:t>Resists</a:t>
          </a:r>
          <a:endParaRPr lang="en-US" dirty="0"/>
        </a:p>
      </dgm:t>
    </dgm:pt>
    <dgm:pt modelId="{804132AA-2ACE-4F87-8A98-692F1B6364E4}" type="parTrans" cxnId="{E3D8F308-BA2A-4277-B714-0EB95E1B859A}">
      <dgm:prSet/>
      <dgm:spPr/>
      <dgm:t>
        <a:bodyPr/>
        <a:lstStyle/>
        <a:p>
          <a:endParaRPr lang="en-US"/>
        </a:p>
      </dgm:t>
    </dgm:pt>
    <dgm:pt modelId="{978FA53A-2BC7-47E8-97EC-05D870C7DE0D}" type="sibTrans" cxnId="{E3D8F308-BA2A-4277-B714-0EB95E1B859A}">
      <dgm:prSet/>
      <dgm:spPr/>
      <dgm:t>
        <a:bodyPr/>
        <a:lstStyle/>
        <a:p>
          <a:endParaRPr lang="en-US"/>
        </a:p>
      </dgm:t>
    </dgm:pt>
    <dgm:pt modelId="{3D4844D6-0203-4ED2-BE2C-02C9BC214DB8}">
      <dgm:prSet/>
      <dgm:spPr/>
      <dgm:t>
        <a:bodyPr/>
        <a:lstStyle/>
        <a:p>
          <a:pPr rtl="0"/>
          <a:r>
            <a:rPr lang="en-US" b="1" i="0" dirty="0"/>
            <a:t>Seeks to actively resist re-traumatization.</a:t>
          </a:r>
          <a:endParaRPr lang="en-US" i="0" dirty="0"/>
        </a:p>
      </dgm:t>
    </dgm:pt>
    <dgm:pt modelId="{B11D8461-D0C1-43B2-97E8-D4FCB3AAD073}" type="parTrans" cxnId="{1A6616EB-6FCD-46FC-A3EA-0A51017C5663}">
      <dgm:prSet/>
      <dgm:spPr/>
      <dgm:t>
        <a:bodyPr/>
        <a:lstStyle/>
        <a:p>
          <a:endParaRPr lang="en-US"/>
        </a:p>
      </dgm:t>
    </dgm:pt>
    <dgm:pt modelId="{BEB9189F-F255-4227-A8A5-991F6CA326BD}" type="sibTrans" cxnId="{1A6616EB-6FCD-46FC-A3EA-0A51017C5663}">
      <dgm:prSet/>
      <dgm:spPr/>
      <dgm:t>
        <a:bodyPr/>
        <a:lstStyle/>
        <a:p>
          <a:endParaRPr lang="en-US"/>
        </a:p>
      </dgm:t>
    </dgm:pt>
    <dgm:pt modelId="{EF54541C-CB2D-41F1-AE62-2258E8B97609}" type="pres">
      <dgm:prSet presAssocID="{B5873DE3-1311-494C-AE5C-3132DDA68AB1}" presName="Name0" presStyleCnt="0">
        <dgm:presLayoutVars>
          <dgm:dir/>
          <dgm:animLvl val="lvl"/>
          <dgm:resizeHandles val="exact"/>
        </dgm:presLayoutVars>
      </dgm:prSet>
      <dgm:spPr/>
    </dgm:pt>
    <dgm:pt modelId="{A8DCD065-B940-4BF9-A4F4-662BA6F28EFC}" type="pres">
      <dgm:prSet presAssocID="{4F4EA6DD-63CD-479D-8A45-D79588B16B44}" presName="linNode" presStyleCnt="0"/>
      <dgm:spPr/>
    </dgm:pt>
    <dgm:pt modelId="{900FF342-4773-4999-9D53-74AFFD5F2F1B}" type="pres">
      <dgm:prSet presAssocID="{4F4EA6DD-63CD-479D-8A45-D79588B16B44}" presName="parentText" presStyleLbl="node1" presStyleIdx="0" presStyleCnt="4">
        <dgm:presLayoutVars>
          <dgm:chMax val="1"/>
          <dgm:bulletEnabled val="1"/>
        </dgm:presLayoutVars>
      </dgm:prSet>
      <dgm:spPr/>
    </dgm:pt>
    <dgm:pt modelId="{AD28B832-3382-4D66-9476-7F7DB3FBC513}" type="pres">
      <dgm:prSet presAssocID="{4F4EA6DD-63CD-479D-8A45-D79588B16B44}" presName="descendantText" presStyleLbl="alignAccFollowNode1" presStyleIdx="0" presStyleCnt="4">
        <dgm:presLayoutVars>
          <dgm:bulletEnabled val="1"/>
        </dgm:presLayoutVars>
      </dgm:prSet>
      <dgm:spPr/>
    </dgm:pt>
    <dgm:pt modelId="{A6AC0B5B-EECE-4AA9-9BFC-D68F5F797B09}" type="pres">
      <dgm:prSet presAssocID="{56DCC434-A21C-4CA7-A015-A66CA83787B2}" presName="sp" presStyleCnt="0"/>
      <dgm:spPr/>
    </dgm:pt>
    <dgm:pt modelId="{0A58C2DE-EFEC-4891-806B-417327EC1FC3}" type="pres">
      <dgm:prSet presAssocID="{7C212E58-2DDC-414A-BC40-84150BCA49F1}" presName="linNode" presStyleCnt="0"/>
      <dgm:spPr/>
    </dgm:pt>
    <dgm:pt modelId="{96DE3870-53EA-4222-B8F3-DA7B8AF9AE47}" type="pres">
      <dgm:prSet presAssocID="{7C212E58-2DDC-414A-BC40-84150BCA49F1}" presName="parentText" presStyleLbl="node1" presStyleIdx="1" presStyleCnt="4">
        <dgm:presLayoutVars>
          <dgm:chMax val="1"/>
          <dgm:bulletEnabled val="1"/>
        </dgm:presLayoutVars>
      </dgm:prSet>
      <dgm:spPr/>
    </dgm:pt>
    <dgm:pt modelId="{6F2D7F45-CDB5-46DC-B267-320209280357}" type="pres">
      <dgm:prSet presAssocID="{7C212E58-2DDC-414A-BC40-84150BCA49F1}" presName="descendantText" presStyleLbl="alignAccFollowNode1" presStyleIdx="1" presStyleCnt="4">
        <dgm:presLayoutVars>
          <dgm:bulletEnabled val="1"/>
        </dgm:presLayoutVars>
      </dgm:prSet>
      <dgm:spPr/>
    </dgm:pt>
    <dgm:pt modelId="{6B42E67A-15D1-40E1-9AE1-6C89159F4BBC}" type="pres">
      <dgm:prSet presAssocID="{46C068C5-BE5D-423B-BC6D-871C2CB09EB6}" presName="sp" presStyleCnt="0"/>
      <dgm:spPr/>
    </dgm:pt>
    <dgm:pt modelId="{C6734A98-2F50-490D-9964-C2CCB4E00769}" type="pres">
      <dgm:prSet presAssocID="{1D23357B-5C08-4ADC-AE79-8A128B9AC950}" presName="linNode" presStyleCnt="0"/>
      <dgm:spPr/>
    </dgm:pt>
    <dgm:pt modelId="{C1B73B99-D92C-447E-870C-075754EDABA9}" type="pres">
      <dgm:prSet presAssocID="{1D23357B-5C08-4ADC-AE79-8A128B9AC950}" presName="parentText" presStyleLbl="node1" presStyleIdx="2" presStyleCnt="4">
        <dgm:presLayoutVars>
          <dgm:chMax val="1"/>
          <dgm:bulletEnabled val="1"/>
        </dgm:presLayoutVars>
      </dgm:prSet>
      <dgm:spPr/>
    </dgm:pt>
    <dgm:pt modelId="{6F416832-50E8-47A1-8BAB-665BD48B8E77}" type="pres">
      <dgm:prSet presAssocID="{1D23357B-5C08-4ADC-AE79-8A128B9AC950}" presName="descendantText" presStyleLbl="alignAccFollowNode1" presStyleIdx="2" presStyleCnt="4">
        <dgm:presLayoutVars>
          <dgm:bulletEnabled val="1"/>
        </dgm:presLayoutVars>
      </dgm:prSet>
      <dgm:spPr/>
    </dgm:pt>
    <dgm:pt modelId="{8F5C1C5D-9183-4BEA-84CF-C2A3B74EF784}" type="pres">
      <dgm:prSet presAssocID="{14AFCE23-D08E-4656-B279-3D293566948C}" presName="sp" presStyleCnt="0"/>
      <dgm:spPr/>
    </dgm:pt>
    <dgm:pt modelId="{1A65BAB7-DC47-43CA-8D2D-029AE06B0FD6}" type="pres">
      <dgm:prSet presAssocID="{5BEF3EC6-E822-4549-B1D7-9F2575AA51F1}" presName="linNode" presStyleCnt="0"/>
      <dgm:spPr/>
    </dgm:pt>
    <dgm:pt modelId="{E6CF7844-CD4D-45ED-A45B-C3B6A7B45E34}" type="pres">
      <dgm:prSet presAssocID="{5BEF3EC6-E822-4549-B1D7-9F2575AA51F1}" presName="parentText" presStyleLbl="node1" presStyleIdx="3" presStyleCnt="4">
        <dgm:presLayoutVars>
          <dgm:chMax val="1"/>
          <dgm:bulletEnabled val="1"/>
        </dgm:presLayoutVars>
      </dgm:prSet>
      <dgm:spPr/>
    </dgm:pt>
    <dgm:pt modelId="{0801571D-C261-4C8D-A310-CAB581518CEB}" type="pres">
      <dgm:prSet presAssocID="{5BEF3EC6-E822-4549-B1D7-9F2575AA51F1}" presName="descendantText" presStyleLbl="alignAccFollowNode1" presStyleIdx="3" presStyleCnt="4">
        <dgm:presLayoutVars>
          <dgm:bulletEnabled val="1"/>
        </dgm:presLayoutVars>
      </dgm:prSet>
      <dgm:spPr/>
    </dgm:pt>
  </dgm:ptLst>
  <dgm:cxnLst>
    <dgm:cxn modelId="{E3D8F308-BA2A-4277-B714-0EB95E1B859A}" srcId="{B5873DE3-1311-494C-AE5C-3132DDA68AB1}" destId="{5BEF3EC6-E822-4549-B1D7-9F2575AA51F1}" srcOrd="3" destOrd="0" parTransId="{804132AA-2ACE-4F87-8A98-692F1B6364E4}" sibTransId="{978FA53A-2BC7-47E8-97EC-05D870C7DE0D}"/>
    <dgm:cxn modelId="{5D8DC00F-AB11-43B1-B9B0-7725733C38C9}" type="presOf" srcId="{B5873DE3-1311-494C-AE5C-3132DDA68AB1}" destId="{EF54541C-CB2D-41F1-AE62-2258E8B97609}" srcOrd="0" destOrd="0" presId="urn:microsoft.com/office/officeart/2005/8/layout/vList5"/>
    <dgm:cxn modelId="{59E44B14-4C7C-45E6-8F35-85CB0DB44169}" srcId="{7C212E58-2DDC-414A-BC40-84150BCA49F1}" destId="{8325C9D1-8913-43F6-AD23-CF71E3628CD5}" srcOrd="0" destOrd="0" parTransId="{6F7918BD-1C3B-4799-918F-74F4CF710059}" sibTransId="{D3844056-148D-47DE-99D3-C3947ED472CF}"/>
    <dgm:cxn modelId="{47A62334-E565-44C9-8F5B-C7BB269A85AD}" type="presOf" srcId="{7C212E58-2DDC-414A-BC40-84150BCA49F1}" destId="{96DE3870-53EA-4222-B8F3-DA7B8AF9AE47}" srcOrd="0" destOrd="0" presId="urn:microsoft.com/office/officeart/2005/8/layout/vList5"/>
    <dgm:cxn modelId="{A1834434-4296-4E45-95A8-0A3D3BD4151E}" type="presOf" srcId="{5BEF3EC6-E822-4549-B1D7-9F2575AA51F1}" destId="{E6CF7844-CD4D-45ED-A45B-C3B6A7B45E34}" srcOrd="0" destOrd="0" presId="urn:microsoft.com/office/officeart/2005/8/layout/vList5"/>
    <dgm:cxn modelId="{E019853A-AE61-46E3-A3DF-9C6075D20DA3}" srcId="{4F4EA6DD-63CD-479D-8A45-D79588B16B44}" destId="{4AA6E0F4-0453-42DA-9648-DAFFF1B0D966}" srcOrd="0" destOrd="0" parTransId="{D272F8B9-6CE3-42D2-ABED-41E81016206D}" sibTransId="{713B0C50-27A4-44AB-A6BA-B0C096858BD1}"/>
    <dgm:cxn modelId="{0A7EA161-9EF9-48A2-B651-039923229FA6}" type="presOf" srcId="{4F4EA6DD-63CD-479D-8A45-D79588B16B44}" destId="{900FF342-4773-4999-9D53-74AFFD5F2F1B}" srcOrd="0" destOrd="0" presId="urn:microsoft.com/office/officeart/2005/8/layout/vList5"/>
    <dgm:cxn modelId="{43972A65-98FD-4F10-AE95-B8393C5E9129}" type="presOf" srcId="{4AA6E0F4-0453-42DA-9648-DAFFF1B0D966}" destId="{AD28B832-3382-4D66-9476-7F7DB3FBC513}" srcOrd="0" destOrd="0" presId="urn:microsoft.com/office/officeart/2005/8/layout/vList5"/>
    <dgm:cxn modelId="{C6A20067-4240-4754-9F5F-24EC529ADDED}" srcId="{B5873DE3-1311-494C-AE5C-3132DDA68AB1}" destId="{7C212E58-2DDC-414A-BC40-84150BCA49F1}" srcOrd="1" destOrd="0" parTransId="{C7870A70-61A6-4DA3-8CDA-397029B31935}" sibTransId="{46C068C5-BE5D-423B-BC6D-871C2CB09EB6}"/>
    <dgm:cxn modelId="{8DDC1869-33D7-4323-AFFD-21D826E82C84}" type="presOf" srcId="{3D4844D6-0203-4ED2-BE2C-02C9BC214DB8}" destId="{0801571D-C261-4C8D-A310-CAB581518CEB}" srcOrd="0" destOrd="0" presId="urn:microsoft.com/office/officeart/2005/8/layout/vList5"/>
    <dgm:cxn modelId="{39825152-69DC-47A3-9986-CF4A949660A9}" type="presOf" srcId="{1D23357B-5C08-4ADC-AE79-8A128B9AC950}" destId="{C1B73B99-D92C-447E-870C-075754EDABA9}" srcOrd="0" destOrd="0" presId="urn:microsoft.com/office/officeart/2005/8/layout/vList5"/>
    <dgm:cxn modelId="{A6740E99-7E8C-43CF-AAAB-B7E96C9C567F}" srcId="{B5873DE3-1311-494C-AE5C-3132DDA68AB1}" destId="{1D23357B-5C08-4ADC-AE79-8A128B9AC950}" srcOrd="2" destOrd="0" parTransId="{72FC7B22-348E-4D82-9EDC-159630C48DCE}" sibTransId="{14AFCE23-D08E-4656-B279-3D293566948C}"/>
    <dgm:cxn modelId="{F6CBD7BD-29C5-47FE-85AD-365780243EC1}" type="presOf" srcId="{8325C9D1-8913-43F6-AD23-CF71E3628CD5}" destId="{6F2D7F45-CDB5-46DC-B267-320209280357}" srcOrd="0" destOrd="0" presId="urn:microsoft.com/office/officeart/2005/8/layout/vList5"/>
    <dgm:cxn modelId="{CFF25BE1-3072-42B6-8616-764575B04C0F}" type="presOf" srcId="{F444137A-6720-4C70-9937-A9C21A1AA162}" destId="{6F416832-50E8-47A1-8BAB-665BD48B8E77}" srcOrd="0" destOrd="0" presId="urn:microsoft.com/office/officeart/2005/8/layout/vList5"/>
    <dgm:cxn modelId="{1A6616EB-6FCD-46FC-A3EA-0A51017C5663}" srcId="{5BEF3EC6-E822-4549-B1D7-9F2575AA51F1}" destId="{3D4844D6-0203-4ED2-BE2C-02C9BC214DB8}" srcOrd="0" destOrd="0" parTransId="{B11D8461-D0C1-43B2-97E8-D4FCB3AAD073}" sibTransId="{BEB9189F-F255-4227-A8A5-991F6CA326BD}"/>
    <dgm:cxn modelId="{6F7524F3-BABF-493B-993B-AEFB4FD1F9D1}" srcId="{1D23357B-5C08-4ADC-AE79-8A128B9AC950}" destId="{F444137A-6720-4C70-9937-A9C21A1AA162}" srcOrd="0" destOrd="0" parTransId="{67026DA4-8676-4D96-BD58-76B302156D75}" sibTransId="{233AF6A1-3459-437D-BF2D-2E23D02F2F52}"/>
    <dgm:cxn modelId="{7DF85EF7-D830-43D1-A245-C95B282B3C3F}" srcId="{B5873DE3-1311-494C-AE5C-3132DDA68AB1}" destId="{4F4EA6DD-63CD-479D-8A45-D79588B16B44}" srcOrd="0" destOrd="0" parTransId="{E6CD669F-3870-4B88-9FEC-28634B2CEF28}" sibTransId="{56DCC434-A21C-4CA7-A015-A66CA83787B2}"/>
    <dgm:cxn modelId="{67781338-D20B-4651-B9A2-FECC285EA164}" type="presParOf" srcId="{EF54541C-CB2D-41F1-AE62-2258E8B97609}" destId="{A8DCD065-B940-4BF9-A4F4-662BA6F28EFC}" srcOrd="0" destOrd="0" presId="urn:microsoft.com/office/officeart/2005/8/layout/vList5"/>
    <dgm:cxn modelId="{210A23B8-8174-43BF-9BC4-166D5F825513}" type="presParOf" srcId="{A8DCD065-B940-4BF9-A4F4-662BA6F28EFC}" destId="{900FF342-4773-4999-9D53-74AFFD5F2F1B}" srcOrd="0" destOrd="0" presId="urn:microsoft.com/office/officeart/2005/8/layout/vList5"/>
    <dgm:cxn modelId="{2D16259B-260B-494D-9574-B6012CAF6F7A}" type="presParOf" srcId="{A8DCD065-B940-4BF9-A4F4-662BA6F28EFC}" destId="{AD28B832-3382-4D66-9476-7F7DB3FBC513}" srcOrd="1" destOrd="0" presId="urn:microsoft.com/office/officeart/2005/8/layout/vList5"/>
    <dgm:cxn modelId="{5381AD48-81AA-4943-B784-C501FD47CE8F}" type="presParOf" srcId="{EF54541C-CB2D-41F1-AE62-2258E8B97609}" destId="{A6AC0B5B-EECE-4AA9-9BFC-D68F5F797B09}" srcOrd="1" destOrd="0" presId="urn:microsoft.com/office/officeart/2005/8/layout/vList5"/>
    <dgm:cxn modelId="{E5D8D182-8A7C-43A6-8F5D-61E9DA3BC33B}" type="presParOf" srcId="{EF54541C-CB2D-41F1-AE62-2258E8B97609}" destId="{0A58C2DE-EFEC-4891-806B-417327EC1FC3}" srcOrd="2" destOrd="0" presId="urn:microsoft.com/office/officeart/2005/8/layout/vList5"/>
    <dgm:cxn modelId="{5CA37F8A-BBB8-4D45-911D-D7B13B458540}" type="presParOf" srcId="{0A58C2DE-EFEC-4891-806B-417327EC1FC3}" destId="{96DE3870-53EA-4222-B8F3-DA7B8AF9AE47}" srcOrd="0" destOrd="0" presId="urn:microsoft.com/office/officeart/2005/8/layout/vList5"/>
    <dgm:cxn modelId="{324A896D-DB64-4B01-8051-305C90E266C4}" type="presParOf" srcId="{0A58C2DE-EFEC-4891-806B-417327EC1FC3}" destId="{6F2D7F45-CDB5-46DC-B267-320209280357}" srcOrd="1" destOrd="0" presId="urn:microsoft.com/office/officeart/2005/8/layout/vList5"/>
    <dgm:cxn modelId="{D7453E65-443C-47A8-93C4-277A5CA266B4}" type="presParOf" srcId="{EF54541C-CB2D-41F1-AE62-2258E8B97609}" destId="{6B42E67A-15D1-40E1-9AE1-6C89159F4BBC}" srcOrd="3" destOrd="0" presId="urn:microsoft.com/office/officeart/2005/8/layout/vList5"/>
    <dgm:cxn modelId="{0865811D-DA1D-400D-B2F0-1D04B6C218FC}" type="presParOf" srcId="{EF54541C-CB2D-41F1-AE62-2258E8B97609}" destId="{C6734A98-2F50-490D-9964-C2CCB4E00769}" srcOrd="4" destOrd="0" presId="urn:microsoft.com/office/officeart/2005/8/layout/vList5"/>
    <dgm:cxn modelId="{1C23A81F-695D-414B-841F-B50B044CEE5D}" type="presParOf" srcId="{C6734A98-2F50-490D-9964-C2CCB4E00769}" destId="{C1B73B99-D92C-447E-870C-075754EDABA9}" srcOrd="0" destOrd="0" presId="urn:microsoft.com/office/officeart/2005/8/layout/vList5"/>
    <dgm:cxn modelId="{24392092-030E-4EA9-A9F0-9DC4BB5966C0}" type="presParOf" srcId="{C6734A98-2F50-490D-9964-C2CCB4E00769}" destId="{6F416832-50E8-47A1-8BAB-665BD48B8E77}" srcOrd="1" destOrd="0" presId="urn:microsoft.com/office/officeart/2005/8/layout/vList5"/>
    <dgm:cxn modelId="{30E46E61-8D3C-4D0B-9371-B7678CFE79C0}" type="presParOf" srcId="{EF54541C-CB2D-41F1-AE62-2258E8B97609}" destId="{8F5C1C5D-9183-4BEA-84CF-C2A3B74EF784}" srcOrd="5" destOrd="0" presId="urn:microsoft.com/office/officeart/2005/8/layout/vList5"/>
    <dgm:cxn modelId="{6EB475B6-4671-4FD7-BB41-98F14E339A50}" type="presParOf" srcId="{EF54541C-CB2D-41F1-AE62-2258E8B97609}" destId="{1A65BAB7-DC47-43CA-8D2D-029AE06B0FD6}" srcOrd="6" destOrd="0" presId="urn:microsoft.com/office/officeart/2005/8/layout/vList5"/>
    <dgm:cxn modelId="{02997CBF-88A0-4E3B-8BB2-3DE88E61876F}" type="presParOf" srcId="{1A65BAB7-DC47-43CA-8D2D-029AE06B0FD6}" destId="{E6CF7844-CD4D-45ED-A45B-C3B6A7B45E34}" srcOrd="0" destOrd="0" presId="urn:microsoft.com/office/officeart/2005/8/layout/vList5"/>
    <dgm:cxn modelId="{70141432-EB5C-4ABF-B11C-E9D2870F1111}" type="presParOf" srcId="{1A65BAB7-DC47-43CA-8D2D-029AE06B0FD6}" destId="{0801571D-C261-4C8D-A310-CAB581518C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89928-E45D-422F-9BCB-77F2D8367F61}"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25E21084-2D1D-4B95-9F59-04BB9D2FDE63}">
      <dgm:prSet custT="1"/>
      <dgm:spPr/>
      <dgm:t>
        <a:bodyPr/>
        <a:lstStyle/>
        <a:p>
          <a:pPr rtl="0"/>
          <a:r>
            <a:rPr lang="en-US" sz="2000" b="1" dirty="0"/>
            <a:t>Safety</a:t>
          </a:r>
          <a:endParaRPr lang="en-US" sz="2000" dirty="0"/>
        </a:p>
      </dgm:t>
    </dgm:pt>
    <dgm:pt modelId="{CD3D47BF-8950-45B9-ABB3-52CB6EAE1191}" type="parTrans" cxnId="{F06D3CEB-D74D-40D7-B227-13FF05541153}">
      <dgm:prSet/>
      <dgm:spPr/>
      <dgm:t>
        <a:bodyPr/>
        <a:lstStyle/>
        <a:p>
          <a:endParaRPr lang="en-US"/>
        </a:p>
      </dgm:t>
    </dgm:pt>
    <dgm:pt modelId="{1F0594D0-8AF6-4B72-AC93-01A7C31B73E7}" type="sibTrans" cxnId="{F06D3CEB-D74D-40D7-B227-13FF05541153}">
      <dgm:prSet/>
      <dgm:spPr/>
      <dgm:t>
        <a:bodyPr/>
        <a:lstStyle/>
        <a:p>
          <a:endParaRPr lang="en-US"/>
        </a:p>
      </dgm:t>
    </dgm:pt>
    <dgm:pt modelId="{167CE03E-8EAF-4FC7-A29F-9FCB0416E929}">
      <dgm:prSet/>
      <dgm:spPr/>
      <dgm:t>
        <a:bodyPr/>
        <a:lstStyle/>
        <a:p>
          <a:pPr rtl="0"/>
          <a:r>
            <a:rPr lang="en-US" b="1" dirty="0"/>
            <a:t>Trustworthiness and Transparency</a:t>
          </a:r>
          <a:endParaRPr lang="en-US" dirty="0"/>
        </a:p>
      </dgm:t>
    </dgm:pt>
    <dgm:pt modelId="{4BFD47F8-51B1-4F49-8D6B-42027D81530E}" type="parTrans" cxnId="{76983298-1607-4978-9A42-670DA5A2E54B}">
      <dgm:prSet/>
      <dgm:spPr/>
      <dgm:t>
        <a:bodyPr/>
        <a:lstStyle/>
        <a:p>
          <a:endParaRPr lang="en-US"/>
        </a:p>
      </dgm:t>
    </dgm:pt>
    <dgm:pt modelId="{0DED1DF1-7710-4007-B0A1-1A30BC51977D}" type="sibTrans" cxnId="{76983298-1607-4978-9A42-670DA5A2E54B}">
      <dgm:prSet/>
      <dgm:spPr/>
      <dgm:t>
        <a:bodyPr/>
        <a:lstStyle/>
        <a:p>
          <a:endParaRPr lang="en-US"/>
        </a:p>
      </dgm:t>
    </dgm:pt>
    <dgm:pt modelId="{ABBF2B6B-2191-4917-AB9B-ADCD7C699707}">
      <dgm:prSet/>
      <dgm:spPr/>
      <dgm:t>
        <a:bodyPr/>
        <a:lstStyle/>
        <a:p>
          <a:pPr rtl="0"/>
          <a:r>
            <a:rPr lang="en-US" b="1" dirty="0"/>
            <a:t>Peer Support</a:t>
          </a:r>
          <a:endParaRPr lang="en-US" dirty="0"/>
        </a:p>
      </dgm:t>
    </dgm:pt>
    <dgm:pt modelId="{A56A9413-3C07-4BAA-B396-653F9283AD6A}" type="parTrans" cxnId="{88C4786C-A9F0-4308-9C62-A0D3184CC4C3}">
      <dgm:prSet/>
      <dgm:spPr/>
      <dgm:t>
        <a:bodyPr/>
        <a:lstStyle/>
        <a:p>
          <a:endParaRPr lang="en-US"/>
        </a:p>
      </dgm:t>
    </dgm:pt>
    <dgm:pt modelId="{149667F7-6BC8-4549-BD31-66D962A2E155}" type="sibTrans" cxnId="{88C4786C-A9F0-4308-9C62-A0D3184CC4C3}">
      <dgm:prSet/>
      <dgm:spPr/>
      <dgm:t>
        <a:bodyPr/>
        <a:lstStyle/>
        <a:p>
          <a:endParaRPr lang="en-US"/>
        </a:p>
      </dgm:t>
    </dgm:pt>
    <dgm:pt modelId="{CD235B46-BD85-4F47-914B-426F4F414F8C}">
      <dgm:prSet/>
      <dgm:spPr/>
      <dgm:t>
        <a:bodyPr/>
        <a:lstStyle/>
        <a:p>
          <a:pPr rtl="0"/>
          <a:r>
            <a:rPr lang="en-US" b="1" dirty="0"/>
            <a:t>Collaboration and Mutuality</a:t>
          </a:r>
          <a:endParaRPr lang="en-US" dirty="0"/>
        </a:p>
      </dgm:t>
    </dgm:pt>
    <dgm:pt modelId="{769BCE1B-634A-4EC4-8490-E9C01B62C21F}" type="parTrans" cxnId="{E32F9CD5-8D25-45D2-877B-A25DCAB36815}">
      <dgm:prSet/>
      <dgm:spPr/>
      <dgm:t>
        <a:bodyPr/>
        <a:lstStyle/>
        <a:p>
          <a:endParaRPr lang="en-US"/>
        </a:p>
      </dgm:t>
    </dgm:pt>
    <dgm:pt modelId="{C7157A09-A440-42FC-846C-E083B2AC33A9}" type="sibTrans" cxnId="{E32F9CD5-8D25-45D2-877B-A25DCAB36815}">
      <dgm:prSet/>
      <dgm:spPr/>
      <dgm:t>
        <a:bodyPr/>
        <a:lstStyle/>
        <a:p>
          <a:endParaRPr lang="en-US"/>
        </a:p>
      </dgm:t>
    </dgm:pt>
    <dgm:pt modelId="{1C05581D-01FE-4422-97B2-5CAC04057431}">
      <dgm:prSet/>
      <dgm:spPr/>
      <dgm:t>
        <a:bodyPr/>
        <a:lstStyle/>
        <a:p>
          <a:pPr rtl="0"/>
          <a:r>
            <a:rPr lang="en-US" b="1" dirty="0"/>
            <a:t>Empowerment, Voice, and Choice</a:t>
          </a:r>
          <a:endParaRPr lang="en-US" dirty="0"/>
        </a:p>
      </dgm:t>
    </dgm:pt>
    <dgm:pt modelId="{62369B1F-C364-4A74-A1A6-455C174CCE53}" type="parTrans" cxnId="{9894E5B3-E051-4772-B428-A54812E28FF1}">
      <dgm:prSet/>
      <dgm:spPr/>
      <dgm:t>
        <a:bodyPr/>
        <a:lstStyle/>
        <a:p>
          <a:endParaRPr lang="en-US"/>
        </a:p>
      </dgm:t>
    </dgm:pt>
    <dgm:pt modelId="{3D3EC52F-BE56-434F-8E55-56793E990912}" type="sibTrans" cxnId="{9894E5B3-E051-4772-B428-A54812E28FF1}">
      <dgm:prSet/>
      <dgm:spPr/>
      <dgm:t>
        <a:bodyPr/>
        <a:lstStyle/>
        <a:p>
          <a:endParaRPr lang="en-US"/>
        </a:p>
      </dgm:t>
    </dgm:pt>
    <dgm:pt modelId="{C8ED6F29-5247-42BB-AF5D-9DA93D6FDAD6}">
      <dgm:prSet/>
      <dgm:spPr/>
      <dgm:t>
        <a:bodyPr/>
        <a:lstStyle/>
        <a:p>
          <a:pPr rtl="0"/>
          <a:r>
            <a:rPr lang="en-US" b="1" dirty="0"/>
            <a:t>Cultural, Historical, and Gender Issues</a:t>
          </a:r>
          <a:endParaRPr lang="en-US" dirty="0"/>
        </a:p>
      </dgm:t>
    </dgm:pt>
    <dgm:pt modelId="{DDDA9477-74CC-41FB-9C52-B12533734507}" type="parTrans" cxnId="{D7C5F616-B318-4535-A456-C307CF8AB647}">
      <dgm:prSet/>
      <dgm:spPr/>
      <dgm:t>
        <a:bodyPr/>
        <a:lstStyle/>
        <a:p>
          <a:endParaRPr lang="en-US"/>
        </a:p>
      </dgm:t>
    </dgm:pt>
    <dgm:pt modelId="{A4FDA2BC-3130-403C-9608-71E13AB04060}" type="sibTrans" cxnId="{D7C5F616-B318-4535-A456-C307CF8AB647}">
      <dgm:prSet/>
      <dgm:spPr/>
      <dgm:t>
        <a:bodyPr/>
        <a:lstStyle/>
        <a:p>
          <a:endParaRPr lang="en-US"/>
        </a:p>
      </dgm:t>
    </dgm:pt>
    <dgm:pt modelId="{1C5CE6F7-0B8C-4230-8A0E-C5C71D62A928}" type="pres">
      <dgm:prSet presAssocID="{15D89928-E45D-422F-9BCB-77F2D8367F61}" presName="compositeShape" presStyleCnt="0">
        <dgm:presLayoutVars>
          <dgm:chMax val="7"/>
          <dgm:dir/>
          <dgm:resizeHandles val="exact"/>
        </dgm:presLayoutVars>
      </dgm:prSet>
      <dgm:spPr/>
    </dgm:pt>
    <dgm:pt modelId="{C68F3A60-60F9-4D86-8077-F80C9A6C65FB}" type="pres">
      <dgm:prSet presAssocID="{25E21084-2D1D-4B95-9F59-04BB9D2FDE63}" presName="circ1" presStyleLbl="vennNode1" presStyleIdx="0" presStyleCnt="6"/>
      <dgm:spPr/>
    </dgm:pt>
    <dgm:pt modelId="{81B31A0B-5F7E-4B2D-A474-BF7AE91E1B72}" type="pres">
      <dgm:prSet presAssocID="{25E21084-2D1D-4B95-9F59-04BB9D2FDE63}" presName="circ1Tx" presStyleLbl="revTx" presStyleIdx="0" presStyleCnt="0" custScaleX="125594">
        <dgm:presLayoutVars>
          <dgm:chMax val="0"/>
          <dgm:chPref val="0"/>
          <dgm:bulletEnabled val="1"/>
        </dgm:presLayoutVars>
      </dgm:prSet>
      <dgm:spPr/>
    </dgm:pt>
    <dgm:pt modelId="{5107CABA-B9E0-43A4-B499-16F6A9D5241D}" type="pres">
      <dgm:prSet presAssocID="{167CE03E-8EAF-4FC7-A29F-9FCB0416E929}" presName="circ2" presStyleLbl="vennNode1" presStyleIdx="1" presStyleCnt="6"/>
      <dgm:spPr/>
    </dgm:pt>
    <dgm:pt modelId="{9609D660-2F9F-4259-ABD2-ACCC2862C965}" type="pres">
      <dgm:prSet presAssocID="{167CE03E-8EAF-4FC7-A29F-9FCB0416E929}" presName="circ2Tx" presStyleLbl="revTx" presStyleIdx="0" presStyleCnt="0" custScaleX="135377" custLinFactNeighborX="19790" custLinFactNeighborY="8205">
        <dgm:presLayoutVars>
          <dgm:chMax val="0"/>
          <dgm:chPref val="0"/>
          <dgm:bulletEnabled val="1"/>
        </dgm:presLayoutVars>
      </dgm:prSet>
      <dgm:spPr/>
    </dgm:pt>
    <dgm:pt modelId="{422A2D52-CE7D-4261-83A0-24BA11F3246A}" type="pres">
      <dgm:prSet presAssocID="{ABBF2B6B-2191-4917-AB9B-ADCD7C699707}" presName="circ3" presStyleLbl="vennNode1" presStyleIdx="2" presStyleCnt="6"/>
      <dgm:spPr/>
    </dgm:pt>
    <dgm:pt modelId="{07BACDEC-90A4-4CB6-8100-1CD6BE93BA2F}" type="pres">
      <dgm:prSet presAssocID="{ABBF2B6B-2191-4917-AB9B-ADCD7C699707}" presName="circ3Tx" presStyleLbl="revTx" presStyleIdx="0" presStyleCnt="0" custScaleX="143848" custLinFactNeighborX="12318" custLinFactNeighborY="-1650">
        <dgm:presLayoutVars>
          <dgm:chMax val="0"/>
          <dgm:chPref val="0"/>
          <dgm:bulletEnabled val="1"/>
        </dgm:presLayoutVars>
      </dgm:prSet>
      <dgm:spPr/>
    </dgm:pt>
    <dgm:pt modelId="{F3836627-589C-45CE-9201-1149C13C367B}" type="pres">
      <dgm:prSet presAssocID="{CD235B46-BD85-4F47-914B-426F4F414F8C}" presName="circ4" presStyleLbl="vennNode1" presStyleIdx="3" presStyleCnt="6"/>
      <dgm:spPr/>
    </dgm:pt>
    <dgm:pt modelId="{2782B6EB-972C-41B1-BA43-9E053696508A}" type="pres">
      <dgm:prSet presAssocID="{CD235B46-BD85-4F47-914B-426F4F414F8C}" presName="circ4Tx" presStyleLbl="revTx" presStyleIdx="0" presStyleCnt="0">
        <dgm:presLayoutVars>
          <dgm:chMax val="0"/>
          <dgm:chPref val="0"/>
          <dgm:bulletEnabled val="1"/>
        </dgm:presLayoutVars>
      </dgm:prSet>
      <dgm:spPr/>
    </dgm:pt>
    <dgm:pt modelId="{B77D6F01-85F4-4DA6-B9DF-76A404E74C18}" type="pres">
      <dgm:prSet presAssocID="{1C05581D-01FE-4422-97B2-5CAC04057431}" presName="circ5" presStyleLbl="vennNode1" presStyleIdx="4" presStyleCnt="6"/>
      <dgm:spPr/>
    </dgm:pt>
    <dgm:pt modelId="{79727762-ED2C-4426-B1E7-2F6C3C3F9F95}" type="pres">
      <dgm:prSet presAssocID="{1C05581D-01FE-4422-97B2-5CAC04057431}" presName="circ5Tx" presStyleLbl="revTx" presStyleIdx="0" presStyleCnt="0" custScaleX="127652" custLinFactNeighborX="-13639" custLinFactNeighborY="-1650">
        <dgm:presLayoutVars>
          <dgm:chMax val="0"/>
          <dgm:chPref val="0"/>
          <dgm:bulletEnabled val="1"/>
        </dgm:presLayoutVars>
      </dgm:prSet>
      <dgm:spPr/>
    </dgm:pt>
    <dgm:pt modelId="{6CB59BDF-08A6-4BFF-865E-57D639635E1C}" type="pres">
      <dgm:prSet presAssocID="{C8ED6F29-5247-42BB-AF5D-9DA93D6FDAD6}" presName="circ6" presStyleLbl="vennNode1" presStyleIdx="5" presStyleCnt="6"/>
      <dgm:spPr/>
    </dgm:pt>
    <dgm:pt modelId="{D8D6BEC2-383C-406C-BB3B-4A21DD3C0B68}" type="pres">
      <dgm:prSet presAssocID="{C8ED6F29-5247-42BB-AF5D-9DA93D6FDAD6}" presName="circ6Tx" presStyleLbl="revTx" presStyleIdx="0" presStyleCnt="0" custScaleX="127652" custLinFactNeighborX="-15943" custLinFactNeighborY="7343">
        <dgm:presLayoutVars>
          <dgm:chMax val="0"/>
          <dgm:chPref val="0"/>
          <dgm:bulletEnabled val="1"/>
        </dgm:presLayoutVars>
      </dgm:prSet>
      <dgm:spPr/>
    </dgm:pt>
  </dgm:ptLst>
  <dgm:cxnLst>
    <dgm:cxn modelId="{D7C5F616-B318-4535-A456-C307CF8AB647}" srcId="{15D89928-E45D-422F-9BCB-77F2D8367F61}" destId="{C8ED6F29-5247-42BB-AF5D-9DA93D6FDAD6}" srcOrd="5" destOrd="0" parTransId="{DDDA9477-74CC-41FB-9C52-B12533734507}" sibTransId="{A4FDA2BC-3130-403C-9608-71E13AB04060}"/>
    <dgm:cxn modelId="{E6768E1C-FEA9-43D8-80D0-EB03A2911B88}" type="presOf" srcId="{1C05581D-01FE-4422-97B2-5CAC04057431}" destId="{79727762-ED2C-4426-B1E7-2F6C3C3F9F95}" srcOrd="0" destOrd="0" presId="urn:microsoft.com/office/officeart/2005/8/layout/venn1"/>
    <dgm:cxn modelId="{1964D642-1436-438A-930B-1156B2366D39}" type="presOf" srcId="{ABBF2B6B-2191-4917-AB9B-ADCD7C699707}" destId="{07BACDEC-90A4-4CB6-8100-1CD6BE93BA2F}" srcOrd="0" destOrd="0" presId="urn:microsoft.com/office/officeart/2005/8/layout/venn1"/>
    <dgm:cxn modelId="{2F319164-C1E4-4A0E-8B0D-6D0F91EE9D4D}" type="presOf" srcId="{25E21084-2D1D-4B95-9F59-04BB9D2FDE63}" destId="{81B31A0B-5F7E-4B2D-A474-BF7AE91E1B72}" srcOrd="0" destOrd="0" presId="urn:microsoft.com/office/officeart/2005/8/layout/venn1"/>
    <dgm:cxn modelId="{88C4786C-A9F0-4308-9C62-A0D3184CC4C3}" srcId="{15D89928-E45D-422F-9BCB-77F2D8367F61}" destId="{ABBF2B6B-2191-4917-AB9B-ADCD7C699707}" srcOrd="2" destOrd="0" parTransId="{A56A9413-3C07-4BAA-B396-653F9283AD6A}" sibTransId="{149667F7-6BC8-4549-BD31-66D962A2E155}"/>
    <dgm:cxn modelId="{8BCC6A53-5E69-4DEB-AE06-0C6490052BAE}" type="presOf" srcId="{15D89928-E45D-422F-9BCB-77F2D8367F61}" destId="{1C5CE6F7-0B8C-4230-8A0E-C5C71D62A928}" srcOrd="0" destOrd="0" presId="urn:microsoft.com/office/officeart/2005/8/layout/venn1"/>
    <dgm:cxn modelId="{78797780-9E00-49CA-90F4-C1B66C07EBA6}" type="presOf" srcId="{CD235B46-BD85-4F47-914B-426F4F414F8C}" destId="{2782B6EB-972C-41B1-BA43-9E053696508A}" srcOrd="0" destOrd="0" presId="urn:microsoft.com/office/officeart/2005/8/layout/venn1"/>
    <dgm:cxn modelId="{DACDC384-8CDA-436F-9DA8-8BB6DE53B998}" type="presOf" srcId="{C8ED6F29-5247-42BB-AF5D-9DA93D6FDAD6}" destId="{D8D6BEC2-383C-406C-BB3B-4A21DD3C0B68}" srcOrd="0" destOrd="0" presId="urn:microsoft.com/office/officeart/2005/8/layout/venn1"/>
    <dgm:cxn modelId="{76983298-1607-4978-9A42-670DA5A2E54B}" srcId="{15D89928-E45D-422F-9BCB-77F2D8367F61}" destId="{167CE03E-8EAF-4FC7-A29F-9FCB0416E929}" srcOrd="1" destOrd="0" parTransId="{4BFD47F8-51B1-4F49-8D6B-42027D81530E}" sibTransId="{0DED1DF1-7710-4007-B0A1-1A30BC51977D}"/>
    <dgm:cxn modelId="{9894E5B3-E051-4772-B428-A54812E28FF1}" srcId="{15D89928-E45D-422F-9BCB-77F2D8367F61}" destId="{1C05581D-01FE-4422-97B2-5CAC04057431}" srcOrd="4" destOrd="0" parTransId="{62369B1F-C364-4A74-A1A6-455C174CCE53}" sibTransId="{3D3EC52F-BE56-434F-8E55-56793E990912}"/>
    <dgm:cxn modelId="{E32F9CD5-8D25-45D2-877B-A25DCAB36815}" srcId="{15D89928-E45D-422F-9BCB-77F2D8367F61}" destId="{CD235B46-BD85-4F47-914B-426F4F414F8C}" srcOrd="3" destOrd="0" parTransId="{769BCE1B-634A-4EC4-8490-E9C01B62C21F}" sibTransId="{C7157A09-A440-42FC-846C-E083B2AC33A9}"/>
    <dgm:cxn modelId="{156586D9-673F-47EE-9724-0D9E8E8A9514}" type="presOf" srcId="{167CE03E-8EAF-4FC7-A29F-9FCB0416E929}" destId="{9609D660-2F9F-4259-ABD2-ACCC2862C965}" srcOrd="0" destOrd="0" presId="urn:microsoft.com/office/officeart/2005/8/layout/venn1"/>
    <dgm:cxn modelId="{F06D3CEB-D74D-40D7-B227-13FF05541153}" srcId="{15D89928-E45D-422F-9BCB-77F2D8367F61}" destId="{25E21084-2D1D-4B95-9F59-04BB9D2FDE63}" srcOrd="0" destOrd="0" parTransId="{CD3D47BF-8950-45B9-ABB3-52CB6EAE1191}" sibTransId="{1F0594D0-8AF6-4B72-AC93-01A7C31B73E7}"/>
    <dgm:cxn modelId="{18D4443B-55F5-499E-8FAB-E83061183A5E}" type="presParOf" srcId="{1C5CE6F7-0B8C-4230-8A0E-C5C71D62A928}" destId="{C68F3A60-60F9-4D86-8077-F80C9A6C65FB}" srcOrd="0" destOrd="0" presId="urn:microsoft.com/office/officeart/2005/8/layout/venn1"/>
    <dgm:cxn modelId="{D1469BE9-E1BC-4BA2-9123-7708B50C56F0}" type="presParOf" srcId="{1C5CE6F7-0B8C-4230-8A0E-C5C71D62A928}" destId="{81B31A0B-5F7E-4B2D-A474-BF7AE91E1B72}" srcOrd="1" destOrd="0" presId="urn:microsoft.com/office/officeart/2005/8/layout/venn1"/>
    <dgm:cxn modelId="{141314A8-7DDB-4E9C-8795-BBDB21F2C6F0}" type="presParOf" srcId="{1C5CE6F7-0B8C-4230-8A0E-C5C71D62A928}" destId="{5107CABA-B9E0-43A4-B499-16F6A9D5241D}" srcOrd="2" destOrd="0" presId="urn:microsoft.com/office/officeart/2005/8/layout/venn1"/>
    <dgm:cxn modelId="{5C55BD36-47E2-48BD-A885-73AF86AA982D}" type="presParOf" srcId="{1C5CE6F7-0B8C-4230-8A0E-C5C71D62A928}" destId="{9609D660-2F9F-4259-ABD2-ACCC2862C965}" srcOrd="3" destOrd="0" presId="urn:microsoft.com/office/officeart/2005/8/layout/venn1"/>
    <dgm:cxn modelId="{4618A220-F2BF-4ED2-B7BA-2BC4929663F7}" type="presParOf" srcId="{1C5CE6F7-0B8C-4230-8A0E-C5C71D62A928}" destId="{422A2D52-CE7D-4261-83A0-24BA11F3246A}" srcOrd="4" destOrd="0" presId="urn:microsoft.com/office/officeart/2005/8/layout/venn1"/>
    <dgm:cxn modelId="{036A34CA-F04A-4627-9810-7161281E14C4}" type="presParOf" srcId="{1C5CE6F7-0B8C-4230-8A0E-C5C71D62A928}" destId="{07BACDEC-90A4-4CB6-8100-1CD6BE93BA2F}" srcOrd="5" destOrd="0" presId="urn:microsoft.com/office/officeart/2005/8/layout/venn1"/>
    <dgm:cxn modelId="{E7C6EC2C-98A3-4F2D-BA78-ABA13B8F7762}" type="presParOf" srcId="{1C5CE6F7-0B8C-4230-8A0E-C5C71D62A928}" destId="{F3836627-589C-45CE-9201-1149C13C367B}" srcOrd="6" destOrd="0" presId="urn:microsoft.com/office/officeart/2005/8/layout/venn1"/>
    <dgm:cxn modelId="{B443D3BA-B4E5-4666-8F2D-7A7DDBF1AB98}" type="presParOf" srcId="{1C5CE6F7-0B8C-4230-8A0E-C5C71D62A928}" destId="{2782B6EB-972C-41B1-BA43-9E053696508A}" srcOrd="7" destOrd="0" presId="urn:microsoft.com/office/officeart/2005/8/layout/venn1"/>
    <dgm:cxn modelId="{118C3BD0-DC64-470F-81E5-DEEBC4E2BCB2}" type="presParOf" srcId="{1C5CE6F7-0B8C-4230-8A0E-C5C71D62A928}" destId="{B77D6F01-85F4-4DA6-B9DF-76A404E74C18}" srcOrd="8" destOrd="0" presId="urn:microsoft.com/office/officeart/2005/8/layout/venn1"/>
    <dgm:cxn modelId="{9736B9B9-7177-434E-908F-112A64EC4202}" type="presParOf" srcId="{1C5CE6F7-0B8C-4230-8A0E-C5C71D62A928}" destId="{79727762-ED2C-4426-B1E7-2F6C3C3F9F95}" srcOrd="9" destOrd="0" presId="urn:microsoft.com/office/officeart/2005/8/layout/venn1"/>
    <dgm:cxn modelId="{503CC906-1128-4E44-B09A-E65B850526A7}" type="presParOf" srcId="{1C5CE6F7-0B8C-4230-8A0E-C5C71D62A928}" destId="{6CB59BDF-08A6-4BFF-865E-57D639635E1C}" srcOrd="10" destOrd="0" presId="urn:microsoft.com/office/officeart/2005/8/layout/venn1"/>
    <dgm:cxn modelId="{6F5464A0-F5BA-4A5E-85B9-04A6E26FAB76}" type="presParOf" srcId="{1C5CE6F7-0B8C-4230-8A0E-C5C71D62A928}" destId="{D8D6BEC2-383C-406C-BB3B-4A21DD3C0B68}"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89928-E45D-422F-9BCB-77F2D8367F61}"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25E21084-2D1D-4B95-9F59-04BB9D2FDE63}">
      <dgm:prSet custT="1"/>
      <dgm:spPr/>
      <dgm:t>
        <a:bodyPr/>
        <a:lstStyle/>
        <a:p>
          <a:pPr rtl="0"/>
          <a:r>
            <a:rPr lang="en-US" sz="1800" b="1" dirty="0"/>
            <a:t>Safety</a:t>
          </a:r>
          <a:endParaRPr lang="en-US" sz="1800" dirty="0"/>
        </a:p>
      </dgm:t>
    </dgm:pt>
    <dgm:pt modelId="{CD3D47BF-8950-45B9-ABB3-52CB6EAE1191}" type="parTrans" cxnId="{F06D3CEB-D74D-40D7-B227-13FF05541153}">
      <dgm:prSet/>
      <dgm:spPr/>
      <dgm:t>
        <a:bodyPr/>
        <a:lstStyle/>
        <a:p>
          <a:endParaRPr lang="en-US"/>
        </a:p>
      </dgm:t>
    </dgm:pt>
    <dgm:pt modelId="{1F0594D0-8AF6-4B72-AC93-01A7C31B73E7}" type="sibTrans" cxnId="{F06D3CEB-D74D-40D7-B227-13FF05541153}">
      <dgm:prSet/>
      <dgm:spPr/>
      <dgm:t>
        <a:bodyPr/>
        <a:lstStyle/>
        <a:p>
          <a:endParaRPr lang="en-US"/>
        </a:p>
      </dgm:t>
    </dgm:pt>
    <dgm:pt modelId="{167CE03E-8EAF-4FC7-A29F-9FCB0416E929}">
      <dgm:prSet/>
      <dgm:spPr/>
      <dgm:t>
        <a:bodyPr/>
        <a:lstStyle/>
        <a:p>
          <a:pPr rtl="0"/>
          <a:r>
            <a:rPr lang="en-US" b="1" dirty="0"/>
            <a:t>Trustworthiness and Transparency</a:t>
          </a:r>
          <a:endParaRPr lang="en-US" dirty="0"/>
        </a:p>
      </dgm:t>
    </dgm:pt>
    <dgm:pt modelId="{4BFD47F8-51B1-4F49-8D6B-42027D81530E}" type="parTrans" cxnId="{76983298-1607-4978-9A42-670DA5A2E54B}">
      <dgm:prSet/>
      <dgm:spPr/>
      <dgm:t>
        <a:bodyPr/>
        <a:lstStyle/>
        <a:p>
          <a:endParaRPr lang="en-US"/>
        </a:p>
      </dgm:t>
    </dgm:pt>
    <dgm:pt modelId="{0DED1DF1-7710-4007-B0A1-1A30BC51977D}" type="sibTrans" cxnId="{76983298-1607-4978-9A42-670DA5A2E54B}">
      <dgm:prSet/>
      <dgm:spPr/>
      <dgm:t>
        <a:bodyPr/>
        <a:lstStyle/>
        <a:p>
          <a:endParaRPr lang="en-US"/>
        </a:p>
      </dgm:t>
    </dgm:pt>
    <dgm:pt modelId="{ABBF2B6B-2191-4917-AB9B-ADCD7C699707}">
      <dgm:prSet/>
      <dgm:spPr/>
      <dgm:t>
        <a:bodyPr/>
        <a:lstStyle/>
        <a:p>
          <a:pPr rtl="0"/>
          <a:r>
            <a:rPr lang="en-US" b="1" dirty="0"/>
            <a:t>Peer Support</a:t>
          </a:r>
          <a:endParaRPr lang="en-US" dirty="0"/>
        </a:p>
      </dgm:t>
    </dgm:pt>
    <dgm:pt modelId="{A56A9413-3C07-4BAA-B396-653F9283AD6A}" type="parTrans" cxnId="{88C4786C-A9F0-4308-9C62-A0D3184CC4C3}">
      <dgm:prSet/>
      <dgm:spPr/>
      <dgm:t>
        <a:bodyPr/>
        <a:lstStyle/>
        <a:p>
          <a:endParaRPr lang="en-US"/>
        </a:p>
      </dgm:t>
    </dgm:pt>
    <dgm:pt modelId="{149667F7-6BC8-4549-BD31-66D962A2E155}" type="sibTrans" cxnId="{88C4786C-A9F0-4308-9C62-A0D3184CC4C3}">
      <dgm:prSet/>
      <dgm:spPr/>
      <dgm:t>
        <a:bodyPr/>
        <a:lstStyle/>
        <a:p>
          <a:endParaRPr lang="en-US"/>
        </a:p>
      </dgm:t>
    </dgm:pt>
    <dgm:pt modelId="{CD235B46-BD85-4F47-914B-426F4F414F8C}">
      <dgm:prSet/>
      <dgm:spPr/>
      <dgm:t>
        <a:bodyPr/>
        <a:lstStyle/>
        <a:p>
          <a:pPr rtl="0"/>
          <a:r>
            <a:rPr lang="en-US" b="1" dirty="0"/>
            <a:t>Collaboration and Mutuality</a:t>
          </a:r>
          <a:endParaRPr lang="en-US" dirty="0"/>
        </a:p>
      </dgm:t>
    </dgm:pt>
    <dgm:pt modelId="{769BCE1B-634A-4EC4-8490-E9C01B62C21F}" type="parTrans" cxnId="{E32F9CD5-8D25-45D2-877B-A25DCAB36815}">
      <dgm:prSet/>
      <dgm:spPr/>
      <dgm:t>
        <a:bodyPr/>
        <a:lstStyle/>
        <a:p>
          <a:endParaRPr lang="en-US"/>
        </a:p>
      </dgm:t>
    </dgm:pt>
    <dgm:pt modelId="{C7157A09-A440-42FC-846C-E083B2AC33A9}" type="sibTrans" cxnId="{E32F9CD5-8D25-45D2-877B-A25DCAB36815}">
      <dgm:prSet/>
      <dgm:spPr/>
      <dgm:t>
        <a:bodyPr/>
        <a:lstStyle/>
        <a:p>
          <a:endParaRPr lang="en-US"/>
        </a:p>
      </dgm:t>
    </dgm:pt>
    <dgm:pt modelId="{1C05581D-01FE-4422-97B2-5CAC04057431}">
      <dgm:prSet custT="1"/>
      <dgm:spPr/>
      <dgm:t>
        <a:bodyPr/>
        <a:lstStyle/>
        <a:p>
          <a:pPr rtl="0"/>
          <a:r>
            <a:rPr lang="en-US" sz="1800" b="1" dirty="0"/>
            <a:t>Empowerment, Voice, and Choice</a:t>
          </a:r>
          <a:endParaRPr lang="en-US" sz="1800" dirty="0"/>
        </a:p>
      </dgm:t>
    </dgm:pt>
    <dgm:pt modelId="{62369B1F-C364-4A74-A1A6-455C174CCE53}" type="parTrans" cxnId="{9894E5B3-E051-4772-B428-A54812E28FF1}">
      <dgm:prSet/>
      <dgm:spPr/>
      <dgm:t>
        <a:bodyPr/>
        <a:lstStyle/>
        <a:p>
          <a:endParaRPr lang="en-US"/>
        </a:p>
      </dgm:t>
    </dgm:pt>
    <dgm:pt modelId="{3D3EC52F-BE56-434F-8E55-56793E990912}" type="sibTrans" cxnId="{9894E5B3-E051-4772-B428-A54812E28FF1}">
      <dgm:prSet/>
      <dgm:spPr/>
      <dgm:t>
        <a:bodyPr/>
        <a:lstStyle/>
        <a:p>
          <a:endParaRPr lang="en-US"/>
        </a:p>
      </dgm:t>
    </dgm:pt>
    <dgm:pt modelId="{C8ED6F29-5247-42BB-AF5D-9DA93D6FDAD6}">
      <dgm:prSet/>
      <dgm:spPr/>
      <dgm:t>
        <a:bodyPr/>
        <a:lstStyle/>
        <a:p>
          <a:pPr rtl="0"/>
          <a:r>
            <a:rPr lang="en-US" b="1" dirty="0"/>
            <a:t>Cultural, Historical, and Gender Issues</a:t>
          </a:r>
          <a:endParaRPr lang="en-US" dirty="0"/>
        </a:p>
      </dgm:t>
    </dgm:pt>
    <dgm:pt modelId="{DDDA9477-74CC-41FB-9C52-B12533734507}" type="parTrans" cxnId="{D7C5F616-B318-4535-A456-C307CF8AB647}">
      <dgm:prSet/>
      <dgm:spPr/>
      <dgm:t>
        <a:bodyPr/>
        <a:lstStyle/>
        <a:p>
          <a:endParaRPr lang="en-US"/>
        </a:p>
      </dgm:t>
    </dgm:pt>
    <dgm:pt modelId="{A4FDA2BC-3130-403C-9608-71E13AB04060}" type="sibTrans" cxnId="{D7C5F616-B318-4535-A456-C307CF8AB647}">
      <dgm:prSet/>
      <dgm:spPr/>
      <dgm:t>
        <a:bodyPr/>
        <a:lstStyle/>
        <a:p>
          <a:endParaRPr lang="en-US"/>
        </a:p>
      </dgm:t>
    </dgm:pt>
    <dgm:pt modelId="{1C5CE6F7-0B8C-4230-8A0E-C5C71D62A928}" type="pres">
      <dgm:prSet presAssocID="{15D89928-E45D-422F-9BCB-77F2D8367F61}" presName="compositeShape" presStyleCnt="0">
        <dgm:presLayoutVars>
          <dgm:chMax val="7"/>
          <dgm:dir/>
          <dgm:resizeHandles val="exact"/>
        </dgm:presLayoutVars>
      </dgm:prSet>
      <dgm:spPr/>
    </dgm:pt>
    <dgm:pt modelId="{C68F3A60-60F9-4D86-8077-F80C9A6C65FB}" type="pres">
      <dgm:prSet presAssocID="{25E21084-2D1D-4B95-9F59-04BB9D2FDE63}" presName="circ1" presStyleLbl="vennNode1" presStyleIdx="0" presStyleCnt="6"/>
      <dgm:spPr/>
    </dgm:pt>
    <dgm:pt modelId="{81B31A0B-5F7E-4B2D-A474-BF7AE91E1B72}" type="pres">
      <dgm:prSet presAssocID="{25E21084-2D1D-4B95-9F59-04BB9D2FDE63}" presName="circ1Tx" presStyleLbl="revTx" presStyleIdx="0" presStyleCnt="0" custScaleX="125594" custLinFactNeighborX="-4490" custLinFactNeighborY="10809">
        <dgm:presLayoutVars>
          <dgm:chMax val="0"/>
          <dgm:chPref val="0"/>
          <dgm:bulletEnabled val="1"/>
        </dgm:presLayoutVars>
      </dgm:prSet>
      <dgm:spPr/>
    </dgm:pt>
    <dgm:pt modelId="{5107CABA-B9E0-43A4-B499-16F6A9D5241D}" type="pres">
      <dgm:prSet presAssocID="{167CE03E-8EAF-4FC7-A29F-9FCB0416E929}" presName="circ2" presStyleLbl="vennNode1" presStyleIdx="1" presStyleCnt="6"/>
      <dgm:spPr/>
    </dgm:pt>
    <dgm:pt modelId="{9609D660-2F9F-4259-ABD2-ACCC2862C965}" type="pres">
      <dgm:prSet presAssocID="{167CE03E-8EAF-4FC7-A29F-9FCB0416E929}" presName="circ2Tx" presStyleLbl="revTx" presStyleIdx="0" presStyleCnt="0" custScaleX="135377" custLinFactNeighborX="19790" custLinFactNeighborY="8205">
        <dgm:presLayoutVars>
          <dgm:chMax val="0"/>
          <dgm:chPref val="0"/>
          <dgm:bulletEnabled val="1"/>
        </dgm:presLayoutVars>
      </dgm:prSet>
      <dgm:spPr/>
    </dgm:pt>
    <dgm:pt modelId="{422A2D52-CE7D-4261-83A0-24BA11F3246A}" type="pres">
      <dgm:prSet presAssocID="{ABBF2B6B-2191-4917-AB9B-ADCD7C699707}" presName="circ3" presStyleLbl="vennNode1" presStyleIdx="2" presStyleCnt="6"/>
      <dgm:spPr/>
    </dgm:pt>
    <dgm:pt modelId="{07BACDEC-90A4-4CB6-8100-1CD6BE93BA2F}" type="pres">
      <dgm:prSet presAssocID="{ABBF2B6B-2191-4917-AB9B-ADCD7C699707}" presName="circ3Tx" presStyleLbl="revTx" presStyleIdx="0" presStyleCnt="0" custScaleX="143848" custLinFactNeighborX="12318" custLinFactNeighborY="-1650">
        <dgm:presLayoutVars>
          <dgm:chMax val="0"/>
          <dgm:chPref val="0"/>
          <dgm:bulletEnabled val="1"/>
        </dgm:presLayoutVars>
      </dgm:prSet>
      <dgm:spPr/>
    </dgm:pt>
    <dgm:pt modelId="{F3836627-589C-45CE-9201-1149C13C367B}" type="pres">
      <dgm:prSet presAssocID="{CD235B46-BD85-4F47-914B-426F4F414F8C}" presName="circ4" presStyleLbl="vennNode1" presStyleIdx="3" presStyleCnt="6"/>
      <dgm:spPr/>
    </dgm:pt>
    <dgm:pt modelId="{2782B6EB-972C-41B1-BA43-9E053696508A}" type="pres">
      <dgm:prSet presAssocID="{CD235B46-BD85-4F47-914B-426F4F414F8C}" presName="circ4Tx" presStyleLbl="revTx" presStyleIdx="0" presStyleCnt="0">
        <dgm:presLayoutVars>
          <dgm:chMax val="0"/>
          <dgm:chPref val="0"/>
          <dgm:bulletEnabled val="1"/>
        </dgm:presLayoutVars>
      </dgm:prSet>
      <dgm:spPr/>
    </dgm:pt>
    <dgm:pt modelId="{B77D6F01-85F4-4DA6-B9DF-76A404E74C18}" type="pres">
      <dgm:prSet presAssocID="{1C05581D-01FE-4422-97B2-5CAC04057431}" presName="circ5" presStyleLbl="vennNode1" presStyleIdx="4" presStyleCnt="6"/>
      <dgm:spPr/>
    </dgm:pt>
    <dgm:pt modelId="{79727762-ED2C-4426-B1E7-2F6C3C3F9F95}" type="pres">
      <dgm:prSet presAssocID="{1C05581D-01FE-4422-97B2-5CAC04057431}" presName="circ5Tx" presStyleLbl="revTx" presStyleIdx="0" presStyleCnt="0" custScaleX="127652" custLinFactNeighborX="-13639" custLinFactNeighborY="-1650">
        <dgm:presLayoutVars>
          <dgm:chMax val="0"/>
          <dgm:chPref val="0"/>
          <dgm:bulletEnabled val="1"/>
        </dgm:presLayoutVars>
      </dgm:prSet>
      <dgm:spPr/>
    </dgm:pt>
    <dgm:pt modelId="{6CB59BDF-08A6-4BFF-865E-57D639635E1C}" type="pres">
      <dgm:prSet presAssocID="{C8ED6F29-5247-42BB-AF5D-9DA93D6FDAD6}" presName="circ6" presStyleLbl="vennNode1" presStyleIdx="5" presStyleCnt="6"/>
      <dgm:spPr/>
    </dgm:pt>
    <dgm:pt modelId="{D8D6BEC2-383C-406C-BB3B-4A21DD3C0B68}" type="pres">
      <dgm:prSet presAssocID="{C8ED6F29-5247-42BB-AF5D-9DA93D6FDAD6}" presName="circ6Tx" presStyleLbl="revTx" presStyleIdx="0" presStyleCnt="0" custScaleX="169013" custScaleY="64131" custLinFactNeighborX="-15943" custLinFactNeighborY="7343">
        <dgm:presLayoutVars>
          <dgm:chMax val="0"/>
          <dgm:chPref val="0"/>
          <dgm:bulletEnabled val="1"/>
        </dgm:presLayoutVars>
      </dgm:prSet>
      <dgm:spPr/>
    </dgm:pt>
  </dgm:ptLst>
  <dgm:cxnLst>
    <dgm:cxn modelId="{D7C5F616-B318-4535-A456-C307CF8AB647}" srcId="{15D89928-E45D-422F-9BCB-77F2D8367F61}" destId="{C8ED6F29-5247-42BB-AF5D-9DA93D6FDAD6}" srcOrd="5" destOrd="0" parTransId="{DDDA9477-74CC-41FB-9C52-B12533734507}" sibTransId="{A4FDA2BC-3130-403C-9608-71E13AB04060}"/>
    <dgm:cxn modelId="{51C2EF3E-1F3D-48EB-B0FB-559A15FFA861}" type="presOf" srcId="{25E21084-2D1D-4B95-9F59-04BB9D2FDE63}" destId="{81B31A0B-5F7E-4B2D-A474-BF7AE91E1B72}" srcOrd="0" destOrd="0" presId="urn:microsoft.com/office/officeart/2005/8/layout/venn1"/>
    <dgm:cxn modelId="{F9B8835B-91D0-4A60-9737-C539C0BE1AB7}" type="presOf" srcId="{C8ED6F29-5247-42BB-AF5D-9DA93D6FDAD6}" destId="{D8D6BEC2-383C-406C-BB3B-4A21DD3C0B68}" srcOrd="0" destOrd="0" presId="urn:microsoft.com/office/officeart/2005/8/layout/venn1"/>
    <dgm:cxn modelId="{D9905C5C-C117-4721-8FDB-F21A41B107E7}" type="presOf" srcId="{ABBF2B6B-2191-4917-AB9B-ADCD7C699707}" destId="{07BACDEC-90A4-4CB6-8100-1CD6BE93BA2F}" srcOrd="0" destOrd="0" presId="urn:microsoft.com/office/officeart/2005/8/layout/venn1"/>
    <dgm:cxn modelId="{9C753843-569B-410B-860C-00209615A7FD}" type="presOf" srcId="{167CE03E-8EAF-4FC7-A29F-9FCB0416E929}" destId="{9609D660-2F9F-4259-ABD2-ACCC2862C965}" srcOrd="0" destOrd="0" presId="urn:microsoft.com/office/officeart/2005/8/layout/venn1"/>
    <dgm:cxn modelId="{88C4786C-A9F0-4308-9C62-A0D3184CC4C3}" srcId="{15D89928-E45D-422F-9BCB-77F2D8367F61}" destId="{ABBF2B6B-2191-4917-AB9B-ADCD7C699707}" srcOrd="2" destOrd="0" parTransId="{A56A9413-3C07-4BAA-B396-653F9283AD6A}" sibTransId="{149667F7-6BC8-4549-BD31-66D962A2E155}"/>
    <dgm:cxn modelId="{76983298-1607-4978-9A42-670DA5A2E54B}" srcId="{15D89928-E45D-422F-9BCB-77F2D8367F61}" destId="{167CE03E-8EAF-4FC7-A29F-9FCB0416E929}" srcOrd="1" destOrd="0" parTransId="{4BFD47F8-51B1-4F49-8D6B-42027D81530E}" sibTransId="{0DED1DF1-7710-4007-B0A1-1A30BC51977D}"/>
    <dgm:cxn modelId="{368751A7-0103-4C47-B896-016293C6B2D6}" type="presOf" srcId="{CD235B46-BD85-4F47-914B-426F4F414F8C}" destId="{2782B6EB-972C-41B1-BA43-9E053696508A}" srcOrd="0" destOrd="0" presId="urn:microsoft.com/office/officeart/2005/8/layout/venn1"/>
    <dgm:cxn modelId="{BDD2FEAF-547E-4541-87FD-4F250AA1901E}" type="presOf" srcId="{1C05581D-01FE-4422-97B2-5CAC04057431}" destId="{79727762-ED2C-4426-B1E7-2F6C3C3F9F95}" srcOrd="0" destOrd="0" presId="urn:microsoft.com/office/officeart/2005/8/layout/venn1"/>
    <dgm:cxn modelId="{16F5C9B0-05EA-4821-8320-8A681E7ED712}" type="presOf" srcId="{15D89928-E45D-422F-9BCB-77F2D8367F61}" destId="{1C5CE6F7-0B8C-4230-8A0E-C5C71D62A928}" srcOrd="0" destOrd="0" presId="urn:microsoft.com/office/officeart/2005/8/layout/venn1"/>
    <dgm:cxn modelId="{9894E5B3-E051-4772-B428-A54812E28FF1}" srcId="{15D89928-E45D-422F-9BCB-77F2D8367F61}" destId="{1C05581D-01FE-4422-97B2-5CAC04057431}" srcOrd="4" destOrd="0" parTransId="{62369B1F-C364-4A74-A1A6-455C174CCE53}" sibTransId="{3D3EC52F-BE56-434F-8E55-56793E990912}"/>
    <dgm:cxn modelId="{E32F9CD5-8D25-45D2-877B-A25DCAB36815}" srcId="{15D89928-E45D-422F-9BCB-77F2D8367F61}" destId="{CD235B46-BD85-4F47-914B-426F4F414F8C}" srcOrd="3" destOrd="0" parTransId="{769BCE1B-634A-4EC4-8490-E9C01B62C21F}" sibTransId="{C7157A09-A440-42FC-846C-E083B2AC33A9}"/>
    <dgm:cxn modelId="{F06D3CEB-D74D-40D7-B227-13FF05541153}" srcId="{15D89928-E45D-422F-9BCB-77F2D8367F61}" destId="{25E21084-2D1D-4B95-9F59-04BB9D2FDE63}" srcOrd="0" destOrd="0" parTransId="{CD3D47BF-8950-45B9-ABB3-52CB6EAE1191}" sibTransId="{1F0594D0-8AF6-4B72-AC93-01A7C31B73E7}"/>
    <dgm:cxn modelId="{2F2707A8-5D21-4949-94A1-EAE3F7318833}" type="presParOf" srcId="{1C5CE6F7-0B8C-4230-8A0E-C5C71D62A928}" destId="{C68F3A60-60F9-4D86-8077-F80C9A6C65FB}" srcOrd="0" destOrd="0" presId="urn:microsoft.com/office/officeart/2005/8/layout/venn1"/>
    <dgm:cxn modelId="{1D412658-48DD-468A-96D2-A2BD5E11169C}" type="presParOf" srcId="{1C5CE6F7-0B8C-4230-8A0E-C5C71D62A928}" destId="{81B31A0B-5F7E-4B2D-A474-BF7AE91E1B72}" srcOrd="1" destOrd="0" presId="urn:microsoft.com/office/officeart/2005/8/layout/venn1"/>
    <dgm:cxn modelId="{6A663351-154C-4C8C-B2E0-83E9A839DA0D}" type="presParOf" srcId="{1C5CE6F7-0B8C-4230-8A0E-C5C71D62A928}" destId="{5107CABA-B9E0-43A4-B499-16F6A9D5241D}" srcOrd="2" destOrd="0" presId="urn:microsoft.com/office/officeart/2005/8/layout/venn1"/>
    <dgm:cxn modelId="{E7F4DE87-41C4-45F6-8D8F-ED5308C6B687}" type="presParOf" srcId="{1C5CE6F7-0B8C-4230-8A0E-C5C71D62A928}" destId="{9609D660-2F9F-4259-ABD2-ACCC2862C965}" srcOrd="3" destOrd="0" presId="urn:microsoft.com/office/officeart/2005/8/layout/venn1"/>
    <dgm:cxn modelId="{CF501F45-91C1-4FF6-9F00-6AC01850CC73}" type="presParOf" srcId="{1C5CE6F7-0B8C-4230-8A0E-C5C71D62A928}" destId="{422A2D52-CE7D-4261-83A0-24BA11F3246A}" srcOrd="4" destOrd="0" presId="urn:microsoft.com/office/officeart/2005/8/layout/venn1"/>
    <dgm:cxn modelId="{43568495-87EB-4665-88FF-D786BC3A2C1A}" type="presParOf" srcId="{1C5CE6F7-0B8C-4230-8A0E-C5C71D62A928}" destId="{07BACDEC-90A4-4CB6-8100-1CD6BE93BA2F}" srcOrd="5" destOrd="0" presId="urn:microsoft.com/office/officeart/2005/8/layout/venn1"/>
    <dgm:cxn modelId="{1011A4DA-523A-44E4-AC05-A267E30BFC69}" type="presParOf" srcId="{1C5CE6F7-0B8C-4230-8A0E-C5C71D62A928}" destId="{F3836627-589C-45CE-9201-1149C13C367B}" srcOrd="6" destOrd="0" presId="urn:microsoft.com/office/officeart/2005/8/layout/venn1"/>
    <dgm:cxn modelId="{2A973CA5-4E28-4F9F-AF4A-95C4CD1DD9D0}" type="presParOf" srcId="{1C5CE6F7-0B8C-4230-8A0E-C5C71D62A928}" destId="{2782B6EB-972C-41B1-BA43-9E053696508A}" srcOrd="7" destOrd="0" presId="urn:microsoft.com/office/officeart/2005/8/layout/venn1"/>
    <dgm:cxn modelId="{FF94DE0A-BC3F-4689-BE89-B790033580F4}" type="presParOf" srcId="{1C5CE6F7-0B8C-4230-8A0E-C5C71D62A928}" destId="{B77D6F01-85F4-4DA6-B9DF-76A404E74C18}" srcOrd="8" destOrd="0" presId="urn:microsoft.com/office/officeart/2005/8/layout/venn1"/>
    <dgm:cxn modelId="{96367F92-6A32-4EEE-99C5-926504523520}" type="presParOf" srcId="{1C5CE6F7-0B8C-4230-8A0E-C5C71D62A928}" destId="{79727762-ED2C-4426-B1E7-2F6C3C3F9F95}" srcOrd="9" destOrd="0" presId="urn:microsoft.com/office/officeart/2005/8/layout/venn1"/>
    <dgm:cxn modelId="{1C1807F8-E1D0-4BCA-91C8-88759B5737BB}" type="presParOf" srcId="{1C5CE6F7-0B8C-4230-8A0E-C5C71D62A928}" destId="{6CB59BDF-08A6-4BFF-865E-57D639635E1C}" srcOrd="10" destOrd="0" presId="urn:microsoft.com/office/officeart/2005/8/layout/venn1"/>
    <dgm:cxn modelId="{20D41C67-7032-4751-B1A7-7D7703530002}" type="presParOf" srcId="{1C5CE6F7-0B8C-4230-8A0E-C5C71D62A928}" destId="{D8D6BEC2-383C-406C-BB3B-4A21DD3C0B68}"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C7CD9C-5A2A-448E-8139-F0A83A24A542}" type="doc">
      <dgm:prSet loTypeId="urn:microsoft.com/office/officeart/2009/3/layout/IncreasingArrowsProcess" loCatId="process" qsTypeId="urn:microsoft.com/office/officeart/2005/8/quickstyle/simple1" qsCatId="simple" csTypeId="urn:microsoft.com/office/officeart/2005/8/colors/accent1_3" csCatId="accent1" phldr="1"/>
      <dgm:spPr/>
      <dgm:t>
        <a:bodyPr/>
        <a:lstStyle/>
        <a:p>
          <a:endParaRPr lang="en-US"/>
        </a:p>
      </dgm:t>
    </dgm:pt>
    <dgm:pt modelId="{10680DF4-9280-4234-823E-19AC0FB9500E}">
      <dgm:prSet phldrT="[Text]"/>
      <dgm:spPr/>
      <dgm:t>
        <a:bodyPr/>
        <a:lstStyle/>
        <a:p>
          <a:r>
            <a:rPr lang="en-US" dirty="0"/>
            <a:t>Capacity  </a:t>
          </a:r>
        </a:p>
      </dgm:t>
    </dgm:pt>
    <dgm:pt modelId="{C3D401DF-E9C9-411E-B7E2-63D6B71292D8}" type="parTrans" cxnId="{E4616C60-E8A3-4BF6-9A5E-2740192634B3}">
      <dgm:prSet/>
      <dgm:spPr/>
      <dgm:t>
        <a:bodyPr/>
        <a:lstStyle/>
        <a:p>
          <a:endParaRPr lang="en-US"/>
        </a:p>
      </dgm:t>
    </dgm:pt>
    <dgm:pt modelId="{44676578-0FB8-4F85-AF92-781FE6EF29E1}" type="sibTrans" cxnId="{E4616C60-E8A3-4BF6-9A5E-2740192634B3}">
      <dgm:prSet/>
      <dgm:spPr/>
      <dgm:t>
        <a:bodyPr/>
        <a:lstStyle/>
        <a:p>
          <a:endParaRPr lang="en-US"/>
        </a:p>
      </dgm:t>
    </dgm:pt>
    <dgm:pt modelId="{62D37B37-5FD9-48BC-AAED-CEEDCB52DF61}">
      <dgm:prSet phldrT="[Text]"/>
      <dgm:spPr/>
      <dgm:t>
        <a:bodyPr/>
        <a:lstStyle/>
        <a:p>
          <a:r>
            <a:rPr lang="en-US" dirty="0"/>
            <a:t>Capacity for one to cope, adjust to, recover from stress and negative live events; includes personality traits, social skills, and responses that enable thriving </a:t>
          </a:r>
        </a:p>
      </dgm:t>
    </dgm:pt>
    <dgm:pt modelId="{287072ED-68F3-4CED-839D-57AC4348EC50}" type="parTrans" cxnId="{AF53DD6B-B42D-4FA6-9B20-FE1FE64C513D}">
      <dgm:prSet/>
      <dgm:spPr/>
      <dgm:t>
        <a:bodyPr/>
        <a:lstStyle/>
        <a:p>
          <a:endParaRPr lang="en-US"/>
        </a:p>
      </dgm:t>
    </dgm:pt>
    <dgm:pt modelId="{42839A0E-F344-4E6E-B558-5F869352A2A5}" type="sibTrans" cxnId="{AF53DD6B-B42D-4FA6-9B20-FE1FE64C513D}">
      <dgm:prSet/>
      <dgm:spPr/>
      <dgm:t>
        <a:bodyPr/>
        <a:lstStyle/>
        <a:p>
          <a:endParaRPr lang="en-US"/>
        </a:p>
      </dgm:t>
    </dgm:pt>
    <dgm:pt modelId="{FAD0598E-338A-4AA7-9F27-D01BB3FB1934}">
      <dgm:prSet phldrT="[Text]"/>
      <dgm:spPr/>
      <dgm:t>
        <a:bodyPr/>
        <a:lstStyle/>
        <a:p>
          <a:r>
            <a:rPr lang="en-US" dirty="0"/>
            <a:t>Internal Factors  </a:t>
          </a:r>
        </a:p>
      </dgm:t>
    </dgm:pt>
    <dgm:pt modelId="{6C7C9B06-EA75-40C2-A1C0-356B52AB0BDD}" type="parTrans" cxnId="{166CEA69-B4EE-4E3F-BB65-27581E51CB0F}">
      <dgm:prSet/>
      <dgm:spPr/>
      <dgm:t>
        <a:bodyPr/>
        <a:lstStyle/>
        <a:p>
          <a:endParaRPr lang="en-US"/>
        </a:p>
      </dgm:t>
    </dgm:pt>
    <dgm:pt modelId="{10F7A99D-6A38-462D-B181-F3DC8A491BB2}" type="sibTrans" cxnId="{166CEA69-B4EE-4E3F-BB65-27581E51CB0F}">
      <dgm:prSet/>
      <dgm:spPr/>
      <dgm:t>
        <a:bodyPr/>
        <a:lstStyle/>
        <a:p>
          <a:endParaRPr lang="en-US"/>
        </a:p>
      </dgm:t>
    </dgm:pt>
    <dgm:pt modelId="{5BAC01A7-7A39-4F90-8CF1-6D1CCFD045F4}">
      <dgm:prSet phldrT="[Text]"/>
      <dgm:spPr/>
      <dgm:t>
        <a:bodyPr/>
        <a:lstStyle/>
        <a:p>
          <a:r>
            <a:rPr lang="en-US" dirty="0"/>
            <a:t>Characteristics such as individual talents, energies, strengths, and constructive interests</a:t>
          </a:r>
        </a:p>
      </dgm:t>
    </dgm:pt>
    <dgm:pt modelId="{637FC026-BF2E-42A7-8880-70B506C717E2}" type="parTrans" cxnId="{8A4822C7-D54E-420C-8842-530E3911662A}">
      <dgm:prSet/>
      <dgm:spPr/>
      <dgm:t>
        <a:bodyPr/>
        <a:lstStyle/>
        <a:p>
          <a:endParaRPr lang="en-US"/>
        </a:p>
      </dgm:t>
    </dgm:pt>
    <dgm:pt modelId="{4703C4F0-D5D0-4218-A231-7B0CDC0EB997}" type="sibTrans" cxnId="{8A4822C7-D54E-420C-8842-530E3911662A}">
      <dgm:prSet/>
      <dgm:spPr/>
      <dgm:t>
        <a:bodyPr/>
        <a:lstStyle/>
        <a:p>
          <a:endParaRPr lang="en-US"/>
        </a:p>
      </dgm:t>
    </dgm:pt>
    <dgm:pt modelId="{02298DA7-8A25-4CBB-B2ED-ECE8098AE5FC}">
      <dgm:prSet phldrT="[Text]"/>
      <dgm:spPr/>
      <dgm:t>
        <a:bodyPr/>
        <a:lstStyle/>
        <a:p>
          <a:r>
            <a:rPr lang="en-US" dirty="0"/>
            <a:t>External Factors </a:t>
          </a:r>
        </a:p>
      </dgm:t>
    </dgm:pt>
    <dgm:pt modelId="{00208539-97EF-484F-BCF3-0E7E6D925902}" type="parTrans" cxnId="{307EDBAD-ED46-471B-BB8F-DE164E001D3E}">
      <dgm:prSet/>
      <dgm:spPr/>
      <dgm:t>
        <a:bodyPr/>
        <a:lstStyle/>
        <a:p>
          <a:endParaRPr lang="en-US"/>
        </a:p>
      </dgm:t>
    </dgm:pt>
    <dgm:pt modelId="{08759D48-FEEA-4C40-B6FD-E96A0C43CD78}" type="sibTrans" cxnId="{307EDBAD-ED46-471B-BB8F-DE164E001D3E}">
      <dgm:prSet/>
      <dgm:spPr/>
      <dgm:t>
        <a:bodyPr/>
        <a:lstStyle/>
        <a:p>
          <a:endParaRPr lang="en-US"/>
        </a:p>
      </dgm:t>
    </dgm:pt>
    <dgm:pt modelId="{25F2D46F-A8BE-40A3-9C90-AA73BF085EE2}">
      <dgm:prSet phldrT="[Text]"/>
      <dgm:spPr/>
      <dgm:t>
        <a:bodyPr/>
        <a:lstStyle/>
        <a:p>
          <a:r>
            <a:rPr lang="en-US" dirty="0"/>
            <a:t>Influences like family support, positive adult role models outside of family, high expectations within community, and the availability and access to  of creative activities </a:t>
          </a:r>
        </a:p>
      </dgm:t>
    </dgm:pt>
    <dgm:pt modelId="{45E2C746-98EC-4E1A-8C7B-9138F3386D23}" type="parTrans" cxnId="{FA371D88-2E5F-4626-AA83-FCCEE63F81D9}">
      <dgm:prSet/>
      <dgm:spPr/>
      <dgm:t>
        <a:bodyPr/>
        <a:lstStyle/>
        <a:p>
          <a:endParaRPr lang="en-US"/>
        </a:p>
      </dgm:t>
    </dgm:pt>
    <dgm:pt modelId="{F498F4F0-DA77-4A29-A483-E04414B5636D}" type="sibTrans" cxnId="{FA371D88-2E5F-4626-AA83-FCCEE63F81D9}">
      <dgm:prSet/>
      <dgm:spPr/>
      <dgm:t>
        <a:bodyPr/>
        <a:lstStyle/>
        <a:p>
          <a:endParaRPr lang="en-US"/>
        </a:p>
      </dgm:t>
    </dgm:pt>
    <dgm:pt modelId="{9005209D-7219-40E0-BD0F-D97D02042F10}" type="pres">
      <dgm:prSet presAssocID="{50C7CD9C-5A2A-448E-8139-F0A83A24A542}" presName="Name0" presStyleCnt="0">
        <dgm:presLayoutVars>
          <dgm:chMax val="5"/>
          <dgm:chPref val="5"/>
          <dgm:dir/>
          <dgm:animLvl val="lvl"/>
        </dgm:presLayoutVars>
      </dgm:prSet>
      <dgm:spPr/>
    </dgm:pt>
    <dgm:pt modelId="{95E33858-5828-4659-B083-8968533BE294}" type="pres">
      <dgm:prSet presAssocID="{10680DF4-9280-4234-823E-19AC0FB9500E}" presName="parentText1" presStyleLbl="node1" presStyleIdx="0" presStyleCnt="3">
        <dgm:presLayoutVars>
          <dgm:chMax/>
          <dgm:chPref val="3"/>
          <dgm:bulletEnabled val="1"/>
        </dgm:presLayoutVars>
      </dgm:prSet>
      <dgm:spPr/>
    </dgm:pt>
    <dgm:pt modelId="{508162D2-C6A1-42E5-9B7F-A948A5F4BDB1}" type="pres">
      <dgm:prSet presAssocID="{10680DF4-9280-4234-823E-19AC0FB9500E}" presName="childText1" presStyleLbl="solidAlignAcc1" presStyleIdx="0" presStyleCnt="3">
        <dgm:presLayoutVars>
          <dgm:chMax val="0"/>
          <dgm:chPref val="0"/>
          <dgm:bulletEnabled val="1"/>
        </dgm:presLayoutVars>
      </dgm:prSet>
      <dgm:spPr/>
    </dgm:pt>
    <dgm:pt modelId="{4B44569C-93E3-4248-8596-AA96907B6600}" type="pres">
      <dgm:prSet presAssocID="{FAD0598E-338A-4AA7-9F27-D01BB3FB1934}" presName="parentText2" presStyleLbl="node1" presStyleIdx="1" presStyleCnt="3">
        <dgm:presLayoutVars>
          <dgm:chMax/>
          <dgm:chPref val="3"/>
          <dgm:bulletEnabled val="1"/>
        </dgm:presLayoutVars>
      </dgm:prSet>
      <dgm:spPr/>
    </dgm:pt>
    <dgm:pt modelId="{E0031DDC-999A-40CB-9FCC-702827040AC7}" type="pres">
      <dgm:prSet presAssocID="{FAD0598E-338A-4AA7-9F27-D01BB3FB1934}" presName="childText2" presStyleLbl="solidAlignAcc1" presStyleIdx="1" presStyleCnt="3">
        <dgm:presLayoutVars>
          <dgm:chMax val="0"/>
          <dgm:chPref val="0"/>
          <dgm:bulletEnabled val="1"/>
        </dgm:presLayoutVars>
      </dgm:prSet>
      <dgm:spPr/>
    </dgm:pt>
    <dgm:pt modelId="{0D5A4E7B-518A-41C4-B1AD-8A2016537B0C}" type="pres">
      <dgm:prSet presAssocID="{02298DA7-8A25-4CBB-B2ED-ECE8098AE5FC}" presName="parentText3" presStyleLbl="node1" presStyleIdx="2" presStyleCnt="3">
        <dgm:presLayoutVars>
          <dgm:chMax/>
          <dgm:chPref val="3"/>
          <dgm:bulletEnabled val="1"/>
        </dgm:presLayoutVars>
      </dgm:prSet>
      <dgm:spPr/>
    </dgm:pt>
    <dgm:pt modelId="{324D343E-6D06-4E08-BD5F-073CEBF6A054}" type="pres">
      <dgm:prSet presAssocID="{02298DA7-8A25-4CBB-B2ED-ECE8098AE5FC}" presName="childText3" presStyleLbl="solidAlignAcc1" presStyleIdx="2" presStyleCnt="3">
        <dgm:presLayoutVars>
          <dgm:chMax val="0"/>
          <dgm:chPref val="0"/>
          <dgm:bulletEnabled val="1"/>
        </dgm:presLayoutVars>
      </dgm:prSet>
      <dgm:spPr/>
    </dgm:pt>
  </dgm:ptLst>
  <dgm:cxnLst>
    <dgm:cxn modelId="{7CE06C0D-49D3-4F09-AC05-7B469360A930}" type="presOf" srcId="{02298DA7-8A25-4CBB-B2ED-ECE8098AE5FC}" destId="{0D5A4E7B-518A-41C4-B1AD-8A2016537B0C}" srcOrd="0" destOrd="0" presId="urn:microsoft.com/office/officeart/2009/3/layout/IncreasingArrowsProcess"/>
    <dgm:cxn modelId="{0B8C5B5C-BCB0-4651-8CD3-7E4901022342}" type="presOf" srcId="{5BAC01A7-7A39-4F90-8CF1-6D1CCFD045F4}" destId="{E0031DDC-999A-40CB-9FCC-702827040AC7}" srcOrd="0" destOrd="0" presId="urn:microsoft.com/office/officeart/2009/3/layout/IncreasingArrowsProcess"/>
    <dgm:cxn modelId="{E4616C60-E8A3-4BF6-9A5E-2740192634B3}" srcId="{50C7CD9C-5A2A-448E-8139-F0A83A24A542}" destId="{10680DF4-9280-4234-823E-19AC0FB9500E}" srcOrd="0" destOrd="0" parTransId="{C3D401DF-E9C9-411E-B7E2-63D6B71292D8}" sibTransId="{44676578-0FB8-4F85-AF92-781FE6EF29E1}"/>
    <dgm:cxn modelId="{166CEA69-B4EE-4E3F-BB65-27581E51CB0F}" srcId="{50C7CD9C-5A2A-448E-8139-F0A83A24A542}" destId="{FAD0598E-338A-4AA7-9F27-D01BB3FB1934}" srcOrd="1" destOrd="0" parTransId="{6C7C9B06-EA75-40C2-A1C0-356B52AB0BDD}" sibTransId="{10F7A99D-6A38-462D-B181-F3DC8A491BB2}"/>
    <dgm:cxn modelId="{AF53DD6B-B42D-4FA6-9B20-FE1FE64C513D}" srcId="{10680DF4-9280-4234-823E-19AC0FB9500E}" destId="{62D37B37-5FD9-48BC-AAED-CEEDCB52DF61}" srcOrd="0" destOrd="0" parTransId="{287072ED-68F3-4CED-839D-57AC4348EC50}" sibTransId="{42839A0E-F344-4E6E-B558-5F869352A2A5}"/>
    <dgm:cxn modelId="{FA371D88-2E5F-4626-AA83-FCCEE63F81D9}" srcId="{02298DA7-8A25-4CBB-B2ED-ECE8098AE5FC}" destId="{25F2D46F-A8BE-40A3-9C90-AA73BF085EE2}" srcOrd="0" destOrd="0" parTransId="{45E2C746-98EC-4E1A-8C7B-9138F3386D23}" sibTransId="{F498F4F0-DA77-4A29-A483-E04414B5636D}"/>
    <dgm:cxn modelId="{F62B2C9F-9E72-4815-8136-72FD8D918D13}" type="presOf" srcId="{50C7CD9C-5A2A-448E-8139-F0A83A24A542}" destId="{9005209D-7219-40E0-BD0F-D97D02042F10}" srcOrd="0" destOrd="0" presId="urn:microsoft.com/office/officeart/2009/3/layout/IncreasingArrowsProcess"/>
    <dgm:cxn modelId="{307EDBAD-ED46-471B-BB8F-DE164E001D3E}" srcId="{50C7CD9C-5A2A-448E-8139-F0A83A24A542}" destId="{02298DA7-8A25-4CBB-B2ED-ECE8098AE5FC}" srcOrd="2" destOrd="0" parTransId="{00208539-97EF-484F-BCF3-0E7E6D925902}" sibTransId="{08759D48-FEEA-4C40-B6FD-E96A0C43CD78}"/>
    <dgm:cxn modelId="{8A4822C7-D54E-420C-8842-530E3911662A}" srcId="{FAD0598E-338A-4AA7-9F27-D01BB3FB1934}" destId="{5BAC01A7-7A39-4F90-8CF1-6D1CCFD045F4}" srcOrd="0" destOrd="0" parTransId="{637FC026-BF2E-42A7-8880-70B506C717E2}" sibTransId="{4703C4F0-D5D0-4218-A231-7B0CDC0EB997}"/>
    <dgm:cxn modelId="{FEBCAFCB-807D-4C67-A8A2-E5B73A77A07C}" type="presOf" srcId="{25F2D46F-A8BE-40A3-9C90-AA73BF085EE2}" destId="{324D343E-6D06-4E08-BD5F-073CEBF6A054}" srcOrd="0" destOrd="0" presId="urn:microsoft.com/office/officeart/2009/3/layout/IncreasingArrowsProcess"/>
    <dgm:cxn modelId="{8C7CDDD2-AABD-482F-8330-96E6B5A5CFF9}" type="presOf" srcId="{FAD0598E-338A-4AA7-9F27-D01BB3FB1934}" destId="{4B44569C-93E3-4248-8596-AA96907B6600}" srcOrd="0" destOrd="0" presId="urn:microsoft.com/office/officeart/2009/3/layout/IncreasingArrowsProcess"/>
    <dgm:cxn modelId="{8E750FDD-C3EA-4F39-9DF5-261C8FB1898A}" type="presOf" srcId="{10680DF4-9280-4234-823E-19AC0FB9500E}" destId="{95E33858-5828-4659-B083-8968533BE294}" srcOrd="0" destOrd="0" presId="urn:microsoft.com/office/officeart/2009/3/layout/IncreasingArrowsProcess"/>
    <dgm:cxn modelId="{D06752E3-A41C-43C7-BA92-05DC9BAB6279}" type="presOf" srcId="{62D37B37-5FD9-48BC-AAED-CEEDCB52DF61}" destId="{508162D2-C6A1-42E5-9B7F-A948A5F4BDB1}" srcOrd="0" destOrd="0" presId="urn:microsoft.com/office/officeart/2009/3/layout/IncreasingArrowsProcess"/>
    <dgm:cxn modelId="{65615043-4BB4-46A4-BD58-A42EDA98A1E5}" type="presParOf" srcId="{9005209D-7219-40E0-BD0F-D97D02042F10}" destId="{95E33858-5828-4659-B083-8968533BE294}" srcOrd="0" destOrd="0" presId="urn:microsoft.com/office/officeart/2009/3/layout/IncreasingArrowsProcess"/>
    <dgm:cxn modelId="{46CA2A6E-195F-4B20-8A30-5D8BF3B46AF4}" type="presParOf" srcId="{9005209D-7219-40E0-BD0F-D97D02042F10}" destId="{508162D2-C6A1-42E5-9B7F-A948A5F4BDB1}" srcOrd="1" destOrd="0" presId="urn:microsoft.com/office/officeart/2009/3/layout/IncreasingArrowsProcess"/>
    <dgm:cxn modelId="{82B1DA43-54B2-48CC-B88A-1AE8DEADB0F3}" type="presParOf" srcId="{9005209D-7219-40E0-BD0F-D97D02042F10}" destId="{4B44569C-93E3-4248-8596-AA96907B6600}" srcOrd="2" destOrd="0" presId="urn:microsoft.com/office/officeart/2009/3/layout/IncreasingArrowsProcess"/>
    <dgm:cxn modelId="{3D67E3BD-3592-4276-9492-DFD57E994B1B}" type="presParOf" srcId="{9005209D-7219-40E0-BD0F-D97D02042F10}" destId="{E0031DDC-999A-40CB-9FCC-702827040AC7}" srcOrd="3" destOrd="0" presId="urn:microsoft.com/office/officeart/2009/3/layout/IncreasingArrowsProcess"/>
    <dgm:cxn modelId="{079C532C-EAA1-40DC-938C-DA2D4221EA5B}" type="presParOf" srcId="{9005209D-7219-40E0-BD0F-D97D02042F10}" destId="{0D5A4E7B-518A-41C4-B1AD-8A2016537B0C}" srcOrd="4" destOrd="0" presId="urn:microsoft.com/office/officeart/2009/3/layout/IncreasingArrowsProcess"/>
    <dgm:cxn modelId="{7EFCC4F6-EA32-4025-9D64-9963EE891713}" type="presParOf" srcId="{9005209D-7219-40E0-BD0F-D97D02042F10}" destId="{324D343E-6D06-4E08-BD5F-073CEBF6A05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EDDB48-A840-44E4-B3A0-880B1B608F9E}" type="doc">
      <dgm:prSet loTypeId="urn:microsoft.com/office/officeart/2005/8/layout/hList6" loCatId="list" qsTypeId="urn:microsoft.com/office/officeart/2005/8/quickstyle/simple1" qsCatId="simple" csTypeId="urn:microsoft.com/office/officeart/2005/8/colors/accent2_3" csCatId="accent2" phldr="1"/>
      <dgm:spPr/>
      <dgm:t>
        <a:bodyPr/>
        <a:lstStyle/>
        <a:p>
          <a:endParaRPr lang="en-US"/>
        </a:p>
      </dgm:t>
    </dgm:pt>
    <dgm:pt modelId="{0631B04D-5379-4219-9E9B-84E30115C06B}">
      <dgm:prSet phldrT="[Text]"/>
      <dgm:spPr>
        <a:solidFill>
          <a:srgbClr val="002060"/>
        </a:solidFill>
      </dgm:spPr>
      <dgm:t>
        <a:bodyPr/>
        <a:lstStyle/>
        <a:p>
          <a:r>
            <a:rPr lang="en-US" b="1" u="sng" dirty="0"/>
            <a:t>ACEs </a:t>
          </a:r>
        </a:p>
      </dgm:t>
    </dgm:pt>
    <dgm:pt modelId="{AF64BD83-62F8-4BEE-8357-7BF91ABF855E}" type="parTrans" cxnId="{2E895534-3AB7-4C76-8C4B-110305D3A2AA}">
      <dgm:prSet/>
      <dgm:spPr/>
      <dgm:t>
        <a:bodyPr/>
        <a:lstStyle/>
        <a:p>
          <a:endParaRPr lang="en-US"/>
        </a:p>
      </dgm:t>
    </dgm:pt>
    <dgm:pt modelId="{3F1E568A-EF4F-409A-9371-D093803C558D}" type="sibTrans" cxnId="{2E895534-3AB7-4C76-8C4B-110305D3A2AA}">
      <dgm:prSet/>
      <dgm:spPr/>
      <dgm:t>
        <a:bodyPr/>
        <a:lstStyle/>
        <a:p>
          <a:endParaRPr lang="en-US"/>
        </a:p>
      </dgm:t>
    </dgm:pt>
    <dgm:pt modelId="{F76A074E-B10B-48F6-BB5B-94ED29F3B09A}">
      <dgm:prSet phldrT="[Text]"/>
      <dgm:spPr>
        <a:solidFill>
          <a:srgbClr val="002060"/>
        </a:solidFill>
      </dgm:spPr>
      <dgm:t>
        <a:bodyPr/>
        <a:lstStyle/>
        <a:p>
          <a:r>
            <a:rPr lang="en-US" dirty="0"/>
            <a:t>Not a Life Sentence </a:t>
          </a:r>
        </a:p>
      </dgm:t>
    </dgm:pt>
    <dgm:pt modelId="{22B81DCD-0B6A-4DC6-9E12-05E110E36212}" type="parTrans" cxnId="{E765A6DF-930F-4041-BF4F-4951AAB47C4A}">
      <dgm:prSet/>
      <dgm:spPr/>
      <dgm:t>
        <a:bodyPr/>
        <a:lstStyle/>
        <a:p>
          <a:endParaRPr lang="en-US"/>
        </a:p>
      </dgm:t>
    </dgm:pt>
    <dgm:pt modelId="{34EA1FC3-B4F1-4227-8328-D9BDCD180083}" type="sibTrans" cxnId="{E765A6DF-930F-4041-BF4F-4951AAB47C4A}">
      <dgm:prSet/>
      <dgm:spPr/>
      <dgm:t>
        <a:bodyPr/>
        <a:lstStyle/>
        <a:p>
          <a:endParaRPr lang="en-US"/>
        </a:p>
      </dgm:t>
    </dgm:pt>
    <dgm:pt modelId="{04B0909F-D47E-4458-94C1-312BBB0038E0}">
      <dgm:prSet phldrT="[Text]"/>
      <dgm:spPr>
        <a:solidFill>
          <a:srgbClr val="002060"/>
        </a:solidFill>
      </dgm:spPr>
      <dgm:t>
        <a:bodyPr/>
        <a:lstStyle/>
        <a:p>
          <a:r>
            <a:rPr lang="en-US" dirty="0"/>
            <a:t>ACE’s are not set in stone </a:t>
          </a:r>
        </a:p>
      </dgm:t>
    </dgm:pt>
    <dgm:pt modelId="{6AEB80C6-768F-4D48-B109-72B13FE6885F}" type="parTrans" cxnId="{98B8263F-0869-4593-97A5-DA31B996CF6B}">
      <dgm:prSet/>
      <dgm:spPr/>
      <dgm:t>
        <a:bodyPr/>
        <a:lstStyle/>
        <a:p>
          <a:endParaRPr lang="en-US"/>
        </a:p>
      </dgm:t>
    </dgm:pt>
    <dgm:pt modelId="{4984B0C7-4BD6-4074-B037-A023F5D1E445}" type="sibTrans" cxnId="{98B8263F-0869-4593-97A5-DA31B996CF6B}">
      <dgm:prSet/>
      <dgm:spPr/>
      <dgm:t>
        <a:bodyPr/>
        <a:lstStyle/>
        <a:p>
          <a:endParaRPr lang="en-US"/>
        </a:p>
      </dgm:t>
    </dgm:pt>
    <dgm:pt modelId="{87AC6C3F-DC6D-4344-87AE-33F132E8C2A8}">
      <dgm:prSet phldrT="[Text]"/>
      <dgm:spPr>
        <a:solidFill>
          <a:schemeClr val="tx2">
            <a:lumMod val="75000"/>
            <a:lumOff val="25000"/>
          </a:schemeClr>
        </a:solidFill>
      </dgm:spPr>
      <dgm:t>
        <a:bodyPr/>
        <a:lstStyle/>
        <a:p>
          <a:r>
            <a:rPr lang="en-US" b="1" u="sng" dirty="0"/>
            <a:t>Resilience </a:t>
          </a:r>
        </a:p>
      </dgm:t>
    </dgm:pt>
    <dgm:pt modelId="{57061532-E531-4132-93C2-7B54A9E492BB}" type="parTrans" cxnId="{59B84413-4802-4F56-B361-45E090CFCFB0}">
      <dgm:prSet/>
      <dgm:spPr/>
      <dgm:t>
        <a:bodyPr/>
        <a:lstStyle/>
        <a:p>
          <a:endParaRPr lang="en-US"/>
        </a:p>
      </dgm:t>
    </dgm:pt>
    <dgm:pt modelId="{56BED867-A37E-471E-90F7-C7848B376138}" type="sibTrans" cxnId="{59B84413-4802-4F56-B361-45E090CFCFB0}">
      <dgm:prSet/>
      <dgm:spPr/>
      <dgm:t>
        <a:bodyPr/>
        <a:lstStyle/>
        <a:p>
          <a:endParaRPr lang="en-US"/>
        </a:p>
      </dgm:t>
    </dgm:pt>
    <dgm:pt modelId="{6590163C-981F-4D35-9311-516306D06D5F}">
      <dgm:prSet phldrT="[Text]"/>
      <dgm:spPr>
        <a:solidFill>
          <a:schemeClr val="tx2">
            <a:lumMod val="75000"/>
            <a:lumOff val="25000"/>
          </a:schemeClr>
        </a:solidFill>
      </dgm:spPr>
      <dgm:t>
        <a:bodyPr/>
        <a:lstStyle/>
        <a:p>
          <a:r>
            <a:rPr lang="en-US" dirty="0"/>
            <a:t>Responsive caregiving provided from trusting adults and moderate effects </a:t>
          </a:r>
        </a:p>
      </dgm:t>
    </dgm:pt>
    <dgm:pt modelId="{DDFB8FC3-9AC1-44AB-A30D-DC856636E53E}" type="parTrans" cxnId="{F82DC1DF-885A-463A-8F2B-1D6C066FBFB3}">
      <dgm:prSet/>
      <dgm:spPr/>
      <dgm:t>
        <a:bodyPr/>
        <a:lstStyle/>
        <a:p>
          <a:endParaRPr lang="en-US"/>
        </a:p>
      </dgm:t>
    </dgm:pt>
    <dgm:pt modelId="{861D00C3-7F83-4856-82B2-BA2127DCE090}" type="sibTrans" cxnId="{F82DC1DF-885A-463A-8F2B-1D6C066FBFB3}">
      <dgm:prSet/>
      <dgm:spPr/>
      <dgm:t>
        <a:bodyPr/>
        <a:lstStyle/>
        <a:p>
          <a:endParaRPr lang="en-US"/>
        </a:p>
      </dgm:t>
    </dgm:pt>
    <dgm:pt modelId="{4175A3C3-F484-4879-90B6-50EE34FF639F}">
      <dgm:prSet phldrT="[Text]"/>
      <dgm:spPr>
        <a:solidFill>
          <a:schemeClr val="tx2">
            <a:lumMod val="75000"/>
            <a:lumOff val="25000"/>
          </a:schemeClr>
        </a:solidFill>
      </dgm:spPr>
      <dgm:t>
        <a:bodyPr/>
        <a:lstStyle/>
        <a:p>
          <a:r>
            <a:rPr lang="en-US" dirty="0"/>
            <a:t>Building resilience can counter the effects and help lead youth to more effective, productive and healthy adulthoods </a:t>
          </a:r>
        </a:p>
      </dgm:t>
    </dgm:pt>
    <dgm:pt modelId="{65F89365-B878-4F6E-A6FB-ED50C1587C6B}" type="parTrans" cxnId="{449DD90C-6090-47A4-9B75-39ADC1CC8343}">
      <dgm:prSet/>
      <dgm:spPr/>
      <dgm:t>
        <a:bodyPr/>
        <a:lstStyle/>
        <a:p>
          <a:endParaRPr lang="en-US"/>
        </a:p>
      </dgm:t>
    </dgm:pt>
    <dgm:pt modelId="{BDC773AA-7CA7-4F91-A183-FAFCBDFEC02F}" type="sibTrans" cxnId="{449DD90C-6090-47A4-9B75-39ADC1CC8343}">
      <dgm:prSet/>
      <dgm:spPr/>
      <dgm:t>
        <a:bodyPr/>
        <a:lstStyle/>
        <a:p>
          <a:endParaRPr lang="en-US"/>
        </a:p>
      </dgm:t>
    </dgm:pt>
    <dgm:pt modelId="{D3D18A34-043C-4D7B-AAB8-7996E4D9207B}">
      <dgm:prSet phldrT="[Text]"/>
      <dgm:spPr>
        <a:solidFill>
          <a:schemeClr val="tx2">
            <a:lumMod val="50000"/>
            <a:lumOff val="50000"/>
          </a:schemeClr>
        </a:solidFill>
      </dgm:spPr>
      <dgm:t>
        <a:bodyPr/>
        <a:lstStyle/>
        <a:p>
          <a:r>
            <a:rPr lang="en-US" b="1" u="sng" dirty="0"/>
            <a:t>Building Blocks </a:t>
          </a:r>
        </a:p>
      </dgm:t>
    </dgm:pt>
    <dgm:pt modelId="{04E8991A-3AE4-4EC2-8F57-724C7031B8C0}" type="parTrans" cxnId="{8D424695-3DC6-498F-BCF6-36614CF96389}">
      <dgm:prSet/>
      <dgm:spPr/>
      <dgm:t>
        <a:bodyPr/>
        <a:lstStyle/>
        <a:p>
          <a:endParaRPr lang="en-US"/>
        </a:p>
      </dgm:t>
    </dgm:pt>
    <dgm:pt modelId="{BD7A68CB-0E9A-4A6C-B91F-9EE0C5ED75DC}" type="sibTrans" cxnId="{8D424695-3DC6-498F-BCF6-36614CF96389}">
      <dgm:prSet/>
      <dgm:spPr/>
      <dgm:t>
        <a:bodyPr/>
        <a:lstStyle/>
        <a:p>
          <a:endParaRPr lang="en-US"/>
        </a:p>
      </dgm:t>
    </dgm:pt>
    <dgm:pt modelId="{0F22AA8D-31CF-499E-B809-D2405B514B06}">
      <dgm:prSet phldrT="[Text]"/>
      <dgm:spPr>
        <a:solidFill>
          <a:schemeClr val="tx2">
            <a:lumMod val="50000"/>
            <a:lumOff val="50000"/>
          </a:schemeClr>
        </a:solidFill>
      </dgm:spPr>
      <dgm:t>
        <a:bodyPr/>
        <a:lstStyle/>
        <a:p>
          <a:r>
            <a:rPr lang="en-US" dirty="0"/>
            <a:t>Include simple actions , responses and attitudes </a:t>
          </a:r>
        </a:p>
      </dgm:t>
    </dgm:pt>
    <dgm:pt modelId="{DCB4B71C-AA3C-493E-90DD-7EAB8CB1C1AE}" type="parTrans" cxnId="{8F0D33EB-1ABA-4D0B-9C2F-43589A6C9F2E}">
      <dgm:prSet/>
      <dgm:spPr/>
      <dgm:t>
        <a:bodyPr/>
        <a:lstStyle/>
        <a:p>
          <a:endParaRPr lang="en-US"/>
        </a:p>
      </dgm:t>
    </dgm:pt>
    <dgm:pt modelId="{85953D60-29CC-4E8D-B1B7-1881EFD85917}" type="sibTrans" cxnId="{8F0D33EB-1ABA-4D0B-9C2F-43589A6C9F2E}">
      <dgm:prSet/>
      <dgm:spPr/>
      <dgm:t>
        <a:bodyPr/>
        <a:lstStyle/>
        <a:p>
          <a:endParaRPr lang="en-US"/>
        </a:p>
      </dgm:t>
    </dgm:pt>
    <dgm:pt modelId="{6086E7B2-2FE7-41E2-A9E8-E4B21D3C6EF0}">
      <dgm:prSet phldrT="[Text]"/>
      <dgm:spPr>
        <a:solidFill>
          <a:schemeClr val="tx2">
            <a:lumMod val="50000"/>
            <a:lumOff val="50000"/>
          </a:schemeClr>
        </a:solidFill>
      </dgm:spPr>
      <dgm:t>
        <a:bodyPr/>
        <a:lstStyle/>
        <a:p>
          <a:r>
            <a:rPr lang="en-US" dirty="0"/>
            <a:t>Each action can look small , yet many small steps together build  a strong foundation that allows one to thrive even when life poses inevitable hardships, challenges and disappointment s </a:t>
          </a:r>
        </a:p>
      </dgm:t>
    </dgm:pt>
    <dgm:pt modelId="{09ECB2D6-E147-4C26-A950-20E193960DFB}" type="parTrans" cxnId="{03AC765B-83C5-41D6-B474-D0543B20D880}">
      <dgm:prSet/>
      <dgm:spPr/>
      <dgm:t>
        <a:bodyPr/>
        <a:lstStyle/>
        <a:p>
          <a:endParaRPr lang="en-US"/>
        </a:p>
      </dgm:t>
    </dgm:pt>
    <dgm:pt modelId="{CB2B0942-BC50-42A9-B65A-A14885C7CD9A}" type="sibTrans" cxnId="{03AC765B-83C5-41D6-B474-D0543B20D880}">
      <dgm:prSet/>
      <dgm:spPr/>
      <dgm:t>
        <a:bodyPr/>
        <a:lstStyle/>
        <a:p>
          <a:endParaRPr lang="en-US"/>
        </a:p>
      </dgm:t>
    </dgm:pt>
    <dgm:pt modelId="{B28A23E5-3CE6-4496-ADF1-2A48CBDAF833}">
      <dgm:prSet phldrT="[Text]"/>
      <dgm:spPr>
        <a:solidFill>
          <a:srgbClr val="002060"/>
        </a:solidFill>
      </dgm:spPr>
      <dgm:t>
        <a:bodyPr/>
        <a:lstStyle/>
        <a:p>
          <a:r>
            <a:rPr lang="en-US" dirty="0"/>
            <a:t>The are ways to lessen the effects of ACEs </a:t>
          </a:r>
        </a:p>
      </dgm:t>
    </dgm:pt>
    <dgm:pt modelId="{E3563CC7-9B42-4C4B-BCAD-416D16A20466}" type="parTrans" cxnId="{922F7245-B2A3-465B-84F2-7A24C01DE40B}">
      <dgm:prSet/>
      <dgm:spPr/>
      <dgm:t>
        <a:bodyPr/>
        <a:lstStyle/>
        <a:p>
          <a:endParaRPr lang="en-US"/>
        </a:p>
      </dgm:t>
    </dgm:pt>
    <dgm:pt modelId="{D46085C8-8578-417E-9F1F-6A64D4642C99}" type="sibTrans" cxnId="{922F7245-B2A3-465B-84F2-7A24C01DE40B}">
      <dgm:prSet/>
      <dgm:spPr/>
      <dgm:t>
        <a:bodyPr/>
        <a:lstStyle/>
        <a:p>
          <a:endParaRPr lang="en-US"/>
        </a:p>
      </dgm:t>
    </dgm:pt>
    <dgm:pt modelId="{39230E4A-202C-4565-B858-23E1EC9C22BE}" type="pres">
      <dgm:prSet presAssocID="{A6EDDB48-A840-44E4-B3A0-880B1B608F9E}" presName="Name0" presStyleCnt="0">
        <dgm:presLayoutVars>
          <dgm:dir/>
          <dgm:resizeHandles val="exact"/>
        </dgm:presLayoutVars>
      </dgm:prSet>
      <dgm:spPr/>
    </dgm:pt>
    <dgm:pt modelId="{397A59ED-E201-4905-9647-0DD323BA3032}" type="pres">
      <dgm:prSet presAssocID="{0631B04D-5379-4219-9E9B-84E30115C06B}" presName="node" presStyleLbl="node1" presStyleIdx="0" presStyleCnt="3">
        <dgm:presLayoutVars>
          <dgm:bulletEnabled val="1"/>
        </dgm:presLayoutVars>
      </dgm:prSet>
      <dgm:spPr/>
    </dgm:pt>
    <dgm:pt modelId="{8D952288-3101-42E6-8E03-2FEF026C2078}" type="pres">
      <dgm:prSet presAssocID="{3F1E568A-EF4F-409A-9371-D093803C558D}" presName="sibTrans" presStyleCnt="0"/>
      <dgm:spPr/>
    </dgm:pt>
    <dgm:pt modelId="{981CAA88-D938-498A-B118-D1B50D72D66E}" type="pres">
      <dgm:prSet presAssocID="{87AC6C3F-DC6D-4344-87AE-33F132E8C2A8}" presName="node" presStyleLbl="node1" presStyleIdx="1" presStyleCnt="3">
        <dgm:presLayoutVars>
          <dgm:bulletEnabled val="1"/>
        </dgm:presLayoutVars>
      </dgm:prSet>
      <dgm:spPr/>
    </dgm:pt>
    <dgm:pt modelId="{D17FD972-7DE3-4936-8FC3-ECB00BEE3800}" type="pres">
      <dgm:prSet presAssocID="{56BED867-A37E-471E-90F7-C7848B376138}" presName="sibTrans" presStyleCnt="0"/>
      <dgm:spPr/>
    </dgm:pt>
    <dgm:pt modelId="{3DAC23CA-1FA0-4604-BEB0-9FBE52939173}" type="pres">
      <dgm:prSet presAssocID="{D3D18A34-043C-4D7B-AAB8-7996E4D9207B}" presName="node" presStyleLbl="node1" presStyleIdx="2" presStyleCnt="3">
        <dgm:presLayoutVars>
          <dgm:bulletEnabled val="1"/>
        </dgm:presLayoutVars>
      </dgm:prSet>
      <dgm:spPr/>
    </dgm:pt>
  </dgm:ptLst>
  <dgm:cxnLst>
    <dgm:cxn modelId="{449DD90C-6090-47A4-9B75-39ADC1CC8343}" srcId="{87AC6C3F-DC6D-4344-87AE-33F132E8C2A8}" destId="{4175A3C3-F484-4879-90B6-50EE34FF639F}" srcOrd="1" destOrd="0" parTransId="{65F89365-B878-4F6E-A6FB-ED50C1587C6B}" sibTransId="{BDC773AA-7CA7-4F91-A183-FAFCBDFEC02F}"/>
    <dgm:cxn modelId="{59B84413-4802-4F56-B361-45E090CFCFB0}" srcId="{A6EDDB48-A840-44E4-B3A0-880B1B608F9E}" destId="{87AC6C3F-DC6D-4344-87AE-33F132E8C2A8}" srcOrd="1" destOrd="0" parTransId="{57061532-E531-4132-93C2-7B54A9E492BB}" sibTransId="{56BED867-A37E-471E-90F7-C7848B376138}"/>
    <dgm:cxn modelId="{8C7FE62D-83AC-4359-A724-6955CCAD9589}" type="presOf" srcId="{87AC6C3F-DC6D-4344-87AE-33F132E8C2A8}" destId="{981CAA88-D938-498A-B118-D1B50D72D66E}" srcOrd="0" destOrd="0" presId="urn:microsoft.com/office/officeart/2005/8/layout/hList6"/>
    <dgm:cxn modelId="{2E895534-3AB7-4C76-8C4B-110305D3A2AA}" srcId="{A6EDDB48-A840-44E4-B3A0-880B1B608F9E}" destId="{0631B04D-5379-4219-9E9B-84E30115C06B}" srcOrd="0" destOrd="0" parTransId="{AF64BD83-62F8-4BEE-8357-7BF91ABF855E}" sibTransId="{3F1E568A-EF4F-409A-9371-D093803C558D}"/>
    <dgm:cxn modelId="{98B8263F-0869-4593-97A5-DA31B996CF6B}" srcId="{0631B04D-5379-4219-9E9B-84E30115C06B}" destId="{04B0909F-D47E-4458-94C1-312BBB0038E0}" srcOrd="1" destOrd="0" parTransId="{6AEB80C6-768F-4D48-B109-72B13FE6885F}" sibTransId="{4984B0C7-4BD6-4074-B037-A023F5D1E445}"/>
    <dgm:cxn modelId="{03AC765B-83C5-41D6-B474-D0543B20D880}" srcId="{D3D18A34-043C-4D7B-AAB8-7996E4D9207B}" destId="{6086E7B2-2FE7-41E2-A9E8-E4B21D3C6EF0}" srcOrd="1" destOrd="0" parTransId="{09ECB2D6-E147-4C26-A950-20E193960DFB}" sibTransId="{CB2B0942-BC50-42A9-B65A-A14885C7CD9A}"/>
    <dgm:cxn modelId="{2F657364-D1B2-48F4-9BDE-9AD51E6DD398}" type="presOf" srcId="{4175A3C3-F484-4879-90B6-50EE34FF639F}" destId="{981CAA88-D938-498A-B118-D1B50D72D66E}" srcOrd="0" destOrd="2" presId="urn:microsoft.com/office/officeart/2005/8/layout/hList6"/>
    <dgm:cxn modelId="{922F7245-B2A3-465B-84F2-7A24C01DE40B}" srcId="{0631B04D-5379-4219-9E9B-84E30115C06B}" destId="{B28A23E5-3CE6-4496-ADF1-2A48CBDAF833}" srcOrd="2" destOrd="0" parTransId="{E3563CC7-9B42-4C4B-BCAD-416D16A20466}" sibTransId="{D46085C8-8578-417E-9F1F-6A64D4642C99}"/>
    <dgm:cxn modelId="{DB4BE64A-20B9-4CCD-A114-05891A37AD2D}" type="presOf" srcId="{04B0909F-D47E-4458-94C1-312BBB0038E0}" destId="{397A59ED-E201-4905-9647-0DD323BA3032}" srcOrd="0" destOrd="2" presId="urn:microsoft.com/office/officeart/2005/8/layout/hList6"/>
    <dgm:cxn modelId="{4B27494D-B2EE-4BBB-BF79-ACF49F17F582}" type="presOf" srcId="{A6EDDB48-A840-44E4-B3A0-880B1B608F9E}" destId="{39230E4A-202C-4565-B858-23E1EC9C22BE}" srcOrd="0" destOrd="0" presId="urn:microsoft.com/office/officeart/2005/8/layout/hList6"/>
    <dgm:cxn modelId="{F7D3B354-6C7A-4D15-8CFF-30F65ADF1F78}" type="presOf" srcId="{D3D18A34-043C-4D7B-AAB8-7996E4D9207B}" destId="{3DAC23CA-1FA0-4604-BEB0-9FBE52939173}" srcOrd="0" destOrd="0" presId="urn:microsoft.com/office/officeart/2005/8/layout/hList6"/>
    <dgm:cxn modelId="{C5FBE07D-09AF-4FD7-B591-22B4750EE8C3}" type="presOf" srcId="{6086E7B2-2FE7-41E2-A9E8-E4B21D3C6EF0}" destId="{3DAC23CA-1FA0-4604-BEB0-9FBE52939173}" srcOrd="0" destOrd="2" presId="urn:microsoft.com/office/officeart/2005/8/layout/hList6"/>
    <dgm:cxn modelId="{8D424695-3DC6-498F-BCF6-36614CF96389}" srcId="{A6EDDB48-A840-44E4-B3A0-880B1B608F9E}" destId="{D3D18A34-043C-4D7B-AAB8-7996E4D9207B}" srcOrd="2" destOrd="0" parTransId="{04E8991A-3AE4-4EC2-8F57-724C7031B8C0}" sibTransId="{BD7A68CB-0E9A-4A6C-B91F-9EE0C5ED75DC}"/>
    <dgm:cxn modelId="{C6A964A2-F72F-49D1-ACB2-107E473DC05A}" type="presOf" srcId="{6590163C-981F-4D35-9311-516306D06D5F}" destId="{981CAA88-D938-498A-B118-D1B50D72D66E}" srcOrd="0" destOrd="1" presId="urn:microsoft.com/office/officeart/2005/8/layout/hList6"/>
    <dgm:cxn modelId="{DC2464AA-F275-4F96-A16F-21454DEE6E55}" type="presOf" srcId="{0631B04D-5379-4219-9E9B-84E30115C06B}" destId="{397A59ED-E201-4905-9647-0DD323BA3032}" srcOrd="0" destOrd="0" presId="urn:microsoft.com/office/officeart/2005/8/layout/hList6"/>
    <dgm:cxn modelId="{D31FCAAE-E0F3-470D-A690-6E7822D8E7CB}" type="presOf" srcId="{0F22AA8D-31CF-499E-B809-D2405B514B06}" destId="{3DAC23CA-1FA0-4604-BEB0-9FBE52939173}" srcOrd="0" destOrd="1" presId="urn:microsoft.com/office/officeart/2005/8/layout/hList6"/>
    <dgm:cxn modelId="{1CCC11DB-E262-4D93-8439-181984F02F9F}" type="presOf" srcId="{F76A074E-B10B-48F6-BB5B-94ED29F3B09A}" destId="{397A59ED-E201-4905-9647-0DD323BA3032}" srcOrd="0" destOrd="1" presId="urn:microsoft.com/office/officeart/2005/8/layout/hList6"/>
    <dgm:cxn modelId="{E765A6DF-930F-4041-BF4F-4951AAB47C4A}" srcId="{0631B04D-5379-4219-9E9B-84E30115C06B}" destId="{F76A074E-B10B-48F6-BB5B-94ED29F3B09A}" srcOrd="0" destOrd="0" parTransId="{22B81DCD-0B6A-4DC6-9E12-05E110E36212}" sibTransId="{34EA1FC3-B4F1-4227-8328-D9BDCD180083}"/>
    <dgm:cxn modelId="{F82DC1DF-885A-463A-8F2B-1D6C066FBFB3}" srcId="{87AC6C3F-DC6D-4344-87AE-33F132E8C2A8}" destId="{6590163C-981F-4D35-9311-516306D06D5F}" srcOrd="0" destOrd="0" parTransId="{DDFB8FC3-9AC1-44AB-A30D-DC856636E53E}" sibTransId="{861D00C3-7F83-4856-82B2-BA2127DCE090}"/>
    <dgm:cxn modelId="{8F0D33EB-1ABA-4D0B-9C2F-43589A6C9F2E}" srcId="{D3D18A34-043C-4D7B-AAB8-7996E4D9207B}" destId="{0F22AA8D-31CF-499E-B809-D2405B514B06}" srcOrd="0" destOrd="0" parTransId="{DCB4B71C-AA3C-493E-90DD-7EAB8CB1C1AE}" sibTransId="{85953D60-29CC-4E8D-B1B7-1881EFD85917}"/>
    <dgm:cxn modelId="{83E162ED-536D-4562-A55C-AFAA03EAAC9F}" type="presOf" srcId="{B28A23E5-3CE6-4496-ADF1-2A48CBDAF833}" destId="{397A59ED-E201-4905-9647-0DD323BA3032}" srcOrd="0" destOrd="3" presId="urn:microsoft.com/office/officeart/2005/8/layout/hList6"/>
    <dgm:cxn modelId="{ECC5ED9A-A540-46AA-9CD5-8F16453E3EC8}" type="presParOf" srcId="{39230E4A-202C-4565-B858-23E1EC9C22BE}" destId="{397A59ED-E201-4905-9647-0DD323BA3032}" srcOrd="0" destOrd="0" presId="urn:microsoft.com/office/officeart/2005/8/layout/hList6"/>
    <dgm:cxn modelId="{191CD230-06C6-4260-8C3D-8AABE18CAB93}" type="presParOf" srcId="{39230E4A-202C-4565-B858-23E1EC9C22BE}" destId="{8D952288-3101-42E6-8E03-2FEF026C2078}" srcOrd="1" destOrd="0" presId="urn:microsoft.com/office/officeart/2005/8/layout/hList6"/>
    <dgm:cxn modelId="{BE503CDB-E7F5-4400-953A-0D96063C4634}" type="presParOf" srcId="{39230E4A-202C-4565-B858-23E1EC9C22BE}" destId="{981CAA88-D938-498A-B118-D1B50D72D66E}" srcOrd="2" destOrd="0" presId="urn:microsoft.com/office/officeart/2005/8/layout/hList6"/>
    <dgm:cxn modelId="{6696D9B2-BFD1-4B80-BDBF-1F5C3E643DE5}" type="presParOf" srcId="{39230E4A-202C-4565-B858-23E1EC9C22BE}" destId="{D17FD972-7DE3-4936-8FC3-ECB00BEE3800}" srcOrd="3" destOrd="0" presId="urn:microsoft.com/office/officeart/2005/8/layout/hList6"/>
    <dgm:cxn modelId="{446035A8-43C7-47FD-9195-CD7D298BA822}" type="presParOf" srcId="{39230E4A-202C-4565-B858-23E1EC9C22BE}" destId="{3DAC23CA-1FA0-4604-BEB0-9FBE5293917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9578D5-579B-4A3A-AA03-C6F22AB58CE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E5C2BBA-76A3-4910-9B50-DB108481397E}">
      <dgm:prSet phldrT="[Text]"/>
      <dgm:spPr>
        <a:solidFill>
          <a:schemeClr val="tx2">
            <a:lumMod val="90000"/>
            <a:lumOff val="10000"/>
          </a:schemeClr>
        </a:solidFill>
      </dgm:spPr>
      <dgm:t>
        <a:bodyPr/>
        <a:lstStyle/>
        <a:p>
          <a:r>
            <a:rPr lang="en-US" dirty="0"/>
            <a:t>Safe environment </a:t>
          </a:r>
        </a:p>
      </dgm:t>
    </dgm:pt>
    <dgm:pt modelId="{F933208D-98DD-4D20-9CA9-67251BAB9D94}" type="parTrans" cxnId="{DED00F44-6139-499E-A375-6A495F845FDB}">
      <dgm:prSet/>
      <dgm:spPr/>
      <dgm:t>
        <a:bodyPr/>
        <a:lstStyle/>
        <a:p>
          <a:endParaRPr lang="en-US"/>
        </a:p>
      </dgm:t>
    </dgm:pt>
    <dgm:pt modelId="{3302D604-840A-436B-973B-FF9361739586}" type="sibTrans" cxnId="{DED00F44-6139-499E-A375-6A495F845FDB}">
      <dgm:prSet/>
      <dgm:spPr/>
      <dgm:t>
        <a:bodyPr/>
        <a:lstStyle/>
        <a:p>
          <a:endParaRPr lang="en-US"/>
        </a:p>
      </dgm:t>
    </dgm:pt>
    <dgm:pt modelId="{28D75347-4593-495B-89ED-4DD40720F1D1}">
      <dgm:prSet phldrT="[Text]"/>
      <dgm:spPr>
        <a:solidFill>
          <a:schemeClr val="tx2">
            <a:lumMod val="75000"/>
            <a:lumOff val="25000"/>
          </a:schemeClr>
        </a:solidFill>
      </dgm:spPr>
      <dgm:t>
        <a:bodyPr/>
        <a:lstStyle/>
        <a:p>
          <a:r>
            <a:rPr lang="en-US" dirty="0"/>
            <a:t>Listening without solving </a:t>
          </a:r>
        </a:p>
      </dgm:t>
    </dgm:pt>
    <dgm:pt modelId="{98B4CE5F-1369-4832-A156-05E3202687AF}" type="parTrans" cxnId="{B2993C44-71A1-4A1D-AD14-E8472DF61478}">
      <dgm:prSet/>
      <dgm:spPr/>
      <dgm:t>
        <a:bodyPr/>
        <a:lstStyle/>
        <a:p>
          <a:endParaRPr lang="en-US"/>
        </a:p>
      </dgm:t>
    </dgm:pt>
    <dgm:pt modelId="{D2427271-9FAB-4FD1-B59A-115FCDDFC451}" type="sibTrans" cxnId="{B2993C44-71A1-4A1D-AD14-E8472DF61478}">
      <dgm:prSet/>
      <dgm:spPr/>
      <dgm:t>
        <a:bodyPr/>
        <a:lstStyle/>
        <a:p>
          <a:endParaRPr lang="en-US"/>
        </a:p>
      </dgm:t>
    </dgm:pt>
    <dgm:pt modelId="{024ECCFF-95E6-442C-9E95-5072382428FE}">
      <dgm:prSet phldrT="[Text]"/>
      <dgm:spPr>
        <a:solidFill>
          <a:schemeClr val="tx2">
            <a:lumMod val="50000"/>
            <a:lumOff val="50000"/>
          </a:schemeClr>
        </a:solidFill>
      </dgm:spPr>
      <dgm:t>
        <a:bodyPr/>
        <a:lstStyle/>
        <a:p>
          <a:r>
            <a:rPr lang="en-US" dirty="0"/>
            <a:t>Highlighting the change perspective </a:t>
          </a:r>
        </a:p>
      </dgm:t>
    </dgm:pt>
    <dgm:pt modelId="{26CEAF0F-9937-4E89-AB2B-1E30DE8BE67F}" type="parTrans" cxnId="{060E81E6-C000-45AB-8314-B1485704A703}">
      <dgm:prSet/>
      <dgm:spPr/>
      <dgm:t>
        <a:bodyPr/>
        <a:lstStyle/>
        <a:p>
          <a:endParaRPr lang="en-US"/>
        </a:p>
      </dgm:t>
    </dgm:pt>
    <dgm:pt modelId="{F3B2EC32-79B9-4355-A34C-8AFDCE35B10C}" type="sibTrans" cxnId="{060E81E6-C000-45AB-8314-B1485704A703}">
      <dgm:prSet/>
      <dgm:spPr/>
      <dgm:t>
        <a:bodyPr/>
        <a:lstStyle/>
        <a:p>
          <a:endParaRPr lang="en-US"/>
        </a:p>
      </dgm:t>
    </dgm:pt>
    <dgm:pt modelId="{9F8D0548-CE7F-4F4D-B6CA-DD7DE2E0BA86}">
      <dgm:prSet phldrT="[Text]"/>
      <dgm:spPr>
        <a:solidFill>
          <a:schemeClr val="accent1">
            <a:lumMod val="50000"/>
          </a:schemeClr>
        </a:solidFill>
      </dgm:spPr>
      <dgm:t>
        <a:bodyPr/>
        <a:lstStyle/>
        <a:p>
          <a:r>
            <a:rPr lang="en-US" dirty="0"/>
            <a:t>Reframing growth &amp; opportunity </a:t>
          </a:r>
        </a:p>
      </dgm:t>
    </dgm:pt>
    <dgm:pt modelId="{F93589B2-1B1C-4956-BF2E-B825538E8B92}" type="parTrans" cxnId="{BDA64087-1CD6-4AC9-B54B-3C21AE432DF4}">
      <dgm:prSet/>
      <dgm:spPr/>
      <dgm:t>
        <a:bodyPr/>
        <a:lstStyle/>
        <a:p>
          <a:endParaRPr lang="en-US"/>
        </a:p>
      </dgm:t>
    </dgm:pt>
    <dgm:pt modelId="{930B301D-AF67-4629-B94D-6EC36DAA98DD}" type="sibTrans" cxnId="{BDA64087-1CD6-4AC9-B54B-3C21AE432DF4}">
      <dgm:prSet/>
      <dgm:spPr/>
      <dgm:t>
        <a:bodyPr/>
        <a:lstStyle/>
        <a:p>
          <a:endParaRPr lang="en-US"/>
        </a:p>
      </dgm:t>
    </dgm:pt>
    <dgm:pt modelId="{40B4E07B-9739-48D4-8F48-272CA37AF03D}">
      <dgm:prSet phldrT="[Text]"/>
      <dgm:spPr>
        <a:solidFill>
          <a:schemeClr val="accent1">
            <a:lumMod val="75000"/>
          </a:schemeClr>
        </a:solidFill>
      </dgm:spPr>
      <dgm:t>
        <a:bodyPr/>
        <a:lstStyle/>
        <a:p>
          <a:r>
            <a:rPr lang="en-US" dirty="0"/>
            <a:t>Access to services when appropriate </a:t>
          </a:r>
        </a:p>
      </dgm:t>
    </dgm:pt>
    <dgm:pt modelId="{7F02C5E6-A75E-42B4-A86D-F5675B460FDA}" type="parTrans" cxnId="{0147DBE1-6112-4467-8615-638F46CFE838}">
      <dgm:prSet/>
      <dgm:spPr/>
      <dgm:t>
        <a:bodyPr/>
        <a:lstStyle/>
        <a:p>
          <a:endParaRPr lang="en-US"/>
        </a:p>
      </dgm:t>
    </dgm:pt>
    <dgm:pt modelId="{9AF367F7-93EF-48EA-8E94-047472DBBBC5}" type="sibTrans" cxnId="{0147DBE1-6112-4467-8615-638F46CFE838}">
      <dgm:prSet/>
      <dgm:spPr/>
      <dgm:t>
        <a:bodyPr/>
        <a:lstStyle/>
        <a:p>
          <a:endParaRPr lang="en-US"/>
        </a:p>
      </dgm:t>
    </dgm:pt>
    <dgm:pt modelId="{340F8CD4-417E-467C-BF1C-5CA43547E8E5}" type="pres">
      <dgm:prSet presAssocID="{659578D5-579B-4A3A-AA03-C6F22AB58CE0}" presName="diagram" presStyleCnt="0">
        <dgm:presLayoutVars>
          <dgm:dir/>
          <dgm:resizeHandles val="exact"/>
        </dgm:presLayoutVars>
      </dgm:prSet>
      <dgm:spPr/>
    </dgm:pt>
    <dgm:pt modelId="{23A714A9-7F21-4AE8-94E9-0E3DB40CD5F9}" type="pres">
      <dgm:prSet presAssocID="{5E5C2BBA-76A3-4910-9B50-DB108481397E}" presName="node" presStyleLbl="node1" presStyleIdx="0" presStyleCnt="5">
        <dgm:presLayoutVars>
          <dgm:bulletEnabled val="1"/>
        </dgm:presLayoutVars>
      </dgm:prSet>
      <dgm:spPr/>
    </dgm:pt>
    <dgm:pt modelId="{184B6B63-13B2-4FFC-8552-48D4BCE42932}" type="pres">
      <dgm:prSet presAssocID="{3302D604-840A-436B-973B-FF9361739586}" presName="sibTrans" presStyleCnt="0"/>
      <dgm:spPr/>
    </dgm:pt>
    <dgm:pt modelId="{ECF6DB71-48D8-4B50-9B35-966B28BFD1B5}" type="pres">
      <dgm:prSet presAssocID="{28D75347-4593-495B-89ED-4DD40720F1D1}" presName="node" presStyleLbl="node1" presStyleIdx="1" presStyleCnt="5">
        <dgm:presLayoutVars>
          <dgm:bulletEnabled val="1"/>
        </dgm:presLayoutVars>
      </dgm:prSet>
      <dgm:spPr/>
    </dgm:pt>
    <dgm:pt modelId="{A7B3AD87-BC54-4687-A7E4-F4F709A6C621}" type="pres">
      <dgm:prSet presAssocID="{D2427271-9FAB-4FD1-B59A-115FCDDFC451}" presName="sibTrans" presStyleCnt="0"/>
      <dgm:spPr/>
    </dgm:pt>
    <dgm:pt modelId="{8F9F7A09-F85D-4849-AAE0-8E247B202F23}" type="pres">
      <dgm:prSet presAssocID="{024ECCFF-95E6-442C-9E95-5072382428FE}" presName="node" presStyleLbl="node1" presStyleIdx="2" presStyleCnt="5">
        <dgm:presLayoutVars>
          <dgm:bulletEnabled val="1"/>
        </dgm:presLayoutVars>
      </dgm:prSet>
      <dgm:spPr/>
    </dgm:pt>
    <dgm:pt modelId="{F07C3D71-5652-497A-80A8-ECE23A244F71}" type="pres">
      <dgm:prSet presAssocID="{F3B2EC32-79B9-4355-A34C-8AFDCE35B10C}" presName="sibTrans" presStyleCnt="0"/>
      <dgm:spPr/>
    </dgm:pt>
    <dgm:pt modelId="{FCCC271C-F79B-48BE-9FA7-AD98D5A80BF1}" type="pres">
      <dgm:prSet presAssocID="{9F8D0548-CE7F-4F4D-B6CA-DD7DE2E0BA86}" presName="node" presStyleLbl="node1" presStyleIdx="3" presStyleCnt="5">
        <dgm:presLayoutVars>
          <dgm:bulletEnabled val="1"/>
        </dgm:presLayoutVars>
      </dgm:prSet>
      <dgm:spPr/>
    </dgm:pt>
    <dgm:pt modelId="{3AC68584-0206-4DB5-A39B-FDC4DB7FF5EA}" type="pres">
      <dgm:prSet presAssocID="{930B301D-AF67-4629-B94D-6EC36DAA98DD}" presName="sibTrans" presStyleCnt="0"/>
      <dgm:spPr/>
    </dgm:pt>
    <dgm:pt modelId="{400A1D00-1C57-418F-A5E3-293DC5056B09}" type="pres">
      <dgm:prSet presAssocID="{40B4E07B-9739-48D4-8F48-272CA37AF03D}" presName="node" presStyleLbl="node1" presStyleIdx="4" presStyleCnt="5">
        <dgm:presLayoutVars>
          <dgm:bulletEnabled val="1"/>
        </dgm:presLayoutVars>
      </dgm:prSet>
      <dgm:spPr/>
    </dgm:pt>
  </dgm:ptLst>
  <dgm:cxnLst>
    <dgm:cxn modelId="{86A94408-13D1-4A4E-AA3B-CA838BDB3D8F}" type="presOf" srcId="{659578D5-579B-4A3A-AA03-C6F22AB58CE0}" destId="{340F8CD4-417E-467C-BF1C-5CA43547E8E5}" srcOrd="0" destOrd="0" presId="urn:microsoft.com/office/officeart/2005/8/layout/default"/>
    <dgm:cxn modelId="{D8A25819-B8CC-4BDD-A093-342B55E6D6D4}" type="presOf" srcId="{40B4E07B-9739-48D4-8F48-272CA37AF03D}" destId="{400A1D00-1C57-418F-A5E3-293DC5056B09}" srcOrd="0" destOrd="0" presId="urn:microsoft.com/office/officeart/2005/8/layout/default"/>
    <dgm:cxn modelId="{A4648222-0F28-4243-8EB9-B65FAC5B7C04}" type="presOf" srcId="{5E5C2BBA-76A3-4910-9B50-DB108481397E}" destId="{23A714A9-7F21-4AE8-94E9-0E3DB40CD5F9}" srcOrd="0" destOrd="0" presId="urn:microsoft.com/office/officeart/2005/8/layout/default"/>
    <dgm:cxn modelId="{CA5AF12B-C794-486B-8193-251D570048E9}" type="presOf" srcId="{9F8D0548-CE7F-4F4D-B6CA-DD7DE2E0BA86}" destId="{FCCC271C-F79B-48BE-9FA7-AD98D5A80BF1}" srcOrd="0" destOrd="0" presId="urn:microsoft.com/office/officeart/2005/8/layout/default"/>
    <dgm:cxn modelId="{DED00F44-6139-499E-A375-6A495F845FDB}" srcId="{659578D5-579B-4A3A-AA03-C6F22AB58CE0}" destId="{5E5C2BBA-76A3-4910-9B50-DB108481397E}" srcOrd="0" destOrd="0" parTransId="{F933208D-98DD-4D20-9CA9-67251BAB9D94}" sibTransId="{3302D604-840A-436B-973B-FF9361739586}"/>
    <dgm:cxn modelId="{B2993C44-71A1-4A1D-AD14-E8472DF61478}" srcId="{659578D5-579B-4A3A-AA03-C6F22AB58CE0}" destId="{28D75347-4593-495B-89ED-4DD40720F1D1}" srcOrd="1" destOrd="0" parTransId="{98B4CE5F-1369-4832-A156-05E3202687AF}" sibTransId="{D2427271-9FAB-4FD1-B59A-115FCDDFC451}"/>
    <dgm:cxn modelId="{BDA64087-1CD6-4AC9-B54B-3C21AE432DF4}" srcId="{659578D5-579B-4A3A-AA03-C6F22AB58CE0}" destId="{9F8D0548-CE7F-4F4D-B6CA-DD7DE2E0BA86}" srcOrd="3" destOrd="0" parTransId="{F93589B2-1B1C-4956-BF2E-B825538E8B92}" sibTransId="{930B301D-AF67-4629-B94D-6EC36DAA98DD}"/>
    <dgm:cxn modelId="{5BFCC9A1-6404-4ECD-AFA2-DCD670EA4E33}" type="presOf" srcId="{28D75347-4593-495B-89ED-4DD40720F1D1}" destId="{ECF6DB71-48D8-4B50-9B35-966B28BFD1B5}" srcOrd="0" destOrd="0" presId="urn:microsoft.com/office/officeart/2005/8/layout/default"/>
    <dgm:cxn modelId="{0147DBE1-6112-4467-8615-638F46CFE838}" srcId="{659578D5-579B-4A3A-AA03-C6F22AB58CE0}" destId="{40B4E07B-9739-48D4-8F48-272CA37AF03D}" srcOrd="4" destOrd="0" parTransId="{7F02C5E6-A75E-42B4-A86D-F5675B460FDA}" sibTransId="{9AF367F7-93EF-48EA-8E94-047472DBBBC5}"/>
    <dgm:cxn modelId="{060E81E6-C000-45AB-8314-B1485704A703}" srcId="{659578D5-579B-4A3A-AA03-C6F22AB58CE0}" destId="{024ECCFF-95E6-442C-9E95-5072382428FE}" srcOrd="2" destOrd="0" parTransId="{26CEAF0F-9937-4E89-AB2B-1E30DE8BE67F}" sibTransId="{F3B2EC32-79B9-4355-A34C-8AFDCE35B10C}"/>
    <dgm:cxn modelId="{1FC9DFF7-B6D9-48D8-8262-A11DACA51F84}" type="presOf" srcId="{024ECCFF-95E6-442C-9E95-5072382428FE}" destId="{8F9F7A09-F85D-4849-AAE0-8E247B202F23}" srcOrd="0" destOrd="0" presId="urn:microsoft.com/office/officeart/2005/8/layout/default"/>
    <dgm:cxn modelId="{ED3D97A0-77FC-42ED-8BD5-87E23EA45E29}" type="presParOf" srcId="{340F8CD4-417E-467C-BF1C-5CA43547E8E5}" destId="{23A714A9-7F21-4AE8-94E9-0E3DB40CD5F9}" srcOrd="0" destOrd="0" presId="urn:microsoft.com/office/officeart/2005/8/layout/default"/>
    <dgm:cxn modelId="{21DACE46-3996-4705-897E-40FF848E2A9E}" type="presParOf" srcId="{340F8CD4-417E-467C-BF1C-5CA43547E8E5}" destId="{184B6B63-13B2-4FFC-8552-48D4BCE42932}" srcOrd="1" destOrd="0" presId="urn:microsoft.com/office/officeart/2005/8/layout/default"/>
    <dgm:cxn modelId="{EDE3A4AF-B83E-4A47-A836-117319CD2B08}" type="presParOf" srcId="{340F8CD4-417E-467C-BF1C-5CA43547E8E5}" destId="{ECF6DB71-48D8-4B50-9B35-966B28BFD1B5}" srcOrd="2" destOrd="0" presId="urn:microsoft.com/office/officeart/2005/8/layout/default"/>
    <dgm:cxn modelId="{6C1CFF75-CF3C-4268-ADCC-273CB07FBA9C}" type="presParOf" srcId="{340F8CD4-417E-467C-BF1C-5CA43547E8E5}" destId="{A7B3AD87-BC54-4687-A7E4-F4F709A6C621}" srcOrd="3" destOrd="0" presId="urn:microsoft.com/office/officeart/2005/8/layout/default"/>
    <dgm:cxn modelId="{3103943E-0499-41D6-A2D9-BC19AD6F8631}" type="presParOf" srcId="{340F8CD4-417E-467C-BF1C-5CA43547E8E5}" destId="{8F9F7A09-F85D-4849-AAE0-8E247B202F23}" srcOrd="4" destOrd="0" presId="urn:microsoft.com/office/officeart/2005/8/layout/default"/>
    <dgm:cxn modelId="{D3180B12-FC08-456D-B1C5-6D79BB86AAE6}" type="presParOf" srcId="{340F8CD4-417E-467C-BF1C-5CA43547E8E5}" destId="{F07C3D71-5652-497A-80A8-ECE23A244F71}" srcOrd="5" destOrd="0" presId="urn:microsoft.com/office/officeart/2005/8/layout/default"/>
    <dgm:cxn modelId="{02A72949-B15E-4B68-9360-13E18CB86CC3}" type="presParOf" srcId="{340F8CD4-417E-467C-BF1C-5CA43547E8E5}" destId="{FCCC271C-F79B-48BE-9FA7-AD98D5A80BF1}" srcOrd="6" destOrd="0" presId="urn:microsoft.com/office/officeart/2005/8/layout/default"/>
    <dgm:cxn modelId="{4A931159-6951-431A-99D9-321C885A3520}" type="presParOf" srcId="{340F8CD4-417E-467C-BF1C-5CA43547E8E5}" destId="{3AC68584-0206-4DB5-A39B-FDC4DB7FF5EA}" srcOrd="7" destOrd="0" presId="urn:microsoft.com/office/officeart/2005/8/layout/default"/>
    <dgm:cxn modelId="{33F8EA3C-804A-4EF2-8823-10F0EA4159DB}" type="presParOf" srcId="{340F8CD4-417E-467C-BF1C-5CA43547E8E5}" destId="{400A1D00-1C57-418F-A5E3-293DC5056B0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B832-3382-4D66-9476-7F7DB3FBC513}">
      <dsp:nvSpPr>
        <dsp:cNvPr id="0" name=""/>
        <dsp:cNvSpPr/>
      </dsp:nvSpPr>
      <dsp:spPr>
        <a:xfrm rot="5400000">
          <a:off x="3903262" y="-1606285"/>
          <a:ext cx="587666" cy="3950208"/>
        </a:xfrm>
        <a:prstGeom prst="round2Same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b="1" i="0" kern="1200" dirty="0"/>
            <a:t>Realizes widespread impact of trauma and understands potential paths for recovery</a:t>
          </a:r>
          <a:endParaRPr lang="en-US" sz="1200" i="0" kern="1200" dirty="0"/>
        </a:p>
      </dsp:txBody>
      <dsp:txXfrm rot="-5400000">
        <a:off x="2221992" y="103672"/>
        <a:ext cx="3921521" cy="530292"/>
      </dsp:txXfrm>
    </dsp:sp>
    <dsp:sp modelId="{900FF342-4773-4999-9D53-74AFFD5F2F1B}">
      <dsp:nvSpPr>
        <dsp:cNvPr id="0" name=""/>
        <dsp:cNvSpPr/>
      </dsp:nvSpPr>
      <dsp:spPr>
        <a:xfrm>
          <a:off x="0" y="1527"/>
          <a:ext cx="2221992" cy="734582"/>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b="1" kern="1200" dirty="0"/>
            <a:t>Realizes</a:t>
          </a:r>
          <a:endParaRPr lang="en-US" sz="2500" kern="1200" dirty="0"/>
        </a:p>
      </dsp:txBody>
      <dsp:txXfrm>
        <a:off x="35859" y="37386"/>
        <a:ext cx="2150274" cy="662864"/>
      </dsp:txXfrm>
    </dsp:sp>
    <dsp:sp modelId="{6F2D7F45-CDB5-46DC-B267-320209280357}">
      <dsp:nvSpPr>
        <dsp:cNvPr id="0" name=""/>
        <dsp:cNvSpPr/>
      </dsp:nvSpPr>
      <dsp:spPr>
        <a:xfrm rot="5400000">
          <a:off x="3903262" y="-834973"/>
          <a:ext cx="587666" cy="3950208"/>
        </a:xfrm>
        <a:prstGeom prst="round2Same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b="1" i="0" kern="1200" dirty="0"/>
            <a:t>Recognizes signs and symptoms of trauma in clients, families, staff, and others involved with the system </a:t>
          </a:r>
          <a:endParaRPr lang="en-US" sz="1200" i="0" kern="1200" dirty="0"/>
        </a:p>
      </dsp:txBody>
      <dsp:txXfrm rot="-5400000">
        <a:off x="2221992" y="874984"/>
        <a:ext cx="3921521" cy="530292"/>
      </dsp:txXfrm>
    </dsp:sp>
    <dsp:sp modelId="{96DE3870-53EA-4222-B8F3-DA7B8AF9AE47}">
      <dsp:nvSpPr>
        <dsp:cNvPr id="0" name=""/>
        <dsp:cNvSpPr/>
      </dsp:nvSpPr>
      <dsp:spPr>
        <a:xfrm>
          <a:off x="0" y="772838"/>
          <a:ext cx="2221992" cy="734582"/>
        </a:xfrm>
        <a:prstGeom prst="roundRect">
          <a:avLst/>
        </a:prstGeom>
        <a:gradFill rotWithShape="0">
          <a:gsLst>
            <a:gs pos="0">
              <a:schemeClr val="accent1">
                <a:shade val="50000"/>
                <a:hueOff val="364549"/>
                <a:satOff val="-31053"/>
                <a:lumOff val="26188"/>
                <a:alphaOff val="0"/>
                <a:satMod val="103000"/>
                <a:lumMod val="102000"/>
                <a:tint val="94000"/>
              </a:schemeClr>
            </a:gs>
            <a:gs pos="50000">
              <a:schemeClr val="accent1">
                <a:shade val="50000"/>
                <a:hueOff val="364549"/>
                <a:satOff val="-31053"/>
                <a:lumOff val="26188"/>
                <a:alphaOff val="0"/>
                <a:satMod val="110000"/>
                <a:lumMod val="100000"/>
                <a:shade val="100000"/>
              </a:schemeClr>
            </a:gs>
            <a:gs pos="100000">
              <a:schemeClr val="accent1">
                <a:shade val="50000"/>
                <a:hueOff val="364549"/>
                <a:satOff val="-31053"/>
                <a:lumOff val="261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b="1" kern="1200" dirty="0"/>
            <a:t>Recognizes</a:t>
          </a:r>
          <a:endParaRPr lang="en-US" sz="2500" kern="1200" dirty="0"/>
        </a:p>
      </dsp:txBody>
      <dsp:txXfrm>
        <a:off x="35859" y="808697"/>
        <a:ext cx="2150274" cy="662864"/>
      </dsp:txXfrm>
    </dsp:sp>
    <dsp:sp modelId="{6F416832-50E8-47A1-8BAB-665BD48B8E77}">
      <dsp:nvSpPr>
        <dsp:cNvPr id="0" name=""/>
        <dsp:cNvSpPr/>
      </dsp:nvSpPr>
      <dsp:spPr>
        <a:xfrm rot="5400000">
          <a:off x="3903262" y="-63662"/>
          <a:ext cx="587666" cy="3950208"/>
        </a:xfrm>
        <a:prstGeom prst="round2Same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b="1" i="0" kern="1200" dirty="0"/>
            <a:t>Responds by fully integrating knowledge about trauma into policies, procedures, and practices</a:t>
          </a:r>
          <a:endParaRPr lang="en-US" sz="1200" i="0" kern="1200" dirty="0"/>
        </a:p>
      </dsp:txBody>
      <dsp:txXfrm rot="-5400000">
        <a:off x="2221992" y="1646295"/>
        <a:ext cx="3921521" cy="530292"/>
      </dsp:txXfrm>
    </dsp:sp>
    <dsp:sp modelId="{C1B73B99-D92C-447E-870C-075754EDABA9}">
      <dsp:nvSpPr>
        <dsp:cNvPr id="0" name=""/>
        <dsp:cNvSpPr/>
      </dsp:nvSpPr>
      <dsp:spPr>
        <a:xfrm>
          <a:off x="0" y="1544150"/>
          <a:ext cx="2221992" cy="734582"/>
        </a:xfrm>
        <a:prstGeom prst="roundRect">
          <a:avLst/>
        </a:prstGeom>
        <a:gradFill rotWithShape="0">
          <a:gsLst>
            <a:gs pos="0">
              <a:schemeClr val="accent1">
                <a:shade val="50000"/>
                <a:hueOff val="729098"/>
                <a:satOff val="-62105"/>
                <a:lumOff val="52375"/>
                <a:alphaOff val="0"/>
                <a:satMod val="103000"/>
                <a:lumMod val="102000"/>
                <a:tint val="94000"/>
              </a:schemeClr>
            </a:gs>
            <a:gs pos="50000">
              <a:schemeClr val="accent1">
                <a:shade val="50000"/>
                <a:hueOff val="729098"/>
                <a:satOff val="-62105"/>
                <a:lumOff val="52375"/>
                <a:alphaOff val="0"/>
                <a:satMod val="110000"/>
                <a:lumMod val="100000"/>
                <a:shade val="100000"/>
              </a:schemeClr>
            </a:gs>
            <a:gs pos="100000">
              <a:schemeClr val="accent1">
                <a:shade val="50000"/>
                <a:hueOff val="729098"/>
                <a:satOff val="-62105"/>
                <a:lumOff val="5237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b="1" kern="1200" dirty="0"/>
            <a:t>Responds</a:t>
          </a:r>
          <a:endParaRPr lang="en-US" sz="2500" kern="1200" dirty="0"/>
        </a:p>
      </dsp:txBody>
      <dsp:txXfrm>
        <a:off x="35859" y="1580009"/>
        <a:ext cx="2150274" cy="662864"/>
      </dsp:txXfrm>
    </dsp:sp>
    <dsp:sp modelId="{0801571D-C261-4C8D-A310-CAB581518CEB}">
      <dsp:nvSpPr>
        <dsp:cNvPr id="0" name=""/>
        <dsp:cNvSpPr/>
      </dsp:nvSpPr>
      <dsp:spPr>
        <a:xfrm rot="5400000">
          <a:off x="3903262" y="707649"/>
          <a:ext cx="587666" cy="3950208"/>
        </a:xfrm>
        <a:prstGeom prst="round2Same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b="1" i="0" kern="1200" dirty="0"/>
            <a:t>Seeks to actively resist re-traumatization.</a:t>
          </a:r>
          <a:endParaRPr lang="en-US" sz="1200" i="0" kern="1200" dirty="0"/>
        </a:p>
      </dsp:txBody>
      <dsp:txXfrm rot="-5400000">
        <a:off x="2221992" y="2417607"/>
        <a:ext cx="3921521" cy="530292"/>
      </dsp:txXfrm>
    </dsp:sp>
    <dsp:sp modelId="{E6CF7844-CD4D-45ED-A45B-C3B6A7B45E34}">
      <dsp:nvSpPr>
        <dsp:cNvPr id="0" name=""/>
        <dsp:cNvSpPr/>
      </dsp:nvSpPr>
      <dsp:spPr>
        <a:xfrm>
          <a:off x="0" y="2315462"/>
          <a:ext cx="2221992" cy="734582"/>
        </a:xfrm>
        <a:prstGeom prst="roundRect">
          <a:avLst/>
        </a:prstGeom>
        <a:gradFill rotWithShape="0">
          <a:gsLst>
            <a:gs pos="0">
              <a:schemeClr val="accent1">
                <a:shade val="50000"/>
                <a:hueOff val="364549"/>
                <a:satOff val="-31053"/>
                <a:lumOff val="26188"/>
                <a:alphaOff val="0"/>
                <a:satMod val="103000"/>
                <a:lumMod val="102000"/>
                <a:tint val="94000"/>
              </a:schemeClr>
            </a:gs>
            <a:gs pos="50000">
              <a:schemeClr val="accent1">
                <a:shade val="50000"/>
                <a:hueOff val="364549"/>
                <a:satOff val="-31053"/>
                <a:lumOff val="26188"/>
                <a:alphaOff val="0"/>
                <a:satMod val="110000"/>
                <a:lumMod val="100000"/>
                <a:shade val="100000"/>
              </a:schemeClr>
            </a:gs>
            <a:gs pos="100000">
              <a:schemeClr val="accent1">
                <a:shade val="50000"/>
                <a:hueOff val="364549"/>
                <a:satOff val="-31053"/>
                <a:lumOff val="261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b="1" kern="1200" dirty="0"/>
            <a:t>Resists</a:t>
          </a:r>
          <a:endParaRPr lang="en-US" sz="2500" kern="1200" dirty="0"/>
        </a:p>
      </dsp:txBody>
      <dsp:txXfrm>
        <a:off x="35859" y="2351321"/>
        <a:ext cx="2150274" cy="662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F3A60-60F9-4D86-8077-F80C9A6C65FB}">
      <dsp:nvSpPr>
        <dsp:cNvPr id="0" name=""/>
        <dsp:cNvSpPr/>
      </dsp:nvSpPr>
      <dsp:spPr>
        <a:xfrm>
          <a:off x="2232941" y="748268"/>
          <a:ext cx="1002458" cy="100245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1B31A0B-5F7E-4B2D-A474-BF7AE91E1B72}">
      <dsp:nvSpPr>
        <dsp:cNvPr id="0" name=""/>
        <dsp:cNvSpPr/>
      </dsp:nvSpPr>
      <dsp:spPr>
        <a:xfrm>
          <a:off x="1947278" y="0"/>
          <a:ext cx="1573784" cy="6826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t>Safety</a:t>
          </a:r>
          <a:endParaRPr lang="en-US" sz="2000" kern="1200" dirty="0"/>
        </a:p>
      </dsp:txBody>
      <dsp:txXfrm>
        <a:off x="1947278" y="0"/>
        <a:ext cx="1573784" cy="682607"/>
      </dsp:txXfrm>
    </dsp:sp>
    <dsp:sp modelId="{5107CABA-B9E0-43A4-B499-16F6A9D5241D}">
      <dsp:nvSpPr>
        <dsp:cNvPr id="0" name=""/>
        <dsp:cNvSpPr/>
      </dsp:nvSpPr>
      <dsp:spPr>
        <a:xfrm>
          <a:off x="2558322" y="936147"/>
          <a:ext cx="1002458" cy="1002458"/>
        </a:xfrm>
        <a:prstGeom prst="ellipse">
          <a:avLst/>
        </a:prstGeom>
        <a:solidFill>
          <a:schemeClr val="accent2">
            <a:alpha val="50000"/>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609D660-2F9F-4259-ABD2-ACCC2862C965}">
      <dsp:nvSpPr>
        <dsp:cNvPr id="0" name=""/>
        <dsp:cNvSpPr/>
      </dsp:nvSpPr>
      <dsp:spPr>
        <a:xfrm>
          <a:off x="3660084" y="711444"/>
          <a:ext cx="1607595" cy="7476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dirty="0"/>
            <a:t>Trustworthiness and Transparency</a:t>
          </a:r>
          <a:endParaRPr lang="en-US" sz="1400" kern="1200" dirty="0"/>
        </a:p>
      </dsp:txBody>
      <dsp:txXfrm>
        <a:off x="3660084" y="711444"/>
        <a:ext cx="1607595" cy="747617"/>
      </dsp:txXfrm>
    </dsp:sp>
    <dsp:sp modelId="{422A2D52-CE7D-4261-83A0-24BA11F3246A}">
      <dsp:nvSpPr>
        <dsp:cNvPr id="0" name=""/>
        <dsp:cNvSpPr/>
      </dsp:nvSpPr>
      <dsp:spPr>
        <a:xfrm>
          <a:off x="2558322" y="1311907"/>
          <a:ext cx="1002458" cy="1002458"/>
        </a:xfrm>
        <a:prstGeom prst="ellipse">
          <a:avLst/>
        </a:prstGeom>
        <a:solidFill>
          <a:schemeClr val="accent2">
            <a:alpha val="50000"/>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7BACDEC-90A4-4CB6-8100-1CD6BE93BA2F}">
      <dsp:nvSpPr>
        <dsp:cNvPr id="0" name=""/>
        <dsp:cNvSpPr/>
      </dsp:nvSpPr>
      <dsp:spPr>
        <a:xfrm>
          <a:off x="3521058" y="1751244"/>
          <a:ext cx="1708188" cy="8353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dirty="0"/>
            <a:t>Peer Support</a:t>
          </a:r>
          <a:endParaRPr lang="en-US" sz="1400" kern="1200" dirty="0"/>
        </a:p>
      </dsp:txBody>
      <dsp:txXfrm>
        <a:off x="3521058" y="1751244"/>
        <a:ext cx="1708188" cy="835381"/>
      </dsp:txXfrm>
    </dsp:sp>
    <dsp:sp modelId="{F3836627-589C-45CE-9201-1149C13C367B}">
      <dsp:nvSpPr>
        <dsp:cNvPr id="0" name=""/>
        <dsp:cNvSpPr/>
      </dsp:nvSpPr>
      <dsp:spPr>
        <a:xfrm>
          <a:off x="2232941" y="1500111"/>
          <a:ext cx="1002458" cy="1002458"/>
        </a:xfrm>
        <a:prstGeom prst="ellipse">
          <a:avLst/>
        </a:prstGeom>
        <a:solidFill>
          <a:schemeClr val="accent2">
            <a:alpha val="50000"/>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82B6EB-972C-41B1-BA43-9E053696508A}">
      <dsp:nvSpPr>
        <dsp:cNvPr id="0" name=""/>
        <dsp:cNvSpPr/>
      </dsp:nvSpPr>
      <dsp:spPr>
        <a:xfrm>
          <a:off x="2107633" y="2567905"/>
          <a:ext cx="1253072" cy="6826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dirty="0"/>
            <a:t>Collaboration and Mutuality</a:t>
          </a:r>
          <a:endParaRPr lang="en-US" sz="1400" kern="1200" dirty="0"/>
        </a:p>
      </dsp:txBody>
      <dsp:txXfrm>
        <a:off x="2107633" y="2567905"/>
        <a:ext cx="1253072" cy="682607"/>
      </dsp:txXfrm>
    </dsp:sp>
    <dsp:sp modelId="{B77D6F01-85F4-4DA6-B9DF-76A404E74C18}">
      <dsp:nvSpPr>
        <dsp:cNvPr id="0" name=""/>
        <dsp:cNvSpPr/>
      </dsp:nvSpPr>
      <dsp:spPr>
        <a:xfrm>
          <a:off x="1907559" y="1311907"/>
          <a:ext cx="1002458" cy="1002458"/>
        </a:xfrm>
        <a:prstGeom prst="ellipse">
          <a:avLst/>
        </a:prstGeom>
        <a:solidFill>
          <a:schemeClr val="accent2">
            <a:alpha val="50000"/>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9727762-ED2C-4426-B1E7-2F6C3C3F9F95}">
      <dsp:nvSpPr>
        <dsp:cNvPr id="0" name=""/>
        <dsp:cNvSpPr/>
      </dsp:nvSpPr>
      <dsp:spPr>
        <a:xfrm>
          <a:off x="319570" y="1751244"/>
          <a:ext cx="1515861" cy="8353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dirty="0"/>
            <a:t>Empowerment, Voice, and Choice</a:t>
          </a:r>
          <a:endParaRPr lang="en-US" sz="1400" kern="1200" dirty="0"/>
        </a:p>
      </dsp:txBody>
      <dsp:txXfrm>
        <a:off x="319570" y="1751244"/>
        <a:ext cx="1515861" cy="835381"/>
      </dsp:txXfrm>
    </dsp:sp>
    <dsp:sp modelId="{6CB59BDF-08A6-4BFF-865E-57D639635E1C}">
      <dsp:nvSpPr>
        <dsp:cNvPr id="0" name=""/>
        <dsp:cNvSpPr/>
      </dsp:nvSpPr>
      <dsp:spPr>
        <a:xfrm>
          <a:off x="1907559" y="936147"/>
          <a:ext cx="1002458" cy="1002458"/>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8D6BEC2-383C-406C-BB3B-4A21DD3C0B68}">
      <dsp:nvSpPr>
        <dsp:cNvPr id="0" name=""/>
        <dsp:cNvSpPr/>
      </dsp:nvSpPr>
      <dsp:spPr>
        <a:xfrm>
          <a:off x="292210" y="711444"/>
          <a:ext cx="1515861" cy="8353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kern="1200" dirty="0"/>
            <a:t>Cultural, Historical, and Gender Issues</a:t>
          </a:r>
          <a:endParaRPr lang="en-US" sz="1400" kern="1200" dirty="0"/>
        </a:p>
      </dsp:txBody>
      <dsp:txXfrm>
        <a:off x="292210" y="711444"/>
        <a:ext cx="1515861" cy="835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F3A60-60F9-4D86-8077-F80C9A6C65FB}">
      <dsp:nvSpPr>
        <dsp:cNvPr id="0" name=""/>
        <dsp:cNvSpPr/>
      </dsp:nvSpPr>
      <dsp:spPr>
        <a:xfrm>
          <a:off x="3570556" y="989169"/>
          <a:ext cx="1325194" cy="132519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1B31A0B-5F7E-4B2D-A474-BF7AE91E1B72}">
      <dsp:nvSpPr>
        <dsp:cNvPr id="0" name=""/>
        <dsp:cNvSpPr/>
      </dsp:nvSpPr>
      <dsp:spPr>
        <a:xfrm>
          <a:off x="3118549" y="97537"/>
          <a:ext cx="2080456" cy="9023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t>Safety</a:t>
          </a:r>
          <a:endParaRPr lang="en-US" sz="1800" kern="1200" dirty="0"/>
        </a:p>
      </dsp:txBody>
      <dsp:txXfrm>
        <a:off x="3118549" y="97537"/>
        <a:ext cx="2080456" cy="902370"/>
      </dsp:txXfrm>
    </dsp:sp>
    <dsp:sp modelId="{5107CABA-B9E0-43A4-B499-16F6A9D5241D}">
      <dsp:nvSpPr>
        <dsp:cNvPr id="0" name=""/>
        <dsp:cNvSpPr/>
      </dsp:nvSpPr>
      <dsp:spPr>
        <a:xfrm>
          <a:off x="4000693" y="1237536"/>
          <a:ext cx="1325194" cy="1325194"/>
        </a:xfrm>
        <a:prstGeom prst="ellipse">
          <a:avLst/>
        </a:prstGeom>
        <a:solidFill>
          <a:schemeClr val="accent2">
            <a:alpha val="50000"/>
            <a:hueOff val="-4209199"/>
            <a:satOff val="-1397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609D660-2F9F-4259-ABD2-ACCC2862C965}">
      <dsp:nvSpPr>
        <dsp:cNvPr id="0" name=""/>
        <dsp:cNvSpPr/>
      </dsp:nvSpPr>
      <dsp:spPr>
        <a:xfrm>
          <a:off x="5457162" y="940490"/>
          <a:ext cx="2125153" cy="9883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en-US" sz="1700" b="1" kern="1200" dirty="0"/>
            <a:t>Trustworthiness and Transparency</a:t>
          </a:r>
          <a:endParaRPr lang="en-US" sz="1700" kern="1200" dirty="0"/>
        </a:p>
      </dsp:txBody>
      <dsp:txXfrm>
        <a:off x="5457162" y="940490"/>
        <a:ext cx="2125153" cy="988310"/>
      </dsp:txXfrm>
    </dsp:sp>
    <dsp:sp modelId="{422A2D52-CE7D-4261-83A0-24BA11F3246A}">
      <dsp:nvSpPr>
        <dsp:cNvPr id="0" name=""/>
        <dsp:cNvSpPr/>
      </dsp:nvSpPr>
      <dsp:spPr>
        <a:xfrm>
          <a:off x="4000693" y="1734269"/>
          <a:ext cx="1325194" cy="1325194"/>
        </a:xfrm>
        <a:prstGeom prst="ellipse">
          <a:avLst/>
        </a:prstGeom>
        <a:solidFill>
          <a:schemeClr val="accent2">
            <a:alpha val="50000"/>
            <a:hueOff val="-8418398"/>
            <a:satOff val="-2795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7BACDEC-90A4-4CB6-8100-1CD6BE93BA2F}">
      <dsp:nvSpPr>
        <dsp:cNvPr id="0" name=""/>
        <dsp:cNvSpPr/>
      </dsp:nvSpPr>
      <dsp:spPr>
        <a:xfrm>
          <a:off x="5273377" y="2315049"/>
          <a:ext cx="2258131" cy="11043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en-US" sz="1700" b="1" kern="1200" dirty="0"/>
            <a:t>Peer Support</a:t>
          </a:r>
          <a:endParaRPr lang="en-US" sz="1700" kern="1200" dirty="0"/>
        </a:p>
      </dsp:txBody>
      <dsp:txXfrm>
        <a:off x="5273377" y="2315049"/>
        <a:ext cx="2258131" cy="1104329"/>
      </dsp:txXfrm>
    </dsp:sp>
    <dsp:sp modelId="{F3836627-589C-45CE-9201-1149C13C367B}">
      <dsp:nvSpPr>
        <dsp:cNvPr id="0" name=""/>
        <dsp:cNvSpPr/>
      </dsp:nvSpPr>
      <dsp:spPr>
        <a:xfrm>
          <a:off x="3570556" y="1983065"/>
          <a:ext cx="1325194" cy="1325194"/>
        </a:xfrm>
        <a:prstGeom prst="ellipse">
          <a:avLst/>
        </a:prstGeom>
        <a:solidFill>
          <a:schemeClr val="accent2">
            <a:alpha val="50000"/>
            <a:hueOff val="-12627597"/>
            <a:satOff val="-41937"/>
            <a:lumOff val="-105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82B6EB-972C-41B1-BA43-9E053696508A}">
      <dsp:nvSpPr>
        <dsp:cNvPr id="0" name=""/>
        <dsp:cNvSpPr/>
      </dsp:nvSpPr>
      <dsp:spPr>
        <a:xfrm>
          <a:off x="3404907" y="3394630"/>
          <a:ext cx="1656493" cy="9023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en-US" sz="1700" b="1" kern="1200" dirty="0"/>
            <a:t>Collaboration and Mutuality</a:t>
          </a:r>
          <a:endParaRPr lang="en-US" sz="1700" kern="1200" dirty="0"/>
        </a:p>
      </dsp:txBody>
      <dsp:txXfrm>
        <a:off x="3404907" y="3394630"/>
        <a:ext cx="1656493" cy="902370"/>
      </dsp:txXfrm>
    </dsp:sp>
    <dsp:sp modelId="{B77D6F01-85F4-4DA6-B9DF-76A404E74C18}">
      <dsp:nvSpPr>
        <dsp:cNvPr id="0" name=""/>
        <dsp:cNvSpPr/>
      </dsp:nvSpPr>
      <dsp:spPr>
        <a:xfrm>
          <a:off x="3140420" y="1734269"/>
          <a:ext cx="1325194" cy="1325194"/>
        </a:xfrm>
        <a:prstGeom prst="ellipse">
          <a:avLst/>
        </a:prstGeom>
        <a:solidFill>
          <a:schemeClr val="accent2">
            <a:alpha val="50000"/>
            <a:hueOff val="-16836795"/>
            <a:satOff val="-55916"/>
            <a:lumOff val="-141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9727762-ED2C-4426-B1E7-2F6C3C3F9F95}">
      <dsp:nvSpPr>
        <dsp:cNvPr id="0" name=""/>
        <dsp:cNvSpPr/>
      </dsp:nvSpPr>
      <dsp:spPr>
        <a:xfrm>
          <a:off x="1041185" y="2315049"/>
          <a:ext cx="2003885" cy="11043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t>Empowerment, Voice, and Choice</a:t>
          </a:r>
          <a:endParaRPr lang="en-US" sz="1800" kern="1200" dirty="0"/>
        </a:p>
      </dsp:txBody>
      <dsp:txXfrm>
        <a:off x="1041185" y="2315049"/>
        <a:ext cx="2003885" cy="1104329"/>
      </dsp:txXfrm>
    </dsp:sp>
    <dsp:sp modelId="{6CB59BDF-08A6-4BFF-865E-57D639635E1C}">
      <dsp:nvSpPr>
        <dsp:cNvPr id="0" name=""/>
        <dsp:cNvSpPr/>
      </dsp:nvSpPr>
      <dsp:spPr>
        <a:xfrm>
          <a:off x="3140420" y="1237536"/>
          <a:ext cx="1325194" cy="1325194"/>
        </a:xfrm>
        <a:prstGeom prst="ellipse">
          <a:avLst/>
        </a:prstGeom>
        <a:solidFill>
          <a:schemeClr val="accent2">
            <a:alpha val="50000"/>
            <a:hueOff val="-21045994"/>
            <a:satOff val="-69895"/>
            <a:lumOff val="-176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8D6BEC2-383C-406C-BB3B-4A21DD3C0B68}">
      <dsp:nvSpPr>
        <dsp:cNvPr id="0" name=""/>
        <dsp:cNvSpPr/>
      </dsp:nvSpPr>
      <dsp:spPr>
        <a:xfrm>
          <a:off x="680373" y="1138546"/>
          <a:ext cx="2653172" cy="7082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en-US" sz="1700" b="1" kern="1200" dirty="0"/>
            <a:t>Cultural, Historical, and Gender Issues</a:t>
          </a:r>
          <a:endParaRPr lang="en-US" sz="1700" kern="1200" dirty="0"/>
        </a:p>
      </dsp:txBody>
      <dsp:txXfrm>
        <a:off x="680373" y="1138546"/>
        <a:ext cx="2653172" cy="7082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33858-5828-4659-B083-8968533BE294}">
      <dsp:nvSpPr>
        <dsp:cNvPr id="0" name=""/>
        <dsp:cNvSpPr/>
      </dsp:nvSpPr>
      <dsp:spPr>
        <a:xfrm>
          <a:off x="681275" y="6952"/>
          <a:ext cx="6181248" cy="900225"/>
        </a:xfrm>
        <a:prstGeom prst="rightArrow">
          <a:avLst>
            <a:gd name="adj1" fmla="val 50000"/>
            <a:gd name="adj2" fmla="val 5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2911" numCol="1" spcCol="1270" anchor="ctr" anchorCtr="0">
          <a:noAutofit/>
        </a:bodyPr>
        <a:lstStyle/>
        <a:p>
          <a:pPr marL="0" lvl="0" indent="0" algn="l" defTabSz="800100">
            <a:lnSpc>
              <a:spcPct val="90000"/>
            </a:lnSpc>
            <a:spcBef>
              <a:spcPct val="0"/>
            </a:spcBef>
            <a:spcAft>
              <a:spcPct val="35000"/>
            </a:spcAft>
            <a:buNone/>
          </a:pPr>
          <a:r>
            <a:rPr lang="en-US" sz="1800" kern="1200" dirty="0"/>
            <a:t>Capacity  </a:t>
          </a:r>
        </a:p>
      </dsp:txBody>
      <dsp:txXfrm>
        <a:off x="681275" y="232008"/>
        <a:ext cx="5956192" cy="450113"/>
      </dsp:txXfrm>
    </dsp:sp>
    <dsp:sp modelId="{508162D2-C6A1-42E5-9B7F-A948A5F4BDB1}">
      <dsp:nvSpPr>
        <dsp:cNvPr id="0" name=""/>
        <dsp:cNvSpPr/>
      </dsp:nvSpPr>
      <dsp:spPr>
        <a:xfrm>
          <a:off x="681275" y="701155"/>
          <a:ext cx="1903824" cy="17341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Capacity for one to cope, adjust to, recover from stress and negative live events; includes personality traits, social skills, and responses that enable thriving </a:t>
          </a:r>
        </a:p>
      </dsp:txBody>
      <dsp:txXfrm>
        <a:off x="681275" y="701155"/>
        <a:ext cx="1903824" cy="1734165"/>
      </dsp:txXfrm>
    </dsp:sp>
    <dsp:sp modelId="{4B44569C-93E3-4248-8596-AA96907B6600}">
      <dsp:nvSpPr>
        <dsp:cNvPr id="0" name=""/>
        <dsp:cNvSpPr/>
      </dsp:nvSpPr>
      <dsp:spPr>
        <a:xfrm>
          <a:off x="2585100" y="307027"/>
          <a:ext cx="4277424" cy="900225"/>
        </a:xfrm>
        <a:prstGeom prst="rightArrow">
          <a:avLst>
            <a:gd name="adj1" fmla="val 50000"/>
            <a:gd name="adj2" fmla="val 50000"/>
          </a:avLst>
        </a:prstGeom>
        <a:solidFill>
          <a:schemeClr val="accent1">
            <a:shade val="80000"/>
            <a:hueOff val="342425"/>
            <a:satOff val="-28342"/>
            <a:lumOff val="18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2911" numCol="1" spcCol="1270" anchor="ctr" anchorCtr="0">
          <a:noAutofit/>
        </a:bodyPr>
        <a:lstStyle/>
        <a:p>
          <a:pPr marL="0" lvl="0" indent="0" algn="l" defTabSz="800100">
            <a:lnSpc>
              <a:spcPct val="90000"/>
            </a:lnSpc>
            <a:spcBef>
              <a:spcPct val="0"/>
            </a:spcBef>
            <a:spcAft>
              <a:spcPct val="35000"/>
            </a:spcAft>
            <a:buNone/>
          </a:pPr>
          <a:r>
            <a:rPr lang="en-US" sz="1800" kern="1200" dirty="0"/>
            <a:t>Internal Factors  </a:t>
          </a:r>
        </a:p>
      </dsp:txBody>
      <dsp:txXfrm>
        <a:off x="2585100" y="532083"/>
        <a:ext cx="4052368" cy="450113"/>
      </dsp:txXfrm>
    </dsp:sp>
    <dsp:sp modelId="{E0031DDC-999A-40CB-9FCC-702827040AC7}">
      <dsp:nvSpPr>
        <dsp:cNvPr id="0" name=""/>
        <dsp:cNvSpPr/>
      </dsp:nvSpPr>
      <dsp:spPr>
        <a:xfrm>
          <a:off x="2585100" y="1001230"/>
          <a:ext cx="1903824" cy="17341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Characteristics such as individual talents, energies, strengths, and constructive interests</a:t>
          </a:r>
        </a:p>
      </dsp:txBody>
      <dsp:txXfrm>
        <a:off x="2585100" y="1001230"/>
        <a:ext cx="1903824" cy="1734165"/>
      </dsp:txXfrm>
    </dsp:sp>
    <dsp:sp modelId="{0D5A4E7B-518A-41C4-B1AD-8A2016537B0C}">
      <dsp:nvSpPr>
        <dsp:cNvPr id="0" name=""/>
        <dsp:cNvSpPr/>
      </dsp:nvSpPr>
      <dsp:spPr>
        <a:xfrm>
          <a:off x="4488924" y="607102"/>
          <a:ext cx="2373599" cy="900225"/>
        </a:xfrm>
        <a:prstGeom prst="rightArrow">
          <a:avLst>
            <a:gd name="adj1" fmla="val 50000"/>
            <a:gd name="adj2" fmla="val 50000"/>
          </a:avLst>
        </a:prstGeom>
        <a:solidFill>
          <a:schemeClr val="accent1">
            <a:shade val="80000"/>
            <a:hueOff val="684849"/>
            <a:satOff val="-56683"/>
            <a:lumOff val="37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2911" numCol="1" spcCol="1270" anchor="ctr" anchorCtr="0">
          <a:noAutofit/>
        </a:bodyPr>
        <a:lstStyle/>
        <a:p>
          <a:pPr marL="0" lvl="0" indent="0" algn="l" defTabSz="800100">
            <a:lnSpc>
              <a:spcPct val="90000"/>
            </a:lnSpc>
            <a:spcBef>
              <a:spcPct val="0"/>
            </a:spcBef>
            <a:spcAft>
              <a:spcPct val="35000"/>
            </a:spcAft>
            <a:buNone/>
          </a:pPr>
          <a:r>
            <a:rPr lang="en-US" sz="1800" kern="1200" dirty="0"/>
            <a:t>External Factors </a:t>
          </a:r>
        </a:p>
      </dsp:txBody>
      <dsp:txXfrm>
        <a:off x="4488924" y="832158"/>
        <a:ext cx="2148543" cy="450113"/>
      </dsp:txXfrm>
    </dsp:sp>
    <dsp:sp modelId="{324D343E-6D06-4E08-BD5F-073CEBF6A054}">
      <dsp:nvSpPr>
        <dsp:cNvPr id="0" name=""/>
        <dsp:cNvSpPr/>
      </dsp:nvSpPr>
      <dsp:spPr>
        <a:xfrm>
          <a:off x="4488924" y="1301305"/>
          <a:ext cx="1903824" cy="170878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Influences like family support, positive adult role models outside of family, high expectations within community, and the availability and access to  of creative activities </a:t>
          </a:r>
        </a:p>
      </dsp:txBody>
      <dsp:txXfrm>
        <a:off x="4488924" y="1301305"/>
        <a:ext cx="1903824" cy="17087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59ED-E201-4905-9647-0DD323BA3032}">
      <dsp:nvSpPr>
        <dsp:cNvPr id="0" name=""/>
        <dsp:cNvSpPr/>
      </dsp:nvSpPr>
      <dsp:spPr>
        <a:xfrm rot="16200000">
          <a:off x="-179853" y="180900"/>
          <a:ext cx="3082564" cy="2720764"/>
        </a:xfrm>
        <a:prstGeom prst="flowChartManualOperati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098" bIns="0" numCol="1" spcCol="1270" anchor="t" anchorCtr="0">
          <a:noAutofit/>
        </a:bodyPr>
        <a:lstStyle/>
        <a:p>
          <a:pPr marL="0" lvl="0" indent="0" algn="l" defTabSz="711200">
            <a:lnSpc>
              <a:spcPct val="90000"/>
            </a:lnSpc>
            <a:spcBef>
              <a:spcPct val="0"/>
            </a:spcBef>
            <a:spcAft>
              <a:spcPct val="35000"/>
            </a:spcAft>
            <a:buNone/>
          </a:pPr>
          <a:r>
            <a:rPr lang="en-US" sz="1600" b="1" u="sng" kern="1200" dirty="0"/>
            <a:t>ACEs </a:t>
          </a:r>
        </a:p>
        <a:p>
          <a:pPr marL="114300" lvl="1" indent="-114300" algn="l" defTabSz="533400">
            <a:lnSpc>
              <a:spcPct val="90000"/>
            </a:lnSpc>
            <a:spcBef>
              <a:spcPct val="0"/>
            </a:spcBef>
            <a:spcAft>
              <a:spcPct val="15000"/>
            </a:spcAft>
            <a:buChar char="•"/>
          </a:pPr>
          <a:r>
            <a:rPr lang="en-US" sz="1200" kern="1200" dirty="0"/>
            <a:t>Not a Life Sentence </a:t>
          </a:r>
        </a:p>
        <a:p>
          <a:pPr marL="114300" lvl="1" indent="-114300" algn="l" defTabSz="533400">
            <a:lnSpc>
              <a:spcPct val="90000"/>
            </a:lnSpc>
            <a:spcBef>
              <a:spcPct val="0"/>
            </a:spcBef>
            <a:spcAft>
              <a:spcPct val="15000"/>
            </a:spcAft>
            <a:buChar char="•"/>
          </a:pPr>
          <a:r>
            <a:rPr lang="en-US" sz="1200" kern="1200" dirty="0"/>
            <a:t>ACE’s are not set in stone </a:t>
          </a:r>
        </a:p>
        <a:p>
          <a:pPr marL="114300" lvl="1" indent="-114300" algn="l" defTabSz="533400">
            <a:lnSpc>
              <a:spcPct val="90000"/>
            </a:lnSpc>
            <a:spcBef>
              <a:spcPct val="0"/>
            </a:spcBef>
            <a:spcAft>
              <a:spcPct val="15000"/>
            </a:spcAft>
            <a:buChar char="•"/>
          </a:pPr>
          <a:r>
            <a:rPr lang="en-US" sz="1200" kern="1200" dirty="0"/>
            <a:t>The are ways to lessen the effects of ACEs </a:t>
          </a:r>
        </a:p>
      </dsp:txBody>
      <dsp:txXfrm rot="5400000">
        <a:off x="1047" y="616513"/>
        <a:ext cx="2720764" cy="1849538"/>
      </dsp:txXfrm>
    </dsp:sp>
    <dsp:sp modelId="{981CAA88-D938-498A-B118-D1B50D72D66E}">
      <dsp:nvSpPr>
        <dsp:cNvPr id="0" name=""/>
        <dsp:cNvSpPr/>
      </dsp:nvSpPr>
      <dsp:spPr>
        <a:xfrm rot="16200000">
          <a:off x="2744967" y="180900"/>
          <a:ext cx="3082564" cy="2720764"/>
        </a:xfrm>
        <a:prstGeom prst="flowChartManualOperation">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098" bIns="0" numCol="1" spcCol="1270" anchor="t" anchorCtr="0">
          <a:noAutofit/>
        </a:bodyPr>
        <a:lstStyle/>
        <a:p>
          <a:pPr marL="0" lvl="0" indent="0" algn="l" defTabSz="711200">
            <a:lnSpc>
              <a:spcPct val="90000"/>
            </a:lnSpc>
            <a:spcBef>
              <a:spcPct val="0"/>
            </a:spcBef>
            <a:spcAft>
              <a:spcPct val="35000"/>
            </a:spcAft>
            <a:buNone/>
          </a:pPr>
          <a:r>
            <a:rPr lang="en-US" sz="1600" b="1" u="sng" kern="1200" dirty="0"/>
            <a:t>Resilience </a:t>
          </a:r>
        </a:p>
        <a:p>
          <a:pPr marL="114300" lvl="1" indent="-114300" algn="l" defTabSz="533400">
            <a:lnSpc>
              <a:spcPct val="90000"/>
            </a:lnSpc>
            <a:spcBef>
              <a:spcPct val="0"/>
            </a:spcBef>
            <a:spcAft>
              <a:spcPct val="15000"/>
            </a:spcAft>
            <a:buChar char="•"/>
          </a:pPr>
          <a:r>
            <a:rPr lang="en-US" sz="1200" kern="1200" dirty="0"/>
            <a:t>Responsive caregiving provided from trusting adults and moderate effects </a:t>
          </a:r>
        </a:p>
        <a:p>
          <a:pPr marL="114300" lvl="1" indent="-114300" algn="l" defTabSz="533400">
            <a:lnSpc>
              <a:spcPct val="90000"/>
            </a:lnSpc>
            <a:spcBef>
              <a:spcPct val="0"/>
            </a:spcBef>
            <a:spcAft>
              <a:spcPct val="15000"/>
            </a:spcAft>
            <a:buChar char="•"/>
          </a:pPr>
          <a:r>
            <a:rPr lang="en-US" sz="1200" kern="1200" dirty="0"/>
            <a:t>Building resilience can counter the effects and help lead youth to more effective, productive and healthy adulthoods </a:t>
          </a:r>
        </a:p>
      </dsp:txBody>
      <dsp:txXfrm rot="5400000">
        <a:off x="2925867" y="616513"/>
        <a:ext cx="2720764" cy="1849538"/>
      </dsp:txXfrm>
    </dsp:sp>
    <dsp:sp modelId="{3DAC23CA-1FA0-4604-BEB0-9FBE52939173}">
      <dsp:nvSpPr>
        <dsp:cNvPr id="0" name=""/>
        <dsp:cNvSpPr/>
      </dsp:nvSpPr>
      <dsp:spPr>
        <a:xfrm rot="16200000">
          <a:off x="5669788" y="180900"/>
          <a:ext cx="3082564" cy="2720764"/>
        </a:xfrm>
        <a:prstGeom prst="flowChartManualOperation">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098" bIns="0" numCol="1" spcCol="1270" anchor="t" anchorCtr="0">
          <a:noAutofit/>
        </a:bodyPr>
        <a:lstStyle/>
        <a:p>
          <a:pPr marL="0" lvl="0" indent="0" algn="l" defTabSz="711200">
            <a:lnSpc>
              <a:spcPct val="90000"/>
            </a:lnSpc>
            <a:spcBef>
              <a:spcPct val="0"/>
            </a:spcBef>
            <a:spcAft>
              <a:spcPct val="35000"/>
            </a:spcAft>
            <a:buNone/>
          </a:pPr>
          <a:r>
            <a:rPr lang="en-US" sz="1600" b="1" u="sng" kern="1200" dirty="0"/>
            <a:t>Building Blocks </a:t>
          </a:r>
        </a:p>
        <a:p>
          <a:pPr marL="114300" lvl="1" indent="-114300" algn="l" defTabSz="533400">
            <a:lnSpc>
              <a:spcPct val="90000"/>
            </a:lnSpc>
            <a:spcBef>
              <a:spcPct val="0"/>
            </a:spcBef>
            <a:spcAft>
              <a:spcPct val="15000"/>
            </a:spcAft>
            <a:buChar char="•"/>
          </a:pPr>
          <a:r>
            <a:rPr lang="en-US" sz="1200" kern="1200" dirty="0"/>
            <a:t>Include simple actions , responses and attitudes </a:t>
          </a:r>
        </a:p>
        <a:p>
          <a:pPr marL="114300" lvl="1" indent="-114300" algn="l" defTabSz="533400">
            <a:lnSpc>
              <a:spcPct val="90000"/>
            </a:lnSpc>
            <a:spcBef>
              <a:spcPct val="0"/>
            </a:spcBef>
            <a:spcAft>
              <a:spcPct val="15000"/>
            </a:spcAft>
            <a:buChar char="•"/>
          </a:pPr>
          <a:r>
            <a:rPr lang="en-US" sz="1200" kern="1200" dirty="0"/>
            <a:t>Each action can look small , yet many small steps together build  a strong foundation that allows one to thrive even when life poses inevitable hardships, challenges and disappointment s </a:t>
          </a:r>
        </a:p>
      </dsp:txBody>
      <dsp:txXfrm rot="5400000">
        <a:off x="5850688" y="616513"/>
        <a:ext cx="2720764" cy="1849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14A9-7F21-4AE8-94E9-0E3DB40CD5F9}">
      <dsp:nvSpPr>
        <dsp:cNvPr id="0" name=""/>
        <dsp:cNvSpPr/>
      </dsp:nvSpPr>
      <dsp:spPr>
        <a:xfrm>
          <a:off x="58935" y="130"/>
          <a:ext cx="2320602" cy="1392361"/>
        </a:xfrm>
        <a:prstGeom prst="rect">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Safe environment </a:t>
          </a:r>
        </a:p>
      </dsp:txBody>
      <dsp:txXfrm>
        <a:off x="58935" y="130"/>
        <a:ext cx="2320602" cy="1392361"/>
      </dsp:txXfrm>
    </dsp:sp>
    <dsp:sp modelId="{ECF6DB71-48D8-4B50-9B35-966B28BFD1B5}">
      <dsp:nvSpPr>
        <dsp:cNvPr id="0" name=""/>
        <dsp:cNvSpPr/>
      </dsp:nvSpPr>
      <dsp:spPr>
        <a:xfrm>
          <a:off x="2611598" y="130"/>
          <a:ext cx="2320602" cy="1392361"/>
        </a:xfrm>
        <a:prstGeom prst="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Listening without solving </a:t>
          </a:r>
        </a:p>
      </dsp:txBody>
      <dsp:txXfrm>
        <a:off x="2611598" y="130"/>
        <a:ext cx="2320602" cy="1392361"/>
      </dsp:txXfrm>
    </dsp:sp>
    <dsp:sp modelId="{8F9F7A09-F85D-4849-AAE0-8E247B202F23}">
      <dsp:nvSpPr>
        <dsp:cNvPr id="0" name=""/>
        <dsp:cNvSpPr/>
      </dsp:nvSpPr>
      <dsp:spPr>
        <a:xfrm>
          <a:off x="5164261" y="130"/>
          <a:ext cx="2320602" cy="1392361"/>
        </a:xfrm>
        <a:prstGeom prst="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Highlighting the change perspective </a:t>
          </a:r>
        </a:p>
      </dsp:txBody>
      <dsp:txXfrm>
        <a:off x="5164261" y="130"/>
        <a:ext cx="2320602" cy="1392361"/>
      </dsp:txXfrm>
    </dsp:sp>
    <dsp:sp modelId="{FCCC271C-F79B-48BE-9FA7-AD98D5A80BF1}">
      <dsp:nvSpPr>
        <dsp:cNvPr id="0" name=""/>
        <dsp:cNvSpPr/>
      </dsp:nvSpPr>
      <dsp:spPr>
        <a:xfrm>
          <a:off x="1335267" y="1624552"/>
          <a:ext cx="2320602" cy="139236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Reframing growth &amp; opportunity </a:t>
          </a:r>
        </a:p>
      </dsp:txBody>
      <dsp:txXfrm>
        <a:off x="1335267" y="1624552"/>
        <a:ext cx="2320602" cy="1392361"/>
      </dsp:txXfrm>
    </dsp:sp>
    <dsp:sp modelId="{400A1D00-1C57-418F-A5E3-293DC5056B09}">
      <dsp:nvSpPr>
        <dsp:cNvPr id="0" name=""/>
        <dsp:cNvSpPr/>
      </dsp:nvSpPr>
      <dsp:spPr>
        <a:xfrm>
          <a:off x="3887930" y="1624552"/>
          <a:ext cx="2320602" cy="1392361"/>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Access to services when appropriate </a:t>
          </a:r>
        </a:p>
      </dsp:txBody>
      <dsp:txXfrm>
        <a:off x="3887930" y="1624552"/>
        <a:ext cx="2320602" cy="13923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21E7ECD-CCBB-4C71-8CAC-0907F012DAFC}" type="datetimeFigureOut">
              <a:rPr lang="en-US" smtClean="0"/>
              <a:t>5/2/2018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C8D5CE6-38DD-4985-8FFD-7C519B5224B4}" type="slidenum">
              <a:rPr lang="en-US" smtClean="0"/>
              <a:t>‹#›</a:t>
            </a:fld>
            <a:endParaRPr lang="en-US"/>
          </a:p>
        </p:txBody>
      </p:sp>
    </p:spTree>
    <p:extLst>
      <p:ext uri="{BB962C8B-B14F-4D97-AF65-F5344CB8AC3E}">
        <p14:creationId xmlns:p14="http://schemas.microsoft.com/office/powerpoint/2010/main" val="2033859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5/2/2018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57066" indent="-291179" eaLnBrk="0" hangingPunct="0">
              <a:spcBef>
                <a:spcPct val="30000"/>
              </a:spcBef>
              <a:defRPr sz="1200">
                <a:solidFill>
                  <a:schemeClr val="tx1"/>
                </a:solidFill>
                <a:latin typeface="Calibri" charset="0"/>
                <a:ea typeface="ＭＳ Ｐゴシック" charset="-128"/>
              </a:defRPr>
            </a:lvl2pPr>
            <a:lvl3pPr marL="1164717" indent="-232943" eaLnBrk="0" hangingPunct="0">
              <a:spcBef>
                <a:spcPct val="30000"/>
              </a:spcBef>
              <a:defRPr sz="1200">
                <a:solidFill>
                  <a:schemeClr val="tx1"/>
                </a:solidFill>
                <a:latin typeface="Calibri" charset="0"/>
                <a:ea typeface="ＭＳ Ｐゴシック" charset="-128"/>
              </a:defRPr>
            </a:lvl3pPr>
            <a:lvl4pPr marL="1630604" indent="-232943" eaLnBrk="0" hangingPunct="0">
              <a:spcBef>
                <a:spcPct val="30000"/>
              </a:spcBef>
              <a:defRPr sz="1200">
                <a:solidFill>
                  <a:schemeClr val="tx1"/>
                </a:solidFill>
                <a:latin typeface="Calibri" charset="0"/>
                <a:ea typeface="ＭＳ Ｐゴシック" charset="-128"/>
              </a:defRPr>
            </a:lvl4pPr>
            <a:lvl5pPr marL="2096491" indent="-232943" eaLnBrk="0" hangingPunct="0">
              <a:spcBef>
                <a:spcPct val="30000"/>
              </a:spcBef>
              <a:defRPr sz="1200">
                <a:solidFill>
                  <a:schemeClr val="tx1"/>
                </a:solidFill>
                <a:latin typeface="Calibri" charset="0"/>
                <a:ea typeface="ＭＳ Ｐゴシック" charset="-128"/>
              </a:defRPr>
            </a:lvl5pPr>
            <a:lvl6pPr marL="2562377" indent="-232943" eaLnBrk="0" fontAlgn="base" hangingPunct="0">
              <a:spcBef>
                <a:spcPct val="30000"/>
              </a:spcBef>
              <a:spcAft>
                <a:spcPct val="0"/>
              </a:spcAft>
              <a:defRPr sz="1200">
                <a:solidFill>
                  <a:schemeClr val="tx1"/>
                </a:solidFill>
                <a:latin typeface="Calibri" charset="0"/>
                <a:ea typeface="ＭＳ Ｐゴシック" charset="-128"/>
              </a:defRPr>
            </a:lvl6pPr>
            <a:lvl7pPr marL="3028264" indent="-232943" eaLnBrk="0" fontAlgn="base" hangingPunct="0">
              <a:spcBef>
                <a:spcPct val="30000"/>
              </a:spcBef>
              <a:spcAft>
                <a:spcPct val="0"/>
              </a:spcAft>
              <a:defRPr sz="1200">
                <a:solidFill>
                  <a:schemeClr val="tx1"/>
                </a:solidFill>
                <a:latin typeface="Calibri" charset="0"/>
                <a:ea typeface="ＭＳ Ｐゴシック" charset="-128"/>
              </a:defRPr>
            </a:lvl7pPr>
            <a:lvl8pPr marL="3494151" indent="-232943" eaLnBrk="0" fontAlgn="base" hangingPunct="0">
              <a:spcBef>
                <a:spcPct val="30000"/>
              </a:spcBef>
              <a:spcAft>
                <a:spcPct val="0"/>
              </a:spcAft>
              <a:defRPr sz="1200">
                <a:solidFill>
                  <a:schemeClr val="tx1"/>
                </a:solidFill>
                <a:latin typeface="Calibri" charset="0"/>
                <a:ea typeface="ＭＳ Ｐゴシック" charset="-128"/>
              </a:defRPr>
            </a:lvl8pPr>
            <a:lvl9pPr marL="3960038" indent="-232943"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300CC987-0725-1044-965C-79A86244AF36}" type="slidenum">
              <a:rPr lang="en-US" altLang="en-US">
                <a:latin typeface="Arial" charset="0"/>
              </a:rPr>
              <a:pPr eaLnBrk="1" hangingPunct="1">
                <a:spcBef>
                  <a:spcPct val="0"/>
                </a:spcBef>
              </a:pPr>
              <a:t>12</a:t>
            </a:fld>
            <a:endParaRPr lang="en-US" altLang="en-US">
              <a:latin typeface="Arial" charset="0"/>
            </a:endParaRPr>
          </a:p>
        </p:txBody>
      </p:sp>
    </p:spTree>
    <p:extLst>
      <p:ext uri="{BB962C8B-B14F-4D97-AF65-F5344CB8AC3E}">
        <p14:creationId xmlns:p14="http://schemas.microsoft.com/office/powerpoint/2010/main" val="38452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admit that, when a youth is blowing up right in front of me, it has been difficult to see how amazing they are, but….</a:t>
            </a:r>
          </a:p>
          <a:p>
            <a:r>
              <a:rPr lang="en-US" dirty="0"/>
              <a:t>It’s destructive to see anything but the amazing person that you know them to be, or believe them to be.</a:t>
            </a:r>
          </a:p>
        </p:txBody>
      </p:sp>
      <p:sp>
        <p:nvSpPr>
          <p:cNvPr id="4" name="Slide Number Placeholder 3"/>
          <p:cNvSpPr>
            <a:spLocks noGrp="1"/>
          </p:cNvSpPr>
          <p:nvPr>
            <p:ph type="sldNum" sz="quarter" idx="10"/>
          </p:nvPr>
        </p:nvSpPr>
        <p:spPr/>
        <p:txBody>
          <a:bodyPr/>
          <a:lstStyle/>
          <a:p>
            <a:fld id="{6FD29A70-567C-46D8-92F1-CB673295CADB}" type="slidenum">
              <a:rPr lang="en-US" smtClean="0"/>
              <a:pPr/>
              <a:t>51</a:t>
            </a:fld>
            <a:endParaRPr lang="en-US"/>
          </a:p>
        </p:txBody>
      </p:sp>
    </p:spTree>
    <p:extLst>
      <p:ext uri="{BB962C8B-B14F-4D97-AF65-F5344CB8AC3E}">
        <p14:creationId xmlns:p14="http://schemas.microsoft.com/office/powerpoint/2010/main" val="336847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defRPr/>
            </a:pPr>
            <a:r>
              <a:rPr lang="en-US" dirty="0"/>
              <a:t>Our youth want the same things we all want.  They want success.  They want to be able to provide for the people they’re responsible to.  They want to have a family, have children, they want their children to be successful, they want a house, and a car that they can afford to pay for.  They want to retire and not have to worry about working forever.</a:t>
            </a:r>
          </a:p>
          <a:p>
            <a:endParaRPr lang="en-US" dirty="0"/>
          </a:p>
          <a:p>
            <a:endParaRPr lang="en-US" dirty="0"/>
          </a:p>
          <a:p>
            <a:r>
              <a:rPr lang="en-US" dirty="0"/>
              <a:t>-There</a:t>
            </a:r>
            <a:r>
              <a:rPr lang="en-US" baseline="0" dirty="0"/>
              <a:t> is nothing “wrong” with our youth.  The youth that come to the SRCC exhibit all of the necessary behaviors that are critical for success in the neighborhoods, homes, and environments that they grew up in.  </a:t>
            </a:r>
          </a:p>
          <a:p>
            <a:pPr lvl="1"/>
            <a:endParaRPr lang="en-US" dirty="0"/>
          </a:p>
          <a:p>
            <a:pPr lvl="1"/>
            <a:r>
              <a:rPr lang="en-US" dirty="0"/>
              <a:t>Our youth are amazing, resilient, and successful at what they currently do.  They are coming to us to learn how to be successful at something that is, in most cases, entirely new to them.  </a:t>
            </a:r>
          </a:p>
          <a:p>
            <a:pPr lvl="1"/>
            <a:endParaRPr lang="en-US" dirty="0"/>
          </a:p>
          <a:p>
            <a:pPr lvl="1"/>
            <a:endParaRPr lang="en-US" dirty="0"/>
          </a:p>
          <a:p>
            <a:pPr lvl="1"/>
            <a:r>
              <a:rPr lang="en-US" dirty="0"/>
              <a:t>It takes more time to get to know our youth, (they don’t give respect or trust easily) but it is worth it in the end.  Keep in mind that these youth have gone to the school of hard knocks and didn’t do so well, but they haven’t given up.  </a:t>
            </a:r>
          </a:p>
          <a:p>
            <a:pPr lvl="1"/>
            <a:endParaRPr lang="en-US" dirty="0"/>
          </a:p>
          <a:p>
            <a:pPr lvl="1"/>
            <a:r>
              <a:rPr lang="en-US" dirty="0"/>
              <a:t>We are here to serve the youth, not to fix them.  If we look at the youth as broken, then we will immediately want to fix them.  A youth doesn’t see him or herself as broken, they see themselves as simply needing some assistance, some guidance.  If we simply serve them, they’re able to receive.</a:t>
            </a:r>
          </a:p>
        </p:txBody>
      </p:sp>
      <p:sp>
        <p:nvSpPr>
          <p:cNvPr id="4" name="Slide Number Placeholder 3"/>
          <p:cNvSpPr>
            <a:spLocks noGrp="1"/>
          </p:cNvSpPr>
          <p:nvPr>
            <p:ph type="sldNum" sz="quarter" idx="10"/>
          </p:nvPr>
        </p:nvSpPr>
        <p:spPr/>
        <p:txBody>
          <a:bodyPr/>
          <a:lstStyle/>
          <a:p>
            <a:fld id="{6FD29A70-567C-46D8-92F1-CB673295CADB}" type="slidenum">
              <a:rPr lang="en-US" smtClean="0"/>
              <a:pPr/>
              <a:t>52</a:t>
            </a:fld>
            <a:endParaRPr lang="en-US"/>
          </a:p>
        </p:txBody>
      </p:sp>
    </p:spTree>
    <p:extLst>
      <p:ext uri="{BB962C8B-B14F-4D97-AF65-F5344CB8AC3E}">
        <p14:creationId xmlns:p14="http://schemas.microsoft.com/office/powerpoint/2010/main" val="299035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-Program policies are designed to keep youth engaged rather than requiring disengagement.</a:t>
            </a:r>
          </a:p>
          <a:p>
            <a:pPr lvl="1"/>
            <a:r>
              <a:rPr lang="en-US" dirty="0"/>
              <a:t>(Time in vs. Time out)</a:t>
            </a:r>
          </a:p>
          <a:p>
            <a:pPr lvl="1"/>
            <a:r>
              <a:rPr lang="en-US" dirty="0"/>
              <a:t>Whenever possible, we’d like to find a way to keep a youth engaged, or expedite their return through a transparent pathway to re-engagement in the program.  </a:t>
            </a:r>
          </a:p>
          <a:p>
            <a:r>
              <a:rPr lang="en-US" dirty="0"/>
              <a:t>-Consequences for unacceptable behavior are restorative rather than punitive.</a:t>
            </a:r>
          </a:p>
          <a:p>
            <a:r>
              <a:rPr lang="en-US" dirty="0"/>
              <a:t>	Consequences are the real-life results of inappropriate behavior.  If these don’t exist in your program, you’ll struggle to 	keep youth engaged.  Consequences that are punitive tend to strip the youth of the respect and pride that many need in 	order to carry themselves around other youth.  Consequences that are restorative are designed to help the youth retain 	their respect while also defining a process of recovery.  Punitive consequences also tend to lead to more separation from 	programs as the consequences for subsequent behavior escalates.  Restorative consequences tent to lead to more 	engagement, while the process may be more laborious as subsequent behavior continues, the youth still know they’re 	wanted by the organization and are clear on the path to full engagement.</a:t>
            </a:r>
          </a:p>
          <a:p>
            <a:r>
              <a:rPr lang="en-US" dirty="0"/>
              <a:t>-Youth behavior must be addressed, but cannot be taken personally by staff.  The biggest mistakes we make are when we get emotionally checked-in to a situation.  It’s ok to be emotionally connected to a youth, but we cannot add our emotions to an already delicate situation.</a:t>
            </a:r>
          </a:p>
          <a:p>
            <a:r>
              <a:rPr lang="en-US" dirty="0"/>
              <a:t>-Training and hands on practice are critical to staff development.</a:t>
            </a:r>
          </a:p>
          <a:p>
            <a:pPr lvl="1"/>
            <a:r>
              <a:rPr lang="en-US" dirty="0"/>
              <a:t>The best way to learn is to do…  Failure is ok.  It’s often a quicker path to success than any other.</a:t>
            </a:r>
          </a:p>
          <a:p>
            <a:pPr lvl="1"/>
            <a:r>
              <a:rPr lang="en-US" dirty="0"/>
              <a:t>The key is to fail with humility and acknowledge how we may have let a youth down through our mistake.</a:t>
            </a:r>
          </a:p>
          <a:p>
            <a:r>
              <a:rPr lang="en-US" dirty="0"/>
              <a:t>-There must be a “catcher” available for youth who need to step away from a situation.  Similar to customer service organizations who 	have a Manager on Duty, you’ll need to define who is going to be available to “catch” the participant(s) that need a break 	from what is happening right now.</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6FD29A70-567C-46D8-92F1-CB673295CADB}" type="slidenum">
              <a:rPr lang="en-US" smtClean="0"/>
              <a:pPr/>
              <a:t>54</a:t>
            </a:fld>
            <a:endParaRPr lang="en-US"/>
          </a:p>
        </p:txBody>
      </p:sp>
    </p:spTree>
    <p:extLst>
      <p:ext uri="{BB962C8B-B14F-4D97-AF65-F5344CB8AC3E}">
        <p14:creationId xmlns:p14="http://schemas.microsoft.com/office/powerpoint/2010/main" val="226475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-Patience………..</a:t>
            </a:r>
          </a:p>
          <a:p>
            <a:r>
              <a:rPr lang="en-US" dirty="0"/>
              <a:t>	In all honesty, there are times along the path that felt like we were heading to anarchy.  Staff felt unappreciated because 	they couldn’t bring the hammer down on some youth.  Youth tested, and still test, every policy and every staff.  However, 	the culture changed, and it will for you.  Soon it will be youth focused.  Next it will be youth driven.  Next, youth in your 	community will be flocking to you, because you listen, and hear their needs.  Your outcomes will improve, and, I’ve heard 	rumors that your funding will grow as well. </a:t>
            </a:r>
          </a:p>
        </p:txBody>
      </p:sp>
      <p:sp>
        <p:nvSpPr>
          <p:cNvPr id="4" name="Slide Number Placeholder 3"/>
          <p:cNvSpPr>
            <a:spLocks noGrp="1"/>
          </p:cNvSpPr>
          <p:nvPr>
            <p:ph type="sldNum" sz="quarter" idx="10"/>
          </p:nvPr>
        </p:nvSpPr>
        <p:spPr/>
        <p:txBody>
          <a:bodyPr/>
          <a:lstStyle/>
          <a:p>
            <a:fld id="{6FD29A70-567C-46D8-92F1-CB673295CADB}" type="slidenum">
              <a:rPr lang="en-US" smtClean="0"/>
              <a:pPr/>
              <a:t>55</a:t>
            </a:fld>
            <a:endParaRPr lang="en-US"/>
          </a:p>
        </p:txBody>
      </p:sp>
    </p:spTree>
    <p:extLst>
      <p:ext uri="{BB962C8B-B14F-4D97-AF65-F5344CB8AC3E}">
        <p14:creationId xmlns:p14="http://schemas.microsoft.com/office/powerpoint/2010/main" val="119408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29A70-567C-46D8-92F1-CB673295CADB}" type="slidenum">
              <a:rPr lang="en-US" smtClean="0"/>
              <a:pPr/>
              <a:t>56</a:t>
            </a:fld>
            <a:endParaRPr lang="en-US"/>
          </a:p>
        </p:txBody>
      </p:sp>
    </p:spTree>
    <p:extLst>
      <p:ext uri="{BB962C8B-B14F-4D97-AF65-F5344CB8AC3E}">
        <p14:creationId xmlns:p14="http://schemas.microsoft.com/office/powerpoint/2010/main" val="160571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buFont typeface="Arial" pitchFamily="34" charset="0"/>
              <a:buChar char="•"/>
            </a:pPr>
            <a:r>
              <a:rPr lang="en-US" sz="1900" b="1" dirty="0">
                <a:solidFill>
                  <a:prstClr val="black"/>
                </a:solidFill>
                <a:latin typeface="Arial" charset="0"/>
                <a:cs typeface="Arial" charset="0"/>
              </a:rPr>
              <a:t>Trauma and Trauma-Informed Care Experts Panel  (May, 2012)</a:t>
            </a:r>
            <a:endParaRPr lang="en-US" sz="1900" dirty="0">
              <a:solidFill>
                <a:prstClr val="black"/>
              </a:solidFill>
              <a:latin typeface="Arial" charset="0"/>
              <a:cs typeface="Arial" charset="0"/>
            </a:endParaRPr>
          </a:p>
          <a:p>
            <a:pPr fontAlgn="base">
              <a:spcBef>
                <a:spcPct val="0"/>
              </a:spcBef>
              <a:spcAft>
                <a:spcPct val="0"/>
              </a:spcAft>
            </a:pPr>
            <a:endParaRPr lang="en-US" sz="1900" dirty="0">
              <a:solidFill>
                <a:prstClr val="black"/>
              </a:solidFill>
              <a:latin typeface="Arial" charset="0"/>
              <a:cs typeface="Arial" charset="0"/>
            </a:endParaRPr>
          </a:p>
          <a:p>
            <a:pPr fontAlgn="base">
              <a:spcBef>
                <a:spcPct val="0"/>
              </a:spcBef>
              <a:spcAft>
                <a:spcPct val="0"/>
              </a:spcAft>
              <a:buFont typeface="Arial" pitchFamily="34" charset="0"/>
              <a:buChar char="•"/>
            </a:pPr>
            <a:r>
              <a:rPr lang="en-US" sz="1900" b="1" dirty="0">
                <a:solidFill>
                  <a:prstClr val="black"/>
                </a:solidFill>
                <a:latin typeface="Arial" charset="0"/>
                <a:cs typeface="Arial" charset="0"/>
              </a:rPr>
              <a:t>Leading experts included:</a:t>
            </a:r>
            <a:r>
              <a:rPr lang="en-US" sz="1900" dirty="0">
                <a:solidFill>
                  <a:prstClr val="black"/>
                </a:solidFill>
                <a:latin typeface="Arial" charset="0"/>
                <a:cs typeface="Arial" charset="0"/>
              </a:rPr>
              <a:t> Raul </a:t>
            </a:r>
            <a:r>
              <a:rPr lang="en-US" sz="1900" dirty="0" err="1">
                <a:solidFill>
                  <a:prstClr val="black"/>
                </a:solidFill>
                <a:latin typeface="Arial" charset="0"/>
                <a:cs typeface="Arial" charset="0"/>
              </a:rPr>
              <a:t>Almazar</a:t>
            </a:r>
            <a:r>
              <a:rPr lang="en-US" sz="1900" dirty="0">
                <a:solidFill>
                  <a:prstClr val="black"/>
                </a:solidFill>
                <a:latin typeface="Arial" charset="0"/>
                <a:cs typeface="Arial" charset="0"/>
              </a:rPr>
              <a:t>, Rene Anderson, Andy Blanch, Robyn Boustead, Roger </a:t>
            </a:r>
            <a:r>
              <a:rPr lang="en-US" sz="1900" dirty="0" err="1">
                <a:solidFill>
                  <a:prstClr val="black"/>
                </a:solidFill>
                <a:latin typeface="Arial" charset="0"/>
                <a:cs typeface="Arial" charset="0"/>
              </a:rPr>
              <a:t>Fallot</a:t>
            </a:r>
            <a:r>
              <a:rPr lang="en-US" sz="1900" dirty="0">
                <a:solidFill>
                  <a:prstClr val="black"/>
                </a:solidFill>
                <a:latin typeface="Arial" charset="0"/>
                <a:cs typeface="Arial" charset="0"/>
              </a:rPr>
              <a:t>, Norma Finkelstein, Julian Ford, Joan </a:t>
            </a:r>
            <a:r>
              <a:rPr lang="en-US" sz="1900" dirty="0" err="1">
                <a:solidFill>
                  <a:prstClr val="black"/>
                </a:solidFill>
                <a:latin typeface="Arial" charset="0"/>
                <a:cs typeface="Arial" charset="0"/>
              </a:rPr>
              <a:t>Gillece</a:t>
            </a:r>
            <a:r>
              <a:rPr lang="en-US" sz="1900" dirty="0">
                <a:solidFill>
                  <a:prstClr val="black"/>
                </a:solidFill>
                <a:latin typeface="Arial" charset="0"/>
                <a:cs typeface="Arial" charset="0"/>
              </a:rPr>
              <a:t>, Dan Griffin, Gene Griffin, Maxine Harris, Jacki McKinney, Cheryl Sharp, John Rich, Hank Steadman, Charles Wilson and facilitated by Barbara </a:t>
            </a:r>
            <a:r>
              <a:rPr lang="en-US" sz="1900" dirty="0" err="1">
                <a:solidFill>
                  <a:prstClr val="black"/>
                </a:solidFill>
                <a:latin typeface="Arial" charset="0"/>
                <a:cs typeface="Arial" charset="0"/>
              </a:rPr>
              <a:t>Bazron</a:t>
            </a:r>
            <a:r>
              <a:rPr lang="en-US" sz="1900" dirty="0">
                <a:solidFill>
                  <a:prstClr val="black"/>
                </a:solidFill>
                <a:latin typeface="Arial" charset="0"/>
                <a:cs typeface="Arial" charset="0"/>
              </a:rPr>
              <a:t> and </a:t>
            </a:r>
            <a:r>
              <a:rPr lang="en-US" sz="1900" dirty="0" err="1">
                <a:solidFill>
                  <a:prstClr val="black"/>
                </a:solidFill>
                <a:latin typeface="Arial" charset="0"/>
                <a:cs typeface="Arial" charset="0"/>
              </a:rPr>
              <a:t>Larke</a:t>
            </a:r>
            <a:r>
              <a:rPr lang="en-US" sz="1900" dirty="0">
                <a:solidFill>
                  <a:prstClr val="black"/>
                </a:solidFill>
                <a:latin typeface="Arial" charset="0"/>
                <a:cs typeface="Arial" charset="0"/>
              </a:rPr>
              <a:t> Huang</a:t>
            </a:r>
          </a:p>
          <a:p>
            <a:pPr fontAlgn="base">
              <a:spcBef>
                <a:spcPct val="0"/>
              </a:spcBef>
              <a:spcAft>
                <a:spcPct val="0"/>
              </a:spcAft>
              <a:buFont typeface="Arial" pitchFamily="34" charset="0"/>
              <a:buChar char="•"/>
            </a:pPr>
            <a:endParaRPr lang="en-US" sz="1900" dirty="0">
              <a:solidFill>
                <a:prstClr val="black"/>
              </a:solidFill>
              <a:latin typeface="Arial" charset="0"/>
              <a:cs typeface="Arial" charset="0"/>
            </a:endParaRPr>
          </a:p>
          <a:p>
            <a:pPr fontAlgn="base">
              <a:spcBef>
                <a:spcPct val="0"/>
              </a:spcBef>
              <a:spcAft>
                <a:spcPct val="0"/>
              </a:spcAft>
              <a:buFont typeface="Arial" pitchFamily="34" charset="0"/>
              <a:buChar char="•"/>
            </a:pPr>
            <a:r>
              <a:rPr lang="en-US" sz="1900" b="1" dirty="0">
                <a:solidFill>
                  <a:prstClr val="black"/>
                </a:solidFill>
                <a:latin typeface="Arial" charset="0"/>
                <a:cs typeface="Arial" charset="0"/>
              </a:rPr>
              <a:t>Concept/Framework:</a:t>
            </a:r>
          </a:p>
          <a:p>
            <a:pPr lvl="1" fontAlgn="base">
              <a:spcBef>
                <a:spcPct val="0"/>
              </a:spcBef>
              <a:spcAft>
                <a:spcPct val="0"/>
              </a:spcAft>
              <a:buFont typeface="Arial" pitchFamily="34" charset="0"/>
              <a:buChar char="•"/>
            </a:pPr>
            <a:r>
              <a:rPr lang="en-US" sz="1900" dirty="0">
                <a:solidFill>
                  <a:prstClr val="black"/>
                </a:solidFill>
                <a:latin typeface="Arial" charset="0"/>
                <a:cs typeface="Arial" charset="0"/>
              </a:rPr>
              <a:t>Experts’ Working Definitions of Individual Trauma and Trauma-Informed Approach</a:t>
            </a:r>
          </a:p>
          <a:p>
            <a:pPr lvl="1" fontAlgn="base">
              <a:spcBef>
                <a:spcPct val="0"/>
              </a:spcBef>
              <a:spcAft>
                <a:spcPct val="0"/>
              </a:spcAft>
              <a:buFont typeface="Arial" pitchFamily="34" charset="0"/>
              <a:buChar char="•"/>
            </a:pPr>
            <a:r>
              <a:rPr lang="en-US" sz="1900" dirty="0">
                <a:solidFill>
                  <a:prstClr val="black"/>
                </a:solidFill>
                <a:latin typeface="Arial" charset="0"/>
                <a:cs typeface="Arial" charset="0"/>
              </a:rPr>
              <a:t>Core Values and Principles of Trauma-Informed Approach</a:t>
            </a:r>
          </a:p>
          <a:p>
            <a:pPr lvl="1" fontAlgn="base">
              <a:spcBef>
                <a:spcPct val="0"/>
              </a:spcBef>
              <a:spcAft>
                <a:spcPct val="0"/>
              </a:spcAft>
              <a:buFont typeface="Arial" pitchFamily="34" charset="0"/>
              <a:buChar char="•"/>
            </a:pPr>
            <a:r>
              <a:rPr lang="en-US" sz="1900" dirty="0">
                <a:solidFill>
                  <a:prstClr val="black"/>
                </a:solidFill>
                <a:latin typeface="Arial" charset="0"/>
                <a:cs typeface="Arial" charset="0"/>
              </a:rPr>
              <a:t>Guidelines for Developing a Trauma-Informed Approach</a:t>
            </a:r>
          </a:p>
          <a:p>
            <a:pPr lvl="1" fontAlgn="base">
              <a:spcBef>
                <a:spcPct val="0"/>
              </a:spcBef>
              <a:spcAft>
                <a:spcPct val="0"/>
              </a:spcAft>
              <a:buFont typeface="Arial" pitchFamily="34" charset="0"/>
              <a:buChar char="•"/>
            </a:pPr>
            <a:r>
              <a:rPr lang="en-US" sz="1900" dirty="0">
                <a:solidFill>
                  <a:prstClr val="black"/>
                </a:solidFill>
                <a:latin typeface="Arial" charset="0"/>
                <a:cs typeface="Arial" charset="0"/>
              </a:rPr>
              <a:t>Preliminary discussion on the definition of community trauma</a:t>
            </a:r>
          </a:p>
          <a:p>
            <a:pPr lvl="1" fontAlgn="base">
              <a:spcBef>
                <a:spcPct val="0"/>
              </a:spcBef>
              <a:spcAft>
                <a:spcPct val="0"/>
              </a:spcAft>
            </a:pPr>
            <a:endParaRPr lang="en-US" sz="1900" dirty="0">
              <a:solidFill>
                <a:prstClr val="black"/>
              </a:solidFill>
              <a:latin typeface="Arial" charset="0"/>
              <a:cs typeface="Arial" charset="0"/>
            </a:endParaRPr>
          </a:p>
          <a:p>
            <a:pPr fontAlgn="base">
              <a:spcBef>
                <a:spcPct val="0"/>
              </a:spcBef>
              <a:spcAft>
                <a:spcPct val="0"/>
              </a:spcAft>
              <a:buFont typeface="Arial" pitchFamily="34" charset="0"/>
              <a:buChar char="•"/>
            </a:pPr>
            <a:r>
              <a:rPr lang="en-US" sz="1900" b="1" dirty="0">
                <a:solidFill>
                  <a:prstClr val="black"/>
                </a:solidFill>
                <a:latin typeface="Arial" charset="0"/>
                <a:cs typeface="Arial" charset="0"/>
              </a:rPr>
              <a:t>Public Comment (December, 2012)</a:t>
            </a:r>
            <a:r>
              <a:rPr lang="en-US" sz="1900" dirty="0">
                <a:solidFill>
                  <a:prstClr val="black"/>
                </a:solidFill>
                <a:latin typeface="Arial" charset="0"/>
                <a:cs typeface="Arial" charset="0"/>
              </a:rPr>
              <a:t> Online posting; &gt;2,000 respondents; 20,000 comments or endorsements</a:t>
            </a:r>
          </a:p>
          <a:p>
            <a:endParaRPr lang="en-US" dirty="0"/>
          </a:p>
        </p:txBody>
      </p:sp>
      <p:sp>
        <p:nvSpPr>
          <p:cNvPr id="4" name="Slide Number Placeholder 3"/>
          <p:cNvSpPr>
            <a:spLocks noGrp="1"/>
          </p:cNvSpPr>
          <p:nvPr>
            <p:ph type="sldNum" sz="quarter" idx="10"/>
          </p:nvPr>
        </p:nvSpPr>
        <p:spPr/>
        <p:txBody>
          <a:bodyPr/>
          <a:lstStyle/>
          <a:p>
            <a:fld id="{6114D45B-5355-4495-B788-01466E25D4E3}" type="slidenum">
              <a:rPr lang="en-US" smtClean="0"/>
              <a:t>13</a:t>
            </a:fld>
            <a:endParaRPr lang="en-US"/>
          </a:p>
        </p:txBody>
      </p:sp>
    </p:spTree>
    <p:extLst>
      <p:ext uri="{BB962C8B-B14F-4D97-AF65-F5344CB8AC3E}">
        <p14:creationId xmlns:p14="http://schemas.microsoft.com/office/powerpoint/2010/main" val="265414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Definition of Trauma: </a:t>
            </a:r>
            <a:r>
              <a:rPr lang="en-US" sz="1400" i="1" dirty="0"/>
              <a:t>“Individual trauma results from an </a:t>
            </a:r>
            <a:r>
              <a:rPr lang="en-US" sz="1400" i="1" u="sng" dirty="0"/>
              <a:t>event</a:t>
            </a:r>
            <a:r>
              <a:rPr lang="en-US" sz="1400" i="1" dirty="0"/>
              <a:t>, series of events, or set of circumstances that is </a:t>
            </a:r>
            <a:r>
              <a:rPr lang="en-US" sz="1400" i="1" u="sng" dirty="0"/>
              <a:t>experienced</a:t>
            </a:r>
            <a:r>
              <a:rPr lang="en-US" sz="1400" i="1" dirty="0"/>
              <a:t> by an individual as physically or emotionally harmful or life threatening and that has lasting adverse </a:t>
            </a:r>
            <a:r>
              <a:rPr lang="en-US" sz="1400" i="1" u="sng" dirty="0"/>
              <a:t>effects</a:t>
            </a:r>
            <a:r>
              <a:rPr lang="en-US" sz="1400" i="1" dirty="0"/>
              <a:t> on the individual’s functioning and mental, physical, social, emotional, or spiritual well-being.”</a:t>
            </a:r>
          </a:p>
          <a:p>
            <a:endParaRPr lang="en-US" dirty="0"/>
          </a:p>
          <a:p>
            <a:endParaRPr lang="en-US" dirty="0"/>
          </a:p>
        </p:txBody>
      </p:sp>
      <p:sp>
        <p:nvSpPr>
          <p:cNvPr id="4" name="Slide Number Placeholder 3"/>
          <p:cNvSpPr>
            <a:spLocks noGrp="1"/>
          </p:cNvSpPr>
          <p:nvPr>
            <p:ph type="sldNum" sz="quarter" idx="10"/>
          </p:nvPr>
        </p:nvSpPr>
        <p:spPr/>
        <p:txBody>
          <a:bodyPr/>
          <a:lstStyle/>
          <a:p>
            <a:fld id="{6114D45B-5355-4495-B788-01466E25D4E3}" type="slidenum">
              <a:rPr lang="en-US" smtClean="0"/>
              <a:t>15</a:t>
            </a:fld>
            <a:endParaRPr lang="en-US"/>
          </a:p>
        </p:txBody>
      </p:sp>
      <p:graphicFrame>
        <p:nvGraphicFramePr>
          <p:cNvPr id="5" name="Content Placeholder 3"/>
          <p:cNvGraphicFramePr>
            <a:graphicFrameLocks/>
          </p:cNvGraphicFramePr>
          <p:nvPr>
            <p:extLst/>
          </p:nvPr>
        </p:nvGraphicFramePr>
        <p:xfrm>
          <a:off x="501439" y="5921613"/>
          <a:ext cx="5564504" cy="3250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17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7066" lvl="1" indent="-110001">
              <a:spcBef>
                <a:spcPts val="571"/>
              </a:spcBef>
              <a:buClr>
                <a:schemeClr val="dk1"/>
              </a:buClr>
              <a:buSzPct val="100000"/>
              <a:buFont typeface="Arial"/>
              <a:buChar char="–"/>
            </a:pPr>
            <a:r>
              <a:rPr lang="en-US" sz="2000" dirty="0">
                <a:solidFill>
                  <a:schemeClr val="dk1"/>
                </a:solidFill>
                <a:ea typeface="Galdeano"/>
                <a:cs typeface="Galdeano"/>
                <a:sym typeface="Galdeano"/>
              </a:rPr>
              <a:t>Builds upon </a:t>
            </a:r>
            <a:r>
              <a:rPr lang="en-US" sz="2000" dirty="0"/>
              <a:t>p</a:t>
            </a:r>
            <a:r>
              <a:rPr lang="en-US" sz="2000" dirty="0">
                <a:solidFill>
                  <a:schemeClr val="dk1"/>
                </a:solidFill>
                <a:ea typeface="Galdeano"/>
                <a:cs typeface="Galdeano"/>
                <a:sym typeface="Galdeano"/>
              </a:rPr>
              <a:t>eer </a:t>
            </a:r>
            <a:r>
              <a:rPr lang="en-US" sz="2000" dirty="0"/>
              <a:t>c</a:t>
            </a:r>
            <a:r>
              <a:rPr lang="en-US" sz="2000" dirty="0">
                <a:solidFill>
                  <a:schemeClr val="dk1"/>
                </a:solidFill>
                <a:ea typeface="Galdeano"/>
                <a:cs typeface="Galdeano"/>
                <a:sym typeface="Galdeano"/>
              </a:rPr>
              <a:t>onnection</a:t>
            </a:r>
          </a:p>
          <a:p>
            <a:pPr marL="757066" lvl="1" indent="-110001">
              <a:spcBef>
                <a:spcPts val="571"/>
              </a:spcBef>
              <a:buClr>
                <a:srgbClr val="000000"/>
              </a:buClr>
              <a:buSzPct val="100000"/>
              <a:buFont typeface="Arial"/>
              <a:buChar char="–"/>
            </a:pPr>
            <a:r>
              <a:rPr lang="en-US" sz="2000" dirty="0">
                <a:solidFill>
                  <a:schemeClr val="dk1"/>
                </a:solidFill>
                <a:ea typeface="Galdeano"/>
                <a:cs typeface="Galdeano"/>
                <a:sym typeface="Galdeano"/>
              </a:rPr>
              <a:t>  </a:t>
            </a:r>
            <a:r>
              <a:rPr lang="en-US" sz="2000" dirty="0">
                <a:solidFill>
                  <a:srgbClr val="000000"/>
                </a:solidFill>
                <a:ea typeface="Galdeano"/>
                <a:cs typeface="Galdeano"/>
                <a:sym typeface="Galdeano"/>
              </a:rPr>
              <a:t>Promotes learning &amp; growth </a:t>
            </a:r>
          </a:p>
          <a:p>
            <a:pPr marL="757066" lvl="1" indent="-110001">
              <a:spcBef>
                <a:spcPts val="571"/>
              </a:spcBef>
              <a:buClr>
                <a:schemeClr val="dk1"/>
              </a:buClr>
              <a:buSzPct val="100000"/>
              <a:buFont typeface="Arial"/>
              <a:buChar char="–"/>
            </a:pPr>
            <a:r>
              <a:rPr lang="en-US" sz="2000" dirty="0">
                <a:solidFill>
                  <a:schemeClr val="dk1"/>
                </a:solidFill>
                <a:ea typeface="Galdeano"/>
                <a:cs typeface="Galdeano"/>
                <a:sym typeface="Galdeano"/>
              </a:rPr>
              <a:t>  Identifies service gaps   </a:t>
            </a:r>
          </a:p>
          <a:p>
            <a:pPr marL="757066" lvl="1" indent="-110001">
              <a:spcBef>
                <a:spcPts val="571"/>
              </a:spcBef>
              <a:buClr>
                <a:schemeClr val="dk1"/>
              </a:buClr>
              <a:buSzPct val="100000"/>
              <a:buFont typeface="Arial"/>
              <a:buChar char="–"/>
            </a:pPr>
            <a:r>
              <a:rPr lang="en-US" sz="2000" dirty="0">
                <a:solidFill>
                  <a:schemeClr val="dk1"/>
                </a:solidFill>
                <a:ea typeface="Galdeano"/>
                <a:cs typeface="Galdeano"/>
                <a:sym typeface="Galdeano"/>
              </a:rPr>
              <a:t>  Develops </a:t>
            </a:r>
            <a:r>
              <a:rPr lang="en-US" sz="2000" dirty="0"/>
              <a:t>p</a:t>
            </a:r>
            <a:r>
              <a:rPr lang="en-US" sz="2000" dirty="0">
                <a:solidFill>
                  <a:schemeClr val="dk1"/>
                </a:solidFill>
                <a:ea typeface="Galdeano"/>
                <a:cs typeface="Galdeano"/>
                <a:sym typeface="Galdeano"/>
              </a:rPr>
              <a:t>artnerships &amp; collaboration </a:t>
            </a:r>
          </a:p>
          <a:p>
            <a:pPr marL="757066" lvl="1" indent="-110001">
              <a:spcBef>
                <a:spcPts val="571"/>
              </a:spcBef>
              <a:buClr>
                <a:schemeClr val="dk1"/>
              </a:buClr>
              <a:buSzPct val="100000"/>
              <a:buFont typeface="Arial"/>
              <a:buChar char="–"/>
            </a:pPr>
            <a:r>
              <a:rPr lang="en-US" sz="2000" dirty="0">
                <a:solidFill>
                  <a:schemeClr val="dk1"/>
                </a:solidFill>
                <a:ea typeface="Galdeano"/>
                <a:cs typeface="Galdeano"/>
                <a:sym typeface="Galdeano"/>
              </a:rPr>
              <a:t> Seeks to improve quality </a:t>
            </a:r>
          </a:p>
          <a:p>
            <a:endParaRPr lang="en-US" dirty="0"/>
          </a:p>
        </p:txBody>
      </p:sp>
      <p:sp>
        <p:nvSpPr>
          <p:cNvPr id="4" name="Slide Number Placeholder 3"/>
          <p:cNvSpPr>
            <a:spLocks noGrp="1"/>
          </p:cNvSpPr>
          <p:nvPr>
            <p:ph type="sldNum" sz="quarter" idx="10"/>
          </p:nvPr>
        </p:nvSpPr>
        <p:spPr/>
        <p:txBody>
          <a:bodyPr/>
          <a:lstStyle/>
          <a:p>
            <a:fld id="{63469A60-023B-1C43-8A37-96CD00633043}" type="slidenum">
              <a:rPr lang="en-US" smtClean="0"/>
              <a:t>24</a:t>
            </a:fld>
            <a:endParaRPr lang="en-US"/>
          </a:p>
        </p:txBody>
      </p:sp>
    </p:spTree>
    <p:extLst>
      <p:ext uri="{BB962C8B-B14F-4D97-AF65-F5344CB8AC3E}">
        <p14:creationId xmlns:p14="http://schemas.microsoft.com/office/powerpoint/2010/main" val="313086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9FC52-E1CF-4601-9A3A-F48D58B0FB8C}" type="slidenum">
              <a:rPr lang="en-US" smtClean="0"/>
              <a:t>25</a:t>
            </a:fld>
            <a:endParaRPr lang="en-US" dirty="0"/>
          </a:p>
        </p:txBody>
      </p:sp>
    </p:spTree>
    <p:extLst>
      <p:ext uri="{BB962C8B-B14F-4D97-AF65-F5344CB8AC3E}">
        <p14:creationId xmlns:p14="http://schemas.microsoft.com/office/powerpoint/2010/main" val="321953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9FC52-E1CF-4601-9A3A-F48D58B0FB8C}" type="slidenum">
              <a:rPr lang="en-US" smtClean="0"/>
              <a:t>26</a:t>
            </a:fld>
            <a:endParaRPr lang="en-US" dirty="0"/>
          </a:p>
        </p:txBody>
      </p:sp>
    </p:spTree>
    <p:extLst>
      <p:ext uri="{BB962C8B-B14F-4D97-AF65-F5344CB8AC3E}">
        <p14:creationId xmlns:p14="http://schemas.microsoft.com/office/powerpoint/2010/main" val="376189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9FC52-E1CF-4601-9A3A-F48D58B0FB8C}" type="slidenum">
              <a:rPr lang="en-US" smtClean="0"/>
              <a:t>27</a:t>
            </a:fld>
            <a:endParaRPr lang="en-US" dirty="0"/>
          </a:p>
        </p:txBody>
      </p:sp>
    </p:spTree>
    <p:extLst>
      <p:ext uri="{BB962C8B-B14F-4D97-AF65-F5344CB8AC3E}">
        <p14:creationId xmlns:p14="http://schemas.microsoft.com/office/powerpoint/2010/main" val="229342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Program design:</a:t>
            </a:r>
            <a:r>
              <a:rPr lang="en-US" b="1" baseline="0" dirty="0"/>
              <a:t> </a:t>
            </a:r>
          </a:p>
          <a:p>
            <a:pPr marL="465887" indent="-427063">
              <a:buSzPct val="100000"/>
              <a:buFont typeface="Arial"/>
              <a:buChar char="●"/>
            </a:pPr>
            <a:r>
              <a:rPr lang="en-US" dirty="0">
                <a:solidFill>
                  <a:schemeClr val="bg2">
                    <a:lumMod val="10000"/>
                  </a:schemeClr>
                </a:solidFill>
              </a:rPr>
              <a:t>Value added to include families and youth in the process of creating change? </a:t>
            </a:r>
          </a:p>
          <a:p>
            <a:pPr marL="1281189" lvl="2" indent="-427063">
              <a:buClr>
                <a:srgbClr val="408000"/>
              </a:buClr>
              <a:buSzPct val="100000"/>
              <a:buFont typeface="Arial"/>
              <a:buChar char="●"/>
            </a:pPr>
            <a:r>
              <a:rPr lang="en-US" sz="2200" dirty="0">
                <a:solidFill>
                  <a:schemeClr val="bg2">
                    <a:lumMod val="10000"/>
                  </a:schemeClr>
                </a:solidFill>
              </a:rPr>
              <a:t>Provide education and support</a:t>
            </a:r>
          </a:p>
          <a:p>
            <a:pPr marL="1281189" lvl="2" indent="-427063">
              <a:buClr>
                <a:srgbClr val="408000"/>
              </a:buClr>
              <a:buSzPct val="100000"/>
              <a:buFont typeface="Arial"/>
              <a:buChar char="●"/>
            </a:pPr>
            <a:r>
              <a:rPr lang="en-US" sz="2200" dirty="0">
                <a:solidFill>
                  <a:schemeClr val="bg2">
                    <a:lumMod val="10000"/>
                  </a:schemeClr>
                </a:solidFill>
              </a:rPr>
              <a:t>Conveners, facilitators and champions </a:t>
            </a:r>
          </a:p>
          <a:p>
            <a:pPr marL="1281189" lvl="2" indent="-427063">
              <a:buClr>
                <a:srgbClr val="408000"/>
              </a:buClr>
              <a:buSzPct val="100000"/>
              <a:buFont typeface="Arial"/>
              <a:buChar char="●"/>
            </a:pPr>
            <a:r>
              <a:rPr lang="en-US" sz="2200" dirty="0">
                <a:solidFill>
                  <a:schemeClr val="bg2">
                    <a:lumMod val="10000"/>
                  </a:schemeClr>
                </a:solidFill>
              </a:rPr>
              <a:t>Bring lived experience</a:t>
            </a:r>
          </a:p>
          <a:p>
            <a:pPr marL="1281189" lvl="2" indent="-427063">
              <a:buClr>
                <a:srgbClr val="408000"/>
              </a:buClr>
              <a:buSzPct val="100000"/>
              <a:buFont typeface="Arial"/>
              <a:buChar char="●"/>
            </a:pPr>
            <a:r>
              <a:rPr lang="en-US" sz="2200" dirty="0">
                <a:solidFill>
                  <a:schemeClr val="bg2">
                    <a:lumMod val="10000"/>
                  </a:schemeClr>
                </a:solidFill>
              </a:rPr>
              <a:t>Creativity  </a:t>
            </a:r>
          </a:p>
          <a:p>
            <a:pPr marL="465887" indent="-427063">
              <a:buSzPct val="100000"/>
              <a:buFont typeface="Arial"/>
              <a:buChar char="●"/>
            </a:pPr>
            <a:r>
              <a:rPr lang="en-US" dirty="0">
                <a:solidFill>
                  <a:schemeClr val="bg2">
                    <a:lumMod val="10000"/>
                  </a:schemeClr>
                </a:solidFill>
              </a:rPr>
              <a:t>Committed at all levels of partnership </a:t>
            </a:r>
            <a:r>
              <a:rPr lang="en-US" i="1" dirty="0">
                <a:solidFill>
                  <a:schemeClr val="bg2">
                    <a:lumMod val="10000"/>
                  </a:schemeClr>
                </a:solidFill>
              </a:rPr>
              <a:t>exploration</a:t>
            </a:r>
            <a:r>
              <a:rPr lang="en-US" dirty="0">
                <a:solidFill>
                  <a:schemeClr val="bg2">
                    <a:lumMod val="10000"/>
                  </a:schemeClr>
                </a:solidFill>
              </a:rPr>
              <a:t>, </a:t>
            </a:r>
            <a:r>
              <a:rPr lang="en-US" i="1" dirty="0">
                <a:solidFill>
                  <a:schemeClr val="bg2">
                    <a:lumMod val="10000"/>
                  </a:schemeClr>
                </a:solidFill>
              </a:rPr>
              <a:t>planning</a:t>
            </a:r>
            <a:r>
              <a:rPr lang="en-US" dirty="0">
                <a:solidFill>
                  <a:schemeClr val="bg2">
                    <a:lumMod val="10000"/>
                  </a:schemeClr>
                </a:solidFill>
              </a:rPr>
              <a:t>, </a:t>
            </a:r>
            <a:r>
              <a:rPr lang="en-US" i="1" dirty="0">
                <a:solidFill>
                  <a:schemeClr val="bg2">
                    <a:lumMod val="10000"/>
                  </a:schemeClr>
                </a:solidFill>
              </a:rPr>
              <a:t>implementation</a:t>
            </a:r>
            <a:r>
              <a:rPr lang="en-US" dirty="0">
                <a:solidFill>
                  <a:schemeClr val="bg2">
                    <a:lumMod val="10000"/>
                  </a:schemeClr>
                </a:solidFill>
              </a:rPr>
              <a:t> and </a:t>
            </a:r>
            <a:r>
              <a:rPr lang="en-US" i="1" dirty="0">
                <a:solidFill>
                  <a:schemeClr val="bg2">
                    <a:lumMod val="10000"/>
                  </a:schemeClr>
                </a:solidFill>
              </a:rPr>
              <a:t>sustainability </a:t>
            </a:r>
          </a:p>
          <a:p>
            <a:pPr marL="465887" indent="-427063">
              <a:buSzPct val="100000"/>
              <a:buFont typeface="Arial"/>
              <a:buChar char="●"/>
            </a:pPr>
            <a:r>
              <a:rPr lang="en-US" dirty="0">
                <a:solidFill>
                  <a:schemeClr val="bg2">
                    <a:lumMod val="10000"/>
                  </a:schemeClr>
                </a:solidFill>
              </a:rPr>
              <a:t>Think bigger than just clinical implications of trauma informed care</a:t>
            </a:r>
          </a:p>
          <a:p>
            <a:endParaRPr lang="en-US" sz="2200" dirty="0">
              <a:solidFill>
                <a:schemeClr val="bg2">
                  <a:lumMod val="10000"/>
                </a:schemeClr>
              </a:solidFill>
            </a:endParaRPr>
          </a:p>
          <a:p>
            <a:r>
              <a:rPr lang="en-US" dirty="0"/>
              <a:t>Partners in selection process of screening &amp; assessment protocols</a:t>
            </a:r>
          </a:p>
          <a:p>
            <a:r>
              <a:rPr lang="en-US" dirty="0"/>
              <a:t>Partners in development of responsive services and supports </a:t>
            </a:r>
          </a:p>
          <a:p>
            <a:pPr lvl="1"/>
            <a:r>
              <a:rPr lang="en-US" dirty="0"/>
              <a:t>Clinical Supports </a:t>
            </a:r>
          </a:p>
          <a:p>
            <a:pPr lvl="1"/>
            <a:r>
              <a:rPr lang="en-US" dirty="0"/>
              <a:t>Peer to Peer: Coaching &amp; Partner Models </a:t>
            </a:r>
          </a:p>
          <a:p>
            <a:r>
              <a:rPr lang="en-US" dirty="0"/>
              <a:t>Partners in defining what  TI-principles means to them and how that applies to quality of care </a:t>
            </a:r>
          </a:p>
          <a:p>
            <a:r>
              <a:rPr lang="en-US" dirty="0"/>
              <a:t>Ability to identifying </a:t>
            </a:r>
            <a:r>
              <a:rPr lang="en-US" dirty="0" err="1"/>
              <a:t>unm</a:t>
            </a:r>
            <a:endParaRPr lang="en-US" dirty="0"/>
          </a:p>
        </p:txBody>
      </p:sp>
      <p:sp>
        <p:nvSpPr>
          <p:cNvPr id="4" name="Slide Number Placeholder 3"/>
          <p:cNvSpPr>
            <a:spLocks noGrp="1"/>
          </p:cNvSpPr>
          <p:nvPr>
            <p:ph type="sldNum" sz="quarter" idx="10"/>
          </p:nvPr>
        </p:nvSpPr>
        <p:spPr/>
        <p:txBody>
          <a:bodyPr/>
          <a:lstStyle/>
          <a:p>
            <a:fld id="{F069FC52-E1CF-4601-9A3A-F48D58B0FB8C}" type="slidenum">
              <a:rPr lang="en-US" smtClean="0"/>
              <a:t>28</a:t>
            </a:fld>
            <a:endParaRPr lang="en-US" dirty="0"/>
          </a:p>
        </p:txBody>
      </p:sp>
    </p:spTree>
    <p:extLst>
      <p:ext uri="{BB962C8B-B14F-4D97-AF65-F5344CB8AC3E}">
        <p14:creationId xmlns:p14="http://schemas.microsoft.com/office/powerpoint/2010/main" val="323857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needed for Post</a:t>
            </a:r>
            <a:r>
              <a:rPr lang="en-US" b="1" baseline="0" dirty="0"/>
              <a:t> traumatic growth? </a:t>
            </a:r>
          </a:p>
          <a:p>
            <a:endParaRPr lang="en-US" b="1" dirty="0"/>
          </a:p>
          <a:p>
            <a:r>
              <a:rPr lang="en-US" b="1" dirty="0"/>
              <a:t>Safe environment:</a:t>
            </a:r>
            <a:r>
              <a:rPr lang="en-US" b="1" baseline="0" dirty="0"/>
              <a:t> </a:t>
            </a:r>
          </a:p>
          <a:p>
            <a:r>
              <a:rPr lang="en-US" baseline="0" dirty="0"/>
              <a:t>-Since feelings of extreme danger and vulnerability are inherent to most who experience trauma, establishing a sense of safety for youth is necessary before beginning to process the experience </a:t>
            </a:r>
          </a:p>
          <a:p>
            <a:endParaRPr lang="en-US" baseline="0" dirty="0"/>
          </a:p>
          <a:p>
            <a:r>
              <a:rPr lang="en-US" b="1" baseline="0" dirty="0"/>
              <a:t>Listening without trying to solve: </a:t>
            </a:r>
          </a:p>
          <a:p>
            <a:pPr marL="174708" indent="-174708">
              <a:buFontTx/>
              <a:buChar char="-"/>
            </a:pPr>
            <a:r>
              <a:rPr lang="en-US" baseline="0" dirty="0"/>
              <a:t>Youth May feel angry or scared and express  a variety of emotions in order to make sense of the experience (behaviors: remember its not about fixing behaviors only) </a:t>
            </a:r>
          </a:p>
          <a:p>
            <a:pPr marL="174708" indent="-174708">
              <a:buFontTx/>
              <a:buChar char="-"/>
            </a:pPr>
            <a:r>
              <a:rPr lang="en-US" baseline="0" dirty="0"/>
              <a:t>Caring adults must resist the urge to “make it all better”  which may come from personal needs to make intense feelings more tolerable. Must be willing to sit with discomfort (a tenant of peer support) </a:t>
            </a:r>
          </a:p>
          <a:p>
            <a:pPr marL="174708" indent="-174708">
              <a:buFontTx/>
              <a:buChar char="-"/>
            </a:pPr>
            <a:r>
              <a:rPr lang="en-US" baseline="0" dirty="0"/>
              <a:t>Listening with out solving is also a tenant of many peer to peer support models. </a:t>
            </a:r>
          </a:p>
          <a:p>
            <a:pPr marL="174708" indent="-174708">
              <a:buFontTx/>
              <a:buChar char="-"/>
            </a:pPr>
            <a:endParaRPr lang="en-US" baseline="0" dirty="0"/>
          </a:p>
          <a:p>
            <a:r>
              <a:rPr lang="en-US" b="1" baseline="0" dirty="0"/>
              <a:t>Recognizing &amp; highlighting growth &amp; opportunity </a:t>
            </a:r>
          </a:p>
          <a:p>
            <a:r>
              <a:rPr lang="en-US" b="1" baseline="0" dirty="0"/>
              <a:t>-</a:t>
            </a:r>
            <a:r>
              <a:rPr lang="en-US" b="0" baseline="0" dirty="0"/>
              <a:t>Identify and point out youth’s new insight can help reinforce growth </a:t>
            </a:r>
          </a:p>
          <a:p>
            <a:endParaRPr lang="en-US" b="0" baseline="0" dirty="0"/>
          </a:p>
          <a:p>
            <a:r>
              <a:rPr lang="en-US" b="1" baseline="0" dirty="0"/>
              <a:t>Reframing growth and opportunity</a:t>
            </a:r>
          </a:p>
          <a:p>
            <a:r>
              <a:rPr lang="en-US" b="0" baseline="0" dirty="0"/>
              <a:t>-There is a tendency to say “traumatic experience caused Growth” It is more helpful to reframe that and say trauma didn’t cause the growth but created a opportunity to learn and grow</a:t>
            </a:r>
          </a:p>
          <a:p>
            <a:endParaRPr lang="en-US" b="1" baseline="0" dirty="0"/>
          </a:p>
          <a:p>
            <a:r>
              <a:rPr lang="en-US" b="1" baseline="0" dirty="0"/>
              <a:t>Referrals &amp; Access to services </a:t>
            </a:r>
          </a:p>
          <a:p>
            <a:r>
              <a:rPr lang="en-US" b="1" baseline="0" dirty="0"/>
              <a:t>-</a:t>
            </a:r>
            <a:r>
              <a:rPr lang="en-US" b="0" baseline="0" dirty="0"/>
              <a:t>Many youth don’t know about, are afraid of or have heard negative experiences about the MH services, however counseling can be very useful in helping youth make sense of it all. </a:t>
            </a:r>
            <a:endParaRPr lang="en-US" b="1" baseline="0" dirty="0"/>
          </a:p>
          <a:p>
            <a:r>
              <a:rPr lang="en-US" b="1" baseline="0" dirty="0"/>
              <a:t>-</a:t>
            </a:r>
          </a:p>
          <a:p>
            <a:endParaRPr lang="en-US" b="1" dirty="0"/>
          </a:p>
        </p:txBody>
      </p:sp>
      <p:sp>
        <p:nvSpPr>
          <p:cNvPr id="4" name="Slide Number Placeholder 3"/>
          <p:cNvSpPr>
            <a:spLocks noGrp="1"/>
          </p:cNvSpPr>
          <p:nvPr>
            <p:ph type="sldNum" sz="quarter" idx="10"/>
          </p:nvPr>
        </p:nvSpPr>
        <p:spPr/>
        <p:txBody>
          <a:bodyPr/>
          <a:lstStyle/>
          <a:p>
            <a:fld id="{332CFDE5-F2A0-4910-A3DC-7821CCAE239C}" type="slidenum">
              <a:rPr lang="en-US" smtClean="0"/>
              <a:t>34</a:t>
            </a:fld>
            <a:endParaRPr lang="en-US"/>
          </a:p>
        </p:txBody>
      </p:sp>
    </p:spTree>
    <p:extLst>
      <p:ext uri="{BB962C8B-B14F-4D97-AF65-F5344CB8AC3E}">
        <p14:creationId xmlns:p14="http://schemas.microsoft.com/office/powerpoint/2010/main" val="1194624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19457" y="6400801"/>
            <a:ext cx="285751" cy="242297"/>
          </a:xfrm>
          <a:prstGeom prst="rect">
            <a:avLst/>
          </a:prstGeom>
        </p:spPr>
        <p:txBody>
          <a:bodyPr/>
          <a:lstStyle/>
          <a:p>
            <a:fld id="{90EBEF87-C08A-4984-84E5-5ED9A067193A}" type="slidenum">
              <a:rPr lang="en-US" smtClean="0"/>
              <a:t>‹#›</a:t>
            </a:fld>
            <a:endParaRPr lang="en-US" dirty="0"/>
          </a:p>
        </p:txBody>
      </p:sp>
    </p:spTree>
    <p:extLst>
      <p:ext uri="{BB962C8B-B14F-4D97-AF65-F5344CB8AC3E}">
        <p14:creationId xmlns:p14="http://schemas.microsoft.com/office/powerpoint/2010/main" val="1751850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Alt 1">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96503"/>
          </a:xfrm>
        </p:spPr>
        <p:txBody>
          <a:bodyPr/>
          <a:lstStyle>
            <a:lvl1pPr>
              <a:defRPr b="1" spc="-100">
                <a:solidFill>
                  <a:srgbClr val="EA002A"/>
                </a:solidFill>
                <a:latin typeface="Verdana"/>
                <a:ea typeface="Arial" charset="0"/>
                <a:cs typeface="Verdana"/>
              </a:defRPr>
            </a:lvl1pPr>
          </a:lstStyle>
          <a:p>
            <a:r>
              <a:rPr lang="en-US" dirty="0"/>
              <a:t>Click to edit Master title style</a:t>
            </a:r>
          </a:p>
        </p:txBody>
      </p:sp>
      <p:sp>
        <p:nvSpPr>
          <p:cNvPr id="3" name="Content Placeholder 2"/>
          <p:cNvSpPr>
            <a:spLocks noGrp="1"/>
          </p:cNvSpPr>
          <p:nvPr>
            <p:ph idx="1"/>
          </p:nvPr>
        </p:nvSpPr>
        <p:spPr>
          <a:xfrm>
            <a:off x="628650" y="1909704"/>
            <a:ext cx="7886700" cy="4267259"/>
          </a:xfrm>
        </p:spPr>
        <p:txBody>
          <a:bodyPr/>
          <a:lstStyle>
            <a:lvl1pPr>
              <a:defRPr>
                <a:solidFill>
                  <a:srgbClr val="323E48"/>
                </a:solidFill>
                <a:latin typeface="Calibri Light"/>
                <a:ea typeface="Calibri" charset="0"/>
                <a:cs typeface="Calibri Light"/>
              </a:defRPr>
            </a:lvl1pPr>
            <a:lvl2pPr>
              <a:defRPr>
                <a:solidFill>
                  <a:srgbClr val="323E48"/>
                </a:solidFill>
                <a:latin typeface="Calibri Light"/>
                <a:ea typeface="Calibri" charset="0"/>
                <a:cs typeface="Calibri Light"/>
              </a:defRPr>
            </a:lvl2pPr>
            <a:lvl3pPr>
              <a:defRPr>
                <a:solidFill>
                  <a:srgbClr val="323E48"/>
                </a:solidFill>
                <a:latin typeface="Calibri Light"/>
                <a:ea typeface="Calibri" charset="0"/>
                <a:cs typeface="Calibri Light"/>
              </a:defRPr>
            </a:lvl3pPr>
            <a:lvl4pPr>
              <a:defRPr>
                <a:solidFill>
                  <a:srgbClr val="323E48"/>
                </a:solidFill>
                <a:latin typeface="Calibri Light"/>
                <a:ea typeface="Calibri" charset="0"/>
                <a:cs typeface="Calibri Light"/>
              </a:defRPr>
            </a:lvl4pPr>
            <a:lvl5pPr>
              <a:defRPr>
                <a:solidFill>
                  <a:srgbClr val="323E48"/>
                </a:solidFill>
                <a:latin typeface="Calibri Light"/>
                <a:ea typeface="Calibri" charset="0"/>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C8ACEB-83CC-524B-9A1D-3D08F6879EF1}" type="slidenum">
              <a:rPr lang="en-US" smtClean="0"/>
              <a:t>‹#›</a:t>
            </a:fld>
            <a:endParaRPr lang="en-US" dirty="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28650" y="6352544"/>
            <a:ext cx="2922252" cy="366255"/>
          </a:xfrm>
          <a:prstGeom prst="rect">
            <a:avLst/>
          </a:prstGeom>
        </p:spPr>
      </p:pic>
      <p:sp>
        <p:nvSpPr>
          <p:cNvPr id="4" name="Rectangle 3"/>
          <p:cNvSpPr/>
          <p:nvPr userDrawn="1"/>
        </p:nvSpPr>
        <p:spPr>
          <a:xfrm>
            <a:off x="0" y="365126"/>
            <a:ext cx="208609" cy="1196503"/>
          </a:xfrm>
          <a:prstGeom prst="rect">
            <a:avLst/>
          </a:prstGeom>
          <a:solidFill>
            <a:srgbClr val="323E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873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2.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 id="2147483708" r:id="rId23"/>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hyperlink" Target="https://www.samhsa.gov/childre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8" Type="http://schemas.openxmlformats.org/officeDocument/2006/relationships/hyperlink" Target="http://www.acestoohigh.com/" TargetMode="External"/><Relationship Id="rId3" Type="http://schemas.openxmlformats.org/officeDocument/2006/relationships/diagramLayout" Target="../diagrams/layout5.xml"/><Relationship Id="rId7" Type="http://schemas.openxmlformats.org/officeDocument/2006/relationships/hyperlink" Target="http://www.cdc.gov/violenceprevention/acestudy/index.html"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youthmovenational.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hanning-bete.com/prevention-programs/risk-protective-factors.html" TargetMode="External"/><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nctsn.org/resour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hyperlink" Target="mailto:ddemers@SACCORPS.ORG" TargetMode="Externa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hyperlink" Target="https://lnks.gd/l/eyJhbGciOiJIUzI1NiJ9.eyJlbWFpbCI6Im1lbWluZ2VyLm1haXNoYUBkb2wuZ292IiwiYnVsbGV0aW5fbGlua19pZCI6IjEwNSIsInN1YnNjcmliZXJfaWQiOiIyMzcyNTkwMzQiLCJsaW5rX2lkIjoiMzMwNzMxMDk5IiwidXJpIjoiYnAyOmRpZ2VzdCIsInVybCI6Imh0dHA6Ly9jbGljay5pY3B0cmFjay5jb20vaWNwL3JlbGF5LnBocD9hY3Q9VVdZVSZjPTY0NDkxMCZkZXN0aW5hdGlvbj1odHRwcyUzQSUyRiUyRmVuZ2FnZS55b3V0aC5nb3YlMkZ0b3BpYyUyRmN1cnJlbnQtZXZlbnRzJTNGdXRtX2NvbnRlbnQlM0QlMjZ1dG1fbWVkaXVtJTNEZW1haWwlMjZ1dG1fbmFtZSUzRCUyNnV0bV9zb3VyY2UlM0Rnb3ZkZWxpdmVyeSUyNnV0bV90ZXJtJTNEJm1zZ2lkPTEwNzUzNjMmcj04MjM5MDk0MiZ1dG1fY29udGVudD0mdXRtX21lZGl1bT1lbWFpbCZ1dG1fbmFtZT0mdXRtX3NvdXJjZT1nb3ZkZWxpdmVyeSZ1dG1fdGVybT0iLCJidWxsZXRpbl9pZCI6IjIwMTgwMjIxLjg1NzI3MDcxIn0.qOBjYS_itY14Q-6Xbc10pJMOKQLA0swTpoaFvWF4bxg" TargetMode="External"/><Relationship Id="rId2" Type="http://schemas.openxmlformats.org/officeDocument/2006/relationships/hyperlink" Target="https://lnks.gd/l/eyJhbGciOiJIUzI1NiJ9.eyJlbWFpbCI6Im1lbWluZ2VyLm1haXNoYUBkb2wuZ292IiwiYnVsbGV0aW5fbGlua19pZCI6IjEwMyIsInN1YnNjcmliZXJfaWQiOiIyMzcyNTkwMzQiLCJsaW5rX2lkIjoiMzMwNzMxMDk1IiwidXJpIjoiYnAyOmRpZ2VzdCIsInVybCI6Imh0dHA6Ly9jbGljay5pY3B0cmFjay5jb20vaWNwL3JlbGF5LnBocD9hY3Q9VVdZVSZjPTY0NDkxMCZkZXN0aW5hdGlvbj1odHRwcyUzQSUyRiUyRnlvdXRoLmdvdiUyRnlvdXRoLXRvcGljcyUyRnlvdXRoLW1lbnRhbC1oZWFsdGglMkZ0cmF1bWEtaW5mb3JtZWQtYXBwcm9hY2hlcyUzRnV0bV9jb250ZW50JTNEJTI2dXRtX21lZGl1bSUzRGVtYWlsJTI2dXRtX25hbWUlM0QlMjZ1dG1fc291cmNlJTNEZ292ZGVsaXZlcnklMjZ1dG1fdGVybSUzRCZtc2dpZD0xMDc1MzYzJnI9ODIzOTA5NDImdXRtX2NvbnRlbnQ9JnV0bV9tZWRpdW09ZW1haWwmdXRtX25hbWU9JnV0bV9zb3VyY2U9Z292ZGVsaXZlcnkmdXRtX3Rlcm09IiwiYnVsbGV0aW5faWQiOiIyMDE4MDIyMS44NTcyNzA3MSJ9.RxS_b4Mquyq7ZMt9VlJkfVa4uDavuanr4sBZ0HZDVe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https://lnks.gd/l/eyJhbGciOiJIUzI1NiJ9.eyJlbWFpbCI6Im1lbWluZ2VyLm1haXNoYUBkb2wuZ292IiwiYnVsbGV0aW5fbGlua19pZCI6IjEwOSIsInN1YnNjcmliZXJfaWQiOiIyMzcyNTkwMzQiLCJsaW5rX2lkIjoiMzMwNzMxMTA3IiwidXJpIjoiYnAyOmRpZ2VzdCIsInVybCI6Imh0dHA6Ly9jbGljay5pY3B0cmFjay5jb20vaWNwL3JlbGF5LnBocD9hY3Q9VVdZVSZjPTY0NDkxMCZkZXN0aW5hdGlvbj1odHRwcyUzQSUyRiUyRnJlbXMuZWQuZ292JTJGUmVzb3VyY2VzX0hhemFyZHMtVGhyZWF0c19BZHZlcnNhcmlhbF9UaHJlYXRzLmFzcHglM0Z1dG1fY29udGVudCUzRCUyNnV0bV9tZWRpdW0lM0RlbWFpbCUyNnV0bV9uYW1lJTNEJTI2dXRtX3NvdXJjZSUzRGdvdmRlbGl2ZXJ5JTI2dXRtX3Rlcm0lM0QmbXNnaWQ9MTA3NTM2MyZyPTgyMzkwOTQyJnV0bV9jb250ZW50PSZ1dG1fbWVkaXVtPWVtYWlsJnV0bV9uYW1lPSZ1dG1fc291cmNlPWdvdmRlbGl2ZXJ5JnV0bV90ZXJtPSIsImJ1bGxldGluX2lkIjoiMjAxODAyMjEuODU3MjcwNzEifQ.4ncuMdiWtgZIYupcjNANq08eO6szkbocrwzwC-GF5jw" TargetMode="External"/><Relationship Id="rId2" Type="http://schemas.openxmlformats.org/officeDocument/2006/relationships/hyperlink" Target="https://lnks.gd/l/eyJhbGciOiJIUzI1NiJ9.eyJlbWFpbCI6Im1lbWluZ2VyLm1haXNoYUBkb2wuZ292IiwiYnVsbGV0aW5fbGlua19pZCI6IjEwNyIsInN1YnNjcmliZXJfaWQiOiIyMzcyNTkwMzQiLCJsaW5rX2lkIjoiMzMwNzMxMTAzIiwidXJpIjoiYnAyOmRpZ2VzdCIsInVybCI6Imh0dHA6Ly9jbGljay5pY3B0cmFjay5jb20vaWNwL3JlbGF5LnBocD9hY3Q9VVdZVSZjPTY0NDkxMCZkZXN0aW5hdGlvbj1odHRwcyUzQSUyRiUyRnNhZmVzdXBwb3J0aXZlbGVhcm5pbmcuZWQuZ292JTJGc2VhcmNoJTNGa2V5d29yZHMlM0RyZXNpbGllbmNlJTI2dXRtX2NvbnRlbnQlM0QlMjZ1dG1fbWVkaXVtJTNEZW1haWwlMjZ1dG1fbmFtZSUzRCUyNnV0bV9zb3VyY2UlM0Rnb3ZkZWxpdmVyeSUyNnV0bV90ZXJtJTNEJm1zZ2lkPTEwNzUzNjMmcj04MjM5MDk0MiZ1dG1fY29udGVudD0mdXRtX21lZGl1bT1lbWFpbCZ1dG1fbmFtZT0mdXRtX3NvdXJjZT1nb3ZkZWxpdmVyeSZ1dG1fdGVybT0iLCJidWxsZXRpbl9pZCI6IjIwMTgwMjIxLjg1NzI3MDcxIn0.6jXYYYXpNhI0PYIJnVDYSGpYMiR6qXlUSqooOzlxdT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lnks.gd/l/eyJhbGciOiJIUzI1NiJ9.eyJlbWFpbCI6Im1lbWluZ2VyLm1haXNoYUBkb2wuZ292IiwiYnVsbGV0aW5fbGlua19pZCI6IjEwNyIsInN1YnNjcmliZXJfaWQiOiIyMzcyNTkwMzQiLCJsaW5rX2lkIjoiMzMwNzMxMTAzIiwidXJpIjoiYnAyOmRpZ2VzdCIsInVybCI6Imh0dHA6Ly9jbGljay5pY3B0cmFjay5jb20vaWNwL3JlbGF5LnBocD9hY3Q9VVdZVSZjPTY0NDkxMCZkZXN0aW5hdGlvbj1odHRwcyUzQSUyRiUyRnNhZmVzdXBwb3J0aXZlbGVhcm5pbmcuZWQuZ292JTJGc2VhcmNoJTNGa2V5d29yZHMlM0RyZXNpbGllbmNlJTI2dXRtX2NvbnRlbnQlM0QlMjZ1dG1fbWVkaXVtJTNEZW1haWwlMjZ1dG1fbmFtZSUzRCUyNnV0bV9zb3VyY2UlM0Rnb3ZkZWxpdmVyeSUyNnV0bV90ZXJtJTNEJm1zZ2lkPTEwNzUzNjMmcj04MjM5MDk0MiZ1dG1fY29udGVudD0mdXRtX21lZGl1bT1lbWFpbCZ1dG1fbmFtZT0mdXRtX3NvdXJjZT1nb3ZkZWxpdmVyeSZ1dG1fdGVybT0iLCJidWxsZXRpbl9pZCI6IjIwMTgwMjIxLjg1NzI3MDcxIn0.6jXYYYXpNhI0PYIJnVDYSGpYMiR6qXlUSqooOzlxdTA"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lnks.gd/l/eyJhbGciOiJIUzI1NiJ9.eyJlbWFpbCI6Im1lbWluZ2VyLm1haXNoYUBkb2wuZ292IiwiYnVsbGV0aW5fbGlua19pZCI6IjExMSIsInN1YnNjcmliZXJfaWQiOiIyMzcyNTkwMzQiLCJsaW5rX2lkIjoiMzMwNzMxMTExIiwidXJpIjoiYnAyOmRpZ2VzdCIsInVybCI6Imh0dHA6Ly9jbGljay5pY3B0cmFjay5jb20vaWNwL3JlbGF5LnBocD9hY3Q9VVdZVSZjPTY0NDkxMCZkZXN0aW5hdGlvbj1odHRwJTNBJTJGJTJGd3d3Lm5jdHNuLm9yZyUyRnJlc291cmNlcyUyRmF1ZGllbmNlcyUyRnNjaG9vbC1wZXJzb25uZWwlMkZjcmlzaXMtc2l0dWF0aW9uJTNGdXRtX2NvbnRlbnQlM0QlMjZ1dG1fbWVkaXVtJTNEZW1haWwlMjZ1dG1fbmFtZSUzRCUyNnV0bV9zb3VyY2UlM0Rnb3ZkZWxpdmVyeSUyNnV0bV90ZXJtJTNEJm1zZ2lkPTEwNzUzNjMmcj04MjM5MDk0MiZ1dG1fY29udGVudD0mdXRtX21lZGl1bT1lbWFpbCZ1dG1fbmFtZT0mdXRtX3NvdXJjZT1nb3ZkZWxpdmVyeSZ1dG1fdGVybT0iLCJidWxsZXRpbl9pZCI6IjIwMTgwMjIxLjg1NzI3MDcxIn0.iHEY7Dp2HbX0TOnlk27MHopaOx0NNmgLTezVHrSqdr4"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samhsa.gov/children" TargetMode="Externa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May 2, 2018</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Autofit/>
          </a:bodyPr>
          <a:lstStyle/>
          <a:p>
            <a:r>
              <a:rPr lang="en-US" sz="4000" dirty="0"/>
              <a:t>Our Journey Together: </a:t>
            </a:r>
            <a:br>
              <a:rPr lang="en-US" sz="4000" dirty="0"/>
            </a:br>
            <a:r>
              <a:rPr lang="en-US" sz="4000" dirty="0"/>
              <a:t>A Trauma-Informed </a:t>
            </a:r>
            <a:r>
              <a:rPr lang="en-US" sz="4000"/>
              <a:t>Approach for </a:t>
            </a:r>
            <a:r>
              <a:rPr lang="en-US" sz="4000" dirty="0"/>
              <a:t>Youth and the Workforce System</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lstStyle/>
          <a:p>
            <a:r>
              <a:rPr lang="en-US" dirty="0"/>
              <a:t>Division of Youth Services</a:t>
            </a:r>
          </a:p>
          <a:p>
            <a:r>
              <a:rPr lang="en-US" dirty="0"/>
              <a:t>May 2, 2018</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Trauma? </a:t>
            </a:r>
          </a:p>
        </p:txBody>
      </p:sp>
      <p:sp>
        <p:nvSpPr>
          <p:cNvPr id="7" name="Text Placeholder 6"/>
          <p:cNvSpPr>
            <a:spLocks noGrp="1"/>
          </p:cNvSpPr>
          <p:nvPr>
            <p:ph type="body" idx="1"/>
          </p:nvPr>
        </p:nvSpPr>
        <p:spPr>
          <a:xfrm>
            <a:off x="623888" y="4017964"/>
            <a:ext cx="7863840" cy="1912936"/>
          </a:xfrm>
        </p:spPr>
        <p:txBody>
          <a:bodyPr/>
          <a:lstStyle/>
          <a:p>
            <a:pPr algn="ctr"/>
            <a:r>
              <a:rPr lang="en-US" dirty="0"/>
              <a:t>Why should the Workforce care? </a:t>
            </a:r>
          </a:p>
          <a:p>
            <a:endParaRPr lang="en-US" dirty="0"/>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10</a:t>
            </a:fld>
            <a:endParaRPr lang="en-US" dirty="0"/>
          </a:p>
        </p:txBody>
      </p:sp>
    </p:spTree>
    <p:extLst>
      <p:ext uri="{BB962C8B-B14F-4D97-AF65-F5344CB8AC3E}">
        <p14:creationId xmlns:p14="http://schemas.microsoft.com/office/powerpoint/2010/main" val="405483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Grp="1" noChangeArrowheads="1"/>
          </p:cNvSpPr>
          <p:nvPr>
            <p:ph type="title"/>
          </p:nvPr>
        </p:nvSpPr>
        <p:spPr bwMode="auto">
          <a:xfrm>
            <a:off x="623888" y="-800915"/>
            <a:ext cx="7863840" cy="44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br>
              <a:rPr lang="en-US" b="1" i="1" dirty="0"/>
            </a:br>
            <a:br>
              <a:rPr lang="en-US" b="1" i="1" dirty="0"/>
            </a:br>
            <a:br>
              <a:rPr lang="en-US" b="1" i="1" dirty="0"/>
            </a:br>
            <a:r>
              <a:rPr lang="en-US" b="1" i="1" dirty="0">
                <a:solidFill>
                  <a:srgbClr val="C00000"/>
                </a:solidFill>
              </a:rPr>
              <a:t>SAMHSA’s Concept of Trauma and Framework for a Trauma-Informed Approach</a:t>
            </a:r>
            <a:br>
              <a:rPr lang="en-US" dirty="0"/>
            </a:br>
            <a:endParaRPr lang="en-US" altLang="en-US" sz="3000" dirty="0">
              <a:latin typeface="Yu Gothic UI Semibold" panose="020B0700000000000000" pitchFamily="34" charset="-128"/>
              <a:ea typeface="Yu Gothic UI Semibold" panose="020B0700000000000000" pitchFamily="34" charset="-128"/>
            </a:endParaRPr>
          </a:p>
        </p:txBody>
      </p:sp>
      <p:sp>
        <p:nvSpPr>
          <p:cNvPr id="2" name="Text Placeholder 1"/>
          <p:cNvSpPr>
            <a:spLocks noGrp="1"/>
          </p:cNvSpPr>
          <p:nvPr>
            <p:ph type="body" idx="1"/>
          </p:nvPr>
        </p:nvSpPr>
        <p:spPr/>
        <p:txBody>
          <a:bodyPr>
            <a:normAutofit fontScale="85000" lnSpcReduction="10000"/>
          </a:bodyPr>
          <a:lstStyle/>
          <a:p>
            <a:pPr algn="r"/>
            <a:r>
              <a:rPr lang="en-US" altLang="en-US" sz="2800" dirty="0">
                <a:latin typeface="Yu Gothic Medium" panose="020B0500000000000000" pitchFamily="34" charset="-128"/>
                <a:ea typeface="Yu Gothic Medium" panose="020B0500000000000000" pitchFamily="34" charset="-128"/>
              </a:rPr>
              <a:t>Rebecca </a:t>
            </a:r>
            <a:r>
              <a:rPr lang="en-US" altLang="en-US" sz="2800" dirty="0" err="1">
                <a:latin typeface="Yu Gothic Medium" panose="020B0500000000000000" pitchFamily="34" charset="-128"/>
                <a:ea typeface="Yu Gothic Medium" panose="020B0500000000000000" pitchFamily="34" charset="-128"/>
              </a:rPr>
              <a:t>Flatow</a:t>
            </a:r>
            <a:r>
              <a:rPr lang="en-US" altLang="en-US" sz="2800" dirty="0">
                <a:latin typeface="Yu Gothic Medium" panose="020B0500000000000000" pitchFamily="34" charset="-128"/>
                <a:ea typeface="Yu Gothic Medium" panose="020B0500000000000000" pitchFamily="34" charset="-128"/>
              </a:rPr>
              <a:t> </a:t>
            </a:r>
            <a:r>
              <a:rPr lang="en-US" altLang="en-US" sz="2800" dirty="0" err="1">
                <a:latin typeface="Yu Gothic Medium" panose="020B0500000000000000" pitchFamily="34" charset="-128"/>
                <a:ea typeface="Yu Gothic Medium" panose="020B0500000000000000" pitchFamily="34" charset="-128"/>
              </a:rPr>
              <a:t>Zornick</a:t>
            </a:r>
            <a:endParaRPr lang="en-US" altLang="en-US" sz="2800" dirty="0">
              <a:latin typeface="Yu Gothic Medium" panose="020B0500000000000000" pitchFamily="34" charset="-128"/>
              <a:ea typeface="Yu Gothic Medium" panose="020B0500000000000000" pitchFamily="34" charset="-128"/>
            </a:endParaRPr>
          </a:p>
          <a:p>
            <a:pPr algn="r"/>
            <a:r>
              <a:rPr lang="en-US" altLang="en-US" sz="2800" dirty="0">
                <a:latin typeface="Yu Gothic Medium" panose="020B0500000000000000" pitchFamily="34" charset="-128"/>
                <a:ea typeface="Yu Gothic Medium" panose="020B0500000000000000" pitchFamily="34" charset="-128"/>
              </a:rPr>
              <a:t>Substance Abuse and Mental Health Services Administration</a:t>
            </a:r>
          </a:p>
          <a:p>
            <a:pPr algn="r"/>
            <a:r>
              <a:rPr lang="en-US" altLang="en-US" sz="2800" dirty="0">
                <a:latin typeface="Yu Gothic Medium" panose="020B0500000000000000" pitchFamily="34" charset="-128"/>
                <a:ea typeface="Yu Gothic Medium" panose="020B0500000000000000" pitchFamily="34" charset="-128"/>
              </a:rPr>
              <a:t>U.S. Department of Health and Human Services</a:t>
            </a:r>
          </a:p>
          <a:p>
            <a:endParaRPr lang="en-US" dirty="0"/>
          </a:p>
        </p:txBody>
      </p:sp>
      <p:sp>
        <p:nvSpPr>
          <p:cNvPr id="5" name="Subtitle 2"/>
          <p:cNvSpPr txBox="1">
            <a:spLocks/>
          </p:cNvSpPr>
          <p:nvPr/>
        </p:nvSpPr>
        <p:spPr>
          <a:xfrm>
            <a:off x="2643698" y="3159103"/>
            <a:ext cx="6190059" cy="1241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altLang="en-US" sz="1650" dirty="0">
              <a:latin typeface="Yu Gothic Medium" panose="020B0500000000000000" pitchFamily="34" charset="-128"/>
              <a:ea typeface="Yu Gothic Medium" panose="020B0500000000000000" pitchFamily="34" charset="-128"/>
            </a:endParaRPr>
          </a:p>
        </p:txBody>
      </p:sp>
      <p:sp>
        <p:nvSpPr>
          <p:cNvPr id="6" name="Slide Number Placeholder 7">
            <a:extLst>
              <a:ext uri="{FF2B5EF4-FFF2-40B4-BE49-F238E27FC236}">
                <a16:creationId xmlns:a16="http://schemas.microsoft.com/office/drawing/2014/main" id="{29EC90CC-590E-4EC3-B334-2DD98A02DFE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11</a:t>
            </a:fld>
            <a:endParaRPr lang="en-US" dirty="0"/>
          </a:p>
        </p:txBody>
      </p:sp>
    </p:spTree>
    <p:extLst>
      <p:ext uri="{BB962C8B-B14F-4D97-AF65-F5344CB8AC3E}">
        <p14:creationId xmlns:p14="http://schemas.microsoft.com/office/powerpoint/2010/main" val="273936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defRPr/>
            </a:pPr>
            <a:r>
              <a:rPr lang="en-US" sz="3300" dirty="0">
                <a:ea typeface="ＭＳ Ｐゴシック" charset="-128"/>
              </a:rPr>
              <a:t>A National Strategy</a:t>
            </a:r>
          </a:p>
        </p:txBody>
      </p:sp>
      <p:sp>
        <p:nvSpPr>
          <p:cNvPr id="4" name="Content Placeholder 3"/>
          <p:cNvSpPr>
            <a:spLocks noGrp="1"/>
          </p:cNvSpPr>
          <p:nvPr>
            <p:ph idx="1"/>
          </p:nvPr>
        </p:nvSpPr>
        <p:spPr/>
        <p:txBody>
          <a:bodyPr>
            <a:noAutofit/>
          </a:bodyPr>
          <a:lstStyle/>
          <a:p>
            <a:r>
              <a:rPr lang="en-US" altLang="en-US" sz="1600" b="1" dirty="0"/>
              <a:t>Vision</a:t>
            </a:r>
            <a:r>
              <a:rPr lang="en-US" altLang="en-US" sz="1600" dirty="0"/>
              <a:t>: A comprehensive approach to addressing trauma</a:t>
            </a:r>
          </a:p>
          <a:p>
            <a:r>
              <a:rPr lang="en-US" altLang="en-US" sz="1600" b="1" dirty="0"/>
              <a:t>Mission</a:t>
            </a:r>
            <a:r>
              <a:rPr lang="en-US" altLang="en-US" sz="1600" dirty="0"/>
              <a:t>: Set a strategic direction for behavioral health to advance policy, training, practice, research, evaluation, and coordination across various service sectors to mobilize and encourage organizations, systems, and communities to implement a trauma-informed approach.</a:t>
            </a:r>
            <a:endParaRPr lang="en-US" altLang="en-US" sz="1600" b="1" dirty="0"/>
          </a:p>
          <a:p>
            <a:r>
              <a:rPr lang="en-US" altLang="en-US" sz="1600" b="1" dirty="0"/>
              <a:t>Objectives:</a:t>
            </a:r>
          </a:p>
          <a:p>
            <a:pPr marL="342900" indent="-342900">
              <a:buFontTx/>
              <a:buAutoNum type="arabicParenBoth"/>
            </a:pPr>
            <a:r>
              <a:rPr lang="en-US" sz="1600" dirty="0"/>
              <a:t>Elevate a focus on the connection between trauma and mental and substance use disorders through a public health approach; </a:t>
            </a:r>
          </a:p>
          <a:p>
            <a:pPr marL="342900" indent="-342900">
              <a:buFontTx/>
              <a:buAutoNum type="arabicParenBoth"/>
            </a:pPr>
            <a:r>
              <a:rPr lang="en-US" sz="1600" dirty="0"/>
              <a:t>Advance the uptake and testing of trauma-specific practices and programs; </a:t>
            </a:r>
          </a:p>
          <a:p>
            <a:pPr marL="342900" indent="-342900">
              <a:buFontTx/>
              <a:buAutoNum type="arabicParenBoth"/>
            </a:pPr>
            <a:r>
              <a:rPr lang="en-US" sz="1600" dirty="0"/>
              <a:t>Articulate and assess the role of a trauma-informed approach (as differentiated from trauma-specific clinical interventions) in improving care and service delivery; </a:t>
            </a:r>
          </a:p>
          <a:p>
            <a:pPr marL="342900" indent="-342900">
              <a:buFontTx/>
              <a:buAutoNum type="arabicParenBoth"/>
            </a:pPr>
            <a:r>
              <a:rPr lang="en-US" sz="1600" dirty="0"/>
              <a:t>Partner with organizations to move a public health approach to  trauma into behavioral health care, related health and human service systems and communities.</a:t>
            </a:r>
            <a:endParaRPr lang="en-US" altLang="en-US" sz="1600" dirty="0"/>
          </a:p>
        </p:txBody>
      </p:sp>
      <p:sp>
        <p:nvSpPr>
          <p:cNvPr id="3" name="Rectangle 2"/>
          <p:cNvSpPr/>
          <p:nvPr/>
        </p:nvSpPr>
        <p:spPr>
          <a:xfrm>
            <a:off x="4972050" y="3913588"/>
            <a:ext cx="285750" cy="144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5086350" y="4027888"/>
            <a:ext cx="285750" cy="144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p:cNvSpPr/>
          <p:nvPr/>
        </p:nvSpPr>
        <p:spPr>
          <a:xfrm>
            <a:off x="5200650" y="4142188"/>
            <a:ext cx="285750" cy="144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Slide Number Placeholder 7">
            <a:extLst>
              <a:ext uri="{FF2B5EF4-FFF2-40B4-BE49-F238E27FC236}">
                <a16:creationId xmlns:a16="http://schemas.microsoft.com/office/drawing/2014/main" id="{EEE1CBEE-C779-4829-9316-93BBCA6B6B0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12</a:t>
            </a:fld>
            <a:endParaRPr lang="en-US" dirty="0"/>
          </a:p>
        </p:txBody>
      </p:sp>
    </p:spTree>
    <p:extLst>
      <p:ext uri="{BB962C8B-B14F-4D97-AF65-F5344CB8AC3E}">
        <p14:creationId xmlns:p14="http://schemas.microsoft.com/office/powerpoint/2010/main" val="90245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88" t="12975" r="24075" b="1823"/>
          <a:stretch/>
        </p:blipFill>
        <p:spPr bwMode="auto">
          <a:xfrm>
            <a:off x="2200275" y="1594247"/>
            <a:ext cx="3829050" cy="413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US" sz="2400" dirty="0">
                <a:ea typeface="ＭＳ Ｐゴシック" charset="-128"/>
              </a:rPr>
              <a:t>SAMHSA Concept of Trauma and Guidance for a Trauma-Informed Approach</a:t>
            </a:r>
          </a:p>
        </p:txBody>
      </p:sp>
      <p:sp>
        <p:nvSpPr>
          <p:cNvPr id="3" name="Rectangle 2"/>
          <p:cNvSpPr/>
          <p:nvPr/>
        </p:nvSpPr>
        <p:spPr>
          <a:xfrm>
            <a:off x="4972050" y="3913176"/>
            <a:ext cx="285750" cy="144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086350" y="4027476"/>
            <a:ext cx="285750" cy="144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200650" y="4141776"/>
            <a:ext cx="285750" cy="144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932289" y="4183011"/>
            <a:ext cx="400050" cy="103239"/>
          </a:xfrm>
          <a:prstGeom prst="rect">
            <a:avLst/>
          </a:prstGeom>
          <a:solidFill>
            <a:srgbClr val="6B7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Slide Number Placeholder 7">
            <a:extLst>
              <a:ext uri="{FF2B5EF4-FFF2-40B4-BE49-F238E27FC236}">
                <a16:creationId xmlns:a16="http://schemas.microsoft.com/office/drawing/2014/main" id="{03B3EA1A-55F5-497C-BC0C-3D2DE7AAC744}"/>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13</a:t>
            </a:fld>
            <a:endParaRPr lang="en-US" dirty="0"/>
          </a:p>
        </p:txBody>
      </p:sp>
    </p:spTree>
    <p:extLst>
      <p:ext uri="{BB962C8B-B14F-4D97-AF65-F5344CB8AC3E}">
        <p14:creationId xmlns:p14="http://schemas.microsoft.com/office/powerpoint/2010/main" val="200345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2700" dirty="0">
                <a:latin typeface="Open Sans"/>
                <a:ea typeface="Open Sans"/>
                <a:cs typeface="Open Sans"/>
              </a:rPr>
              <a:t>SAMHSA’s Concept of Trauma: “The 3 </a:t>
            </a:r>
            <a:r>
              <a:rPr lang="en-US" altLang="en-US" sz="2700" dirty="0" err="1">
                <a:latin typeface="Open Sans"/>
                <a:ea typeface="Open Sans"/>
                <a:cs typeface="Open Sans"/>
              </a:rPr>
              <a:t>Es</a:t>
            </a:r>
            <a:r>
              <a:rPr lang="en-US" altLang="en-US" sz="2700" dirty="0">
                <a:latin typeface="Open Sans"/>
                <a:ea typeface="Open Sans"/>
                <a:cs typeface="Open Sans"/>
              </a:rPr>
              <a:t>”</a:t>
            </a:r>
          </a:p>
        </p:txBody>
      </p:sp>
      <p:sp>
        <p:nvSpPr>
          <p:cNvPr id="25603" name="Content Placeholder 2"/>
          <p:cNvSpPr>
            <a:spLocks noGrp="1"/>
          </p:cNvSpPr>
          <p:nvPr>
            <p:ph idx="1"/>
          </p:nvPr>
        </p:nvSpPr>
        <p:spPr/>
        <p:txBody>
          <a:bodyPr/>
          <a:lstStyle/>
          <a:p>
            <a:pPr marL="0" indent="0" algn="ctr">
              <a:buNone/>
            </a:pPr>
            <a:r>
              <a:rPr lang="en-US" altLang="en-US" dirty="0">
                <a:ea typeface="ＭＳ Ｐゴシック" pitchFamily="34" charset="-128"/>
              </a:rPr>
              <a:t>“Individual trauma results from an </a:t>
            </a:r>
            <a:r>
              <a:rPr lang="en-US" altLang="en-US" u="sng" dirty="0">
                <a:ea typeface="ＭＳ Ｐゴシック" pitchFamily="34" charset="-128"/>
              </a:rPr>
              <a:t>event</a:t>
            </a:r>
            <a:r>
              <a:rPr lang="en-US" altLang="en-US" dirty="0">
                <a:ea typeface="ＭＳ Ｐゴシック" pitchFamily="34" charset="-128"/>
              </a:rPr>
              <a:t>, series of events, or set of circumstances that is </a:t>
            </a:r>
            <a:r>
              <a:rPr lang="en-US" altLang="en-US" u="sng" dirty="0">
                <a:ea typeface="ＭＳ Ｐゴシック" pitchFamily="34" charset="-128"/>
              </a:rPr>
              <a:t>experienced</a:t>
            </a:r>
            <a:r>
              <a:rPr lang="en-US" altLang="en-US" dirty="0">
                <a:ea typeface="ＭＳ Ｐゴシック" pitchFamily="34" charset="-128"/>
              </a:rPr>
              <a:t> by an individual as physically or emotionally harmful or life threatening and that has lasting adverse </a:t>
            </a:r>
            <a:r>
              <a:rPr lang="en-US" altLang="en-US" u="sng" dirty="0">
                <a:ea typeface="ＭＳ Ｐゴシック" pitchFamily="34" charset="-128"/>
              </a:rPr>
              <a:t>effects</a:t>
            </a:r>
            <a:r>
              <a:rPr lang="en-US" altLang="en-US" dirty="0">
                <a:ea typeface="ＭＳ Ｐゴシック" pitchFamily="34" charset="-128"/>
              </a:rPr>
              <a:t> on the individual’s functioning and mental, physical, social, emotional, or spiritual well-being.”</a:t>
            </a:r>
            <a:endParaRPr lang="en-US" altLang="en-US" sz="1200" dirty="0">
              <a:ea typeface="ＭＳ Ｐゴシック" pitchFamily="34" charset="-128"/>
            </a:endParaRPr>
          </a:p>
          <a:p>
            <a:pPr marL="0" indent="0" algn="ctr">
              <a:buNone/>
            </a:pPr>
            <a:r>
              <a:rPr lang="en-US" altLang="en-US" sz="1200" i="1" dirty="0">
                <a:ea typeface="ＭＳ Ｐゴシック" pitchFamily="34" charset="-128"/>
              </a:rPr>
              <a:t>From SAMHSA’s Concept Paper</a:t>
            </a:r>
          </a:p>
        </p:txBody>
      </p:sp>
      <p:sp>
        <p:nvSpPr>
          <p:cNvPr id="4" name="Slide Number Placeholder 7">
            <a:extLst>
              <a:ext uri="{FF2B5EF4-FFF2-40B4-BE49-F238E27FC236}">
                <a16:creationId xmlns:a16="http://schemas.microsoft.com/office/drawing/2014/main" id="{BAD92177-8197-430A-82B8-AAF8715A7DD1}"/>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14</a:t>
            </a:fld>
            <a:endParaRPr lang="en-US" dirty="0"/>
          </a:p>
        </p:txBody>
      </p:sp>
    </p:spTree>
    <p:extLst>
      <p:ext uri="{BB962C8B-B14F-4D97-AF65-F5344CB8AC3E}">
        <p14:creationId xmlns:p14="http://schemas.microsoft.com/office/powerpoint/2010/main" val="417079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3909" y="1010841"/>
            <a:ext cx="7746423" cy="58340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endParaRPr lang="en-US" sz="3000" dirty="0">
              <a:latin typeface="Calibri" panose="020F0502020204030204" pitchFamily="34" charset="0"/>
            </a:endParaRPr>
          </a:p>
        </p:txBody>
      </p:sp>
      <p:graphicFrame>
        <p:nvGraphicFramePr>
          <p:cNvPr id="3" name="Content Placeholder 3"/>
          <p:cNvGraphicFramePr>
            <a:graphicFrameLocks/>
          </p:cNvGraphicFramePr>
          <p:nvPr>
            <p:extLst/>
          </p:nvPr>
        </p:nvGraphicFramePr>
        <p:xfrm>
          <a:off x="1485900" y="2400301"/>
          <a:ext cx="6172200" cy="3051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485900" y="2057401"/>
            <a:ext cx="6172200" cy="530915"/>
          </a:xfrm>
          <a:prstGeom prst="rect">
            <a:avLst/>
          </a:prstGeom>
          <a:noFill/>
        </p:spPr>
        <p:txBody>
          <a:bodyPr wrap="square" rtlCol="0">
            <a:spAutoFit/>
          </a:bodyPr>
          <a:lstStyle/>
          <a:p>
            <a:pPr algn="ctr" fontAlgn="base">
              <a:spcBef>
                <a:spcPct val="0"/>
              </a:spcBef>
              <a:spcAft>
                <a:spcPct val="0"/>
              </a:spcAft>
            </a:pPr>
            <a:r>
              <a:rPr lang="en-US" sz="1500" b="1" dirty="0">
                <a:solidFill>
                  <a:srgbClr val="000000"/>
                </a:solidFill>
                <a:cs typeface="Arial" charset="0"/>
              </a:rPr>
              <a:t>A trauma-informed program, organization, or system: </a:t>
            </a:r>
            <a:endParaRPr lang="en-US" sz="1500" dirty="0">
              <a:solidFill>
                <a:srgbClr val="000000"/>
              </a:solidFill>
              <a:cs typeface="Arial" charset="0"/>
            </a:endParaRPr>
          </a:p>
          <a:p>
            <a:pPr fontAlgn="base">
              <a:spcBef>
                <a:spcPct val="0"/>
              </a:spcBef>
              <a:spcAft>
                <a:spcPct val="0"/>
              </a:spcAft>
            </a:pPr>
            <a:endParaRPr lang="en-US" sz="1350" dirty="0">
              <a:solidFill>
                <a:srgbClr val="000000"/>
              </a:solidFill>
              <a:cs typeface="Arial" charset="0"/>
            </a:endParaRPr>
          </a:p>
        </p:txBody>
      </p:sp>
      <p:sp>
        <p:nvSpPr>
          <p:cNvPr id="5" name="TextBox 4"/>
          <p:cNvSpPr txBox="1"/>
          <p:nvPr/>
        </p:nvSpPr>
        <p:spPr>
          <a:xfrm>
            <a:off x="2817935" y="5600701"/>
            <a:ext cx="2914650" cy="507831"/>
          </a:xfrm>
          <a:prstGeom prst="rect">
            <a:avLst/>
          </a:prstGeom>
          <a:noFill/>
        </p:spPr>
        <p:txBody>
          <a:bodyPr wrap="square" rtlCol="0">
            <a:spAutoFit/>
          </a:bodyPr>
          <a:lstStyle/>
          <a:p>
            <a:pPr fontAlgn="base">
              <a:spcBef>
                <a:spcPct val="0"/>
              </a:spcBef>
              <a:spcAft>
                <a:spcPct val="0"/>
              </a:spcAft>
            </a:pPr>
            <a:r>
              <a:rPr lang="en-US" sz="1350" i="1" dirty="0">
                <a:solidFill>
                  <a:srgbClr val="000000"/>
                </a:solidFill>
                <a:cs typeface="Arial" charset="0"/>
              </a:rPr>
              <a:t>From SAMHSA’s Concept Paper</a:t>
            </a:r>
          </a:p>
          <a:p>
            <a:pPr fontAlgn="base">
              <a:spcBef>
                <a:spcPct val="0"/>
              </a:spcBef>
              <a:spcAft>
                <a:spcPct val="0"/>
              </a:spcAft>
            </a:pPr>
            <a:endParaRPr lang="en-US" sz="1350" dirty="0">
              <a:solidFill>
                <a:srgbClr val="000000"/>
              </a:solidFill>
              <a:cs typeface="Arial" charset="0"/>
            </a:endParaRPr>
          </a:p>
        </p:txBody>
      </p:sp>
      <p:sp>
        <p:nvSpPr>
          <p:cNvPr id="6" name="Title 5"/>
          <p:cNvSpPr>
            <a:spLocks noGrp="1"/>
          </p:cNvSpPr>
          <p:nvPr>
            <p:ph type="title"/>
          </p:nvPr>
        </p:nvSpPr>
        <p:spPr/>
        <p:txBody>
          <a:bodyPr/>
          <a:lstStyle/>
          <a:p>
            <a:r>
              <a:rPr lang="en-US" sz="3600" dirty="0">
                <a:latin typeface="Calibri" panose="020F0502020204030204" pitchFamily="34" charset="0"/>
              </a:rPr>
              <a:t>A Trauma-Informed Approach (Four R’s)</a:t>
            </a:r>
            <a:endParaRPr lang="en-US" dirty="0"/>
          </a:p>
        </p:txBody>
      </p:sp>
      <p:sp>
        <p:nvSpPr>
          <p:cNvPr id="7" name="Content Placeholder 6"/>
          <p:cNvSpPr>
            <a:spLocks noGrp="1"/>
          </p:cNvSpPr>
          <p:nvPr>
            <p:ph idx="1"/>
          </p:nvPr>
        </p:nvSpPr>
        <p:spPr/>
        <p:txBody>
          <a:bodyPr/>
          <a:lstStyle/>
          <a:p>
            <a:endParaRPr lang="en-US"/>
          </a:p>
        </p:txBody>
      </p:sp>
      <p:sp>
        <p:nvSpPr>
          <p:cNvPr id="8" name="Slide Number Placeholder 7">
            <a:extLst>
              <a:ext uri="{FF2B5EF4-FFF2-40B4-BE49-F238E27FC236}">
                <a16:creationId xmlns:a16="http://schemas.microsoft.com/office/drawing/2014/main" id="{59582072-BB62-4410-9FFD-E4175509C5E3}"/>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15</a:t>
            </a:fld>
            <a:endParaRPr lang="en-US" dirty="0"/>
          </a:p>
        </p:txBody>
      </p:sp>
    </p:spTree>
    <p:extLst>
      <p:ext uri="{BB962C8B-B14F-4D97-AF65-F5344CB8AC3E}">
        <p14:creationId xmlns:p14="http://schemas.microsoft.com/office/powerpoint/2010/main" val="357608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900FF342-4773-4999-9D53-74AFFD5F2F1B}"/>
                                            </p:graphicEl>
                                          </p:spTgt>
                                        </p:tgtEl>
                                        <p:attrNameLst>
                                          <p:attrName>style.visibility</p:attrName>
                                        </p:attrNameLst>
                                      </p:cBhvr>
                                      <p:to>
                                        <p:strVal val="visible"/>
                                      </p:to>
                                    </p:set>
                                    <p:animEffect transition="in" filter="fade">
                                      <p:cBhvr>
                                        <p:cTn id="12" dur="500"/>
                                        <p:tgtEl>
                                          <p:spTgt spid="3">
                                            <p:graphicEl>
                                              <a:dgm id="{900FF342-4773-4999-9D53-74AFFD5F2F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AD28B832-3382-4D66-9476-7F7DB3FBC513}"/>
                                            </p:graphicEl>
                                          </p:spTgt>
                                        </p:tgtEl>
                                        <p:attrNameLst>
                                          <p:attrName>style.visibility</p:attrName>
                                        </p:attrNameLst>
                                      </p:cBhvr>
                                      <p:to>
                                        <p:strVal val="visible"/>
                                      </p:to>
                                    </p:set>
                                    <p:animEffect transition="in" filter="fade">
                                      <p:cBhvr>
                                        <p:cTn id="17" dur="500"/>
                                        <p:tgtEl>
                                          <p:spTgt spid="3">
                                            <p:graphicEl>
                                              <a:dgm id="{AD28B832-3382-4D66-9476-7F7DB3FBC51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96DE3870-53EA-4222-B8F3-DA7B8AF9AE47}"/>
                                            </p:graphicEl>
                                          </p:spTgt>
                                        </p:tgtEl>
                                        <p:attrNameLst>
                                          <p:attrName>style.visibility</p:attrName>
                                        </p:attrNameLst>
                                      </p:cBhvr>
                                      <p:to>
                                        <p:strVal val="visible"/>
                                      </p:to>
                                    </p:set>
                                    <p:animEffect transition="in" filter="fade">
                                      <p:cBhvr>
                                        <p:cTn id="22" dur="500"/>
                                        <p:tgtEl>
                                          <p:spTgt spid="3">
                                            <p:graphicEl>
                                              <a:dgm id="{96DE3870-53EA-4222-B8F3-DA7B8AF9AE4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6F2D7F45-CDB5-46DC-B267-320209280357}"/>
                                            </p:graphicEl>
                                          </p:spTgt>
                                        </p:tgtEl>
                                        <p:attrNameLst>
                                          <p:attrName>style.visibility</p:attrName>
                                        </p:attrNameLst>
                                      </p:cBhvr>
                                      <p:to>
                                        <p:strVal val="visible"/>
                                      </p:to>
                                    </p:set>
                                    <p:animEffect transition="in" filter="fade">
                                      <p:cBhvr>
                                        <p:cTn id="27" dur="500"/>
                                        <p:tgtEl>
                                          <p:spTgt spid="3">
                                            <p:graphicEl>
                                              <a:dgm id="{6F2D7F45-CDB5-46DC-B267-32020928035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C1B73B99-D92C-447E-870C-075754EDABA9}"/>
                                            </p:graphicEl>
                                          </p:spTgt>
                                        </p:tgtEl>
                                        <p:attrNameLst>
                                          <p:attrName>style.visibility</p:attrName>
                                        </p:attrNameLst>
                                      </p:cBhvr>
                                      <p:to>
                                        <p:strVal val="visible"/>
                                      </p:to>
                                    </p:set>
                                    <p:animEffect transition="in" filter="fade">
                                      <p:cBhvr>
                                        <p:cTn id="32" dur="500"/>
                                        <p:tgtEl>
                                          <p:spTgt spid="3">
                                            <p:graphicEl>
                                              <a:dgm id="{C1B73B99-D92C-447E-870C-075754EDABA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6F416832-50E8-47A1-8BAB-665BD48B8E77}"/>
                                            </p:graphicEl>
                                          </p:spTgt>
                                        </p:tgtEl>
                                        <p:attrNameLst>
                                          <p:attrName>style.visibility</p:attrName>
                                        </p:attrNameLst>
                                      </p:cBhvr>
                                      <p:to>
                                        <p:strVal val="visible"/>
                                      </p:to>
                                    </p:set>
                                    <p:animEffect transition="in" filter="fade">
                                      <p:cBhvr>
                                        <p:cTn id="37" dur="500"/>
                                        <p:tgtEl>
                                          <p:spTgt spid="3">
                                            <p:graphicEl>
                                              <a:dgm id="{6F416832-50E8-47A1-8BAB-665BD48B8E7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E6CF7844-CD4D-45ED-A45B-C3B6A7B45E34}"/>
                                            </p:graphicEl>
                                          </p:spTgt>
                                        </p:tgtEl>
                                        <p:attrNameLst>
                                          <p:attrName>style.visibility</p:attrName>
                                        </p:attrNameLst>
                                      </p:cBhvr>
                                      <p:to>
                                        <p:strVal val="visible"/>
                                      </p:to>
                                    </p:set>
                                    <p:animEffect transition="in" filter="fade">
                                      <p:cBhvr>
                                        <p:cTn id="42" dur="500"/>
                                        <p:tgtEl>
                                          <p:spTgt spid="3">
                                            <p:graphicEl>
                                              <a:dgm id="{E6CF7844-CD4D-45ED-A45B-C3B6A7B45E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0801571D-C261-4C8D-A310-CAB581518CEB}"/>
                                            </p:graphicEl>
                                          </p:spTgt>
                                        </p:tgtEl>
                                        <p:attrNameLst>
                                          <p:attrName>style.visibility</p:attrName>
                                        </p:attrNameLst>
                                      </p:cBhvr>
                                      <p:to>
                                        <p:strVal val="visible"/>
                                      </p:to>
                                    </p:set>
                                    <p:animEffect transition="in" filter="fade">
                                      <p:cBhvr>
                                        <p:cTn id="47" dur="500"/>
                                        <p:tgtEl>
                                          <p:spTgt spid="3">
                                            <p:graphicEl>
                                              <a:dgm id="{0801571D-C261-4C8D-A310-CAB581518C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dirty="0">
                <a:ea typeface="ＭＳ Ｐゴシック" pitchFamily="34" charset="-128"/>
              </a:rPr>
              <a:t>Key Principles of a Trauma-Informed Approach</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591229355"/>
              </p:ext>
            </p:extLst>
          </p:nvPr>
        </p:nvGraphicFramePr>
        <p:xfrm>
          <a:off x="254726" y="1582239"/>
          <a:ext cx="8268788" cy="429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7">
            <a:extLst>
              <a:ext uri="{FF2B5EF4-FFF2-40B4-BE49-F238E27FC236}">
                <a16:creationId xmlns:a16="http://schemas.microsoft.com/office/drawing/2014/main" id="{1309AB76-9D83-4843-B770-7A96D0D8C7D5}"/>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16</a:t>
            </a:fld>
            <a:endParaRPr lang="en-US" dirty="0"/>
          </a:p>
        </p:txBody>
      </p:sp>
    </p:spTree>
    <p:extLst>
      <p:ext uri="{BB962C8B-B14F-4D97-AF65-F5344CB8AC3E}">
        <p14:creationId xmlns:p14="http://schemas.microsoft.com/office/powerpoint/2010/main" val="422471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C68F3A60-60F9-4D86-8077-F80C9A6C65FB}"/>
                                            </p:graphicEl>
                                          </p:spTgt>
                                        </p:tgtEl>
                                        <p:attrNameLst>
                                          <p:attrName>style.visibility</p:attrName>
                                        </p:attrNameLst>
                                      </p:cBhvr>
                                      <p:to>
                                        <p:strVal val="visible"/>
                                      </p:to>
                                    </p:set>
                                    <p:animEffect transition="in" filter="fade">
                                      <p:cBhvr>
                                        <p:cTn id="7" dur="500"/>
                                        <p:tgtEl>
                                          <p:spTgt spid="7">
                                            <p:graphicEl>
                                              <a:dgm id="{C68F3A60-60F9-4D86-8077-F80C9A6C65F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81B31A0B-5F7E-4B2D-A474-BF7AE91E1B72}"/>
                                            </p:graphicEl>
                                          </p:spTgt>
                                        </p:tgtEl>
                                        <p:attrNameLst>
                                          <p:attrName>style.visibility</p:attrName>
                                        </p:attrNameLst>
                                      </p:cBhvr>
                                      <p:to>
                                        <p:strVal val="visible"/>
                                      </p:to>
                                    </p:set>
                                    <p:animEffect transition="in" filter="fade">
                                      <p:cBhvr>
                                        <p:cTn id="10" dur="500"/>
                                        <p:tgtEl>
                                          <p:spTgt spid="7">
                                            <p:graphicEl>
                                              <a:dgm id="{81B31A0B-5F7E-4B2D-A474-BF7AE91E1B7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5107CABA-B9E0-43A4-B499-16F6A9D5241D}"/>
                                            </p:graphicEl>
                                          </p:spTgt>
                                        </p:tgtEl>
                                        <p:attrNameLst>
                                          <p:attrName>style.visibility</p:attrName>
                                        </p:attrNameLst>
                                      </p:cBhvr>
                                      <p:to>
                                        <p:strVal val="visible"/>
                                      </p:to>
                                    </p:set>
                                    <p:animEffect transition="in" filter="fade">
                                      <p:cBhvr>
                                        <p:cTn id="15" dur="500"/>
                                        <p:tgtEl>
                                          <p:spTgt spid="7">
                                            <p:graphicEl>
                                              <a:dgm id="{5107CABA-B9E0-43A4-B499-16F6A9D5241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9609D660-2F9F-4259-ABD2-ACCC2862C965}"/>
                                            </p:graphicEl>
                                          </p:spTgt>
                                        </p:tgtEl>
                                        <p:attrNameLst>
                                          <p:attrName>style.visibility</p:attrName>
                                        </p:attrNameLst>
                                      </p:cBhvr>
                                      <p:to>
                                        <p:strVal val="visible"/>
                                      </p:to>
                                    </p:set>
                                    <p:animEffect transition="in" filter="fade">
                                      <p:cBhvr>
                                        <p:cTn id="18" dur="500"/>
                                        <p:tgtEl>
                                          <p:spTgt spid="7">
                                            <p:graphicEl>
                                              <a:dgm id="{9609D660-2F9F-4259-ABD2-ACCC2862C96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422A2D52-CE7D-4261-83A0-24BA11F3246A}"/>
                                            </p:graphicEl>
                                          </p:spTgt>
                                        </p:tgtEl>
                                        <p:attrNameLst>
                                          <p:attrName>style.visibility</p:attrName>
                                        </p:attrNameLst>
                                      </p:cBhvr>
                                      <p:to>
                                        <p:strVal val="visible"/>
                                      </p:to>
                                    </p:set>
                                    <p:animEffect transition="in" filter="fade">
                                      <p:cBhvr>
                                        <p:cTn id="23" dur="500"/>
                                        <p:tgtEl>
                                          <p:spTgt spid="7">
                                            <p:graphicEl>
                                              <a:dgm id="{422A2D52-CE7D-4261-83A0-24BA11F3246A}"/>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07BACDEC-90A4-4CB6-8100-1CD6BE93BA2F}"/>
                                            </p:graphicEl>
                                          </p:spTgt>
                                        </p:tgtEl>
                                        <p:attrNameLst>
                                          <p:attrName>style.visibility</p:attrName>
                                        </p:attrNameLst>
                                      </p:cBhvr>
                                      <p:to>
                                        <p:strVal val="visible"/>
                                      </p:to>
                                    </p:set>
                                    <p:animEffect transition="in" filter="fade">
                                      <p:cBhvr>
                                        <p:cTn id="26" dur="500"/>
                                        <p:tgtEl>
                                          <p:spTgt spid="7">
                                            <p:graphicEl>
                                              <a:dgm id="{07BACDEC-90A4-4CB6-8100-1CD6BE93BA2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graphicEl>
                                              <a:dgm id="{F3836627-589C-45CE-9201-1149C13C367B}"/>
                                            </p:graphicEl>
                                          </p:spTgt>
                                        </p:tgtEl>
                                        <p:attrNameLst>
                                          <p:attrName>style.visibility</p:attrName>
                                        </p:attrNameLst>
                                      </p:cBhvr>
                                      <p:to>
                                        <p:strVal val="visible"/>
                                      </p:to>
                                    </p:set>
                                    <p:animEffect transition="in" filter="fade">
                                      <p:cBhvr>
                                        <p:cTn id="31" dur="500"/>
                                        <p:tgtEl>
                                          <p:spTgt spid="7">
                                            <p:graphicEl>
                                              <a:dgm id="{F3836627-589C-45CE-9201-1149C13C367B}"/>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graphicEl>
                                              <a:dgm id="{2782B6EB-972C-41B1-BA43-9E053696508A}"/>
                                            </p:graphicEl>
                                          </p:spTgt>
                                        </p:tgtEl>
                                        <p:attrNameLst>
                                          <p:attrName>style.visibility</p:attrName>
                                        </p:attrNameLst>
                                      </p:cBhvr>
                                      <p:to>
                                        <p:strVal val="visible"/>
                                      </p:to>
                                    </p:set>
                                    <p:animEffect transition="in" filter="fade">
                                      <p:cBhvr>
                                        <p:cTn id="34" dur="500"/>
                                        <p:tgtEl>
                                          <p:spTgt spid="7">
                                            <p:graphicEl>
                                              <a:dgm id="{2782B6EB-972C-41B1-BA43-9E053696508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graphicEl>
                                              <a:dgm id="{B77D6F01-85F4-4DA6-B9DF-76A404E74C18}"/>
                                            </p:graphicEl>
                                          </p:spTgt>
                                        </p:tgtEl>
                                        <p:attrNameLst>
                                          <p:attrName>style.visibility</p:attrName>
                                        </p:attrNameLst>
                                      </p:cBhvr>
                                      <p:to>
                                        <p:strVal val="visible"/>
                                      </p:to>
                                    </p:set>
                                    <p:animEffect transition="in" filter="fade">
                                      <p:cBhvr>
                                        <p:cTn id="39" dur="500"/>
                                        <p:tgtEl>
                                          <p:spTgt spid="7">
                                            <p:graphicEl>
                                              <a:dgm id="{B77D6F01-85F4-4DA6-B9DF-76A404E74C18}"/>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graphicEl>
                                              <a:dgm id="{79727762-ED2C-4426-B1E7-2F6C3C3F9F95}"/>
                                            </p:graphicEl>
                                          </p:spTgt>
                                        </p:tgtEl>
                                        <p:attrNameLst>
                                          <p:attrName>style.visibility</p:attrName>
                                        </p:attrNameLst>
                                      </p:cBhvr>
                                      <p:to>
                                        <p:strVal val="visible"/>
                                      </p:to>
                                    </p:set>
                                    <p:animEffect transition="in" filter="fade">
                                      <p:cBhvr>
                                        <p:cTn id="42" dur="500"/>
                                        <p:tgtEl>
                                          <p:spTgt spid="7">
                                            <p:graphicEl>
                                              <a:dgm id="{79727762-ED2C-4426-B1E7-2F6C3C3F9F9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6CB59BDF-08A6-4BFF-865E-57D639635E1C}"/>
                                            </p:graphicEl>
                                          </p:spTgt>
                                        </p:tgtEl>
                                        <p:attrNameLst>
                                          <p:attrName>style.visibility</p:attrName>
                                        </p:attrNameLst>
                                      </p:cBhvr>
                                      <p:to>
                                        <p:strVal val="visible"/>
                                      </p:to>
                                    </p:set>
                                    <p:animEffect transition="in" filter="fade">
                                      <p:cBhvr>
                                        <p:cTn id="47" dur="500"/>
                                        <p:tgtEl>
                                          <p:spTgt spid="7">
                                            <p:graphicEl>
                                              <a:dgm id="{6CB59BDF-08A6-4BFF-865E-57D639635E1C}"/>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graphicEl>
                                              <a:dgm id="{D8D6BEC2-383C-406C-BB3B-4A21DD3C0B68}"/>
                                            </p:graphicEl>
                                          </p:spTgt>
                                        </p:tgtEl>
                                        <p:attrNameLst>
                                          <p:attrName>style.visibility</p:attrName>
                                        </p:attrNameLst>
                                      </p:cBhvr>
                                      <p:to>
                                        <p:strVal val="visible"/>
                                      </p:to>
                                    </p:set>
                                    <p:animEffect transition="in" filter="fade">
                                      <p:cBhvr>
                                        <p:cTn id="50" dur="500"/>
                                        <p:tgtEl>
                                          <p:spTgt spid="7">
                                            <p:graphicEl>
                                              <a:dgm id="{D8D6BEC2-383C-406C-BB3B-4A21DD3C0B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8785" y="6400801"/>
            <a:ext cx="446424" cy="231647"/>
          </a:xfrm>
        </p:spPr>
        <p:txBody>
          <a:bodyPr/>
          <a:lstStyle/>
          <a:p>
            <a:fld id="{90EBEF87-C08A-4984-84E5-5ED9A067193A}" type="slidenum">
              <a:rPr lang="en-US" smtClean="0"/>
              <a:pPr/>
              <a:t>17</a:t>
            </a:fld>
            <a:endParaRPr lang="en-US"/>
          </a:p>
        </p:txBody>
      </p:sp>
      <p:sp>
        <p:nvSpPr>
          <p:cNvPr id="5" name="Rectangle 2"/>
          <p:cNvSpPr>
            <a:spLocks noChangeArrowheads="1"/>
          </p:cNvSpPr>
          <p:nvPr/>
        </p:nvSpPr>
        <p:spPr bwMode="auto">
          <a:xfrm>
            <a:off x="589360" y="987029"/>
            <a:ext cx="8093882"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550" b="1" dirty="0">
                <a:latin typeface="Yu Gothic UI Semibold" panose="020B0700000000000000" pitchFamily="34" charset="-128"/>
                <a:ea typeface="Yu Gothic UI Semibold" panose="020B0700000000000000" pitchFamily="34" charset="-128"/>
              </a:rPr>
              <a:t>Guidance Domains for a Trauma-Informed Approach </a:t>
            </a:r>
            <a:endParaRPr lang="en-US" altLang="en-US" sz="2550" dirty="0"/>
          </a:p>
        </p:txBody>
      </p:sp>
      <p:sp>
        <p:nvSpPr>
          <p:cNvPr id="7" name="Content Placeholder 2"/>
          <p:cNvSpPr txBox="1">
            <a:spLocks/>
          </p:cNvSpPr>
          <p:nvPr/>
        </p:nvSpPr>
        <p:spPr>
          <a:xfrm>
            <a:off x="1458686" y="2065564"/>
            <a:ext cx="6768314" cy="3385458"/>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q"/>
            </a:pPr>
            <a:r>
              <a:rPr lang="en-US" altLang="en-US" sz="1500" b="1" dirty="0">
                <a:ea typeface="ＭＳ Ｐゴシック" pitchFamily="34" charset="-128"/>
              </a:rPr>
              <a:t>  </a:t>
            </a:r>
            <a:r>
              <a:rPr lang="en-US" altLang="en-US" sz="1800" b="1" dirty="0">
                <a:ea typeface="ＭＳ Ｐゴシック" pitchFamily="34" charset="-128"/>
              </a:rPr>
              <a:t>Governance and leadership</a:t>
            </a:r>
            <a:endParaRPr lang="en-US" altLang="en-US" sz="1050" b="1" dirty="0">
              <a:ea typeface="ＭＳ Ｐゴシック" pitchFamily="34" charset="-128"/>
            </a:endParaRPr>
          </a:p>
          <a:p>
            <a:pPr>
              <a:lnSpc>
                <a:spcPct val="150000"/>
              </a:lnSpc>
              <a:buFont typeface="Wingdings" pitchFamily="2" charset="2"/>
              <a:buChar char="q"/>
            </a:pPr>
            <a:r>
              <a:rPr lang="en-US" altLang="en-US" sz="1800" b="1" dirty="0">
                <a:ea typeface="ＭＳ Ｐゴシック" pitchFamily="34" charset="-128"/>
              </a:rPr>
              <a:t>  Policy</a:t>
            </a:r>
          </a:p>
          <a:p>
            <a:pPr>
              <a:lnSpc>
                <a:spcPct val="150000"/>
              </a:lnSpc>
              <a:buFont typeface="Wingdings" pitchFamily="2" charset="2"/>
              <a:buChar char="q"/>
            </a:pPr>
            <a:r>
              <a:rPr lang="en-US" altLang="en-US" sz="1800" b="1" dirty="0">
                <a:ea typeface="ＭＳ Ｐゴシック" pitchFamily="34" charset="-128"/>
              </a:rPr>
              <a:t>  Physical environment</a:t>
            </a:r>
          </a:p>
          <a:p>
            <a:pPr>
              <a:lnSpc>
                <a:spcPct val="150000"/>
              </a:lnSpc>
              <a:buFont typeface="Wingdings" pitchFamily="2" charset="2"/>
              <a:buChar char="q"/>
            </a:pPr>
            <a:r>
              <a:rPr lang="en-US" altLang="en-US" sz="1800" b="1" dirty="0">
                <a:ea typeface="ＭＳ Ｐゴシック" pitchFamily="34" charset="-128"/>
              </a:rPr>
              <a:t>  Engagement and involvement </a:t>
            </a:r>
          </a:p>
          <a:p>
            <a:pPr>
              <a:lnSpc>
                <a:spcPct val="150000"/>
              </a:lnSpc>
              <a:buFont typeface="Wingdings" pitchFamily="2" charset="2"/>
              <a:buChar char="q"/>
            </a:pPr>
            <a:r>
              <a:rPr lang="en-US" altLang="en-US" sz="1800" b="1" dirty="0">
                <a:ea typeface="ＭＳ Ｐゴシック" pitchFamily="34" charset="-128"/>
              </a:rPr>
              <a:t>  Cross sector collaboration</a:t>
            </a:r>
            <a:endParaRPr lang="en-US" altLang="en-US" sz="1050" b="1" dirty="0">
              <a:ea typeface="ＭＳ Ｐゴシック" pitchFamily="34" charset="-128"/>
            </a:endParaRPr>
          </a:p>
          <a:p>
            <a:pPr>
              <a:lnSpc>
                <a:spcPct val="150000"/>
              </a:lnSpc>
              <a:buFont typeface="Wingdings" pitchFamily="2" charset="2"/>
              <a:buChar char="q"/>
            </a:pPr>
            <a:r>
              <a:rPr lang="en-US" altLang="en-US" sz="1800" b="1" dirty="0">
                <a:ea typeface="ＭＳ Ｐゴシック" pitchFamily="34" charset="-128"/>
              </a:rPr>
              <a:t>  Screening, assessment, and interventions</a:t>
            </a:r>
            <a:endParaRPr lang="en-US" altLang="en-US" sz="1050" b="1" dirty="0">
              <a:ea typeface="ＭＳ Ｐゴシック" pitchFamily="34" charset="-128"/>
            </a:endParaRPr>
          </a:p>
          <a:p>
            <a:pPr>
              <a:lnSpc>
                <a:spcPct val="150000"/>
              </a:lnSpc>
              <a:spcBef>
                <a:spcPct val="0"/>
              </a:spcBef>
              <a:buFont typeface="Wingdings" pitchFamily="2" charset="2"/>
              <a:buChar char="q"/>
            </a:pPr>
            <a:r>
              <a:rPr lang="en-US" altLang="en-US" sz="1800" b="1" dirty="0">
                <a:ea typeface="ＭＳ Ｐゴシック" pitchFamily="34" charset="-128"/>
              </a:rPr>
              <a:t>  Training and workforce development</a:t>
            </a:r>
          </a:p>
          <a:p>
            <a:pPr>
              <a:lnSpc>
                <a:spcPct val="150000"/>
              </a:lnSpc>
              <a:spcBef>
                <a:spcPct val="0"/>
              </a:spcBef>
              <a:buFont typeface="Wingdings" pitchFamily="2" charset="2"/>
              <a:buChar char="q"/>
            </a:pPr>
            <a:r>
              <a:rPr lang="en-US" altLang="en-US" sz="1800" b="1" dirty="0">
                <a:ea typeface="ＭＳ Ｐゴシック" pitchFamily="34" charset="-128"/>
              </a:rPr>
              <a:t>  Progress Monitoring and Quality assurance</a:t>
            </a:r>
            <a:endParaRPr lang="en-US" altLang="en-US" sz="1200" b="1" dirty="0">
              <a:ea typeface="ＭＳ Ｐゴシック" pitchFamily="34" charset="-128"/>
            </a:endParaRPr>
          </a:p>
          <a:p>
            <a:pPr>
              <a:lnSpc>
                <a:spcPct val="150000"/>
              </a:lnSpc>
              <a:spcBef>
                <a:spcPct val="0"/>
              </a:spcBef>
              <a:buFont typeface="Wingdings" pitchFamily="2" charset="2"/>
              <a:buChar char="q"/>
            </a:pPr>
            <a:r>
              <a:rPr lang="en-US" altLang="en-US" sz="1800" b="1" dirty="0">
                <a:ea typeface="ＭＳ Ｐゴシック" pitchFamily="34" charset="-128"/>
              </a:rPr>
              <a:t>  Financing</a:t>
            </a:r>
            <a:endParaRPr lang="en-US" altLang="en-US" sz="1200" b="1" dirty="0">
              <a:ea typeface="ＭＳ Ｐゴシック" pitchFamily="34" charset="-128"/>
            </a:endParaRPr>
          </a:p>
          <a:p>
            <a:pPr>
              <a:lnSpc>
                <a:spcPct val="150000"/>
              </a:lnSpc>
              <a:spcBef>
                <a:spcPct val="0"/>
              </a:spcBef>
              <a:buFont typeface="Wingdings" pitchFamily="2" charset="2"/>
              <a:buChar char="q"/>
            </a:pPr>
            <a:r>
              <a:rPr lang="en-US" altLang="en-US" sz="1800" b="1" dirty="0">
                <a:ea typeface="ＭＳ Ｐゴシック" pitchFamily="34" charset="-128"/>
              </a:rPr>
              <a:t>  Evaluation</a:t>
            </a:r>
            <a:endParaRPr lang="en-US" altLang="en-US" sz="1200" b="1" dirty="0">
              <a:ea typeface="ＭＳ Ｐゴシック" pitchFamily="34" charset="-128"/>
            </a:endParaRPr>
          </a:p>
          <a:p>
            <a:endParaRPr lang="en-US" altLang="en-US" sz="825" dirty="0">
              <a:ea typeface="ＭＳ Ｐゴシック" pitchFamily="34" charset="-128"/>
            </a:endParaRPr>
          </a:p>
        </p:txBody>
      </p:sp>
      <p:sp>
        <p:nvSpPr>
          <p:cNvPr id="8" name="Rectangle 7"/>
          <p:cNvSpPr/>
          <p:nvPr/>
        </p:nvSpPr>
        <p:spPr>
          <a:xfrm rot="20590385">
            <a:off x="227751" y="1682717"/>
            <a:ext cx="1610057" cy="692497"/>
          </a:xfrm>
          <a:prstGeom prst="rect">
            <a:avLst/>
          </a:prstGeom>
          <a:noFill/>
        </p:spPr>
        <p:txBody>
          <a:bodyPr wrap="none" lIns="68580" tIns="34290" rIns="68580" bIns="34290">
            <a:spAutoFit/>
          </a:bodyPr>
          <a:lstStyle/>
          <a:p>
            <a:pPr algn="ctr"/>
            <a:r>
              <a:rPr lang="en-US" sz="4050" dirty="0">
                <a:ln w="0"/>
                <a:solidFill>
                  <a:schemeClr val="accent1"/>
                </a:solidFill>
                <a:effectLst>
                  <a:outerShdw blurRad="38100" dist="25400" dir="5400000" algn="ctr" rotWithShape="0">
                    <a:srgbClr val="6E747A">
                      <a:alpha val="43000"/>
                    </a:srgbClr>
                  </a:outerShdw>
                </a:effectLst>
              </a:rPr>
              <a:t>Safety</a:t>
            </a:r>
          </a:p>
        </p:txBody>
      </p:sp>
      <p:sp>
        <p:nvSpPr>
          <p:cNvPr id="9" name="Rectangle 8"/>
          <p:cNvSpPr/>
          <p:nvPr/>
        </p:nvSpPr>
        <p:spPr>
          <a:xfrm rot="21340076">
            <a:off x="5314252" y="4299992"/>
            <a:ext cx="3832011" cy="1177245"/>
          </a:xfrm>
          <a:prstGeom prst="rect">
            <a:avLst/>
          </a:prstGeom>
          <a:noFill/>
        </p:spPr>
        <p:txBody>
          <a:bodyPr wrap="none" lIns="68580" tIns="34290" rIns="68580" bIns="34290">
            <a:spAutoFit/>
          </a:bodyPr>
          <a:lstStyle/>
          <a:p>
            <a:pPr algn="ctr"/>
            <a:r>
              <a:rPr lang="en-US" sz="3600" dirty="0">
                <a:ln w="0"/>
                <a:solidFill>
                  <a:schemeClr val="accent2">
                    <a:lumMod val="60000"/>
                    <a:lumOff val="40000"/>
                  </a:schemeClr>
                </a:solidFill>
                <a:effectLst>
                  <a:outerShdw blurRad="38100" dist="25400" dir="5400000" algn="ctr" rotWithShape="0">
                    <a:srgbClr val="6E747A">
                      <a:alpha val="43000"/>
                    </a:srgbClr>
                  </a:outerShdw>
                </a:effectLst>
              </a:rPr>
              <a:t>Trustworthiness </a:t>
            </a:r>
          </a:p>
          <a:p>
            <a:pPr algn="ctr"/>
            <a:r>
              <a:rPr lang="en-US" sz="3600" dirty="0">
                <a:ln w="0"/>
                <a:solidFill>
                  <a:schemeClr val="accent2">
                    <a:lumMod val="60000"/>
                    <a:lumOff val="40000"/>
                  </a:schemeClr>
                </a:solidFill>
                <a:effectLst>
                  <a:outerShdw blurRad="38100" dist="25400" dir="5400000" algn="ctr" rotWithShape="0">
                    <a:srgbClr val="6E747A">
                      <a:alpha val="43000"/>
                    </a:srgbClr>
                  </a:outerShdw>
                </a:effectLst>
              </a:rPr>
              <a:t>and Transparency</a:t>
            </a:r>
          </a:p>
        </p:txBody>
      </p:sp>
      <p:sp>
        <p:nvSpPr>
          <p:cNvPr id="10" name="Rectangle 9"/>
          <p:cNvSpPr/>
          <p:nvPr/>
        </p:nvSpPr>
        <p:spPr>
          <a:xfrm>
            <a:off x="3104116" y="1490013"/>
            <a:ext cx="3197030" cy="692497"/>
          </a:xfrm>
          <a:prstGeom prst="rect">
            <a:avLst/>
          </a:prstGeom>
          <a:noFill/>
        </p:spPr>
        <p:txBody>
          <a:bodyPr wrap="none" lIns="68580" tIns="34290" rIns="68580" bIns="34290">
            <a:spAutoFit/>
          </a:bodyPr>
          <a:lstStyle/>
          <a:p>
            <a:pPr algn="ctr"/>
            <a:r>
              <a:rPr lang="en-US" sz="4050" dirty="0">
                <a:ln w="0"/>
                <a:solidFill>
                  <a:schemeClr val="accent6"/>
                </a:solidFill>
                <a:effectLst>
                  <a:outerShdw blurRad="38100" dist="25400" dir="5400000" algn="ctr" rotWithShape="0">
                    <a:srgbClr val="6E747A">
                      <a:alpha val="43000"/>
                    </a:srgbClr>
                  </a:outerShdw>
                </a:effectLst>
              </a:rPr>
              <a:t>Peer Support</a:t>
            </a:r>
          </a:p>
        </p:txBody>
      </p:sp>
      <p:sp>
        <p:nvSpPr>
          <p:cNvPr id="11" name="Rectangle 10"/>
          <p:cNvSpPr/>
          <p:nvPr/>
        </p:nvSpPr>
        <p:spPr>
          <a:xfrm rot="427338">
            <a:off x="6377656" y="2440590"/>
            <a:ext cx="2985434" cy="1731243"/>
          </a:xfrm>
          <a:prstGeom prst="rect">
            <a:avLst/>
          </a:prstGeom>
          <a:noFill/>
        </p:spPr>
        <p:txBody>
          <a:bodyPr wrap="none" lIns="68580" tIns="34290" rIns="68580" bIns="34290">
            <a:spAutoFit/>
          </a:bodyPr>
          <a:lstStyle/>
          <a:p>
            <a:pPr algn="ctr"/>
            <a:r>
              <a:rPr lang="en-US" sz="3600" dirty="0">
                <a:ln w="0"/>
                <a:solidFill>
                  <a:schemeClr val="accent4">
                    <a:lumMod val="60000"/>
                    <a:lumOff val="40000"/>
                  </a:schemeClr>
                </a:solidFill>
                <a:effectLst>
                  <a:outerShdw blurRad="38100" dist="25400" dir="5400000" algn="ctr" rotWithShape="0">
                    <a:srgbClr val="6E747A">
                      <a:alpha val="43000"/>
                    </a:srgbClr>
                  </a:outerShdw>
                </a:effectLst>
              </a:rPr>
              <a:t>Collaboration </a:t>
            </a:r>
          </a:p>
          <a:p>
            <a:pPr algn="ctr"/>
            <a:r>
              <a:rPr lang="en-US" sz="3600" dirty="0">
                <a:ln w="0"/>
                <a:solidFill>
                  <a:schemeClr val="accent4">
                    <a:lumMod val="60000"/>
                    <a:lumOff val="40000"/>
                  </a:schemeClr>
                </a:solidFill>
                <a:effectLst>
                  <a:outerShdw blurRad="38100" dist="25400" dir="5400000" algn="ctr" rotWithShape="0">
                    <a:srgbClr val="6E747A">
                      <a:alpha val="43000"/>
                    </a:srgbClr>
                  </a:outerShdw>
                </a:effectLst>
              </a:rPr>
              <a:t>And</a:t>
            </a:r>
          </a:p>
          <a:p>
            <a:pPr algn="ctr"/>
            <a:r>
              <a:rPr lang="en-US" sz="3600" dirty="0">
                <a:ln w="0"/>
                <a:solidFill>
                  <a:schemeClr val="accent4">
                    <a:lumMod val="60000"/>
                    <a:lumOff val="40000"/>
                  </a:schemeClr>
                </a:solidFill>
                <a:effectLst>
                  <a:outerShdw blurRad="38100" dist="25400" dir="5400000" algn="ctr" rotWithShape="0">
                    <a:srgbClr val="6E747A">
                      <a:alpha val="43000"/>
                    </a:srgbClr>
                  </a:outerShdw>
                </a:effectLst>
              </a:rPr>
              <a:t>Mutuality</a:t>
            </a:r>
          </a:p>
        </p:txBody>
      </p:sp>
      <p:sp>
        <p:nvSpPr>
          <p:cNvPr id="12" name="Rectangle 11"/>
          <p:cNvSpPr/>
          <p:nvPr/>
        </p:nvSpPr>
        <p:spPr>
          <a:xfrm>
            <a:off x="-126960" y="5423669"/>
            <a:ext cx="6515951" cy="577081"/>
          </a:xfrm>
          <a:prstGeom prst="rect">
            <a:avLst/>
          </a:prstGeom>
          <a:noFill/>
        </p:spPr>
        <p:txBody>
          <a:bodyPr wrap="none" lIns="68580" tIns="34290" rIns="68580" bIns="34290">
            <a:spAutoFit/>
          </a:bodyPr>
          <a:lstStyle/>
          <a:p>
            <a:pPr algn="ctr"/>
            <a:r>
              <a:rPr lang="en-US" sz="3300" dirty="0">
                <a:ln w="0"/>
                <a:solidFill>
                  <a:srgbClr val="7030A0"/>
                </a:solidFill>
                <a:effectLst>
                  <a:outerShdw blurRad="38100" dist="25400" dir="5400000" algn="ctr" rotWithShape="0">
                    <a:srgbClr val="6E747A">
                      <a:alpha val="43000"/>
                    </a:srgbClr>
                  </a:outerShdw>
                </a:effectLst>
              </a:rPr>
              <a:t>Empowerment, Voice, and Choice</a:t>
            </a:r>
          </a:p>
        </p:txBody>
      </p:sp>
      <p:sp>
        <p:nvSpPr>
          <p:cNvPr id="13" name="Rectangle 12"/>
          <p:cNvSpPr/>
          <p:nvPr/>
        </p:nvSpPr>
        <p:spPr>
          <a:xfrm>
            <a:off x="0" y="2788040"/>
            <a:ext cx="2890856" cy="1592744"/>
          </a:xfrm>
          <a:prstGeom prst="rect">
            <a:avLst/>
          </a:prstGeom>
          <a:noFill/>
        </p:spPr>
        <p:txBody>
          <a:bodyPr wrap="none" lIns="68580" tIns="34290" rIns="68580" bIns="34290">
            <a:spAutoFit/>
          </a:bodyPr>
          <a:lstStyle/>
          <a:p>
            <a:r>
              <a:rPr lang="en-US" sz="3300" dirty="0">
                <a:ln w="0"/>
                <a:solidFill>
                  <a:schemeClr val="accent3">
                    <a:lumMod val="75000"/>
                  </a:schemeClr>
                </a:solidFill>
                <a:effectLst>
                  <a:outerShdw blurRad="38100" dist="25400" dir="5400000" algn="ctr" rotWithShape="0">
                    <a:srgbClr val="6E747A">
                      <a:alpha val="43000"/>
                    </a:srgbClr>
                  </a:outerShdw>
                </a:effectLst>
              </a:rPr>
              <a:t>Cultural, </a:t>
            </a:r>
          </a:p>
          <a:p>
            <a:r>
              <a:rPr lang="en-US" sz="3300" dirty="0">
                <a:ln w="0"/>
                <a:solidFill>
                  <a:schemeClr val="accent3">
                    <a:lumMod val="75000"/>
                  </a:schemeClr>
                </a:solidFill>
                <a:effectLst>
                  <a:outerShdw blurRad="38100" dist="25400" dir="5400000" algn="ctr" rotWithShape="0">
                    <a:srgbClr val="6E747A">
                      <a:alpha val="43000"/>
                    </a:srgbClr>
                  </a:outerShdw>
                </a:effectLst>
              </a:rPr>
              <a:t>Historical, </a:t>
            </a:r>
          </a:p>
          <a:p>
            <a:r>
              <a:rPr lang="en-US" sz="3300" dirty="0">
                <a:ln w="0"/>
                <a:solidFill>
                  <a:schemeClr val="accent3">
                    <a:lumMod val="75000"/>
                  </a:schemeClr>
                </a:solidFill>
                <a:effectLst>
                  <a:outerShdw blurRad="38100" dist="25400" dir="5400000" algn="ctr" rotWithShape="0">
                    <a:srgbClr val="6E747A">
                      <a:alpha val="43000"/>
                    </a:srgbClr>
                  </a:outerShdw>
                </a:effectLst>
              </a:rPr>
              <a:t>Gender Issues</a:t>
            </a:r>
          </a:p>
        </p:txBody>
      </p:sp>
      <p:sp>
        <p:nvSpPr>
          <p:cNvPr id="14" name="Slide Number Placeholder 7">
            <a:extLst>
              <a:ext uri="{FF2B5EF4-FFF2-40B4-BE49-F238E27FC236}">
                <a16:creationId xmlns:a16="http://schemas.microsoft.com/office/drawing/2014/main" id="{2EB5D73F-3559-4567-9DB5-3E144E691782}"/>
              </a:ext>
            </a:extLst>
          </p:cNvPr>
          <p:cNvSpPr txBox="1">
            <a:spLocks/>
          </p:cNvSpPr>
          <p:nvPr/>
        </p:nvSpPr>
        <p:spPr>
          <a:xfrm>
            <a:off x="8190595" y="6356351"/>
            <a:ext cx="75300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1518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latin typeface="Yu Gothic UI Semibold" panose="020B0700000000000000" pitchFamily="34" charset="-128"/>
                <a:ea typeface="Yu Gothic UI Semibold" panose="020B0700000000000000" pitchFamily="34" charset="-128"/>
              </a:rPr>
              <a:t>Cross Sector Collaboration</a:t>
            </a:r>
            <a:endParaRPr lang="en-US" dirty="0"/>
          </a:p>
        </p:txBody>
      </p:sp>
      <p:sp>
        <p:nvSpPr>
          <p:cNvPr id="7" name="Content Placeholder 6"/>
          <p:cNvSpPr>
            <a:spLocks noGrp="1"/>
          </p:cNvSpPr>
          <p:nvPr>
            <p:ph idx="1"/>
          </p:nvPr>
        </p:nvSpPr>
        <p:spPr/>
        <p:txBody>
          <a:bodyPr/>
          <a:lstStyle/>
          <a:p>
            <a:r>
              <a:rPr lang="en-US" sz="2000" dirty="0">
                <a:latin typeface="Arial" panose="020B0604020202020204" pitchFamily="34" charset="0"/>
                <a:cs typeface="Arial" panose="020B0604020202020204" pitchFamily="34" charset="0"/>
              </a:rPr>
              <a:t>Collaboration across sectors is built on a shared understanding of trauma and principles of a trauma-informed approach. </a:t>
            </a:r>
          </a:p>
          <a:p>
            <a:r>
              <a:rPr lang="en-US" sz="2000" dirty="0">
                <a:latin typeface="Arial" panose="020B0604020202020204" pitchFamily="34" charset="0"/>
                <a:cs typeface="Arial" panose="020B0604020202020204" pitchFamily="34" charset="0"/>
              </a:rPr>
              <a:t>While a trauma focus may not be the stated mission of various service sectors, understanding how awareness of trauma can help or hinder achievement of an organization’s mission is a critical aspect of building collaborations. </a:t>
            </a:r>
          </a:p>
          <a:p>
            <a:endParaRPr lang="en-US" dirty="0"/>
          </a:p>
        </p:txBody>
      </p:sp>
      <p:sp>
        <p:nvSpPr>
          <p:cNvPr id="2" name="Slide Number Placeholder 1"/>
          <p:cNvSpPr>
            <a:spLocks noGrp="1"/>
          </p:cNvSpPr>
          <p:nvPr>
            <p:ph type="sldNum" sz="quarter" idx="4294967295"/>
          </p:nvPr>
        </p:nvSpPr>
        <p:spPr>
          <a:xfrm>
            <a:off x="8753856" y="6425184"/>
            <a:ext cx="390144" cy="218504"/>
          </a:xfrm>
        </p:spPr>
        <p:txBody>
          <a:bodyPr/>
          <a:lstStyle/>
          <a:p>
            <a:fld id="{90EBEF87-C08A-4984-84E5-5ED9A067193A}" type="slidenum">
              <a:rPr lang="en-US" smtClean="0"/>
              <a:pPr/>
              <a:t>18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65" y="4086855"/>
            <a:ext cx="7559031" cy="145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589360" y="1885951"/>
            <a:ext cx="6172200" cy="15656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84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sz="3600" dirty="0">
                <a:latin typeface="Yu Gothic UI Semibold" panose="020B0700000000000000" pitchFamily="34" charset="-128"/>
                <a:ea typeface="Yu Gothic UI Semibold" panose="020B0700000000000000" pitchFamily="34" charset="-128"/>
              </a:rPr>
              <a:t>Physical Environment</a:t>
            </a:r>
            <a:endParaRPr lang="en-US" dirty="0"/>
          </a:p>
        </p:txBody>
      </p:sp>
      <p:sp>
        <p:nvSpPr>
          <p:cNvPr id="9" name="Content Placeholder 8"/>
          <p:cNvSpPr>
            <a:spLocks noGrp="1"/>
          </p:cNvSpPr>
          <p:nvPr>
            <p:ph idx="1"/>
          </p:nvPr>
        </p:nvSpPr>
        <p:spPr/>
        <p:txBody>
          <a:bodyPr>
            <a:normAutofit/>
          </a:bodyPr>
          <a:lstStyle/>
          <a:p>
            <a:pPr marL="214313" indent="-214313">
              <a:buFont typeface="Arial" panose="020B0604020202020204" pitchFamily="34" charset="0"/>
              <a:buChar char="•"/>
            </a:pPr>
            <a:r>
              <a:rPr lang="en-US" sz="1800" dirty="0"/>
              <a:t>The organization ensures that the physical environment promotes a sense of safety and collaboration. </a:t>
            </a:r>
          </a:p>
          <a:p>
            <a:pPr marL="214313" indent="-214313">
              <a:buFont typeface="Arial" panose="020B0604020202020204" pitchFamily="34" charset="0"/>
              <a:buChar char="•"/>
            </a:pPr>
            <a:r>
              <a:rPr lang="en-US" sz="1800" dirty="0"/>
              <a:t>Staff working in the organization and individuals being served must experience the setting as safe, inviting, and not a risk to their physical or psychological safety. </a:t>
            </a:r>
          </a:p>
          <a:p>
            <a:pPr marL="214313" indent="-214313">
              <a:buFont typeface="Arial" panose="020B0604020202020204" pitchFamily="34" charset="0"/>
              <a:buChar char="•"/>
            </a:pPr>
            <a:r>
              <a:rPr lang="en-US" sz="1800" dirty="0"/>
              <a:t>The physical setting also supports the collaborative aspect of a trauma informed approach through openness, transparency, and shared spaces</a:t>
            </a:r>
          </a:p>
        </p:txBody>
      </p:sp>
      <p:sp>
        <p:nvSpPr>
          <p:cNvPr id="2" name="Slide Number Placeholder 1"/>
          <p:cNvSpPr>
            <a:spLocks noGrp="1"/>
          </p:cNvSpPr>
          <p:nvPr>
            <p:ph type="sldNum" sz="quarter" idx="4294967295"/>
          </p:nvPr>
        </p:nvSpPr>
        <p:spPr>
          <a:xfrm>
            <a:off x="8583930" y="6400800"/>
            <a:ext cx="560070" cy="292608"/>
          </a:xfrm>
        </p:spPr>
        <p:txBody>
          <a:bodyPr/>
          <a:lstStyle/>
          <a:p>
            <a:fld id="{90EBEF87-C08A-4984-84E5-5ED9A067193A}" type="slidenum">
              <a:rPr lang="en-US" smtClean="0"/>
              <a:pPr/>
              <a:t>19</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293409"/>
            <a:ext cx="7630443" cy="164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442403" y="1744468"/>
            <a:ext cx="62293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214313" indent="-214313">
              <a:buFont typeface="Arial" panose="020B0604020202020204" pitchFamily="34" charset="0"/>
              <a:buChar char="•"/>
            </a:pPr>
            <a:r>
              <a:rPr lang="en-US" sz="1350" dirty="0"/>
              <a:t>.</a:t>
            </a:r>
          </a:p>
        </p:txBody>
      </p:sp>
    </p:spTree>
    <p:extLst>
      <p:ext uri="{BB962C8B-B14F-4D97-AF65-F5344CB8AC3E}">
        <p14:creationId xmlns:p14="http://schemas.microsoft.com/office/powerpoint/2010/main" val="338138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t>Children’s Mental Health Awareness Day</a:t>
            </a:r>
            <a:endParaRPr lang="en-US" b="1" dirty="0"/>
          </a:p>
        </p:txBody>
      </p:sp>
      <p:sp>
        <p:nvSpPr>
          <p:cNvPr id="3" name="Content Placeholder 2"/>
          <p:cNvSpPr>
            <a:spLocks noGrp="1"/>
          </p:cNvSpPr>
          <p:nvPr>
            <p:ph idx="1"/>
          </p:nvPr>
        </p:nvSpPr>
        <p:spPr/>
        <p:txBody>
          <a:bodyPr>
            <a:normAutofit lnSpcReduction="10000"/>
          </a:bodyPr>
          <a:lstStyle/>
          <a:p>
            <a:r>
              <a:rPr lang="en-US" sz="1500" b="1" dirty="0"/>
              <a:t>Focus</a:t>
            </a:r>
            <a:r>
              <a:rPr lang="en-US" sz="1500" dirty="0"/>
              <a:t>: An integrated health approach to supporting children, youth, and young adults who have experienced trauma. </a:t>
            </a:r>
          </a:p>
          <a:p>
            <a:r>
              <a:rPr lang="en-US" sz="1500" b="1" dirty="0"/>
              <a:t>Date: </a:t>
            </a:r>
            <a:r>
              <a:rPr lang="en-US" sz="1500" dirty="0"/>
              <a:t>Thursday, May 10, at 7 p.m. EDT</a:t>
            </a:r>
          </a:p>
          <a:p>
            <a:r>
              <a:rPr lang="en-US" sz="1500" b="1" dirty="0"/>
              <a:t>Live Webcast Viewing Site: </a:t>
            </a:r>
            <a:r>
              <a:rPr lang="en-US" sz="1500" u="sng" dirty="0">
                <a:hlinkClick r:id="rId2"/>
              </a:rPr>
              <a:t>https://www.samhsa.gov/children</a:t>
            </a:r>
            <a:endParaRPr lang="en-US" sz="1500" dirty="0"/>
          </a:p>
          <a:p>
            <a:r>
              <a:rPr lang="en-US" sz="1500" dirty="0"/>
              <a:t> </a:t>
            </a:r>
            <a:r>
              <a:rPr lang="en-US" sz="1500" b="1" dirty="0"/>
              <a:t>Goals </a:t>
            </a:r>
            <a:endParaRPr lang="en-US" sz="1500" dirty="0"/>
          </a:p>
          <a:p>
            <a:pPr lvl="1"/>
            <a:r>
              <a:rPr lang="en-US" sz="1350" dirty="0"/>
              <a:t>Educate the public about the importance of seeking mental health services when needed.</a:t>
            </a:r>
          </a:p>
          <a:p>
            <a:pPr lvl="1"/>
            <a:r>
              <a:rPr lang="en-US" sz="1350" dirty="0"/>
              <a:t>Showcase evidence-based practices in the field of children’s mental health.</a:t>
            </a:r>
          </a:p>
          <a:p>
            <a:pPr lvl="1"/>
            <a:r>
              <a:rPr lang="en-US" sz="1350" dirty="0"/>
              <a:t>Encourage child-serving providers to collaborate with family and youth leaders to meet the needs of children, youth, and young adults with serious emotional disturbance (SED) and their families. </a:t>
            </a:r>
          </a:p>
          <a:p>
            <a:r>
              <a:rPr lang="en-US" sz="1500" b="1" dirty="0"/>
              <a:t>National Event Content</a:t>
            </a:r>
            <a:endParaRPr lang="en-US" sz="1500" dirty="0"/>
          </a:p>
          <a:p>
            <a:pPr lvl="1"/>
            <a:r>
              <a:rPr lang="en-US" sz="1350" dirty="0"/>
              <a:t>Attendees will have the unique opportunity to participate in a town hall discussion about making child-serving systems more trauma-informed. Assistant Secretary for Mental Health and Substance Use </a:t>
            </a:r>
            <a:r>
              <a:rPr lang="en-US" sz="1350" dirty="0" err="1"/>
              <a:t>Elinore</a:t>
            </a:r>
            <a:r>
              <a:rPr lang="en-US" sz="1350" dirty="0"/>
              <a:t> McCance-Katz, M.D., Ph.D., will host the dialogue that will include governors’ spouses, senior federal officials, and youth and family leaders, as well as executives from the nation’s leading organizations for professionals in primary care, behavioral health, and child welfare.  </a:t>
            </a:r>
            <a:endParaRPr lang="en-US" dirty="0"/>
          </a:p>
          <a:p>
            <a:pPr marL="0" indent="0">
              <a:buNone/>
            </a:pPr>
            <a:endParaRPr lang="en-US" sz="825" dirty="0"/>
          </a:p>
        </p:txBody>
      </p:sp>
      <p:sp>
        <p:nvSpPr>
          <p:cNvPr id="4" name="Slide Number Placeholder 7">
            <a:extLst>
              <a:ext uri="{FF2B5EF4-FFF2-40B4-BE49-F238E27FC236}">
                <a16:creationId xmlns:a16="http://schemas.microsoft.com/office/drawing/2014/main" id="{FF98FC1D-E737-49E9-8705-1DEEB357DD67}"/>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20</a:t>
            </a:fld>
            <a:endParaRPr lang="en-US" dirty="0"/>
          </a:p>
        </p:txBody>
      </p:sp>
    </p:spTree>
    <p:extLst>
      <p:ext uri="{BB962C8B-B14F-4D97-AF65-F5344CB8AC3E}">
        <p14:creationId xmlns:p14="http://schemas.microsoft.com/office/powerpoint/2010/main" val="83246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dirty="0">
                <a:latin typeface="Yu Gothic UI Semibold" panose="020B0700000000000000" pitchFamily="34" charset="-128"/>
                <a:ea typeface="Yu Gothic UI Semibold" panose="020B0700000000000000" pitchFamily="34" charset="-128"/>
              </a:rPr>
              <a:t>Thank you</a:t>
            </a:r>
            <a:endParaRPr lang="en-US" dirty="0"/>
          </a:p>
        </p:txBody>
      </p:sp>
      <p:sp>
        <p:nvSpPr>
          <p:cNvPr id="6" name="Content Placeholder 5"/>
          <p:cNvSpPr>
            <a:spLocks noGrp="1"/>
          </p:cNvSpPr>
          <p:nvPr>
            <p:ph idx="1"/>
          </p:nvPr>
        </p:nvSpPr>
        <p:spPr/>
        <p:txBody>
          <a:bodyPr/>
          <a:lstStyle/>
          <a:p>
            <a:endParaRPr lang="en-US"/>
          </a:p>
        </p:txBody>
      </p:sp>
      <p:sp>
        <p:nvSpPr>
          <p:cNvPr id="2" name="Slide Number Placeholder 1"/>
          <p:cNvSpPr>
            <a:spLocks noGrp="1"/>
          </p:cNvSpPr>
          <p:nvPr>
            <p:ph type="sldNum" sz="quarter" idx="4294967295"/>
          </p:nvPr>
        </p:nvSpPr>
        <p:spPr>
          <a:xfrm>
            <a:off x="8583930" y="6400800"/>
            <a:ext cx="560070" cy="256144"/>
          </a:xfrm>
        </p:spPr>
        <p:txBody>
          <a:bodyPr/>
          <a:lstStyle/>
          <a:p>
            <a:fld id="{90EBEF87-C08A-4984-84E5-5ED9A067193A}" type="slidenum">
              <a:rPr lang="en-US" smtClean="0"/>
              <a:pPr/>
              <a:t>21</a:t>
            </a:fld>
            <a:endParaRPr lang="en-US" dirty="0"/>
          </a:p>
        </p:txBody>
      </p:sp>
      <p:sp>
        <p:nvSpPr>
          <p:cNvPr id="5" name="Content Placeholder 2"/>
          <p:cNvSpPr txBox="1">
            <a:spLocks/>
          </p:cNvSpPr>
          <p:nvPr/>
        </p:nvSpPr>
        <p:spPr bwMode="auto">
          <a:xfrm>
            <a:off x="583407" y="1896667"/>
            <a:ext cx="8089106" cy="357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US" sz="2100" dirty="0"/>
          </a:p>
          <a:p>
            <a:pPr algn="ctr"/>
            <a:r>
              <a:rPr lang="en-US" sz="2700" dirty="0"/>
              <a:t>SAMHSA’s mission is to reduce the impact of substance abuse and mental illness on America’s communities.</a:t>
            </a:r>
          </a:p>
          <a:p>
            <a:r>
              <a:rPr lang="en-US" sz="2100" dirty="0"/>
              <a:t>                   </a:t>
            </a:r>
          </a:p>
          <a:p>
            <a:pPr algn="ctr">
              <a:spcBef>
                <a:spcPts val="0"/>
              </a:spcBef>
            </a:pPr>
            <a:endParaRPr lang="en-US" sz="2100" dirty="0"/>
          </a:p>
          <a:p>
            <a:pPr>
              <a:spcBef>
                <a:spcPts val="0"/>
              </a:spcBef>
            </a:pPr>
            <a:endParaRPr lang="en-US" sz="1500" dirty="0"/>
          </a:p>
          <a:p>
            <a:pPr algn="ctr">
              <a:spcBef>
                <a:spcPts val="1800"/>
              </a:spcBef>
            </a:pPr>
            <a:r>
              <a:rPr lang="en-US" sz="3000" dirty="0"/>
              <a:t>www.samhsa.gov</a:t>
            </a:r>
          </a:p>
          <a:p>
            <a:pPr algn="ctr">
              <a:spcBef>
                <a:spcPts val="2250"/>
              </a:spcBef>
            </a:pPr>
            <a:r>
              <a:rPr lang="en-US" sz="1800" dirty="0"/>
              <a:t>1-877-SAMHSA-7 (1-877-726-4727) ● 1-800-487-4889 (TDD)</a:t>
            </a:r>
          </a:p>
          <a:p>
            <a:pPr marL="0" indent="0">
              <a:spcBef>
                <a:spcPct val="0"/>
              </a:spcBef>
            </a:pPr>
            <a:endParaRPr lang="en-US" altLang="en-US" sz="2100" b="1" dirty="0"/>
          </a:p>
        </p:txBody>
      </p:sp>
    </p:spTree>
    <p:extLst>
      <p:ext uri="{BB962C8B-B14F-4D97-AF65-F5344CB8AC3E}">
        <p14:creationId xmlns:p14="http://schemas.microsoft.com/office/powerpoint/2010/main" val="349335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b="0" dirty="0"/>
              <a:t>otivating</a:t>
            </a:r>
            <a:r>
              <a:rPr lang="en-US" dirty="0"/>
              <a:t> O</a:t>
            </a:r>
            <a:r>
              <a:rPr lang="en-US" b="0" dirty="0"/>
              <a:t>thers</a:t>
            </a:r>
            <a:r>
              <a:rPr lang="en-US" dirty="0"/>
              <a:t> </a:t>
            </a:r>
            <a:r>
              <a:rPr lang="en-US" b="0" dirty="0"/>
              <a:t>through </a:t>
            </a:r>
            <a:r>
              <a:rPr lang="en-US" dirty="0"/>
              <a:t>V</a:t>
            </a:r>
            <a:r>
              <a:rPr lang="en-US" b="0" dirty="0"/>
              <a:t>oices</a:t>
            </a:r>
            <a:r>
              <a:rPr lang="en-US" dirty="0"/>
              <a:t> of E</a:t>
            </a:r>
            <a:r>
              <a:rPr lang="en-US" b="0" dirty="0"/>
              <a:t>xperience</a:t>
            </a:r>
          </a:p>
        </p:txBody>
      </p:sp>
      <p:sp>
        <p:nvSpPr>
          <p:cNvPr id="3" name="Text Placeholder 2"/>
          <p:cNvSpPr>
            <a:spLocks noGrp="1"/>
          </p:cNvSpPr>
          <p:nvPr>
            <p:ph type="body" idx="1"/>
          </p:nvPr>
        </p:nvSpPr>
        <p:spPr/>
        <p:txBody>
          <a:bodyPr/>
          <a:lstStyle/>
          <a:p>
            <a:r>
              <a:rPr lang="en-US" sz="2800" dirty="0"/>
              <a:t>Brie Masselli</a:t>
            </a:r>
          </a:p>
          <a:p>
            <a:r>
              <a:rPr lang="en-US" sz="2800" dirty="0"/>
              <a:t>Program Director </a:t>
            </a:r>
          </a:p>
          <a:p>
            <a:r>
              <a:rPr lang="en-US" sz="2800" dirty="0"/>
              <a:t>Youth MOVE National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22</a:t>
            </a:fld>
            <a:endParaRPr lang="en-US"/>
          </a:p>
        </p:txBody>
      </p:sp>
    </p:spTree>
    <p:extLst>
      <p:ext uri="{BB962C8B-B14F-4D97-AF65-F5344CB8AC3E}">
        <p14:creationId xmlns:p14="http://schemas.microsoft.com/office/powerpoint/2010/main" val="115986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MOVE Purpose</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tx1"/>
                </a:solidFill>
                <a:latin typeface="+mj-lt"/>
                <a:sym typeface="Galdeano"/>
              </a:rPr>
              <a:t>Youth M.O.V.E. National works toward the day when all people will </a:t>
            </a:r>
            <a:r>
              <a:rPr lang="en-US" b="1" dirty="0">
                <a:solidFill>
                  <a:schemeClr val="tx1"/>
                </a:solidFill>
                <a:latin typeface="+mj-lt"/>
                <a:sym typeface="Galdeano"/>
              </a:rPr>
              <a:t>recognize and accept the culture of youth</a:t>
            </a:r>
            <a:r>
              <a:rPr lang="en-US" dirty="0">
                <a:solidFill>
                  <a:schemeClr val="tx1"/>
                </a:solidFill>
                <a:latin typeface="+mj-lt"/>
                <a:sym typeface="Galdeano"/>
              </a:rPr>
              <a:t>, their families, and the communities that serve them in order to be truly culturally-competent. Youth M.O.V.E. National looks forward to the day when youth are </a:t>
            </a:r>
            <a:r>
              <a:rPr lang="en-US" b="1" dirty="0">
                <a:solidFill>
                  <a:schemeClr val="tx1"/>
                </a:solidFill>
                <a:latin typeface="+mj-lt"/>
                <a:sym typeface="Galdeano"/>
              </a:rPr>
              <a:t>no longer treated as numbers, problems or caseloads, but as individuals and humans</a:t>
            </a:r>
            <a:r>
              <a:rPr lang="en-US" dirty="0">
                <a:solidFill>
                  <a:schemeClr val="tx1"/>
                </a:solidFill>
                <a:latin typeface="+mj-lt"/>
                <a:sym typeface="Galdeano"/>
              </a:rPr>
              <a:t>. We will all stand as partners: youth, youth advocates, supporters, parents, and professionals to see our </a:t>
            </a:r>
            <a:r>
              <a:rPr lang="en-US" b="1" dirty="0">
                <a:solidFill>
                  <a:schemeClr val="tx1"/>
                </a:solidFill>
                <a:latin typeface="+mj-lt"/>
                <a:sym typeface="Galdeano"/>
              </a:rPr>
              <a:t>youth become successful</a:t>
            </a:r>
            <a:r>
              <a:rPr lang="en-US" dirty="0">
                <a:solidFill>
                  <a:schemeClr val="tx1"/>
                </a:solidFill>
                <a:latin typeface="+mj-lt"/>
                <a:sym typeface="Galdeano"/>
              </a:rPr>
              <a:t>.</a:t>
            </a:r>
          </a:p>
          <a:p>
            <a:endParaRPr lang="en-US" dirty="0">
              <a:latin typeface="+mj-lt"/>
            </a:endParaRPr>
          </a:p>
        </p:txBody>
      </p:sp>
      <p:sp>
        <p:nvSpPr>
          <p:cNvPr id="4" name="Slide Number Placeholder 3"/>
          <p:cNvSpPr>
            <a:spLocks noGrp="1"/>
          </p:cNvSpPr>
          <p:nvPr>
            <p:ph type="sldNum" sz="quarter" idx="4294967295"/>
          </p:nvPr>
        </p:nvSpPr>
        <p:spPr/>
        <p:txBody>
          <a:bodyPr/>
          <a:lstStyle/>
          <a:p>
            <a:fld id="{A8C8ACEB-83CC-524B-9A1D-3D08F6879EF1}" type="slidenum">
              <a:rPr lang="en-US" smtClean="0"/>
              <a:t>23</a:t>
            </a:fld>
            <a:endParaRPr lang="en-US" dirty="0"/>
          </a:p>
        </p:txBody>
      </p:sp>
    </p:spTree>
    <p:extLst>
      <p:ext uri="{BB962C8B-B14F-4D97-AF65-F5344CB8AC3E}">
        <p14:creationId xmlns:p14="http://schemas.microsoft.com/office/powerpoint/2010/main" val="431012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Model </a:t>
            </a:r>
          </a:p>
        </p:txBody>
      </p:sp>
      <p:sp>
        <p:nvSpPr>
          <p:cNvPr id="3" name="Content Placeholder 2"/>
          <p:cNvSpPr>
            <a:spLocks noGrp="1"/>
          </p:cNvSpPr>
          <p:nvPr>
            <p:ph idx="1"/>
          </p:nvPr>
        </p:nvSpPr>
        <p:spPr/>
        <p:txBody>
          <a:bodyPr>
            <a:normAutofit/>
          </a:bodyPr>
          <a:lstStyle/>
          <a:p>
            <a:pPr marL="546100" indent="-342900">
              <a:lnSpc>
                <a:spcPct val="100000"/>
              </a:lnSpc>
              <a:spcBef>
                <a:spcPts val="0"/>
              </a:spcBef>
              <a:buClr>
                <a:schemeClr val="dk1"/>
              </a:buClr>
              <a:buSzPct val="100000"/>
            </a:pPr>
            <a:r>
              <a:rPr lang="en-US" sz="2400" dirty="0">
                <a:solidFill>
                  <a:schemeClr val="dk1"/>
                </a:solidFill>
                <a:latin typeface="+mj-lt"/>
                <a:ea typeface="Galdeano"/>
                <a:cs typeface="Galdeano"/>
                <a:sym typeface="Galdeano"/>
              </a:rPr>
              <a:t>Youth MOVE National utilizes a capacity building model that supports individuals utilizing services, the communities in which they live, and the services and/or systems that support them  </a:t>
            </a:r>
          </a:p>
          <a:p>
            <a:pPr marL="546100" indent="-342900">
              <a:lnSpc>
                <a:spcPct val="100000"/>
              </a:lnSpc>
              <a:spcBef>
                <a:spcPts val="0"/>
              </a:spcBef>
              <a:buClr>
                <a:schemeClr val="dk1"/>
              </a:buClr>
              <a:buSzPct val="100000"/>
            </a:pPr>
            <a:endParaRPr lang="en-US" sz="2000" dirty="0">
              <a:solidFill>
                <a:schemeClr val="dk1"/>
              </a:solidFill>
              <a:latin typeface="+mj-lt"/>
              <a:ea typeface="Galdeano"/>
              <a:cs typeface="Galdeano"/>
              <a:sym typeface="Galdeano"/>
            </a:endParaRPr>
          </a:p>
          <a:p>
            <a:pPr marL="546100" indent="-342900">
              <a:lnSpc>
                <a:spcPct val="100000"/>
              </a:lnSpc>
              <a:spcBef>
                <a:spcPts val="0"/>
              </a:spcBef>
              <a:buClr>
                <a:schemeClr val="dk1"/>
              </a:buClr>
              <a:buSzPct val="100000"/>
            </a:pPr>
            <a:r>
              <a:rPr lang="en-US" sz="2400" dirty="0">
                <a:solidFill>
                  <a:schemeClr val="dk1"/>
                </a:solidFill>
                <a:latin typeface="+mj-lt"/>
                <a:ea typeface="Galdeano"/>
                <a:cs typeface="Galdeano"/>
                <a:sym typeface="Galdeano"/>
              </a:rPr>
              <a:t>Our model consists of programing that is </a:t>
            </a:r>
            <a:r>
              <a:rPr lang="en-US" sz="2400" b="1" dirty="0">
                <a:solidFill>
                  <a:schemeClr val="dk1"/>
                </a:solidFill>
                <a:latin typeface="+mj-lt"/>
                <a:ea typeface="Galdeano"/>
                <a:cs typeface="Galdeano"/>
                <a:sym typeface="Galdeano"/>
              </a:rPr>
              <a:t>young adult driven and </a:t>
            </a:r>
            <a:r>
              <a:rPr lang="en-US" sz="2400" b="1" dirty="0">
                <a:latin typeface="+mj-lt"/>
              </a:rPr>
              <a:t>a </a:t>
            </a:r>
            <a:r>
              <a:rPr lang="en-US" sz="2400" b="1" dirty="0">
                <a:solidFill>
                  <a:schemeClr val="dk1"/>
                </a:solidFill>
                <a:latin typeface="+mj-lt"/>
                <a:ea typeface="Galdeano"/>
                <a:cs typeface="Galdeano"/>
                <a:sym typeface="Galdeano"/>
              </a:rPr>
              <a:t>data driven approach </a:t>
            </a:r>
            <a:r>
              <a:rPr lang="en-US" sz="2400" dirty="0">
                <a:solidFill>
                  <a:schemeClr val="dk1"/>
                </a:solidFill>
                <a:latin typeface="+mj-lt"/>
                <a:ea typeface="Galdeano"/>
                <a:cs typeface="Galdeano"/>
                <a:sym typeface="Galdeano"/>
              </a:rPr>
              <a:t>that  </a:t>
            </a:r>
          </a:p>
          <a:p>
            <a:pPr marL="1003300" lvl="1" indent="-342900">
              <a:lnSpc>
                <a:spcPct val="100000"/>
              </a:lnSpc>
              <a:spcBef>
                <a:spcPts val="0"/>
              </a:spcBef>
              <a:buClr>
                <a:schemeClr val="dk1"/>
              </a:buClr>
              <a:buSzPct val="100000"/>
            </a:pPr>
            <a:endParaRPr lang="en-US" sz="1200" dirty="0">
              <a:solidFill>
                <a:schemeClr val="dk1"/>
              </a:solidFill>
              <a:latin typeface="+mj-lt"/>
              <a:ea typeface="Galdeano"/>
              <a:cs typeface="Galdeano"/>
              <a:sym typeface="Galdeano"/>
            </a:endParaRPr>
          </a:p>
          <a:p>
            <a:pPr marL="1003300" lvl="1" indent="-342900">
              <a:lnSpc>
                <a:spcPct val="100000"/>
              </a:lnSpc>
              <a:spcBef>
                <a:spcPts val="0"/>
              </a:spcBef>
              <a:buClr>
                <a:schemeClr val="dk1"/>
              </a:buClr>
              <a:buSzPct val="100000"/>
            </a:pPr>
            <a:r>
              <a:rPr lang="en-US" sz="2000" dirty="0">
                <a:solidFill>
                  <a:schemeClr val="dk1"/>
                </a:solidFill>
                <a:latin typeface="+mj-lt"/>
                <a:ea typeface="Galdeano"/>
                <a:cs typeface="Galdeano"/>
                <a:sym typeface="Galdeano"/>
              </a:rPr>
              <a:t>Builds upon peer connections </a:t>
            </a:r>
          </a:p>
          <a:p>
            <a:pPr marL="1003300" lvl="1" indent="-342900">
              <a:lnSpc>
                <a:spcPct val="100000"/>
              </a:lnSpc>
              <a:spcBef>
                <a:spcPts val="0"/>
              </a:spcBef>
              <a:buClr>
                <a:schemeClr val="dk1"/>
              </a:buClr>
              <a:buSzPct val="100000"/>
            </a:pPr>
            <a:r>
              <a:rPr lang="en-US" sz="2000" dirty="0">
                <a:solidFill>
                  <a:schemeClr val="dk1"/>
                </a:solidFill>
                <a:latin typeface="+mj-lt"/>
                <a:ea typeface="Galdeano"/>
                <a:cs typeface="Galdeano"/>
                <a:sym typeface="Galdeano"/>
              </a:rPr>
              <a:t>Promotes learning and growth</a:t>
            </a:r>
          </a:p>
          <a:p>
            <a:pPr marL="1003300" lvl="1" indent="-342900">
              <a:lnSpc>
                <a:spcPct val="100000"/>
              </a:lnSpc>
              <a:spcBef>
                <a:spcPts val="0"/>
              </a:spcBef>
              <a:buClr>
                <a:schemeClr val="dk1"/>
              </a:buClr>
              <a:buSzPct val="100000"/>
            </a:pPr>
            <a:r>
              <a:rPr lang="en-US" sz="2000" dirty="0">
                <a:solidFill>
                  <a:schemeClr val="dk1"/>
                </a:solidFill>
                <a:latin typeface="+mj-lt"/>
                <a:ea typeface="Galdeano"/>
                <a:cs typeface="Galdeano"/>
                <a:sym typeface="Galdeano"/>
              </a:rPr>
              <a:t>Develops partnerships and  collaboration </a:t>
            </a:r>
          </a:p>
          <a:p>
            <a:pPr marL="1003300" lvl="1" indent="-342900">
              <a:lnSpc>
                <a:spcPct val="100000"/>
              </a:lnSpc>
              <a:spcBef>
                <a:spcPts val="0"/>
              </a:spcBef>
              <a:buClr>
                <a:schemeClr val="dk1"/>
              </a:buClr>
              <a:buSzPct val="100000"/>
            </a:pPr>
            <a:r>
              <a:rPr lang="en-US" sz="2000" dirty="0">
                <a:solidFill>
                  <a:schemeClr val="dk1"/>
                </a:solidFill>
                <a:latin typeface="+mj-lt"/>
                <a:ea typeface="Galdeano"/>
                <a:cs typeface="Galdeano"/>
                <a:sym typeface="Galdeano"/>
              </a:rPr>
              <a:t>Identifies service and support gaps </a:t>
            </a:r>
          </a:p>
          <a:p>
            <a:pPr marL="1003300" lvl="1" indent="-342900">
              <a:lnSpc>
                <a:spcPct val="100000"/>
              </a:lnSpc>
              <a:spcBef>
                <a:spcPts val="0"/>
              </a:spcBef>
              <a:buClr>
                <a:schemeClr val="dk1"/>
              </a:buClr>
              <a:buSzPct val="100000"/>
            </a:pPr>
            <a:r>
              <a:rPr lang="en-US" sz="2000" dirty="0">
                <a:solidFill>
                  <a:schemeClr val="dk1"/>
                </a:solidFill>
                <a:latin typeface="+mj-lt"/>
                <a:ea typeface="Galdeano"/>
                <a:cs typeface="Galdeano"/>
                <a:sym typeface="Galdeano"/>
              </a:rPr>
              <a:t>Seeks to improve access and quality services and supports </a:t>
            </a:r>
          </a:p>
        </p:txBody>
      </p:sp>
      <p:sp>
        <p:nvSpPr>
          <p:cNvPr id="4" name="Slide Number Placeholder 3"/>
          <p:cNvSpPr>
            <a:spLocks noGrp="1"/>
          </p:cNvSpPr>
          <p:nvPr>
            <p:ph type="sldNum" sz="quarter" idx="4294967295"/>
          </p:nvPr>
        </p:nvSpPr>
        <p:spPr/>
        <p:txBody>
          <a:bodyPr/>
          <a:lstStyle/>
          <a:p>
            <a:fld id="{A8C8ACEB-83CC-524B-9A1D-3D08F6879EF1}" type="slidenum">
              <a:rPr lang="en-US" smtClean="0"/>
              <a:t>24</a:t>
            </a:fld>
            <a:endParaRPr lang="en-US" dirty="0"/>
          </a:p>
        </p:txBody>
      </p:sp>
    </p:spTree>
    <p:extLst>
      <p:ext uri="{BB962C8B-B14F-4D97-AF65-F5344CB8AC3E}">
        <p14:creationId xmlns:p14="http://schemas.microsoft.com/office/powerpoint/2010/main" val="1122022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Understanding Trauma: </a:t>
            </a:r>
            <a:r>
              <a:rPr lang="en-US" sz="2100" i="1" dirty="0"/>
              <a:t>Lived Experience Perspective </a:t>
            </a:r>
          </a:p>
        </p:txBody>
      </p:sp>
      <p:sp>
        <p:nvSpPr>
          <p:cNvPr id="5" name="Content Placeholder 4"/>
          <p:cNvSpPr>
            <a:spLocks noGrp="1"/>
          </p:cNvSpPr>
          <p:nvPr>
            <p:ph idx="1"/>
          </p:nvPr>
        </p:nvSpPr>
        <p:spPr>
          <a:xfrm>
            <a:off x="628650" y="2050256"/>
            <a:ext cx="7886700" cy="3439716"/>
          </a:xfrm>
        </p:spPr>
        <p:txBody>
          <a:bodyPr>
            <a:normAutofit fontScale="77500" lnSpcReduction="20000"/>
          </a:bodyPr>
          <a:lstStyle/>
          <a:p>
            <a:r>
              <a:rPr lang="en-US" dirty="0"/>
              <a:t>Have I experienced Trauma?  Many don’t call it trauma. </a:t>
            </a:r>
          </a:p>
          <a:p>
            <a:r>
              <a:rPr lang="en-US" dirty="0"/>
              <a:t>Trauma can be complex, confusing, stressful or minimized as “bad things happen to good people” </a:t>
            </a:r>
          </a:p>
          <a:p>
            <a:r>
              <a:rPr lang="en-US" dirty="0"/>
              <a:t>Often times people brush it off …</a:t>
            </a:r>
          </a:p>
          <a:p>
            <a:pPr lvl="1"/>
            <a:r>
              <a:rPr lang="en-US" dirty="0"/>
              <a:t>…That’s just how things are </a:t>
            </a:r>
          </a:p>
          <a:p>
            <a:pPr lvl="1"/>
            <a:r>
              <a:rPr lang="en-US" dirty="0"/>
              <a:t>…Oh, this is normal for my family </a:t>
            </a:r>
          </a:p>
          <a:p>
            <a:pPr lvl="1"/>
            <a:r>
              <a:rPr lang="en-US" dirty="0"/>
              <a:t>…Maybe I provoked it </a:t>
            </a:r>
          </a:p>
          <a:p>
            <a:pPr lvl="1"/>
            <a:r>
              <a:rPr lang="en-US" dirty="0"/>
              <a:t>…Its my fault, I just don’t do anything right </a:t>
            </a:r>
          </a:p>
          <a:p>
            <a:pPr lvl="1"/>
            <a:r>
              <a:rPr lang="en-US" dirty="0"/>
              <a:t>…I should have know better </a:t>
            </a:r>
          </a:p>
          <a:p>
            <a:pPr lvl="1"/>
            <a:r>
              <a:rPr lang="en-US" dirty="0"/>
              <a:t>…Bad things happen to everyone</a:t>
            </a:r>
          </a:p>
          <a:p>
            <a:endParaRPr lang="en-US" dirty="0"/>
          </a:p>
          <a:p>
            <a:endParaRPr lang="en-US" dirty="0"/>
          </a:p>
        </p:txBody>
      </p:sp>
      <p:pic>
        <p:nvPicPr>
          <p:cNvPr id="6" name="Picture 5" descr="The Junk Drawer » “Hi, Guy Who Got the Weirdest Malware I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698" y="4736306"/>
            <a:ext cx="3185652" cy="2121694"/>
          </a:xfrm>
          <a:prstGeom prst="rect">
            <a:avLst/>
          </a:prstGeom>
        </p:spPr>
      </p:pic>
      <p:sp>
        <p:nvSpPr>
          <p:cNvPr id="7" name="Slide Number Placeholder 7">
            <a:extLst>
              <a:ext uri="{FF2B5EF4-FFF2-40B4-BE49-F238E27FC236}">
                <a16:creationId xmlns:a16="http://schemas.microsoft.com/office/drawing/2014/main" id="{06BD5F62-B5A1-4274-B9DB-9A25CC55F667}"/>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25</a:t>
            </a:fld>
            <a:endParaRPr lang="en-US" dirty="0"/>
          </a:p>
        </p:txBody>
      </p:sp>
    </p:spTree>
    <p:extLst>
      <p:ext uri="{BB962C8B-B14F-4D97-AF65-F5344CB8AC3E}">
        <p14:creationId xmlns:p14="http://schemas.microsoft.com/office/powerpoint/2010/main" val="3855127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9" y="0"/>
            <a:ext cx="7955280" cy="1051560"/>
          </a:xfrm>
        </p:spPr>
        <p:txBody>
          <a:bodyPr/>
          <a:lstStyle/>
          <a:p>
            <a:pPr algn="ctr"/>
            <a:r>
              <a:rPr lang="en-US" dirty="0"/>
              <a:t>Trauma Informed Care Matters</a:t>
            </a:r>
            <a:endParaRPr lang="en-US" sz="2100" i="1" dirty="0"/>
          </a:p>
        </p:txBody>
      </p:sp>
      <p:pic>
        <p:nvPicPr>
          <p:cNvPr id="7" name="Content Placeholder 6">
            <a:extLst>
              <a:ext uri="{FF2B5EF4-FFF2-40B4-BE49-F238E27FC236}">
                <a16:creationId xmlns:a16="http://schemas.microsoft.com/office/drawing/2014/main" id="{12A13DA1-47C4-4AAD-B8AF-2904D7EB21E1}"/>
              </a:ext>
            </a:extLst>
          </p:cNvPr>
          <p:cNvPicPr>
            <a:picLocks noGrp="1" noChangeAspect="1"/>
          </p:cNvPicPr>
          <p:nvPr>
            <p:ph idx="1"/>
          </p:nvPr>
        </p:nvPicPr>
        <p:blipFill>
          <a:blip r:embed="rId3"/>
          <a:stretch>
            <a:fillRect/>
          </a:stretch>
        </p:blipFill>
        <p:spPr>
          <a:xfrm>
            <a:off x="1496300" y="1245500"/>
            <a:ext cx="6151397" cy="1188823"/>
          </a:xfrm>
          <a:prstGeom prst="rect">
            <a:avLst/>
          </a:prstGeom>
        </p:spPr>
      </p:pic>
      <p:pic>
        <p:nvPicPr>
          <p:cNvPr id="8" name="Picture 7">
            <a:extLst>
              <a:ext uri="{FF2B5EF4-FFF2-40B4-BE49-F238E27FC236}">
                <a16:creationId xmlns:a16="http://schemas.microsoft.com/office/drawing/2014/main" id="{8EFDF8F6-9801-4D48-92BA-16859EF16DCF}"/>
              </a:ext>
            </a:extLst>
          </p:cNvPr>
          <p:cNvPicPr>
            <a:picLocks noChangeAspect="1"/>
          </p:cNvPicPr>
          <p:nvPr/>
        </p:nvPicPr>
        <p:blipFill>
          <a:blip r:embed="rId4"/>
          <a:stretch>
            <a:fillRect/>
          </a:stretch>
        </p:blipFill>
        <p:spPr>
          <a:xfrm>
            <a:off x="594359" y="2628263"/>
            <a:ext cx="2121592" cy="3279932"/>
          </a:xfrm>
          <a:prstGeom prst="rect">
            <a:avLst/>
          </a:prstGeom>
        </p:spPr>
      </p:pic>
      <p:pic>
        <p:nvPicPr>
          <p:cNvPr id="9" name="Picture 8">
            <a:extLst>
              <a:ext uri="{FF2B5EF4-FFF2-40B4-BE49-F238E27FC236}">
                <a16:creationId xmlns:a16="http://schemas.microsoft.com/office/drawing/2014/main" id="{50C3FB7B-2804-4596-9FDB-5C49CE5E67E5}"/>
              </a:ext>
            </a:extLst>
          </p:cNvPr>
          <p:cNvPicPr>
            <a:picLocks noChangeAspect="1"/>
          </p:cNvPicPr>
          <p:nvPr/>
        </p:nvPicPr>
        <p:blipFill>
          <a:blip r:embed="rId5"/>
          <a:stretch>
            <a:fillRect/>
          </a:stretch>
        </p:blipFill>
        <p:spPr>
          <a:xfrm>
            <a:off x="2489676" y="2880682"/>
            <a:ext cx="6165980" cy="3085992"/>
          </a:xfrm>
          <a:prstGeom prst="rect">
            <a:avLst/>
          </a:prstGeom>
        </p:spPr>
      </p:pic>
      <p:sp>
        <p:nvSpPr>
          <p:cNvPr id="6" name="Slide Number Placeholder 7">
            <a:extLst>
              <a:ext uri="{FF2B5EF4-FFF2-40B4-BE49-F238E27FC236}">
                <a16:creationId xmlns:a16="http://schemas.microsoft.com/office/drawing/2014/main" id="{6B2AC474-525D-48CD-A554-93EE7CFEF258}"/>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26</a:t>
            </a:fld>
            <a:endParaRPr lang="en-US" dirty="0"/>
          </a:p>
        </p:txBody>
      </p:sp>
    </p:spTree>
    <p:extLst>
      <p:ext uri="{BB962C8B-B14F-4D97-AF65-F5344CB8AC3E}">
        <p14:creationId xmlns:p14="http://schemas.microsoft.com/office/powerpoint/2010/main" val="2387948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9" y="0"/>
            <a:ext cx="7955280" cy="1051560"/>
          </a:xfrm>
        </p:spPr>
        <p:txBody>
          <a:bodyPr/>
          <a:lstStyle/>
          <a:p>
            <a:pPr algn="ctr"/>
            <a:r>
              <a:rPr lang="en-US" dirty="0"/>
              <a:t>Trauma Informed Care Matters</a:t>
            </a:r>
            <a:endParaRPr lang="en-US" sz="2100" i="1" dirty="0"/>
          </a:p>
        </p:txBody>
      </p:sp>
      <p:pic>
        <p:nvPicPr>
          <p:cNvPr id="7" name="Content Placeholder 6">
            <a:extLst>
              <a:ext uri="{FF2B5EF4-FFF2-40B4-BE49-F238E27FC236}">
                <a16:creationId xmlns:a16="http://schemas.microsoft.com/office/drawing/2014/main" id="{12A13DA1-47C4-4AAD-B8AF-2904D7EB21E1}"/>
              </a:ext>
            </a:extLst>
          </p:cNvPr>
          <p:cNvPicPr>
            <a:picLocks noGrp="1" noChangeAspect="1"/>
          </p:cNvPicPr>
          <p:nvPr>
            <p:ph idx="1"/>
          </p:nvPr>
        </p:nvPicPr>
        <p:blipFill>
          <a:blip r:embed="rId3"/>
          <a:stretch>
            <a:fillRect/>
          </a:stretch>
        </p:blipFill>
        <p:spPr>
          <a:xfrm>
            <a:off x="1496300" y="1245500"/>
            <a:ext cx="6151397" cy="1188823"/>
          </a:xfrm>
          <a:prstGeom prst="rect">
            <a:avLst/>
          </a:prstGeom>
        </p:spPr>
      </p:pic>
      <p:pic>
        <p:nvPicPr>
          <p:cNvPr id="3" name="Picture 2">
            <a:extLst>
              <a:ext uri="{FF2B5EF4-FFF2-40B4-BE49-F238E27FC236}">
                <a16:creationId xmlns:a16="http://schemas.microsoft.com/office/drawing/2014/main" id="{703BC381-A96C-473F-B760-80569F34C232}"/>
              </a:ext>
            </a:extLst>
          </p:cNvPr>
          <p:cNvPicPr>
            <a:picLocks noChangeAspect="1"/>
          </p:cNvPicPr>
          <p:nvPr/>
        </p:nvPicPr>
        <p:blipFill>
          <a:blip r:embed="rId4"/>
          <a:stretch>
            <a:fillRect/>
          </a:stretch>
        </p:blipFill>
        <p:spPr>
          <a:xfrm>
            <a:off x="262067" y="2783712"/>
            <a:ext cx="2121592" cy="3279932"/>
          </a:xfrm>
          <a:prstGeom prst="rect">
            <a:avLst/>
          </a:prstGeom>
        </p:spPr>
      </p:pic>
      <p:pic>
        <p:nvPicPr>
          <p:cNvPr id="4" name="Picture 3">
            <a:extLst>
              <a:ext uri="{FF2B5EF4-FFF2-40B4-BE49-F238E27FC236}">
                <a16:creationId xmlns:a16="http://schemas.microsoft.com/office/drawing/2014/main" id="{5DE8CB32-9489-4971-8BF3-62CD0EC64D98}"/>
              </a:ext>
            </a:extLst>
          </p:cNvPr>
          <p:cNvPicPr>
            <a:picLocks noChangeAspect="1"/>
          </p:cNvPicPr>
          <p:nvPr/>
        </p:nvPicPr>
        <p:blipFill>
          <a:blip r:embed="rId5"/>
          <a:stretch>
            <a:fillRect/>
          </a:stretch>
        </p:blipFill>
        <p:spPr>
          <a:xfrm>
            <a:off x="2199725" y="2831063"/>
            <a:ext cx="6559962" cy="3542250"/>
          </a:xfrm>
          <a:prstGeom prst="rect">
            <a:avLst/>
          </a:prstGeom>
        </p:spPr>
      </p:pic>
      <p:sp>
        <p:nvSpPr>
          <p:cNvPr id="6" name="Slide Number Placeholder 7">
            <a:extLst>
              <a:ext uri="{FF2B5EF4-FFF2-40B4-BE49-F238E27FC236}">
                <a16:creationId xmlns:a16="http://schemas.microsoft.com/office/drawing/2014/main" id="{F0866CC7-FA28-4D6F-99DF-FC7D817702C8}"/>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27</a:t>
            </a:fld>
            <a:endParaRPr lang="en-US" dirty="0"/>
          </a:p>
        </p:txBody>
      </p:sp>
    </p:spTree>
    <p:extLst>
      <p:ext uri="{BB962C8B-B14F-4D97-AF65-F5344CB8AC3E}">
        <p14:creationId xmlns:p14="http://schemas.microsoft.com/office/powerpoint/2010/main" val="321815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Trauma Informed Care in Action </a:t>
            </a:r>
          </a:p>
        </p:txBody>
      </p:sp>
      <p:sp>
        <p:nvSpPr>
          <p:cNvPr id="5" name="Text Placeholder 4"/>
          <p:cNvSpPr>
            <a:spLocks noGrp="1"/>
          </p:cNvSpPr>
          <p:nvPr>
            <p:ph type="body" idx="1"/>
          </p:nvPr>
        </p:nvSpPr>
        <p:spPr/>
        <p:txBody>
          <a:bodyPr/>
          <a:lstStyle/>
          <a:p>
            <a:r>
              <a:rPr lang="en-US" u="sng" dirty="0"/>
              <a:t>Individual Level </a:t>
            </a:r>
            <a:endParaRPr lang="en-US" dirty="0"/>
          </a:p>
        </p:txBody>
      </p:sp>
      <p:sp>
        <p:nvSpPr>
          <p:cNvPr id="6" name="Content Placeholder 5"/>
          <p:cNvSpPr>
            <a:spLocks noGrp="1"/>
          </p:cNvSpPr>
          <p:nvPr>
            <p:ph sz="half" idx="2"/>
          </p:nvPr>
        </p:nvSpPr>
        <p:spPr/>
        <p:txBody>
          <a:bodyPr>
            <a:normAutofit fontScale="92500"/>
          </a:bodyPr>
          <a:lstStyle/>
          <a:p>
            <a:r>
              <a:rPr lang="en-US" dirty="0"/>
              <a:t>How does the individual define each principle of trauma informed? </a:t>
            </a:r>
          </a:p>
          <a:p>
            <a:r>
              <a:rPr lang="en-US" dirty="0"/>
              <a:t>How does programing ….</a:t>
            </a:r>
          </a:p>
          <a:p>
            <a:pPr lvl="1"/>
            <a:r>
              <a:rPr lang="en-US" sz="1500" dirty="0"/>
              <a:t>Create safety</a:t>
            </a:r>
          </a:p>
          <a:p>
            <a:pPr lvl="1"/>
            <a:r>
              <a:rPr lang="en-US" sz="1500" dirty="0"/>
              <a:t>Become transparent &amp; trustworthy </a:t>
            </a:r>
          </a:p>
          <a:p>
            <a:pPr lvl="1"/>
            <a:r>
              <a:rPr lang="en-US" sz="1500" dirty="0"/>
              <a:t>Connect to peers </a:t>
            </a:r>
          </a:p>
          <a:p>
            <a:pPr lvl="1"/>
            <a:r>
              <a:rPr lang="en-US" sz="1500" dirty="0"/>
              <a:t>Build mutuality &amp; collaborate </a:t>
            </a:r>
          </a:p>
          <a:p>
            <a:pPr lvl="1"/>
            <a:r>
              <a:rPr lang="en-US" sz="1500" dirty="0"/>
              <a:t>Strengthen voice, choice and empowerment</a:t>
            </a:r>
          </a:p>
          <a:p>
            <a:pPr lvl="1"/>
            <a:r>
              <a:rPr lang="en-US" sz="1500" dirty="0"/>
              <a:t> Respect and value culture, historical  and gender issues  </a:t>
            </a:r>
          </a:p>
          <a:p>
            <a:endParaRPr lang="en-US" sz="1500" dirty="0"/>
          </a:p>
        </p:txBody>
      </p:sp>
      <p:sp>
        <p:nvSpPr>
          <p:cNvPr id="7" name="Text Placeholder 6"/>
          <p:cNvSpPr>
            <a:spLocks noGrp="1"/>
          </p:cNvSpPr>
          <p:nvPr>
            <p:ph type="body" sz="quarter" idx="3"/>
          </p:nvPr>
        </p:nvSpPr>
        <p:spPr/>
        <p:txBody>
          <a:bodyPr>
            <a:normAutofit/>
          </a:bodyPr>
          <a:lstStyle/>
          <a:p>
            <a:r>
              <a:rPr lang="en-US" u="sng" dirty="0"/>
              <a:t>Organizational Level</a:t>
            </a:r>
            <a:r>
              <a:rPr lang="en-US" dirty="0"/>
              <a:t> </a:t>
            </a:r>
          </a:p>
        </p:txBody>
      </p:sp>
      <p:sp>
        <p:nvSpPr>
          <p:cNvPr id="8" name="Content Placeholder 7"/>
          <p:cNvSpPr>
            <a:spLocks noGrp="1"/>
          </p:cNvSpPr>
          <p:nvPr>
            <p:ph sz="quarter" idx="4"/>
          </p:nvPr>
        </p:nvSpPr>
        <p:spPr/>
        <p:txBody>
          <a:bodyPr>
            <a:normAutofit/>
          </a:bodyPr>
          <a:lstStyle/>
          <a:p>
            <a:r>
              <a:rPr lang="en-US" dirty="0"/>
              <a:t>How has the organization taken this into consideration at the practice and policy level? </a:t>
            </a:r>
          </a:p>
          <a:p>
            <a:pPr lvl="1"/>
            <a:r>
              <a:rPr lang="en-US" sz="1500" dirty="0"/>
              <a:t>How have those with lived experience partnered with you to define and design trauma informed care? </a:t>
            </a:r>
          </a:p>
          <a:p>
            <a:pPr lvl="1"/>
            <a:r>
              <a:rPr lang="en-US" sz="1500" dirty="0"/>
              <a:t>What policies and practices has shifted? </a:t>
            </a:r>
          </a:p>
          <a:p>
            <a:pPr lvl="1"/>
            <a:r>
              <a:rPr lang="en-US" sz="1500" dirty="0"/>
              <a:t>How are those with lived experience integrated into the workforces &amp; decision making </a:t>
            </a:r>
          </a:p>
          <a:p>
            <a:pPr marL="342900" lvl="1" indent="0">
              <a:buNone/>
            </a:pPr>
            <a:endParaRPr lang="en-US" dirty="0"/>
          </a:p>
        </p:txBody>
      </p:sp>
      <p:sp>
        <p:nvSpPr>
          <p:cNvPr id="9" name="Slide Number Placeholder 7">
            <a:extLst>
              <a:ext uri="{FF2B5EF4-FFF2-40B4-BE49-F238E27FC236}">
                <a16:creationId xmlns:a16="http://schemas.microsoft.com/office/drawing/2014/main" id="{1D00C743-FC53-4A58-B0A9-94D4590DF712}"/>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28</a:t>
            </a:fld>
            <a:endParaRPr lang="en-US" dirty="0"/>
          </a:p>
        </p:txBody>
      </p:sp>
    </p:spTree>
    <p:extLst>
      <p:ext uri="{BB962C8B-B14F-4D97-AF65-F5344CB8AC3E}">
        <p14:creationId xmlns:p14="http://schemas.microsoft.com/office/powerpoint/2010/main" val="3577325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1" y="1550193"/>
            <a:ext cx="2588843"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Level of Engagement</a:t>
            </a:r>
          </a:p>
        </p:txBody>
      </p:sp>
      <p:sp>
        <p:nvSpPr>
          <p:cNvPr id="4" name="Rectangle 3"/>
          <p:cNvSpPr/>
          <p:nvPr/>
        </p:nvSpPr>
        <p:spPr>
          <a:xfrm>
            <a:off x="1171523" y="2006504"/>
            <a:ext cx="1508760" cy="96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Direct Care </a:t>
            </a:r>
          </a:p>
        </p:txBody>
      </p:sp>
      <p:sp>
        <p:nvSpPr>
          <p:cNvPr id="5" name="Rectangle 4"/>
          <p:cNvSpPr/>
          <p:nvPr/>
        </p:nvSpPr>
        <p:spPr>
          <a:xfrm>
            <a:off x="1171523" y="3115958"/>
            <a:ext cx="1508760" cy="96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Organizational</a:t>
            </a:r>
          </a:p>
        </p:txBody>
      </p:sp>
      <p:sp>
        <p:nvSpPr>
          <p:cNvPr id="6" name="Rectangle 5"/>
          <p:cNvSpPr/>
          <p:nvPr/>
        </p:nvSpPr>
        <p:spPr>
          <a:xfrm>
            <a:off x="1171523" y="4288487"/>
            <a:ext cx="1508760" cy="96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Policy </a:t>
            </a:r>
          </a:p>
        </p:txBody>
      </p:sp>
      <p:sp>
        <p:nvSpPr>
          <p:cNvPr id="7" name="TextBox 6"/>
          <p:cNvSpPr txBox="1"/>
          <p:nvPr/>
        </p:nvSpPr>
        <p:spPr>
          <a:xfrm>
            <a:off x="2677069" y="1599972"/>
            <a:ext cx="1440180" cy="323165"/>
          </a:xfrm>
          <a:prstGeom prst="rect">
            <a:avLst/>
          </a:prstGeom>
          <a:noFill/>
        </p:spPr>
        <p:txBody>
          <a:bodyPr wrap="square" rtlCol="0">
            <a:spAutoFit/>
          </a:bodyPr>
          <a:lstStyle/>
          <a:p>
            <a:pPr algn="ctr"/>
            <a:r>
              <a:rPr lang="en-US" sz="1500" b="1" dirty="0"/>
              <a:t>Consultation</a:t>
            </a:r>
            <a:r>
              <a:rPr lang="en-US" sz="1500" b="1" dirty="0">
                <a:solidFill>
                  <a:schemeClr val="tx2"/>
                </a:solidFill>
              </a:rPr>
              <a:t> </a:t>
            </a:r>
          </a:p>
        </p:txBody>
      </p:sp>
      <p:sp>
        <p:nvSpPr>
          <p:cNvPr id="8" name="Right Arrow 18"/>
          <p:cNvSpPr/>
          <p:nvPr/>
        </p:nvSpPr>
        <p:spPr>
          <a:xfrm>
            <a:off x="4117249" y="1647143"/>
            <a:ext cx="274320" cy="2057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Box 8"/>
          <p:cNvSpPr txBox="1"/>
          <p:nvPr/>
        </p:nvSpPr>
        <p:spPr>
          <a:xfrm>
            <a:off x="4541914" y="1599972"/>
            <a:ext cx="1371600" cy="323165"/>
          </a:xfrm>
          <a:prstGeom prst="rect">
            <a:avLst/>
          </a:prstGeom>
          <a:noFill/>
        </p:spPr>
        <p:txBody>
          <a:bodyPr wrap="square" rtlCol="0">
            <a:spAutoFit/>
          </a:bodyPr>
          <a:lstStyle/>
          <a:p>
            <a:pPr algn="ctr"/>
            <a:r>
              <a:rPr lang="en-US" sz="1500" b="1" dirty="0"/>
              <a:t>Involvement </a:t>
            </a:r>
          </a:p>
        </p:txBody>
      </p:sp>
      <p:sp>
        <p:nvSpPr>
          <p:cNvPr id="10" name="Right Arrow 19"/>
          <p:cNvSpPr/>
          <p:nvPr/>
        </p:nvSpPr>
        <p:spPr>
          <a:xfrm>
            <a:off x="6024386" y="1647143"/>
            <a:ext cx="274320" cy="2057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Box 10"/>
          <p:cNvSpPr txBox="1"/>
          <p:nvPr/>
        </p:nvSpPr>
        <p:spPr>
          <a:xfrm>
            <a:off x="6337541" y="1599972"/>
            <a:ext cx="1371600" cy="323165"/>
          </a:xfrm>
          <a:prstGeom prst="rect">
            <a:avLst/>
          </a:prstGeom>
          <a:noFill/>
        </p:spPr>
        <p:txBody>
          <a:bodyPr wrap="square" rtlCol="0">
            <a:spAutoFit/>
          </a:bodyPr>
          <a:lstStyle/>
          <a:p>
            <a:pPr algn="ctr"/>
            <a:r>
              <a:rPr lang="en-US" sz="1500" b="1" dirty="0"/>
              <a:t>Partnership</a:t>
            </a:r>
          </a:p>
        </p:txBody>
      </p:sp>
      <p:sp>
        <p:nvSpPr>
          <p:cNvPr id="12" name="Rectangle 11"/>
          <p:cNvSpPr/>
          <p:nvPr/>
        </p:nvSpPr>
        <p:spPr>
          <a:xfrm>
            <a:off x="2677069" y="2006504"/>
            <a:ext cx="1508760"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Receive information about health status &amp; services </a:t>
            </a:r>
          </a:p>
        </p:txBody>
      </p:sp>
      <p:sp>
        <p:nvSpPr>
          <p:cNvPr id="13" name="Rectangle 12"/>
          <p:cNvSpPr/>
          <p:nvPr/>
        </p:nvSpPr>
        <p:spPr>
          <a:xfrm>
            <a:off x="4507624" y="2006504"/>
            <a:ext cx="1508760"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Ask about treatment preference</a:t>
            </a:r>
          </a:p>
        </p:txBody>
      </p:sp>
      <p:sp>
        <p:nvSpPr>
          <p:cNvPr id="14" name="Rectangle 13"/>
          <p:cNvSpPr/>
          <p:nvPr/>
        </p:nvSpPr>
        <p:spPr>
          <a:xfrm>
            <a:off x="6303251" y="2006504"/>
            <a:ext cx="1508760"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Shared decision making</a:t>
            </a:r>
          </a:p>
        </p:txBody>
      </p:sp>
      <p:sp>
        <p:nvSpPr>
          <p:cNvPr id="15" name="Rectangle 14"/>
          <p:cNvSpPr/>
          <p:nvPr/>
        </p:nvSpPr>
        <p:spPr>
          <a:xfrm>
            <a:off x="2677069" y="3115958"/>
            <a:ext cx="1508760" cy="10287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Seek information about experience </a:t>
            </a:r>
          </a:p>
        </p:txBody>
      </p:sp>
      <p:sp>
        <p:nvSpPr>
          <p:cNvPr id="16" name="Rectangle 15"/>
          <p:cNvSpPr/>
          <p:nvPr/>
        </p:nvSpPr>
        <p:spPr>
          <a:xfrm>
            <a:off x="4507624" y="3095156"/>
            <a:ext cx="1508760" cy="10287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Engage as advisors</a:t>
            </a:r>
          </a:p>
        </p:txBody>
      </p:sp>
      <p:sp>
        <p:nvSpPr>
          <p:cNvPr id="17" name="Rectangle 16"/>
          <p:cNvSpPr/>
          <p:nvPr/>
        </p:nvSpPr>
        <p:spPr>
          <a:xfrm>
            <a:off x="6303251" y="3115958"/>
            <a:ext cx="1508760" cy="10287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Involve in QI/ systems efforts </a:t>
            </a:r>
          </a:p>
        </p:txBody>
      </p:sp>
      <p:sp>
        <p:nvSpPr>
          <p:cNvPr id="18" name="Rectangle 17"/>
          <p:cNvSpPr/>
          <p:nvPr/>
        </p:nvSpPr>
        <p:spPr>
          <a:xfrm>
            <a:off x="2677069" y="4288487"/>
            <a:ext cx="150876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Conduct focus groups to ask about experience </a:t>
            </a:r>
          </a:p>
        </p:txBody>
      </p:sp>
      <p:sp>
        <p:nvSpPr>
          <p:cNvPr id="19" name="Rectangle 18"/>
          <p:cNvSpPr/>
          <p:nvPr/>
        </p:nvSpPr>
        <p:spPr>
          <a:xfrm>
            <a:off x="4507624" y="4288487"/>
            <a:ext cx="150876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Use  recommendations on research priorities</a:t>
            </a:r>
          </a:p>
        </p:txBody>
      </p:sp>
      <p:sp>
        <p:nvSpPr>
          <p:cNvPr id="20" name="Rectangle 19"/>
          <p:cNvSpPr/>
          <p:nvPr/>
        </p:nvSpPr>
        <p:spPr>
          <a:xfrm>
            <a:off x="6303251" y="4288487"/>
            <a:ext cx="1508760"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Equal representation on committees allocating resources</a:t>
            </a:r>
          </a:p>
        </p:txBody>
      </p:sp>
      <p:sp>
        <p:nvSpPr>
          <p:cNvPr id="21" name="TextBox 20"/>
          <p:cNvSpPr txBox="1"/>
          <p:nvPr/>
        </p:nvSpPr>
        <p:spPr>
          <a:xfrm>
            <a:off x="250031" y="5418663"/>
            <a:ext cx="6087510" cy="646331"/>
          </a:xfrm>
          <a:prstGeom prst="rect">
            <a:avLst/>
          </a:prstGeom>
          <a:noFill/>
        </p:spPr>
        <p:txBody>
          <a:bodyPr wrap="square" rtlCol="0">
            <a:spAutoFit/>
          </a:bodyPr>
          <a:lstStyle/>
          <a:p>
            <a:endParaRPr lang="en-US" sz="1200" dirty="0"/>
          </a:p>
          <a:p>
            <a:endParaRPr lang="en-US" sz="1200" dirty="0"/>
          </a:p>
          <a:p>
            <a:r>
              <a:rPr lang="en-US" sz="1200" dirty="0"/>
              <a:t>Model for Partnership: Adapted from Carman et al, Health Affairs 32, No.2 (2013):223-231</a:t>
            </a:r>
          </a:p>
        </p:txBody>
      </p:sp>
      <p:sp>
        <p:nvSpPr>
          <p:cNvPr id="2" name="Title 1"/>
          <p:cNvSpPr>
            <a:spLocks noGrp="1"/>
          </p:cNvSpPr>
          <p:nvPr>
            <p:ph type="title"/>
          </p:nvPr>
        </p:nvSpPr>
        <p:spPr/>
        <p:txBody>
          <a:bodyPr/>
          <a:lstStyle/>
          <a:p>
            <a:r>
              <a:rPr lang="en-US" dirty="0"/>
              <a:t>Models of Partnership </a:t>
            </a:r>
          </a:p>
        </p:txBody>
      </p:sp>
      <p:sp>
        <p:nvSpPr>
          <p:cNvPr id="22" name="Slide Number Placeholder 7">
            <a:extLst>
              <a:ext uri="{FF2B5EF4-FFF2-40B4-BE49-F238E27FC236}">
                <a16:creationId xmlns:a16="http://schemas.microsoft.com/office/drawing/2014/main" id="{3C76CB5A-5E41-4884-AB11-9E73B4A3A88C}"/>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29</a:t>
            </a:fld>
            <a:endParaRPr lang="en-US" dirty="0"/>
          </a:p>
        </p:txBody>
      </p:sp>
    </p:spTree>
    <p:extLst>
      <p:ext uri="{BB962C8B-B14F-4D97-AF65-F5344CB8AC3E}">
        <p14:creationId xmlns:p14="http://schemas.microsoft.com/office/powerpoint/2010/main" val="392927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normAutofit lnSpcReduction="10000"/>
          </a:bodyPr>
          <a:lstStyle/>
          <a:p>
            <a:r>
              <a:rPr lang="en-US" dirty="0"/>
              <a:t>Maisha Meminger	</a:t>
            </a:r>
          </a:p>
          <a:p>
            <a:pPr lvl="1"/>
            <a:r>
              <a:rPr lang="en-US" dirty="0"/>
              <a:t>Manpower Analyst </a:t>
            </a:r>
          </a:p>
          <a:p>
            <a:pPr lvl="2"/>
            <a:r>
              <a:rPr lang="en-US" dirty="0"/>
              <a:t>U.S. Department of Labor, Employment &amp; Training Administration</a:t>
            </a:r>
          </a:p>
          <a:p>
            <a:pPr lvl="2"/>
            <a:r>
              <a:rPr lang="en-US" dirty="0"/>
              <a:t>Division of Youth Services</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a:p>
        </p:txBody>
      </p:sp>
      <p:pic>
        <p:nvPicPr>
          <p:cNvPr id="4" name="Picture Placeholder 3"/>
          <p:cNvPicPr>
            <a:picLocks noGrp="1" noChangeAspect="1"/>
          </p:cNvPicPr>
          <p:nvPr>
            <p:ph type="pic" idx="11"/>
          </p:nvPr>
        </p:nvPicPr>
        <p:blipFill>
          <a:blip r:embed="rId2" cstate="hqprint">
            <a:extLst>
              <a:ext uri="{28A0092B-C50C-407E-A947-70E740481C1C}">
                <a14:useLocalDpi xmlns:a14="http://schemas.microsoft.com/office/drawing/2010/main" val="0"/>
              </a:ext>
            </a:extLst>
          </a:blip>
          <a:stretch>
            <a:fillRect/>
          </a:stretch>
        </p:blipFill>
        <p:spPr>
          <a:xfrm>
            <a:off x="1886434" y="2483663"/>
            <a:ext cx="1454562" cy="1818203"/>
          </a:xfrm>
        </p:spPr>
      </p:pic>
    </p:spTree>
    <p:extLst>
      <p:ext uri="{BB962C8B-B14F-4D97-AF65-F5344CB8AC3E}">
        <p14:creationId xmlns:p14="http://schemas.microsoft.com/office/powerpoint/2010/main" val="121037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t>Ways to Incorporate Family &amp;Youth  Voices </a:t>
            </a:r>
            <a:endParaRPr lang="en-US" dirty="0"/>
          </a:p>
        </p:txBody>
      </p:sp>
      <p:graphicFrame>
        <p:nvGraphicFramePr>
          <p:cNvPr id="8" name="Content Placeholder 10"/>
          <p:cNvGraphicFramePr>
            <a:graphicFrameLocks/>
          </p:cNvGraphicFramePr>
          <p:nvPr>
            <p:extLst>
              <p:ext uri="{D42A27DB-BD31-4B8C-83A1-F6EECF244321}">
                <p14:modId xmlns:p14="http://schemas.microsoft.com/office/powerpoint/2010/main" val="3696745291"/>
              </p:ext>
            </p:extLst>
          </p:nvPr>
        </p:nvGraphicFramePr>
        <p:xfrm>
          <a:off x="335757" y="1545998"/>
          <a:ext cx="8248175" cy="3833246"/>
        </p:xfrm>
        <a:graphic>
          <a:graphicData uri="http://schemas.openxmlformats.org/drawingml/2006/table">
            <a:tbl>
              <a:tblPr firstRow="1" bandRow="1">
                <a:tableStyleId>{5C22544A-7EE6-4342-B048-85BDC9FD1C3A}</a:tableStyleId>
              </a:tblPr>
              <a:tblGrid>
                <a:gridCol w="1649635">
                  <a:extLst>
                    <a:ext uri="{9D8B030D-6E8A-4147-A177-3AD203B41FA5}">
                      <a16:colId xmlns:a16="http://schemas.microsoft.com/office/drawing/2014/main" val="20000"/>
                    </a:ext>
                  </a:extLst>
                </a:gridCol>
                <a:gridCol w="1649635">
                  <a:extLst>
                    <a:ext uri="{9D8B030D-6E8A-4147-A177-3AD203B41FA5}">
                      <a16:colId xmlns:a16="http://schemas.microsoft.com/office/drawing/2014/main" val="20001"/>
                    </a:ext>
                  </a:extLst>
                </a:gridCol>
                <a:gridCol w="1649635">
                  <a:extLst>
                    <a:ext uri="{9D8B030D-6E8A-4147-A177-3AD203B41FA5}">
                      <a16:colId xmlns:a16="http://schemas.microsoft.com/office/drawing/2014/main" val="20002"/>
                    </a:ext>
                  </a:extLst>
                </a:gridCol>
                <a:gridCol w="1649635">
                  <a:extLst>
                    <a:ext uri="{9D8B030D-6E8A-4147-A177-3AD203B41FA5}">
                      <a16:colId xmlns:a16="http://schemas.microsoft.com/office/drawing/2014/main" val="20003"/>
                    </a:ext>
                  </a:extLst>
                </a:gridCol>
                <a:gridCol w="1649635">
                  <a:extLst>
                    <a:ext uri="{9D8B030D-6E8A-4147-A177-3AD203B41FA5}">
                      <a16:colId xmlns:a16="http://schemas.microsoft.com/office/drawing/2014/main" val="20004"/>
                    </a:ext>
                  </a:extLst>
                </a:gridCol>
              </a:tblGrid>
              <a:tr h="327193">
                <a:tc>
                  <a:txBody>
                    <a:bodyPr/>
                    <a:lstStyle/>
                    <a:p>
                      <a:r>
                        <a:rPr lang="en-US" sz="1100" dirty="0"/>
                        <a:t>Inform </a:t>
                      </a:r>
                    </a:p>
                  </a:txBody>
                  <a:tcPr marL="51435" marR="51435" marT="25718" marB="25718"/>
                </a:tc>
                <a:tc>
                  <a:txBody>
                    <a:bodyPr/>
                    <a:lstStyle/>
                    <a:p>
                      <a:r>
                        <a:rPr lang="en-US" sz="1100" dirty="0"/>
                        <a:t>Consult </a:t>
                      </a:r>
                    </a:p>
                  </a:txBody>
                  <a:tcPr marL="51435" marR="51435" marT="25718" marB="25718"/>
                </a:tc>
                <a:tc>
                  <a:txBody>
                    <a:bodyPr/>
                    <a:lstStyle/>
                    <a:p>
                      <a:r>
                        <a:rPr lang="en-US" sz="1100" dirty="0"/>
                        <a:t>Involve </a:t>
                      </a:r>
                    </a:p>
                  </a:txBody>
                  <a:tcPr marL="51435" marR="51435" marT="25718" marB="25718"/>
                </a:tc>
                <a:tc>
                  <a:txBody>
                    <a:bodyPr/>
                    <a:lstStyle/>
                    <a:p>
                      <a:r>
                        <a:rPr lang="en-US" sz="1100" dirty="0"/>
                        <a:t>Collaborate </a:t>
                      </a:r>
                    </a:p>
                  </a:txBody>
                  <a:tcPr marL="51435" marR="51435" marT="25718" marB="25718"/>
                </a:tc>
                <a:tc>
                  <a:txBody>
                    <a:bodyPr/>
                    <a:lstStyle/>
                    <a:p>
                      <a:r>
                        <a:rPr lang="en-US" sz="1100" dirty="0"/>
                        <a:t>Empower </a:t>
                      </a:r>
                    </a:p>
                  </a:txBody>
                  <a:tcPr marL="51435" marR="51435" marT="25718" marB="25718"/>
                </a:tc>
                <a:extLst>
                  <a:ext uri="{0D108BD9-81ED-4DB2-BD59-A6C34878D82A}">
                    <a16:rowId xmlns:a16="http://schemas.microsoft.com/office/drawing/2014/main" val="10000"/>
                  </a:ext>
                </a:extLst>
              </a:tr>
              <a:tr h="327193">
                <a:tc>
                  <a:txBody>
                    <a:bodyPr/>
                    <a:lstStyle/>
                    <a:p>
                      <a:r>
                        <a:rPr lang="en-US" sz="1100" dirty="0"/>
                        <a:t>Websites </a:t>
                      </a:r>
                    </a:p>
                  </a:txBody>
                  <a:tcPr marL="51435" marR="51435" marT="25718" marB="25718"/>
                </a:tc>
                <a:tc>
                  <a:txBody>
                    <a:bodyPr/>
                    <a:lstStyle/>
                    <a:p>
                      <a:r>
                        <a:rPr lang="en-US" sz="1100" dirty="0"/>
                        <a:t>Focus Groups </a:t>
                      </a:r>
                    </a:p>
                  </a:txBody>
                  <a:tcPr marL="51435" marR="51435" marT="25718" marB="25718"/>
                </a:tc>
                <a:tc>
                  <a:txBody>
                    <a:bodyPr/>
                    <a:lstStyle/>
                    <a:p>
                      <a:r>
                        <a:rPr lang="en-US" sz="1100" dirty="0"/>
                        <a:t> Co- Lead Workshops</a:t>
                      </a:r>
                    </a:p>
                  </a:txBody>
                  <a:tcPr marL="51435" marR="51435" marT="25718" marB="25718"/>
                </a:tc>
                <a:tc>
                  <a:txBody>
                    <a:bodyPr/>
                    <a:lstStyle/>
                    <a:p>
                      <a:r>
                        <a:rPr lang="en-US" sz="1100" dirty="0"/>
                        <a:t>Advisory groups </a:t>
                      </a:r>
                    </a:p>
                  </a:txBody>
                  <a:tcPr marL="51435" marR="51435" marT="25718" marB="25718"/>
                </a:tc>
                <a:tc>
                  <a:txBody>
                    <a:bodyPr/>
                    <a:lstStyle/>
                    <a:p>
                      <a:r>
                        <a:rPr lang="en-US" sz="1100" dirty="0"/>
                        <a:t>Strategy Groups </a:t>
                      </a:r>
                    </a:p>
                  </a:txBody>
                  <a:tcPr marL="51435" marR="51435" marT="25718" marB="25718"/>
                </a:tc>
                <a:extLst>
                  <a:ext uri="{0D108BD9-81ED-4DB2-BD59-A6C34878D82A}">
                    <a16:rowId xmlns:a16="http://schemas.microsoft.com/office/drawing/2014/main" val="10001"/>
                  </a:ext>
                </a:extLst>
              </a:tr>
              <a:tr h="574801">
                <a:tc>
                  <a:txBody>
                    <a:bodyPr/>
                    <a:lstStyle/>
                    <a:p>
                      <a:r>
                        <a:rPr lang="en-US" sz="1100" dirty="0"/>
                        <a:t>Information repositories</a:t>
                      </a:r>
                      <a:r>
                        <a:rPr lang="en-US" sz="1100" baseline="0" dirty="0"/>
                        <a:t> &amp; Kiosks </a:t>
                      </a:r>
                      <a:endParaRPr lang="en-US" sz="1100" dirty="0"/>
                    </a:p>
                  </a:txBody>
                  <a:tcPr marL="51435" marR="51435" marT="25718" marB="25718"/>
                </a:tc>
                <a:tc>
                  <a:txBody>
                    <a:bodyPr/>
                    <a:lstStyle/>
                    <a:p>
                      <a:r>
                        <a:rPr lang="en-US" sz="1100" dirty="0"/>
                        <a:t>Surveys </a:t>
                      </a:r>
                    </a:p>
                  </a:txBody>
                  <a:tcPr marL="51435" marR="51435" marT="25718" marB="25718"/>
                </a:tc>
                <a:tc>
                  <a:txBody>
                    <a:bodyPr/>
                    <a:lstStyle/>
                    <a:p>
                      <a:r>
                        <a:rPr lang="en-US" sz="1100" dirty="0"/>
                        <a:t>Present at conferences </a:t>
                      </a:r>
                    </a:p>
                  </a:txBody>
                  <a:tcPr marL="51435" marR="51435" marT="25718" marB="25718"/>
                </a:tc>
                <a:tc>
                  <a:txBody>
                    <a:bodyPr/>
                    <a:lstStyle/>
                    <a:p>
                      <a:r>
                        <a:rPr lang="en-US" sz="1100" dirty="0"/>
                        <a:t>Networking &amp; Peer support </a:t>
                      </a:r>
                    </a:p>
                  </a:txBody>
                  <a:tcPr marL="51435" marR="51435" marT="25718" marB="25718"/>
                </a:tc>
                <a:tc>
                  <a:txBody>
                    <a:bodyPr/>
                    <a:lstStyle/>
                    <a:p>
                      <a:r>
                        <a:rPr lang="en-US" sz="1100" dirty="0"/>
                        <a:t>Steering</a:t>
                      </a:r>
                      <a:r>
                        <a:rPr lang="en-US" sz="1100" baseline="0" dirty="0"/>
                        <a:t> committees </a:t>
                      </a:r>
                      <a:endParaRPr lang="en-US" sz="1100" dirty="0"/>
                    </a:p>
                  </a:txBody>
                  <a:tcPr marL="51435" marR="51435" marT="25718" marB="25718"/>
                </a:tc>
                <a:extLst>
                  <a:ext uri="{0D108BD9-81ED-4DB2-BD59-A6C34878D82A}">
                    <a16:rowId xmlns:a16="http://schemas.microsoft.com/office/drawing/2014/main" val="10002"/>
                  </a:ext>
                </a:extLst>
              </a:tr>
              <a:tr h="563632">
                <a:tc>
                  <a:txBody>
                    <a:bodyPr/>
                    <a:lstStyle/>
                    <a:p>
                      <a:r>
                        <a:rPr lang="en-US" sz="1100" dirty="0"/>
                        <a:t>Media Releases </a:t>
                      </a:r>
                    </a:p>
                  </a:txBody>
                  <a:tcPr marL="51435" marR="51435" marT="25718" marB="25718"/>
                </a:tc>
                <a:tc>
                  <a:txBody>
                    <a:bodyPr/>
                    <a:lstStyle/>
                    <a:p>
                      <a:r>
                        <a:rPr lang="en-US" sz="1100" dirty="0"/>
                        <a:t>Face to face Interviews </a:t>
                      </a:r>
                    </a:p>
                  </a:txBody>
                  <a:tcPr marL="51435" marR="51435" marT="25718" marB="25718"/>
                </a:tc>
                <a:tc>
                  <a:txBody>
                    <a:bodyPr/>
                    <a:lstStyle/>
                    <a:p>
                      <a:r>
                        <a:rPr lang="en-US" sz="1100" dirty="0"/>
                        <a:t>Serve as expert panelist </a:t>
                      </a:r>
                    </a:p>
                  </a:txBody>
                  <a:tcPr marL="51435" marR="51435" marT="25718" marB="25718"/>
                </a:tc>
                <a:tc>
                  <a:txBody>
                    <a:bodyPr/>
                    <a:lstStyle/>
                    <a:p>
                      <a:r>
                        <a:rPr lang="en-US" sz="1100" dirty="0"/>
                        <a:t>Support groups </a:t>
                      </a:r>
                    </a:p>
                  </a:txBody>
                  <a:tcPr marL="51435" marR="51435" marT="25718" marB="25718"/>
                </a:tc>
                <a:tc>
                  <a:txBody>
                    <a:bodyPr/>
                    <a:lstStyle/>
                    <a:p>
                      <a:r>
                        <a:rPr lang="en-US" sz="1100" dirty="0"/>
                        <a:t>Decision making </a:t>
                      </a:r>
                    </a:p>
                  </a:txBody>
                  <a:tcPr marL="51435" marR="51435" marT="25718" marB="25718"/>
                </a:tc>
                <a:extLst>
                  <a:ext uri="{0D108BD9-81ED-4DB2-BD59-A6C34878D82A}">
                    <a16:rowId xmlns:a16="http://schemas.microsoft.com/office/drawing/2014/main" val="10003"/>
                  </a:ext>
                </a:extLst>
              </a:tr>
              <a:tr h="574801">
                <a:tc>
                  <a:txBody>
                    <a:bodyPr/>
                    <a:lstStyle/>
                    <a:p>
                      <a:r>
                        <a:rPr lang="en-US" sz="1100" dirty="0"/>
                        <a:t>Feature Stories </a:t>
                      </a:r>
                    </a:p>
                  </a:txBody>
                  <a:tcPr marL="51435" marR="51435" marT="25718" marB="25718"/>
                </a:tc>
                <a:tc>
                  <a:txBody>
                    <a:bodyPr/>
                    <a:lstStyle/>
                    <a:p>
                      <a:r>
                        <a:rPr lang="en-US" sz="1100" dirty="0"/>
                        <a:t>Public Meetings &amp; Forums </a:t>
                      </a:r>
                    </a:p>
                  </a:txBody>
                  <a:tcPr marL="51435" marR="51435" marT="25718" marB="25718"/>
                </a:tc>
                <a:tc>
                  <a:txBody>
                    <a:bodyPr/>
                    <a:lstStyle/>
                    <a:p>
                      <a:r>
                        <a:rPr lang="en-US" sz="1100" dirty="0"/>
                        <a:t>Facilitate groups </a:t>
                      </a:r>
                    </a:p>
                  </a:txBody>
                  <a:tcPr marL="51435" marR="51435" marT="25718" marB="25718"/>
                </a:tc>
                <a:tc>
                  <a:txBody>
                    <a:bodyPr/>
                    <a:lstStyle/>
                    <a:p>
                      <a:r>
                        <a:rPr lang="en-US" sz="1100" dirty="0"/>
                        <a:t>Family </a:t>
                      </a:r>
                      <a:r>
                        <a:rPr lang="en-US" sz="1100" baseline="0" dirty="0"/>
                        <a:t>advisory councils </a:t>
                      </a:r>
                      <a:endParaRPr lang="en-US" sz="1100" dirty="0"/>
                    </a:p>
                  </a:txBody>
                  <a:tcPr marL="51435" marR="51435" marT="25718" marB="25718"/>
                </a:tc>
                <a:tc>
                  <a:txBody>
                    <a:bodyPr/>
                    <a:lstStyle/>
                    <a:p>
                      <a:r>
                        <a:rPr lang="en-US" sz="1100" dirty="0"/>
                        <a:t>Hired in staff roles or peer roles </a:t>
                      </a:r>
                    </a:p>
                  </a:txBody>
                  <a:tcPr marL="51435" marR="51435" marT="25718" marB="25718"/>
                </a:tc>
                <a:extLst>
                  <a:ext uri="{0D108BD9-81ED-4DB2-BD59-A6C34878D82A}">
                    <a16:rowId xmlns:a16="http://schemas.microsoft.com/office/drawing/2014/main" val="10004"/>
                  </a:ext>
                </a:extLst>
              </a:tr>
              <a:tr h="563632">
                <a:tc>
                  <a:txBody>
                    <a:bodyPr/>
                    <a:lstStyle/>
                    <a:p>
                      <a:r>
                        <a:rPr lang="en-US" sz="1100" dirty="0"/>
                        <a:t>Fairs &amp; Events </a:t>
                      </a:r>
                    </a:p>
                  </a:txBody>
                  <a:tcPr marL="51435" marR="51435" marT="25718" marB="25718"/>
                </a:tc>
                <a:tc>
                  <a:txBody>
                    <a:bodyPr/>
                    <a:lstStyle/>
                    <a:p>
                      <a:r>
                        <a:rPr lang="en-US" sz="1100" dirty="0"/>
                        <a:t>Suggestions boxes </a:t>
                      </a:r>
                    </a:p>
                  </a:txBody>
                  <a:tcPr marL="51435" marR="51435" marT="25718" marB="25718"/>
                </a:tc>
                <a:tc>
                  <a:txBody>
                    <a:bodyPr/>
                    <a:lstStyle/>
                    <a:p>
                      <a:endParaRPr lang="en-US" sz="1100"/>
                    </a:p>
                  </a:txBody>
                  <a:tcPr marL="51435" marR="51435" marT="25718" marB="25718"/>
                </a:tc>
                <a:tc>
                  <a:txBody>
                    <a:bodyPr/>
                    <a:lstStyle/>
                    <a:p>
                      <a:r>
                        <a:rPr lang="en-US" sz="1100" dirty="0"/>
                        <a:t>Youth Advisory Councils </a:t>
                      </a:r>
                    </a:p>
                  </a:txBody>
                  <a:tcPr marL="51435" marR="51435" marT="25718" marB="25718"/>
                </a:tc>
                <a:tc>
                  <a:txBody>
                    <a:bodyPr/>
                    <a:lstStyle/>
                    <a:p>
                      <a:endParaRPr lang="en-US" sz="1100" dirty="0"/>
                    </a:p>
                  </a:txBody>
                  <a:tcPr marL="51435" marR="51435" marT="25718" marB="25718"/>
                </a:tc>
                <a:extLst>
                  <a:ext uri="{0D108BD9-81ED-4DB2-BD59-A6C34878D82A}">
                    <a16:rowId xmlns:a16="http://schemas.microsoft.com/office/drawing/2014/main" val="10005"/>
                  </a:ext>
                </a:extLst>
              </a:tr>
              <a:tr h="327193">
                <a:tc>
                  <a:txBody>
                    <a:bodyPr/>
                    <a:lstStyle/>
                    <a:p>
                      <a:r>
                        <a:rPr lang="en-US" sz="1100" dirty="0"/>
                        <a:t>Open Houses </a:t>
                      </a:r>
                    </a:p>
                  </a:txBody>
                  <a:tcPr marL="51435" marR="51435" marT="25718" marB="25718"/>
                </a:tc>
                <a:tc>
                  <a:txBody>
                    <a:bodyPr/>
                    <a:lstStyle/>
                    <a:p>
                      <a:r>
                        <a:rPr lang="en-US" sz="1100" dirty="0"/>
                        <a:t>Interviews </a:t>
                      </a:r>
                    </a:p>
                  </a:txBody>
                  <a:tcPr marL="51435" marR="51435" marT="25718" marB="25718"/>
                </a:tc>
                <a:tc>
                  <a:txBody>
                    <a:bodyPr/>
                    <a:lstStyle/>
                    <a:p>
                      <a:endParaRPr lang="en-US" sz="1100" dirty="0"/>
                    </a:p>
                  </a:txBody>
                  <a:tcPr marL="51435" marR="51435" marT="25718" marB="25718"/>
                </a:tc>
                <a:tc>
                  <a:txBody>
                    <a:bodyPr/>
                    <a:lstStyle/>
                    <a:p>
                      <a:endParaRPr lang="en-US" sz="1100"/>
                    </a:p>
                  </a:txBody>
                  <a:tcPr marL="51435" marR="51435" marT="25718" marB="25718"/>
                </a:tc>
                <a:tc>
                  <a:txBody>
                    <a:bodyPr/>
                    <a:lstStyle/>
                    <a:p>
                      <a:endParaRPr lang="en-US" sz="1100" dirty="0"/>
                    </a:p>
                  </a:txBody>
                  <a:tcPr marL="51435" marR="51435" marT="25718" marB="25718"/>
                </a:tc>
                <a:extLst>
                  <a:ext uri="{0D108BD9-81ED-4DB2-BD59-A6C34878D82A}">
                    <a16:rowId xmlns:a16="http://schemas.microsoft.com/office/drawing/2014/main" val="10006"/>
                  </a:ext>
                </a:extLst>
              </a:tr>
              <a:tr h="574801">
                <a:tc>
                  <a:txBody>
                    <a:bodyPr/>
                    <a:lstStyle/>
                    <a:p>
                      <a:r>
                        <a:rPr lang="en-US" sz="1100" dirty="0"/>
                        <a:t>Fact Sheets,</a:t>
                      </a:r>
                      <a:r>
                        <a:rPr lang="en-US" sz="1100" baseline="0" dirty="0"/>
                        <a:t> Brochures and leaflets </a:t>
                      </a:r>
                      <a:endParaRPr lang="en-US" sz="1100" dirty="0"/>
                    </a:p>
                  </a:txBody>
                  <a:tcPr marL="51435" marR="51435" marT="25718" marB="25718"/>
                </a:tc>
                <a:tc>
                  <a:txBody>
                    <a:bodyPr/>
                    <a:lstStyle/>
                    <a:p>
                      <a:r>
                        <a:rPr lang="en-US" sz="1100" dirty="0"/>
                        <a:t>Patient Experience trackers</a:t>
                      </a:r>
                      <a:r>
                        <a:rPr lang="en-US" sz="1100" baseline="0" dirty="0"/>
                        <a:t> </a:t>
                      </a:r>
                      <a:endParaRPr lang="en-US" sz="1100" dirty="0"/>
                    </a:p>
                  </a:txBody>
                  <a:tcPr marL="51435" marR="51435" marT="25718" marB="25718"/>
                </a:tc>
                <a:tc>
                  <a:txBody>
                    <a:bodyPr/>
                    <a:lstStyle/>
                    <a:p>
                      <a:endParaRPr lang="en-US" sz="1100" dirty="0"/>
                    </a:p>
                  </a:txBody>
                  <a:tcPr marL="51435" marR="51435" marT="25718" marB="25718"/>
                </a:tc>
                <a:tc>
                  <a:txBody>
                    <a:bodyPr/>
                    <a:lstStyle/>
                    <a:p>
                      <a:endParaRPr lang="en-US" sz="1100"/>
                    </a:p>
                  </a:txBody>
                  <a:tcPr marL="51435" marR="51435" marT="25718" marB="25718"/>
                </a:tc>
                <a:tc>
                  <a:txBody>
                    <a:bodyPr/>
                    <a:lstStyle/>
                    <a:p>
                      <a:endParaRPr lang="en-US" sz="1100" dirty="0"/>
                    </a:p>
                  </a:txBody>
                  <a:tcPr marL="51435" marR="51435" marT="25718" marB="25718"/>
                </a:tc>
                <a:extLst>
                  <a:ext uri="{0D108BD9-81ED-4DB2-BD59-A6C34878D82A}">
                    <a16:rowId xmlns:a16="http://schemas.microsoft.com/office/drawing/2014/main" val="10007"/>
                  </a:ext>
                </a:extLst>
              </a:tr>
            </a:tbl>
          </a:graphicData>
        </a:graphic>
      </p:graphicFrame>
      <p:sp>
        <p:nvSpPr>
          <p:cNvPr id="9" name="Left-Right Arrow 8"/>
          <p:cNvSpPr/>
          <p:nvPr/>
        </p:nvSpPr>
        <p:spPr>
          <a:xfrm rot="10800000" flipV="1">
            <a:off x="714652" y="5379244"/>
            <a:ext cx="7800698" cy="642727"/>
          </a:xfrm>
          <a:prstGeom prst="leftRightArrow">
            <a:avLst/>
          </a:prstGeom>
          <a:solidFill>
            <a:srgbClr val="EA0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r>
              <a:rPr lang="en-US" sz="1050" dirty="0">
                <a:solidFill>
                  <a:schemeClr val="bg1"/>
                </a:solidFill>
              </a:rPr>
              <a:t>Safety, Transparency &amp; Trust, Empowerment, Choice, Collaboration, Mutuality, Culturally Responsive, Peer Support  </a:t>
            </a:r>
          </a:p>
        </p:txBody>
      </p:sp>
      <p:sp>
        <p:nvSpPr>
          <p:cNvPr id="10" name="TextBox 9"/>
          <p:cNvSpPr txBox="1"/>
          <p:nvPr/>
        </p:nvSpPr>
        <p:spPr>
          <a:xfrm>
            <a:off x="335757" y="5578767"/>
            <a:ext cx="3001928" cy="715581"/>
          </a:xfrm>
          <a:prstGeom prst="rect">
            <a:avLst/>
          </a:prstGeom>
          <a:noFill/>
        </p:spPr>
        <p:txBody>
          <a:bodyPr wrap="square" rtlCol="0">
            <a:spAutoFit/>
          </a:bodyPr>
          <a:lstStyle/>
          <a:p>
            <a:pPr defTabSz="257175"/>
            <a:endParaRPr lang="en-US" sz="675" i="1" dirty="0">
              <a:solidFill>
                <a:srgbClr val="2E2B21"/>
              </a:solidFill>
            </a:endParaRPr>
          </a:p>
          <a:p>
            <a:pPr defTabSz="257175"/>
            <a:endParaRPr lang="en-US" sz="675" i="1" dirty="0">
              <a:solidFill>
                <a:srgbClr val="2E2B21"/>
              </a:solidFill>
            </a:endParaRPr>
          </a:p>
          <a:p>
            <a:pPr defTabSz="257175"/>
            <a:endParaRPr lang="en-US" sz="675" i="1" dirty="0">
              <a:solidFill>
                <a:srgbClr val="2E2B21"/>
              </a:solidFill>
            </a:endParaRPr>
          </a:p>
          <a:p>
            <a:pPr defTabSz="257175"/>
            <a:endParaRPr lang="en-US" sz="675" i="1" dirty="0">
              <a:solidFill>
                <a:srgbClr val="2E2B21"/>
              </a:solidFill>
            </a:endParaRPr>
          </a:p>
          <a:p>
            <a:pPr defTabSz="257175"/>
            <a:endParaRPr lang="en-US" sz="675" i="1" dirty="0">
              <a:solidFill>
                <a:srgbClr val="2E2B21"/>
              </a:solidFill>
            </a:endParaRPr>
          </a:p>
          <a:p>
            <a:pPr defTabSz="257175"/>
            <a:r>
              <a:rPr lang="en-US" sz="675" i="1" dirty="0">
                <a:solidFill>
                  <a:srgbClr val="2E2B21"/>
                </a:solidFill>
              </a:rPr>
              <a:t>Health Affairs 32, No.2 (2013):223-231</a:t>
            </a:r>
          </a:p>
        </p:txBody>
      </p:sp>
      <p:sp>
        <p:nvSpPr>
          <p:cNvPr id="6" name="Slide Number Placeholder 7">
            <a:extLst>
              <a:ext uri="{FF2B5EF4-FFF2-40B4-BE49-F238E27FC236}">
                <a16:creationId xmlns:a16="http://schemas.microsoft.com/office/drawing/2014/main" id="{EEA10CD1-43A2-455C-8D89-DC339879A935}"/>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30</a:t>
            </a:fld>
            <a:endParaRPr lang="en-US" dirty="0"/>
          </a:p>
        </p:txBody>
      </p:sp>
    </p:spTree>
    <p:extLst>
      <p:ext uri="{BB962C8B-B14F-4D97-AF65-F5344CB8AC3E}">
        <p14:creationId xmlns:p14="http://schemas.microsoft.com/office/powerpoint/2010/main" val="849434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C01E-37D0-40A3-BD36-5EC0676715E7}"/>
              </a:ext>
            </a:extLst>
          </p:cNvPr>
          <p:cNvSpPr>
            <a:spLocks noGrp="1"/>
          </p:cNvSpPr>
          <p:nvPr>
            <p:ph type="title"/>
          </p:nvPr>
        </p:nvSpPr>
        <p:spPr/>
        <p:txBody>
          <a:bodyPr>
            <a:normAutofit/>
          </a:bodyPr>
          <a:lstStyle/>
          <a:p>
            <a:r>
              <a:rPr lang="en-US" sz="4400" dirty="0"/>
              <a:t>Resilience</a:t>
            </a:r>
          </a:p>
        </p:txBody>
      </p:sp>
      <p:sp>
        <p:nvSpPr>
          <p:cNvPr id="3" name="Content Placeholder 2">
            <a:extLst>
              <a:ext uri="{FF2B5EF4-FFF2-40B4-BE49-F238E27FC236}">
                <a16:creationId xmlns:a16="http://schemas.microsoft.com/office/drawing/2014/main" id="{DE453BE0-F906-4DF9-9E60-3F940098A30C}"/>
              </a:ext>
            </a:extLst>
          </p:cNvPr>
          <p:cNvSpPr>
            <a:spLocks noGrp="1"/>
          </p:cNvSpPr>
          <p:nvPr>
            <p:ph idx="1"/>
          </p:nvPr>
        </p:nvSpPr>
        <p:spPr>
          <a:xfrm>
            <a:off x="164824" y="2094568"/>
            <a:ext cx="5083037" cy="2668863"/>
          </a:xfrm>
        </p:spPr>
        <p:txBody>
          <a:bodyPr>
            <a:normAutofit/>
          </a:bodyPr>
          <a:lstStyle/>
          <a:p>
            <a:r>
              <a:rPr lang="en-US" sz="2300" i="1" dirty="0"/>
              <a:t>Fortunately, brains and lives are somewhat plastic. The appropriate integration of resilience factors born out of ACE concepts — such as asking for help, developing trusting relationships, forming a positive attitude, listening to feelings — can help people improve their lives.</a:t>
            </a:r>
          </a:p>
          <a:p>
            <a:endParaRPr lang="en-US" dirty="0"/>
          </a:p>
        </p:txBody>
      </p:sp>
      <p:sp>
        <p:nvSpPr>
          <p:cNvPr id="4" name="Slide Number Placeholder 3">
            <a:extLst>
              <a:ext uri="{FF2B5EF4-FFF2-40B4-BE49-F238E27FC236}">
                <a16:creationId xmlns:a16="http://schemas.microsoft.com/office/drawing/2014/main" id="{84AD21EA-8F2A-4524-BA3E-3C76D1000FCF}"/>
              </a:ext>
            </a:extLst>
          </p:cNvPr>
          <p:cNvSpPr>
            <a:spLocks noGrp="1"/>
          </p:cNvSpPr>
          <p:nvPr>
            <p:ph type="sldNum" sz="quarter" idx="10"/>
          </p:nvPr>
        </p:nvSpPr>
        <p:spPr/>
        <p:txBody>
          <a:bodyPr/>
          <a:lstStyle/>
          <a:p>
            <a:fld id="{706D636C-90A3-4979-BA37-BAB384B22101}" type="slidenum">
              <a:rPr lang="en-US" smtClean="0"/>
              <a:pPr/>
              <a:t>31</a:t>
            </a:fld>
            <a:endParaRPr lang="en-US"/>
          </a:p>
        </p:txBody>
      </p:sp>
      <p:pic>
        <p:nvPicPr>
          <p:cNvPr id="5" name="Picture 4">
            <a:extLst>
              <a:ext uri="{FF2B5EF4-FFF2-40B4-BE49-F238E27FC236}">
                <a16:creationId xmlns:a16="http://schemas.microsoft.com/office/drawing/2014/main" id="{33F5974A-7A94-4B3C-A5FD-07DFA2C1DB44}"/>
              </a:ext>
            </a:extLst>
          </p:cNvPr>
          <p:cNvPicPr>
            <a:picLocks noChangeAspect="1"/>
          </p:cNvPicPr>
          <p:nvPr/>
        </p:nvPicPr>
        <p:blipFill>
          <a:blip r:embed="rId2"/>
          <a:stretch>
            <a:fillRect/>
          </a:stretch>
        </p:blipFill>
        <p:spPr>
          <a:xfrm>
            <a:off x="5404002" y="1920108"/>
            <a:ext cx="3084843" cy="3017782"/>
          </a:xfrm>
          <a:prstGeom prst="rect">
            <a:avLst/>
          </a:prstGeom>
        </p:spPr>
      </p:pic>
    </p:spTree>
    <p:extLst>
      <p:ext uri="{BB962C8B-B14F-4D97-AF65-F5344CB8AC3E}">
        <p14:creationId xmlns:p14="http://schemas.microsoft.com/office/powerpoint/2010/main" val="50295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Resiliency?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2383014"/>
              </p:ext>
            </p:extLst>
          </p:nvPr>
        </p:nvGraphicFramePr>
        <p:xfrm>
          <a:off x="822722" y="2241948"/>
          <a:ext cx="7543800" cy="301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7">
            <a:extLst>
              <a:ext uri="{FF2B5EF4-FFF2-40B4-BE49-F238E27FC236}">
                <a16:creationId xmlns:a16="http://schemas.microsoft.com/office/drawing/2014/main" id="{DC792A87-8A91-477F-B0E4-8B71C7810EF3}"/>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32</a:t>
            </a:fld>
            <a:endParaRPr lang="en-US" dirty="0"/>
          </a:p>
        </p:txBody>
      </p:sp>
    </p:spTree>
    <p:extLst>
      <p:ext uri="{BB962C8B-B14F-4D97-AF65-F5344CB8AC3E}">
        <p14:creationId xmlns:p14="http://schemas.microsoft.com/office/powerpoint/2010/main" val="94937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ACE’s &amp; Resilience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6259531"/>
              </p:ext>
            </p:extLst>
          </p:nvPr>
        </p:nvGraphicFramePr>
        <p:xfrm>
          <a:off x="224659" y="1555423"/>
          <a:ext cx="8572500" cy="3082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4659" y="5797485"/>
            <a:ext cx="8485708" cy="369332"/>
          </a:xfrm>
          <a:prstGeom prst="rect">
            <a:avLst/>
          </a:prstGeom>
          <a:noFill/>
        </p:spPr>
        <p:txBody>
          <a:bodyPr wrap="square" rtlCol="0">
            <a:spAutoFit/>
          </a:bodyPr>
          <a:lstStyle/>
          <a:p>
            <a:r>
              <a:rPr lang="en-US" dirty="0">
                <a:hlinkClick r:id="rId7"/>
              </a:rPr>
              <a:t>www.cdc.gov/violenceprevention/acestudy/index.html</a:t>
            </a:r>
            <a:r>
              <a:rPr lang="en-US" dirty="0"/>
              <a:t> or </a:t>
            </a:r>
            <a:r>
              <a:rPr lang="en-US" dirty="0">
                <a:hlinkClick r:id="rId8"/>
              </a:rPr>
              <a:t>www.acestoohigh.com</a:t>
            </a:r>
            <a:r>
              <a:rPr lang="en-US" dirty="0"/>
              <a:t> </a:t>
            </a:r>
          </a:p>
        </p:txBody>
      </p:sp>
      <p:sp>
        <p:nvSpPr>
          <p:cNvPr id="4" name="TextBox 3"/>
          <p:cNvSpPr txBox="1"/>
          <p:nvPr/>
        </p:nvSpPr>
        <p:spPr>
          <a:xfrm>
            <a:off x="224659" y="5307291"/>
            <a:ext cx="4611292" cy="646331"/>
          </a:xfrm>
          <a:prstGeom prst="rect">
            <a:avLst/>
          </a:prstGeom>
          <a:noFill/>
        </p:spPr>
        <p:txBody>
          <a:bodyPr wrap="square" rtlCol="0">
            <a:spAutoFit/>
          </a:bodyPr>
          <a:lstStyle/>
          <a:p>
            <a:endParaRPr lang="en-US" dirty="0"/>
          </a:p>
          <a:p>
            <a:r>
              <a:rPr lang="en-US" b="1" dirty="0"/>
              <a:t>Learn more about ACES here: </a:t>
            </a:r>
          </a:p>
        </p:txBody>
      </p:sp>
      <p:sp>
        <p:nvSpPr>
          <p:cNvPr id="6" name="Slide Number Placeholder 7">
            <a:extLst>
              <a:ext uri="{FF2B5EF4-FFF2-40B4-BE49-F238E27FC236}">
                <a16:creationId xmlns:a16="http://schemas.microsoft.com/office/drawing/2014/main" id="{66099CB8-D81E-46DE-A7F6-7E87CBA844FB}"/>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33</a:t>
            </a:fld>
            <a:endParaRPr lang="en-US" dirty="0"/>
          </a:p>
        </p:txBody>
      </p:sp>
    </p:spTree>
    <p:extLst>
      <p:ext uri="{BB962C8B-B14F-4D97-AF65-F5344CB8AC3E}">
        <p14:creationId xmlns:p14="http://schemas.microsoft.com/office/powerpoint/2010/main" val="2513503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needed for post traumatic growth?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2151697"/>
              </p:ext>
            </p:extLst>
          </p:nvPr>
        </p:nvGraphicFramePr>
        <p:xfrm>
          <a:off x="822722" y="2241948"/>
          <a:ext cx="7543800" cy="3017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7">
            <a:extLst>
              <a:ext uri="{FF2B5EF4-FFF2-40B4-BE49-F238E27FC236}">
                <a16:creationId xmlns:a16="http://schemas.microsoft.com/office/drawing/2014/main" id="{0AC29640-2283-4626-B28A-A63D10408B88}"/>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34</a:t>
            </a:fld>
            <a:endParaRPr lang="en-US" dirty="0"/>
          </a:p>
        </p:txBody>
      </p:sp>
    </p:spTree>
    <p:extLst>
      <p:ext uri="{BB962C8B-B14F-4D97-AF65-F5344CB8AC3E}">
        <p14:creationId xmlns:p14="http://schemas.microsoft.com/office/powerpoint/2010/main" val="3015058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a:t>
            </a:r>
          </a:p>
        </p:txBody>
      </p:sp>
      <p:sp>
        <p:nvSpPr>
          <p:cNvPr id="3" name="Content Placeholder 2"/>
          <p:cNvSpPr>
            <a:spLocks noGrp="1"/>
          </p:cNvSpPr>
          <p:nvPr>
            <p:ph idx="1"/>
          </p:nvPr>
        </p:nvSpPr>
        <p:spPr/>
        <p:txBody>
          <a:bodyPr/>
          <a:lstStyle/>
          <a:p>
            <a:pPr marL="0" indent="0">
              <a:buNone/>
            </a:pPr>
            <a:r>
              <a:rPr lang="en-US" b="1" dirty="0"/>
              <a:t>Brie Masselli</a:t>
            </a:r>
            <a:endParaRPr lang="en-US" dirty="0"/>
          </a:p>
          <a:p>
            <a:pPr marL="0" indent="0">
              <a:buNone/>
            </a:pPr>
            <a:r>
              <a:rPr lang="en-US" dirty="0"/>
              <a:t>Director of Technical Assistance and Evaluation</a:t>
            </a:r>
          </a:p>
          <a:p>
            <a:pPr marL="0" indent="0">
              <a:buNone/>
            </a:pPr>
            <a:r>
              <a:rPr lang="en-US" dirty="0"/>
              <a:t>bmasselli@youthmovenational.org</a:t>
            </a:r>
          </a:p>
          <a:p>
            <a:pPr marL="0" indent="0">
              <a:buNone/>
            </a:pPr>
            <a:endParaRPr lang="en-US" dirty="0"/>
          </a:p>
          <a:p>
            <a:pPr marL="0" indent="0" algn="ctr">
              <a:buNone/>
            </a:pPr>
            <a:r>
              <a:rPr lang="en-US" sz="4000" dirty="0">
                <a:hlinkClick r:id="rId2"/>
              </a:rPr>
              <a:t>www.youthmovenational.org</a:t>
            </a:r>
            <a:r>
              <a:rPr lang="en-US" sz="4000" dirty="0"/>
              <a:t>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35</a:t>
            </a:fld>
            <a:endParaRPr lang="en-US"/>
          </a:p>
        </p:txBody>
      </p:sp>
    </p:spTree>
    <p:extLst>
      <p:ext uri="{BB962C8B-B14F-4D97-AF65-F5344CB8AC3E}">
        <p14:creationId xmlns:p14="http://schemas.microsoft.com/office/powerpoint/2010/main" val="920168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000250"/>
            <a:ext cx="7863840" cy="1695451"/>
          </a:xfrm>
        </p:spPr>
        <p:txBody>
          <a:bodyPr>
            <a:normAutofit/>
          </a:bodyPr>
          <a:lstStyle/>
          <a:p>
            <a:pPr algn="l"/>
            <a:r>
              <a:rPr lang="en-US" sz="3600" dirty="0"/>
              <a:t>A Trauma-Informed Approach in Youth Programs</a:t>
            </a:r>
            <a:endParaRPr lang="en-US" sz="3600" cap="none" dirty="0"/>
          </a:p>
        </p:txBody>
      </p:sp>
      <p:sp>
        <p:nvSpPr>
          <p:cNvPr id="3" name="Text Placeholder 2"/>
          <p:cNvSpPr>
            <a:spLocks noGrp="1"/>
          </p:cNvSpPr>
          <p:nvPr>
            <p:ph type="body" idx="1"/>
          </p:nvPr>
        </p:nvSpPr>
        <p:spPr/>
        <p:txBody>
          <a:bodyPr>
            <a:normAutofit fontScale="92500" lnSpcReduction="20000"/>
          </a:bodyPr>
          <a:lstStyle/>
          <a:p>
            <a:pPr lvl="0">
              <a:spcBef>
                <a:spcPts val="0"/>
              </a:spcBef>
              <a:buClrTx/>
              <a:defRPr/>
            </a:pPr>
            <a:r>
              <a:rPr lang="en-US" sz="2800" i="0" dirty="0">
                <a:solidFill>
                  <a:prstClr val="black"/>
                </a:solidFill>
                <a:latin typeface="Calibri"/>
              </a:rPr>
              <a:t>Michael </a:t>
            </a:r>
            <a:r>
              <a:rPr lang="en-US" sz="2800" i="0" dirty="0" err="1">
                <a:solidFill>
                  <a:prstClr val="black"/>
                </a:solidFill>
                <a:latin typeface="Calibri"/>
              </a:rPr>
              <a:t>Surko</a:t>
            </a:r>
            <a:r>
              <a:rPr lang="en-US" sz="2800" i="0" dirty="0">
                <a:solidFill>
                  <a:prstClr val="black"/>
                </a:solidFill>
                <a:latin typeface="Calibri"/>
              </a:rPr>
              <a:t>, PhD</a:t>
            </a:r>
          </a:p>
          <a:p>
            <a:pPr lvl="0">
              <a:spcBef>
                <a:spcPts val="0"/>
              </a:spcBef>
              <a:buClrTx/>
              <a:defRPr/>
            </a:pPr>
            <a:r>
              <a:rPr lang="en-US" sz="2800" i="0" dirty="0">
                <a:solidFill>
                  <a:prstClr val="black"/>
                </a:solidFill>
                <a:latin typeface="Calibri"/>
              </a:rPr>
              <a:t>Clinical Assistant Professor, NYU School of Medicine,  </a:t>
            </a:r>
          </a:p>
          <a:p>
            <a:pPr lvl="0">
              <a:spcBef>
                <a:spcPts val="0"/>
              </a:spcBef>
              <a:buClrTx/>
              <a:defRPr/>
            </a:pPr>
            <a:r>
              <a:rPr lang="en-US" sz="2800" i="0" dirty="0">
                <a:solidFill>
                  <a:prstClr val="black"/>
                </a:solidFill>
                <a:latin typeface="Calibri"/>
              </a:rPr>
              <a:t>Department of Child and Adolescent Psychiatry</a:t>
            </a:r>
          </a:p>
          <a:p>
            <a:pPr lvl="0">
              <a:spcBef>
                <a:spcPts val="0"/>
              </a:spcBef>
              <a:buClrTx/>
              <a:defRPr/>
            </a:pPr>
            <a:r>
              <a:rPr lang="en-US" sz="2800" i="0" dirty="0">
                <a:solidFill>
                  <a:prstClr val="black"/>
                </a:solidFill>
                <a:latin typeface="Calibri"/>
              </a:rPr>
              <a:t>Psychology Director, Bellevue Juvenile Justice Mental Health Service, New York, NY</a:t>
            </a:r>
          </a:p>
        </p:txBody>
      </p:sp>
      <p:sp>
        <p:nvSpPr>
          <p:cNvPr id="6" name="AutoShape 2" descr="Image result for NYU school of medicine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79593"/>
            <a:ext cx="2687358"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Image result for NYC Health + Hospitals logo"/>
          <p:cNvSpPr>
            <a:spLocks noChangeAspect="1" noChangeArrowheads="1"/>
          </p:cNvSpPr>
          <p:nvPr/>
        </p:nvSpPr>
        <p:spPr bwMode="auto">
          <a:xfrm>
            <a:off x="0" y="-136525"/>
            <a:ext cx="120015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7" descr="Image result for NYC Health + Hospitals logo"/>
          <p:cNvSpPr>
            <a:spLocks noChangeAspect="1" noChangeArrowheads="1"/>
          </p:cNvSpPr>
          <p:nvPr/>
        </p:nvSpPr>
        <p:spPr bwMode="auto">
          <a:xfrm>
            <a:off x="152400" y="15875"/>
            <a:ext cx="120015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273" y="379269"/>
            <a:ext cx="12001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7">
            <a:extLst>
              <a:ext uri="{FF2B5EF4-FFF2-40B4-BE49-F238E27FC236}">
                <a16:creationId xmlns:a16="http://schemas.microsoft.com/office/drawing/2014/main" id="{BDA4F0BC-E738-4C4D-9DB6-AF0A5DBD90A3}"/>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36</a:t>
            </a:fld>
            <a:endParaRPr lang="en-US" dirty="0"/>
          </a:p>
        </p:txBody>
      </p:sp>
    </p:spTree>
    <p:extLst>
      <p:ext uri="{BB962C8B-B14F-4D97-AF65-F5344CB8AC3E}">
        <p14:creationId xmlns:p14="http://schemas.microsoft.com/office/powerpoint/2010/main" val="3776203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Bellevue JJ MH Service</a:t>
            </a:r>
          </a:p>
        </p:txBody>
      </p:sp>
      <p:sp>
        <p:nvSpPr>
          <p:cNvPr id="3" name="Content Placeholder 2"/>
          <p:cNvSpPr>
            <a:spLocks noGrp="1"/>
          </p:cNvSpPr>
          <p:nvPr>
            <p:ph idx="1"/>
          </p:nvPr>
        </p:nvSpPr>
        <p:spPr/>
        <p:txBody>
          <a:bodyPr>
            <a:normAutofit/>
          </a:bodyPr>
          <a:lstStyle/>
          <a:p>
            <a:r>
              <a:rPr lang="en-US" dirty="0"/>
              <a:t>Psychiatry and psychology for NYC juvenile detention, 2014-</a:t>
            </a:r>
          </a:p>
          <a:p>
            <a:r>
              <a:rPr lang="en-US" dirty="0"/>
              <a:t>SAMHSA NCTSN Community Treatment and Services Center -- promote trauma-informed care in juvenile detention, 2012-2020</a:t>
            </a:r>
          </a:p>
        </p:txBody>
      </p:sp>
      <p:sp>
        <p:nvSpPr>
          <p:cNvPr id="4" name="Slide Number Placeholder 7">
            <a:extLst>
              <a:ext uri="{FF2B5EF4-FFF2-40B4-BE49-F238E27FC236}">
                <a16:creationId xmlns:a16="http://schemas.microsoft.com/office/drawing/2014/main" id="{DC215308-EBC7-4B3E-A04E-919FF2FE29A6}"/>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37</a:t>
            </a:fld>
            <a:endParaRPr lang="en-US" dirty="0"/>
          </a:p>
        </p:txBody>
      </p:sp>
    </p:spTree>
    <p:extLst>
      <p:ext uri="{BB962C8B-B14F-4D97-AF65-F5344CB8AC3E}">
        <p14:creationId xmlns:p14="http://schemas.microsoft.com/office/powerpoint/2010/main" val="829220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approach</a:t>
            </a:r>
          </a:p>
        </p:txBody>
      </p:sp>
      <p:sp>
        <p:nvSpPr>
          <p:cNvPr id="3" name="Content Placeholder 2"/>
          <p:cNvSpPr>
            <a:spLocks noGrp="1"/>
          </p:cNvSpPr>
          <p:nvPr>
            <p:ph idx="1"/>
          </p:nvPr>
        </p:nvSpPr>
        <p:spPr/>
        <p:txBody>
          <a:bodyPr>
            <a:normAutofit/>
          </a:bodyPr>
          <a:lstStyle/>
          <a:p>
            <a:r>
              <a:rPr lang="en-US" dirty="0"/>
              <a:t>Screen for trauma and related problems, and provide treatment</a:t>
            </a:r>
          </a:p>
          <a:p>
            <a:r>
              <a:rPr lang="en-US" dirty="0"/>
              <a:t>Build trauma knowledge and self-regulation skills</a:t>
            </a:r>
          </a:p>
          <a:p>
            <a:pPr lvl="1"/>
            <a:r>
              <a:rPr lang="en-US" dirty="0"/>
              <a:t>Staff</a:t>
            </a:r>
          </a:p>
          <a:p>
            <a:pPr lvl="1"/>
            <a:r>
              <a:rPr lang="en-US" dirty="0"/>
              <a:t>Youth</a:t>
            </a:r>
          </a:p>
          <a:p>
            <a:pPr lvl="1"/>
            <a:r>
              <a:rPr lang="en-US" dirty="0"/>
              <a:t>Family members</a:t>
            </a:r>
          </a:p>
          <a:p>
            <a:r>
              <a:rPr lang="en-US" dirty="0"/>
              <a:t>Engage direct care staff as partners</a:t>
            </a:r>
          </a:p>
          <a:p>
            <a:r>
              <a:rPr lang="en-US" dirty="0"/>
              <a:t>Support organizational improvements</a:t>
            </a:r>
          </a:p>
        </p:txBody>
      </p:sp>
      <p:sp>
        <p:nvSpPr>
          <p:cNvPr id="4" name="Slide Number Placeholder 7">
            <a:extLst>
              <a:ext uri="{FF2B5EF4-FFF2-40B4-BE49-F238E27FC236}">
                <a16:creationId xmlns:a16="http://schemas.microsoft.com/office/drawing/2014/main" id="{14B9B405-B52B-47F4-88A2-8181B470B1FD}"/>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38</a:t>
            </a:fld>
            <a:endParaRPr lang="en-US" dirty="0"/>
          </a:p>
        </p:txBody>
      </p:sp>
    </p:spTree>
    <p:extLst>
      <p:ext uri="{BB962C8B-B14F-4D97-AF65-F5344CB8AC3E}">
        <p14:creationId xmlns:p14="http://schemas.microsoft.com/office/powerpoint/2010/main" val="2258602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FACT: Trauma can impact school performance. </a:t>
            </a:r>
            <a:endParaRPr lang="en-US" dirty="0"/>
          </a:p>
        </p:txBody>
      </p:sp>
      <p:sp>
        <p:nvSpPr>
          <p:cNvPr id="3" name="Content Placeholder 2"/>
          <p:cNvSpPr>
            <a:spLocks noGrp="1"/>
          </p:cNvSpPr>
          <p:nvPr>
            <p:ph idx="1"/>
          </p:nvPr>
        </p:nvSpPr>
        <p:spPr/>
        <p:txBody>
          <a:bodyPr/>
          <a:lstStyle/>
          <a:p>
            <a:r>
              <a:rPr lang="en-US" dirty="0"/>
              <a:t>Lower GPA </a:t>
            </a:r>
          </a:p>
          <a:p>
            <a:r>
              <a:rPr lang="en-US" dirty="0"/>
              <a:t>Higher rate of school absences</a:t>
            </a:r>
          </a:p>
          <a:p>
            <a:r>
              <a:rPr lang="en-US" dirty="0"/>
              <a:t>Increased drop-out</a:t>
            </a:r>
          </a:p>
          <a:p>
            <a:r>
              <a:rPr lang="en-US" dirty="0"/>
              <a:t>More suspensions and expulsions </a:t>
            </a:r>
          </a:p>
          <a:p>
            <a:r>
              <a:rPr lang="en-US" dirty="0"/>
              <a:t>Decreased reading ability </a:t>
            </a:r>
          </a:p>
          <a:p>
            <a:endParaRPr lang="en-US" dirty="0"/>
          </a:p>
        </p:txBody>
      </p:sp>
      <p:sp>
        <p:nvSpPr>
          <p:cNvPr id="5" name="TextBox 4"/>
          <p:cNvSpPr txBox="1"/>
          <p:nvPr/>
        </p:nvSpPr>
        <p:spPr>
          <a:xfrm>
            <a:off x="914400" y="6096000"/>
            <a:ext cx="617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Demers,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Goulet</a:t>
            </a:r>
            <a:r>
              <a:rPr kumimoji="0" lang="en-US" sz="1800" b="0" i="0" u="none" strike="noStrike" kern="1200" cap="none" spc="0" normalizeH="0" baseline="0" noProof="0" dirty="0">
                <a:ln>
                  <a:noFill/>
                </a:ln>
                <a:solidFill>
                  <a:prstClr val="black"/>
                </a:solidFill>
                <a:effectLst/>
                <a:uLnTx/>
                <a:uFillTx/>
                <a:latin typeface="Calibri"/>
                <a:ea typeface="+mn-ea"/>
                <a:cs typeface="+mn-cs"/>
              </a:rPr>
              <a:t>, &amp; Meyer, 2017</a:t>
            </a:r>
          </a:p>
        </p:txBody>
      </p:sp>
      <p:sp>
        <p:nvSpPr>
          <p:cNvPr id="6" name="Slide Number Placeholder 7">
            <a:extLst>
              <a:ext uri="{FF2B5EF4-FFF2-40B4-BE49-F238E27FC236}">
                <a16:creationId xmlns:a16="http://schemas.microsoft.com/office/drawing/2014/main" id="{916837F8-0BD8-4B54-87B3-8D69F1ACCCB7}"/>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39</a:t>
            </a:fld>
            <a:endParaRPr lang="en-US" dirty="0"/>
          </a:p>
        </p:txBody>
      </p:sp>
    </p:spTree>
    <p:extLst>
      <p:ext uri="{BB962C8B-B14F-4D97-AF65-F5344CB8AC3E}">
        <p14:creationId xmlns:p14="http://schemas.microsoft.com/office/powerpoint/2010/main" val="78649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normAutofit lnSpcReduction="10000"/>
          </a:bodyPr>
          <a:lstStyle/>
          <a:p>
            <a:r>
              <a:rPr lang="en-US" dirty="0"/>
              <a:t>Rebecca </a:t>
            </a:r>
            <a:r>
              <a:rPr lang="en-US" dirty="0" err="1"/>
              <a:t>Flatow</a:t>
            </a:r>
            <a:r>
              <a:rPr lang="en-US" dirty="0"/>
              <a:t> </a:t>
            </a:r>
            <a:r>
              <a:rPr lang="en-US" dirty="0" err="1"/>
              <a:t>Zornick</a:t>
            </a:r>
            <a:r>
              <a:rPr lang="en-US" dirty="0"/>
              <a:t> </a:t>
            </a:r>
          </a:p>
          <a:p>
            <a:pPr lvl="1"/>
            <a:r>
              <a:rPr lang="en-US" dirty="0"/>
              <a:t>Lead Public Health Analyst </a:t>
            </a:r>
          </a:p>
          <a:p>
            <a:pPr lvl="2"/>
            <a:r>
              <a:rPr lang="en-US" i="0" dirty="0"/>
              <a:t>Substance Abuse and Mental Health Services Administration</a:t>
            </a:r>
          </a:p>
          <a:p>
            <a:pPr lvl="2"/>
            <a:r>
              <a:rPr lang="en-US" dirty="0"/>
              <a:t>U.S. Department of Health and Human Services</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4</a:t>
            </a:fld>
            <a:endParaRPr lang="en-US"/>
          </a:p>
        </p:txBody>
      </p:sp>
      <p:pic>
        <p:nvPicPr>
          <p:cNvPr id="4" name="Picture Placeholder 3"/>
          <p:cNvPicPr>
            <a:picLocks noGrp="1" noChangeAspect="1"/>
          </p:cNvPicPr>
          <p:nvPr>
            <p:ph type="pic" idx="11"/>
          </p:nvPr>
        </p:nvPicPr>
        <p:blipFill>
          <a:blip r:embed="rId2"/>
          <a:srcRect t="2285" b="2285"/>
          <a:stretch>
            <a:fillRect/>
          </a:stretch>
        </p:blipFill>
        <p:spPr>
          <a:prstGeom prst="rect">
            <a:avLst/>
          </a:prstGeom>
        </p:spPr>
      </p:pic>
    </p:spTree>
    <p:extLst>
      <p:ext uri="{BB962C8B-B14F-4D97-AF65-F5344CB8AC3E}">
        <p14:creationId xmlns:p14="http://schemas.microsoft.com/office/powerpoint/2010/main" val="56106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FACT: Traumatized youth may experience physical and emotional distress.</a:t>
            </a:r>
            <a:endParaRPr lang="en-US" dirty="0"/>
          </a:p>
        </p:txBody>
      </p:sp>
      <p:sp>
        <p:nvSpPr>
          <p:cNvPr id="3" name="Content Placeholder 2"/>
          <p:cNvSpPr>
            <a:spLocks noGrp="1"/>
          </p:cNvSpPr>
          <p:nvPr>
            <p:ph idx="1"/>
          </p:nvPr>
        </p:nvSpPr>
        <p:spPr/>
        <p:txBody>
          <a:bodyPr>
            <a:normAutofit fontScale="92500" lnSpcReduction="20000"/>
          </a:bodyPr>
          <a:lstStyle/>
          <a:p>
            <a:r>
              <a:rPr lang="en-US" dirty="0"/>
              <a:t>Unpredictable and/or impulsive behavior </a:t>
            </a:r>
          </a:p>
          <a:p>
            <a:r>
              <a:rPr lang="en-US" dirty="0"/>
              <a:t>Over or under-reacting to bells, physical contact, doors slamming, sirens, lighting, sudden movements </a:t>
            </a:r>
          </a:p>
          <a:p>
            <a:r>
              <a:rPr lang="en-US" dirty="0"/>
              <a:t>Intense reactions to reminders of their traumatic event</a:t>
            </a:r>
          </a:p>
          <a:p>
            <a:r>
              <a:rPr lang="en-US" dirty="0"/>
              <a:t>Physical symptoms like headaches and stomachaches </a:t>
            </a:r>
          </a:p>
          <a:p>
            <a:r>
              <a:rPr lang="en-US" dirty="0"/>
              <a:t>Blowing up when being corrected or told what to do by an authority figure</a:t>
            </a:r>
          </a:p>
          <a:p>
            <a:r>
              <a:rPr lang="en-US" dirty="0"/>
              <a:t>Resisting transition and/or change </a:t>
            </a:r>
          </a:p>
          <a:p>
            <a:endParaRPr lang="en-US" dirty="0"/>
          </a:p>
        </p:txBody>
      </p:sp>
      <p:sp>
        <p:nvSpPr>
          <p:cNvPr id="6" name="TextBox 5"/>
          <p:cNvSpPr txBox="1"/>
          <p:nvPr/>
        </p:nvSpPr>
        <p:spPr>
          <a:xfrm>
            <a:off x="914400" y="6096000"/>
            <a:ext cx="6172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Demers,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Goulet</a:t>
            </a:r>
            <a:r>
              <a:rPr kumimoji="0" lang="en-US" sz="1800" b="0" i="0" u="none" strike="noStrike" kern="1200" cap="none" spc="0" normalizeH="0" baseline="0" noProof="0" dirty="0">
                <a:ln>
                  <a:noFill/>
                </a:ln>
                <a:solidFill>
                  <a:prstClr val="black"/>
                </a:solidFill>
                <a:effectLst/>
                <a:uLnTx/>
                <a:uFillTx/>
                <a:latin typeface="Calibri"/>
                <a:ea typeface="+mn-ea"/>
                <a:cs typeface="+mn-cs"/>
              </a:rPr>
              <a:t>, &amp; Meyer, 2017</a:t>
            </a:r>
          </a:p>
        </p:txBody>
      </p:sp>
      <p:sp>
        <p:nvSpPr>
          <p:cNvPr id="5" name="Slide Number Placeholder 7">
            <a:extLst>
              <a:ext uri="{FF2B5EF4-FFF2-40B4-BE49-F238E27FC236}">
                <a16:creationId xmlns:a16="http://schemas.microsoft.com/office/drawing/2014/main" id="{2F9EC7A3-BB6A-400F-B69A-1BDC92CC095D}"/>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40</a:t>
            </a:fld>
            <a:endParaRPr lang="en-US" dirty="0"/>
          </a:p>
        </p:txBody>
      </p:sp>
    </p:spTree>
    <p:extLst>
      <p:ext uri="{BB962C8B-B14F-4D97-AF65-F5344CB8AC3E}">
        <p14:creationId xmlns:p14="http://schemas.microsoft.com/office/powerpoint/2010/main" val="1830412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Emotional responses</a:t>
            </a:r>
          </a:p>
        </p:txBody>
      </p:sp>
      <p:sp>
        <p:nvSpPr>
          <p:cNvPr id="3" name="Content Placeholder 2"/>
          <p:cNvSpPr>
            <a:spLocks noGrp="1"/>
          </p:cNvSpPr>
          <p:nvPr>
            <p:ph idx="1"/>
          </p:nvPr>
        </p:nvSpPr>
        <p:spPr/>
        <p:txBody>
          <a:bodyPr/>
          <a:lstStyle/>
          <a:p>
            <a:r>
              <a:rPr lang="en-US" dirty="0"/>
              <a:t>[Trauma reminders are everywhere]</a:t>
            </a:r>
          </a:p>
          <a:p>
            <a:r>
              <a:rPr lang="en-US" dirty="0"/>
              <a:t>React often, react powerfully</a:t>
            </a:r>
          </a:p>
          <a:p>
            <a:r>
              <a:rPr lang="en-US" dirty="0"/>
              <a:t>Easily overwhelmed</a:t>
            </a:r>
          </a:p>
          <a:p>
            <a:r>
              <a:rPr lang="en-US" dirty="0"/>
              <a:t>Trouble calming down when upset</a:t>
            </a:r>
          </a:p>
          <a:p>
            <a:r>
              <a:rPr lang="en-US" dirty="0"/>
              <a:t>See danger where it is not</a:t>
            </a:r>
          </a:p>
          <a:p>
            <a:r>
              <a:rPr lang="en-US" dirty="0"/>
              <a:t>Numbing – “tune out”</a:t>
            </a:r>
          </a:p>
          <a:p>
            <a:endParaRPr lang="en-US" dirty="0"/>
          </a:p>
        </p:txBody>
      </p:sp>
      <p:sp>
        <p:nvSpPr>
          <p:cNvPr id="5" name="TextBox 4"/>
          <p:cNvSpPr txBox="1"/>
          <p:nvPr/>
        </p:nvSpPr>
        <p:spPr>
          <a:xfrm>
            <a:off x="1057275" y="5807631"/>
            <a:ext cx="6172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NCTSN, Impact of Complex Trauma factsheet</a:t>
            </a:r>
          </a:p>
        </p:txBody>
      </p:sp>
      <p:sp>
        <p:nvSpPr>
          <p:cNvPr id="6" name="Slide Number Placeholder 7">
            <a:extLst>
              <a:ext uri="{FF2B5EF4-FFF2-40B4-BE49-F238E27FC236}">
                <a16:creationId xmlns:a16="http://schemas.microsoft.com/office/drawing/2014/main" id="{56175132-A200-4481-AF07-D9539A5173C4}"/>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41</a:t>
            </a:fld>
            <a:endParaRPr lang="en-US" dirty="0"/>
          </a:p>
        </p:txBody>
      </p:sp>
    </p:spTree>
    <p:extLst>
      <p:ext uri="{BB962C8B-B14F-4D97-AF65-F5344CB8AC3E}">
        <p14:creationId xmlns:p14="http://schemas.microsoft.com/office/powerpoint/2010/main" val="1386519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Impacts: Cognition – thinking and learning</a:t>
            </a:r>
          </a:p>
        </p:txBody>
      </p:sp>
      <p:sp>
        <p:nvSpPr>
          <p:cNvPr id="3" name="Content Placeholder 2"/>
          <p:cNvSpPr>
            <a:spLocks noGrp="1"/>
          </p:cNvSpPr>
          <p:nvPr>
            <p:ph idx="1"/>
          </p:nvPr>
        </p:nvSpPr>
        <p:spPr/>
        <p:txBody>
          <a:bodyPr/>
          <a:lstStyle/>
          <a:p>
            <a:r>
              <a:rPr lang="en-US" dirty="0"/>
              <a:t>[Raised under chronic stress]</a:t>
            </a:r>
          </a:p>
          <a:p>
            <a:r>
              <a:rPr lang="en-US" dirty="0"/>
              <a:t>Problems thinking clearly, reasoning, problem-solving, planning ahead, anticipating future</a:t>
            </a:r>
          </a:p>
          <a:p>
            <a:r>
              <a:rPr lang="en-US" dirty="0"/>
              <a:t>Problems sustaining attention</a:t>
            </a:r>
          </a:p>
          <a:p>
            <a:r>
              <a:rPr lang="en-US" dirty="0"/>
              <a:t>Distracted by trauma reminders</a:t>
            </a:r>
          </a:p>
        </p:txBody>
      </p:sp>
      <p:sp>
        <p:nvSpPr>
          <p:cNvPr id="5" name="TextBox 4"/>
          <p:cNvSpPr txBox="1"/>
          <p:nvPr/>
        </p:nvSpPr>
        <p:spPr>
          <a:xfrm>
            <a:off x="1185862" y="5681662"/>
            <a:ext cx="6172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NCTSN, Impact of Complex Trauma factsheet</a:t>
            </a:r>
          </a:p>
        </p:txBody>
      </p:sp>
      <p:sp>
        <p:nvSpPr>
          <p:cNvPr id="6" name="Slide Number Placeholder 7">
            <a:extLst>
              <a:ext uri="{FF2B5EF4-FFF2-40B4-BE49-F238E27FC236}">
                <a16:creationId xmlns:a16="http://schemas.microsoft.com/office/drawing/2014/main" id="{223C0706-B836-4ACD-A766-45496E01E9EC}"/>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42</a:t>
            </a:fld>
            <a:endParaRPr lang="en-US" dirty="0"/>
          </a:p>
        </p:txBody>
      </p:sp>
    </p:spTree>
    <p:extLst>
      <p:ext uri="{BB962C8B-B14F-4D97-AF65-F5344CB8AC3E}">
        <p14:creationId xmlns:p14="http://schemas.microsoft.com/office/powerpoint/2010/main" val="3401121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Impacts: Self-concept/future orientation</a:t>
            </a:r>
          </a:p>
        </p:txBody>
      </p:sp>
      <p:sp>
        <p:nvSpPr>
          <p:cNvPr id="3" name="Content Placeholder 2"/>
          <p:cNvSpPr>
            <a:spLocks noGrp="1"/>
          </p:cNvSpPr>
          <p:nvPr>
            <p:ph idx="1"/>
          </p:nvPr>
        </p:nvSpPr>
        <p:spPr/>
        <p:txBody>
          <a:bodyPr/>
          <a:lstStyle/>
          <a:p>
            <a:r>
              <a:rPr lang="en-US" dirty="0"/>
              <a:t>Shame, guilt, low self-esteem, poor self-image</a:t>
            </a:r>
          </a:p>
          <a:p>
            <a:r>
              <a:rPr lang="en-US" dirty="0"/>
              <a:t>Feel worthless, despondent</a:t>
            </a:r>
          </a:p>
          <a:p>
            <a:r>
              <a:rPr lang="en-US" dirty="0"/>
              <a:t>Distorted negative beliefs about self, others, world</a:t>
            </a:r>
          </a:p>
          <a:p>
            <a:r>
              <a:rPr lang="en-US" dirty="0"/>
              <a:t>Difficulty feeling hope, sense of purpose, meaning, value</a:t>
            </a:r>
          </a:p>
        </p:txBody>
      </p:sp>
      <p:sp>
        <p:nvSpPr>
          <p:cNvPr id="5" name="TextBox 4"/>
          <p:cNvSpPr txBox="1"/>
          <p:nvPr/>
        </p:nvSpPr>
        <p:spPr>
          <a:xfrm>
            <a:off x="1114425" y="5538788"/>
            <a:ext cx="6172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NCTSN, Impact of Complex Trauma factsheet</a:t>
            </a:r>
          </a:p>
        </p:txBody>
      </p:sp>
      <p:sp>
        <p:nvSpPr>
          <p:cNvPr id="6" name="Slide Number Placeholder 7">
            <a:extLst>
              <a:ext uri="{FF2B5EF4-FFF2-40B4-BE49-F238E27FC236}">
                <a16:creationId xmlns:a16="http://schemas.microsoft.com/office/drawing/2014/main" id="{B335359C-B9A7-48DA-B3BF-5B9A3A4C0CBD}"/>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43</a:t>
            </a:fld>
            <a:endParaRPr lang="en-US" dirty="0"/>
          </a:p>
        </p:txBody>
      </p:sp>
    </p:spTree>
    <p:extLst>
      <p:ext uri="{BB962C8B-B14F-4D97-AF65-F5344CB8AC3E}">
        <p14:creationId xmlns:p14="http://schemas.microsoft.com/office/powerpoint/2010/main" val="1525408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coping</a:t>
            </a:r>
          </a:p>
        </p:txBody>
      </p:sp>
      <p:sp>
        <p:nvSpPr>
          <p:cNvPr id="3" name="Content Placeholder 2"/>
          <p:cNvSpPr>
            <a:spLocks noGrp="1"/>
          </p:cNvSpPr>
          <p:nvPr>
            <p:ph idx="1"/>
          </p:nvPr>
        </p:nvSpPr>
        <p:spPr/>
        <p:txBody>
          <a:bodyPr/>
          <a:lstStyle/>
          <a:p>
            <a:pPr lvl="0"/>
            <a:r>
              <a:rPr lang="en-US" dirty="0"/>
              <a:t>Behaviors that helped them stay alive and minimize emotional harm in traumatizing situations</a:t>
            </a:r>
          </a:p>
          <a:p>
            <a:pPr lvl="0"/>
            <a:r>
              <a:rPr lang="en-US" dirty="0"/>
              <a:t>Those behaviors pose problems now</a:t>
            </a:r>
          </a:p>
          <a:p>
            <a:pPr lvl="1"/>
            <a:r>
              <a:rPr lang="en-US" dirty="0"/>
              <a:t>Substance use to mask emotional pain</a:t>
            </a:r>
          </a:p>
          <a:p>
            <a:pPr lvl="1"/>
            <a:r>
              <a:rPr lang="en-US" dirty="0"/>
              <a:t>Fighting to feel safer and discharge anger</a:t>
            </a:r>
          </a:p>
          <a:p>
            <a:pPr lvl="1"/>
            <a:r>
              <a:rPr lang="en-US" dirty="0"/>
              <a:t>Multiple sexual relationships to feel closeness</a:t>
            </a:r>
          </a:p>
          <a:p>
            <a:pPr lvl="1"/>
            <a:r>
              <a:rPr lang="en-US" dirty="0"/>
              <a:t>Rocking and other behaviors to self-soothe</a:t>
            </a:r>
          </a:p>
          <a:p>
            <a:pPr lvl="1"/>
            <a:r>
              <a:rPr lang="en-US" dirty="0"/>
              <a:t>Refusal to trust others, even when appropriate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44</a:t>
            </a:fld>
            <a:endParaRPr lang="en-US"/>
          </a:p>
        </p:txBody>
      </p:sp>
    </p:spTree>
    <p:extLst>
      <p:ext uri="{BB962C8B-B14F-4D97-AF65-F5344CB8AC3E}">
        <p14:creationId xmlns:p14="http://schemas.microsoft.com/office/powerpoint/2010/main" val="3617488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 resilience through relationships and activities</a:t>
            </a:r>
          </a:p>
        </p:txBody>
      </p:sp>
      <p:pic>
        <p:nvPicPr>
          <p:cNvPr id="4" name="Picture 2" descr="https://www.channing-bete.com/prevention-programs/images/5558OJ-page3-graphic-2000w.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2219614" y="1295255"/>
            <a:ext cx="3913188" cy="4500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0545" y="5795818"/>
            <a:ext cx="784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Graphic from: </a:t>
            </a:r>
            <a:r>
              <a:rPr kumimoji="0" lang="en-US" sz="1200" b="0" i="0" u="sng" strike="noStrike" kern="1200" cap="none" spc="0" normalizeH="0" baseline="0" noProof="0" dirty="0">
                <a:ln>
                  <a:noFill/>
                </a:ln>
                <a:solidFill>
                  <a:prstClr val="black"/>
                </a:solidFill>
                <a:effectLst/>
                <a:uLnTx/>
                <a:uFillTx/>
                <a:latin typeface="Calibri"/>
                <a:ea typeface="+mn-ea"/>
                <a:cs typeface="+mn-cs"/>
                <a:hlinkClick r:id="rId3"/>
              </a:rPr>
              <a:t>https://www.channing-bete.com/prevention-programs/risk-protective-factors.html</a:t>
            </a:r>
            <a:r>
              <a:rPr kumimoji="0" lang="en-US" sz="1200" b="0" i="0" u="none" strike="noStrike" kern="1200" cap="none" spc="0" normalizeH="0" baseline="0" noProof="0" dirty="0">
                <a:ln>
                  <a:noFill/>
                </a:ln>
                <a:solidFill>
                  <a:prstClr val="black"/>
                </a:solidFill>
                <a:effectLst/>
                <a:uLnTx/>
                <a:uFillTx/>
                <a:latin typeface="Calibri"/>
                <a:ea typeface="+mn-ea"/>
                <a:cs typeface="+mn-cs"/>
              </a:rPr>
              <a:t>; see also Catalano,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Kosterman</a:t>
            </a:r>
            <a:r>
              <a:rPr kumimoji="0" lang="en-US" sz="1200" b="0" i="0" u="none" strike="noStrike" kern="1200" cap="none" spc="0" normalizeH="0" baseline="0" noProof="0" dirty="0">
                <a:ln>
                  <a:noFill/>
                </a:ln>
                <a:solidFill>
                  <a:prstClr val="black"/>
                </a:solidFill>
                <a:effectLst/>
                <a:uLnTx/>
                <a:uFillTx/>
                <a:latin typeface="Calibri"/>
                <a:ea typeface="+mn-ea"/>
                <a:cs typeface="+mn-cs"/>
              </a:rPr>
              <a:t>, &amp; Hawkins, 1996</a:t>
            </a:r>
          </a:p>
        </p:txBody>
      </p:sp>
      <p:sp>
        <p:nvSpPr>
          <p:cNvPr id="6" name="Slide Number Placeholder 7">
            <a:extLst>
              <a:ext uri="{FF2B5EF4-FFF2-40B4-BE49-F238E27FC236}">
                <a16:creationId xmlns:a16="http://schemas.microsoft.com/office/drawing/2014/main" id="{65E46BCD-19B9-40C4-9930-4837C1BF7DC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45</a:t>
            </a:fld>
            <a:endParaRPr lang="en-US" dirty="0"/>
          </a:p>
        </p:txBody>
      </p:sp>
    </p:spTree>
    <p:extLst>
      <p:ext uri="{BB962C8B-B14F-4D97-AF65-F5344CB8AC3E}">
        <p14:creationId xmlns:p14="http://schemas.microsoft.com/office/powerpoint/2010/main" val="518870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Useful strategies</a:t>
            </a:r>
          </a:p>
        </p:txBody>
      </p:sp>
      <p:sp>
        <p:nvSpPr>
          <p:cNvPr id="3" name="Content Placeholder 2"/>
          <p:cNvSpPr>
            <a:spLocks noGrp="1"/>
          </p:cNvSpPr>
          <p:nvPr>
            <p:ph idx="1"/>
          </p:nvPr>
        </p:nvSpPr>
        <p:spPr/>
        <p:txBody>
          <a:bodyPr>
            <a:normAutofit fontScale="92500" lnSpcReduction="20000"/>
          </a:bodyPr>
          <a:lstStyle/>
          <a:p>
            <a:r>
              <a:rPr lang="en-US" dirty="0"/>
              <a:t>Maintain usual routines, consistency, predictability</a:t>
            </a:r>
          </a:p>
          <a:p>
            <a:r>
              <a:rPr lang="en-US" dirty="0"/>
              <a:t>Give choices</a:t>
            </a:r>
          </a:p>
          <a:p>
            <a:r>
              <a:rPr lang="en-US" dirty="0"/>
              <a:t>Increase support and encouragement</a:t>
            </a:r>
          </a:p>
          <a:p>
            <a:r>
              <a:rPr lang="en-US" dirty="0"/>
              <a:t>Start with strengths. Create a victory. Celebrate it. </a:t>
            </a:r>
          </a:p>
          <a:p>
            <a:r>
              <a:rPr lang="en-US" dirty="0"/>
              <a:t>Assign one or more point people</a:t>
            </a:r>
          </a:p>
          <a:p>
            <a:r>
              <a:rPr lang="en-US" dirty="0"/>
              <a:t>Set clear, firm limits, and use logical (not punitive) consequences</a:t>
            </a:r>
          </a:p>
          <a:p>
            <a:r>
              <a:rPr lang="en-US" dirty="0"/>
              <a:t>Recognize that behavior problems may be transient, and may be driven by trauma-related reactions</a:t>
            </a:r>
          </a:p>
        </p:txBody>
      </p:sp>
      <p:sp>
        <p:nvSpPr>
          <p:cNvPr id="4" name="TextBox 3"/>
          <p:cNvSpPr txBox="1"/>
          <p:nvPr/>
        </p:nvSpPr>
        <p:spPr>
          <a:xfrm>
            <a:off x="2547937" y="5992297"/>
            <a:ext cx="47244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NCTSN, Suggestions for Educators factsheet</a:t>
            </a:r>
          </a:p>
        </p:txBody>
      </p:sp>
      <p:sp>
        <p:nvSpPr>
          <p:cNvPr id="5" name="Slide Number Placeholder 7">
            <a:extLst>
              <a:ext uri="{FF2B5EF4-FFF2-40B4-BE49-F238E27FC236}">
                <a16:creationId xmlns:a16="http://schemas.microsoft.com/office/drawing/2014/main" id="{3B9F8716-894C-45C4-B64D-87D5407F5CE4}"/>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46</a:t>
            </a:fld>
            <a:endParaRPr lang="en-US" dirty="0"/>
          </a:p>
        </p:txBody>
      </p:sp>
    </p:spTree>
    <p:extLst>
      <p:ext uri="{BB962C8B-B14F-4D97-AF65-F5344CB8AC3E}">
        <p14:creationId xmlns:p14="http://schemas.microsoft.com/office/powerpoint/2010/main" val="341538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Useful strategies, 2</a:t>
            </a:r>
          </a:p>
        </p:txBody>
      </p:sp>
      <p:sp>
        <p:nvSpPr>
          <p:cNvPr id="3" name="Content Placeholder 2"/>
          <p:cNvSpPr>
            <a:spLocks noGrp="1"/>
          </p:cNvSpPr>
          <p:nvPr>
            <p:ph idx="1"/>
          </p:nvPr>
        </p:nvSpPr>
        <p:spPr/>
        <p:txBody>
          <a:bodyPr>
            <a:normAutofit lnSpcReduction="10000"/>
          </a:bodyPr>
          <a:lstStyle/>
          <a:p>
            <a:r>
              <a:rPr lang="en-US" dirty="0"/>
              <a:t>Safe space to talk</a:t>
            </a:r>
          </a:p>
          <a:p>
            <a:r>
              <a:rPr lang="en-US" dirty="0"/>
              <a:t>Allow (and encourage) time-outs [Take 5], AND returning to the work</a:t>
            </a:r>
          </a:p>
          <a:p>
            <a:r>
              <a:rPr lang="en-US" dirty="0"/>
              <a:t>Make accommodations</a:t>
            </a:r>
          </a:p>
          <a:p>
            <a:pPr lvl="1"/>
            <a:r>
              <a:rPr lang="en-US" dirty="0"/>
              <a:t>Shorten assignments</a:t>
            </a:r>
          </a:p>
          <a:p>
            <a:pPr lvl="1"/>
            <a:r>
              <a:rPr lang="en-US" dirty="0"/>
              <a:t>Give extra time</a:t>
            </a:r>
          </a:p>
          <a:p>
            <a:pPr lvl="1"/>
            <a:r>
              <a:rPr lang="en-US" dirty="0"/>
              <a:t>Allow leaving class to see designated adult(s) when overwhelmed (e.g., school nurse, guidance counselor)</a:t>
            </a:r>
          </a:p>
          <a:p>
            <a:pPr lvl="1"/>
            <a:r>
              <a:rPr lang="en-US" dirty="0"/>
              <a:t>Increase support for organizing and remembering assignments</a:t>
            </a:r>
          </a:p>
        </p:txBody>
      </p:sp>
      <p:sp>
        <p:nvSpPr>
          <p:cNvPr id="4" name="TextBox 3"/>
          <p:cNvSpPr txBox="1"/>
          <p:nvPr/>
        </p:nvSpPr>
        <p:spPr>
          <a:xfrm>
            <a:off x="2362200" y="6137748"/>
            <a:ext cx="47244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NCTSN, Suggestions for Educators factsheet</a:t>
            </a:r>
          </a:p>
        </p:txBody>
      </p:sp>
      <p:sp>
        <p:nvSpPr>
          <p:cNvPr id="5" name="Slide Number Placeholder 7">
            <a:extLst>
              <a:ext uri="{FF2B5EF4-FFF2-40B4-BE49-F238E27FC236}">
                <a16:creationId xmlns:a16="http://schemas.microsoft.com/office/drawing/2014/main" id="{FAA5367C-3629-4B12-936B-637849C1BB7C}"/>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47</a:t>
            </a:fld>
            <a:endParaRPr lang="en-US" dirty="0"/>
          </a:p>
        </p:txBody>
      </p:sp>
    </p:spTree>
    <p:extLst>
      <p:ext uri="{BB962C8B-B14F-4D97-AF65-F5344CB8AC3E}">
        <p14:creationId xmlns:p14="http://schemas.microsoft.com/office/powerpoint/2010/main" val="3393236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Help youth manage posttraumatic reactions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899723941"/>
              </p:ext>
            </p:extLst>
          </p:nvPr>
        </p:nvGraphicFramePr>
        <p:xfrm>
          <a:off x="110490" y="1416686"/>
          <a:ext cx="8991600" cy="4239071"/>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892355">
                  <a:extLst>
                    <a:ext uri="{9D8B030D-6E8A-4147-A177-3AD203B41FA5}">
                      <a16:colId xmlns:a16="http://schemas.microsoft.com/office/drawing/2014/main" val="20003"/>
                    </a:ext>
                  </a:extLst>
                </a:gridCol>
                <a:gridCol w="2517845">
                  <a:extLst>
                    <a:ext uri="{9D8B030D-6E8A-4147-A177-3AD203B41FA5}">
                      <a16:colId xmlns:a16="http://schemas.microsoft.com/office/drawing/2014/main" val="20004"/>
                    </a:ext>
                  </a:extLst>
                </a:gridCol>
              </a:tblGrid>
              <a:tr h="314834">
                <a:tc>
                  <a:txBody>
                    <a:bodyPr/>
                    <a:lstStyle/>
                    <a:p>
                      <a:pPr marL="0" marR="0" algn="l">
                        <a:lnSpc>
                          <a:spcPct val="115000"/>
                        </a:lnSpc>
                        <a:spcBef>
                          <a:spcPts val="0"/>
                        </a:spcBef>
                        <a:spcAft>
                          <a:spcPts val="0"/>
                        </a:spcAft>
                      </a:pPr>
                      <a:r>
                        <a:rPr lang="en-US" sz="1400" b="1" dirty="0">
                          <a:effectLst/>
                          <a:latin typeface="Calibri"/>
                          <a:ea typeface="Calibri"/>
                          <a:cs typeface="Times New Roman"/>
                        </a:rPr>
                        <a:t>Triggers</a:t>
                      </a:r>
                      <a:endParaRPr lang="en-US" sz="12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400">
                          <a:effectLst/>
                          <a:latin typeface="Calibri"/>
                          <a:ea typeface="Calibri"/>
                          <a:cs typeface="Times New Roman"/>
                        </a:rPr>
                        <a:t> </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effectLst/>
                          <a:latin typeface="Calibri"/>
                          <a:ea typeface="Calibri"/>
                          <a:cs typeface="Times New Roman"/>
                        </a:rPr>
                        <a:t>Signs of Distress</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effectLst/>
                          <a:latin typeface="Calibri"/>
                          <a:ea typeface="Calibri"/>
                          <a:cs typeface="Times New Roman"/>
                        </a:rPr>
                        <a:t>Coping Skills</a:t>
                      </a:r>
                      <a:endParaRPr lang="en-US" sz="12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effectLst/>
                          <a:latin typeface="Calibri"/>
                          <a:ea typeface="Calibri"/>
                          <a:cs typeface="Times New Roman"/>
                        </a:rPr>
                        <a:t>Staff Response</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26656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itchFamily="34" charset="0"/>
                        </a:rPr>
                        <a:t>“When people blame me for something I did not do.”</a:t>
                      </a:r>
                    </a:p>
                    <a:p>
                      <a:pPr>
                        <a:lnSpc>
                          <a:spcPct val="100000"/>
                        </a:lnSpc>
                        <a:spcBef>
                          <a:spcPts val="0"/>
                        </a:spcBef>
                        <a:spcAft>
                          <a:spcPts val="0"/>
                        </a:spcAft>
                      </a:pPr>
                      <a:r>
                        <a:rPr lang="en-US" sz="1400" dirty="0">
                          <a:latin typeface="Calibri" pitchFamily="34" charset="0"/>
                        </a:rPr>
                        <a:t>“Disrespect.”</a:t>
                      </a:r>
                    </a:p>
                    <a:p>
                      <a:pPr>
                        <a:lnSpc>
                          <a:spcPct val="100000"/>
                        </a:lnSpc>
                        <a:spcBef>
                          <a:spcPts val="0"/>
                        </a:spcBef>
                        <a:spcAft>
                          <a:spcPts val="0"/>
                        </a:spcAft>
                      </a:pPr>
                      <a:r>
                        <a:rPr lang="en-US" sz="1400" dirty="0">
                          <a:latin typeface="Calibri" pitchFamily="34" charset="0"/>
                        </a:rPr>
                        <a:t>“When someone bullies someone else”</a:t>
                      </a:r>
                    </a:p>
                    <a:p>
                      <a:pPr>
                        <a:lnSpc>
                          <a:spcPct val="100000"/>
                        </a:lnSpc>
                        <a:spcBef>
                          <a:spcPts val="0"/>
                        </a:spcBef>
                        <a:spcAft>
                          <a:spcPts val="0"/>
                        </a:spcAft>
                      </a:pPr>
                      <a:r>
                        <a:rPr lang="en-US" sz="1400" dirty="0">
                          <a:latin typeface="Calibri" pitchFamily="34" charset="0"/>
                        </a:rPr>
                        <a:t>“People touching me”</a:t>
                      </a:r>
                    </a:p>
                    <a:p>
                      <a:pPr>
                        <a:lnSpc>
                          <a:spcPct val="100000"/>
                        </a:lnSpc>
                        <a:spcBef>
                          <a:spcPts val="0"/>
                        </a:spcBef>
                        <a:spcAft>
                          <a:spcPts val="0"/>
                        </a:spcAft>
                      </a:pPr>
                      <a:r>
                        <a:rPr lang="en-US" sz="1400" dirty="0">
                          <a:latin typeface="Calibri" pitchFamily="34" charset="0"/>
                        </a:rPr>
                        <a:t>“When people are loud for no reason”</a:t>
                      </a:r>
                    </a:p>
                    <a:p>
                      <a:pPr>
                        <a:lnSpc>
                          <a:spcPct val="100000"/>
                        </a:lnSpc>
                        <a:spcBef>
                          <a:spcPts val="0"/>
                        </a:spcBef>
                        <a:spcAft>
                          <a:spcPts val="0"/>
                        </a:spcAft>
                      </a:pPr>
                      <a:r>
                        <a:rPr lang="en-US" sz="1400" dirty="0">
                          <a:latin typeface="Calibri" pitchFamily="34" charset="0"/>
                        </a:rPr>
                        <a:t>“Screaming”</a:t>
                      </a:r>
                    </a:p>
                    <a:p>
                      <a:pPr>
                        <a:lnSpc>
                          <a:spcPct val="100000"/>
                        </a:lnSpc>
                        <a:spcBef>
                          <a:spcPts val="0"/>
                        </a:spcBef>
                        <a:spcAft>
                          <a:spcPts val="0"/>
                        </a:spcAft>
                      </a:pPr>
                      <a:r>
                        <a:rPr lang="en-US" sz="1400" dirty="0">
                          <a:latin typeface="Calibri" pitchFamily="34" charset="0"/>
                        </a:rPr>
                        <a:t>“Gang talk”</a:t>
                      </a:r>
                    </a:p>
                    <a:p>
                      <a:pPr>
                        <a:lnSpc>
                          <a:spcPct val="100000"/>
                        </a:lnSpc>
                        <a:spcBef>
                          <a:spcPts val="0"/>
                        </a:spcBef>
                        <a:spcAft>
                          <a:spcPts val="0"/>
                        </a:spcAft>
                      </a:pPr>
                      <a:r>
                        <a:rPr lang="en-US" sz="1400" dirty="0">
                          <a:latin typeface="Calibri" pitchFamily="34" charset="0"/>
                        </a:rPr>
                        <a:t>Anniversaries</a:t>
                      </a:r>
                    </a:p>
                    <a:p>
                      <a:pPr>
                        <a:lnSpc>
                          <a:spcPct val="100000"/>
                        </a:lnSpc>
                        <a:spcBef>
                          <a:spcPts val="0"/>
                        </a:spcBef>
                        <a:spcAft>
                          <a:spcPts val="0"/>
                        </a:spcAft>
                      </a:pPr>
                      <a:r>
                        <a:rPr lang="en-US" sz="1400" dirty="0">
                          <a:latin typeface="Calibri" pitchFamily="34" charset="0"/>
                        </a:rPr>
                        <a:t>Men/women</a:t>
                      </a:r>
                    </a:p>
                    <a:p>
                      <a:pPr marL="0" marR="0" algn="l">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71755" marR="71755" algn="ctr">
                        <a:lnSpc>
                          <a:spcPct val="115000"/>
                        </a:lnSpc>
                        <a:spcBef>
                          <a:spcPts val="0"/>
                        </a:spcBef>
                        <a:spcAft>
                          <a:spcPts val="0"/>
                        </a:spcAft>
                      </a:pPr>
                      <a:r>
                        <a:rPr lang="en-US" sz="1400" b="1" dirty="0">
                          <a:effectLst/>
                          <a:latin typeface="Calibri"/>
                          <a:ea typeface="Calibri"/>
                          <a:cs typeface="Times New Roman"/>
                        </a:rPr>
                        <a:t>Mild/Moderate</a:t>
                      </a:r>
                      <a:endParaRPr lang="en-US" sz="1200" dirty="0">
                        <a:effectLst/>
                        <a:latin typeface="Calibri"/>
                        <a:ea typeface="Calibri"/>
                        <a:cs typeface="Times New Roman"/>
                      </a:endParaRPr>
                    </a:p>
                    <a:p>
                      <a:pPr marL="71755" marR="71755" algn="ctr">
                        <a:lnSpc>
                          <a:spcPct val="115000"/>
                        </a:lnSpc>
                        <a:spcBef>
                          <a:spcPts val="0"/>
                        </a:spcBef>
                        <a:spcAft>
                          <a:spcPts val="0"/>
                        </a:spcAft>
                      </a:pPr>
                      <a:r>
                        <a:rPr lang="en-US" sz="1400" b="1" dirty="0">
                          <a:effectLst/>
                          <a:latin typeface="Calibri"/>
                          <a:ea typeface="Calibri"/>
                          <a:cs typeface="Times New Roman"/>
                        </a:rPr>
                        <a:t> </a:t>
                      </a:r>
                      <a:endParaRPr lang="en-US" sz="1200" dirty="0">
                        <a:effectLst/>
                        <a:latin typeface="Calibri"/>
                        <a:ea typeface="Calibri"/>
                        <a:cs typeface="Times New Roman"/>
                      </a:endParaRPr>
                    </a:p>
                  </a:txBody>
                  <a:tcPr marL="68580" marR="68580" marT="0" marB="0" vert="vert270"/>
                </a:tc>
                <a:tc>
                  <a:txBody>
                    <a:bodyPr/>
                    <a:lstStyle/>
                    <a:p>
                      <a:pPr algn="l">
                        <a:lnSpc>
                          <a:spcPct val="100000"/>
                        </a:lnSpc>
                        <a:spcBef>
                          <a:spcPts val="0"/>
                        </a:spcBef>
                        <a:spcAft>
                          <a:spcPts val="0"/>
                        </a:spcAft>
                      </a:pPr>
                      <a:r>
                        <a:rPr lang="en-US" sz="1400" dirty="0">
                          <a:effectLst/>
                          <a:latin typeface="Calibri"/>
                        </a:rPr>
                        <a:t>Making demands.</a:t>
                      </a:r>
                      <a:endParaRPr lang="en-US" sz="1200" dirty="0">
                        <a:effectLst/>
                        <a:latin typeface="Calibri"/>
                      </a:endParaRPr>
                    </a:p>
                    <a:p>
                      <a:pPr algn="l">
                        <a:lnSpc>
                          <a:spcPct val="100000"/>
                        </a:lnSpc>
                        <a:spcBef>
                          <a:spcPts val="0"/>
                        </a:spcBef>
                        <a:spcAft>
                          <a:spcPts val="0"/>
                        </a:spcAft>
                      </a:pPr>
                      <a:r>
                        <a:rPr lang="en-US" sz="1400" dirty="0">
                          <a:effectLst/>
                          <a:latin typeface="Calibri"/>
                        </a:rPr>
                        <a:t>Cursing, singing inappropriate songs.</a:t>
                      </a:r>
                      <a:endParaRPr lang="en-US" sz="1200" dirty="0">
                        <a:effectLst/>
                        <a:latin typeface="Calibri"/>
                      </a:endParaRPr>
                    </a:p>
                    <a:p>
                      <a:pPr algn="l">
                        <a:lnSpc>
                          <a:spcPct val="100000"/>
                        </a:lnSpc>
                        <a:spcBef>
                          <a:spcPts val="0"/>
                        </a:spcBef>
                        <a:spcAft>
                          <a:spcPts val="0"/>
                        </a:spcAft>
                      </a:pPr>
                      <a:r>
                        <a:rPr lang="en-US" sz="1400" dirty="0">
                          <a:effectLst/>
                          <a:latin typeface="Calibri"/>
                        </a:rPr>
                        <a:t>Making threats.</a:t>
                      </a:r>
                      <a:endParaRPr lang="en-US" sz="1200" dirty="0">
                        <a:effectLst/>
                        <a:latin typeface="Calibri"/>
                      </a:endParaRPr>
                    </a:p>
                    <a:p>
                      <a:pPr algn="l">
                        <a:lnSpc>
                          <a:spcPct val="100000"/>
                        </a:lnSpc>
                        <a:spcBef>
                          <a:spcPts val="0"/>
                        </a:spcBef>
                        <a:spcAft>
                          <a:spcPts val="0"/>
                        </a:spcAft>
                      </a:pPr>
                      <a:r>
                        <a:rPr lang="en-US" sz="1400" dirty="0">
                          <a:effectLst/>
                          <a:latin typeface="Calibri"/>
                        </a:rPr>
                        <a:t>Pacing.</a:t>
                      </a:r>
                      <a:endParaRPr lang="en-US" sz="1200" dirty="0">
                        <a:effectLst/>
                        <a:latin typeface="Calibri"/>
                      </a:endParaRPr>
                    </a:p>
                    <a:p>
                      <a:pPr algn="l">
                        <a:lnSpc>
                          <a:spcPct val="100000"/>
                        </a:lnSpc>
                        <a:spcBef>
                          <a:spcPts val="0"/>
                        </a:spcBef>
                        <a:spcAft>
                          <a:spcPts val="0"/>
                        </a:spcAft>
                      </a:pPr>
                      <a:r>
                        <a:rPr lang="en-US" sz="1400" dirty="0">
                          <a:effectLst/>
                          <a:latin typeface="Calibri"/>
                        </a:rPr>
                        <a:t>“Ball my fists”, “crack my knuckles”</a:t>
                      </a:r>
                    </a:p>
                    <a:p>
                      <a:pPr algn="l">
                        <a:lnSpc>
                          <a:spcPct val="100000"/>
                        </a:lnSpc>
                        <a:spcBef>
                          <a:spcPts val="0"/>
                        </a:spcBef>
                        <a:spcAft>
                          <a:spcPts val="0"/>
                        </a:spcAft>
                      </a:pPr>
                      <a:r>
                        <a:rPr lang="en-US" sz="1400" dirty="0">
                          <a:effectLst/>
                          <a:latin typeface="Calibri"/>
                        </a:rPr>
                        <a:t>“I become very</a:t>
                      </a:r>
                      <a:r>
                        <a:rPr lang="en-US" sz="1400" baseline="0" dirty="0">
                          <a:effectLst/>
                          <a:latin typeface="Calibri"/>
                        </a:rPr>
                        <a:t> loud”</a:t>
                      </a:r>
                    </a:p>
                    <a:p>
                      <a:pPr algn="l">
                        <a:lnSpc>
                          <a:spcPct val="100000"/>
                        </a:lnSpc>
                        <a:spcBef>
                          <a:spcPts val="0"/>
                        </a:spcBef>
                        <a:spcAft>
                          <a:spcPts val="0"/>
                        </a:spcAft>
                      </a:pPr>
                      <a:r>
                        <a:rPr lang="en-US" sz="1400" baseline="0" dirty="0">
                          <a:effectLst/>
                          <a:latin typeface="Calibri"/>
                        </a:rPr>
                        <a:t>“I get quiet”</a:t>
                      </a:r>
                    </a:p>
                    <a:p>
                      <a:pPr algn="l">
                        <a:lnSpc>
                          <a:spcPct val="100000"/>
                        </a:lnSpc>
                        <a:spcBef>
                          <a:spcPts val="0"/>
                        </a:spcBef>
                        <a:spcAft>
                          <a:spcPts val="0"/>
                        </a:spcAft>
                      </a:pPr>
                      <a:r>
                        <a:rPr lang="en-US" sz="1400" baseline="0" dirty="0">
                          <a:effectLst/>
                          <a:latin typeface="Calibri"/>
                        </a:rPr>
                        <a:t>Rocking</a:t>
                      </a:r>
                    </a:p>
                    <a:p>
                      <a:pPr algn="l">
                        <a:lnSpc>
                          <a:spcPct val="100000"/>
                        </a:lnSpc>
                        <a:spcBef>
                          <a:spcPts val="0"/>
                        </a:spcBef>
                        <a:spcAft>
                          <a:spcPts val="0"/>
                        </a:spcAft>
                      </a:pPr>
                      <a:r>
                        <a:rPr lang="en-US" sz="1400" baseline="0" dirty="0">
                          <a:effectLst/>
                          <a:latin typeface="Calibri"/>
                        </a:rPr>
                        <a:t>Crying</a:t>
                      </a:r>
                      <a:endParaRPr lang="en-US" sz="1200" dirty="0">
                        <a:effectLst/>
                        <a:latin typeface="Calibri"/>
                      </a:endParaRPr>
                    </a:p>
                  </a:txBody>
                  <a:tcPr marL="68580" marR="68580" marT="0" marB="0"/>
                </a:tc>
                <a:tc>
                  <a:txBody>
                    <a:bodyPr/>
                    <a:lstStyle/>
                    <a:p>
                      <a:pPr>
                        <a:lnSpc>
                          <a:spcPct val="100000"/>
                        </a:lnSpc>
                        <a:spcBef>
                          <a:spcPts val="0"/>
                        </a:spcBef>
                        <a:spcAft>
                          <a:spcPts val="0"/>
                        </a:spcAft>
                      </a:pPr>
                      <a:r>
                        <a:rPr lang="en-US" sz="1400" dirty="0">
                          <a:latin typeface="Calibri" pitchFamily="34" charset="0"/>
                        </a:rPr>
                        <a:t>“Walking into the bathroom and putting water on my face”</a:t>
                      </a:r>
                    </a:p>
                    <a:p>
                      <a:pPr>
                        <a:lnSpc>
                          <a:spcPct val="100000"/>
                        </a:lnSpc>
                        <a:spcBef>
                          <a:spcPts val="0"/>
                        </a:spcBef>
                        <a:spcAft>
                          <a:spcPts val="0"/>
                        </a:spcAft>
                      </a:pPr>
                      <a:r>
                        <a:rPr lang="en-US" sz="1400" dirty="0">
                          <a:latin typeface="Calibri" pitchFamily="34" charset="0"/>
                        </a:rPr>
                        <a:t>“Deep breathing”</a:t>
                      </a:r>
                    </a:p>
                    <a:p>
                      <a:pPr>
                        <a:lnSpc>
                          <a:spcPct val="100000"/>
                        </a:lnSpc>
                        <a:spcBef>
                          <a:spcPts val="0"/>
                        </a:spcBef>
                        <a:spcAft>
                          <a:spcPts val="0"/>
                        </a:spcAft>
                      </a:pPr>
                      <a:r>
                        <a:rPr lang="en-US" sz="1400" dirty="0">
                          <a:latin typeface="Calibri" pitchFamily="34" charset="0"/>
                        </a:rPr>
                        <a:t>“Smiling”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itchFamily="34" charset="0"/>
                        </a:rPr>
                        <a:t>“Remind myself of my goals”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a:latin typeface="Calibri" pitchFamily="34" charset="0"/>
                        </a:rPr>
                        <a:t>“Make jokes with staff”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itchFamily="34" charset="0"/>
                        </a:rPr>
                        <a:t>“Talking to staff that I feel comfortable and connected with”</a:t>
                      </a:r>
                    </a:p>
                    <a:p>
                      <a:pPr>
                        <a:lnSpc>
                          <a:spcPct val="100000"/>
                        </a:lnSpc>
                        <a:spcBef>
                          <a:spcPts val="0"/>
                        </a:spcBef>
                        <a:spcAft>
                          <a:spcPts val="0"/>
                        </a:spcAft>
                      </a:pPr>
                      <a:r>
                        <a:rPr lang="en-US" sz="1400" dirty="0">
                          <a:latin typeface="Calibri" pitchFamily="34" charset="0"/>
                        </a:rPr>
                        <a:t>“Playing card games” </a:t>
                      </a:r>
                    </a:p>
                    <a:p>
                      <a:pPr>
                        <a:lnSpc>
                          <a:spcPct val="100000"/>
                        </a:lnSpc>
                        <a:spcBef>
                          <a:spcPts val="0"/>
                        </a:spcBef>
                        <a:spcAft>
                          <a:spcPts val="0"/>
                        </a:spcAft>
                      </a:pPr>
                      <a:r>
                        <a:rPr lang="en-US" sz="1400" dirty="0">
                          <a:latin typeface="Calibri" pitchFamily="34" charset="0"/>
                        </a:rPr>
                        <a:t>Separate from a triggering situation</a:t>
                      </a:r>
                    </a:p>
                    <a:p>
                      <a:pPr>
                        <a:lnSpc>
                          <a:spcPct val="100000"/>
                        </a:lnSpc>
                        <a:spcBef>
                          <a:spcPts val="0"/>
                        </a:spcBef>
                        <a:spcAft>
                          <a:spcPts val="0"/>
                        </a:spcAft>
                      </a:pPr>
                      <a:r>
                        <a:rPr lang="en-US" sz="1400" dirty="0">
                          <a:effectLst/>
                          <a:latin typeface="Calibri" pitchFamily="34" charset="0"/>
                        </a:rPr>
                        <a:t>Prayer</a:t>
                      </a:r>
                    </a:p>
                    <a:p>
                      <a:pPr algn="l">
                        <a:lnSpc>
                          <a:spcPct val="100000"/>
                        </a:lnSpc>
                        <a:spcBef>
                          <a:spcPts val="0"/>
                        </a:spcBef>
                        <a:spcAft>
                          <a:spcPts val="0"/>
                        </a:spcAft>
                      </a:pPr>
                      <a:r>
                        <a:rPr lang="en-US" sz="1400" dirty="0">
                          <a:effectLst/>
                          <a:latin typeface="Calibri" pitchFamily="34" charset="0"/>
                        </a:rPr>
                        <a:t>Count down from a high number.</a:t>
                      </a:r>
                    </a:p>
                    <a:p>
                      <a:pPr algn="l">
                        <a:lnSpc>
                          <a:spcPct val="100000"/>
                        </a:lnSpc>
                        <a:spcBef>
                          <a:spcPts val="0"/>
                        </a:spcBef>
                        <a:spcAft>
                          <a:spcPts val="0"/>
                        </a:spcAft>
                      </a:pPr>
                      <a:r>
                        <a:rPr lang="en-US" sz="1400" dirty="0">
                          <a:effectLst/>
                          <a:latin typeface="Calibri" pitchFamily="34" charset="0"/>
                        </a:rPr>
                        <a:t>“Visualize my family”</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a:rPr>
                        <a:t>Use calm voice and nonthreatening body language.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a:rPr>
                        <a:t>Do not use physical touch if that</a:t>
                      </a:r>
                      <a:r>
                        <a:rPr lang="en-US" sz="1400" baseline="0" dirty="0">
                          <a:effectLst/>
                          <a:latin typeface="Calibri"/>
                        </a:rPr>
                        <a:t> is a trigger.</a:t>
                      </a:r>
                      <a:endParaRPr lang="en-US" sz="1400" dirty="0">
                        <a:effectLst/>
                        <a:latin typeface="Calibri"/>
                      </a:endParaRPr>
                    </a:p>
                    <a:p>
                      <a:pPr algn="l">
                        <a:spcAft>
                          <a:spcPts val="0"/>
                        </a:spcAft>
                      </a:pPr>
                      <a:r>
                        <a:rPr lang="en-US" sz="1400" dirty="0">
                          <a:effectLst/>
                          <a:latin typeface="Calibri"/>
                        </a:rPr>
                        <a:t>Respect privacy</a:t>
                      </a:r>
                      <a:r>
                        <a:rPr lang="en-US" sz="1400" baseline="0" dirty="0">
                          <a:effectLst/>
                          <a:latin typeface="Calibri"/>
                        </a:rPr>
                        <a:t> – pull youth aside if possible and limit “audience”.</a:t>
                      </a:r>
                    </a:p>
                    <a:p>
                      <a:pPr algn="l">
                        <a:spcAft>
                          <a:spcPts val="0"/>
                        </a:spcAft>
                      </a:pPr>
                      <a:r>
                        <a:rPr lang="en-US" sz="1400" baseline="0" dirty="0">
                          <a:effectLst/>
                          <a:latin typeface="Calibri"/>
                        </a:rPr>
                        <a:t>Reduce stimulation (noise, people, activity).</a:t>
                      </a:r>
                      <a:endParaRPr lang="en-US" sz="1400" dirty="0">
                        <a:effectLst/>
                        <a:latin typeface="Calibri"/>
                      </a:endParaRPr>
                    </a:p>
                    <a:p>
                      <a:pPr algn="l">
                        <a:spcAft>
                          <a:spcPts val="0"/>
                        </a:spcAft>
                      </a:pPr>
                      <a:r>
                        <a:rPr lang="en-US" sz="1400" dirty="0">
                          <a:effectLst/>
                          <a:latin typeface="Calibri"/>
                        </a:rPr>
                        <a:t>Offer (safe/acceptable) options.</a:t>
                      </a:r>
                      <a:endParaRPr lang="en-US" sz="1200" dirty="0">
                        <a:effectLst/>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a:rPr>
                        <a:t>Offer</a:t>
                      </a:r>
                      <a:r>
                        <a:rPr lang="en-US" sz="1400" baseline="0" dirty="0">
                          <a:effectLst/>
                          <a:latin typeface="Calibri"/>
                        </a:rPr>
                        <a:t> opportunities to use </a:t>
                      </a:r>
                      <a:r>
                        <a:rPr lang="en-US" sz="1400" dirty="0">
                          <a:effectLst/>
                          <a:latin typeface="Calibri"/>
                        </a:rPr>
                        <a:t>coping skills</a:t>
                      </a:r>
                    </a:p>
                    <a:p>
                      <a:pPr algn="l">
                        <a:spcAft>
                          <a:spcPts val="0"/>
                        </a:spcAft>
                      </a:pPr>
                      <a:r>
                        <a:rPr lang="en-US" sz="1400" dirty="0">
                          <a:effectLst/>
                          <a:latin typeface="Calibri"/>
                        </a:rPr>
                        <a:t>Allow opportunity to explain himself prior to counseling.</a:t>
                      </a:r>
                      <a:endParaRPr lang="en-US" sz="1200" dirty="0">
                        <a:effectLst/>
                        <a:latin typeface="Calibri"/>
                      </a:endParaRPr>
                    </a:p>
                  </a:txBody>
                  <a:tcPr marL="68580" marR="68580" marT="0" marB="0"/>
                </a:tc>
                <a:extLst>
                  <a:ext uri="{0D108BD9-81ED-4DB2-BD59-A6C34878D82A}">
                    <a16:rowId xmlns:a16="http://schemas.microsoft.com/office/drawing/2014/main" val="10001"/>
                  </a:ext>
                </a:extLst>
              </a:tr>
              <a:tr h="612685">
                <a:tc vMerge="1">
                  <a:txBody>
                    <a:bodyPr/>
                    <a:lstStyle/>
                    <a:p>
                      <a:endParaRPr lang="en-US"/>
                    </a:p>
                  </a:txBody>
                  <a:tcPr/>
                </a:tc>
                <a:tc>
                  <a:txBody>
                    <a:bodyPr/>
                    <a:lstStyle/>
                    <a:p>
                      <a:pPr marL="71755" marR="71755" algn="ctr">
                        <a:lnSpc>
                          <a:spcPct val="115000"/>
                        </a:lnSpc>
                        <a:spcBef>
                          <a:spcPts val="0"/>
                        </a:spcBef>
                        <a:spcAft>
                          <a:spcPts val="0"/>
                        </a:spcAft>
                      </a:pPr>
                      <a:r>
                        <a:rPr lang="en-US" sz="1400" b="1">
                          <a:effectLst/>
                          <a:latin typeface="Calibri"/>
                          <a:ea typeface="Calibri"/>
                          <a:cs typeface="Times New Roman"/>
                        </a:rPr>
                        <a:t>Severe</a:t>
                      </a:r>
                      <a:endParaRPr lang="en-US" sz="1200">
                        <a:effectLst/>
                        <a:latin typeface="Calibri"/>
                        <a:ea typeface="Calibri"/>
                        <a:cs typeface="Times New Roman"/>
                      </a:endParaRPr>
                    </a:p>
                  </a:txBody>
                  <a:tcPr marL="68580" marR="68580" marT="0" marB="0" vert="vert270"/>
                </a:tc>
                <a:tc>
                  <a:txBody>
                    <a:bodyPr/>
                    <a:lstStyle/>
                    <a:p>
                      <a:pPr algn="l">
                        <a:lnSpc>
                          <a:spcPct val="100000"/>
                        </a:lnSpc>
                        <a:spcBef>
                          <a:spcPts val="0"/>
                        </a:spcBef>
                        <a:spcAft>
                          <a:spcPts val="0"/>
                        </a:spcAft>
                      </a:pPr>
                      <a:r>
                        <a:rPr lang="en-US" sz="1400" dirty="0">
                          <a:effectLst/>
                          <a:latin typeface="Calibri"/>
                        </a:rPr>
                        <a:t>Verbal aggression.</a:t>
                      </a:r>
                      <a:endParaRPr lang="en-US" sz="1200" dirty="0">
                        <a:effectLst/>
                        <a:latin typeface="Calibri"/>
                      </a:endParaRPr>
                    </a:p>
                    <a:p>
                      <a:pPr algn="l">
                        <a:lnSpc>
                          <a:spcPct val="100000"/>
                        </a:lnSpc>
                        <a:spcBef>
                          <a:spcPts val="0"/>
                        </a:spcBef>
                        <a:spcAft>
                          <a:spcPts val="0"/>
                        </a:spcAft>
                      </a:pPr>
                      <a:r>
                        <a:rPr lang="en-US" sz="1400" dirty="0">
                          <a:effectLst/>
                          <a:latin typeface="Calibri"/>
                        </a:rPr>
                        <a:t>Physical aggression.</a:t>
                      </a:r>
                      <a:endParaRPr lang="en-US" sz="1200" dirty="0">
                        <a:effectLst/>
                        <a:latin typeface="Calibri"/>
                      </a:endParaRPr>
                    </a:p>
                    <a:p>
                      <a:pPr marL="0" marR="0" algn="l">
                        <a:lnSpc>
                          <a:spcPct val="115000"/>
                        </a:lnSpc>
                        <a:spcBef>
                          <a:spcPts val="0"/>
                        </a:spcBef>
                        <a:spcAft>
                          <a:spcPts val="0"/>
                        </a:spcAft>
                      </a:pPr>
                      <a:r>
                        <a:rPr lang="en-US" sz="1400" dirty="0">
                          <a:effectLst/>
                          <a:latin typeface="Calibri"/>
                          <a:ea typeface="Calibri"/>
                          <a:cs typeface="Times New Roman"/>
                        </a:rPr>
                        <a:t> </a:t>
                      </a:r>
                      <a:endParaRPr lang="en-US" sz="1200" dirty="0">
                        <a:effectLst/>
                        <a:latin typeface="Calibri"/>
                        <a:ea typeface="Calibri"/>
                        <a:cs typeface="Times New Roman"/>
                      </a:endParaRPr>
                    </a:p>
                  </a:txBody>
                  <a:tcPr marL="68580" marR="68580" marT="0" marB="0"/>
                </a:tc>
                <a:tc>
                  <a:txBody>
                    <a:bodyPr/>
                    <a:lstStyle/>
                    <a:p>
                      <a:pPr marL="0" marR="0" algn="l">
                        <a:lnSpc>
                          <a:spcPct val="100000"/>
                        </a:lnSpc>
                        <a:spcBef>
                          <a:spcPts val="0"/>
                        </a:spcBef>
                        <a:spcAft>
                          <a:spcPts val="0"/>
                        </a:spcAft>
                      </a:pPr>
                      <a:r>
                        <a:rPr lang="en-US" sz="1400" dirty="0">
                          <a:effectLst/>
                          <a:latin typeface="Calibri"/>
                          <a:ea typeface="Calibri"/>
                          <a:cs typeface="Times New Roman"/>
                        </a:rPr>
                        <a:t>Ask for space. </a:t>
                      </a:r>
                      <a:endParaRPr lang="en-US" sz="1200" dirty="0">
                        <a:effectLst/>
                        <a:latin typeface="Calibri"/>
                        <a:ea typeface="Calibri"/>
                        <a:cs typeface="Times New Roman"/>
                      </a:endParaRPr>
                    </a:p>
                    <a:p>
                      <a:pPr marL="0" marR="0" algn="l">
                        <a:lnSpc>
                          <a:spcPct val="100000"/>
                        </a:lnSpc>
                        <a:spcBef>
                          <a:spcPts val="0"/>
                        </a:spcBef>
                        <a:spcAft>
                          <a:spcPts val="0"/>
                        </a:spcAft>
                      </a:pPr>
                      <a:r>
                        <a:rPr lang="en-US" sz="1400" dirty="0">
                          <a:effectLst/>
                          <a:latin typeface="Calibri"/>
                          <a:ea typeface="Calibri"/>
                          <a:cs typeface="Times New Roman"/>
                        </a:rPr>
                        <a:t>Go to a different area. </a:t>
                      </a:r>
                      <a:endParaRPr lang="en-US" sz="1200" dirty="0">
                        <a:effectLst/>
                        <a:latin typeface="Calibri"/>
                        <a:ea typeface="Calibri"/>
                        <a:cs typeface="Times New Roman"/>
                      </a:endParaRPr>
                    </a:p>
                  </a:txBody>
                  <a:tcPr marL="68580" marR="68580" marT="0" marB="0"/>
                </a:tc>
                <a:tc>
                  <a:txBody>
                    <a:bodyPr/>
                    <a:lstStyle/>
                    <a:p>
                      <a:pPr marL="0" marR="0" algn="l">
                        <a:lnSpc>
                          <a:spcPct val="100000"/>
                        </a:lnSpc>
                        <a:spcBef>
                          <a:spcPts val="0"/>
                        </a:spcBef>
                        <a:spcAft>
                          <a:spcPts val="0"/>
                        </a:spcAft>
                      </a:pPr>
                      <a:r>
                        <a:rPr lang="en-US" sz="1400" dirty="0">
                          <a:effectLst/>
                          <a:latin typeface="Calibri"/>
                          <a:ea typeface="Calibri"/>
                          <a:cs typeface="Times New Roman"/>
                        </a:rPr>
                        <a:t>Respect youth’s personal space. </a:t>
                      </a:r>
                      <a:endParaRPr lang="en-US" sz="1200" dirty="0">
                        <a:effectLst/>
                        <a:latin typeface="Calibri"/>
                        <a:ea typeface="Calibri"/>
                        <a:cs typeface="Times New Roman"/>
                      </a:endParaRPr>
                    </a:p>
                    <a:p>
                      <a:pPr marL="0" marR="0" algn="l">
                        <a:lnSpc>
                          <a:spcPct val="100000"/>
                        </a:lnSpc>
                        <a:spcBef>
                          <a:spcPts val="0"/>
                        </a:spcBef>
                        <a:spcAft>
                          <a:spcPts val="0"/>
                        </a:spcAft>
                      </a:pPr>
                      <a:r>
                        <a:rPr lang="en-US" sz="1400" dirty="0">
                          <a:effectLst/>
                          <a:latin typeface="Calibri"/>
                          <a:ea typeface="Calibri"/>
                          <a:cs typeface="Times New Roman"/>
                        </a:rPr>
                        <a:t>Take steps to ensure safety. </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3" name="TextBox 2"/>
          <p:cNvSpPr txBox="1"/>
          <p:nvPr/>
        </p:nvSpPr>
        <p:spPr>
          <a:xfrm>
            <a:off x="110490" y="5670171"/>
            <a:ext cx="8991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Self-reports she is “creative, smart, helpful, talkative and a leader” Enjoys being active, has a passion for basketball. Spirituality, God, gospel music and church are very important to her. Staff described her as receptive,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redirectable</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caring, helpful and kind-hearted when she wants to be. Engaged with mental health services. Would like to go to college and become a doctor. </a:t>
            </a:r>
          </a:p>
        </p:txBody>
      </p:sp>
      <p:sp>
        <p:nvSpPr>
          <p:cNvPr id="5" name="Slide Number Placeholder 7">
            <a:extLst>
              <a:ext uri="{FF2B5EF4-FFF2-40B4-BE49-F238E27FC236}">
                <a16:creationId xmlns:a16="http://schemas.microsoft.com/office/drawing/2014/main" id="{CE08DFB6-F44B-4C1B-AC04-732F9E5CD4B7}"/>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48</a:t>
            </a:fld>
            <a:endParaRPr lang="en-US" dirty="0"/>
          </a:p>
        </p:txBody>
      </p:sp>
    </p:spTree>
    <p:extLst>
      <p:ext uri="{BB962C8B-B14F-4D97-AF65-F5344CB8AC3E}">
        <p14:creationId xmlns:p14="http://schemas.microsoft.com/office/powerpoint/2010/main" val="1336270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pPr marL="0" indent="0">
              <a:buNone/>
            </a:pPr>
            <a:r>
              <a:rPr lang="en-US" dirty="0">
                <a:hlinkClick r:id="rId2"/>
              </a:rPr>
              <a:t>www.nctsn.org/resources</a:t>
            </a:r>
            <a:r>
              <a:rPr lang="en-US" dirty="0"/>
              <a:t> </a:t>
            </a:r>
          </a:p>
          <a:p>
            <a:endParaRPr lang="en-US" dirty="0"/>
          </a:p>
          <a:p>
            <a:endParaRPr lang="en-US" dirty="0"/>
          </a:p>
        </p:txBody>
      </p:sp>
      <p:pic>
        <p:nvPicPr>
          <p:cNvPr id="4" name="Picture 3"/>
          <p:cNvPicPr/>
          <p:nvPr/>
        </p:nvPicPr>
        <p:blipFill>
          <a:blip r:embed="rId3"/>
          <a:stretch>
            <a:fillRect/>
          </a:stretch>
        </p:blipFill>
        <p:spPr>
          <a:xfrm>
            <a:off x="3057525" y="3138190"/>
            <a:ext cx="4572000" cy="1295400"/>
          </a:xfrm>
          <a:prstGeom prst="rect">
            <a:avLst/>
          </a:prstGeom>
        </p:spPr>
      </p:pic>
      <p:sp>
        <p:nvSpPr>
          <p:cNvPr id="5" name="TextBox 4"/>
          <p:cNvSpPr txBox="1"/>
          <p:nvPr/>
        </p:nvSpPr>
        <p:spPr>
          <a:xfrm>
            <a:off x="2209800" y="4953000"/>
            <a:ext cx="3962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michael.surko@acs.nyc.gov</a:t>
            </a:r>
          </a:p>
        </p:txBody>
      </p:sp>
      <p:sp>
        <p:nvSpPr>
          <p:cNvPr id="7" name="Slide Number Placeholder 7">
            <a:extLst>
              <a:ext uri="{FF2B5EF4-FFF2-40B4-BE49-F238E27FC236}">
                <a16:creationId xmlns:a16="http://schemas.microsoft.com/office/drawing/2014/main" id="{CB9E8E99-0352-4B2D-874C-0951BE1ECB39}"/>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49</a:t>
            </a:fld>
            <a:endParaRPr lang="en-US" dirty="0"/>
          </a:p>
        </p:txBody>
      </p:sp>
    </p:spTree>
    <p:extLst>
      <p:ext uri="{BB962C8B-B14F-4D97-AF65-F5344CB8AC3E}">
        <p14:creationId xmlns:p14="http://schemas.microsoft.com/office/powerpoint/2010/main" val="360705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normAutofit/>
          </a:bodyPr>
          <a:lstStyle/>
          <a:p>
            <a:r>
              <a:rPr lang="en-US" dirty="0"/>
              <a:t>Brie Masselli</a:t>
            </a:r>
          </a:p>
          <a:p>
            <a:pPr lvl="1"/>
            <a:r>
              <a:rPr lang="en-US" dirty="0"/>
              <a:t>Program Director </a:t>
            </a:r>
          </a:p>
          <a:p>
            <a:pPr lvl="2"/>
            <a:r>
              <a:rPr lang="en-US" dirty="0"/>
              <a:t>Youth MOVE National </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5</a:t>
            </a:fld>
            <a:endParaRPr lang="en-US"/>
          </a:p>
        </p:txBody>
      </p:sp>
      <p:pic>
        <p:nvPicPr>
          <p:cNvPr id="4" name="Picture Placeholder 3"/>
          <p:cNvPicPr>
            <a:picLocks noGrp="1" noChangeAspect="1"/>
          </p:cNvPicPr>
          <p:nvPr>
            <p:ph type="pic" idx="11"/>
          </p:nvPr>
        </p:nvPicPr>
        <p:blipFill>
          <a:blip r:embed="rId2"/>
          <a:srcRect l="6725" r="6725"/>
          <a:stretch>
            <a:fillRect/>
          </a:stretch>
        </p:blipFill>
        <p:spPr>
          <a:prstGeom prst="rect">
            <a:avLst/>
          </a:prstGeom>
        </p:spPr>
      </p:pic>
    </p:spTree>
    <p:extLst>
      <p:ext uri="{BB962C8B-B14F-4D97-AF65-F5344CB8AC3E}">
        <p14:creationId xmlns:p14="http://schemas.microsoft.com/office/powerpoint/2010/main" val="2665569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 CENA" pitchFamily="2" charset="0"/>
              </a:rPr>
              <a:t>A Trauma Informed Program: </a:t>
            </a:r>
            <a:br>
              <a:rPr lang="en-US" dirty="0">
                <a:latin typeface="AR CENA" pitchFamily="2" charset="0"/>
              </a:rPr>
            </a:br>
            <a:r>
              <a:rPr lang="en-US" dirty="0"/>
              <a:t>Sacramento Regional Conservation Corps</a:t>
            </a:r>
          </a:p>
        </p:txBody>
      </p:sp>
      <p:sp>
        <p:nvSpPr>
          <p:cNvPr id="3" name="Text Placeholder 2"/>
          <p:cNvSpPr>
            <a:spLocks noGrp="1"/>
          </p:cNvSpPr>
          <p:nvPr>
            <p:ph type="body" idx="1"/>
          </p:nvPr>
        </p:nvSpPr>
        <p:spPr/>
        <p:txBody>
          <a:bodyPr/>
          <a:lstStyle/>
          <a:p>
            <a:r>
              <a:rPr lang="en-US" dirty="0"/>
              <a:t>David  P.  De Mers</a:t>
            </a:r>
          </a:p>
          <a:p>
            <a:r>
              <a:rPr lang="en-US" dirty="0"/>
              <a:t>Executive Director</a:t>
            </a:r>
          </a:p>
          <a:p>
            <a:r>
              <a:rPr lang="en-US" dirty="0"/>
              <a:t>Sacramento Regional Conservation Corps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50</a:t>
            </a:fld>
            <a:endParaRPr lang="en-US"/>
          </a:p>
        </p:txBody>
      </p:sp>
      <p:pic>
        <p:nvPicPr>
          <p:cNvPr id="5" name="Picture 4" descr="SRCC 2017 Logo-Small.jpg"/>
          <p:cNvPicPr>
            <a:picLocks noChangeAspect="1"/>
          </p:cNvPicPr>
          <p:nvPr/>
        </p:nvPicPr>
        <p:blipFill>
          <a:blip r:embed="rId2" cstate="print"/>
          <a:stretch>
            <a:fillRect/>
          </a:stretch>
        </p:blipFill>
        <p:spPr>
          <a:xfrm>
            <a:off x="2994891" y="5872162"/>
            <a:ext cx="2790825" cy="666750"/>
          </a:xfrm>
          <a:prstGeom prst="rect">
            <a:avLst/>
          </a:prstGeom>
        </p:spPr>
      </p:pic>
    </p:spTree>
    <p:extLst>
      <p:ext uri="{BB962C8B-B14F-4D97-AF65-F5344CB8AC3E}">
        <p14:creationId xmlns:p14="http://schemas.microsoft.com/office/powerpoint/2010/main" val="1191967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see our youth?</a:t>
            </a:r>
          </a:p>
        </p:txBody>
      </p:sp>
      <p:sp>
        <p:nvSpPr>
          <p:cNvPr id="3" name="Content Placeholder 2"/>
          <p:cNvSpPr>
            <a:spLocks noGrp="1"/>
          </p:cNvSpPr>
          <p:nvPr>
            <p:ph sz="half" idx="1"/>
          </p:nvPr>
        </p:nvSpPr>
        <p:spPr>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r>
              <a:rPr lang="en-US" sz="4000" dirty="0"/>
              <a:t>Different</a:t>
            </a:r>
          </a:p>
          <a:p>
            <a:r>
              <a:rPr lang="en-US" sz="4000" dirty="0"/>
              <a:t>Wrong</a:t>
            </a:r>
          </a:p>
          <a:p>
            <a:r>
              <a:rPr lang="en-US" sz="4000" dirty="0"/>
              <a:t>Damaged</a:t>
            </a:r>
          </a:p>
          <a:p>
            <a:r>
              <a:rPr lang="en-US" sz="4000" dirty="0"/>
              <a:t>Costly</a:t>
            </a:r>
          </a:p>
          <a:p>
            <a:r>
              <a:rPr lang="en-US" sz="4000" dirty="0"/>
              <a:t>Fix</a:t>
            </a:r>
          </a:p>
        </p:txBody>
      </p:sp>
      <p:sp>
        <p:nvSpPr>
          <p:cNvPr id="6" name="Content Placeholder 5"/>
          <p:cNvSpPr>
            <a:spLocks noGrp="1"/>
          </p:cNvSpPr>
          <p:nvPr>
            <p:ph sz="half" idx="2"/>
          </p:nvPr>
        </p:nvSpPr>
        <p:spPr/>
        <p:txBody>
          <a:bodyPr/>
          <a:lstStyle/>
          <a:p>
            <a:pPr lvl="0">
              <a:lnSpc>
                <a:spcPct val="100000"/>
              </a:lnSpc>
              <a:spcBef>
                <a:spcPct val="20000"/>
              </a:spcBef>
              <a:buClrTx/>
              <a:buFont typeface="Wingdings" panose="05000000000000000000" pitchFamily="2" charset="2"/>
              <a:buChar char="§"/>
              <a:defRPr/>
            </a:pPr>
            <a:r>
              <a:rPr lang="en-US" sz="4000" dirty="0"/>
              <a:t>Same</a:t>
            </a:r>
          </a:p>
          <a:p>
            <a:pPr lvl="0">
              <a:lnSpc>
                <a:spcPct val="100000"/>
              </a:lnSpc>
              <a:spcBef>
                <a:spcPct val="20000"/>
              </a:spcBef>
              <a:buClrTx/>
              <a:buFont typeface="Wingdings" panose="05000000000000000000" pitchFamily="2" charset="2"/>
              <a:buChar char="§"/>
              <a:defRPr/>
            </a:pPr>
            <a:r>
              <a:rPr lang="en-US" sz="4000" dirty="0"/>
              <a:t>Right</a:t>
            </a:r>
          </a:p>
          <a:p>
            <a:pPr lvl="0">
              <a:lnSpc>
                <a:spcPct val="100000"/>
              </a:lnSpc>
              <a:spcBef>
                <a:spcPct val="20000"/>
              </a:spcBef>
              <a:buClrTx/>
              <a:buFont typeface="Wingdings" panose="05000000000000000000" pitchFamily="2" charset="2"/>
              <a:buChar char="§"/>
              <a:defRPr/>
            </a:pPr>
            <a:r>
              <a:rPr lang="en-US" sz="4000" dirty="0"/>
              <a:t>Amazing</a:t>
            </a:r>
          </a:p>
          <a:p>
            <a:pPr lvl="0">
              <a:lnSpc>
                <a:spcPct val="100000"/>
              </a:lnSpc>
              <a:spcBef>
                <a:spcPct val="20000"/>
              </a:spcBef>
              <a:buClrTx/>
              <a:buFont typeface="Wingdings" panose="05000000000000000000" pitchFamily="2" charset="2"/>
              <a:buChar char="§"/>
              <a:defRPr/>
            </a:pPr>
            <a:r>
              <a:rPr lang="en-US" sz="4000" dirty="0"/>
              <a:t>Valuable</a:t>
            </a:r>
          </a:p>
          <a:p>
            <a:pPr lvl="0">
              <a:lnSpc>
                <a:spcPct val="100000"/>
              </a:lnSpc>
              <a:spcBef>
                <a:spcPct val="20000"/>
              </a:spcBef>
              <a:buClrTx/>
              <a:buFont typeface="Wingdings" panose="05000000000000000000" pitchFamily="2" charset="2"/>
              <a:buChar char="§"/>
              <a:defRPr/>
            </a:pPr>
            <a:r>
              <a:rPr lang="en-US" sz="4000" dirty="0"/>
              <a:t>Serve</a:t>
            </a:r>
          </a:p>
          <a:p>
            <a:endParaRPr lang="en-US" dirty="0"/>
          </a:p>
        </p:txBody>
      </p:sp>
      <p:sp>
        <p:nvSpPr>
          <p:cNvPr id="5" name="TextBox 4"/>
          <p:cNvSpPr txBox="1"/>
          <p:nvPr/>
        </p:nvSpPr>
        <p:spPr>
          <a:xfrm>
            <a:off x="3209925" y="2714625"/>
            <a:ext cx="1600200" cy="1107996"/>
          </a:xfrm>
          <a:prstGeom prst="rect">
            <a:avLst/>
          </a:prstGeom>
          <a:noFill/>
        </p:spPr>
        <p:txBody>
          <a:bodyPr wrap="square" rtlCol="0">
            <a:spAutoFit/>
          </a:bodyPr>
          <a:lstStyle/>
          <a:p>
            <a:pPr algn="ctr"/>
            <a:r>
              <a:rPr lang="en-US" sz="6600" b="1" dirty="0"/>
              <a:t>OR</a:t>
            </a:r>
          </a:p>
        </p:txBody>
      </p:sp>
      <p:sp>
        <p:nvSpPr>
          <p:cNvPr id="7" name="Slide Number Placeholder 7">
            <a:extLst>
              <a:ext uri="{FF2B5EF4-FFF2-40B4-BE49-F238E27FC236}">
                <a16:creationId xmlns:a16="http://schemas.microsoft.com/office/drawing/2014/main" id="{51F251B4-686A-4F82-868A-620146947E57}"/>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51</a:t>
            </a:fld>
            <a:endParaRPr lang="en-US" dirty="0"/>
          </a:p>
        </p:txBody>
      </p:sp>
    </p:spTree>
    <p:extLst>
      <p:ext uri="{BB962C8B-B14F-4D97-AF65-F5344CB8AC3E}">
        <p14:creationId xmlns:p14="http://schemas.microsoft.com/office/powerpoint/2010/main" val="1445660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Point</a:t>
            </a:r>
          </a:p>
        </p:txBody>
      </p:sp>
      <p:sp>
        <p:nvSpPr>
          <p:cNvPr id="3" name="Content Placeholder 2"/>
          <p:cNvSpPr>
            <a:spLocks noGrp="1"/>
          </p:cNvSpPr>
          <p:nvPr>
            <p:ph idx="1"/>
          </p:nvPr>
        </p:nvSpPr>
        <p:spPr>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sz="4000" b="1" dirty="0"/>
              <a:t>Assumptions</a:t>
            </a:r>
          </a:p>
          <a:p>
            <a:pPr lvl="1">
              <a:defRPr/>
            </a:pPr>
            <a:r>
              <a:rPr lang="en-US" sz="3600" dirty="0"/>
              <a:t>Same</a:t>
            </a:r>
          </a:p>
          <a:p>
            <a:pPr lvl="1">
              <a:defRPr/>
            </a:pPr>
            <a:r>
              <a:rPr lang="en-US" sz="3600" dirty="0"/>
              <a:t>Right</a:t>
            </a:r>
          </a:p>
          <a:p>
            <a:pPr lvl="1">
              <a:defRPr/>
            </a:pPr>
            <a:r>
              <a:rPr lang="en-US" sz="3600" dirty="0"/>
              <a:t>Amazing</a:t>
            </a:r>
          </a:p>
          <a:p>
            <a:pPr lvl="1">
              <a:defRPr/>
            </a:pPr>
            <a:r>
              <a:rPr lang="en-US" sz="3600" dirty="0"/>
              <a:t>Valuable</a:t>
            </a:r>
          </a:p>
          <a:p>
            <a:pPr lvl="1">
              <a:defRPr/>
            </a:pPr>
            <a:r>
              <a:rPr lang="en-US" sz="3600" dirty="0"/>
              <a:t>Serve</a:t>
            </a:r>
            <a:endParaRPr lang="en-US" dirty="0"/>
          </a:p>
          <a:p>
            <a:pPr lvl="1" algn="ctr"/>
            <a:endParaRPr lang="en-US" dirty="0"/>
          </a:p>
        </p:txBody>
      </p:sp>
      <p:sp>
        <p:nvSpPr>
          <p:cNvPr id="4" name="Slide Number Placeholder 7">
            <a:extLst>
              <a:ext uri="{FF2B5EF4-FFF2-40B4-BE49-F238E27FC236}">
                <a16:creationId xmlns:a16="http://schemas.microsoft.com/office/drawing/2014/main" id="{7BA645D5-2670-48F6-AB4C-989349697ED1}"/>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52</a:t>
            </a:fld>
            <a:endParaRPr lang="en-US" dirty="0"/>
          </a:p>
        </p:txBody>
      </p:sp>
    </p:spTree>
    <p:extLst>
      <p:ext uri="{BB962C8B-B14F-4D97-AF65-F5344CB8AC3E}">
        <p14:creationId xmlns:p14="http://schemas.microsoft.com/office/powerpoint/2010/main" val="1933341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1255-56E6-4BC7-A901-BD9CFED8F38F}"/>
              </a:ext>
            </a:extLst>
          </p:cNvPr>
          <p:cNvSpPr>
            <a:spLocks noGrp="1"/>
          </p:cNvSpPr>
          <p:nvPr>
            <p:ph type="title"/>
          </p:nvPr>
        </p:nvSpPr>
        <p:spPr/>
        <p:txBody>
          <a:bodyPr>
            <a:normAutofit/>
          </a:bodyPr>
          <a:lstStyle/>
          <a:p>
            <a:r>
              <a:rPr lang="en-US" sz="4400" dirty="0"/>
              <a:t>Fundamentals</a:t>
            </a:r>
            <a:endParaRPr lang="en-US" dirty="0"/>
          </a:p>
        </p:txBody>
      </p:sp>
      <p:sp>
        <p:nvSpPr>
          <p:cNvPr id="3" name="Content Placeholder 2">
            <a:extLst>
              <a:ext uri="{FF2B5EF4-FFF2-40B4-BE49-F238E27FC236}">
                <a16:creationId xmlns:a16="http://schemas.microsoft.com/office/drawing/2014/main" id="{7B6959FF-7264-4ECD-99E1-5A72EE211722}"/>
              </a:ext>
            </a:extLst>
          </p:cNvPr>
          <p:cNvSpPr>
            <a:spLocks noGrp="1"/>
          </p:cNvSpPr>
          <p:nvPr>
            <p:ph sz="quarter" idx="1"/>
          </p:nvPr>
        </p:nvSpPr>
        <p:spPr/>
        <p:txBody>
          <a:bodyPr>
            <a:normAutofit fontScale="92500" lnSpcReduction="10000"/>
          </a:bodyPr>
          <a:lstStyle/>
          <a:p>
            <a:r>
              <a:rPr lang="en-US" sz="2800" dirty="0"/>
              <a:t>We begin with an unconditional acceptance of the youth with an awareness of our own programmatic limitations.</a:t>
            </a:r>
          </a:p>
          <a:p>
            <a:r>
              <a:rPr lang="en-US" sz="2800" dirty="0"/>
              <a:t>Develop complementary program support from community organizations that specialize in the areas where we’re limited.</a:t>
            </a:r>
          </a:p>
          <a:p>
            <a:pPr lvl="3"/>
            <a:r>
              <a:rPr lang="en-US" sz="2800" dirty="0"/>
              <a:t>i.e. mental health, housing, child care, food, education, etc.</a:t>
            </a:r>
          </a:p>
          <a:p>
            <a:r>
              <a:rPr lang="en-US" sz="2800" dirty="0"/>
              <a:t>Plan for, and train staff on trauma informed responses to behaviors we regularly see.</a:t>
            </a:r>
          </a:p>
          <a:p>
            <a:r>
              <a:rPr lang="en-US" sz="2800" dirty="0"/>
              <a:t>Focus on building relationships with the youth.</a:t>
            </a:r>
          </a:p>
          <a:p>
            <a:endParaRPr lang="en-US" dirty="0"/>
          </a:p>
          <a:p>
            <a:endParaRPr lang="en-US" dirty="0"/>
          </a:p>
        </p:txBody>
      </p:sp>
      <p:sp>
        <p:nvSpPr>
          <p:cNvPr id="4" name="Slide Number Placeholder 7">
            <a:extLst>
              <a:ext uri="{FF2B5EF4-FFF2-40B4-BE49-F238E27FC236}">
                <a16:creationId xmlns:a16="http://schemas.microsoft.com/office/drawing/2014/main" id="{609AFFBB-F703-4514-8B07-5F428BB18ED7}"/>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53</a:t>
            </a:fld>
            <a:endParaRPr lang="en-US" dirty="0"/>
          </a:p>
        </p:txBody>
      </p:sp>
    </p:spTree>
    <p:extLst>
      <p:ext uri="{BB962C8B-B14F-4D97-AF65-F5344CB8AC3E}">
        <p14:creationId xmlns:p14="http://schemas.microsoft.com/office/powerpoint/2010/main" val="1417872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Process</a:t>
            </a:r>
          </a:p>
        </p:txBody>
      </p:sp>
      <p:sp>
        <p:nvSpPr>
          <p:cNvPr id="4" name="Content Placeholder 3"/>
          <p:cNvSpPr>
            <a:spLocks noGrp="1"/>
          </p:cNvSpPr>
          <p:nvPr>
            <p:ph idx="1"/>
          </p:nvPr>
        </p:nvSpPr>
        <p:spPr/>
        <p:txBody>
          <a:bodyPr/>
          <a:lstStyle/>
          <a:p>
            <a:r>
              <a:rPr lang="en-US" dirty="0"/>
              <a:t>Time-In</a:t>
            </a:r>
          </a:p>
          <a:p>
            <a:r>
              <a:rPr lang="en-US" dirty="0"/>
              <a:t>Restorative Consequences</a:t>
            </a:r>
          </a:p>
          <a:p>
            <a:r>
              <a:rPr lang="en-US" dirty="0"/>
              <a:t>It’s not personal</a:t>
            </a:r>
          </a:p>
          <a:p>
            <a:r>
              <a:rPr lang="en-US" dirty="0"/>
              <a:t>Train and Try</a:t>
            </a:r>
          </a:p>
          <a:p>
            <a:r>
              <a:rPr lang="en-US" dirty="0"/>
              <a:t>Who’s catching?</a:t>
            </a:r>
          </a:p>
          <a:p>
            <a:r>
              <a:rPr lang="en-US" dirty="0"/>
              <a:t>Patience………..</a:t>
            </a:r>
          </a:p>
        </p:txBody>
      </p:sp>
      <p:sp>
        <p:nvSpPr>
          <p:cNvPr id="5" name="Slide Number Placeholder 7">
            <a:extLst>
              <a:ext uri="{FF2B5EF4-FFF2-40B4-BE49-F238E27FC236}">
                <a16:creationId xmlns:a16="http://schemas.microsoft.com/office/drawing/2014/main" id="{170F9383-B5CD-4FF7-94A9-4FC2986C6518}"/>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54</a:t>
            </a:fld>
            <a:endParaRPr lang="en-US" dirty="0"/>
          </a:p>
        </p:txBody>
      </p:sp>
    </p:spTree>
    <p:extLst>
      <p:ext uri="{BB962C8B-B14F-4D97-AF65-F5344CB8AC3E}">
        <p14:creationId xmlns:p14="http://schemas.microsoft.com/office/powerpoint/2010/main" val="333473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Patience</a:t>
            </a:r>
          </a:p>
        </p:txBody>
      </p:sp>
      <p:sp>
        <p:nvSpPr>
          <p:cNvPr id="4" name="Content Placeholder 3"/>
          <p:cNvSpPr>
            <a:spLocks noGrp="1"/>
          </p:cNvSpPr>
          <p:nvPr>
            <p:ph idx="1"/>
          </p:nvPr>
        </p:nvSpPr>
        <p:spPr/>
        <p:txBody>
          <a:bodyPr/>
          <a:lstStyle/>
          <a:p>
            <a:r>
              <a:rPr lang="en-US" dirty="0"/>
              <a:t>Define your principles</a:t>
            </a:r>
          </a:p>
          <a:p>
            <a:r>
              <a:rPr lang="en-US" dirty="0"/>
              <a:t>Coach and reinforce them daily</a:t>
            </a:r>
          </a:p>
          <a:p>
            <a:r>
              <a:rPr lang="en-US" dirty="0"/>
              <a:t>Actively engage with disagreement</a:t>
            </a:r>
          </a:p>
          <a:p>
            <a:r>
              <a:rPr lang="en-US" dirty="0"/>
              <a:t>Prepare for the rough patches</a:t>
            </a:r>
          </a:p>
          <a:p>
            <a:r>
              <a:rPr lang="en-US" dirty="0"/>
              <a:t>Celebrate the small wins</a:t>
            </a:r>
          </a:p>
          <a:p>
            <a:r>
              <a:rPr lang="en-US" dirty="0"/>
              <a:t>“It’s always darkest before the dawn.”</a:t>
            </a:r>
          </a:p>
          <a:p>
            <a:r>
              <a:rPr lang="en-US" dirty="0"/>
              <a:t>Know that it works…it really does.</a:t>
            </a:r>
          </a:p>
        </p:txBody>
      </p:sp>
      <p:sp>
        <p:nvSpPr>
          <p:cNvPr id="5" name="Slide Number Placeholder 7">
            <a:extLst>
              <a:ext uri="{FF2B5EF4-FFF2-40B4-BE49-F238E27FC236}">
                <a16:creationId xmlns:a16="http://schemas.microsoft.com/office/drawing/2014/main" id="{DC15B975-64CE-4BD5-BF97-04A3C7B8D4EA}"/>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55</a:t>
            </a:fld>
            <a:endParaRPr lang="en-US" dirty="0"/>
          </a:p>
        </p:txBody>
      </p:sp>
    </p:spTree>
    <p:extLst>
      <p:ext uri="{BB962C8B-B14F-4D97-AF65-F5344CB8AC3E}">
        <p14:creationId xmlns:p14="http://schemas.microsoft.com/office/powerpoint/2010/main" val="3208942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fontScale="92500" lnSpcReduction="10000"/>
          </a:bodyPr>
          <a:lstStyle/>
          <a:p>
            <a:pPr algn="ctr"/>
            <a:r>
              <a:rPr lang="en-US" sz="4000" b="1" dirty="0">
                <a:latin typeface="AR CENA" pitchFamily="2" charset="0"/>
              </a:rPr>
              <a:t>Kids don’t care what you know until they know that you care…</a:t>
            </a:r>
          </a:p>
          <a:p>
            <a:pPr algn="ctr"/>
            <a:r>
              <a:rPr lang="en-US" sz="4000" b="1" dirty="0">
                <a:latin typeface="AR CENA" pitchFamily="2" charset="0"/>
              </a:rPr>
              <a:t>…and they’ll let you know </a:t>
            </a:r>
          </a:p>
          <a:p>
            <a:pPr algn="ctr"/>
            <a:r>
              <a:rPr lang="en-US" sz="4000" b="1" dirty="0">
                <a:latin typeface="AR CENA" pitchFamily="2" charset="0"/>
              </a:rPr>
              <a:t>when you care.</a:t>
            </a:r>
            <a:endParaRPr lang="en-US" dirty="0"/>
          </a:p>
        </p:txBody>
      </p:sp>
      <p:sp>
        <p:nvSpPr>
          <p:cNvPr id="5" name="Slide Number Placeholder 7">
            <a:extLst>
              <a:ext uri="{FF2B5EF4-FFF2-40B4-BE49-F238E27FC236}">
                <a16:creationId xmlns:a16="http://schemas.microsoft.com/office/drawing/2014/main" id="{703D5676-7338-4F95-8D5C-F1C3E9BB463A}"/>
              </a:ext>
            </a:extLst>
          </p:cNvPr>
          <p:cNvSpPr txBox="1">
            <a:spLocks/>
          </p:cNvSpPr>
          <p:nvPr/>
        </p:nvSpPr>
        <p:spPr>
          <a:xfrm>
            <a:off x="8190595" y="6356351"/>
            <a:ext cx="753001" cy="365125"/>
          </a:xfrm>
          <a:prstGeom prst="rect">
            <a:avLst/>
          </a:prstGeom>
        </p:spPr>
        <p:txBody>
          <a:bodyPr vert="horz" lIns="91440" tIns="45720" rIns="91440" bIns="45720" rtlCol="0" anchor="ctr" anchorCtr="0">
            <a:noAutofit/>
          </a:bodyPr>
          <a:lstStyle>
            <a:lvl1pPr marL="0" indent="0" algn="r" defTabSz="914400" rtl="0" eaLnBrk="1" latinLnBrk="0" hangingPunct="1">
              <a:lnSpc>
                <a:spcPct val="90000"/>
              </a:lnSpc>
              <a:spcBef>
                <a:spcPts val="1800"/>
              </a:spcBef>
              <a:buClr>
                <a:schemeClr val="accent2"/>
              </a:buClr>
              <a:buFont typeface="Wingdings 2" panose="05020102010507070707" pitchFamily="18" charset="2"/>
              <a:buNone/>
              <a:defRPr sz="1800" i="1" kern="1200" baseline="0">
                <a:solidFill>
                  <a:schemeClr val="accent3">
                    <a:lumMod val="75000"/>
                    <a:lumOff val="25000"/>
                  </a:schemeClr>
                </a:solidFill>
                <a:latin typeface="+mn-lt"/>
                <a:ea typeface="+mn-ea"/>
                <a:cs typeface="+mn-cs"/>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fld id="{78651A17-9376-40A4-9325-34268FB0E92D}" type="slidenum">
              <a:rPr lang="en-US" smtClean="0"/>
              <a:pPr/>
              <a:t>56</a:t>
            </a:fld>
            <a:endParaRPr lang="en-US" dirty="0"/>
          </a:p>
        </p:txBody>
      </p:sp>
    </p:spTree>
    <p:extLst>
      <p:ext uri="{BB962C8B-B14F-4D97-AF65-F5344CB8AC3E}">
        <p14:creationId xmlns:p14="http://schemas.microsoft.com/office/powerpoint/2010/main" val="1240410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7240" y="1555750"/>
            <a:ext cx="4129307" cy="2481043"/>
          </a:xfrm>
        </p:spPr>
        <p:txBody>
          <a:bodyPr/>
          <a:lstStyle/>
          <a:p>
            <a:endParaRPr lang="en-US" dirty="0">
              <a:hlinkClick r:id="rId2"/>
            </a:endParaRPr>
          </a:p>
          <a:p>
            <a:r>
              <a:rPr lang="en-US" sz="3600" dirty="0"/>
              <a:t>David P. De Mers</a:t>
            </a:r>
          </a:p>
          <a:p>
            <a:pPr lvl="3"/>
            <a:r>
              <a:rPr lang="en-US" sz="1800" dirty="0">
                <a:hlinkClick r:id="rId2"/>
              </a:rPr>
              <a:t>ddemers@SACCORPS.ORG</a:t>
            </a:r>
            <a:r>
              <a:rPr lang="en-US" sz="1800" dirty="0"/>
              <a:t>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57</a:t>
            </a:fld>
            <a:endParaRPr lang="en-US"/>
          </a:p>
        </p:txBody>
      </p:sp>
    </p:spTree>
    <p:extLst>
      <p:ext uri="{BB962C8B-B14F-4D97-AF65-F5344CB8AC3E}">
        <p14:creationId xmlns:p14="http://schemas.microsoft.com/office/powerpoint/2010/main" val="193206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58</a:t>
            </a:fld>
            <a:endParaRPr lang="en-US"/>
          </a:p>
        </p:txBody>
      </p:sp>
    </p:spTree>
    <p:extLst>
      <p:ext uri="{BB962C8B-B14F-4D97-AF65-F5344CB8AC3E}">
        <p14:creationId xmlns:p14="http://schemas.microsoft.com/office/powerpoint/2010/main" val="1489470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 </a:t>
            </a:r>
          </a:p>
        </p:txBody>
      </p:sp>
      <p:sp>
        <p:nvSpPr>
          <p:cNvPr id="4" name="Content Placeholder 3">
            <a:extLst>
              <a:ext uri="{FF2B5EF4-FFF2-40B4-BE49-F238E27FC236}">
                <a16:creationId xmlns:a16="http://schemas.microsoft.com/office/drawing/2014/main" id="{0B7772EF-269F-4291-BE88-2FED5287E897}"/>
              </a:ext>
            </a:extLst>
          </p:cNvPr>
          <p:cNvSpPr>
            <a:spLocks noGrp="1"/>
          </p:cNvSpPr>
          <p:nvPr>
            <p:ph idx="1"/>
          </p:nvPr>
        </p:nvSpPr>
        <p:spPr/>
        <p:txBody>
          <a:bodyPr>
            <a:normAutofit fontScale="62500" lnSpcReduction="20000"/>
          </a:bodyPr>
          <a:lstStyle/>
          <a:p>
            <a:pPr marL="0" marR="0" indent="0">
              <a:spcBef>
                <a:spcPts val="375"/>
              </a:spcBef>
              <a:spcAft>
                <a:spcPts val="750"/>
              </a:spcAft>
              <a:buNone/>
            </a:pPr>
            <a:r>
              <a:rPr lang="en-US" sz="4800" b="1" dirty="0">
                <a:solidFill>
                  <a:srgbClr val="323232"/>
                </a:solidFill>
                <a:latin typeface="Arial" panose="020B0604020202020204" pitchFamily="34" charset="0"/>
                <a:ea typeface="Times New Roman" panose="02020603050405020304" pitchFamily="18" charset="0"/>
              </a:rPr>
              <a:t>Interagency Working Group on Youth Programs</a:t>
            </a:r>
            <a:endParaRPr lang="en-US" sz="4800" b="1" dirty="0">
              <a:latin typeface="Times New Roman" panose="02020603050405020304" pitchFamily="18" charset="0"/>
            </a:endParaRPr>
          </a:p>
          <a:p>
            <a:pPr marL="0" marR="0">
              <a:spcBef>
                <a:spcPts val="1200"/>
              </a:spcBef>
              <a:spcAft>
                <a:spcPts val="375"/>
              </a:spcAft>
            </a:pPr>
            <a:r>
              <a:rPr lang="en-US" b="1" dirty="0">
                <a:solidFill>
                  <a:srgbClr val="464646"/>
                </a:solidFill>
                <a:latin typeface="Helvetica" panose="020B0604020202020204" pitchFamily="34" charset="0"/>
                <a:ea typeface="Calibri" panose="020F0502020204030204" pitchFamily="34" charset="0"/>
              </a:rPr>
              <a:t>youth.gov </a:t>
            </a:r>
            <a:r>
              <a:rPr lang="en-US" b="1" u="sng" dirty="0">
                <a:solidFill>
                  <a:srgbClr val="0278B2"/>
                </a:solidFill>
                <a:latin typeface="Helvetica" panose="020B0604020202020204" pitchFamily="34" charset="0"/>
                <a:ea typeface="Calibri" panose="020F0502020204030204" pitchFamily="34" charset="0"/>
                <a:hlinkClick r:id="rId2"/>
              </a:rPr>
              <a:t>Trauma-Informed Approaches webpage</a:t>
            </a:r>
            <a:r>
              <a:rPr lang="en-US" dirty="0">
                <a:solidFill>
                  <a:srgbClr val="464646"/>
                </a:solidFill>
                <a:latin typeface="Helvetica" panose="020B0604020202020204" pitchFamily="34" charset="0"/>
                <a:ea typeface="Calibri" panose="020F0502020204030204" pitchFamily="34" charset="0"/>
              </a:rPr>
              <a:t> features a webinar and brief on implementing a trauma-informed approach for youth across service sectors. The webinar and brief discuss the concept and prevalence of trauma; techniques for coping with and recovering from trauma at an individual and systems level; the core principles for building a framework for understanding trauma; and implementation of elements essential for a trauma-informed system as presented by the featured experts. </a:t>
            </a:r>
            <a:r>
              <a:rPr lang="en-US" b="1" u="sng" dirty="0">
                <a:solidFill>
                  <a:srgbClr val="0278B2"/>
                </a:solidFill>
                <a:latin typeface="Helvetica" panose="020B0604020202020204" pitchFamily="34" charset="0"/>
                <a:ea typeface="Calibri" panose="020F0502020204030204" pitchFamily="34" charset="0"/>
                <a:hlinkClick r:id="rId2"/>
              </a:rPr>
              <a:t>Visit the webpage.</a:t>
            </a:r>
            <a:endParaRPr lang="en-US" sz="3600" dirty="0">
              <a:latin typeface="Times New Roman" panose="02020603050405020304" pitchFamily="18" charset="0"/>
              <a:ea typeface="Calibri" panose="020F0502020204030204" pitchFamily="34" charset="0"/>
            </a:endParaRPr>
          </a:p>
          <a:p>
            <a:pPr marL="0" marR="0">
              <a:spcBef>
                <a:spcPts val="1200"/>
              </a:spcBef>
              <a:spcAft>
                <a:spcPts val="375"/>
              </a:spcAft>
            </a:pPr>
            <a:r>
              <a:rPr lang="en-US" b="1" dirty="0">
                <a:solidFill>
                  <a:srgbClr val="464646"/>
                </a:solidFill>
                <a:latin typeface="Helvetica" panose="020B0604020202020204" pitchFamily="34" charset="0"/>
                <a:ea typeface="Calibri" panose="020F0502020204030204" pitchFamily="34" charset="0"/>
              </a:rPr>
              <a:t>Youth Engaged for Change (YE4C) </a:t>
            </a:r>
            <a:r>
              <a:rPr lang="en-US" dirty="0">
                <a:solidFill>
                  <a:srgbClr val="464646"/>
                </a:solidFill>
                <a:latin typeface="Helvetica" panose="020B0604020202020204" pitchFamily="34" charset="0"/>
                <a:ea typeface="Calibri" panose="020F0502020204030204" pitchFamily="34" charset="0"/>
              </a:rPr>
              <a:t>YE4C’s </a:t>
            </a:r>
            <a:r>
              <a:rPr lang="en-US" b="1" u="sng" dirty="0">
                <a:solidFill>
                  <a:srgbClr val="0278B2"/>
                </a:solidFill>
                <a:latin typeface="Helvetica" panose="020B0604020202020204" pitchFamily="34" charset="0"/>
                <a:ea typeface="Calibri" panose="020F0502020204030204" pitchFamily="34" charset="0"/>
                <a:hlinkClick r:id="rId3"/>
              </a:rPr>
              <a:t>Current Events webpage</a:t>
            </a:r>
            <a:r>
              <a:rPr lang="en-US" dirty="0">
                <a:solidFill>
                  <a:srgbClr val="464646"/>
                </a:solidFill>
                <a:latin typeface="Helvetica" panose="020B0604020202020204" pitchFamily="34" charset="0"/>
                <a:ea typeface="Calibri" panose="020F0502020204030204" pitchFamily="34" charset="0"/>
              </a:rPr>
              <a:t> gives priority focus to the best federal resources for youth that are timely and responsive to the issues that are top-of-mind to youth today. The current focus is on what to do in an active shooter event, coping with community tragedies, building resilience, dealing with trauma, and finding mental health resources. </a:t>
            </a:r>
            <a:r>
              <a:rPr lang="en-US" b="1" u="sng" dirty="0">
                <a:solidFill>
                  <a:srgbClr val="0278B2"/>
                </a:solidFill>
                <a:latin typeface="Helvetica" panose="020B0604020202020204" pitchFamily="34" charset="0"/>
                <a:ea typeface="Calibri" panose="020F0502020204030204" pitchFamily="34" charset="0"/>
                <a:hlinkClick r:id="rId3"/>
              </a:rPr>
              <a:t>Visit the webpage.</a:t>
            </a:r>
            <a:endParaRPr lang="en-US" dirty="0"/>
          </a:p>
          <a:p>
            <a:pPr lvl="2"/>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p:txBody>
          <a:bodyPr/>
          <a:lstStyle/>
          <a:p>
            <a:fld id="{706D636C-90A3-4979-BA37-BAB384B22101}" type="slidenum">
              <a:rPr lang="en-US" smtClean="0"/>
              <a:pPr/>
              <a:t>59</a:t>
            </a:fld>
            <a:endParaRPr lang="en-US"/>
          </a:p>
        </p:txBody>
      </p:sp>
      <p:sp>
        <p:nvSpPr>
          <p:cNvPr id="3" name="TextBox 2"/>
          <p:cNvSpPr txBox="1"/>
          <p:nvPr/>
        </p:nvSpPr>
        <p:spPr>
          <a:xfrm>
            <a:off x="2157413" y="5786438"/>
            <a:ext cx="5014912" cy="369332"/>
          </a:xfrm>
          <a:prstGeom prst="rect">
            <a:avLst/>
          </a:prstGeom>
          <a:noFill/>
        </p:spPr>
        <p:txBody>
          <a:bodyPr wrap="square" rtlCol="0">
            <a:spAutoFit/>
          </a:bodyPr>
          <a:lstStyle/>
          <a:p>
            <a:pPr algn="r"/>
            <a:r>
              <a:rPr lang="en-US" i="1" dirty="0"/>
              <a:t>Prevention News Digest </a:t>
            </a:r>
            <a:r>
              <a:rPr lang="en-US" dirty="0"/>
              <a:t>February 21, 2018</a:t>
            </a:r>
          </a:p>
        </p:txBody>
      </p:sp>
    </p:spTree>
    <p:extLst>
      <p:ext uri="{BB962C8B-B14F-4D97-AF65-F5344CB8AC3E}">
        <p14:creationId xmlns:p14="http://schemas.microsoft.com/office/powerpoint/2010/main" val="242466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normAutofit lnSpcReduction="10000"/>
          </a:bodyPr>
          <a:lstStyle/>
          <a:p>
            <a:pPr lvl="0">
              <a:buClr>
                <a:srgbClr val="9E1C30"/>
              </a:buClr>
            </a:pPr>
            <a:r>
              <a:rPr lang="en-US" sz="20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Michael </a:t>
            </a:r>
            <a:r>
              <a:rPr lang="en-US" sz="2000" dirty="0" err="1">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Surko</a:t>
            </a:r>
            <a:r>
              <a:rPr lang="en-US" sz="20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 PhD</a:t>
            </a:r>
          </a:p>
          <a:p>
            <a:pPr lvl="1">
              <a:buClr>
                <a:prstClr val="white">
                  <a:lumMod val="65000"/>
                </a:prstClr>
              </a:buClr>
            </a:pPr>
            <a:r>
              <a:rPr lang="en-US" sz="1700" dirty="0">
                <a:solidFill>
                  <a:srgbClr val="303030">
                    <a:lumMod val="90000"/>
                    <a:lumOff val="10000"/>
                  </a:srgbClr>
                </a:solidFill>
              </a:rPr>
              <a:t>Clinical Assistant Professor</a:t>
            </a:r>
          </a:p>
          <a:p>
            <a:pPr lvl="2">
              <a:buClr>
                <a:srgbClr val="124D95"/>
              </a:buClr>
            </a:pPr>
            <a:r>
              <a:rPr lang="en-US" sz="1500" dirty="0">
                <a:solidFill>
                  <a:srgbClr val="242021"/>
                </a:solidFill>
              </a:rPr>
              <a:t>NYU School of Medicine Department of Child and Adolescent Psychiatry</a:t>
            </a:r>
          </a:p>
          <a:p>
            <a:pPr lvl="1">
              <a:buClr>
                <a:prstClr val="white">
                  <a:lumMod val="65000"/>
                </a:prstClr>
              </a:buClr>
            </a:pPr>
            <a:r>
              <a:rPr lang="en-US" sz="1700" dirty="0">
                <a:solidFill>
                  <a:srgbClr val="303030">
                    <a:lumMod val="90000"/>
                    <a:lumOff val="10000"/>
                  </a:srgbClr>
                </a:solidFill>
              </a:rPr>
              <a:t>Psychology Director</a:t>
            </a:r>
          </a:p>
          <a:p>
            <a:pPr lvl="2">
              <a:buClr>
                <a:srgbClr val="124D95"/>
              </a:buClr>
            </a:pPr>
            <a:r>
              <a:rPr lang="en-US" sz="1500" dirty="0">
                <a:solidFill>
                  <a:srgbClr val="242021"/>
                </a:solidFill>
              </a:rPr>
              <a:t>Bellevue Juvenile Justice Mental Health Service, New York, NY</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6</a:t>
            </a:fld>
            <a:endParaRPr lang="en-US"/>
          </a:p>
        </p:txBody>
      </p:sp>
      <p:pic>
        <p:nvPicPr>
          <p:cNvPr id="4" name="Picture Placeholder 3"/>
          <p:cNvPicPr>
            <a:picLocks noGrp="1" noChangeAspect="1"/>
          </p:cNvPicPr>
          <p:nvPr>
            <p:ph type="pic" idx="11"/>
          </p:nvPr>
        </p:nvPicPr>
        <p:blipFill>
          <a:blip r:embed="rId2"/>
          <a:srcRect t="11457" b="11457"/>
          <a:stretch>
            <a:fillRect/>
          </a:stretch>
        </p:blipFill>
        <p:spPr>
          <a:prstGeom prst="rect">
            <a:avLst/>
          </a:prstGeom>
        </p:spPr>
      </p:pic>
    </p:spTree>
    <p:extLst>
      <p:ext uri="{BB962C8B-B14F-4D97-AF65-F5344CB8AC3E}">
        <p14:creationId xmlns:p14="http://schemas.microsoft.com/office/powerpoint/2010/main" val="4032103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 </a:t>
            </a:r>
          </a:p>
        </p:txBody>
      </p:sp>
      <p:sp>
        <p:nvSpPr>
          <p:cNvPr id="4" name="Content Placeholder 3">
            <a:extLst>
              <a:ext uri="{FF2B5EF4-FFF2-40B4-BE49-F238E27FC236}">
                <a16:creationId xmlns:a16="http://schemas.microsoft.com/office/drawing/2014/main" id="{0B7772EF-269F-4291-BE88-2FED5287E897}"/>
              </a:ext>
            </a:extLst>
          </p:cNvPr>
          <p:cNvSpPr>
            <a:spLocks noGrp="1"/>
          </p:cNvSpPr>
          <p:nvPr>
            <p:ph idx="1"/>
          </p:nvPr>
        </p:nvSpPr>
        <p:spPr/>
        <p:txBody>
          <a:bodyPr>
            <a:normAutofit fontScale="32500" lnSpcReduction="20000"/>
          </a:bodyPr>
          <a:lstStyle/>
          <a:p>
            <a:pPr marL="0" marR="0" indent="0">
              <a:spcBef>
                <a:spcPts val="375"/>
              </a:spcBef>
              <a:spcAft>
                <a:spcPts val="750"/>
              </a:spcAft>
              <a:buNone/>
            </a:pPr>
            <a:r>
              <a:rPr lang="en-US" sz="8000" b="1" dirty="0">
                <a:solidFill>
                  <a:srgbClr val="323232"/>
                </a:solidFill>
                <a:latin typeface="Arial" panose="020B0604020202020204" pitchFamily="34" charset="0"/>
                <a:ea typeface="Times New Roman" panose="02020603050405020304" pitchFamily="18" charset="0"/>
              </a:rPr>
              <a:t>U.S. Department of Education</a:t>
            </a:r>
            <a:endParaRPr lang="en-US" sz="8000" b="1" dirty="0">
              <a:latin typeface="Times New Roman" panose="02020603050405020304" pitchFamily="18" charset="0"/>
            </a:endParaRPr>
          </a:p>
          <a:p>
            <a:pPr marL="0" marR="0">
              <a:spcBef>
                <a:spcPts val="1200"/>
              </a:spcBef>
              <a:spcAft>
                <a:spcPts val="375"/>
              </a:spcAft>
            </a:pPr>
            <a:r>
              <a:rPr lang="en-US" sz="4800" b="1" dirty="0">
                <a:solidFill>
                  <a:srgbClr val="464646"/>
                </a:solidFill>
                <a:latin typeface="Helvetica" panose="020B0604020202020204" pitchFamily="34" charset="0"/>
                <a:ea typeface="Calibri" panose="020F0502020204030204" pitchFamily="34" charset="0"/>
              </a:rPr>
              <a:t>National Center on Safe Supportive Learning Environments (NCSSLE)</a:t>
            </a:r>
            <a:br>
              <a:rPr lang="en-US" sz="4800" dirty="0">
                <a:solidFill>
                  <a:srgbClr val="464646"/>
                </a:solidFill>
                <a:latin typeface="Helvetica" panose="020B0604020202020204" pitchFamily="34" charset="0"/>
                <a:ea typeface="Calibri" panose="020F0502020204030204" pitchFamily="34" charset="0"/>
              </a:rPr>
            </a:br>
            <a:r>
              <a:rPr lang="en-US" sz="4800" dirty="0">
                <a:solidFill>
                  <a:srgbClr val="464646"/>
                </a:solidFill>
                <a:latin typeface="Helvetica" panose="020B0604020202020204" pitchFamily="34" charset="0"/>
                <a:ea typeface="Calibri" panose="020F0502020204030204" pitchFamily="34" charset="0"/>
              </a:rPr>
              <a:t>NCSSLE’s </a:t>
            </a:r>
            <a:r>
              <a:rPr lang="en-US" sz="4800" b="1" u="sng" dirty="0">
                <a:solidFill>
                  <a:srgbClr val="0278B2"/>
                </a:solidFill>
                <a:latin typeface="Helvetica" panose="020B0604020202020204" pitchFamily="34" charset="0"/>
                <a:ea typeface="Calibri" panose="020F0502020204030204" pitchFamily="34" charset="0"/>
                <a:hlinkClick r:id="rId2"/>
              </a:rPr>
              <a:t>Resilience Resources webpage</a:t>
            </a:r>
            <a:r>
              <a:rPr lang="en-US" sz="4800" dirty="0">
                <a:solidFill>
                  <a:srgbClr val="464646"/>
                </a:solidFill>
                <a:latin typeface="Helvetica" panose="020B0604020202020204" pitchFamily="34" charset="0"/>
                <a:ea typeface="Calibri" panose="020F0502020204030204" pitchFamily="34" charset="0"/>
              </a:rPr>
              <a:t> provides two resources on resilience. </a:t>
            </a:r>
            <a:r>
              <a:rPr lang="en-US" sz="4800" b="1" dirty="0">
                <a:solidFill>
                  <a:srgbClr val="464646"/>
                </a:solidFill>
                <a:latin typeface="Helvetica" panose="020B0604020202020204" pitchFamily="34" charset="0"/>
                <a:ea typeface="Calibri" panose="020F0502020204030204" pitchFamily="34" charset="0"/>
              </a:rPr>
              <a:t>Bolstering Resilience in Students: Teachers as Protective Factors</a:t>
            </a:r>
            <a:r>
              <a:rPr lang="en-US" sz="4800" dirty="0">
                <a:solidFill>
                  <a:srgbClr val="464646"/>
                </a:solidFill>
                <a:latin typeface="Helvetica" panose="020B0604020202020204" pitchFamily="34" charset="0"/>
                <a:ea typeface="Calibri" panose="020F0502020204030204" pitchFamily="34" charset="0"/>
              </a:rPr>
              <a:t> provides an overview of research on student resilience, particularly teachers' role in creating an environment where students can develop the ability to overcome challenges, and reviews key protective factors and seven strategies teachers can employ in creating environments that foster resilience in students. </a:t>
            </a:r>
            <a:r>
              <a:rPr lang="en-US" sz="4800" b="1" dirty="0">
                <a:solidFill>
                  <a:srgbClr val="464646"/>
                </a:solidFill>
                <a:latin typeface="Helvetica" panose="020B0604020202020204" pitchFamily="34" charset="0"/>
                <a:ea typeface="Calibri" panose="020F0502020204030204" pitchFamily="34" charset="0"/>
              </a:rPr>
              <a:t>Adolescent Health Highlight — Positive Mental Health: Resilience</a:t>
            </a:r>
            <a:r>
              <a:rPr lang="en-US" sz="4800" dirty="0">
                <a:solidFill>
                  <a:srgbClr val="464646"/>
                </a:solidFill>
                <a:latin typeface="Helvetica" panose="020B0604020202020204" pitchFamily="34" charset="0"/>
                <a:ea typeface="Calibri" panose="020F0502020204030204" pitchFamily="34" charset="0"/>
              </a:rPr>
              <a:t> presents key research findings on characteristics that are associated with resilience, describes program strategies that promote resilience, discusses links between resilience and avoidance of risk-taking behaviors, and provides helpful resources on resilience. </a:t>
            </a:r>
            <a:r>
              <a:rPr lang="en-US" sz="4800" b="1" u="sng" dirty="0">
                <a:solidFill>
                  <a:srgbClr val="0278B2"/>
                </a:solidFill>
                <a:latin typeface="Helvetica" panose="020B0604020202020204" pitchFamily="34" charset="0"/>
                <a:ea typeface="Calibri" panose="020F0502020204030204" pitchFamily="34" charset="0"/>
                <a:hlinkClick r:id="rId2"/>
              </a:rPr>
              <a:t>Visit the webpage.</a:t>
            </a:r>
            <a:endParaRPr lang="en-US" sz="6000" dirty="0">
              <a:latin typeface="Times New Roman" panose="02020603050405020304" pitchFamily="18" charset="0"/>
              <a:ea typeface="Calibri" panose="020F0502020204030204" pitchFamily="34" charset="0"/>
            </a:endParaRPr>
          </a:p>
          <a:p>
            <a:pPr marL="0" marR="0">
              <a:spcBef>
                <a:spcPts val="1200"/>
              </a:spcBef>
              <a:spcAft>
                <a:spcPts val="375"/>
              </a:spcAft>
            </a:pPr>
            <a:r>
              <a:rPr lang="en-US" sz="4800" b="1" dirty="0">
                <a:solidFill>
                  <a:srgbClr val="464646"/>
                </a:solidFill>
                <a:latin typeface="Helvetica" panose="020B0604020202020204" pitchFamily="34" charset="0"/>
                <a:ea typeface="Calibri" panose="020F0502020204030204" pitchFamily="34" charset="0"/>
              </a:rPr>
              <a:t>Readiness and Emergency Management for Schools (REMS) TA Center</a:t>
            </a:r>
            <a:br>
              <a:rPr lang="en-US" sz="4800" dirty="0">
                <a:solidFill>
                  <a:srgbClr val="464646"/>
                </a:solidFill>
                <a:latin typeface="Helvetica" panose="020B0604020202020204" pitchFamily="34" charset="0"/>
                <a:ea typeface="Calibri" panose="020F0502020204030204" pitchFamily="34" charset="0"/>
              </a:rPr>
            </a:br>
            <a:r>
              <a:rPr lang="en-US" sz="4800" dirty="0">
                <a:solidFill>
                  <a:srgbClr val="464646"/>
                </a:solidFill>
                <a:latin typeface="Helvetica" panose="020B0604020202020204" pitchFamily="34" charset="0"/>
                <a:ea typeface="Calibri" panose="020F0502020204030204" pitchFamily="34" charset="0"/>
              </a:rPr>
              <a:t>REMS TA Center’s </a:t>
            </a:r>
            <a:r>
              <a:rPr lang="en-US" sz="4800" b="1" u="sng" dirty="0">
                <a:solidFill>
                  <a:srgbClr val="0278B2"/>
                </a:solidFill>
                <a:latin typeface="Helvetica" panose="020B0604020202020204" pitchFamily="34" charset="0"/>
                <a:ea typeface="Calibri" panose="020F0502020204030204" pitchFamily="34" charset="0"/>
                <a:hlinkClick r:id="rId3"/>
              </a:rPr>
              <a:t>Adversarial- and Human-Caused Threats webpage</a:t>
            </a:r>
            <a:r>
              <a:rPr lang="en-US" sz="4800" dirty="0">
                <a:solidFill>
                  <a:srgbClr val="464646"/>
                </a:solidFill>
                <a:latin typeface="Helvetica" panose="020B0604020202020204" pitchFamily="34" charset="0"/>
                <a:ea typeface="Calibri" panose="020F0502020204030204" pitchFamily="34" charset="0"/>
              </a:rPr>
              <a:t> offers a variety of federal agency partner resources related to planning for adversarial- and human-caused threats that may affect school districts, schools, institutions of higher education, community partners, and parents. </a:t>
            </a:r>
            <a:r>
              <a:rPr lang="en-US" sz="4800" b="1" u="sng" dirty="0">
                <a:solidFill>
                  <a:srgbClr val="0278B2"/>
                </a:solidFill>
                <a:latin typeface="Helvetica" panose="020B0604020202020204" pitchFamily="34" charset="0"/>
                <a:ea typeface="Calibri" panose="020F0502020204030204" pitchFamily="34" charset="0"/>
              </a:rPr>
              <a:t>Visit the webpage.</a:t>
            </a:r>
            <a:endParaRPr lang="en-US" sz="6000" dirty="0">
              <a:latin typeface="Times New Roman" panose="02020603050405020304" pitchFamily="18" charset="0"/>
              <a:ea typeface="Calibri" panose="020F0502020204030204" pitchFamily="34" charset="0"/>
            </a:endParaRP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p:txBody>
          <a:bodyPr/>
          <a:lstStyle/>
          <a:p>
            <a:fld id="{706D636C-90A3-4979-BA37-BAB384B22101}" type="slidenum">
              <a:rPr lang="en-US" smtClean="0"/>
              <a:pPr/>
              <a:t>60</a:t>
            </a:fld>
            <a:endParaRPr lang="en-US"/>
          </a:p>
        </p:txBody>
      </p:sp>
    </p:spTree>
    <p:extLst>
      <p:ext uri="{BB962C8B-B14F-4D97-AF65-F5344CB8AC3E}">
        <p14:creationId xmlns:p14="http://schemas.microsoft.com/office/powerpoint/2010/main" val="4128486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 </a:t>
            </a:r>
          </a:p>
        </p:txBody>
      </p:sp>
      <p:sp>
        <p:nvSpPr>
          <p:cNvPr id="4" name="Content Placeholder 3">
            <a:extLst>
              <a:ext uri="{FF2B5EF4-FFF2-40B4-BE49-F238E27FC236}">
                <a16:creationId xmlns:a16="http://schemas.microsoft.com/office/drawing/2014/main" id="{0B7772EF-269F-4291-BE88-2FED5287E897}"/>
              </a:ext>
            </a:extLst>
          </p:cNvPr>
          <p:cNvSpPr>
            <a:spLocks noGrp="1"/>
          </p:cNvSpPr>
          <p:nvPr>
            <p:ph idx="1"/>
          </p:nvPr>
        </p:nvSpPr>
        <p:spPr/>
        <p:txBody>
          <a:bodyPr>
            <a:normAutofit fontScale="40000" lnSpcReduction="20000"/>
          </a:bodyPr>
          <a:lstStyle/>
          <a:p>
            <a:pPr marL="0" marR="0" indent="0">
              <a:spcBef>
                <a:spcPts val="375"/>
              </a:spcBef>
              <a:spcAft>
                <a:spcPts val="750"/>
              </a:spcAft>
              <a:buNone/>
            </a:pPr>
            <a:r>
              <a:rPr lang="en-US" sz="8000" b="1" dirty="0">
                <a:solidFill>
                  <a:srgbClr val="323232"/>
                </a:solidFill>
                <a:latin typeface="Arial" panose="020B0604020202020204" pitchFamily="34" charset="0"/>
                <a:ea typeface="Times New Roman" panose="02020603050405020304" pitchFamily="18" charset="0"/>
              </a:rPr>
              <a:t>U.S. Department of Education</a:t>
            </a:r>
            <a:endParaRPr lang="en-US" sz="8000" b="1" dirty="0">
              <a:latin typeface="Times New Roman" panose="02020603050405020304" pitchFamily="18" charset="0"/>
            </a:endParaRPr>
          </a:p>
          <a:p>
            <a:pPr marL="0" marR="0">
              <a:spcBef>
                <a:spcPts val="1200"/>
              </a:spcBef>
              <a:spcAft>
                <a:spcPts val="375"/>
              </a:spcAft>
            </a:pPr>
            <a:r>
              <a:rPr lang="en-US" sz="4800" b="1" dirty="0">
                <a:solidFill>
                  <a:srgbClr val="464646"/>
                </a:solidFill>
                <a:latin typeface="Helvetica" panose="020B0604020202020204" pitchFamily="34" charset="0"/>
                <a:ea typeface="Calibri" panose="020F0502020204030204" pitchFamily="34" charset="0"/>
              </a:rPr>
              <a:t>National Center on Safe Supportive Learning Environments (NCSSLE) </a:t>
            </a:r>
            <a:r>
              <a:rPr lang="en-US" sz="4800" dirty="0">
                <a:solidFill>
                  <a:srgbClr val="464646"/>
                </a:solidFill>
                <a:latin typeface="Helvetica" panose="020B0604020202020204" pitchFamily="34" charset="0"/>
                <a:ea typeface="Calibri" panose="020F0502020204030204" pitchFamily="34" charset="0"/>
              </a:rPr>
              <a:t> </a:t>
            </a:r>
            <a:r>
              <a:rPr lang="en-US" sz="4800" b="1" u="sng" dirty="0">
                <a:solidFill>
                  <a:srgbClr val="0278B2"/>
                </a:solidFill>
                <a:latin typeface="Helvetica" panose="020B0604020202020204" pitchFamily="34" charset="0"/>
                <a:ea typeface="Calibri" panose="020F0502020204030204" pitchFamily="34" charset="0"/>
                <a:hlinkClick r:id="rId2"/>
              </a:rPr>
              <a:t>Resilience Resources webpage</a:t>
            </a:r>
            <a:r>
              <a:rPr lang="en-US" sz="4800" dirty="0">
                <a:solidFill>
                  <a:srgbClr val="464646"/>
                </a:solidFill>
                <a:latin typeface="Helvetica" panose="020B0604020202020204" pitchFamily="34" charset="0"/>
                <a:ea typeface="Calibri" panose="020F0502020204030204" pitchFamily="34" charset="0"/>
              </a:rPr>
              <a:t> provides two resources on resilience. </a:t>
            </a:r>
            <a:r>
              <a:rPr lang="en-US" sz="4800" b="1" dirty="0">
                <a:solidFill>
                  <a:srgbClr val="464646"/>
                </a:solidFill>
                <a:latin typeface="Helvetica" panose="020B0604020202020204" pitchFamily="34" charset="0"/>
                <a:ea typeface="Calibri" panose="020F0502020204030204" pitchFamily="34" charset="0"/>
              </a:rPr>
              <a:t>Bolstering Resilience in Students: Teachers as Protective Factors</a:t>
            </a:r>
            <a:r>
              <a:rPr lang="en-US" sz="4800" dirty="0">
                <a:solidFill>
                  <a:srgbClr val="464646"/>
                </a:solidFill>
                <a:latin typeface="Helvetica" panose="020B0604020202020204" pitchFamily="34" charset="0"/>
                <a:ea typeface="Calibri" panose="020F0502020204030204" pitchFamily="34" charset="0"/>
              </a:rPr>
              <a:t> provides an overview of research on student resilience, particularly teachers' role in creating an environment where students can develop the ability to overcome challenges, and reviews key protective factors and seven strategies teachers can employ in creating environments that foster resilience in students. </a:t>
            </a:r>
            <a:r>
              <a:rPr lang="en-US" sz="4800" b="1" dirty="0">
                <a:solidFill>
                  <a:srgbClr val="464646"/>
                </a:solidFill>
                <a:latin typeface="Helvetica" panose="020B0604020202020204" pitchFamily="34" charset="0"/>
                <a:ea typeface="Calibri" panose="020F0502020204030204" pitchFamily="34" charset="0"/>
              </a:rPr>
              <a:t>Adolescent Health Highlight — Positive Mental Health: Resilience</a:t>
            </a:r>
            <a:r>
              <a:rPr lang="en-US" sz="4800" dirty="0">
                <a:solidFill>
                  <a:srgbClr val="464646"/>
                </a:solidFill>
                <a:latin typeface="Helvetica" panose="020B0604020202020204" pitchFamily="34" charset="0"/>
                <a:ea typeface="Calibri" panose="020F0502020204030204" pitchFamily="34" charset="0"/>
              </a:rPr>
              <a:t> presents key research findings on characteristics that are associated with resilience, describes program strategies that promote resilience, discusses links between resilience and avoidance of risk-taking behaviors, and provides helpful resources on resilience. </a:t>
            </a:r>
            <a:r>
              <a:rPr lang="en-US" sz="4800" b="1" u="sng" dirty="0">
                <a:solidFill>
                  <a:srgbClr val="0278B2"/>
                </a:solidFill>
                <a:latin typeface="Helvetica" panose="020B0604020202020204" pitchFamily="34" charset="0"/>
                <a:ea typeface="Calibri" panose="020F0502020204030204" pitchFamily="34" charset="0"/>
                <a:hlinkClick r:id="rId2"/>
              </a:rPr>
              <a:t>Visit the webpage.</a:t>
            </a:r>
            <a:endParaRPr lang="en-US" sz="6000" dirty="0">
              <a:latin typeface="Times New Roman" panose="02020603050405020304" pitchFamily="18" charset="0"/>
              <a:ea typeface="Calibri" panose="020F0502020204030204" pitchFamily="34" charset="0"/>
            </a:endParaRP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p:txBody>
          <a:bodyPr/>
          <a:lstStyle/>
          <a:p>
            <a:fld id="{706D636C-90A3-4979-BA37-BAB384B22101}" type="slidenum">
              <a:rPr lang="en-US" smtClean="0"/>
              <a:pPr/>
              <a:t>61</a:t>
            </a:fld>
            <a:endParaRPr lang="en-US"/>
          </a:p>
        </p:txBody>
      </p:sp>
    </p:spTree>
    <p:extLst>
      <p:ext uri="{BB962C8B-B14F-4D97-AF65-F5344CB8AC3E}">
        <p14:creationId xmlns:p14="http://schemas.microsoft.com/office/powerpoint/2010/main" val="2486407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 </a:t>
            </a:r>
          </a:p>
        </p:txBody>
      </p:sp>
      <p:sp>
        <p:nvSpPr>
          <p:cNvPr id="4" name="Content Placeholder 3">
            <a:extLst>
              <a:ext uri="{FF2B5EF4-FFF2-40B4-BE49-F238E27FC236}">
                <a16:creationId xmlns:a16="http://schemas.microsoft.com/office/drawing/2014/main" id="{0B7772EF-269F-4291-BE88-2FED5287E897}"/>
              </a:ext>
            </a:extLst>
          </p:cNvPr>
          <p:cNvSpPr>
            <a:spLocks noGrp="1"/>
          </p:cNvSpPr>
          <p:nvPr>
            <p:ph idx="1"/>
          </p:nvPr>
        </p:nvSpPr>
        <p:spPr/>
        <p:txBody>
          <a:bodyPr>
            <a:normAutofit fontScale="25000" lnSpcReduction="20000"/>
          </a:bodyPr>
          <a:lstStyle/>
          <a:p>
            <a:pPr marL="0" marR="0" indent="0">
              <a:spcBef>
                <a:spcPts val="375"/>
              </a:spcBef>
              <a:spcAft>
                <a:spcPts val="750"/>
              </a:spcAft>
              <a:buNone/>
            </a:pPr>
            <a:r>
              <a:rPr lang="en-US" sz="9600" b="1" dirty="0">
                <a:solidFill>
                  <a:srgbClr val="323232"/>
                </a:solidFill>
                <a:latin typeface="Arial" panose="020B0604020202020204" pitchFamily="34" charset="0"/>
                <a:ea typeface="Times New Roman" panose="02020603050405020304" pitchFamily="18" charset="0"/>
              </a:rPr>
              <a:t>U.S. Department of Health and Human Services </a:t>
            </a:r>
          </a:p>
          <a:p>
            <a:pPr marL="0" marR="0">
              <a:spcBef>
                <a:spcPts val="1200"/>
              </a:spcBef>
              <a:spcAft>
                <a:spcPts val="375"/>
              </a:spcAft>
            </a:pPr>
            <a:r>
              <a:rPr lang="en-US" sz="8000" b="1" dirty="0">
                <a:solidFill>
                  <a:srgbClr val="464646"/>
                </a:solidFill>
                <a:latin typeface="Helvetica" panose="020B0604020202020204" pitchFamily="34" charset="0"/>
                <a:ea typeface="Calibri" panose="020F0502020204030204" pitchFamily="34" charset="0"/>
              </a:rPr>
              <a:t>National Child Traumatic Stress Network</a:t>
            </a:r>
            <a:r>
              <a:rPr lang="en-US" sz="8000" dirty="0">
                <a:solidFill>
                  <a:srgbClr val="464646"/>
                </a:solidFill>
                <a:latin typeface="Helvetica" panose="020B0604020202020204" pitchFamily="34" charset="0"/>
                <a:ea typeface="Calibri" panose="020F0502020204030204" pitchFamily="34" charset="0"/>
              </a:rPr>
              <a:t> </a:t>
            </a:r>
            <a:r>
              <a:rPr lang="en-US" sz="8000" b="1" u="sng" dirty="0">
                <a:solidFill>
                  <a:srgbClr val="0278B2"/>
                </a:solidFill>
                <a:latin typeface="Helvetica" panose="020B0604020202020204" pitchFamily="34" charset="0"/>
                <a:ea typeface="Calibri" panose="020F0502020204030204" pitchFamily="34" charset="0"/>
                <a:hlinkClick r:id="rId2"/>
              </a:rPr>
              <a:t>Responding to a School Crisis webpage</a:t>
            </a:r>
            <a:r>
              <a:rPr lang="en-US" sz="8000" dirty="0">
                <a:solidFill>
                  <a:srgbClr val="464646"/>
                </a:solidFill>
                <a:latin typeface="Helvetica" panose="020B0604020202020204" pitchFamily="34" charset="0"/>
                <a:ea typeface="Calibri" panose="020F0502020204030204" pitchFamily="34" charset="0"/>
              </a:rPr>
              <a:t> provides resources for parents and caregivers, youth, and schools, including individualized guidelines for key school personnel to respond to school crises. The page also provides access to psychological first aid for schools and the 3r's of school crises and disaster. </a:t>
            </a:r>
            <a:r>
              <a:rPr lang="en-US" sz="8000" b="1" u="sng" dirty="0">
                <a:solidFill>
                  <a:srgbClr val="0278B2"/>
                </a:solidFill>
                <a:latin typeface="Helvetica" panose="020B0604020202020204" pitchFamily="34" charset="0"/>
                <a:ea typeface="Calibri" panose="020F0502020204030204" pitchFamily="34" charset="0"/>
                <a:hlinkClick r:id="rId2"/>
              </a:rPr>
              <a:t>Visit the webpage.</a:t>
            </a:r>
            <a:endParaRPr lang="en-US" sz="8000" b="1" u="sng" dirty="0">
              <a:solidFill>
                <a:srgbClr val="0278B2"/>
              </a:solidFill>
              <a:latin typeface="Helvetica" panose="020B0604020202020204" pitchFamily="34" charset="0"/>
              <a:ea typeface="Calibri" panose="020F0502020204030204" pitchFamily="34" charset="0"/>
            </a:endParaRPr>
          </a:p>
          <a:p>
            <a:pPr marL="0" lvl="0">
              <a:spcBef>
                <a:spcPts val="1200"/>
              </a:spcBef>
              <a:spcAft>
                <a:spcPts val="375"/>
              </a:spcAft>
              <a:buClr>
                <a:srgbClr val="9E1C30"/>
              </a:buClr>
            </a:pPr>
            <a:r>
              <a:rPr lang="en-US" sz="8000" b="1" dirty="0">
                <a:solidFill>
                  <a:srgbClr val="464646"/>
                </a:solidFill>
                <a:latin typeface="Helvetica" panose="020B0604020202020204" pitchFamily="34" charset="0"/>
                <a:ea typeface="Calibri" panose="020F0502020204030204" pitchFamily="34" charset="0"/>
              </a:rPr>
              <a:t>National Child Traumatic Stress Network</a:t>
            </a:r>
            <a:r>
              <a:rPr lang="en-US" sz="8000" dirty="0">
                <a:solidFill>
                  <a:srgbClr val="464646"/>
                </a:solidFill>
                <a:latin typeface="Helvetica" panose="020B0604020202020204" pitchFamily="34" charset="0"/>
                <a:ea typeface="Calibri" panose="020F0502020204030204" pitchFamily="34" charset="0"/>
              </a:rPr>
              <a:t> </a:t>
            </a:r>
            <a:r>
              <a:rPr lang="en-US" sz="8000" b="1" u="sng" dirty="0">
                <a:solidFill>
                  <a:srgbClr val="0278B2"/>
                </a:solidFill>
                <a:latin typeface="Helvetica" panose="020B0604020202020204" pitchFamily="34" charset="0"/>
                <a:ea typeface="Calibri" panose="020F0502020204030204" pitchFamily="34" charset="0"/>
                <a:hlinkClick r:id="rId2"/>
              </a:rPr>
              <a:t>Responding to a School Crisis webpage</a:t>
            </a:r>
            <a:r>
              <a:rPr lang="en-US" sz="8000" dirty="0">
                <a:solidFill>
                  <a:srgbClr val="464646"/>
                </a:solidFill>
                <a:latin typeface="Helvetica" panose="020B0604020202020204" pitchFamily="34" charset="0"/>
                <a:ea typeface="Calibri" panose="020F0502020204030204" pitchFamily="34" charset="0"/>
              </a:rPr>
              <a:t> provides resources for parents and caregivers, youth, and schools, including individualized guidelines for key school personnel to respond to school crises. The page also provides access to psychological first aid for schools and the 3r's of school crises and disaster. </a:t>
            </a:r>
            <a:r>
              <a:rPr lang="en-US" sz="8000" b="1" u="sng" dirty="0">
                <a:solidFill>
                  <a:srgbClr val="0278B2"/>
                </a:solidFill>
                <a:latin typeface="Helvetica" panose="020B0604020202020204" pitchFamily="34" charset="0"/>
                <a:ea typeface="Calibri" panose="020F0502020204030204" pitchFamily="34" charset="0"/>
                <a:hlinkClick r:id="rId2"/>
              </a:rPr>
              <a:t>Visit the webpage.</a:t>
            </a:r>
            <a:endParaRPr lang="en-US" sz="9500" dirty="0">
              <a:solidFill>
                <a:srgbClr val="242021"/>
              </a:solidFill>
              <a:latin typeface="Times New Roman" panose="02020603050405020304" pitchFamily="18" charset="0"/>
              <a:ea typeface="Calibri" panose="020F0502020204030204" pitchFamily="34" charset="0"/>
            </a:endParaRP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p:txBody>
          <a:bodyPr/>
          <a:lstStyle/>
          <a:p>
            <a:fld id="{706D636C-90A3-4979-BA37-BAB384B22101}" type="slidenum">
              <a:rPr lang="en-US" smtClean="0"/>
              <a:pPr/>
              <a:t>62</a:t>
            </a:fld>
            <a:endParaRPr lang="en-US"/>
          </a:p>
        </p:txBody>
      </p:sp>
    </p:spTree>
    <p:extLst>
      <p:ext uri="{BB962C8B-B14F-4D97-AF65-F5344CB8AC3E}">
        <p14:creationId xmlns:p14="http://schemas.microsoft.com/office/powerpoint/2010/main" val="1086295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pPr/>
              <a:t>63</a:t>
            </a:fld>
            <a:endParaRPr lang="en-US"/>
          </a:p>
        </p:txBody>
      </p:sp>
      <p:sp>
        <p:nvSpPr>
          <p:cNvPr id="6" name="Text Placeholder 5">
            <a:extLst>
              <a:ext uri="{FF2B5EF4-FFF2-40B4-BE49-F238E27FC236}">
                <a16:creationId xmlns:a16="http://schemas.microsoft.com/office/drawing/2014/main" id="{78B34450-107A-4130-B52C-44C08A0ADA50}"/>
              </a:ext>
            </a:extLst>
          </p:cNvPr>
          <p:cNvSpPr>
            <a:spLocks noGrp="1"/>
          </p:cNvSpPr>
          <p:nvPr>
            <p:ph type="body" sz="quarter" idx="11"/>
          </p:nvPr>
        </p:nvSpPr>
        <p:spPr/>
        <p:txBody>
          <a:bodyPr>
            <a:normAutofit/>
          </a:bodyPr>
          <a:lstStyle/>
          <a:p>
            <a:r>
              <a:rPr lang="en-US" dirty="0"/>
              <a:t>National Children’s Mental Health Awareness Day 2018: </a:t>
            </a:r>
            <a:r>
              <a:rPr lang="en-US" i="1" dirty="0"/>
              <a:t>An integrated health approach to supporting children, youth, and young adults who have experienced trauma</a:t>
            </a:r>
            <a:endParaRPr lang="en-US" dirty="0"/>
          </a:p>
          <a:p>
            <a:pPr lvl="2"/>
            <a:r>
              <a:rPr lang="en-US" dirty="0"/>
              <a:t>Thursday, May 10, at 7 p.m. EDT</a:t>
            </a:r>
          </a:p>
          <a:p>
            <a:pPr lvl="2"/>
            <a:r>
              <a:rPr lang="en-US" dirty="0">
                <a:hlinkClick r:id="rId2"/>
              </a:rPr>
              <a:t>https://www.samhsa.gov/children</a:t>
            </a:r>
            <a:r>
              <a:rPr lang="en-US" dirty="0"/>
              <a:t> </a:t>
            </a:r>
          </a:p>
          <a:p>
            <a:r>
              <a:rPr lang="en-US" dirty="0"/>
              <a:t>Our Journey Together: Building and Strengthening Partnerships to Best Serve Youth in Foster Care</a:t>
            </a:r>
          </a:p>
          <a:p>
            <a:pPr lvl="2"/>
            <a:r>
              <a:rPr lang="en-US" dirty="0"/>
              <a:t>May 22, 2018</a:t>
            </a:r>
          </a:p>
        </p:txBody>
      </p:sp>
    </p:spTree>
    <p:extLst>
      <p:ext uri="{BB962C8B-B14F-4D97-AF65-F5344CB8AC3E}">
        <p14:creationId xmlns:p14="http://schemas.microsoft.com/office/powerpoint/2010/main" val="6326235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dirty="0"/>
              <a:t>Division of Youth Services</a:t>
            </a:r>
          </a:p>
          <a:p>
            <a:pPr lvl="3"/>
            <a:r>
              <a:rPr lang="en-US" dirty="0"/>
              <a:t>Youth.services@dol.gov</a:t>
            </a:r>
          </a:p>
        </p:txBody>
      </p:sp>
      <p:sp>
        <p:nvSpPr>
          <p:cNvPr id="3" name="Slide Number Placeholder 7">
            <a:extLst>
              <a:ext uri="{FF2B5EF4-FFF2-40B4-BE49-F238E27FC236}">
                <a16:creationId xmlns:a16="http://schemas.microsoft.com/office/drawing/2014/main" id="{D6BC72F0-38C8-4AB4-89BA-CBB8D49C89A0}"/>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64</a:t>
            </a:fld>
            <a:endParaRPr lang="en-US" dirty="0"/>
          </a:p>
        </p:txBody>
      </p:sp>
    </p:spTree>
    <p:extLst>
      <p:ext uri="{BB962C8B-B14F-4D97-AF65-F5344CB8AC3E}">
        <p14:creationId xmlns:p14="http://schemas.microsoft.com/office/powerpoint/2010/main" val="4245420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65</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normAutofit/>
          </a:bodyPr>
          <a:lstStyle/>
          <a:p>
            <a:pPr lvl="0">
              <a:buClr>
                <a:srgbClr val="9E1C30"/>
              </a:buClr>
            </a:pPr>
            <a:r>
              <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David  P.  De </a:t>
            </a:r>
            <a:r>
              <a:rPr lang="en-US" dirty="0" err="1">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Mers</a:t>
            </a:r>
            <a:endPar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ndParaRPr>
          </a:p>
          <a:p>
            <a:pPr lvl="1">
              <a:buClr>
                <a:prstClr val="white">
                  <a:lumMod val="65000"/>
                </a:prstClr>
              </a:buClr>
            </a:pPr>
            <a:r>
              <a:rPr lang="en-US" dirty="0">
                <a:solidFill>
                  <a:srgbClr val="303030">
                    <a:lumMod val="90000"/>
                    <a:lumOff val="10000"/>
                  </a:srgbClr>
                </a:solidFill>
              </a:rPr>
              <a:t>Executive Director</a:t>
            </a:r>
          </a:p>
          <a:p>
            <a:pPr lvl="2">
              <a:buClr>
                <a:srgbClr val="124D95"/>
              </a:buClr>
            </a:pPr>
            <a:r>
              <a:rPr lang="en-US" dirty="0">
                <a:solidFill>
                  <a:srgbClr val="242021"/>
                </a:solidFill>
              </a:rPr>
              <a:t>Sacramento Regional Conservation Corps</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7</a:t>
            </a:fld>
            <a:endParaRPr lang="en-US"/>
          </a:p>
        </p:txBody>
      </p:sp>
      <p:pic>
        <p:nvPicPr>
          <p:cNvPr id="4" name="Picture Placeholder 3"/>
          <p:cNvPicPr>
            <a:picLocks noGrp="1" noChangeAspect="1"/>
          </p:cNvPicPr>
          <p:nvPr>
            <p:ph type="pic" idx="11"/>
          </p:nvPr>
        </p:nvPicPr>
        <p:blipFill>
          <a:blip r:embed="rId2"/>
          <a:srcRect l="13476" r="13476"/>
          <a:stretch>
            <a:fillRect/>
          </a:stretch>
        </p:blipFill>
        <p:spPr>
          <a:prstGeom prst="rect">
            <a:avLst/>
          </a:prstGeom>
        </p:spPr>
      </p:pic>
    </p:spTree>
    <p:extLst>
      <p:ext uri="{BB962C8B-B14F-4D97-AF65-F5344CB8AC3E}">
        <p14:creationId xmlns:p14="http://schemas.microsoft.com/office/powerpoint/2010/main" val="7007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r>
              <a:rPr lang="en-US" dirty="0"/>
              <a:t> Share the basics of Trauma Informed Care</a:t>
            </a:r>
          </a:p>
          <a:p>
            <a:r>
              <a:rPr lang="en-US" dirty="0"/>
              <a:t>Highlight programs utilizing strategies to address trauma  </a:t>
            </a:r>
          </a:p>
          <a:p>
            <a:r>
              <a:rPr lang="en-US" dirty="0"/>
              <a:t>Share technical assistance resources and training</a:t>
            </a:r>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8</a:t>
            </a:fld>
            <a:endParaRPr lang="en-US"/>
          </a:p>
        </p:txBody>
      </p:sp>
    </p:spTree>
    <p:extLst>
      <p:ext uri="{BB962C8B-B14F-4D97-AF65-F5344CB8AC3E}">
        <p14:creationId xmlns:p14="http://schemas.microsoft.com/office/powerpoint/2010/main" val="326824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Where are you (or your organization) in becoming trauma-informed?</a:t>
            </a:r>
          </a:p>
        </p:txBody>
      </p:sp>
      <p:sp>
        <p:nvSpPr>
          <p:cNvPr id="6" name="Content Placeholder 5"/>
          <p:cNvSpPr>
            <a:spLocks noGrp="1"/>
          </p:cNvSpPr>
          <p:nvPr>
            <p:ph idx="1"/>
          </p:nvPr>
        </p:nvSpPr>
        <p:spPr/>
        <p:txBody>
          <a:bodyPr/>
          <a:lstStyle/>
          <a:p>
            <a:pPr lvl="0"/>
            <a:r>
              <a:rPr lang="en-US" dirty="0"/>
              <a:t>Have not started</a:t>
            </a:r>
          </a:p>
          <a:p>
            <a:pPr lvl="0"/>
            <a:r>
              <a:rPr lang="en-US" dirty="0"/>
              <a:t>Have been to a workshop or presentation on trauma</a:t>
            </a:r>
          </a:p>
          <a:p>
            <a:pPr lvl="0"/>
            <a:r>
              <a:rPr lang="en-US" dirty="0"/>
              <a:t>Have been trained in trauma </a:t>
            </a:r>
          </a:p>
          <a:p>
            <a:pPr lvl="0"/>
            <a:r>
              <a:rPr lang="en-US" dirty="0"/>
              <a:t>Are engaged in trauma-informed practices and/or a trauma-informed approach</a:t>
            </a:r>
          </a:p>
        </p:txBody>
      </p:sp>
      <p:sp>
        <p:nvSpPr>
          <p:cNvPr id="4" name="Slide Number Placeholder 3"/>
          <p:cNvSpPr>
            <a:spLocks noGrp="1"/>
          </p:cNvSpPr>
          <p:nvPr>
            <p:ph type="sldNum" sz="quarter" idx="10"/>
          </p:nvPr>
        </p:nvSpPr>
        <p:spPr/>
        <p:txBody>
          <a:bodyPr/>
          <a:lstStyle/>
          <a:p>
            <a:fld id="{78651A17-9376-40A4-9325-34268FB0E92D}" type="slidenum">
              <a:rPr lang="en-US" smtClean="0"/>
              <a:pPr/>
              <a:t>9</a:t>
            </a:fld>
            <a:endParaRPr lang="en-US" dirty="0"/>
          </a:p>
        </p:txBody>
      </p:sp>
    </p:spTree>
    <p:extLst>
      <p:ext uri="{BB962C8B-B14F-4D97-AF65-F5344CB8AC3E}">
        <p14:creationId xmlns:p14="http://schemas.microsoft.com/office/powerpoint/2010/main" val="3896211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502&quot;&gt;&lt;object type=&quot;3&quot; unique_id=&quot;10504&quot;&gt;&lt;property id=&quot;20148&quot; value=&quot;5&quot;/&gt;&lt;property id=&quot;20300&quot; value=&quot;Slide 1 - &amp;quot;Our Journey Together:  A Trauma-Informed Approach for Youth and the Workforce System&amp;quot;&quot;/&gt;&lt;property id=&quot;20307&quot; value=&quot;287&quot;/&gt;&lt;/object&gt;&lt;object type=&quot;3&quot; unique_id=&quot;10505&quot;&gt;&lt;property id=&quot;20148&quot; value=&quot;5&quot;/&gt;&lt;property id=&quot;20300&quot; value=&quot;Slide 2&quot;/&gt;&lt;property id=&quot;20307&quot; value=&quot;272&quot;/&gt;&lt;/object&gt;&lt;object type=&quot;3&quot; unique_id=&quot;10506&quot;&gt;&lt;property id=&quot;20148&quot; value=&quot;5&quot;/&gt;&lt;property id=&quot;20300&quot; value=&quot;Slide 3&quot;/&gt;&lt;property id=&quot;20307&quot; value=&quot;280&quot;/&gt;&lt;/object&gt;&lt;object type=&quot;3&quot; unique_id=&quot;10507&quot;&gt;&lt;property id=&quot;20148&quot; value=&quot;5&quot;/&gt;&lt;property id=&quot;20300&quot; value=&quot;Slide 4&quot;/&gt;&lt;property id=&quot;20307&quot; value=&quot;273&quot;/&gt;&lt;/object&gt;&lt;object type=&quot;3&quot; unique_id=&quot;10508&quot;&gt;&lt;property id=&quot;20148&quot; value=&quot;5&quot;/&gt;&lt;property id=&quot;20300&quot; value=&quot;Slide 5&quot;/&gt;&lt;property id=&quot;20307&quot; value=&quot;295&quot;/&gt;&lt;/object&gt;&lt;object type=&quot;3&quot; unique_id=&quot;10509&quot;&gt;&lt;property id=&quot;20148&quot; value=&quot;5&quot;/&gt;&lt;property id=&quot;20300&quot; value=&quot;Slide 6&quot;/&gt;&lt;property id=&quot;20307&quot; value=&quot;290&quot;/&gt;&lt;/object&gt;&lt;object type=&quot;3&quot; unique_id=&quot;10510&quot;&gt;&lt;property id=&quot;20148&quot; value=&quot;5&quot;/&gt;&lt;property id=&quot;20300&quot; value=&quot;Slide 7&quot;/&gt;&lt;property id=&quot;20307&quot; value=&quot;296&quot;/&gt;&lt;/object&gt;&lt;object type=&quot;3&quot; unique_id=&quot;10511&quot;&gt;&lt;property id=&quot;20148&quot; value=&quot;5&quot;/&gt;&lt;property id=&quot;20300&quot; value=&quot;Slide 8&quot;/&gt;&lt;property id=&quot;20307&quot; value=&quot;286&quot;/&gt;&lt;/object&gt;&lt;object type=&quot;3&quot; unique_id=&quot;10512&quot;&gt;&lt;property id=&quot;20148&quot; value=&quot;5&quot;/&gt;&lt;property id=&quot;20300&quot; value=&quot;Slide 9 - &amp;quot;Where are you (or your organization) in becoming trauma-informed?&amp;quot;&quot;/&gt;&lt;property id=&quot;20307&quot; value=&quot;291&quot;/&gt;&lt;/object&gt;&lt;object type=&quot;3&quot; unique_id=&quot;10513&quot;&gt;&lt;property id=&quot;20148&quot; value=&quot;5&quot;/&gt;&lt;property id=&quot;20300&quot; value=&quot;Slide 10 - &amp;quot;Trauma? &amp;quot;&quot;/&gt;&lt;property id=&quot;20307&quot; value=&quot;258&quot;/&gt;&lt;/object&gt;&lt;object type=&quot;3&quot; unique_id=&quot;10514&quot;&gt;&lt;property id=&quot;20148&quot; value=&quot;5&quot;/&gt;&lt;property id=&quot;20300&quot; value=&quot;Slide 11 - &amp;quot;   SAMHSA’s Concept of Trauma and Framework for a Trauma-Informed Approach &amp;quot;&quot;/&gt;&lt;property id=&quot;20307&quot; value=&quot;297&quot;/&gt;&lt;/object&gt;&lt;object type=&quot;3&quot; unique_id=&quot;10515&quot;&gt;&lt;property id=&quot;20148&quot; value=&quot;5&quot;/&gt;&lt;property id=&quot;20300&quot; value=&quot;Slide 12 - &amp;quot;A National Strategy&amp;quot;&quot;/&gt;&lt;property id=&quot;20307&quot; value=&quot;298&quot;/&gt;&lt;/object&gt;&lt;object type=&quot;3&quot; unique_id=&quot;10516&quot;&gt;&lt;property id=&quot;20148&quot; value=&quot;5&quot;/&gt;&lt;property id=&quot;20300&quot; value=&quot;Slide 13 - &amp;quot;SAMHSA Concept of Trauma and Guidance for a Trauma-Informed Approach&amp;quot;&quot;/&gt;&lt;property id=&quot;20307&quot; value=&quot;299&quot;/&gt;&lt;/object&gt;&lt;object type=&quot;3&quot; unique_id=&quot;10517&quot;&gt;&lt;property id=&quot;20148&quot; value=&quot;5&quot;/&gt;&lt;property id=&quot;20300&quot; value=&quot;Slide 14 - &amp;quot;SAMHSA’s Concept of Trauma: “The 3 Es”&amp;quot;&quot;/&gt;&lt;property id=&quot;20307&quot; value=&quot;300&quot;/&gt;&lt;/object&gt;&lt;object type=&quot;3&quot; unique_id=&quot;10518&quot;&gt;&lt;property id=&quot;20148&quot; value=&quot;5&quot;/&gt;&lt;property id=&quot;20300&quot; value=&quot;Slide 15 - &amp;quot;A Trauma-Informed Approach (Four R’s)&amp;quot;&quot;/&gt;&lt;property id=&quot;20307&quot; value=&quot;301&quot;/&gt;&lt;/object&gt;&lt;object type=&quot;3&quot; unique_id=&quot;10519&quot;&gt;&lt;property id=&quot;20148&quot; value=&quot;5&quot;/&gt;&lt;property id=&quot;20300&quot; value=&quot;Slide 16 - &amp;quot;Key Principles of a Trauma-Informed Approach&amp;quot;&quot;/&gt;&lt;property id=&quot;20307&quot; value=&quot;302&quot;/&gt;&lt;/object&gt;&lt;object type=&quot;3&quot; unique_id=&quot;10520&quot;&gt;&lt;property id=&quot;20148&quot; value=&quot;5&quot;/&gt;&lt;property id=&quot;20300&quot; value=&quot;Slide 17&quot;/&gt;&lt;property id=&quot;20307&quot; value=&quot;303&quot;/&gt;&lt;/object&gt;&lt;object type=&quot;3&quot; unique_id=&quot;10521&quot;&gt;&lt;property id=&quot;20148&quot; value=&quot;5&quot;/&gt;&lt;property id=&quot;20300&quot; value=&quot;Slide 18 - &amp;quot;Cross Sector Collaboration&amp;quot;&quot;/&gt;&lt;property id=&quot;20307&quot; value=&quot;304&quot;/&gt;&lt;/object&gt;&lt;object type=&quot;3&quot; unique_id=&quot;10522&quot;&gt;&lt;property id=&quot;20148&quot; value=&quot;5&quot;/&gt;&lt;property id=&quot;20300&quot; value=&quot;Slide 19 - &amp;quot;Physical Environment&amp;quot;&quot;/&gt;&lt;property id=&quot;20307&quot; value=&quot;305&quot;/&gt;&lt;/object&gt;&lt;object type=&quot;3&quot; unique_id=&quot;10523&quot;&gt;&lt;property id=&quot;20148&quot; value=&quot;5&quot;/&gt;&lt;property id=&quot;20300&quot; value=&quot;Slide 20 - &amp;quot;Children’s Mental Health Awareness Day&amp;quot;&quot;/&gt;&lt;property id=&quot;20307&quot; value=&quot;306&quot;/&gt;&lt;/object&gt;&lt;object type=&quot;3&quot; unique_id=&quot;10524&quot;&gt;&lt;property id=&quot;20148&quot; value=&quot;5&quot;/&gt;&lt;property id=&quot;20300&quot; value=&quot;Slide 21 - &amp;quot;Thank you&amp;quot;&quot;/&gt;&lt;property id=&quot;20307&quot; value=&quot;307&quot;/&gt;&lt;/object&gt;&lt;object type=&quot;3&quot; unique_id=&quot;10525&quot;&gt;&lt;property id=&quot;20148&quot; value=&quot;5&quot;/&gt;&lt;property id=&quot;20300&quot; value=&quot;Slide 22 - &amp;quot;Motivating Others through Voices of Experience&amp;quot;&quot;/&gt;&lt;property id=&quot;20307&quot; value=&quot;324&quot;/&gt;&lt;/object&gt;&lt;object type=&quot;3&quot; unique_id=&quot;10526&quot;&gt;&lt;property id=&quot;20148&quot; value=&quot;5&quot;/&gt;&lt;property id=&quot;20300&quot; value=&quot;Slide 23 - &amp;quot;Youth MOVE Purpose&amp;quot;&quot;/&gt;&lt;property id=&quot;20307&quot; value=&quot;310&quot;/&gt;&lt;/object&gt;&lt;object type=&quot;3&quot; unique_id=&quot;10527&quot;&gt;&lt;property id=&quot;20148&quot; value=&quot;5&quot;/&gt;&lt;property id=&quot;20300&quot; value=&quot;Slide 24 - &amp;quot;Chapter Model &amp;quot;&quot;/&gt;&lt;property id=&quot;20307&quot; value=&quot;311&quot;/&gt;&lt;/object&gt;&lt;object type=&quot;3&quot; unique_id=&quot;10528&quot;&gt;&lt;property id=&quot;20148&quot; value=&quot;5&quot;/&gt;&lt;property id=&quot;20300&quot; value=&quot;Slide 25 - &amp;quot;Understanding Trauma: Lived Experience Perspective &amp;quot;&quot;/&gt;&lt;property id=&quot;20307&quot; value=&quot;312&quot;/&gt;&lt;/object&gt;&lt;object type=&quot;3&quot; unique_id=&quot;10531&quot;&gt;&lt;property id=&quot;20148&quot; value=&quot;5&quot;/&gt;&lt;property id=&quot;20300&quot; value=&quot;Slide 28 - &amp;quot;Trauma Informed Care in Action &amp;quot;&quot;/&gt;&lt;property id=&quot;20307&quot; value=&quot;315&quot;/&gt;&lt;/object&gt;&lt;object type=&quot;3&quot; unique_id=&quot;10532&quot;&gt;&lt;property id=&quot;20148&quot; value=&quot;5&quot;/&gt;&lt;property id=&quot;20300&quot; value=&quot;Slide 29 - &amp;quot;Models of Partnership &amp;quot;&quot;/&gt;&lt;property id=&quot;20307&quot; value=&quot;316&quot;/&gt;&lt;/object&gt;&lt;object type=&quot;3&quot; unique_id=&quot;10533&quot;&gt;&lt;property id=&quot;20148&quot; value=&quot;5&quot;/&gt;&lt;property id=&quot;20300&quot; value=&quot;Slide 30 - &amp;quot;Ways to Incorporate Family &amp;amp;Youth  Voices &amp;quot;&quot;/&gt;&lt;property id=&quot;20307&quot; value=&quot;317&quot;/&gt;&lt;/object&gt;&lt;object type=&quot;3&quot; unique_id=&quot;10535&quot;&gt;&lt;property id=&quot;20148&quot; value=&quot;5&quot;/&gt;&lt;property id=&quot;20300&quot; value=&quot;Slide 32 - &amp;quot;What is Resiliency? &amp;quot;&quot;/&gt;&lt;property id=&quot;20307&quot; value=&quot;319&quot;/&gt;&lt;/object&gt;&lt;object type=&quot;3&quot; unique_id=&quot;10536&quot;&gt;&lt;property id=&quot;20148&quot; value=&quot;5&quot;/&gt;&lt;property id=&quot;20300&quot; value=&quot;Slide 33 - &amp;quot;ACE’s &amp;amp; Resilience  &amp;quot;&quot;/&gt;&lt;property id=&quot;20307&quot; value=&quot;320&quot;/&gt;&lt;/object&gt;&lt;object type=&quot;3&quot; unique_id=&quot;10537&quot;&gt;&lt;property id=&quot;20148&quot; value=&quot;5&quot;/&gt;&lt;property id=&quot;20300&quot; value=&quot;Slide 34 - &amp;quot;What is needed for post traumatic growth? &amp;quot;&quot;/&gt;&lt;property id=&quot;20307&quot; value=&quot;321&quot;/&gt;&lt;/object&gt;&lt;object type=&quot;3&quot; unique_id=&quot;10538&quot;&gt;&lt;property id=&quot;20148&quot; value=&quot;5&quot;/&gt;&lt;property id=&quot;20300&quot; value=&quot;Slide 35 - &amp;quot;For more Information &amp;quot;&quot;/&gt;&lt;property id=&quot;20307&quot; value=&quot;348&quot;/&gt;&lt;/object&gt;&lt;object type=&quot;3&quot; unique_id=&quot;10539&quot;&gt;&lt;property id=&quot;20148&quot; value=&quot;5&quot;/&gt;&lt;property id=&quot;20300&quot; value=&quot;Slide 36 - &amp;quot;A Trauma-Informed Approach in Youth Programs&amp;quot;&quot;/&gt;&lt;property id=&quot;20307&quot; value=&quot;325&quot;/&gt;&lt;/object&gt;&lt;object type=&quot;3&quot; unique_id=&quot;10540&quot;&gt;&lt;property id=&quot;20148&quot; value=&quot;5&quot;/&gt;&lt;property id=&quot;20300&quot; value=&quot;Slide 37 - &amp;quot;Bellevue JJ MH Service&amp;quot;&quot;/&gt;&lt;property id=&quot;20307&quot; value=&quot;326&quot;/&gt;&lt;/object&gt;&lt;object type=&quot;3&quot; unique_id=&quot;10541&quot;&gt;&lt;property id=&quot;20148&quot; value=&quot;5&quot;/&gt;&lt;property id=&quot;20300&quot; value=&quot;Slide 38 - &amp;quot;Our approach&amp;quot;&quot;/&gt;&lt;property id=&quot;20307&quot; value=&quot;327&quot;/&gt;&lt;/object&gt;&lt;object type=&quot;3&quot; unique_id=&quot;10542&quot;&gt;&lt;property id=&quot;20148&quot; value=&quot;5&quot;/&gt;&lt;property id=&quot;20300&quot; value=&quot;Slide 39 - &amp;quot;FACT: Trauma can impact school performance. &amp;quot;&quot;/&gt;&lt;property id=&quot;20307&quot; value=&quot;328&quot;/&gt;&lt;/object&gt;&lt;object type=&quot;3&quot; unique_id=&quot;10543&quot;&gt;&lt;property id=&quot;20148&quot; value=&quot;5&quot;/&gt;&lt;property id=&quot;20300&quot; value=&quot;Slide 40 - &amp;quot;FACT: Traumatized youth may experience physical and emotional distress.&amp;quot;&quot;/&gt;&lt;property id=&quot;20307&quot; value=&quot;329&quot;/&gt;&lt;/object&gt;&lt;object type=&quot;3&quot; unique_id=&quot;10544&quot;&gt;&lt;property id=&quot;20148&quot; value=&quot;5&quot;/&gt;&lt;property id=&quot;20300&quot; value=&quot;Slide 41 - &amp;quot;Impacts: Emotional responses&amp;quot;&quot;/&gt;&lt;property id=&quot;20307&quot; value=&quot;330&quot;/&gt;&lt;/object&gt;&lt;object type=&quot;3&quot; unique_id=&quot;10545&quot;&gt;&lt;property id=&quot;20148&quot; value=&quot;5&quot;/&gt;&lt;property id=&quot;20300&quot; value=&quot;Slide 42 - &amp;quot;Impacts: Cognition – thinking and learning&amp;quot;&quot;/&gt;&lt;property id=&quot;20307&quot; value=&quot;331&quot;/&gt;&lt;/object&gt;&lt;object type=&quot;3&quot; unique_id=&quot;10546&quot;&gt;&lt;property id=&quot;20148&quot; value=&quot;5&quot;/&gt;&lt;property id=&quot;20300&quot; value=&quot;Slide 43 - &amp;quot;Impacts: Self-concept/future orientation&amp;quot;&quot;/&gt;&lt;property id=&quot;20307&quot; value=&quot;332&quot;/&gt;&lt;/object&gt;&lt;object type=&quot;3&quot; unique_id=&quot;10547&quot;&gt;&lt;property id=&quot;20148&quot; value=&quot;5&quot;/&gt;&lt;property id=&quot;20300&quot; value=&quot;Slide 44 - &amp;quot;Survival coping&amp;quot;&quot;/&gt;&lt;property id=&quot;20307&quot; value=&quot;347&quot;/&gt;&lt;/object&gt;&lt;object type=&quot;3&quot; unique_id=&quot;10548&quot;&gt;&lt;property id=&quot;20148&quot; value=&quot;5&quot;/&gt;&lt;property id=&quot;20300&quot; value=&quot;Slide 45 - &amp;quot;Build resilience through relationships and activities&amp;quot;&quot;/&gt;&lt;property id=&quot;20307&quot; value=&quot;334&quot;/&gt;&lt;/object&gt;&lt;object type=&quot;3&quot; unique_id=&quot;10549&quot;&gt;&lt;property id=&quot;20148&quot; value=&quot;5&quot;/&gt;&lt;property id=&quot;20300&quot; value=&quot;Slide 46 - &amp;quot;Useful strategies&amp;quot;&quot;/&gt;&lt;property id=&quot;20307&quot; value=&quot;335&quot;/&gt;&lt;/object&gt;&lt;object type=&quot;3&quot; unique_id=&quot;10550&quot;&gt;&lt;property id=&quot;20148&quot; value=&quot;5&quot;/&gt;&lt;property id=&quot;20300&quot; value=&quot;Slide 47 - &amp;quot;Useful strategies, 2&amp;quot;&quot;/&gt;&lt;property id=&quot;20307&quot; value=&quot;336&quot;/&gt;&lt;/object&gt;&lt;object type=&quot;3&quot; unique_id=&quot;10551&quot;&gt;&lt;property id=&quot;20148&quot; value=&quot;5&quot;/&gt;&lt;property id=&quot;20300&quot; value=&quot;Slide 48 - &amp;quot;Help youth manage posttraumatic reactions&amp;quot;&quot;/&gt;&lt;property id=&quot;20307&quot; value=&quot;337&quot;/&gt;&lt;/object&gt;&lt;object type=&quot;3&quot; unique_id=&quot;10552&quot;&gt;&lt;property id=&quot;20148&quot; value=&quot;5&quot;/&gt;&lt;property id=&quot;20300&quot; value=&quot;Slide 49&quot;/&gt;&lt;property id=&quot;20307&quot; value=&quot;338&quot;/&gt;&lt;/object&gt;&lt;object type=&quot;3&quot; unique_id=&quot;10553&quot;&gt;&lt;property id=&quot;20148&quot; value=&quot;5&quot;/&gt;&lt;property id=&quot;20300&quot; value=&quot;Slide 50 - &amp;quot;A Trauma Informed Program:  Sacramento Regional Conservation Corps&amp;quot;&quot;/&gt;&lt;property id=&quot;20307&quot; value=&quot;346&quot;/&gt;&lt;/object&gt;&lt;object type=&quot;3&quot; unique_id=&quot;10554&quot;&gt;&lt;property id=&quot;20148&quot; value=&quot;5&quot;/&gt;&lt;property id=&quot;20300&quot; value=&quot;Slide 51 - &amp;quot;How do we see our youth?&amp;quot;&quot;/&gt;&lt;property id=&quot;20307&quot; value=&quot;340&quot;/&gt;&lt;/object&gt;&lt;object type=&quot;3&quot; unique_id=&quot;10555&quot;&gt;&lt;property id=&quot;20148&quot; value=&quot;5&quot;/&gt;&lt;property id=&quot;20300&quot; value=&quot;Slide 52 - &amp;quot;Start Point&amp;quot;&quot;/&gt;&lt;property id=&quot;20307&quot; value=&quot;341&quot;/&gt;&lt;/object&gt;&lt;object type=&quot;3&quot; unique_id=&quot;10556&quot;&gt;&lt;property id=&quot;20148&quot; value=&quot;5&quot;/&gt;&lt;property id=&quot;20300&quot; value=&quot;Slide 53 - &amp;quot;Fundamentals&amp;quot;&quot;/&gt;&lt;property id=&quot;20307&quot; value=&quot;342&quot;/&gt;&lt;/object&gt;&lt;object type=&quot;3&quot; unique_id=&quot;10557&quot;&gt;&lt;property id=&quot;20148&quot; value=&quot;5&quot;/&gt;&lt;property id=&quot;20300&quot; value=&quot;Slide 54 - &amp;quot;Our Process&amp;quot;&quot;/&gt;&lt;property id=&quot;20307&quot; value=&quot;343&quot;/&gt;&lt;/object&gt;&lt;object type=&quot;3&quot; unique_id=&quot;10558&quot;&gt;&lt;property id=&quot;20148&quot; value=&quot;5&quot;/&gt;&lt;property id=&quot;20300&quot; value=&quot;Slide 55 - &amp;quot;Patience&amp;quot;&quot;/&gt;&lt;property id=&quot;20307&quot; value=&quot;344&quot;/&gt;&lt;/object&gt;&lt;object type=&quot;3&quot; unique_id=&quot;10559&quot;&gt;&lt;property id=&quot;20148&quot; value=&quot;5&quot;/&gt;&lt;property id=&quot;20300&quot; value=&quot;Slide 56&quot;/&gt;&lt;property id=&quot;20307&quot; value=&quot;345&quot;/&gt;&lt;/object&gt;&lt;object type=&quot;3&quot; unique_id=&quot;10560&quot;&gt;&lt;property id=&quot;20148&quot; value=&quot;5&quot;/&gt;&lt;property id=&quot;20300&quot; value=&quot;Slide 57&quot;/&gt;&lt;property id=&quot;20307&quot; value=&quot;349&quot;/&gt;&lt;/object&gt;&lt;object type=&quot;3&quot; unique_id=&quot;10561&quot;&gt;&lt;property id=&quot;20148&quot; value=&quot;5&quot;/&gt;&lt;property id=&quot;20300&quot; value=&quot;Slide 58&quot;/&gt;&lt;property id=&quot;20307&quot; value=&quot;281&quot;/&gt;&lt;/object&gt;&lt;object type=&quot;3&quot; unique_id=&quot;10562&quot;&gt;&lt;property id=&quot;20148&quot; value=&quot;5&quot;/&gt;&lt;property id=&quot;20300&quot; value=&quot;Slide 59 - &amp;quot;Resources &amp;quot;&quot;/&gt;&lt;property id=&quot;20307&quot; value=&quot;284&quot;/&gt;&lt;/object&gt;&lt;object type=&quot;3&quot; unique_id=&quot;10563&quot;&gt;&lt;property id=&quot;20148&quot; value=&quot;5&quot;/&gt;&lt;property id=&quot;20300&quot; value=&quot;Slide 60 - &amp;quot;Resources &amp;quot;&quot;/&gt;&lt;property id=&quot;20307&quot; value=&quot;292&quot;/&gt;&lt;/object&gt;&lt;object type=&quot;3&quot; unique_id=&quot;10564&quot;&gt;&lt;property id=&quot;20148&quot; value=&quot;5&quot;/&gt;&lt;property id=&quot;20300&quot; value=&quot;Slide 61 - &amp;quot;Resources &amp;quot;&quot;/&gt;&lt;property id=&quot;20307&quot; value=&quot;293&quot;/&gt;&lt;/object&gt;&lt;object type=&quot;3&quot; unique_id=&quot;10565&quot;&gt;&lt;property id=&quot;20148&quot; value=&quot;5&quot;/&gt;&lt;property id=&quot;20300&quot; value=&quot;Slide 62 - &amp;quot;Resources &amp;quot;&quot;/&gt;&lt;property id=&quot;20307&quot; value=&quot;294&quot;/&gt;&lt;/object&gt;&lt;object type=&quot;3&quot; unique_id=&quot;10566&quot;&gt;&lt;property id=&quot;20148&quot; value=&quot;5&quot;/&gt;&lt;property id=&quot;20300&quot; value=&quot;Slide 63&quot;/&gt;&lt;property id=&quot;20307&quot; value=&quot;277&quot;/&gt;&lt;/object&gt;&lt;object type=&quot;3&quot; unique_id=&quot;10567&quot;&gt;&lt;property id=&quot;20148&quot; value=&quot;5&quot;/&gt;&lt;property id=&quot;20300&quot; value=&quot;Slide 64&quot;/&gt;&lt;property id=&quot;20307&quot; value=&quot;275&quot;/&gt;&lt;/object&gt;&lt;object type=&quot;3&quot; unique_id=&quot;10568&quot;&gt;&lt;property id=&quot;20148&quot; value=&quot;5&quot;/&gt;&lt;property id=&quot;20300&quot; value=&quot;Slide 65&quot;/&gt;&lt;property id=&quot;20307&quot; value=&quot;282&quot;/&gt;&lt;/object&gt;&lt;object type=&quot;3&quot; unique_id=&quot;10977&quot;&gt;&lt;property id=&quot;20148&quot; value=&quot;5&quot;/&gt;&lt;property id=&quot;20300&quot; value=&quot;Slide 26 - &amp;quot;Trauma Informed Care Matters&amp;quot;&quot;/&gt;&lt;property id=&quot;20307&quot; value=&quot;350&quot;/&gt;&lt;/object&gt;&lt;object type=&quot;3&quot; unique_id=&quot;10978&quot;&gt;&lt;property id=&quot;20148&quot; value=&quot;5&quot;/&gt;&lt;property id=&quot;20300&quot; value=&quot;Slide 27 - &amp;quot;Trauma Informed Care Matters&amp;quot;&quot;/&gt;&lt;property id=&quot;20307&quot; value=&quot;351&quot;/&gt;&lt;/object&gt;&lt;object type=&quot;3&quot; unique_id=&quot;10979&quot;&gt;&lt;property id=&quot;20148&quot; value=&quot;5&quot;/&gt;&lt;property id=&quot;20300&quot; value=&quot;Slide 31 - &amp;quot;Resilience&amp;quot;&quot;/&gt;&lt;property id=&quot;20307&quot; value=&quot;352&quot;/&gt;&lt;/object&gt;&lt;/object&gt;&lt;object type=&quot;8&quot; unique_id=&quot;10636&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2.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7CF015E-6999-426A-BC7D-409AC2FCC986}">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7741</TotalTime>
  <Words>4191</Words>
  <Application>Microsoft Office PowerPoint</Application>
  <PresentationFormat>On-screen Show (4:3)</PresentationFormat>
  <Paragraphs>622</Paragraphs>
  <Slides>65</Slides>
  <Notes>14</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65</vt:i4>
      </vt:variant>
    </vt:vector>
  </HeadingPairs>
  <TitlesOfParts>
    <vt:vector size="84" baseType="lpstr">
      <vt:lpstr>ＭＳ Ｐゴシック</vt:lpstr>
      <vt:lpstr>Yu Gothic Medium</vt:lpstr>
      <vt:lpstr>Yu Gothic UI Semibold</vt:lpstr>
      <vt:lpstr>AR CENA</vt:lpstr>
      <vt:lpstr>Arial</vt:lpstr>
      <vt:lpstr>Calibri</vt:lpstr>
      <vt:lpstr>Calibri Light</vt:lpstr>
      <vt:lpstr>Galdeano</vt:lpstr>
      <vt:lpstr>Helvetica</vt:lpstr>
      <vt:lpstr>Impact</vt:lpstr>
      <vt:lpstr>Open Sans</vt:lpstr>
      <vt:lpstr>Times New Roman</vt:lpstr>
      <vt:lpstr>Verdana</vt:lpstr>
      <vt:lpstr>Webdings</vt:lpstr>
      <vt:lpstr>Wingdings</vt:lpstr>
      <vt:lpstr>Wingdings 2</vt:lpstr>
      <vt:lpstr>Wingdings 3</vt:lpstr>
      <vt:lpstr>Standard Slides</vt:lpstr>
      <vt:lpstr>Interactive Slides</vt:lpstr>
      <vt:lpstr>Our Journey Together:  A Trauma-Informed Approach for Youth and the Workforce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are you (or your organization) in becoming trauma-informed?</vt:lpstr>
      <vt:lpstr>Trauma? </vt:lpstr>
      <vt:lpstr>   SAMHSA’s Concept of Trauma and Framework for a Trauma-Informed Approach </vt:lpstr>
      <vt:lpstr>A National Strategy</vt:lpstr>
      <vt:lpstr>SAMHSA Concept of Trauma and Guidance for a Trauma-Informed Approach</vt:lpstr>
      <vt:lpstr>SAMHSA’s Concept of Trauma: “The 3 Es”</vt:lpstr>
      <vt:lpstr>A Trauma-Informed Approach (Four R’s)</vt:lpstr>
      <vt:lpstr>Key Principles of a Trauma-Informed Approach</vt:lpstr>
      <vt:lpstr>PowerPoint Presentation</vt:lpstr>
      <vt:lpstr>Cross Sector Collaboration</vt:lpstr>
      <vt:lpstr>Physical Environment</vt:lpstr>
      <vt:lpstr>Children’s Mental Health Awareness Day</vt:lpstr>
      <vt:lpstr>Thank you</vt:lpstr>
      <vt:lpstr>Motivating Others through Voices of Experience</vt:lpstr>
      <vt:lpstr>Youth MOVE Purpose</vt:lpstr>
      <vt:lpstr>Chapter Model </vt:lpstr>
      <vt:lpstr>Understanding Trauma: Lived Experience Perspective </vt:lpstr>
      <vt:lpstr>Trauma Informed Care Matters</vt:lpstr>
      <vt:lpstr>Trauma Informed Care Matters</vt:lpstr>
      <vt:lpstr>Trauma Informed Care in Action </vt:lpstr>
      <vt:lpstr>Models of Partnership </vt:lpstr>
      <vt:lpstr>Ways to Incorporate Family &amp;Youth  Voices </vt:lpstr>
      <vt:lpstr>Resilience</vt:lpstr>
      <vt:lpstr>What is Resiliency? </vt:lpstr>
      <vt:lpstr>ACE’s &amp; Resilience  </vt:lpstr>
      <vt:lpstr>What is needed for post traumatic growth? </vt:lpstr>
      <vt:lpstr>For more Information </vt:lpstr>
      <vt:lpstr>A Trauma-Informed Approach in Youth Programs</vt:lpstr>
      <vt:lpstr>Bellevue JJ MH Service</vt:lpstr>
      <vt:lpstr>Our approach</vt:lpstr>
      <vt:lpstr>FACT: Trauma can impact school performance. </vt:lpstr>
      <vt:lpstr>FACT: Traumatized youth may experience physical and emotional distress.</vt:lpstr>
      <vt:lpstr>Impacts: Emotional responses</vt:lpstr>
      <vt:lpstr>Impacts: Cognition – thinking and learning</vt:lpstr>
      <vt:lpstr>Impacts: Self-concept/future orientation</vt:lpstr>
      <vt:lpstr>Survival coping</vt:lpstr>
      <vt:lpstr>Build resilience through relationships and activities</vt:lpstr>
      <vt:lpstr>Useful strategies</vt:lpstr>
      <vt:lpstr>Useful strategies, 2</vt:lpstr>
      <vt:lpstr>Help youth manage posttraumatic reactions</vt:lpstr>
      <vt:lpstr>PowerPoint Presentation</vt:lpstr>
      <vt:lpstr>A Trauma Informed Program:  Sacramento Regional Conservation Corps</vt:lpstr>
      <vt:lpstr>How do we see our youth?</vt:lpstr>
      <vt:lpstr>Start Point</vt:lpstr>
      <vt:lpstr>Fundamentals</vt:lpstr>
      <vt:lpstr>Our Process</vt:lpstr>
      <vt:lpstr>Patience</vt:lpstr>
      <vt:lpstr>PowerPoint Presentation</vt:lpstr>
      <vt:lpstr>PowerPoint Presentation</vt:lpstr>
      <vt:lpstr>PowerPoint Presentation</vt:lpstr>
      <vt:lpstr>Resources </vt:lpstr>
      <vt:lpstr>Resources </vt:lpstr>
      <vt:lpstr>Resources </vt:lpstr>
      <vt:lpstr>Resources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Jennifer Jacobs</cp:lastModifiedBy>
  <cp:revision>204</cp:revision>
  <cp:lastPrinted>2018-04-26T16:15:26Z</cp:lastPrinted>
  <dcterms:created xsi:type="dcterms:W3CDTF">2017-06-21T17:13:53Z</dcterms:created>
  <dcterms:modified xsi:type="dcterms:W3CDTF">2018-05-02T13:46:23Z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