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1" r:id="rId2"/>
  </p:sldMasterIdLst>
  <p:notesMasterIdLst>
    <p:notesMasterId r:id="rId37"/>
  </p:notesMasterIdLst>
  <p:handoutMasterIdLst>
    <p:handoutMasterId r:id="rId38"/>
  </p:handoutMasterIdLst>
  <p:sldIdLst>
    <p:sldId id="289" r:id="rId3"/>
    <p:sldId id="290" r:id="rId4"/>
    <p:sldId id="291" r:id="rId5"/>
    <p:sldId id="292" r:id="rId6"/>
    <p:sldId id="293" r:id="rId7"/>
    <p:sldId id="312" r:id="rId8"/>
    <p:sldId id="353" r:id="rId9"/>
    <p:sldId id="297" r:id="rId10"/>
    <p:sldId id="348" r:id="rId11"/>
    <p:sldId id="337" r:id="rId12"/>
    <p:sldId id="354" r:id="rId13"/>
    <p:sldId id="345" r:id="rId14"/>
    <p:sldId id="349" r:id="rId15"/>
    <p:sldId id="346" r:id="rId16"/>
    <p:sldId id="357" r:id="rId17"/>
    <p:sldId id="356" r:id="rId18"/>
    <p:sldId id="347" r:id="rId19"/>
    <p:sldId id="351" r:id="rId20"/>
    <p:sldId id="343" r:id="rId21"/>
    <p:sldId id="334" r:id="rId22"/>
    <p:sldId id="344" r:id="rId23"/>
    <p:sldId id="342" r:id="rId24"/>
    <p:sldId id="358" r:id="rId25"/>
    <p:sldId id="303" r:id="rId26"/>
    <p:sldId id="307" r:id="rId27"/>
    <p:sldId id="304" r:id="rId28"/>
    <p:sldId id="305" r:id="rId29"/>
    <p:sldId id="306" r:id="rId30"/>
    <p:sldId id="321" r:id="rId31"/>
    <p:sldId id="350" r:id="rId32"/>
    <p:sldId id="322" r:id="rId33"/>
    <p:sldId id="308" r:id="rId34"/>
    <p:sldId id="338" r:id="rId35"/>
    <p:sldId id="310" r:id="rId36"/>
  </p:sldIdLst>
  <p:sldSz cx="9144000" cy="6858000" type="screen4x3"/>
  <p:notesSz cx="7010400" cy="92964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5" autoAdjust="0"/>
    <p:restoredTop sz="93333" autoAdjust="0"/>
  </p:normalViewPr>
  <p:slideViewPr>
    <p:cSldViewPr snapToGrid="0">
      <p:cViewPr varScale="1">
        <p:scale>
          <a:sx n="77" d="100"/>
          <a:sy n="77" d="100"/>
        </p:scale>
        <p:origin x="1410" y="84"/>
      </p:cViewPr>
      <p:guideLst>
        <p:guide orient="horz" pos="2160"/>
        <p:guide pos="2880"/>
      </p:guideLst>
    </p:cSldViewPr>
  </p:slideViewPr>
  <p:outlineViewPr>
    <p:cViewPr>
      <p:scale>
        <a:sx n="33" d="100"/>
        <a:sy n="33" d="100"/>
      </p:scale>
      <p:origin x="0" y="-7532"/>
    </p:cViewPr>
  </p:outlineViewPr>
  <p:notesTextViewPr>
    <p:cViewPr>
      <p:scale>
        <a:sx n="1" d="1"/>
        <a:sy n="1" d="1"/>
      </p:scale>
      <p:origin x="0" y="0"/>
    </p:cViewPr>
  </p:notesTextViewPr>
  <p:notesViewPr>
    <p:cSldViewPr snapToGrid="0">
      <p:cViewPr varScale="1">
        <p:scale>
          <a:sx n="51" d="100"/>
          <a:sy n="51" d="100"/>
        </p:scale>
        <p:origin x="266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D9DC45C-EBA7-4E66-887C-FC0854EAD86C}" type="datetimeFigureOut">
              <a:rPr lang="en-US" smtClean="0"/>
              <a:t>4/3/2018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A1DFD86-C40C-4370-86AF-BDC8E1990D16}" type="slidenum">
              <a:rPr lang="en-US" smtClean="0"/>
              <a:t>‹#›</a:t>
            </a:fld>
            <a:endParaRPr lang="en-US"/>
          </a:p>
        </p:txBody>
      </p:sp>
    </p:spTree>
    <p:extLst>
      <p:ext uri="{BB962C8B-B14F-4D97-AF65-F5344CB8AC3E}">
        <p14:creationId xmlns:p14="http://schemas.microsoft.com/office/powerpoint/2010/main" val="2780003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5788989-C4F2-419E-8CC5-53E2453B8A9F}" type="datetimeFigureOut">
              <a:rPr lang="en-US" smtClean="0"/>
              <a:t>4/3/2018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75" y="708025"/>
            <a:ext cx="4735513" cy="3551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a:t>
            </a:fld>
            <a:endParaRPr lang="en-US" dirty="0"/>
          </a:p>
        </p:txBody>
      </p:sp>
    </p:spTree>
    <p:extLst>
      <p:ext uri="{BB962C8B-B14F-4D97-AF65-F5344CB8AC3E}">
        <p14:creationId xmlns:p14="http://schemas.microsoft.com/office/powerpoint/2010/main" val="1802497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p:txBody>
      </p:sp>
      <p:sp>
        <p:nvSpPr>
          <p:cNvPr id="4" name="Slide Number Placeholder 3"/>
          <p:cNvSpPr>
            <a:spLocks noGrp="1"/>
          </p:cNvSpPr>
          <p:nvPr>
            <p:ph type="sldNum" sz="quarter" idx="10"/>
          </p:nvPr>
        </p:nvSpPr>
        <p:spPr/>
        <p:txBody>
          <a:bodyPr/>
          <a:lstStyle/>
          <a:p>
            <a:fld id="{0DB0D2C8-4E9D-4ABA-936B-5E500A1B423B}" type="slidenum">
              <a:rPr lang="en-US" smtClean="0"/>
              <a:t>10</a:t>
            </a:fld>
            <a:endParaRPr lang="en-US"/>
          </a:p>
        </p:txBody>
      </p:sp>
    </p:spTree>
    <p:extLst>
      <p:ext uri="{BB962C8B-B14F-4D97-AF65-F5344CB8AC3E}">
        <p14:creationId xmlns:p14="http://schemas.microsoft.com/office/powerpoint/2010/main" val="2743950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7686">
              <a:spcBef>
                <a:spcPct val="0"/>
              </a:spcBef>
            </a:pPr>
            <a:r>
              <a:rPr lang="en-US" altLang="en-US" dirty="0"/>
              <a:t> </a:t>
            </a:r>
            <a:endParaRPr lang="en-US" altLang="en-US" i="0" dirty="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6854" indent="-291099">
              <a:defRPr>
                <a:solidFill>
                  <a:schemeClr val="tx1"/>
                </a:solidFill>
                <a:latin typeface="Calibri" pitchFamily="34" charset="0"/>
              </a:defRPr>
            </a:lvl2pPr>
            <a:lvl3pPr marL="1164392" indent="-232878">
              <a:defRPr>
                <a:solidFill>
                  <a:schemeClr val="tx1"/>
                </a:solidFill>
                <a:latin typeface="Calibri" pitchFamily="34" charset="0"/>
              </a:defRPr>
            </a:lvl3pPr>
            <a:lvl4pPr marL="1630149" indent="-232878">
              <a:defRPr>
                <a:solidFill>
                  <a:schemeClr val="tx1"/>
                </a:solidFill>
                <a:latin typeface="Calibri" pitchFamily="34" charset="0"/>
              </a:defRPr>
            </a:lvl4pPr>
            <a:lvl5pPr marL="2095907" indent="-232878">
              <a:defRPr>
                <a:solidFill>
                  <a:schemeClr val="tx1"/>
                </a:solidFill>
                <a:latin typeface="Calibri" pitchFamily="34" charset="0"/>
              </a:defRPr>
            </a:lvl5pPr>
            <a:lvl6pPr marL="2561663" indent="-232878" fontAlgn="base">
              <a:spcBef>
                <a:spcPct val="0"/>
              </a:spcBef>
              <a:spcAft>
                <a:spcPct val="0"/>
              </a:spcAft>
              <a:defRPr>
                <a:solidFill>
                  <a:schemeClr val="tx1"/>
                </a:solidFill>
                <a:latin typeface="Calibri" pitchFamily="34" charset="0"/>
              </a:defRPr>
            </a:lvl6pPr>
            <a:lvl7pPr marL="3027421" indent="-232878" fontAlgn="base">
              <a:spcBef>
                <a:spcPct val="0"/>
              </a:spcBef>
              <a:spcAft>
                <a:spcPct val="0"/>
              </a:spcAft>
              <a:defRPr>
                <a:solidFill>
                  <a:schemeClr val="tx1"/>
                </a:solidFill>
                <a:latin typeface="Calibri" pitchFamily="34" charset="0"/>
              </a:defRPr>
            </a:lvl7pPr>
            <a:lvl8pPr marL="3493178" indent="-232878" fontAlgn="base">
              <a:spcBef>
                <a:spcPct val="0"/>
              </a:spcBef>
              <a:spcAft>
                <a:spcPct val="0"/>
              </a:spcAft>
              <a:defRPr>
                <a:solidFill>
                  <a:schemeClr val="tx1"/>
                </a:solidFill>
                <a:latin typeface="Calibri" pitchFamily="34" charset="0"/>
              </a:defRPr>
            </a:lvl8pPr>
            <a:lvl9pPr marL="3958935" indent="-2328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9B7E936-F44C-4ED4-9393-B8150110A052}" type="slidenum">
              <a:rPr lang="en-US" altLang="en-US">
                <a:solidFill>
                  <a:prstClr val="black"/>
                </a:solidFill>
              </a:rPr>
              <a:pPr fontAlgn="base">
                <a:spcBef>
                  <a:spcPct val="0"/>
                </a:spcBef>
                <a:spcAft>
                  <a:spcPct val="0"/>
                </a:spcAft>
              </a:pPr>
              <a:t>11</a:t>
            </a:fld>
            <a:endParaRPr lang="en-US" altLang="en-US" dirty="0">
              <a:solidFill>
                <a:prstClr val="black"/>
              </a:solidFill>
            </a:endParaRPr>
          </a:p>
        </p:txBody>
      </p:sp>
    </p:spTree>
    <p:extLst>
      <p:ext uri="{BB962C8B-B14F-4D97-AF65-F5344CB8AC3E}">
        <p14:creationId xmlns:p14="http://schemas.microsoft.com/office/powerpoint/2010/main" val="3229022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12</a:t>
            </a:fld>
            <a:endParaRPr lang="en-US"/>
          </a:p>
        </p:txBody>
      </p:sp>
    </p:spTree>
    <p:extLst>
      <p:ext uri="{BB962C8B-B14F-4D97-AF65-F5344CB8AC3E}">
        <p14:creationId xmlns:p14="http://schemas.microsoft.com/office/powerpoint/2010/main" val="200509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0DB0D2C8-4E9D-4ABA-936B-5E500A1B423B}" type="slidenum">
              <a:rPr lang="en-US" smtClean="0"/>
              <a:t>13</a:t>
            </a:fld>
            <a:endParaRPr lang="en-US"/>
          </a:p>
        </p:txBody>
      </p:sp>
      <p:sp>
        <p:nvSpPr>
          <p:cNvPr id="5" name="Notes Placeholder 1"/>
          <p:cNvSpPr txBox="1">
            <a:spLocks/>
          </p:cNvSpPr>
          <p:nvPr/>
        </p:nvSpPr>
        <p:spPr>
          <a:xfrm>
            <a:off x="853440" y="4626292"/>
            <a:ext cx="5608320" cy="3660458"/>
          </a:xfrm>
          <a:prstGeom prst="rect">
            <a:avLst/>
          </a:prstGeom>
        </p:spPr>
        <p:txBody>
          <a:bodyPr vert="horz" lIns="93177" tIns="46589" rIns="93177" bIns="46589"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a:t>Melissa</a:t>
            </a:r>
          </a:p>
          <a:p>
            <a:endParaRPr lang="en-US"/>
          </a:p>
          <a:p>
            <a:r>
              <a:rPr lang="en-US"/>
              <a:t>This is a checklist of  the four required elements in addition to resolving any remaining special condition</a:t>
            </a:r>
            <a:endParaRPr lang="en-US" dirty="0"/>
          </a:p>
        </p:txBody>
      </p:sp>
    </p:spTree>
    <p:extLst>
      <p:ext uri="{BB962C8B-B14F-4D97-AF65-F5344CB8AC3E}">
        <p14:creationId xmlns:p14="http://schemas.microsoft.com/office/powerpoint/2010/main" val="1027355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p:cNvSpPr>
            <a:spLocks noGrp="1"/>
          </p:cNvSpPr>
          <p:nvPr>
            <p:ph type="body" idx="1"/>
          </p:nvPr>
        </p:nvSpPr>
        <p:spPr/>
        <p:txBody>
          <a:bodyPr/>
          <a:lstStyle/>
          <a:p>
            <a:r>
              <a:rPr lang="en-US" dirty="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914400">
              <a:lnSpc>
                <a:spcPct val="90000"/>
              </a:lnSpc>
              <a:spcBef>
                <a:spcPts val="1800"/>
              </a:spcBef>
              <a:buClr>
                <a:schemeClr val="accent2"/>
              </a:buClr>
              <a:buFont typeface="Wingdings 2" panose="05020102010507070707" pitchFamily="18" charset="2"/>
              <a:buNone/>
            </a:pPr>
            <a:r>
              <a:rPr lang="en-US" dirty="0"/>
              <a:t> </a:t>
            </a:r>
          </a:p>
        </p:txBody>
      </p:sp>
      <p:sp>
        <p:nvSpPr>
          <p:cNvPr id="4" name="Slide Number Placeholder 3"/>
          <p:cNvSpPr>
            <a:spLocks noGrp="1"/>
          </p:cNvSpPr>
          <p:nvPr>
            <p:ph type="sldNum" sz="quarter" idx="10"/>
          </p:nvPr>
        </p:nvSpPr>
        <p:spPr/>
        <p:txBody>
          <a:bodyPr/>
          <a:lstStyle/>
          <a:p>
            <a:fld id="{0DB0D2C8-4E9D-4ABA-936B-5E500A1B423B}" type="slidenum">
              <a:rPr lang="en-US" smtClean="0"/>
              <a:t>15</a:t>
            </a:fld>
            <a:endParaRPr lang="en-US"/>
          </a:p>
        </p:txBody>
      </p:sp>
    </p:spTree>
    <p:extLst>
      <p:ext uri="{BB962C8B-B14F-4D97-AF65-F5344CB8AC3E}">
        <p14:creationId xmlns:p14="http://schemas.microsoft.com/office/powerpoint/2010/main" val="2737863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49478">
              <a:defRPr/>
            </a:pPr>
            <a:r>
              <a:rPr lang="en-US" sz="1400" dirty="0"/>
              <a:t> </a:t>
            </a:r>
            <a:endParaRPr lang="en-US" sz="1400" baseline="0" dirty="0"/>
          </a:p>
          <a:p>
            <a:pPr marL="0" lvl="1" defTabSz="949478">
              <a:defRPr/>
            </a:pPr>
            <a:endParaRPr lang="en-US" sz="1400" baseline="0" dirty="0"/>
          </a:p>
          <a:p>
            <a:pPr marL="0" lvl="1" defTabSz="949478">
              <a:defRPr/>
            </a:pPr>
            <a:r>
              <a:rPr lang="en-US" sz="1400" dirty="0"/>
              <a:t> </a:t>
            </a:r>
          </a:p>
          <a:p>
            <a:r>
              <a:rPr lang="en-US" sz="1400" dirty="0"/>
              <a:t> </a:t>
            </a: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16</a:t>
            </a:fld>
            <a:endParaRPr lang="en-US"/>
          </a:p>
        </p:txBody>
      </p:sp>
    </p:spTree>
    <p:extLst>
      <p:ext uri="{BB962C8B-B14F-4D97-AF65-F5344CB8AC3E}">
        <p14:creationId xmlns:p14="http://schemas.microsoft.com/office/powerpoint/2010/main" val="975665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0DB0D2C8-4E9D-4ABA-936B-5E500A1B423B}" type="slidenum">
              <a:rPr lang="en-US" smtClean="0"/>
              <a:t>17</a:t>
            </a:fld>
            <a:endParaRPr lang="en-US"/>
          </a:p>
        </p:txBody>
      </p:sp>
    </p:spTree>
    <p:extLst>
      <p:ext uri="{BB962C8B-B14F-4D97-AF65-F5344CB8AC3E}">
        <p14:creationId xmlns:p14="http://schemas.microsoft.com/office/powerpoint/2010/main" val="3902734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0DB0D2C8-4E9D-4ABA-936B-5E500A1B423B}" type="slidenum">
              <a:rPr lang="en-US" smtClean="0"/>
              <a:t>18</a:t>
            </a:fld>
            <a:endParaRPr lang="en-US"/>
          </a:p>
        </p:txBody>
      </p:sp>
    </p:spTree>
    <p:extLst>
      <p:ext uri="{BB962C8B-B14F-4D97-AF65-F5344CB8AC3E}">
        <p14:creationId xmlns:p14="http://schemas.microsoft.com/office/powerpoint/2010/main" val="2900328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0DB0D2C8-4E9D-4ABA-936B-5E500A1B423B}" type="slidenum">
              <a:rPr lang="en-US" smtClean="0"/>
              <a:t>19</a:t>
            </a:fld>
            <a:endParaRPr lang="en-US"/>
          </a:p>
        </p:txBody>
      </p:sp>
    </p:spTree>
    <p:extLst>
      <p:ext uri="{BB962C8B-B14F-4D97-AF65-F5344CB8AC3E}">
        <p14:creationId xmlns:p14="http://schemas.microsoft.com/office/powerpoint/2010/main" val="43221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75" y="708025"/>
            <a:ext cx="4735513" cy="3551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A0118022-50D0-43CE-B9C3-944277464A3B}" type="slidenum">
              <a:rPr lang="en-US" sz="1800" kern="0">
                <a:solidFill>
                  <a:sysClr val="windowText" lastClr="000000"/>
                </a:solidFill>
              </a:rPr>
              <a:pPr defTabSz="931774">
                <a:defRPr/>
              </a:pPr>
              <a:t>2</a:t>
            </a:fld>
            <a:endParaRPr lang="en-US" sz="1800" kern="0" dirty="0">
              <a:solidFill>
                <a:sysClr val="windowText" lastClr="000000"/>
              </a:solidFill>
            </a:endParaRPr>
          </a:p>
        </p:txBody>
      </p:sp>
    </p:spTree>
    <p:extLst>
      <p:ext uri="{BB962C8B-B14F-4D97-AF65-F5344CB8AC3E}">
        <p14:creationId xmlns:p14="http://schemas.microsoft.com/office/powerpoint/2010/main" val="1241952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 </a:t>
            </a:r>
          </a:p>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20</a:t>
            </a:fld>
            <a:endParaRPr lang="en-US"/>
          </a:p>
        </p:txBody>
      </p:sp>
    </p:spTree>
    <p:extLst>
      <p:ext uri="{BB962C8B-B14F-4D97-AF65-F5344CB8AC3E}">
        <p14:creationId xmlns:p14="http://schemas.microsoft.com/office/powerpoint/2010/main" val="2746819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100" dirty="0"/>
              <a:t> </a:t>
            </a:r>
          </a:p>
        </p:txBody>
      </p:sp>
      <p:sp>
        <p:nvSpPr>
          <p:cNvPr id="4" name="Slide Number Placeholder 3"/>
          <p:cNvSpPr>
            <a:spLocks noGrp="1"/>
          </p:cNvSpPr>
          <p:nvPr>
            <p:ph type="sldNum" sz="quarter" idx="10"/>
          </p:nvPr>
        </p:nvSpPr>
        <p:spPr/>
        <p:txBody>
          <a:bodyPr/>
          <a:lstStyle/>
          <a:p>
            <a:fld id="{0DB0D2C8-4E9D-4ABA-936B-5E500A1B423B}" type="slidenum">
              <a:rPr lang="en-US" smtClean="0"/>
              <a:t>21</a:t>
            </a:fld>
            <a:endParaRPr lang="en-US"/>
          </a:p>
        </p:txBody>
      </p:sp>
    </p:spTree>
    <p:extLst>
      <p:ext uri="{BB962C8B-B14F-4D97-AF65-F5344CB8AC3E}">
        <p14:creationId xmlns:p14="http://schemas.microsoft.com/office/powerpoint/2010/main" val="3435783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0DB0D2C8-4E9D-4ABA-936B-5E500A1B423B}" type="slidenum">
              <a:rPr lang="en-US" smtClean="0"/>
              <a:t>22</a:t>
            </a:fld>
            <a:endParaRPr lang="en-US"/>
          </a:p>
        </p:txBody>
      </p:sp>
    </p:spTree>
    <p:extLst>
      <p:ext uri="{BB962C8B-B14F-4D97-AF65-F5344CB8AC3E}">
        <p14:creationId xmlns:p14="http://schemas.microsoft.com/office/powerpoint/2010/main" val="3849589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0DB0D2C8-4E9D-4ABA-936B-5E500A1B423B}" type="slidenum">
              <a:rPr lang="en-US" smtClean="0"/>
              <a:t>23</a:t>
            </a:fld>
            <a:endParaRPr lang="en-US"/>
          </a:p>
        </p:txBody>
      </p:sp>
    </p:spTree>
    <p:extLst>
      <p:ext uri="{BB962C8B-B14F-4D97-AF65-F5344CB8AC3E}">
        <p14:creationId xmlns:p14="http://schemas.microsoft.com/office/powerpoint/2010/main" val="3233941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0DB0D2C8-4E9D-4ABA-936B-5E500A1B423B}" type="slidenum">
              <a:rPr lang="en-US" smtClean="0"/>
              <a:t>24</a:t>
            </a:fld>
            <a:endParaRPr lang="en-US"/>
          </a:p>
        </p:txBody>
      </p:sp>
    </p:spTree>
    <p:extLst>
      <p:ext uri="{BB962C8B-B14F-4D97-AF65-F5344CB8AC3E}">
        <p14:creationId xmlns:p14="http://schemas.microsoft.com/office/powerpoint/2010/main" val="24356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r>
              <a:rPr lang="en-US" dirty="0"/>
              <a:t> </a:t>
            </a:r>
          </a:p>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25</a:t>
            </a:fld>
            <a:endParaRPr lang="en-US"/>
          </a:p>
        </p:txBody>
      </p:sp>
    </p:spTree>
    <p:extLst>
      <p:ext uri="{BB962C8B-B14F-4D97-AF65-F5344CB8AC3E}">
        <p14:creationId xmlns:p14="http://schemas.microsoft.com/office/powerpoint/2010/main" val="1882040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 </a:t>
            </a:r>
          </a:p>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26</a:t>
            </a:fld>
            <a:endParaRPr lang="en-US"/>
          </a:p>
        </p:txBody>
      </p:sp>
    </p:spTree>
    <p:extLst>
      <p:ext uri="{BB962C8B-B14F-4D97-AF65-F5344CB8AC3E}">
        <p14:creationId xmlns:p14="http://schemas.microsoft.com/office/powerpoint/2010/main" val="2214711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0DB0D2C8-4E9D-4ABA-936B-5E500A1B423B}" type="slidenum">
              <a:rPr lang="en-US" smtClean="0"/>
              <a:t>27</a:t>
            </a:fld>
            <a:endParaRPr lang="en-US"/>
          </a:p>
        </p:txBody>
      </p:sp>
    </p:spTree>
    <p:extLst>
      <p:ext uri="{BB962C8B-B14F-4D97-AF65-F5344CB8AC3E}">
        <p14:creationId xmlns:p14="http://schemas.microsoft.com/office/powerpoint/2010/main" val="1155353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 </a:t>
            </a:r>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28</a:t>
            </a:fld>
            <a:endParaRPr lang="en-US"/>
          </a:p>
        </p:txBody>
      </p:sp>
    </p:spTree>
    <p:extLst>
      <p:ext uri="{BB962C8B-B14F-4D97-AF65-F5344CB8AC3E}">
        <p14:creationId xmlns:p14="http://schemas.microsoft.com/office/powerpoint/2010/main" val="4029183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29</a:t>
            </a:fld>
            <a:endParaRPr lang="en-US"/>
          </a:p>
        </p:txBody>
      </p:sp>
    </p:spTree>
    <p:extLst>
      <p:ext uri="{BB962C8B-B14F-4D97-AF65-F5344CB8AC3E}">
        <p14:creationId xmlns:p14="http://schemas.microsoft.com/office/powerpoint/2010/main" val="3574317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0DB0D2C8-4E9D-4ABA-936B-5E500A1B423B}" type="slidenum">
              <a:rPr lang="en-US" smtClean="0"/>
              <a:t>3</a:t>
            </a:fld>
            <a:endParaRPr lang="en-US"/>
          </a:p>
        </p:txBody>
      </p:sp>
    </p:spTree>
    <p:extLst>
      <p:ext uri="{BB962C8B-B14F-4D97-AF65-F5344CB8AC3E}">
        <p14:creationId xmlns:p14="http://schemas.microsoft.com/office/powerpoint/2010/main" val="1468861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0DB0D2C8-4E9D-4ABA-936B-5E500A1B423B}" type="slidenum">
              <a:rPr lang="en-US" smtClean="0"/>
              <a:t>30</a:t>
            </a:fld>
            <a:endParaRPr lang="en-US"/>
          </a:p>
        </p:txBody>
      </p:sp>
    </p:spTree>
    <p:extLst>
      <p:ext uri="{BB962C8B-B14F-4D97-AF65-F5344CB8AC3E}">
        <p14:creationId xmlns:p14="http://schemas.microsoft.com/office/powerpoint/2010/main" val="1797690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0DB0D2C8-4E9D-4ABA-936B-5E500A1B423B}" type="slidenum">
              <a:rPr lang="en-US" smtClean="0"/>
              <a:t>31</a:t>
            </a:fld>
            <a:endParaRPr lang="en-US"/>
          </a:p>
        </p:txBody>
      </p:sp>
    </p:spTree>
    <p:extLst>
      <p:ext uri="{BB962C8B-B14F-4D97-AF65-F5344CB8AC3E}">
        <p14:creationId xmlns:p14="http://schemas.microsoft.com/office/powerpoint/2010/main" val="2562541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46125"/>
            <a:ext cx="4181475" cy="3136900"/>
          </a:xfrm>
        </p:spPr>
      </p:sp>
      <p:sp>
        <p:nvSpPr>
          <p:cNvPr id="3" name="Notes Placeholder 2"/>
          <p:cNvSpPr>
            <a:spLocks noGrp="1"/>
          </p:cNvSpPr>
          <p:nvPr>
            <p:ph type="body" idx="1"/>
          </p:nvPr>
        </p:nvSpPr>
        <p:spPr>
          <a:xfrm>
            <a:off x="701040" y="4115077"/>
            <a:ext cx="5608320" cy="3660458"/>
          </a:xfrm>
        </p:spPr>
        <p:txBody>
          <a:bodyPr/>
          <a:lstStyle/>
          <a:p>
            <a:pPr defTabSz="931774">
              <a:defRPr/>
            </a:pPr>
            <a:r>
              <a:rPr lang="en-US" sz="1800" dirty="0"/>
              <a:t> </a:t>
            </a:r>
            <a:endParaRPr lang="en-US" dirty="0"/>
          </a:p>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32</a:t>
            </a:fld>
            <a:endParaRPr lang="en-US"/>
          </a:p>
        </p:txBody>
      </p:sp>
    </p:spTree>
    <p:extLst>
      <p:ext uri="{BB962C8B-B14F-4D97-AF65-F5344CB8AC3E}">
        <p14:creationId xmlns:p14="http://schemas.microsoft.com/office/powerpoint/2010/main" val="2512182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0DB0D2C8-4E9D-4ABA-936B-5E500A1B423B}" type="slidenum">
              <a:rPr lang="en-US" smtClean="0"/>
              <a:t>33</a:t>
            </a:fld>
            <a:endParaRPr lang="en-US"/>
          </a:p>
        </p:txBody>
      </p:sp>
    </p:spTree>
    <p:extLst>
      <p:ext uri="{BB962C8B-B14F-4D97-AF65-F5344CB8AC3E}">
        <p14:creationId xmlns:p14="http://schemas.microsoft.com/office/powerpoint/2010/main" val="1265738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75" y="708025"/>
            <a:ext cx="4735513" cy="3551238"/>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931774">
              <a:defRPr/>
            </a:pPr>
            <a:fld id="{A0118022-50D0-43CE-B9C3-944277464A3B}" type="slidenum">
              <a:rPr lang="en-US" sz="1800" kern="0">
                <a:solidFill>
                  <a:sysClr val="windowText" lastClr="000000"/>
                </a:solidFill>
              </a:rPr>
              <a:pPr defTabSz="931774">
                <a:defRPr/>
              </a:pPr>
              <a:t>34</a:t>
            </a:fld>
            <a:endParaRPr lang="en-US" sz="1800" kern="0" dirty="0">
              <a:solidFill>
                <a:sysClr val="windowText" lastClr="000000"/>
              </a:solidFill>
            </a:endParaRPr>
          </a:p>
        </p:txBody>
      </p:sp>
    </p:spTree>
    <p:extLst>
      <p:ext uri="{BB962C8B-B14F-4D97-AF65-F5344CB8AC3E}">
        <p14:creationId xmlns:p14="http://schemas.microsoft.com/office/powerpoint/2010/main" val="345860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75" y="708025"/>
            <a:ext cx="4735513" cy="3551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A0118022-50D0-43CE-B9C3-944277464A3B}" type="slidenum">
              <a:rPr lang="en-US" sz="1800" kern="0">
                <a:solidFill>
                  <a:sysClr val="windowText" lastClr="000000"/>
                </a:solidFill>
              </a:rPr>
              <a:pPr defTabSz="931774">
                <a:defRPr/>
              </a:pPr>
              <a:t>4</a:t>
            </a:fld>
            <a:endParaRPr lang="en-US" sz="1800" kern="0" dirty="0">
              <a:solidFill>
                <a:sysClr val="windowText" lastClr="000000"/>
              </a:solidFill>
            </a:endParaRPr>
          </a:p>
        </p:txBody>
      </p:sp>
    </p:spTree>
    <p:extLst>
      <p:ext uri="{BB962C8B-B14F-4D97-AF65-F5344CB8AC3E}">
        <p14:creationId xmlns:p14="http://schemas.microsoft.com/office/powerpoint/2010/main" val="3236645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a:t>
            </a:fld>
            <a:endParaRPr lang="en-US"/>
          </a:p>
        </p:txBody>
      </p:sp>
    </p:spTree>
    <p:extLst>
      <p:ext uri="{BB962C8B-B14F-4D97-AF65-F5344CB8AC3E}">
        <p14:creationId xmlns:p14="http://schemas.microsoft.com/office/powerpoint/2010/main" val="2416509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0DB0D2C8-4E9D-4ABA-936B-5E500A1B423B}" type="slidenum">
              <a:rPr lang="en-US" smtClean="0"/>
              <a:t>6</a:t>
            </a:fld>
            <a:endParaRPr lang="en-US"/>
          </a:p>
        </p:txBody>
      </p:sp>
    </p:spTree>
    <p:extLst>
      <p:ext uri="{BB962C8B-B14F-4D97-AF65-F5344CB8AC3E}">
        <p14:creationId xmlns:p14="http://schemas.microsoft.com/office/powerpoint/2010/main" val="230619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7</a:t>
            </a:fld>
            <a:endParaRPr lang="en-US"/>
          </a:p>
        </p:txBody>
      </p:sp>
    </p:spTree>
    <p:extLst>
      <p:ext uri="{BB962C8B-B14F-4D97-AF65-F5344CB8AC3E}">
        <p14:creationId xmlns:p14="http://schemas.microsoft.com/office/powerpoint/2010/main" val="3066825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8</a:t>
            </a:fld>
            <a:endParaRPr lang="en-US"/>
          </a:p>
        </p:txBody>
      </p:sp>
    </p:spTree>
    <p:extLst>
      <p:ext uri="{BB962C8B-B14F-4D97-AF65-F5344CB8AC3E}">
        <p14:creationId xmlns:p14="http://schemas.microsoft.com/office/powerpoint/2010/main" val="2461989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pPr defTabSz="931774">
              <a:defRPr/>
            </a:pPr>
            <a:r>
              <a:rPr lang="en-US" dirty="0"/>
              <a:t> </a:t>
            </a:r>
          </a:p>
          <a:p>
            <a:pPr defTabSz="931774">
              <a:defRPr/>
            </a:pPr>
            <a:endParaRPr lang="en-US" dirty="0"/>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9</a:t>
            </a:fld>
            <a:endParaRPr lang="en-US"/>
          </a:p>
        </p:txBody>
      </p:sp>
    </p:spTree>
    <p:extLst>
      <p:ext uri="{BB962C8B-B14F-4D97-AF65-F5344CB8AC3E}">
        <p14:creationId xmlns:p14="http://schemas.microsoft.com/office/powerpoint/2010/main" val="1942105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2" name="Picture 11" descr="PPT-Background.png"/>
          <p:cNvPicPr>
            <a:picLocks noChangeAspect="1"/>
          </p:cNvPicPr>
          <p:nvPr userDrawn="1"/>
        </p:nvPicPr>
        <p:blipFill rotWithShape="1">
          <a:blip r:embed="rId2" cstate="print">
            <a:alphaModFix amt="60000"/>
            <a:extLst>
              <a:ext uri="{28A0092B-C50C-407E-A947-70E740481C1C}">
                <a14:useLocalDpi xmlns:a14="http://schemas.microsoft.com/office/drawing/2010/main" val="0"/>
              </a:ext>
            </a:extLst>
          </a:blip>
          <a:srcRect t="-8" b="3"/>
          <a:stretch/>
        </p:blipFill>
        <p:spPr>
          <a:xfrm>
            <a:off x="-192505" y="0"/>
            <a:ext cx="9336505" cy="6858000"/>
          </a:xfrm>
          <a:prstGeom prst="rect">
            <a:avLst/>
          </a:prstGeom>
          <a:solidFill>
            <a:schemeClr val="bg1"/>
          </a:solidFill>
        </p:spPr>
      </p:pic>
      <p:sp>
        <p:nvSpPr>
          <p:cNvPr id="5" name="Rectangle 4"/>
          <p:cNvSpPr/>
          <p:nvPr userDrawn="1"/>
        </p:nvSpPr>
        <p:spPr>
          <a:xfrm>
            <a:off x="-192506" y="6117921"/>
            <a:ext cx="5408683"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1" dirty="0"/>
          </a:p>
        </p:txBody>
      </p:sp>
      <p:sp>
        <p:nvSpPr>
          <p:cNvPr id="2" name="Title 1"/>
          <p:cNvSpPr>
            <a:spLocks noGrp="1"/>
          </p:cNvSpPr>
          <p:nvPr>
            <p:ph type="ctrTitle" hasCustomPrompt="1"/>
          </p:nvPr>
        </p:nvSpPr>
        <p:spPr>
          <a:xfrm>
            <a:off x="474871" y="1280059"/>
            <a:ext cx="5002696" cy="1470025"/>
          </a:xfrm>
        </p:spPr>
        <p:txBody>
          <a:bodyPr>
            <a:noAutofit/>
          </a:bodyPr>
          <a:lstStyle>
            <a:lvl1pPr>
              <a:lnSpc>
                <a:spcPct val="80000"/>
              </a:lnSpc>
              <a:defRPr sz="3600" b="0" i="0" cap="small" baseline="0">
                <a:gradFill>
                  <a:gsLst>
                    <a:gs pos="0">
                      <a:srgbClr val="004874"/>
                    </a:gs>
                    <a:gs pos="100000">
                      <a:srgbClr val="041F36"/>
                    </a:gs>
                  </a:gsLst>
                  <a:lin ang="5400000" scaled="1"/>
                </a:gradFill>
                <a:latin typeface="Franklin Gothic Medium" panose="020B0603020102020204" pitchFamily="34" charset="0"/>
                <a:cs typeface="Franklin Gothic Medium" panose="020B06030201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91" y="3576983"/>
            <a:ext cx="5024783" cy="1326340"/>
          </a:xfrm>
        </p:spPr>
        <p:txBody>
          <a:bodyPr>
            <a:normAutofit/>
          </a:bodyPr>
          <a:lstStyle>
            <a:lvl1pPr marL="0" indent="0" algn="l">
              <a:lnSpc>
                <a:spcPct val="100000"/>
              </a:lnSpc>
              <a:buNone/>
              <a:defRPr sz="2100" b="0" i="0" cap="all" baseline="0">
                <a:solidFill>
                  <a:srgbClr val="275A99"/>
                </a:solidFill>
                <a:latin typeface="Arial" panose="020B0604020202020204" pitchFamily="34" charset="0"/>
                <a:cs typeface="Arial" panose="020B0604020202020204" pitchFamily="34" charset="0"/>
              </a:defRPr>
            </a:lvl1pPr>
            <a:lvl2pPr marL="342858" indent="0" algn="ctr">
              <a:buNone/>
              <a:defRPr>
                <a:solidFill>
                  <a:schemeClr val="tx1">
                    <a:tint val="75000"/>
                  </a:schemeClr>
                </a:solidFill>
              </a:defRPr>
            </a:lvl2pPr>
            <a:lvl3pPr marL="685718" indent="0" algn="ctr">
              <a:buNone/>
              <a:defRPr>
                <a:solidFill>
                  <a:schemeClr val="tx1">
                    <a:tint val="75000"/>
                  </a:schemeClr>
                </a:solidFill>
              </a:defRPr>
            </a:lvl3pPr>
            <a:lvl4pPr marL="1028573" indent="0" algn="ctr">
              <a:buNone/>
              <a:defRPr>
                <a:solidFill>
                  <a:schemeClr val="tx1">
                    <a:tint val="75000"/>
                  </a:schemeClr>
                </a:solidFill>
              </a:defRPr>
            </a:lvl4pPr>
            <a:lvl5pPr marL="1371430" indent="0" algn="ctr">
              <a:buNone/>
              <a:defRPr>
                <a:solidFill>
                  <a:schemeClr val="tx1">
                    <a:tint val="75000"/>
                  </a:schemeClr>
                </a:solidFill>
              </a:defRPr>
            </a:lvl5pPr>
            <a:lvl6pPr marL="1714286" indent="0" algn="ctr">
              <a:buNone/>
              <a:defRPr>
                <a:solidFill>
                  <a:schemeClr val="tx1">
                    <a:tint val="75000"/>
                  </a:schemeClr>
                </a:solidFill>
              </a:defRPr>
            </a:lvl6pPr>
            <a:lvl7pPr marL="2057143" indent="0" algn="ctr">
              <a:buNone/>
              <a:defRPr>
                <a:solidFill>
                  <a:schemeClr val="tx1">
                    <a:tint val="75000"/>
                  </a:schemeClr>
                </a:solidFill>
              </a:defRPr>
            </a:lvl7pPr>
            <a:lvl8pPr marL="2400000" indent="0" algn="ctr">
              <a:buNone/>
              <a:defRPr>
                <a:solidFill>
                  <a:schemeClr val="tx1">
                    <a:tint val="75000"/>
                  </a:schemeClr>
                </a:solidFill>
              </a:defRPr>
            </a:lvl8pPr>
            <a:lvl9pPr marL="2742858"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9693" y="5047574"/>
            <a:ext cx="2424807" cy="820181"/>
          </a:xfrm>
          <a:prstGeom prst="rect">
            <a:avLst/>
          </a:prstGeom>
        </p:spPr>
      </p:pic>
      <p:grpSp>
        <p:nvGrpSpPr>
          <p:cNvPr id="7" name="Group 6"/>
          <p:cNvGrpSpPr/>
          <p:nvPr userDrawn="1"/>
        </p:nvGrpSpPr>
        <p:grpSpPr>
          <a:xfrm>
            <a:off x="728817" y="6200292"/>
            <a:ext cx="3460479" cy="590827"/>
            <a:chOff x="3197079" y="5516217"/>
            <a:chExt cx="3460479" cy="590826"/>
          </a:xfrm>
        </p:grpSpPr>
        <p:pic>
          <p:nvPicPr>
            <p:cNvPr id="4" name="Picture 3"/>
            <p:cNvPicPr>
              <a:picLocks noChangeAspect="1"/>
            </p:cNvPicPr>
            <p:nvPr userDrawn="1"/>
          </p:nvPicPr>
          <p:blipFill>
            <a:blip r:embed="rId4"/>
            <a:stretch>
              <a:fillRect/>
            </a:stretch>
          </p:blipFill>
          <p:spPr>
            <a:xfrm>
              <a:off x="3197079" y="5516217"/>
              <a:ext cx="590826" cy="590826"/>
            </a:xfrm>
            <a:prstGeom prst="rect">
              <a:avLst/>
            </a:prstGeom>
          </p:spPr>
        </p:pic>
        <p:sp>
          <p:nvSpPr>
            <p:cNvPr id="9" name="TextBox 8"/>
            <p:cNvSpPr txBox="1"/>
            <p:nvPr userDrawn="1"/>
          </p:nvSpPr>
          <p:spPr>
            <a:xfrm>
              <a:off x="3750362" y="5611204"/>
              <a:ext cx="2907196" cy="300082"/>
            </a:xfrm>
            <a:prstGeom prst="rect">
              <a:avLst/>
            </a:prstGeom>
            <a:noFill/>
          </p:spPr>
          <p:txBody>
            <a:bodyPr wrap="square" rtlCol="0">
              <a:spAutoFit/>
            </a:bodyPr>
            <a:lstStyle/>
            <a:p>
              <a:pPr>
                <a:lnSpc>
                  <a:spcPct val="100000"/>
                </a:lnSpc>
                <a:spcBef>
                  <a:spcPts val="0"/>
                </a:spcBef>
                <a:spcAft>
                  <a:spcPts val="0"/>
                </a:spcAft>
              </a:pPr>
              <a:r>
                <a:rPr lang="en-US" sz="675" b="1" i="0" kern="800" cap="all" spc="0" dirty="0">
                  <a:solidFill>
                    <a:schemeClr val="bg1"/>
                  </a:solidFill>
                  <a:latin typeface="Arial" pitchFamily="34" charset="0"/>
                  <a:cs typeface="Arial" pitchFamily="34" charset="0"/>
                </a:rPr>
                <a:t>Employment and Training</a:t>
              </a:r>
              <a:r>
                <a:rPr lang="en-US" sz="675"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675"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userDrawn="1"/>
        </p:nvPicPr>
        <p:blipFill rotWithShape="1">
          <a:blip r:embed="rId5"/>
          <a:srcRect r="12034"/>
          <a:stretch/>
        </p:blipFill>
        <p:spPr>
          <a:xfrm>
            <a:off x="4891122" y="583"/>
            <a:ext cx="4289548" cy="6857433"/>
          </a:xfrm>
          <a:prstGeom prst="rect">
            <a:avLst/>
          </a:prstGeom>
        </p:spPr>
      </p:pic>
      <p:sp>
        <p:nvSpPr>
          <p:cNvPr id="17" name="TextBox 16"/>
          <p:cNvSpPr txBox="1"/>
          <p:nvPr userDrawn="1"/>
        </p:nvSpPr>
        <p:spPr>
          <a:xfrm>
            <a:off x="5930358" y="5212407"/>
            <a:ext cx="2867025" cy="300210"/>
          </a:xfrm>
          <a:prstGeom prst="rect">
            <a:avLst/>
          </a:prstGeom>
          <a:noFill/>
        </p:spPr>
        <p:txBody>
          <a:bodyPr wrap="square" lIns="0" rIns="0" rtlCol="0">
            <a:spAutoFit/>
          </a:bodyPr>
          <a:lstStyle/>
          <a:p>
            <a:pPr algn="ctr"/>
            <a:r>
              <a:rPr lang="en-US" sz="1351" i="0" dirty="0">
                <a:solidFill>
                  <a:schemeClr val="tx2">
                    <a:lumMod val="20000"/>
                    <a:lumOff val="80000"/>
                  </a:schemeClr>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Presented By:</a:t>
            </a:r>
          </a:p>
        </p:txBody>
      </p:sp>
      <p:sp>
        <p:nvSpPr>
          <p:cNvPr id="19" name="Text Placeholder 3"/>
          <p:cNvSpPr>
            <a:spLocks noGrp="1"/>
          </p:cNvSpPr>
          <p:nvPr userDrawn="1">
            <p:ph type="body" sz="half" idx="12" hasCustomPrompt="1"/>
          </p:nvPr>
        </p:nvSpPr>
        <p:spPr>
          <a:xfrm>
            <a:off x="5654479" y="5730989"/>
            <a:ext cx="3418783" cy="773865"/>
          </a:xfrm>
        </p:spPr>
        <p:txBody>
          <a:bodyPr lIns="0" tIns="0" rIns="0" bIns="0">
            <a:noAutofit/>
          </a:bodyPr>
          <a:lstStyle>
            <a:lvl1pPr marL="0" indent="0" algn="ctr">
              <a:buNone/>
              <a:defRPr sz="1725" b="0" i="0" spc="37"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342858" indent="0">
              <a:buNone/>
              <a:defRPr sz="900"/>
            </a:lvl2pPr>
            <a:lvl3pPr marL="685718" indent="0">
              <a:buNone/>
              <a:defRPr sz="751"/>
            </a:lvl3pPr>
            <a:lvl4pPr marL="1028573" indent="0">
              <a:buNone/>
              <a:defRPr sz="675"/>
            </a:lvl4pPr>
            <a:lvl5pPr marL="1371430" indent="0">
              <a:buNone/>
              <a:defRPr sz="675"/>
            </a:lvl5pPr>
            <a:lvl6pPr marL="1714286" indent="0">
              <a:buNone/>
              <a:defRPr sz="675"/>
            </a:lvl6pPr>
            <a:lvl7pPr marL="2057143" indent="0">
              <a:buNone/>
              <a:defRPr sz="675"/>
            </a:lvl7pPr>
            <a:lvl8pPr marL="2400000" indent="0">
              <a:buNone/>
              <a:defRPr sz="675"/>
            </a:lvl8pPr>
            <a:lvl9pPr marL="2742858" indent="0">
              <a:buNone/>
              <a:defRPr sz="675"/>
            </a:lvl9pPr>
          </a:lstStyle>
          <a:p>
            <a:pPr lvl="0"/>
            <a:r>
              <a:rPr lang="en-US" dirty="0"/>
              <a:t>Organization Name</a:t>
            </a:r>
          </a:p>
        </p:txBody>
      </p:sp>
    </p:spTree>
    <p:extLst>
      <p:ext uri="{BB962C8B-B14F-4D97-AF65-F5344CB8AC3E}">
        <p14:creationId xmlns:p14="http://schemas.microsoft.com/office/powerpoint/2010/main" val="3853595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Where Are You?">
    <p:spTree>
      <p:nvGrpSpPr>
        <p:cNvPr id="1" name=""/>
        <p:cNvGrpSpPr/>
        <p:nvPr/>
      </p:nvGrpSpPr>
      <p:grpSpPr>
        <a:xfrm>
          <a:off x="0" y="0"/>
          <a:ext cx="0" cy="0"/>
          <a:chOff x="0" y="0"/>
          <a:chExt cx="0" cy="0"/>
        </a:xfrm>
      </p:grpSpPr>
      <p:sp>
        <p:nvSpPr>
          <p:cNvPr id="4" name="Title 1"/>
          <p:cNvSpPr txBox="1">
            <a:spLocks/>
          </p:cNvSpPr>
          <p:nvPr userDrawn="1"/>
        </p:nvSpPr>
        <p:spPr>
          <a:xfrm>
            <a:off x="-15780" y="217505"/>
            <a:ext cx="3194592" cy="774492"/>
          </a:xfrm>
          <a:prstGeom prst="rect">
            <a:avLst/>
          </a:prstGeom>
        </p:spPr>
        <p:txBody>
          <a:bodyPr vert="horz" lIns="68580" tIns="34291" rIns="68580" bIns="34291"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2851" b="0" spc="31" baseline="0" dirty="0">
                <a:gradFill>
                  <a:gsLst>
                    <a:gs pos="0">
                      <a:srgbClr val="004874"/>
                    </a:gs>
                    <a:gs pos="100000">
                      <a:srgbClr val="041F36"/>
                    </a:gs>
                  </a:gsLst>
                  <a:lin ang="5400000" scaled="1"/>
                </a:gradFill>
                <a:latin typeface="Franklin Gothic Medium" panose="020B0603020102020204" pitchFamily="34" charset="0"/>
              </a:rPr>
              <a:t>Where Are You?</a:t>
            </a:r>
          </a:p>
        </p:txBody>
      </p:sp>
      <p:sp>
        <p:nvSpPr>
          <p:cNvPr id="2" name="TextBox 1"/>
          <p:cNvSpPr txBox="1"/>
          <p:nvPr userDrawn="1"/>
        </p:nvSpPr>
        <p:spPr>
          <a:xfrm>
            <a:off x="3026983" y="373932"/>
            <a:ext cx="4903076" cy="646331"/>
          </a:xfrm>
          <a:prstGeom prst="rect">
            <a:avLst/>
          </a:prstGeom>
          <a:noFill/>
        </p:spPr>
        <p:txBody>
          <a:bodyPr wrap="square" rtlCol="0">
            <a:noAutofit/>
          </a:bodyPr>
          <a:lstStyle/>
          <a:p>
            <a:pPr marL="0" lvl="0" indent="0" algn="ctr" defTabSz="342858" rtl="0" eaLnBrk="1" latinLnBrk="0" hangingPunct="1">
              <a:spcBef>
                <a:spcPts val="0"/>
              </a:spcBef>
              <a:buClr>
                <a:srgbClr val="752832"/>
              </a:buClr>
              <a:buFont typeface="Wingdings" panose="05000000000000000000" pitchFamily="2" charset="2"/>
              <a:buNone/>
            </a:pPr>
            <a:r>
              <a:rPr lang="en-US" sz="1500" kern="1200" dirty="0">
                <a:solidFill>
                  <a:schemeClr val="tx1">
                    <a:lumMod val="75000"/>
                    <a:lumOff val="25000"/>
                  </a:schemeClr>
                </a:solidFill>
                <a:latin typeface="+mn-lt"/>
                <a:ea typeface="+mn-ea"/>
                <a:cs typeface="Myriad Pro"/>
              </a:rPr>
              <a:t>Enter your name and location </a:t>
            </a:r>
          </a:p>
          <a:p>
            <a:pPr marL="0" lvl="0" indent="0" algn="ctr" defTabSz="342858" rtl="0" eaLnBrk="1" latinLnBrk="0" hangingPunct="1">
              <a:spcBef>
                <a:spcPts val="0"/>
              </a:spcBef>
              <a:buClr>
                <a:srgbClr val="752832"/>
              </a:buClr>
              <a:buFont typeface="Wingdings" panose="05000000000000000000" pitchFamily="2" charset="2"/>
              <a:buNone/>
            </a:pPr>
            <a:r>
              <a:rPr lang="en-US" sz="1500" kern="1200" dirty="0">
                <a:solidFill>
                  <a:schemeClr val="tx1">
                    <a:lumMod val="75000"/>
                    <a:lumOff val="25000"/>
                  </a:schemeClr>
                </a:solidFill>
                <a:latin typeface="+mn-lt"/>
                <a:ea typeface="+mn-ea"/>
                <a:cs typeface="Myriad Pro"/>
              </a:rPr>
              <a:t>in the Chat window!</a:t>
            </a:r>
          </a:p>
        </p:txBody>
      </p:sp>
      <p:pic>
        <p:nvPicPr>
          <p:cNvPr id="14" name="Picture 13"/>
          <p:cNvPicPr>
            <a:picLocks noChangeAspect="1"/>
          </p:cNvPicPr>
          <p:nvPr userDrawn="1"/>
        </p:nvPicPr>
        <p:blipFill>
          <a:blip r:embed="rId2"/>
          <a:stretch>
            <a:fillRect/>
          </a:stretch>
        </p:blipFill>
        <p:spPr>
          <a:xfrm>
            <a:off x="1" y="849107"/>
            <a:ext cx="8295971"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3024723" y="347556"/>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8" name="Picture 7"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17" y="6106528"/>
            <a:ext cx="2230783" cy="754553"/>
          </a:xfrm>
          <a:prstGeom prst="rect">
            <a:avLst/>
          </a:prstGeom>
        </p:spPr>
      </p:pic>
    </p:spTree>
    <p:extLst>
      <p:ext uri="{BB962C8B-B14F-4D97-AF65-F5344CB8AC3E}">
        <p14:creationId xmlns:p14="http://schemas.microsoft.com/office/powerpoint/2010/main" val="3573419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peaker Slide - Triple">
    <p:spTree>
      <p:nvGrpSpPr>
        <p:cNvPr id="1" name=""/>
        <p:cNvGrpSpPr/>
        <p:nvPr/>
      </p:nvGrpSpPr>
      <p:grpSpPr>
        <a:xfrm>
          <a:off x="0" y="0"/>
          <a:ext cx="0" cy="0"/>
          <a:chOff x="0" y="0"/>
          <a:chExt cx="0" cy="0"/>
        </a:xfrm>
      </p:grpSpPr>
      <p:sp>
        <p:nvSpPr>
          <p:cNvPr id="28" name="Rectangle 27"/>
          <p:cNvSpPr/>
          <p:nvPr userDrawn="1"/>
        </p:nvSpPr>
        <p:spPr>
          <a:xfrm>
            <a:off x="2" y="2124679"/>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grpSp>
        <p:nvGrpSpPr>
          <p:cNvPr id="32" name="Group 31"/>
          <p:cNvGrpSpPr/>
          <p:nvPr userDrawn="1"/>
        </p:nvGrpSpPr>
        <p:grpSpPr>
          <a:xfrm>
            <a:off x="-1" y="2097249"/>
            <a:ext cx="8239127"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grpSp>
      <p:sp>
        <p:nvSpPr>
          <p:cNvPr id="9" name="Text Placeholder 8"/>
          <p:cNvSpPr>
            <a:spLocks noGrp="1"/>
          </p:cNvSpPr>
          <p:nvPr>
            <p:ph type="body" sz="quarter" idx="19" hasCustomPrompt="1"/>
          </p:nvPr>
        </p:nvSpPr>
        <p:spPr>
          <a:xfrm>
            <a:off x="4035284" y="2078560"/>
            <a:ext cx="4397517" cy="459267"/>
          </a:xfrm>
        </p:spPr>
        <p:txBody>
          <a:bodyPr lIns="0" tIns="0" rIns="0" bIns="0" anchor="b" anchorCtr="0">
            <a:normAutofit/>
          </a:bodyPr>
          <a:lstStyle>
            <a:lvl1pPr marL="0" indent="0">
              <a:lnSpc>
                <a:spcPct val="85000"/>
              </a:lnSpc>
              <a:spcBef>
                <a:spcPts val="0"/>
              </a:spcBef>
              <a:buNone/>
              <a:defRPr lang="en-US" sz="2100" b="0" i="0" kern="1200" cap="small" spc="31"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3931875"/>
            <a:ext cx="4306888" cy="477644"/>
          </a:xfrm>
        </p:spPr>
        <p:txBody>
          <a:bodyPr lIns="0" tIns="0" rIns="0" bIns="0" anchor="b" anchorCtr="0">
            <a:normAutofit/>
          </a:bodyPr>
          <a:lstStyle>
            <a:lvl1pPr marL="0" indent="0">
              <a:lnSpc>
                <a:spcPct val="85000"/>
              </a:lnSpc>
              <a:spcBef>
                <a:spcPts val="0"/>
              </a:spcBef>
              <a:buNone/>
              <a:defRPr lang="en-US" sz="2100" b="0" i="0" kern="1200" cap="small" spc="31"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marL="0" lvl="0" indent="0" algn="l" defTabSz="342891"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5" y="290229"/>
            <a:ext cx="4675187" cy="331231"/>
          </a:xfrm>
        </p:spPr>
        <p:txBody>
          <a:bodyPr lIns="0" tIns="0" rIns="0" bIns="0" anchor="b" anchorCtr="0">
            <a:normAutofit/>
          </a:bodyPr>
          <a:lstStyle>
            <a:lvl1pPr algn="l">
              <a:defRPr sz="2100" b="0" spc="31"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4" y="685801"/>
            <a:ext cx="3970337" cy="274320"/>
          </a:xfrm>
        </p:spPr>
        <p:txBody>
          <a:bodyPr lIns="182880" tIns="0">
            <a:noAutofit/>
          </a:bodyPr>
          <a:lstStyle>
            <a:lvl1pPr marL="0" indent="0">
              <a:buNone/>
              <a:defRPr sz="1275" b="0" i="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dirty="0"/>
              <a:t>Speaker’s job title here.</a:t>
            </a:r>
          </a:p>
        </p:txBody>
      </p:sp>
      <p:sp>
        <p:nvSpPr>
          <p:cNvPr id="6" name="Picture Placeholder 6"/>
          <p:cNvSpPr>
            <a:spLocks noGrp="1"/>
          </p:cNvSpPr>
          <p:nvPr>
            <p:ph type="pic" sz="quarter" idx="10" hasCustomPrompt="1"/>
          </p:nvPr>
        </p:nvSpPr>
        <p:spPr>
          <a:xfrm>
            <a:off x="558943" y="265516"/>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342891"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15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2297115" y="10025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6" y="1038229"/>
            <a:ext cx="3970337" cy="907855"/>
          </a:xfrm>
        </p:spPr>
        <p:txBody>
          <a:bodyPr lIns="182880">
            <a:normAutofit/>
          </a:bodyPr>
          <a:lstStyle>
            <a:lvl1pPr marL="0" indent="0">
              <a:buNone/>
              <a:defRPr sz="120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dirty="0"/>
              <a:t>Speaker’s organization info here.</a:t>
            </a:r>
          </a:p>
        </p:txBody>
      </p:sp>
      <p:sp>
        <p:nvSpPr>
          <p:cNvPr id="11" name="Text Placeholder 3"/>
          <p:cNvSpPr>
            <a:spLocks noGrp="1"/>
          </p:cNvSpPr>
          <p:nvPr>
            <p:ph type="body" sz="half" idx="12" hasCustomPrompt="1"/>
          </p:nvPr>
        </p:nvSpPr>
        <p:spPr>
          <a:xfrm>
            <a:off x="2297116" y="4438144"/>
            <a:ext cx="3970337" cy="274320"/>
          </a:xfrm>
        </p:spPr>
        <p:txBody>
          <a:bodyPr lIns="182880" tIns="0">
            <a:noAutofit/>
          </a:bodyPr>
          <a:lstStyle>
            <a:lvl1pPr marL="0" indent="0">
              <a:buNone/>
              <a:defRPr sz="1275" b="0" i="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dirty="0"/>
              <a:t>Speaker’s job title here.</a:t>
            </a:r>
          </a:p>
        </p:txBody>
      </p:sp>
      <p:sp>
        <p:nvSpPr>
          <p:cNvPr id="12" name="Picture Placeholder 6"/>
          <p:cNvSpPr>
            <a:spLocks noGrp="1"/>
          </p:cNvSpPr>
          <p:nvPr>
            <p:ph type="pic" sz="quarter" idx="13" hasCustomPrompt="1"/>
          </p:nvPr>
        </p:nvSpPr>
        <p:spPr>
          <a:xfrm>
            <a:off x="558943" y="3989284"/>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342891"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15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2297115" y="475485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6" y="4790571"/>
            <a:ext cx="3970337" cy="907855"/>
          </a:xfrm>
        </p:spPr>
        <p:txBody>
          <a:bodyPr lIns="182880">
            <a:normAutofit/>
          </a:bodyPr>
          <a:lstStyle>
            <a:lvl1pPr marL="0" indent="0">
              <a:buNone/>
              <a:defRPr sz="120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dirty="0"/>
              <a:t>Speaker’s organization info here.</a:t>
            </a:r>
          </a:p>
        </p:txBody>
      </p:sp>
      <p:sp>
        <p:nvSpPr>
          <p:cNvPr id="24" name="Text Placeholder 3"/>
          <p:cNvSpPr>
            <a:spLocks noGrp="1"/>
          </p:cNvSpPr>
          <p:nvPr>
            <p:ph type="body" sz="half" idx="16" hasCustomPrompt="1"/>
          </p:nvPr>
        </p:nvSpPr>
        <p:spPr>
          <a:xfrm>
            <a:off x="4035285" y="2567164"/>
            <a:ext cx="3970337" cy="274320"/>
          </a:xfrm>
        </p:spPr>
        <p:txBody>
          <a:bodyPr lIns="182880" tIns="0">
            <a:noAutofit/>
          </a:bodyPr>
          <a:lstStyle>
            <a:lvl1pPr marL="0" indent="0">
              <a:buNone/>
              <a:defRPr sz="1275" b="0" i="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dirty="0"/>
              <a:t>Speaker’s job title here.</a:t>
            </a:r>
          </a:p>
        </p:txBody>
      </p:sp>
      <p:sp>
        <p:nvSpPr>
          <p:cNvPr id="25" name="Picture Placeholder 6"/>
          <p:cNvSpPr>
            <a:spLocks noGrp="1"/>
          </p:cNvSpPr>
          <p:nvPr>
            <p:ph type="pic" sz="quarter" idx="17" hasCustomPrompt="1"/>
          </p:nvPr>
        </p:nvSpPr>
        <p:spPr>
          <a:xfrm>
            <a:off x="2297113" y="2103114"/>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342891"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15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userDrawn="1"/>
        </p:nvCxnSpPr>
        <p:spPr>
          <a:xfrm>
            <a:off x="4035285" y="288387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4035285" y="2919591"/>
            <a:ext cx="3970337" cy="905256"/>
          </a:xfrm>
        </p:spPr>
        <p:txBody>
          <a:bodyPr lIns="182880">
            <a:normAutofit/>
          </a:bodyPr>
          <a:lstStyle>
            <a:lvl1pPr marL="0" indent="0">
              <a:buNone/>
              <a:defRPr sz="120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dirty="0"/>
              <a:t>Speaker’s organization info here.</a:t>
            </a:r>
          </a:p>
        </p:txBody>
      </p:sp>
    </p:spTree>
    <p:extLst>
      <p:ext uri="{BB962C8B-B14F-4D97-AF65-F5344CB8AC3E}">
        <p14:creationId xmlns:p14="http://schemas.microsoft.com/office/powerpoint/2010/main" val="445173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sp>
        <p:nvSpPr>
          <p:cNvPr id="4" name="Title 1"/>
          <p:cNvSpPr txBox="1">
            <a:spLocks/>
          </p:cNvSpPr>
          <p:nvPr userDrawn="1"/>
        </p:nvSpPr>
        <p:spPr>
          <a:xfrm>
            <a:off x="2182" y="204791"/>
            <a:ext cx="3152321" cy="774492"/>
          </a:xfrm>
          <a:prstGeom prst="rect">
            <a:avLst/>
          </a:prstGeom>
        </p:spPr>
        <p:txBody>
          <a:bodyPr vert="horz" lIns="68580" tIns="34291" rIns="68580" bIns="34291"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342891" rtl="0" eaLnBrk="1" latinLnBrk="0" hangingPunct="1">
              <a:lnSpc>
                <a:spcPct val="85000"/>
              </a:lnSpc>
              <a:spcBef>
                <a:spcPct val="0"/>
              </a:spcBef>
              <a:buNone/>
            </a:pPr>
            <a:r>
              <a:rPr lang="en-US" sz="2851" b="0" i="0" kern="1200" cap="small" spc="31"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Any Questions?</a:t>
            </a:r>
          </a:p>
        </p:txBody>
      </p:sp>
      <p:pic>
        <p:nvPicPr>
          <p:cNvPr id="14" name="Picture 13"/>
          <p:cNvPicPr>
            <a:picLocks noChangeAspect="1"/>
          </p:cNvPicPr>
          <p:nvPr userDrawn="1"/>
        </p:nvPicPr>
        <p:blipFill>
          <a:blip r:embed="rId2"/>
          <a:stretch>
            <a:fillRect/>
          </a:stretch>
        </p:blipFill>
        <p:spPr>
          <a:xfrm>
            <a:off x="-1" y="844031"/>
            <a:ext cx="9144001" cy="5420143"/>
          </a:xfrm>
          <a:prstGeom prst="rect">
            <a:avLst/>
          </a:prstGeom>
        </p:spPr>
      </p:pic>
      <p:pic>
        <p:nvPicPr>
          <p:cNvPr id="8" name="Picture 7"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10" y="6106514"/>
            <a:ext cx="2230783" cy="754553"/>
          </a:xfrm>
          <a:prstGeom prst="rect">
            <a:avLst/>
          </a:prstGeom>
        </p:spPr>
      </p:pic>
      <p:sp>
        <p:nvSpPr>
          <p:cNvPr id="9" name="TextBox 8"/>
          <p:cNvSpPr txBox="1"/>
          <p:nvPr userDrawn="1"/>
        </p:nvSpPr>
        <p:spPr>
          <a:xfrm>
            <a:off x="3026983" y="383751"/>
            <a:ext cx="4903076" cy="646331"/>
          </a:xfrm>
          <a:prstGeom prst="rect">
            <a:avLst/>
          </a:prstGeom>
          <a:noFill/>
        </p:spPr>
        <p:txBody>
          <a:bodyPr wrap="square" rtlCol="0">
            <a:noAutofit/>
          </a:bodyPr>
          <a:lstStyle/>
          <a:p>
            <a:pPr marL="0" lvl="0" indent="0" algn="ctr" defTabSz="342891" rtl="0" eaLnBrk="1" latinLnBrk="0" hangingPunct="1">
              <a:spcBef>
                <a:spcPts val="0"/>
              </a:spcBef>
              <a:buClr>
                <a:srgbClr val="752832"/>
              </a:buClr>
              <a:buFont typeface="Wingdings" panose="05000000000000000000" pitchFamily="2" charset="2"/>
              <a:buNone/>
            </a:pPr>
            <a:r>
              <a:rPr lang="en-US" sz="1425" kern="1200" dirty="0">
                <a:solidFill>
                  <a:schemeClr val="tx1">
                    <a:lumMod val="75000"/>
                    <a:lumOff val="25000"/>
                  </a:schemeClr>
                </a:solidFill>
                <a:latin typeface="+mn-lt"/>
                <a:ea typeface="+mn-ea"/>
                <a:cs typeface="Myriad Pro"/>
              </a:rPr>
              <a:t>Enter your questions in the Chat window!</a:t>
            </a:r>
          </a:p>
        </p:txBody>
      </p:sp>
      <p:sp>
        <p:nvSpPr>
          <p:cNvPr id="10" name="Chevron 9"/>
          <p:cNvSpPr/>
          <p:nvPr userDrawn="1"/>
        </p:nvSpPr>
        <p:spPr>
          <a:xfrm>
            <a:off x="3062823" y="347554"/>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Tree>
    <p:extLst>
      <p:ext uri="{BB962C8B-B14F-4D97-AF65-F5344CB8AC3E}">
        <p14:creationId xmlns:p14="http://schemas.microsoft.com/office/powerpoint/2010/main" val="2682226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image" Target="../media/image1.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2.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 id="2147483705" r:id="rId22"/>
    <p:sldLayoutId id="2147483706" r:id="rId23"/>
    <p:sldLayoutId id="2147483707" r:id="rId24"/>
    <p:sldLayoutId id="2147483708" r:id="rId25"/>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OGM@DOL.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6.jpeg"/><Relationship Id="rId5" Type="http://schemas.microsoft.com/office/2007/relationships/hdphoto" Target="../media/hdphoto3.wdp"/><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hyperlink" Target="mailto:ogm@dol.gov" TargetMode="External"/><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6462953-928B-4B8C-ADC9-409EE43A4340}"/>
              </a:ext>
            </a:extLst>
          </p:cNvPr>
          <p:cNvSpPr>
            <a:spLocks noGrp="1"/>
          </p:cNvSpPr>
          <p:nvPr>
            <p:ph type="body" sz="quarter" idx="12"/>
          </p:nvPr>
        </p:nvSpPr>
        <p:spPr/>
        <p:txBody>
          <a:bodyPr/>
          <a:lstStyle/>
          <a:p>
            <a:r>
              <a:rPr lang="en-US" dirty="0"/>
              <a:t>April 3, 2018</a:t>
            </a:r>
          </a:p>
        </p:txBody>
      </p:sp>
      <p:sp>
        <p:nvSpPr>
          <p:cNvPr id="2" name="Title 1"/>
          <p:cNvSpPr>
            <a:spLocks noGrp="1"/>
          </p:cNvSpPr>
          <p:nvPr>
            <p:ph type="ctrTitle"/>
          </p:nvPr>
        </p:nvSpPr>
        <p:spPr>
          <a:xfrm>
            <a:off x="685800" y="1606574"/>
            <a:ext cx="7772400" cy="2387600"/>
          </a:xfrm>
        </p:spPr>
        <p:txBody>
          <a:bodyPr>
            <a:normAutofit fontScale="90000"/>
          </a:bodyPr>
          <a:lstStyle/>
          <a:p>
            <a:r>
              <a:rPr lang="en-US" dirty="0">
                <a:effectLst>
                  <a:outerShdw blurRad="38100" dist="38100" dir="2700000" algn="tl">
                    <a:srgbClr val="000000">
                      <a:alpha val="43137"/>
                    </a:srgbClr>
                  </a:outerShdw>
                </a:effectLst>
              </a:rPr>
              <a:t>State Apprenticeship Expansion Grants</a:t>
            </a:r>
          </a:p>
        </p:txBody>
      </p:sp>
      <p:sp>
        <p:nvSpPr>
          <p:cNvPr id="4" name="Subtitle 3">
            <a:extLst>
              <a:ext uri="{FF2B5EF4-FFF2-40B4-BE49-F238E27FC236}">
                <a16:creationId xmlns:a16="http://schemas.microsoft.com/office/drawing/2014/main" id="{E2E240E7-9CD3-4564-8E66-A330DF48FD0E}"/>
              </a:ext>
            </a:extLst>
          </p:cNvPr>
          <p:cNvSpPr>
            <a:spLocks noGrp="1"/>
          </p:cNvSpPr>
          <p:nvPr>
            <p:ph type="subTitle" idx="1"/>
          </p:nvPr>
        </p:nvSpPr>
        <p:spPr/>
        <p:txBody>
          <a:bodyPr>
            <a:noAutofit/>
          </a:bodyPr>
          <a:lstStyle/>
          <a:p>
            <a:r>
              <a:rPr lang="en-US" sz="4000" b="1" dirty="0">
                <a:solidFill>
                  <a:schemeClr val="accent6">
                    <a:lumMod val="75000"/>
                  </a:schemeClr>
                </a:solidFill>
                <a:effectLst>
                  <a:outerShdw blurRad="38100" dist="38100" dir="2700000" algn="tl">
                    <a:srgbClr val="000000">
                      <a:alpha val="43137"/>
                    </a:srgbClr>
                  </a:outerShdw>
                </a:effectLst>
              </a:rPr>
              <a:t>Continuation Funding Update</a:t>
            </a:r>
          </a:p>
        </p:txBody>
      </p:sp>
      <p:sp>
        <p:nvSpPr>
          <p:cNvPr id="7" name="Title 1"/>
          <p:cNvSpPr txBox="1">
            <a:spLocks/>
          </p:cNvSpPr>
          <p:nvPr/>
        </p:nvSpPr>
        <p:spPr>
          <a:xfrm>
            <a:off x="391338" y="3197949"/>
            <a:ext cx="5666263" cy="1592451"/>
          </a:xfrm>
          <a:prstGeom prst="rect">
            <a:avLst/>
          </a:prstGeom>
        </p:spPr>
        <p:txBody>
          <a:bodyPr vert="horz" lIns="68580" tIns="34291" rIns="68580" bIns="34291" rtlCol="0" anchor="ctr">
            <a:noAutofit/>
          </a:bodyPr>
          <a:lstStyle>
            <a:lvl1pPr algn="l" defTabSz="457200" rtl="0" eaLnBrk="1" latinLnBrk="0" hangingPunct="1">
              <a:lnSpc>
                <a:spcPct val="80000"/>
              </a:lnSpc>
              <a:spcBef>
                <a:spcPct val="0"/>
              </a:spcBef>
              <a:buNone/>
              <a:defRPr sz="4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endParaRPr lang="en-US" sz="3200" dirty="0">
              <a:solidFill>
                <a:srgbClr val="004990"/>
              </a:solidFill>
              <a:latin typeface="LeagueGothic_Regular"/>
            </a:endParaRPr>
          </a:p>
        </p:txBody>
      </p:sp>
    </p:spTree>
    <p:extLst>
      <p:ext uri="{BB962C8B-B14F-4D97-AF65-F5344CB8AC3E}">
        <p14:creationId xmlns:p14="http://schemas.microsoft.com/office/powerpoint/2010/main" val="397427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CC790-972C-497C-B833-AD1458B0AC55}"/>
              </a:ext>
            </a:extLst>
          </p:cNvPr>
          <p:cNvSpPr>
            <a:spLocks noGrp="1"/>
          </p:cNvSpPr>
          <p:nvPr>
            <p:ph type="title"/>
          </p:nvPr>
        </p:nvSpPr>
        <p:spPr/>
        <p:txBody>
          <a:bodyPr/>
          <a:lstStyle/>
          <a:p>
            <a:r>
              <a:rPr lang="en-US" dirty="0"/>
              <a:t>Special Conditions &amp; </a:t>
            </a:r>
            <a:br>
              <a:rPr lang="en-US" dirty="0"/>
            </a:br>
            <a:r>
              <a:rPr lang="en-US" dirty="0"/>
              <a:t>Compliance Review Findings</a:t>
            </a:r>
          </a:p>
        </p:txBody>
      </p:sp>
      <p:sp>
        <p:nvSpPr>
          <p:cNvPr id="3" name="Content Placeholder 2">
            <a:extLst>
              <a:ext uri="{FF2B5EF4-FFF2-40B4-BE49-F238E27FC236}">
                <a16:creationId xmlns:a16="http://schemas.microsoft.com/office/drawing/2014/main" id="{31C84523-465E-4654-9F6F-DF19BE7843AC}"/>
              </a:ext>
            </a:extLst>
          </p:cNvPr>
          <p:cNvSpPr>
            <a:spLocks noGrp="1"/>
          </p:cNvSpPr>
          <p:nvPr>
            <p:ph idx="1"/>
          </p:nvPr>
        </p:nvSpPr>
        <p:spPr/>
        <p:txBody>
          <a:bodyPr>
            <a:normAutofit/>
          </a:bodyPr>
          <a:lstStyle/>
          <a:p>
            <a:pPr marL="338138" indent="-338138">
              <a:buSzPct val="80000"/>
            </a:pPr>
            <a:r>
              <a:rPr lang="en-US" b="1" dirty="0"/>
              <a:t>Grantees must ensure that they have: </a:t>
            </a:r>
          </a:p>
          <a:p>
            <a:pPr marL="801688" lvl="1" indent="-344488">
              <a:buClr>
                <a:schemeClr val="accent4">
                  <a:lumMod val="75000"/>
                </a:schemeClr>
              </a:buClr>
              <a:buFont typeface="Wingdings" panose="05000000000000000000" pitchFamily="2" charset="2"/>
              <a:buChar char="Ø"/>
            </a:pPr>
            <a:r>
              <a:rPr lang="en-US" dirty="0"/>
              <a:t>Met the Special Conditions included in their initial award; and </a:t>
            </a:r>
          </a:p>
          <a:p>
            <a:pPr marL="801688" lvl="1" indent="-344488">
              <a:buClr>
                <a:schemeClr val="accent4">
                  <a:lumMod val="75000"/>
                </a:schemeClr>
              </a:buClr>
              <a:buFont typeface="Wingdings" panose="05000000000000000000" pitchFamily="2" charset="2"/>
              <a:buChar char="Ø"/>
            </a:pPr>
            <a:r>
              <a:rPr lang="en-US" dirty="0"/>
              <a:t>Addressed any compliance review findings.</a:t>
            </a:r>
          </a:p>
          <a:p>
            <a:pPr marL="338138" indent="-338138">
              <a:buSzPct val="80000"/>
            </a:pPr>
            <a:r>
              <a:rPr lang="en-US" b="1" dirty="0"/>
              <a:t>Work directly with: </a:t>
            </a:r>
          </a:p>
          <a:p>
            <a:pPr marL="801688" lvl="1" indent="-344488">
              <a:buClr>
                <a:schemeClr val="accent4">
                  <a:lumMod val="75000"/>
                </a:schemeClr>
              </a:buClr>
              <a:buFont typeface="Wingdings" panose="05000000000000000000" pitchFamily="2" charset="2"/>
              <a:buChar char="Ø"/>
            </a:pPr>
            <a:r>
              <a:rPr lang="en-US" dirty="0"/>
              <a:t>Your Federal Project Officer (FPO)</a:t>
            </a:r>
          </a:p>
          <a:p>
            <a:pPr marL="801688" lvl="1" indent="-344488">
              <a:buClr>
                <a:schemeClr val="accent4">
                  <a:lumMod val="75000"/>
                </a:schemeClr>
              </a:buClr>
              <a:buFont typeface="Wingdings" panose="05000000000000000000" pitchFamily="2" charset="2"/>
              <a:buChar char="Ø"/>
            </a:pPr>
            <a:r>
              <a:rPr lang="en-US" dirty="0"/>
              <a:t>The Office of Apprenticeship</a:t>
            </a:r>
          </a:p>
        </p:txBody>
      </p:sp>
      <p:sp>
        <p:nvSpPr>
          <p:cNvPr id="4" name="Slide Number Placeholder 3">
            <a:extLst>
              <a:ext uri="{FF2B5EF4-FFF2-40B4-BE49-F238E27FC236}">
                <a16:creationId xmlns:a16="http://schemas.microsoft.com/office/drawing/2014/main" id="{03492255-D204-4A0F-81F8-8290C0045B88}"/>
              </a:ext>
            </a:extLst>
          </p:cNvPr>
          <p:cNvSpPr>
            <a:spLocks noGrp="1"/>
          </p:cNvSpPr>
          <p:nvPr>
            <p:ph type="sldNum" sz="quarter" idx="10"/>
          </p:nvPr>
        </p:nvSpPr>
        <p:spPr/>
        <p:txBody>
          <a:bodyPr/>
          <a:lstStyle/>
          <a:p>
            <a:fld id="{706D636C-90A3-4979-BA37-BAB384B22101}" type="slidenum">
              <a:rPr lang="en-US" smtClean="0"/>
              <a:pPr/>
              <a:t>10</a:t>
            </a:fld>
            <a:endParaRPr lang="en-US"/>
          </a:p>
        </p:txBody>
      </p:sp>
    </p:spTree>
    <p:extLst>
      <p:ext uri="{BB962C8B-B14F-4D97-AF65-F5344CB8AC3E}">
        <p14:creationId xmlns:p14="http://schemas.microsoft.com/office/powerpoint/2010/main" val="613975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2800" dirty="0"/>
              <a:t>Special Conditions &amp; </a:t>
            </a:r>
            <a:br>
              <a:rPr lang="en-US" sz="2800" dirty="0"/>
            </a:br>
            <a:r>
              <a:rPr lang="en-US" sz="2800" dirty="0"/>
              <a:t>Compliance Review Findings</a:t>
            </a:r>
          </a:p>
        </p:txBody>
      </p:sp>
      <p:sp>
        <p:nvSpPr>
          <p:cNvPr id="3" name="Content Placeholder 2"/>
          <p:cNvSpPr>
            <a:spLocks noGrp="1"/>
          </p:cNvSpPr>
          <p:nvPr>
            <p:ph idx="1"/>
          </p:nvPr>
        </p:nvSpPr>
        <p:spPr>
          <a:xfrm>
            <a:off x="275553" y="1578573"/>
            <a:ext cx="6462131" cy="4754563"/>
          </a:xfrm>
        </p:spPr>
        <p:txBody>
          <a:bodyPr rtlCol="0">
            <a:normAutofit/>
          </a:bodyPr>
          <a:lstStyle/>
          <a:p>
            <a:pPr marL="0" indent="0">
              <a:spcBef>
                <a:spcPts val="600"/>
              </a:spcBef>
              <a:spcAft>
                <a:spcPts val="0"/>
              </a:spcAft>
              <a:buNone/>
              <a:defRPr/>
            </a:pPr>
            <a:r>
              <a:rPr lang="en-US" b="1" dirty="0">
                <a:solidFill>
                  <a:schemeClr val="accent6">
                    <a:lumMod val="50000"/>
                  </a:schemeClr>
                </a:solidFill>
              </a:rPr>
              <a:t>Grant Agreement Sections</a:t>
            </a:r>
            <a:endParaRPr lang="en-US" dirty="0">
              <a:solidFill>
                <a:schemeClr val="accent6">
                  <a:lumMod val="50000"/>
                </a:schemeClr>
              </a:solidFill>
            </a:endParaRPr>
          </a:p>
          <a:p>
            <a:pPr marL="338138" indent="-338138">
              <a:lnSpc>
                <a:spcPct val="100000"/>
              </a:lnSpc>
              <a:spcBef>
                <a:spcPts val="1200"/>
              </a:spcBef>
              <a:buSzPct val="80000"/>
              <a:defRPr/>
            </a:pPr>
            <a:r>
              <a:rPr lang="en-US" sz="2800" b="1" dirty="0"/>
              <a:t>Notice of Award </a:t>
            </a:r>
            <a:r>
              <a:rPr lang="en-US" sz="2400" dirty="0"/>
              <a:t>(the initial allotment) </a:t>
            </a:r>
          </a:p>
          <a:p>
            <a:pPr marL="338138" indent="-338138">
              <a:spcBef>
                <a:spcPts val="600"/>
              </a:spcBef>
              <a:spcAft>
                <a:spcPts val="0"/>
              </a:spcAft>
              <a:buSzPct val="80000"/>
              <a:defRPr/>
            </a:pPr>
            <a:r>
              <a:rPr lang="en-US" sz="2800" b="1" dirty="0"/>
              <a:t>Special Conditions of Award</a:t>
            </a:r>
          </a:p>
          <a:p>
            <a:pPr marL="850900" lvl="1" indent="-393700">
              <a:spcAft>
                <a:spcPts val="0"/>
              </a:spcAft>
              <a:buClr>
                <a:schemeClr val="accent4">
                  <a:lumMod val="75000"/>
                </a:schemeClr>
              </a:buClr>
              <a:buFont typeface="Wingdings" panose="05000000000000000000" pitchFamily="2" charset="2"/>
              <a:buChar char="Ø"/>
              <a:defRPr/>
            </a:pPr>
            <a:r>
              <a:rPr lang="en-US" sz="2400" b="0" dirty="0">
                <a:solidFill>
                  <a:schemeClr val="tx1"/>
                </a:solidFill>
              </a:rPr>
              <a:t>All underwent a compliance review at the time of initial award </a:t>
            </a:r>
          </a:p>
          <a:p>
            <a:pPr marL="338138" indent="-338138">
              <a:spcAft>
                <a:spcPts val="0"/>
              </a:spcAft>
              <a:buSzPct val="80000"/>
              <a:defRPr/>
            </a:pPr>
            <a:r>
              <a:rPr lang="en-US" sz="2800" b="1" dirty="0"/>
              <a:t>Terms and Conditions</a:t>
            </a:r>
          </a:p>
          <a:p>
            <a:pPr marL="850900" lvl="1" indent="-393700">
              <a:spcAft>
                <a:spcPts val="0"/>
              </a:spcAft>
              <a:buClr>
                <a:schemeClr val="accent4">
                  <a:lumMod val="75000"/>
                </a:schemeClr>
              </a:buClr>
              <a:buFont typeface="Wingdings" panose="05000000000000000000" pitchFamily="2" charset="2"/>
              <a:buChar char="Ø"/>
              <a:defRPr/>
            </a:pPr>
            <a:r>
              <a:rPr lang="en-US" sz="2400" b="0" dirty="0">
                <a:solidFill>
                  <a:schemeClr val="tx1"/>
                </a:solidFill>
              </a:rPr>
              <a:t>Order of Precedence</a:t>
            </a:r>
          </a:p>
          <a:p>
            <a:pPr marL="850900" lvl="1" indent="-393700">
              <a:spcAft>
                <a:spcPts val="0"/>
              </a:spcAft>
              <a:buClr>
                <a:schemeClr val="accent4">
                  <a:lumMod val="75000"/>
                </a:schemeClr>
              </a:buClr>
              <a:buFont typeface="Wingdings" panose="05000000000000000000" pitchFamily="2" charset="2"/>
              <a:buChar char="Ø"/>
              <a:defRPr/>
            </a:pPr>
            <a:r>
              <a:rPr lang="en-US" sz="2400" b="0" dirty="0">
                <a:solidFill>
                  <a:schemeClr val="tx1"/>
                </a:solidFill>
              </a:rPr>
              <a:t>Funding Opportunity Announcement  (FOA) (incorporated by reference)</a:t>
            </a:r>
          </a:p>
        </p:txBody>
      </p:sp>
      <p:grpSp>
        <p:nvGrpSpPr>
          <p:cNvPr id="4" name="Group 3"/>
          <p:cNvGrpSpPr/>
          <p:nvPr/>
        </p:nvGrpSpPr>
        <p:grpSpPr>
          <a:xfrm>
            <a:off x="6632467" y="2333089"/>
            <a:ext cx="2107282" cy="2946338"/>
            <a:chOff x="5368273" y="2086310"/>
            <a:chExt cx="2107282" cy="2946338"/>
          </a:xfrm>
        </p:grpSpPr>
        <p:pic>
          <p:nvPicPr>
            <p:cNvPr id="5" name="Picture 4" descr="p2"/>
            <p:cNvPicPr/>
            <p:nvPr/>
          </p:nvPicPr>
          <p:blipFill>
            <a:blip r:embed="rId3" cstate="print"/>
            <a:srcRect/>
            <a:stretch>
              <a:fillRect/>
            </a:stretch>
          </p:blipFill>
          <p:spPr bwMode="auto">
            <a:xfrm rot="690449">
              <a:off x="5368273" y="2086310"/>
              <a:ext cx="1424976" cy="21678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6" descr="p1"/>
            <p:cNvPicPr>
              <a:picLocks noChangeAspect="1" noChangeArrowheads="1"/>
            </p:cNvPicPr>
            <p:nvPr/>
          </p:nvPicPr>
          <p:blipFill>
            <a:blip r:embed="rId4" cstate="print"/>
            <a:srcRect/>
            <a:stretch>
              <a:fillRect/>
            </a:stretch>
          </p:blipFill>
          <p:spPr bwMode="auto">
            <a:xfrm rot="689509">
              <a:off x="5837810" y="2870036"/>
              <a:ext cx="1637745" cy="21626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
        <p:nvSpPr>
          <p:cNvPr id="7" name="Slide Number Placeholder 6"/>
          <p:cNvSpPr>
            <a:spLocks noGrp="1"/>
          </p:cNvSpPr>
          <p:nvPr>
            <p:ph type="sldNum" sz="quarter" idx="10"/>
          </p:nvPr>
        </p:nvSpPr>
        <p:spPr/>
        <p:txBody>
          <a:bodyPr/>
          <a:lstStyle/>
          <a:p>
            <a:fld id="{706D636C-90A3-4979-BA37-BAB384B22101}" type="slidenum">
              <a:rPr lang="en-US" smtClean="0"/>
              <a:pPr/>
              <a:t>11</a:t>
            </a:fld>
            <a:endParaRPr lang="en-US"/>
          </a:p>
        </p:txBody>
      </p:sp>
    </p:spTree>
    <p:extLst>
      <p:ext uri="{BB962C8B-B14F-4D97-AF65-F5344CB8AC3E}">
        <p14:creationId xmlns:p14="http://schemas.microsoft.com/office/powerpoint/2010/main" val="352380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ffectLst>
                  <a:outerShdw blurRad="38100" dist="38100" dir="2700000" algn="tl">
                    <a:srgbClr val="000000">
                      <a:alpha val="43137"/>
                    </a:srgbClr>
                  </a:outerShdw>
                </a:effectLst>
              </a:rPr>
              <a:t>Application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Process and Timeline for Submission and Award</a:t>
            </a:r>
          </a:p>
        </p:txBody>
      </p:sp>
      <p:sp>
        <p:nvSpPr>
          <p:cNvPr id="5" name="Text Placeholder 4"/>
          <p:cNvSpPr>
            <a:spLocks noGrp="1"/>
          </p:cNvSpPr>
          <p:nvPr>
            <p:ph type="body" idx="1"/>
          </p:nvPr>
        </p:nvSpPr>
        <p:spPr/>
        <p:txBody>
          <a:bodyPr/>
          <a:lstStyle/>
          <a:p>
            <a:pPr>
              <a:spcBef>
                <a:spcPts val="0"/>
              </a:spcBef>
            </a:pPr>
            <a:r>
              <a:rPr lang="en-US" dirty="0"/>
              <a:t>Presenter: 	Melissa Abdullah</a:t>
            </a:r>
          </a:p>
          <a:p>
            <a:pPr>
              <a:spcBef>
                <a:spcPts val="0"/>
              </a:spcBef>
            </a:pPr>
            <a:r>
              <a:rPr lang="en-US" dirty="0"/>
              <a:t>		Office of Grants Management</a:t>
            </a:r>
          </a:p>
          <a:p>
            <a:endParaRPr lang="en-US" dirty="0"/>
          </a:p>
          <a:p>
            <a:endParaRPr lang="en-US" dirty="0"/>
          </a:p>
        </p:txBody>
      </p:sp>
    </p:spTree>
    <p:extLst>
      <p:ext uri="{BB962C8B-B14F-4D97-AF65-F5344CB8AC3E}">
        <p14:creationId xmlns:p14="http://schemas.microsoft.com/office/powerpoint/2010/main" val="649077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E365-4A0B-4E9B-926A-133F0634A71A}"/>
              </a:ext>
            </a:extLst>
          </p:cNvPr>
          <p:cNvSpPr>
            <a:spLocks noGrp="1"/>
          </p:cNvSpPr>
          <p:nvPr>
            <p:ph type="title"/>
          </p:nvPr>
        </p:nvSpPr>
        <p:spPr>
          <a:xfrm>
            <a:off x="628650" y="365126"/>
            <a:ext cx="8334942" cy="1051560"/>
          </a:xfrm>
        </p:spPr>
        <p:txBody>
          <a:bodyPr/>
          <a:lstStyle/>
          <a:p>
            <a:r>
              <a:rPr lang="en-US" dirty="0"/>
              <a:t>Funding Level and Period of Performance	</a:t>
            </a:r>
          </a:p>
        </p:txBody>
      </p:sp>
      <p:sp>
        <p:nvSpPr>
          <p:cNvPr id="3" name="Content Placeholder 2">
            <a:extLst>
              <a:ext uri="{FF2B5EF4-FFF2-40B4-BE49-F238E27FC236}">
                <a16:creationId xmlns:a16="http://schemas.microsoft.com/office/drawing/2014/main" id="{3833A8F1-E05D-41C5-9A33-14BD3D578925}"/>
              </a:ext>
            </a:extLst>
          </p:cNvPr>
          <p:cNvSpPr>
            <a:spLocks noGrp="1"/>
          </p:cNvSpPr>
          <p:nvPr>
            <p:ph idx="1"/>
          </p:nvPr>
        </p:nvSpPr>
        <p:spPr>
          <a:xfrm>
            <a:off x="369570" y="1609844"/>
            <a:ext cx="7955280" cy="4760277"/>
          </a:xfrm>
        </p:spPr>
        <p:txBody>
          <a:bodyPr>
            <a:normAutofit/>
          </a:bodyPr>
          <a:lstStyle/>
          <a:p>
            <a:pPr marL="338138" indent="-338138">
              <a:buSzPct val="80000"/>
            </a:pPr>
            <a:r>
              <a:rPr lang="en-US" b="1" dirty="0"/>
              <a:t>Amount of additional funding </a:t>
            </a:r>
            <a:endParaRPr lang="en-US" dirty="0"/>
          </a:p>
          <a:p>
            <a:pPr marL="801688" lvl="1" indent="-344488">
              <a:buClr>
                <a:schemeClr val="accent4">
                  <a:lumMod val="75000"/>
                </a:schemeClr>
              </a:buClr>
              <a:buFont typeface="Wingdings" panose="05000000000000000000" pitchFamily="2" charset="2"/>
              <a:buChar char="Ø"/>
            </a:pPr>
            <a:r>
              <a:rPr lang="en-US" sz="2800" dirty="0">
                <a:solidFill>
                  <a:schemeClr val="tx1"/>
                </a:solidFill>
              </a:rPr>
              <a:t>Funding amount is predetermined. </a:t>
            </a:r>
          </a:p>
          <a:p>
            <a:pPr lvl="2">
              <a:buFont typeface="Arial" panose="020B0604020202020204" pitchFamily="34" charset="0"/>
              <a:buChar char="•"/>
            </a:pPr>
            <a:r>
              <a:rPr lang="en-US" sz="2400" dirty="0"/>
              <a:t>BASELINE registered apprentices in your state    </a:t>
            </a:r>
          </a:p>
          <a:p>
            <a:pPr lvl="2">
              <a:buFont typeface="Arial" panose="020B0604020202020204" pitchFamily="34" charset="0"/>
              <a:buChar char="•"/>
            </a:pPr>
            <a:r>
              <a:rPr lang="en-US" sz="2400" dirty="0"/>
              <a:t>The initial grant amount</a:t>
            </a:r>
          </a:p>
          <a:p>
            <a:pPr lvl="2">
              <a:buFont typeface="Arial" panose="020B0604020202020204" pitchFamily="34" charset="0"/>
              <a:buChar char="•"/>
            </a:pPr>
            <a:r>
              <a:rPr lang="en-US" sz="2400" dirty="0"/>
              <a:t>Spreadsheet included with the announcement letter contains the amount for each State.</a:t>
            </a:r>
          </a:p>
          <a:p>
            <a:pPr marL="338138" indent="-338138">
              <a:buSzPct val="80000"/>
            </a:pPr>
            <a:r>
              <a:rPr lang="en-US" b="1" dirty="0"/>
              <a:t>Period of performance</a:t>
            </a:r>
            <a:endParaRPr lang="en-US" dirty="0"/>
          </a:p>
          <a:p>
            <a:pPr marL="801688" lvl="1" indent="-344488">
              <a:buClr>
                <a:schemeClr val="accent4">
                  <a:lumMod val="75000"/>
                </a:schemeClr>
              </a:buClr>
              <a:buFont typeface="Wingdings" panose="05000000000000000000" pitchFamily="2" charset="2"/>
              <a:buChar char="Ø"/>
            </a:pPr>
            <a:r>
              <a:rPr lang="en-US" sz="2800" dirty="0">
                <a:solidFill>
                  <a:schemeClr val="tx1"/>
                </a:solidFill>
              </a:rPr>
              <a:t>The new end date for this award will be in the Fall of 2020.</a:t>
            </a:r>
          </a:p>
        </p:txBody>
      </p:sp>
      <p:sp>
        <p:nvSpPr>
          <p:cNvPr id="4" name="Slide Number Placeholder 3">
            <a:extLst>
              <a:ext uri="{FF2B5EF4-FFF2-40B4-BE49-F238E27FC236}">
                <a16:creationId xmlns:a16="http://schemas.microsoft.com/office/drawing/2014/main" id="{79F4365E-C248-4B5D-8FCA-2BD890A10429}"/>
              </a:ext>
            </a:extLst>
          </p:cNvPr>
          <p:cNvSpPr>
            <a:spLocks noGrp="1"/>
          </p:cNvSpPr>
          <p:nvPr>
            <p:ph type="sldNum" sz="quarter" idx="10"/>
          </p:nvPr>
        </p:nvSpPr>
        <p:spPr/>
        <p:txBody>
          <a:bodyPr/>
          <a:lstStyle/>
          <a:p>
            <a:fld id="{706D636C-90A3-4979-BA37-BAB384B22101}" type="slidenum">
              <a:rPr lang="en-US" smtClean="0"/>
              <a:pPr/>
              <a:t>13</a:t>
            </a:fld>
            <a:endParaRPr lang="en-US"/>
          </a:p>
        </p:txBody>
      </p:sp>
    </p:spTree>
    <p:extLst>
      <p:ext uri="{BB962C8B-B14F-4D97-AF65-F5344CB8AC3E}">
        <p14:creationId xmlns:p14="http://schemas.microsoft.com/office/powerpoint/2010/main" val="1533786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5254749" y="2081048"/>
            <a:ext cx="3388519" cy="2682040"/>
            <a:chOff x="4994867" y="2081048"/>
            <a:chExt cx="3388519" cy="268204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636" y="2081048"/>
              <a:ext cx="3333750" cy="2682040"/>
            </a:xfrm>
            <a:prstGeom prst="rect">
              <a:avLst/>
            </a:prstGeom>
          </p:spPr>
        </p:pic>
        <p:cxnSp>
          <p:nvCxnSpPr>
            <p:cNvPr id="9" name="Straight Connector 8"/>
            <p:cNvCxnSpPr/>
            <p:nvPr/>
          </p:nvCxnSpPr>
          <p:spPr>
            <a:xfrm>
              <a:off x="5022749" y="2343038"/>
              <a:ext cx="82651" cy="136637"/>
            </a:xfrm>
            <a:prstGeom prst="line">
              <a:avLst/>
            </a:prstGeom>
            <a:ln w="38100" cap="rnd">
              <a:solidFill>
                <a:schemeClr val="tx1">
                  <a:lumMod val="90000"/>
                  <a:lumOff val="10000"/>
                  <a:alpha val="79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022749" y="2268538"/>
              <a:ext cx="568426" cy="74501"/>
            </a:xfrm>
            <a:prstGeom prst="line">
              <a:avLst/>
            </a:prstGeom>
            <a:ln w="28575" cap="rnd">
              <a:solidFill>
                <a:schemeClr val="tx1">
                  <a:lumMod val="90000"/>
                  <a:lumOff val="10000"/>
                  <a:alpha val="79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94867" y="2097991"/>
              <a:ext cx="397871" cy="46524"/>
            </a:xfrm>
            <a:prstGeom prst="line">
              <a:avLst/>
            </a:prstGeom>
            <a:ln w="28575" cap="rnd">
              <a:solidFill>
                <a:schemeClr val="tx1">
                  <a:lumMod val="90000"/>
                  <a:lumOff val="10000"/>
                  <a:alpha val="79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994867" y="2144514"/>
              <a:ext cx="64495" cy="104962"/>
            </a:xfrm>
            <a:prstGeom prst="line">
              <a:avLst/>
            </a:prstGeom>
            <a:ln w="38100" cap="rnd">
              <a:solidFill>
                <a:schemeClr val="tx1">
                  <a:lumMod val="90000"/>
                  <a:lumOff val="10000"/>
                  <a:alpha val="79000"/>
                </a:schemeClr>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E98E8D3A-216D-425B-AEF1-32F763991340}"/>
              </a:ext>
            </a:extLst>
          </p:cNvPr>
          <p:cNvSpPr txBox="1"/>
          <p:nvPr/>
        </p:nvSpPr>
        <p:spPr>
          <a:xfrm>
            <a:off x="594360" y="1822339"/>
            <a:ext cx="8334531" cy="2816156"/>
          </a:xfrm>
          <a:prstGeom prst="rect">
            <a:avLst/>
          </a:prstGeom>
          <a:noFill/>
          <a:ln>
            <a:noFill/>
          </a:ln>
        </p:spPr>
        <p:txBody>
          <a:bodyPr wrap="square" rtlCol="0">
            <a:spAutoFit/>
          </a:bodyPr>
          <a:lstStyle/>
          <a:p>
            <a:pPr marL="338138" indent="-338138" defTabSz="914400">
              <a:lnSpc>
                <a:spcPct val="90000"/>
              </a:lnSpc>
              <a:spcBef>
                <a:spcPts val="1800"/>
              </a:spcBef>
              <a:buClr>
                <a:schemeClr val="accent2"/>
              </a:buClr>
              <a:buFont typeface="Wingdings 2" panose="05020102010507070707" pitchFamily="18" charset="2"/>
              <a:buChar char="¡"/>
            </a:pPr>
            <a:r>
              <a:rPr lang="en-US" sz="2600" b="1" dirty="0"/>
              <a:t>Required Documents</a:t>
            </a:r>
          </a:p>
          <a:p>
            <a:pPr marL="914400" lvl="1" indent="-457200" defTabSz="914400">
              <a:lnSpc>
                <a:spcPct val="90000"/>
              </a:lnSpc>
              <a:spcBef>
                <a:spcPts val="1800"/>
              </a:spcBef>
              <a:buClr>
                <a:schemeClr val="accent4">
                  <a:lumMod val="75000"/>
                </a:schemeClr>
              </a:buClr>
              <a:buFont typeface="Wingdings" panose="05000000000000000000" pitchFamily="2" charset="2"/>
              <a:buChar char="Ø"/>
            </a:pPr>
            <a:r>
              <a:rPr lang="en-US" sz="2600" dirty="0"/>
              <a:t>SF-424;</a:t>
            </a:r>
          </a:p>
          <a:p>
            <a:pPr marL="914400" lvl="1" indent="-457200" defTabSz="914400">
              <a:lnSpc>
                <a:spcPct val="90000"/>
              </a:lnSpc>
              <a:spcBef>
                <a:spcPts val="1800"/>
              </a:spcBef>
              <a:buClr>
                <a:schemeClr val="accent4">
                  <a:lumMod val="75000"/>
                </a:schemeClr>
              </a:buClr>
              <a:buFont typeface="Wingdings" panose="05000000000000000000" pitchFamily="2" charset="2"/>
              <a:buChar char="Ø"/>
            </a:pPr>
            <a:r>
              <a:rPr lang="en-US" sz="2600" dirty="0"/>
              <a:t>SF-424A;</a:t>
            </a:r>
          </a:p>
          <a:p>
            <a:pPr marL="914400" lvl="1" indent="-457200" defTabSz="914400">
              <a:lnSpc>
                <a:spcPct val="90000"/>
              </a:lnSpc>
              <a:spcBef>
                <a:spcPts val="1800"/>
              </a:spcBef>
              <a:buClr>
                <a:schemeClr val="accent4">
                  <a:lumMod val="75000"/>
                </a:schemeClr>
              </a:buClr>
              <a:buFont typeface="Wingdings" panose="05000000000000000000" pitchFamily="2" charset="2"/>
              <a:buChar char="Ø"/>
            </a:pPr>
            <a:r>
              <a:rPr lang="en-US" sz="2600" dirty="0"/>
              <a:t>Budget Narrative; and</a:t>
            </a:r>
          </a:p>
          <a:p>
            <a:pPr marL="914400" lvl="1" indent="-457200" defTabSz="914400">
              <a:lnSpc>
                <a:spcPct val="90000"/>
              </a:lnSpc>
              <a:spcBef>
                <a:spcPts val="1800"/>
              </a:spcBef>
              <a:buClr>
                <a:schemeClr val="accent4">
                  <a:lumMod val="75000"/>
                </a:schemeClr>
              </a:buClr>
              <a:buFont typeface="Wingdings" panose="05000000000000000000" pitchFamily="2" charset="2"/>
              <a:buChar char="Ø"/>
            </a:pPr>
            <a:r>
              <a:rPr lang="en-US" sz="2600" dirty="0"/>
              <a:t>Continuation Project Narrative.</a:t>
            </a:r>
          </a:p>
        </p:txBody>
      </p:sp>
      <p:sp>
        <p:nvSpPr>
          <p:cNvPr id="2" name="Title 1">
            <a:extLst>
              <a:ext uri="{FF2B5EF4-FFF2-40B4-BE49-F238E27FC236}">
                <a16:creationId xmlns:a16="http://schemas.microsoft.com/office/drawing/2014/main" id="{41239BCD-D61E-46B6-97CE-AE2A7C2348F1}"/>
              </a:ext>
            </a:extLst>
          </p:cNvPr>
          <p:cNvSpPr>
            <a:spLocks noGrp="1"/>
          </p:cNvSpPr>
          <p:nvPr>
            <p:ph type="title"/>
          </p:nvPr>
        </p:nvSpPr>
        <p:spPr>
          <a:xfrm>
            <a:off x="594360" y="30238"/>
            <a:ext cx="7955280" cy="1051560"/>
          </a:xfrm>
        </p:spPr>
        <p:txBody>
          <a:bodyPr/>
          <a:lstStyle/>
          <a:p>
            <a:r>
              <a:rPr lang="en-US" dirty="0"/>
              <a:t>Application Process</a:t>
            </a:r>
          </a:p>
        </p:txBody>
      </p:sp>
      <p:sp>
        <p:nvSpPr>
          <p:cNvPr id="3" name="Slide Number Placeholder 2">
            <a:extLst>
              <a:ext uri="{FF2B5EF4-FFF2-40B4-BE49-F238E27FC236}">
                <a16:creationId xmlns:a16="http://schemas.microsoft.com/office/drawing/2014/main" id="{838D5B30-B994-48A4-B1CE-72F497230138}"/>
              </a:ext>
            </a:extLst>
          </p:cNvPr>
          <p:cNvSpPr>
            <a:spLocks noGrp="1"/>
          </p:cNvSpPr>
          <p:nvPr>
            <p:ph type="sldNum" sz="quarter" idx="10"/>
          </p:nvPr>
        </p:nvSpPr>
        <p:spPr/>
        <p:txBody>
          <a:bodyPr/>
          <a:lstStyle/>
          <a:p>
            <a:fld id="{706D636C-90A3-4979-BA37-BAB384B22101}" type="slidenum">
              <a:rPr lang="en-US" smtClean="0"/>
              <a:pPr/>
              <a:t>14</a:t>
            </a:fld>
            <a:endParaRPr lang="en-US"/>
          </a:p>
        </p:txBody>
      </p:sp>
      <p:cxnSp>
        <p:nvCxnSpPr>
          <p:cNvPr id="30" name="Straight Connector 29"/>
          <p:cNvCxnSpPr/>
          <p:nvPr/>
        </p:nvCxnSpPr>
        <p:spPr>
          <a:xfrm flipH="1">
            <a:off x="671360" y="4793383"/>
            <a:ext cx="7955280" cy="0"/>
          </a:xfrm>
          <a:prstGeom prst="line">
            <a:avLst/>
          </a:prstGeom>
          <a:ln w="603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185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9BCD-D61E-46B6-97CE-AE2A7C2348F1}"/>
              </a:ext>
            </a:extLst>
          </p:cNvPr>
          <p:cNvSpPr>
            <a:spLocks noGrp="1"/>
          </p:cNvSpPr>
          <p:nvPr>
            <p:ph type="title"/>
          </p:nvPr>
        </p:nvSpPr>
        <p:spPr>
          <a:xfrm>
            <a:off x="594360" y="30238"/>
            <a:ext cx="7955280" cy="1051560"/>
          </a:xfrm>
        </p:spPr>
        <p:txBody>
          <a:bodyPr/>
          <a:lstStyle/>
          <a:p>
            <a:r>
              <a:rPr lang="en-US" dirty="0"/>
              <a:t>Application Process</a:t>
            </a:r>
          </a:p>
        </p:txBody>
      </p:sp>
      <p:sp>
        <p:nvSpPr>
          <p:cNvPr id="3" name="Slide Number Placeholder 2">
            <a:extLst>
              <a:ext uri="{FF2B5EF4-FFF2-40B4-BE49-F238E27FC236}">
                <a16:creationId xmlns:a16="http://schemas.microsoft.com/office/drawing/2014/main" id="{838D5B30-B994-48A4-B1CE-72F497230138}"/>
              </a:ext>
            </a:extLst>
          </p:cNvPr>
          <p:cNvSpPr>
            <a:spLocks noGrp="1"/>
          </p:cNvSpPr>
          <p:nvPr>
            <p:ph type="sldNum" sz="quarter" idx="10"/>
          </p:nvPr>
        </p:nvSpPr>
        <p:spPr/>
        <p:txBody>
          <a:bodyPr/>
          <a:lstStyle/>
          <a:p>
            <a:fld id="{706D636C-90A3-4979-BA37-BAB384B22101}" type="slidenum">
              <a:rPr lang="en-US" smtClean="0"/>
              <a:pPr/>
              <a:t>15</a:t>
            </a:fld>
            <a:endParaRPr lang="en-US"/>
          </a:p>
        </p:txBody>
      </p:sp>
      <p:sp>
        <p:nvSpPr>
          <p:cNvPr id="5" name="TextBox 4">
            <a:extLst>
              <a:ext uri="{FF2B5EF4-FFF2-40B4-BE49-F238E27FC236}">
                <a16:creationId xmlns:a16="http://schemas.microsoft.com/office/drawing/2014/main" id="{E98E8D3A-216D-425B-AEF1-32F763991340}"/>
              </a:ext>
            </a:extLst>
          </p:cNvPr>
          <p:cNvSpPr txBox="1"/>
          <p:nvPr/>
        </p:nvSpPr>
        <p:spPr>
          <a:xfrm>
            <a:off x="404734" y="1540456"/>
            <a:ext cx="8334531" cy="4582793"/>
          </a:xfrm>
          <a:prstGeom prst="rect">
            <a:avLst/>
          </a:prstGeom>
          <a:noFill/>
        </p:spPr>
        <p:txBody>
          <a:bodyPr wrap="square" rtlCol="0">
            <a:spAutoFit/>
          </a:bodyPr>
          <a:lstStyle/>
          <a:p>
            <a:pPr marL="274320" indent="-274320" defTabSz="914400">
              <a:lnSpc>
                <a:spcPct val="90000"/>
              </a:lnSpc>
              <a:spcBef>
                <a:spcPts val="1800"/>
              </a:spcBef>
              <a:buClr>
                <a:schemeClr val="accent2"/>
              </a:buClr>
              <a:buFont typeface="Wingdings 2" panose="05020102010507070707" pitchFamily="18" charset="2"/>
              <a:buChar char="¡"/>
            </a:pPr>
            <a:r>
              <a:rPr lang="en-US" sz="2600" b="1" dirty="0"/>
              <a:t>Format</a:t>
            </a:r>
          </a:p>
          <a:p>
            <a:pPr marL="914400" lvl="1" indent="-457200" defTabSz="914400">
              <a:lnSpc>
                <a:spcPct val="90000"/>
              </a:lnSpc>
              <a:spcBef>
                <a:spcPts val="1800"/>
              </a:spcBef>
              <a:buClr>
                <a:schemeClr val="accent4">
                  <a:lumMod val="75000"/>
                </a:schemeClr>
              </a:buClr>
              <a:buFont typeface="Wingdings" panose="05000000000000000000" pitchFamily="2" charset="2"/>
              <a:buChar char="Ø"/>
            </a:pPr>
            <a:r>
              <a:rPr lang="en-US" sz="2600" b="1" dirty="0"/>
              <a:t>Standard Forms </a:t>
            </a:r>
            <a:r>
              <a:rPr lang="en-US" sz="2600" dirty="0"/>
              <a:t>available via the links in the letter, and in the follow-up email sent 3/26/18  </a:t>
            </a:r>
          </a:p>
          <a:p>
            <a:pPr marL="914400" lvl="1" indent="-457200" defTabSz="914400">
              <a:lnSpc>
                <a:spcPct val="90000"/>
              </a:lnSpc>
              <a:spcBef>
                <a:spcPts val="1800"/>
              </a:spcBef>
              <a:buClr>
                <a:schemeClr val="accent4">
                  <a:lumMod val="75000"/>
                </a:schemeClr>
              </a:buClr>
              <a:buFont typeface="Wingdings" panose="05000000000000000000" pitchFamily="2" charset="2"/>
              <a:buChar char="Ø"/>
            </a:pPr>
            <a:r>
              <a:rPr lang="en-US" sz="2600" b="1" dirty="0"/>
              <a:t>Budget Narrative </a:t>
            </a:r>
            <a:r>
              <a:rPr lang="en-US" sz="2600" dirty="0"/>
              <a:t>– based on the SF-424A</a:t>
            </a:r>
          </a:p>
          <a:p>
            <a:pPr marL="914400" lvl="1" indent="-457200" defTabSz="914400">
              <a:lnSpc>
                <a:spcPct val="90000"/>
              </a:lnSpc>
              <a:spcBef>
                <a:spcPts val="1800"/>
              </a:spcBef>
              <a:buClr>
                <a:schemeClr val="accent4">
                  <a:lumMod val="75000"/>
                </a:schemeClr>
              </a:buClr>
              <a:buFont typeface="Wingdings" panose="05000000000000000000" pitchFamily="2" charset="2"/>
              <a:buChar char="Ø"/>
            </a:pPr>
            <a:r>
              <a:rPr lang="en-US" sz="2600" b="1" dirty="0"/>
              <a:t>Project Narrative</a:t>
            </a:r>
          </a:p>
          <a:p>
            <a:pPr marL="1257300" lvl="2" indent="-342900" defTabSz="914400">
              <a:lnSpc>
                <a:spcPct val="90000"/>
              </a:lnSpc>
              <a:spcBef>
                <a:spcPts val="600"/>
              </a:spcBef>
              <a:buClr>
                <a:srgbClr val="124D95"/>
              </a:buClr>
              <a:buFont typeface="Arial" panose="020B0604020202020204" pitchFamily="34" charset="0"/>
              <a:buChar char="•"/>
            </a:pPr>
            <a:r>
              <a:rPr lang="en-US" sz="2400" dirty="0"/>
              <a:t>Please do not resubmit an altered version of your original proposal – but a NEW document which </a:t>
            </a:r>
            <a:r>
              <a:rPr lang="en-US" sz="2400" u="sng" dirty="0"/>
              <a:t>clearly separates</a:t>
            </a:r>
            <a:r>
              <a:rPr lang="en-US" sz="2400" dirty="0"/>
              <a:t> NEW proposed work from changes to the EXISTING work.</a:t>
            </a:r>
            <a:r>
              <a:rPr lang="en-US" sz="2400" dirty="0">
                <a:solidFill>
                  <a:srgbClr val="303030">
                    <a:lumMod val="90000"/>
                    <a:lumOff val="10000"/>
                  </a:srgbClr>
                </a:solidFill>
              </a:rPr>
              <a:t>    </a:t>
            </a:r>
          </a:p>
          <a:p>
            <a:pPr lvl="2" defTabSz="914400">
              <a:lnSpc>
                <a:spcPct val="90000"/>
              </a:lnSpc>
              <a:spcBef>
                <a:spcPts val="1800"/>
              </a:spcBef>
              <a:buClr>
                <a:schemeClr val="accent2"/>
              </a:buClr>
            </a:pPr>
            <a:endParaRPr lang="en-US" sz="2600" dirty="0"/>
          </a:p>
        </p:txBody>
      </p:sp>
    </p:spTree>
    <p:extLst>
      <p:ext uri="{BB962C8B-B14F-4D97-AF65-F5344CB8AC3E}">
        <p14:creationId xmlns:p14="http://schemas.microsoft.com/office/powerpoint/2010/main" val="145429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Submission</a:t>
            </a:r>
          </a:p>
        </p:txBody>
      </p:sp>
      <p:sp>
        <p:nvSpPr>
          <p:cNvPr id="3" name="Content Placeholder 2"/>
          <p:cNvSpPr>
            <a:spLocks noGrp="1"/>
          </p:cNvSpPr>
          <p:nvPr>
            <p:ph idx="1"/>
          </p:nvPr>
        </p:nvSpPr>
        <p:spPr>
          <a:xfrm>
            <a:off x="628650" y="1416686"/>
            <a:ext cx="7955280" cy="4406348"/>
          </a:xfrm>
        </p:spPr>
        <p:txBody>
          <a:bodyPr>
            <a:normAutofit/>
          </a:bodyPr>
          <a:lstStyle/>
          <a:p>
            <a:pPr lvl="0" algn="ctr">
              <a:buNone/>
            </a:pPr>
            <a:r>
              <a:rPr lang="en-US" sz="2200" b="1" dirty="0">
                <a:solidFill>
                  <a:srgbClr val="F79646">
                    <a:lumMod val="75000"/>
                  </a:srgbClr>
                </a:solidFill>
              </a:rPr>
              <a:t> </a:t>
            </a:r>
            <a:endParaRPr lang="en-US" sz="2200" b="1" dirty="0">
              <a:solidFill>
                <a:srgbClr val="C00000"/>
              </a:solidFill>
            </a:endParaRPr>
          </a:p>
          <a:p>
            <a:pPr algn="ctr">
              <a:buNone/>
            </a:pPr>
            <a:r>
              <a:rPr lang="en-US" sz="3600" b="1" dirty="0">
                <a:solidFill>
                  <a:schemeClr val="accent2"/>
                </a:solidFill>
              </a:rPr>
              <a:t>Proposals must be received on or before April 23, 2018.</a:t>
            </a:r>
          </a:p>
          <a:p>
            <a:pPr>
              <a:buSzPct val="80000"/>
            </a:pPr>
            <a:r>
              <a:rPr lang="en-US" dirty="0"/>
              <a:t>Method of submission:</a:t>
            </a:r>
          </a:p>
          <a:p>
            <a:pPr marL="850900" lvl="1" indent="-393700">
              <a:buClr>
                <a:schemeClr val="accent4">
                  <a:lumMod val="75000"/>
                </a:schemeClr>
              </a:buClr>
              <a:buSzPct val="150000"/>
              <a:buFont typeface="Wingdings" panose="05000000000000000000" pitchFamily="2" charset="2"/>
              <a:buChar char="Ø"/>
            </a:pPr>
            <a:r>
              <a:rPr lang="en-US" sz="2000" dirty="0"/>
              <a:t>Via E-mail to </a:t>
            </a:r>
            <a:r>
              <a:rPr lang="en-US" sz="2000" dirty="0">
                <a:hlinkClick r:id="rId3"/>
              </a:rPr>
              <a:t>OGM@DOL.gov</a:t>
            </a:r>
            <a:endParaRPr lang="en-US" sz="2000" dirty="0"/>
          </a:p>
          <a:p>
            <a:pPr>
              <a:buSzPct val="80000"/>
            </a:pPr>
            <a:r>
              <a:rPr lang="en-US" dirty="0"/>
              <a:t>Include your current Grant Number in the subject line.</a:t>
            </a:r>
          </a:p>
          <a:p>
            <a:pPr>
              <a:buSzPct val="80000"/>
            </a:pPr>
            <a:r>
              <a:rPr lang="en-US" dirty="0"/>
              <a:t>CC your assigned FPO.</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16</a:t>
            </a:fld>
            <a:endParaRPr lang="en-US"/>
          </a:p>
        </p:txBody>
      </p:sp>
    </p:spTree>
    <p:extLst>
      <p:ext uri="{BB962C8B-B14F-4D97-AF65-F5344CB8AC3E}">
        <p14:creationId xmlns:p14="http://schemas.microsoft.com/office/powerpoint/2010/main" val="2686719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B740-EA83-4A65-AA17-68FFC2D50EA2}"/>
              </a:ext>
            </a:extLst>
          </p:cNvPr>
          <p:cNvSpPr>
            <a:spLocks noGrp="1"/>
          </p:cNvSpPr>
          <p:nvPr>
            <p:ph type="title"/>
          </p:nvPr>
        </p:nvSpPr>
        <p:spPr>
          <a:xfrm>
            <a:off x="628650" y="155257"/>
            <a:ext cx="7955280" cy="1051560"/>
          </a:xfrm>
        </p:spPr>
        <p:txBody>
          <a:bodyPr/>
          <a:lstStyle/>
          <a:p>
            <a:r>
              <a:rPr lang="en-US" dirty="0"/>
              <a:t>Award</a:t>
            </a:r>
          </a:p>
        </p:txBody>
      </p:sp>
      <p:sp>
        <p:nvSpPr>
          <p:cNvPr id="3" name="Content Placeholder 2">
            <a:extLst>
              <a:ext uri="{FF2B5EF4-FFF2-40B4-BE49-F238E27FC236}">
                <a16:creationId xmlns:a16="http://schemas.microsoft.com/office/drawing/2014/main" id="{4F4DCFDA-A806-4630-A101-A8024F9BF739}"/>
              </a:ext>
            </a:extLst>
          </p:cNvPr>
          <p:cNvSpPr>
            <a:spLocks noGrp="1"/>
          </p:cNvSpPr>
          <p:nvPr>
            <p:ph idx="1"/>
          </p:nvPr>
        </p:nvSpPr>
        <p:spPr>
          <a:xfrm>
            <a:off x="381000" y="1400783"/>
            <a:ext cx="7955280" cy="4776180"/>
          </a:xfrm>
        </p:spPr>
        <p:txBody>
          <a:bodyPr>
            <a:normAutofit lnSpcReduction="10000"/>
          </a:bodyPr>
          <a:lstStyle/>
          <a:p>
            <a:pPr lvl="0">
              <a:buSzPct val="80000"/>
            </a:pPr>
            <a:r>
              <a:rPr lang="en-US" dirty="0"/>
              <a:t>The applications will be reviewed by both the Office of Grants Management (OGM) and the Office of Apprenticeship (OA). </a:t>
            </a:r>
          </a:p>
          <a:p>
            <a:pPr lvl="0">
              <a:buSzPct val="80000"/>
            </a:pPr>
            <a:r>
              <a:rPr lang="en-US" dirty="0"/>
              <a:t>Revisions may be required</a:t>
            </a:r>
          </a:p>
          <a:p>
            <a:pPr marL="801688" lvl="1" indent="-344488">
              <a:buClr>
                <a:schemeClr val="accent4">
                  <a:lumMod val="75000"/>
                </a:schemeClr>
              </a:buClr>
              <a:buFont typeface="Wingdings" panose="05000000000000000000" pitchFamily="2" charset="2"/>
              <a:buChar char="Ø"/>
            </a:pPr>
            <a:r>
              <a:rPr lang="en-US" dirty="0"/>
              <a:t>Required Standard Forms</a:t>
            </a:r>
          </a:p>
          <a:p>
            <a:pPr marL="801688" lvl="1" indent="-344488">
              <a:buClr>
                <a:schemeClr val="accent4">
                  <a:lumMod val="75000"/>
                </a:schemeClr>
              </a:buClr>
              <a:buFont typeface="Wingdings" panose="05000000000000000000" pitchFamily="2" charset="2"/>
              <a:buChar char="Ø"/>
            </a:pPr>
            <a:r>
              <a:rPr lang="en-US" dirty="0"/>
              <a:t>Required Budget Narrative</a:t>
            </a:r>
          </a:p>
          <a:p>
            <a:pPr marL="801688" lvl="1" indent="-344488">
              <a:buClr>
                <a:schemeClr val="accent4">
                  <a:lumMod val="75000"/>
                </a:schemeClr>
              </a:buClr>
              <a:buFont typeface="Wingdings" panose="05000000000000000000" pitchFamily="2" charset="2"/>
              <a:buChar char="Ø"/>
            </a:pPr>
            <a:r>
              <a:rPr lang="en-US" dirty="0"/>
              <a:t>Required Project Narrative </a:t>
            </a:r>
          </a:p>
          <a:p>
            <a:pPr lvl="2">
              <a:buFont typeface="Arial" panose="020B0604020202020204" pitchFamily="34" charset="0"/>
              <a:buChar char="•"/>
            </a:pPr>
            <a:r>
              <a:rPr lang="en-US" dirty="0"/>
              <a:t>There is a required performance metric.</a:t>
            </a:r>
          </a:p>
          <a:p>
            <a:pPr lvl="2">
              <a:buFont typeface="Arial" panose="020B0604020202020204" pitchFamily="34" charset="0"/>
              <a:buChar char="•"/>
            </a:pPr>
            <a:r>
              <a:rPr lang="en-US" dirty="0"/>
              <a:t>Be sure to CLEARLY indicate items in the narrative that apply to the EXISTING Statement of Work, and item as that are NEW.</a:t>
            </a:r>
          </a:p>
          <a:p>
            <a:pPr lvl="3">
              <a:buFont typeface="Arial" panose="020B0604020202020204" pitchFamily="34" charset="0"/>
              <a:buChar char="•"/>
            </a:pPr>
            <a:r>
              <a:rPr lang="en-US" dirty="0"/>
              <a:t>If you are requesting a change to the EXISTING SOW, that is not NEW.</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17</a:t>
            </a:fld>
            <a:endParaRPr lang="en-US"/>
          </a:p>
        </p:txBody>
      </p:sp>
    </p:spTree>
    <p:extLst>
      <p:ext uri="{BB962C8B-B14F-4D97-AF65-F5344CB8AC3E}">
        <p14:creationId xmlns:p14="http://schemas.microsoft.com/office/powerpoint/2010/main" val="3331952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B740-EA83-4A65-AA17-68FFC2D50EA2}"/>
              </a:ext>
            </a:extLst>
          </p:cNvPr>
          <p:cNvSpPr>
            <a:spLocks noGrp="1"/>
          </p:cNvSpPr>
          <p:nvPr>
            <p:ph type="title"/>
          </p:nvPr>
        </p:nvSpPr>
        <p:spPr>
          <a:xfrm>
            <a:off x="628650" y="155257"/>
            <a:ext cx="7955280" cy="1051560"/>
          </a:xfrm>
        </p:spPr>
        <p:txBody>
          <a:bodyPr/>
          <a:lstStyle/>
          <a:p>
            <a:r>
              <a:rPr lang="en-US" dirty="0"/>
              <a:t>Award</a:t>
            </a:r>
          </a:p>
        </p:txBody>
      </p:sp>
      <p:sp>
        <p:nvSpPr>
          <p:cNvPr id="3" name="Content Placeholder 2">
            <a:extLst>
              <a:ext uri="{FF2B5EF4-FFF2-40B4-BE49-F238E27FC236}">
                <a16:creationId xmlns:a16="http://schemas.microsoft.com/office/drawing/2014/main" id="{4F4DCFDA-A806-4630-A101-A8024F9BF739}"/>
              </a:ext>
            </a:extLst>
          </p:cNvPr>
          <p:cNvSpPr>
            <a:spLocks noGrp="1"/>
          </p:cNvSpPr>
          <p:nvPr>
            <p:ph idx="1"/>
          </p:nvPr>
        </p:nvSpPr>
        <p:spPr>
          <a:xfrm>
            <a:off x="628650" y="1400783"/>
            <a:ext cx="7955280" cy="4776180"/>
          </a:xfrm>
        </p:spPr>
        <p:txBody>
          <a:bodyPr>
            <a:normAutofit/>
          </a:bodyPr>
          <a:lstStyle/>
          <a:p>
            <a:pPr lvl="0">
              <a:buSzPct val="80000"/>
            </a:pPr>
            <a:r>
              <a:rPr lang="en-US" dirty="0"/>
              <a:t>Once all the documentation is approved by both offices, a modification to the EXISTING award will be executed by OGM to:</a:t>
            </a:r>
          </a:p>
          <a:p>
            <a:pPr marL="850900" lvl="1" indent="-393700">
              <a:buClr>
                <a:schemeClr val="accent4">
                  <a:lumMod val="75000"/>
                </a:schemeClr>
              </a:buClr>
              <a:buFont typeface="Wingdings" panose="05000000000000000000" pitchFamily="2" charset="2"/>
              <a:buChar char="Ø"/>
            </a:pPr>
            <a:r>
              <a:rPr lang="en-US" dirty="0">
                <a:solidFill>
                  <a:schemeClr val="tx1"/>
                </a:solidFill>
              </a:rPr>
              <a:t>Incorporate the additional funding; </a:t>
            </a:r>
          </a:p>
          <a:p>
            <a:pPr marL="850900" lvl="1" indent="-393700">
              <a:buClr>
                <a:schemeClr val="accent4">
                  <a:lumMod val="75000"/>
                </a:schemeClr>
              </a:buClr>
              <a:buFont typeface="Wingdings" panose="05000000000000000000" pitchFamily="2" charset="2"/>
              <a:buChar char="Ø"/>
            </a:pPr>
            <a:r>
              <a:rPr lang="en-US" dirty="0">
                <a:solidFill>
                  <a:schemeClr val="tx1"/>
                </a:solidFill>
              </a:rPr>
              <a:t>Change the Statement of Work, incorporating the NEW elements; and</a:t>
            </a:r>
          </a:p>
          <a:p>
            <a:pPr marL="850900" lvl="1" indent="-393700">
              <a:buClr>
                <a:schemeClr val="accent4">
                  <a:lumMod val="75000"/>
                </a:schemeClr>
              </a:buClr>
              <a:buFont typeface="Wingdings" panose="05000000000000000000" pitchFamily="2" charset="2"/>
              <a:buChar char="Ø"/>
            </a:pPr>
            <a:r>
              <a:rPr lang="en-US" dirty="0">
                <a:solidFill>
                  <a:schemeClr val="tx1"/>
                </a:solidFill>
              </a:rPr>
              <a:t>Either release the special conditions or add new special conditions. </a:t>
            </a:r>
          </a:p>
          <a:p>
            <a:pPr lvl="0">
              <a:buSzPct val="80000"/>
            </a:pPr>
            <a:r>
              <a:rPr lang="en-US" dirty="0"/>
              <a:t>Mod will be transmitted to the A/R and POC per standard procedure.</a:t>
            </a:r>
          </a:p>
          <a:p>
            <a:pPr marL="0" lvl="0" indent="0">
              <a:buNone/>
            </a:pPr>
            <a:endParaRPr lang="en-US" dirty="0"/>
          </a:p>
          <a:p>
            <a:pPr lvl="0"/>
            <a:endParaRPr lang="en-US" dirty="0"/>
          </a:p>
          <a:p>
            <a:pPr lvl="0"/>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18</a:t>
            </a:fld>
            <a:endParaRPr lang="en-US"/>
          </a:p>
        </p:txBody>
      </p:sp>
    </p:spTree>
    <p:extLst>
      <p:ext uri="{BB962C8B-B14F-4D97-AF65-F5344CB8AC3E}">
        <p14:creationId xmlns:p14="http://schemas.microsoft.com/office/powerpoint/2010/main" val="2441690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ffectLst>
                  <a:outerShdw blurRad="38100" dist="38100" dir="2700000" algn="tl">
                    <a:srgbClr val="000000">
                      <a:alpha val="43137"/>
                    </a:srgbClr>
                  </a:outerShdw>
                </a:effectLst>
              </a:rPr>
              <a:t>Continuation Project Narrative –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Required Elements</a:t>
            </a:r>
          </a:p>
        </p:txBody>
      </p:sp>
      <p:sp>
        <p:nvSpPr>
          <p:cNvPr id="5" name="Text Placeholder 4"/>
          <p:cNvSpPr>
            <a:spLocks noGrp="1"/>
          </p:cNvSpPr>
          <p:nvPr>
            <p:ph type="body" idx="1"/>
          </p:nvPr>
        </p:nvSpPr>
        <p:spPr/>
        <p:txBody>
          <a:bodyPr/>
          <a:lstStyle/>
          <a:p>
            <a:pPr>
              <a:spcBef>
                <a:spcPts val="0"/>
              </a:spcBef>
            </a:pPr>
            <a:r>
              <a:rPr lang="en-US" dirty="0"/>
              <a:t>Presenter: 	Chad Aleshire</a:t>
            </a:r>
          </a:p>
          <a:p>
            <a:pPr>
              <a:spcBef>
                <a:spcPts val="0"/>
              </a:spcBef>
            </a:pPr>
            <a:r>
              <a:rPr lang="en-US" dirty="0"/>
              <a:t>                  	Office of Apprenticeship</a:t>
            </a:r>
          </a:p>
          <a:p>
            <a:endParaRPr lang="en-US" dirty="0"/>
          </a:p>
          <a:p>
            <a:endParaRPr lang="en-US" dirty="0"/>
          </a:p>
        </p:txBody>
      </p:sp>
    </p:spTree>
    <p:extLst>
      <p:ext uri="{BB962C8B-B14F-4D97-AF65-F5344CB8AC3E}">
        <p14:creationId xmlns:p14="http://schemas.microsoft.com/office/powerpoint/2010/main" val="285358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324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A70BAA-AE0B-4682-9664-1FAB6E17B5A2}"/>
              </a:ext>
            </a:extLst>
          </p:cNvPr>
          <p:cNvSpPr>
            <a:spLocks noGrp="1"/>
          </p:cNvSpPr>
          <p:nvPr>
            <p:ph type="title"/>
          </p:nvPr>
        </p:nvSpPr>
        <p:spPr>
          <a:xfrm>
            <a:off x="594360" y="103582"/>
            <a:ext cx="7955280" cy="1051560"/>
          </a:xfrm>
        </p:spPr>
        <p:txBody>
          <a:bodyPr>
            <a:normAutofit/>
          </a:bodyPr>
          <a:lstStyle/>
          <a:p>
            <a:r>
              <a:rPr lang="en-US" dirty="0"/>
              <a:t>Justification of Need</a:t>
            </a:r>
          </a:p>
        </p:txBody>
      </p:sp>
      <p:sp>
        <p:nvSpPr>
          <p:cNvPr id="6" name="Content Placeholder 5">
            <a:extLst>
              <a:ext uri="{FF2B5EF4-FFF2-40B4-BE49-F238E27FC236}">
                <a16:creationId xmlns:a16="http://schemas.microsoft.com/office/drawing/2014/main" id="{08ABFC87-76CD-4954-B7BF-6FCF7F3B4D68}"/>
              </a:ext>
            </a:extLst>
          </p:cNvPr>
          <p:cNvSpPr>
            <a:spLocks noGrp="1"/>
          </p:cNvSpPr>
          <p:nvPr>
            <p:ph idx="1"/>
          </p:nvPr>
        </p:nvSpPr>
        <p:spPr>
          <a:xfrm>
            <a:off x="594360" y="1552572"/>
            <a:ext cx="8026752" cy="4803778"/>
          </a:xfrm>
        </p:spPr>
        <p:txBody>
          <a:bodyPr>
            <a:normAutofit/>
          </a:bodyPr>
          <a:lstStyle/>
          <a:p>
            <a:pPr marL="338138" indent="-338138">
              <a:lnSpc>
                <a:spcPct val="110000"/>
              </a:lnSpc>
              <a:buSzPct val="80000"/>
            </a:pPr>
            <a:r>
              <a:rPr lang="en-US" sz="3100" dirty="0"/>
              <a:t>Describe the need for continuation funding and additional proposed activities and/or projects that will lead to </a:t>
            </a:r>
            <a:r>
              <a:rPr lang="en-US" sz="3100" b="1" dirty="0"/>
              <a:t>15% growth of registered apprentices </a:t>
            </a:r>
            <a:r>
              <a:rPr lang="en-US" sz="3100" dirty="0"/>
              <a:t>over the baseline number.</a:t>
            </a:r>
          </a:p>
        </p:txBody>
      </p:sp>
      <p:sp>
        <p:nvSpPr>
          <p:cNvPr id="4" name="Slide Number Placeholder 3">
            <a:extLst>
              <a:ext uri="{FF2B5EF4-FFF2-40B4-BE49-F238E27FC236}">
                <a16:creationId xmlns:a16="http://schemas.microsoft.com/office/drawing/2014/main" id="{7A512C90-4D33-4368-966B-DCBF24D81CCE}"/>
              </a:ext>
            </a:extLst>
          </p:cNvPr>
          <p:cNvSpPr>
            <a:spLocks noGrp="1"/>
          </p:cNvSpPr>
          <p:nvPr>
            <p:ph type="sldNum" sz="quarter" idx="10"/>
          </p:nvPr>
        </p:nvSpPr>
        <p:spPr/>
        <p:txBody>
          <a:bodyPr/>
          <a:lstStyle/>
          <a:p>
            <a:fld id="{706D636C-90A3-4979-BA37-BAB384B22101}" type="slidenum">
              <a:rPr lang="en-US" smtClean="0"/>
              <a:pPr/>
              <a:t>20</a:t>
            </a:fld>
            <a:endParaRPr lang="en-US"/>
          </a:p>
        </p:txBody>
      </p:sp>
    </p:spTree>
    <p:extLst>
      <p:ext uri="{BB962C8B-B14F-4D97-AF65-F5344CB8AC3E}">
        <p14:creationId xmlns:p14="http://schemas.microsoft.com/office/powerpoint/2010/main" val="644753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181BB-D551-4DEC-B088-EF9EA6A789FD}"/>
              </a:ext>
            </a:extLst>
          </p:cNvPr>
          <p:cNvSpPr>
            <a:spLocks noGrp="1"/>
          </p:cNvSpPr>
          <p:nvPr>
            <p:ph type="title"/>
          </p:nvPr>
        </p:nvSpPr>
        <p:spPr>
          <a:xfrm>
            <a:off x="594360" y="136525"/>
            <a:ext cx="7955280" cy="1051560"/>
          </a:xfrm>
        </p:spPr>
        <p:txBody>
          <a:bodyPr/>
          <a:lstStyle/>
          <a:p>
            <a:r>
              <a:rPr lang="en-US" dirty="0"/>
              <a:t>Proposed Expansion Activities</a:t>
            </a:r>
          </a:p>
        </p:txBody>
      </p:sp>
      <p:sp>
        <p:nvSpPr>
          <p:cNvPr id="3" name="Content Placeholder 2">
            <a:extLst>
              <a:ext uri="{FF2B5EF4-FFF2-40B4-BE49-F238E27FC236}">
                <a16:creationId xmlns:a16="http://schemas.microsoft.com/office/drawing/2014/main" id="{8E73E70F-CC1C-481F-B4D0-87B8415E3FBF}"/>
              </a:ext>
            </a:extLst>
          </p:cNvPr>
          <p:cNvSpPr>
            <a:spLocks noGrp="1"/>
          </p:cNvSpPr>
          <p:nvPr>
            <p:ph idx="1"/>
          </p:nvPr>
        </p:nvSpPr>
        <p:spPr>
          <a:xfrm>
            <a:off x="723900" y="1553211"/>
            <a:ext cx="7825740" cy="5304789"/>
          </a:xfrm>
        </p:spPr>
        <p:txBody>
          <a:bodyPr>
            <a:normAutofit/>
          </a:bodyPr>
          <a:lstStyle/>
          <a:p>
            <a:pPr>
              <a:buSzPct val="80000"/>
            </a:pPr>
            <a:r>
              <a:rPr lang="en-US" dirty="0"/>
              <a:t>Describe the state’s plan to use continuation funding to develop additional capacity and capability in areas such as: </a:t>
            </a:r>
          </a:p>
          <a:p>
            <a:pPr marL="801688" lvl="1" indent="-344488">
              <a:buClr>
                <a:schemeClr val="accent4">
                  <a:lumMod val="75000"/>
                </a:schemeClr>
              </a:buClr>
              <a:buFont typeface="Wingdings" panose="05000000000000000000" pitchFamily="2" charset="2"/>
              <a:buChar char="Ø"/>
            </a:pPr>
            <a:r>
              <a:rPr lang="en-US" sz="2500" dirty="0">
                <a:solidFill>
                  <a:schemeClr val="tx1"/>
                </a:solidFill>
              </a:rPr>
              <a:t>Core functions  </a:t>
            </a:r>
          </a:p>
          <a:p>
            <a:pPr marL="801688" lvl="1" indent="-344488">
              <a:buClr>
                <a:schemeClr val="accent4">
                  <a:lumMod val="75000"/>
                </a:schemeClr>
              </a:buClr>
              <a:buFont typeface="Wingdings" panose="05000000000000000000" pitchFamily="2" charset="2"/>
              <a:buChar char="Ø"/>
            </a:pPr>
            <a:r>
              <a:rPr lang="en-US" sz="2500" dirty="0">
                <a:solidFill>
                  <a:schemeClr val="tx1"/>
                </a:solidFill>
              </a:rPr>
              <a:t>Continued training and support for front-line staff</a:t>
            </a:r>
          </a:p>
          <a:p>
            <a:pPr lvl="2">
              <a:buFont typeface="Arial" panose="020B0604020202020204" pitchFamily="34" charset="0"/>
              <a:buChar char="•"/>
            </a:pPr>
            <a:r>
              <a:rPr lang="en-US" dirty="0"/>
              <a:t>To increase apprenticeship retention, completion and entrance into the workforce</a:t>
            </a:r>
            <a:r>
              <a:rPr lang="en-US" sz="2100" dirty="0">
                <a:solidFill>
                  <a:schemeClr val="tx1"/>
                </a:solidFill>
              </a:rPr>
              <a:t> </a:t>
            </a:r>
          </a:p>
          <a:p>
            <a:pPr marL="801688" lvl="1" indent="-344488">
              <a:buClr>
                <a:schemeClr val="accent4">
                  <a:lumMod val="75000"/>
                </a:schemeClr>
              </a:buClr>
              <a:buFont typeface="Wingdings" panose="05000000000000000000" pitchFamily="2" charset="2"/>
              <a:buChar char="Ø"/>
            </a:pPr>
            <a:r>
              <a:rPr lang="en-US" sz="2500" dirty="0">
                <a:solidFill>
                  <a:schemeClr val="tx1"/>
                </a:solidFill>
              </a:rPr>
              <a:t>Continued engagement with industry  </a:t>
            </a:r>
          </a:p>
          <a:p>
            <a:pPr marL="801688" lvl="1" indent="-344488">
              <a:buClr>
                <a:schemeClr val="accent4">
                  <a:lumMod val="75000"/>
                </a:schemeClr>
              </a:buClr>
              <a:buFont typeface="Wingdings" panose="05000000000000000000" pitchFamily="2" charset="2"/>
              <a:buChar char="Ø"/>
            </a:pPr>
            <a:r>
              <a:rPr lang="en-US" sz="2500" dirty="0">
                <a:solidFill>
                  <a:schemeClr val="tx1"/>
                </a:solidFill>
              </a:rPr>
              <a:t>Support of industry efforts to establish and implement apprenticeship programs</a:t>
            </a:r>
          </a:p>
          <a:p>
            <a:pPr marL="914400" lvl="2" indent="0">
              <a:buNone/>
            </a:pPr>
            <a:endParaRPr lang="en-US" dirty="0"/>
          </a:p>
          <a:p>
            <a:pPr lvl="2"/>
            <a:endParaRPr lang="en-US" dirty="0"/>
          </a:p>
        </p:txBody>
      </p:sp>
      <p:sp>
        <p:nvSpPr>
          <p:cNvPr id="4" name="Slide Number Placeholder 3">
            <a:extLst>
              <a:ext uri="{FF2B5EF4-FFF2-40B4-BE49-F238E27FC236}">
                <a16:creationId xmlns:a16="http://schemas.microsoft.com/office/drawing/2014/main" id="{48D15C75-8097-472C-B03E-8CCAAA7D3044}"/>
              </a:ext>
            </a:extLst>
          </p:cNvPr>
          <p:cNvSpPr>
            <a:spLocks noGrp="1"/>
          </p:cNvSpPr>
          <p:nvPr>
            <p:ph type="sldNum" sz="quarter" idx="10"/>
          </p:nvPr>
        </p:nvSpPr>
        <p:spPr/>
        <p:txBody>
          <a:bodyPr/>
          <a:lstStyle/>
          <a:p>
            <a:fld id="{706D636C-90A3-4979-BA37-BAB384B22101}" type="slidenum">
              <a:rPr lang="en-US" smtClean="0"/>
              <a:pPr/>
              <a:t>21</a:t>
            </a:fld>
            <a:endParaRPr lang="en-US"/>
          </a:p>
        </p:txBody>
      </p:sp>
    </p:spTree>
    <p:extLst>
      <p:ext uri="{BB962C8B-B14F-4D97-AF65-F5344CB8AC3E}">
        <p14:creationId xmlns:p14="http://schemas.microsoft.com/office/powerpoint/2010/main" val="3479614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102" y="3200654"/>
            <a:ext cx="3962376" cy="3520821"/>
          </a:xfrm>
          <a:prstGeom prst="rect">
            <a:avLst/>
          </a:prstGeom>
        </p:spPr>
      </p:pic>
      <p:sp>
        <p:nvSpPr>
          <p:cNvPr id="2" name="Title 1">
            <a:extLst>
              <a:ext uri="{FF2B5EF4-FFF2-40B4-BE49-F238E27FC236}">
                <a16:creationId xmlns:a16="http://schemas.microsoft.com/office/drawing/2014/main" id="{E36893A1-6694-48E4-AB02-C891EE6E6AEA}"/>
              </a:ext>
            </a:extLst>
          </p:cNvPr>
          <p:cNvSpPr>
            <a:spLocks noGrp="1"/>
          </p:cNvSpPr>
          <p:nvPr>
            <p:ph type="title"/>
          </p:nvPr>
        </p:nvSpPr>
        <p:spPr/>
        <p:txBody>
          <a:bodyPr/>
          <a:lstStyle/>
          <a:p>
            <a:r>
              <a:rPr lang="en-US" dirty="0"/>
              <a:t>Sustainability Plan</a:t>
            </a:r>
          </a:p>
        </p:txBody>
      </p:sp>
      <p:sp>
        <p:nvSpPr>
          <p:cNvPr id="3" name="Content Placeholder 2">
            <a:extLst>
              <a:ext uri="{FF2B5EF4-FFF2-40B4-BE49-F238E27FC236}">
                <a16:creationId xmlns:a16="http://schemas.microsoft.com/office/drawing/2014/main" id="{D8436CAD-4EBA-4203-AB7B-9E532679CBCC}"/>
              </a:ext>
            </a:extLst>
          </p:cNvPr>
          <p:cNvSpPr>
            <a:spLocks noGrp="1"/>
          </p:cNvSpPr>
          <p:nvPr>
            <p:ph idx="1"/>
          </p:nvPr>
        </p:nvSpPr>
        <p:spPr>
          <a:xfrm>
            <a:off x="594360" y="1683344"/>
            <a:ext cx="7955280" cy="4406348"/>
          </a:xfrm>
        </p:spPr>
        <p:txBody>
          <a:bodyPr/>
          <a:lstStyle/>
          <a:p>
            <a:pPr>
              <a:buSzPct val="80000"/>
            </a:pPr>
            <a:r>
              <a:rPr lang="en-US" dirty="0"/>
              <a:t>Describe how the state will advance strategies that institutionalize these activities over and beyond the 30-month Continuation Funding period of performance.</a:t>
            </a:r>
          </a:p>
          <a:p>
            <a:endParaRPr lang="en-US" dirty="0"/>
          </a:p>
        </p:txBody>
      </p:sp>
      <p:sp>
        <p:nvSpPr>
          <p:cNvPr id="4" name="Slide Number Placeholder 3">
            <a:extLst>
              <a:ext uri="{FF2B5EF4-FFF2-40B4-BE49-F238E27FC236}">
                <a16:creationId xmlns:a16="http://schemas.microsoft.com/office/drawing/2014/main" id="{6A92F5D7-B670-4BD8-B881-D098EEBEC33D}"/>
              </a:ext>
            </a:extLst>
          </p:cNvPr>
          <p:cNvSpPr>
            <a:spLocks noGrp="1"/>
          </p:cNvSpPr>
          <p:nvPr>
            <p:ph type="sldNum" sz="quarter" idx="10"/>
          </p:nvPr>
        </p:nvSpPr>
        <p:spPr/>
        <p:txBody>
          <a:bodyPr/>
          <a:lstStyle/>
          <a:p>
            <a:fld id="{706D636C-90A3-4979-BA37-BAB384B22101}" type="slidenum">
              <a:rPr lang="en-US" smtClean="0"/>
              <a:pPr/>
              <a:t>22</a:t>
            </a:fld>
            <a:endParaRPr lang="en-US"/>
          </a:p>
        </p:txBody>
      </p:sp>
    </p:spTree>
    <p:extLst>
      <p:ext uri="{BB962C8B-B14F-4D97-AF65-F5344CB8AC3E}">
        <p14:creationId xmlns:p14="http://schemas.microsoft.com/office/powerpoint/2010/main" val="4006615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22B9D-A949-469F-9E51-CC02E0B227CC}"/>
              </a:ext>
            </a:extLst>
          </p:cNvPr>
          <p:cNvSpPr>
            <a:spLocks noGrp="1"/>
          </p:cNvSpPr>
          <p:nvPr>
            <p:ph type="title"/>
          </p:nvPr>
        </p:nvSpPr>
        <p:spPr>
          <a:xfrm>
            <a:off x="628650" y="527964"/>
            <a:ext cx="8164621" cy="1051560"/>
          </a:xfrm>
        </p:spPr>
        <p:txBody>
          <a:bodyPr/>
          <a:lstStyle/>
          <a:p>
            <a:r>
              <a:rPr lang="en-US" dirty="0"/>
              <a:t>Identifying Unregistered Apprenticeships</a:t>
            </a:r>
          </a:p>
        </p:txBody>
      </p:sp>
      <p:sp>
        <p:nvSpPr>
          <p:cNvPr id="3" name="Content Placeholder 2">
            <a:extLst>
              <a:ext uri="{FF2B5EF4-FFF2-40B4-BE49-F238E27FC236}">
                <a16:creationId xmlns:a16="http://schemas.microsoft.com/office/drawing/2014/main" id="{11DA479D-5BF1-4D63-8F09-2DA3AD264A24}"/>
              </a:ext>
            </a:extLst>
          </p:cNvPr>
          <p:cNvSpPr>
            <a:spLocks noGrp="1"/>
          </p:cNvSpPr>
          <p:nvPr>
            <p:ph idx="1"/>
          </p:nvPr>
        </p:nvSpPr>
        <p:spPr>
          <a:xfrm>
            <a:off x="369570" y="1764763"/>
            <a:ext cx="7955280" cy="4406348"/>
          </a:xfrm>
        </p:spPr>
        <p:txBody>
          <a:bodyPr/>
          <a:lstStyle/>
          <a:p>
            <a:pPr marL="338138" indent="-338138">
              <a:buSzPct val="80000"/>
            </a:pPr>
            <a:r>
              <a:rPr lang="en-US" dirty="0"/>
              <a:t>Describe how:</a:t>
            </a:r>
          </a:p>
          <a:p>
            <a:pPr marL="801688" lvl="1" indent="-344488">
              <a:buClr>
                <a:schemeClr val="accent4">
                  <a:lumMod val="75000"/>
                </a:schemeClr>
              </a:buClr>
              <a:buFont typeface="Wingdings" panose="05000000000000000000" pitchFamily="2" charset="2"/>
              <a:buChar char="Ø"/>
            </a:pPr>
            <a:r>
              <a:rPr lang="en-US" dirty="0"/>
              <a:t>The state is already engaging industry partners and employers;</a:t>
            </a:r>
          </a:p>
          <a:p>
            <a:pPr marL="801688" lvl="1" indent="-344488">
              <a:buClr>
                <a:schemeClr val="accent4">
                  <a:lumMod val="75000"/>
                </a:schemeClr>
              </a:buClr>
              <a:buFont typeface="Wingdings" panose="05000000000000000000" pitchFamily="2" charset="2"/>
              <a:buChar char="Ø"/>
            </a:pPr>
            <a:r>
              <a:rPr lang="en-US" dirty="0"/>
              <a:t>The state will begin/continue to track ‘leads’ to further developing Registered Apprenticeships.</a:t>
            </a:r>
          </a:p>
          <a:p>
            <a:pPr marL="457200" lvl="1" indent="0">
              <a:buNone/>
            </a:pPr>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A8DDC241-E44B-4B58-83A2-8F2BEA0A5520}"/>
              </a:ext>
            </a:extLst>
          </p:cNvPr>
          <p:cNvSpPr>
            <a:spLocks noGrp="1"/>
          </p:cNvSpPr>
          <p:nvPr>
            <p:ph type="sldNum" sz="quarter" idx="10"/>
          </p:nvPr>
        </p:nvSpPr>
        <p:spPr/>
        <p:txBody>
          <a:bodyPr/>
          <a:lstStyle/>
          <a:p>
            <a:fld id="{706D636C-90A3-4979-BA37-BAB384B22101}" type="slidenum">
              <a:rPr lang="en-US" smtClean="0"/>
              <a:pPr/>
              <a:t>23</a:t>
            </a:fld>
            <a:endParaRPr lang="en-US"/>
          </a:p>
        </p:txBody>
      </p:sp>
    </p:spTree>
    <p:extLst>
      <p:ext uri="{BB962C8B-B14F-4D97-AF65-F5344CB8AC3E}">
        <p14:creationId xmlns:p14="http://schemas.microsoft.com/office/powerpoint/2010/main" val="4009777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ffectLst>
                  <a:outerShdw blurRad="38100" dist="38100" dir="2700000" algn="tl">
                    <a:srgbClr val="000000">
                      <a:alpha val="43137"/>
                    </a:srgbClr>
                  </a:outerShdw>
                </a:effectLst>
              </a:rPr>
              <a:t>SAE Allowable Activities</a:t>
            </a:r>
          </a:p>
        </p:txBody>
      </p:sp>
      <p:sp>
        <p:nvSpPr>
          <p:cNvPr id="5" name="Text Placeholder 4"/>
          <p:cNvSpPr>
            <a:spLocks noGrp="1"/>
          </p:cNvSpPr>
          <p:nvPr>
            <p:ph type="body" idx="1"/>
          </p:nvPr>
        </p:nvSpPr>
        <p:spPr>
          <a:xfrm>
            <a:off x="519474" y="4148136"/>
            <a:ext cx="8072667" cy="1866900"/>
          </a:xfrm>
        </p:spPr>
        <p:txBody>
          <a:bodyPr/>
          <a:lstStyle/>
          <a:p>
            <a:pPr>
              <a:spcBef>
                <a:spcPts val="0"/>
              </a:spcBef>
            </a:pPr>
            <a:r>
              <a:rPr lang="en-US" dirty="0"/>
              <a:t>Presenters: Chad Aleshire &amp; Gabrielle Aponte Henkel</a:t>
            </a:r>
          </a:p>
          <a:p>
            <a:r>
              <a:rPr lang="en-US" dirty="0"/>
              <a:t>                   Office of Apprenticeship</a:t>
            </a:r>
          </a:p>
        </p:txBody>
      </p:sp>
    </p:spTree>
    <p:extLst>
      <p:ext uri="{BB962C8B-B14F-4D97-AF65-F5344CB8AC3E}">
        <p14:creationId xmlns:p14="http://schemas.microsoft.com/office/powerpoint/2010/main" val="3057218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B740-EA83-4A65-AA17-68FFC2D50EA2}"/>
              </a:ext>
            </a:extLst>
          </p:cNvPr>
          <p:cNvSpPr>
            <a:spLocks noGrp="1"/>
          </p:cNvSpPr>
          <p:nvPr>
            <p:ph type="title"/>
          </p:nvPr>
        </p:nvSpPr>
        <p:spPr/>
        <p:txBody>
          <a:bodyPr/>
          <a:lstStyle/>
          <a:p>
            <a:r>
              <a:rPr lang="en-US" dirty="0"/>
              <a:t>Activities that Develop State Systems</a:t>
            </a:r>
          </a:p>
        </p:txBody>
      </p:sp>
      <p:sp>
        <p:nvSpPr>
          <p:cNvPr id="3" name="Content Placeholder 2">
            <a:extLst>
              <a:ext uri="{FF2B5EF4-FFF2-40B4-BE49-F238E27FC236}">
                <a16:creationId xmlns:a16="http://schemas.microsoft.com/office/drawing/2014/main" id="{4F4DCFDA-A806-4630-A101-A8024F9BF739}"/>
              </a:ext>
            </a:extLst>
          </p:cNvPr>
          <p:cNvSpPr>
            <a:spLocks noGrp="1"/>
          </p:cNvSpPr>
          <p:nvPr>
            <p:ph idx="1"/>
          </p:nvPr>
        </p:nvSpPr>
        <p:spPr/>
        <p:txBody>
          <a:bodyPr>
            <a:normAutofit/>
          </a:bodyPr>
          <a:lstStyle/>
          <a:p>
            <a:pPr marL="338138" lvl="0" indent="-338138">
              <a:buSzPct val="80000"/>
            </a:pPr>
            <a:r>
              <a:rPr lang="en-US" dirty="0"/>
              <a:t>State system alignment, capacity, and subject matter expertise </a:t>
            </a:r>
          </a:p>
          <a:p>
            <a:pPr marL="338138" indent="-338138">
              <a:buSzPct val="80000"/>
            </a:pPr>
            <a:r>
              <a:rPr lang="en-US" dirty="0"/>
              <a:t>Program administration </a:t>
            </a:r>
          </a:p>
          <a:p>
            <a:pPr marL="338138" indent="-338138">
              <a:buSzPct val="80000"/>
            </a:pPr>
            <a:r>
              <a:rPr lang="en-US" dirty="0"/>
              <a:t>Modernizing IT systems and data collection</a:t>
            </a:r>
          </a:p>
          <a:p>
            <a:pPr marL="338138" indent="-338138">
              <a:buSzPct val="80000"/>
            </a:pPr>
            <a:r>
              <a:rPr lang="en-US" dirty="0"/>
              <a:t>Activities that increase Apprenticeship enrollment &amp; completion</a:t>
            </a:r>
          </a:p>
        </p:txBody>
      </p:sp>
      <p:sp>
        <p:nvSpPr>
          <p:cNvPr id="4" name="Slide Number Placeholder 3"/>
          <p:cNvSpPr>
            <a:spLocks noGrp="1"/>
          </p:cNvSpPr>
          <p:nvPr>
            <p:ph type="sldNum" sz="quarter" idx="10"/>
          </p:nvPr>
        </p:nvSpPr>
        <p:spPr/>
        <p:txBody>
          <a:bodyPr/>
          <a:lstStyle/>
          <a:p>
            <a:fld id="{706D636C-90A3-4979-BA37-BAB384B22101}" type="slidenum">
              <a:rPr lang="en-US" smtClean="0"/>
              <a:pPr/>
              <a:t>25</a:t>
            </a:fld>
            <a:endParaRPr lang="en-US"/>
          </a:p>
        </p:txBody>
      </p:sp>
    </p:spTree>
    <p:extLst>
      <p:ext uri="{BB962C8B-B14F-4D97-AF65-F5344CB8AC3E}">
        <p14:creationId xmlns:p14="http://schemas.microsoft.com/office/powerpoint/2010/main" val="711023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B3B6-24D8-4615-82A5-C659BD5C0630}"/>
              </a:ext>
            </a:extLst>
          </p:cNvPr>
          <p:cNvSpPr>
            <a:spLocks noGrp="1"/>
          </p:cNvSpPr>
          <p:nvPr>
            <p:ph type="title"/>
          </p:nvPr>
        </p:nvSpPr>
        <p:spPr/>
        <p:txBody>
          <a:bodyPr>
            <a:normAutofit/>
          </a:bodyPr>
          <a:lstStyle/>
          <a:p>
            <a:r>
              <a:rPr lang="en-US" dirty="0"/>
              <a:t>Activities that Directly Support Apprentices and Sponsors</a:t>
            </a:r>
          </a:p>
        </p:txBody>
      </p:sp>
      <p:sp>
        <p:nvSpPr>
          <p:cNvPr id="3" name="Content Placeholder 2">
            <a:extLst>
              <a:ext uri="{FF2B5EF4-FFF2-40B4-BE49-F238E27FC236}">
                <a16:creationId xmlns:a16="http://schemas.microsoft.com/office/drawing/2014/main" id="{79D34EC5-3BDC-4035-8958-D604828F0785}"/>
              </a:ext>
            </a:extLst>
          </p:cNvPr>
          <p:cNvSpPr>
            <a:spLocks noGrp="1"/>
          </p:cNvSpPr>
          <p:nvPr>
            <p:ph idx="1"/>
          </p:nvPr>
        </p:nvSpPr>
        <p:spPr/>
        <p:txBody>
          <a:bodyPr>
            <a:normAutofit/>
          </a:bodyPr>
          <a:lstStyle/>
          <a:p>
            <a:pPr marL="338138" lvl="0" indent="-338138">
              <a:buSzPct val="80000"/>
            </a:pPr>
            <a:r>
              <a:rPr lang="en-US" dirty="0"/>
              <a:t>Providing a range of training services that support individuals enrolled in a Registered Apprenticeship program</a:t>
            </a:r>
          </a:p>
          <a:p>
            <a:pPr marL="338138" lvl="0" indent="-338138">
              <a:buSzPct val="80000"/>
            </a:pPr>
            <a:r>
              <a:rPr lang="en-US" dirty="0"/>
              <a:t>Providing Registered Apprenticeship financial supports</a:t>
            </a:r>
          </a:p>
        </p:txBody>
      </p:sp>
      <p:sp>
        <p:nvSpPr>
          <p:cNvPr id="4" name="Slide Number Placeholder 3"/>
          <p:cNvSpPr>
            <a:spLocks noGrp="1"/>
          </p:cNvSpPr>
          <p:nvPr>
            <p:ph type="sldNum" sz="quarter" idx="10"/>
          </p:nvPr>
        </p:nvSpPr>
        <p:spPr/>
        <p:txBody>
          <a:bodyPr/>
          <a:lstStyle/>
          <a:p>
            <a:fld id="{706D636C-90A3-4979-BA37-BAB384B22101}" type="slidenum">
              <a:rPr lang="en-US" smtClean="0"/>
              <a:pPr/>
              <a:t>26</a:t>
            </a:fld>
            <a:endParaRPr lang="en-US"/>
          </a:p>
        </p:txBody>
      </p:sp>
    </p:spTree>
    <p:extLst>
      <p:ext uri="{BB962C8B-B14F-4D97-AF65-F5344CB8AC3E}">
        <p14:creationId xmlns:p14="http://schemas.microsoft.com/office/powerpoint/2010/main" val="4018903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D3F7-877C-4703-9523-EE8A7E44D53B}"/>
              </a:ext>
            </a:extLst>
          </p:cNvPr>
          <p:cNvSpPr>
            <a:spLocks noGrp="1"/>
          </p:cNvSpPr>
          <p:nvPr>
            <p:ph type="title"/>
          </p:nvPr>
        </p:nvSpPr>
        <p:spPr/>
        <p:txBody>
          <a:bodyPr/>
          <a:lstStyle/>
          <a:p>
            <a:r>
              <a:rPr lang="en-US" dirty="0"/>
              <a:t>Examples of Incentives</a:t>
            </a:r>
          </a:p>
        </p:txBody>
      </p:sp>
      <p:sp>
        <p:nvSpPr>
          <p:cNvPr id="3" name="Content Placeholder 2">
            <a:extLst>
              <a:ext uri="{FF2B5EF4-FFF2-40B4-BE49-F238E27FC236}">
                <a16:creationId xmlns:a16="http://schemas.microsoft.com/office/drawing/2014/main" id="{31736ADC-5729-4121-9098-F377E23D6F24}"/>
              </a:ext>
            </a:extLst>
          </p:cNvPr>
          <p:cNvSpPr>
            <a:spLocks noGrp="1"/>
          </p:cNvSpPr>
          <p:nvPr>
            <p:ph idx="1"/>
          </p:nvPr>
        </p:nvSpPr>
        <p:spPr>
          <a:xfrm>
            <a:off x="628650" y="1865503"/>
            <a:ext cx="7955280" cy="4406348"/>
          </a:xfrm>
        </p:spPr>
        <p:txBody>
          <a:bodyPr/>
          <a:lstStyle/>
          <a:p>
            <a:pPr marL="338138" indent="-338138">
              <a:buSzPct val="80000"/>
            </a:pPr>
            <a:r>
              <a:rPr lang="en-US" dirty="0"/>
              <a:t>Covering the cost of Related Technical Instruction</a:t>
            </a:r>
          </a:p>
          <a:p>
            <a:pPr marL="338138" indent="-338138">
              <a:buSzPct val="80000"/>
            </a:pPr>
            <a:r>
              <a:rPr lang="en-US" dirty="0"/>
              <a:t>Funding supportive services for apprentices</a:t>
            </a:r>
          </a:p>
          <a:p>
            <a:pPr marL="338138" indent="-338138">
              <a:buSzPct val="80000"/>
            </a:pPr>
            <a:r>
              <a:rPr lang="en-US" dirty="0"/>
              <a:t>Providing funds to employers or intermediaries to cover the staff costs of developing and operating Registered Apprenticeship programs</a:t>
            </a:r>
          </a:p>
        </p:txBody>
      </p:sp>
      <p:sp>
        <p:nvSpPr>
          <p:cNvPr id="4" name="Slide Number Placeholder 3"/>
          <p:cNvSpPr>
            <a:spLocks noGrp="1"/>
          </p:cNvSpPr>
          <p:nvPr>
            <p:ph type="sldNum" sz="quarter" idx="10"/>
          </p:nvPr>
        </p:nvSpPr>
        <p:spPr/>
        <p:txBody>
          <a:bodyPr/>
          <a:lstStyle/>
          <a:p>
            <a:fld id="{706D636C-90A3-4979-BA37-BAB384B22101}" type="slidenum">
              <a:rPr lang="en-US" smtClean="0"/>
              <a:pPr/>
              <a:t>27</a:t>
            </a:fld>
            <a:endParaRPr lang="en-US"/>
          </a:p>
        </p:txBody>
      </p:sp>
    </p:spTree>
    <p:extLst>
      <p:ext uri="{BB962C8B-B14F-4D97-AF65-F5344CB8AC3E}">
        <p14:creationId xmlns:p14="http://schemas.microsoft.com/office/powerpoint/2010/main" val="3400967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221BB-A81B-49A3-BBDB-654626A7D3D2}"/>
              </a:ext>
            </a:extLst>
          </p:cNvPr>
          <p:cNvSpPr>
            <a:spLocks noGrp="1"/>
          </p:cNvSpPr>
          <p:nvPr>
            <p:ph type="title"/>
          </p:nvPr>
        </p:nvSpPr>
        <p:spPr>
          <a:xfrm>
            <a:off x="594360" y="604968"/>
            <a:ext cx="7955280" cy="1051560"/>
          </a:xfrm>
        </p:spPr>
        <p:txBody>
          <a:bodyPr>
            <a:normAutofit/>
          </a:bodyPr>
          <a:lstStyle/>
          <a:p>
            <a:r>
              <a:rPr lang="en-US" dirty="0"/>
              <a:t>Activities that Build Demand for Apprenticeship</a:t>
            </a:r>
          </a:p>
        </p:txBody>
      </p:sp>
      <p:sp>
        <p:nvSpPr>
          <p:cNvPr id="3" name="Content Placeholder 2">
            <a:extLst>
              <a:ext uri="{FF2B5EF4-FFF2-40B4-BE49-F238E27FC236}">
                <a16:creationId xmlns:a16="http://schemas.microsoft.com/office/drawing/2014/main" id="{34C75EF3-0F08-41F4-A174-306CA8995FA2}"/>
              </a:ext>
            </a:extLst>
          </p:cNvPr>
          <p:cNvSpPr>
            <a:spLocks noGrp="1"/>
          </p:cNvSpPr>
          <p:nvPr>
            <p:ph idx="1"/>
          </p:nvPr>
        </p:nvSpPr>
        <p:spPr>
          <a:xfrm>
            <a:off x="358827" y="1965487"/>
            <a:ext cx="7955280" cy="4406348"/>
          </a:xfrm>
        </p:spPr>
        <p:txBody>
          <a:bodyPr>
            <a:normAutofit/>
          </a:bodyPr>
          <a:lstStyle/>
          <a:p>
            <a:pPr marL="338138" lvl="0" indent="-338138">
              <a:buSzPct val="80000"/>
            </a:pPr>
            <a:r>
              <a:rPr lang="en-US" dirty="0"/>
              <a:t>Outreach and communication </a:t>
            </a:r>
          </a:p>
          <a:p>
            <a:pPr marL="338138" lvl="0" indent="-338138">
              <a:buSzPct val="80000"/>
            </a:pPr>
            <a:r>
              <a:rPr lang="en-US" dirty="0"/>
              <a:t>Partner, industry and workforce intermediary, and employer engagement </a:t>
            </a:r>
          </a:p>
          <a:p>
            <a:pPr marL="338138" lvl="0" indent="-338138">
              <a:buSzPct val="80000"/>
            </a:pPr>
            <a:r>
              <a:rPr lang="en-US" dirty="0"/>
              <a:t>Pathways to Registered Apprenticeship opportunities</a:t>
            </a:r>
          </a:p>
        </p:txBody>
      </p:sp>
      <p:sp>
        <p:nvSpPr>
          <p:cNvPr id="4" name="Slide Number Placeholder 3"/>
          <p:cNvSpPr>
            <a:spLocks noGrp="1"/>
          </p:cNvSpPr>
          <p:nvPr>
            <p:ph type="sldNum" sz="quarter" idx="10"/>
          </p:nvPr>
        </p:nvSpPr>
        <p:spPr/>
        <p:txBody>
          <a:bodyPr/>
          <a:lstStyle/>
          <a:p>
            <a:fld id="{706D636C-90A3-4979-BA37-BAB384B22101}" type="slidenum">
              <a:rPr lang="en-US" smtClean="0"/>
              <a:pPr/>
              <a:t>28</a:t>
            </a:fld>
            <a:endParaRPr lang="en-US"/>
          </a:p>
        </p:txBody>
      </p:sp>
    </p:spTree>
    <p:extLst>
      <p:ext uri="{BB962C8B-B14F-4D97-AF65-F5344CB8AC3E}">
        <p14:creationId xmlns:p14="http://schemas.microsoft.com/office/powerpoint/2010/main" val="3837458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ffectLst>
                  <a:outerShdw blurRad="38100" dist="38100" dir="2700000" algn="tl">
                    <a:srgbClr val="000000">
                      <a:alpha val="43137"/>
                    </a:srgbClr>
                  </a:outerShdw>
                </a:effectLst>
              </a:rPr>
              <a:t>Ongoing Technical Assistance</a:t>
            </a:r>
          </a:p>
        </p:txBody>
      </p:sp>
      <p:sp>
        <p:nvSpPr>
          <p:cNvPr id="5" name="Text Placeholder 4"/>
          <p:cNvSpPr>
            <a:spLocks noGrp="1"/>
          </p:cNvSpPr>
          <p:nvPr>
            <p:ph type="body" idx="1"/>
          </p:nvPr>
        </p:nvSpPr>
        <p:spPr/>
        <p:txBody>
          <a:bodyPr/>
          <a:lstStyle/>
          <a:p>
            <a:pPr>
              <a:spcBef>
                <a:spcPts val="0"/>
              </a:spcBef>
            </a:pPr>
            <a:r>
              <a:rPr lang="en-US" dirty="0"/>
              <a:t>Presenter: 	Chad Aleshire</a:t>
            </a:r>
          </a:p>
          <a:p>
            <a:pPr>
              <a:spcBef>
                <a:spcPts val="0"/>
              </a:spcBef>
            </a:pPr>
            <a:r>
              <a:rPr lang="en-US" dirty="0"/>
              <a:t>		Office of Apprenticeship</a:t>
            </a:r>
          </a:p>
        </p:txBody>
      </p:sp>
    </p:spTree>
    <p:extLst>
      <p:ext uri="{BB962C8B-B14F-4D97-AF65-F5344CB8AC3E}">
        <p14:creationId xmlns:p14="http://schemas.microsoft.com/office/powerpoint/2010/main" val="248088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40">
            <a:extLst>
              <a:ext uri="{FF2B5EF4-FFF2-40B4-BE49-F238E27FC236}">
                <a16:creationId xmlns:a16="http://schemas.microsoft.com/office/drawing/2014/main" id="{BB67D414-9562-427E-AE58-3EA0BB98CAC3}"/>
              </a:ext>
            </a:extLst>
          </p:cNvPr>
          <p:cNvSpPr>
            <a:spLocks noGrp="1"/>
          </p:cNvSpPr>
          <p:nvPr>
            <p:ph idx="1"/>
          </p:nvPr>
        </p:nvSpPr>
        <p:spPr>
          <a:xfrm>
            <a:off x="1468697" y="1535287"/>
            <a:ext cx="2957748" cy="1183871"/>
          </a:xfrm>
        </p:spPr>
        <p:txBody>
          <a:bodyPr anchor="t">
            <a:noAutofit/>
          </a:bodyPr>
          <a:lstStyle/>
          <a:p>
            <a:r>
              <a:rPr lang="en-US" sz="1800" dirty="0"/>
              <a:t>Mike Qualter</a:t>
            </a:r>
          </a:p>
          <a:p>
            <a:pPr lvl="1"/>
            <a:r>
              <a:rPr lang="en-US" sz="1400" dirty="0"/>
              <a:t>Division Chief</a:t>
            </a:r>
          </a:p>
          <a:p>
            <a:pPr lvl="2"/>
            <a:r>
              <a:rPr lang="en-US" sz="1200" dirty="0"/>
              <a:t>Division of Investment, Operations, and Performance</a:t>
            </a:r>
          </a:p>
          <a:p>
            <a:pPr lvl="2"/>
            <a:r>
              <a:rPr lang="en-US" sz="1200" dirty="0"/>
              <a:t>Office of Apprenticeship </a:t>
            </a:r>
            <a:r>
              <a:rPr lang="en-US" sz="1200" b="1" dirty="0">
                <a:solidFill>
                  <a:schemeClr val="accent1"/>
                </a:solidFill>
              </a:rPr>
              <a:t>|</a:t>
            </a:r>
            <a:r>
              <a:rPr lang="en-US" sz="1200" dirty="0"/>
              <a:t> U.S. Department of Labor </a:t>
            </a:r>
          </a:p>
          <a:p>
            <a:pPr lvl="2"/>
            <a:r>
              <a:rPr lang="en-US" sz="1200" dirty="0"/>
              <a:t>Washington, D.C.</a:t>
            </a:r>
          </a:p>
        </p:txBody>
      </p:sp>
      <p:pic>
        <p:nvPicPr>
          <p:cNvPr id="16" name="Picture Placeholder 5">
            <a:extLst>
              <a:ext uri="{FF2B5EF4-FFF2-40B4-BE49-F238E27FC236}">
                <a16:creationId xmlns:a16="http://schemas.microsoft.com/office/drawing/2014/main" id="{FE96746F-B47A-4DB2-AB0B-C8D82A05CA0C}"/>
              </a:ext>
            </a:extLst>
          </p:cNvPr>
          <p:cNvPicPr>
            <a:picLocks noGrp="1" noChangeAspect="1"/>
          </p:cNvPicPr>
          <p:nvPr>
            <p:ph type="pic" idx="11"/>
          </p:nvPr>
        </p:nvPicPr>
        <p:blipFill>
          <a:blip r:embed="rId3"/>
          <a:srcRect t="6686" b="6686"/>
          <a:stretch>
            <a:fillRect/>
          </a:stretch>
        </p:blipFill>
        <p:spPr>
          <a:xfrm>
            <a:off x="276920" y="1535288"/>
            <a:ext cx="1024487" cy="1183870"/>
          </a:xfrm>
        </p:spPr>
      </p:pic>
      <p:sp>
        <p:nvSpPr>
          <p:cNvPr id="42" name="Content Placeholder 41">
            <a:extLst>
              <a:ext uri="{FF2B5EF4-FFF2-40B4-BE49-F238E27FC236}">
                <a16:creationId xmlns:a16="http://schemas.microsoft.com/office/drawing/2014/main" id="{581694E2-9460-44E4-BB29-3439F8688D06}"/>
              </a:ext>
            </a:extLst>
          </p:cNvPr>
          <p:cNvSpPr>
            <a:spLocks noGrp="1"/>
          </p:cNvSpPr>
          <p:nvPr>
            <p:ph idx="12"/>
          </p:nvPr>
        </p:nvSpPr>
        <p:spPr>
          <a:xfrm>
            <a:off x="5832707" y="1535287"/>
            <a:ext cx="3072140" cy="1183871"/>
          </a:xfrm>
        </p:spPr>
        <p:txBody>
          <a:bodyPr anchor="t">
            <a:noAutofit/>
          </a:bodyPr>
          <a:lstStyle/>
          <a:p>
            <a:r>
              <a:rPr lang="en-US" sz="1800" dirty="0"/>
              <a:t>Chad Aleshire - Moderator</a:t>
            </a:r>
          </a:p>
          <a:p>
            <a:pPr lvl="1"/>
            <a:r>
              <a:rPr lang="en-US" sz="1400" dirty="0"/>
              <a:t>Team Lead</a:t>
            </a:r>
          </a:p>
          <a:p>
            <a:pPr lvl="2"/>
            <a:r>
              <a:rPr lang="en-US" sz="1200" dirty="0"/>
              <a:t>Division of Investment, Operations, and Performance</a:t>
            </a:r>
          </a:p>
          <a:p>
            <a:pPr lvl="2"/>
            <a:r>
              <a:rPr lang="en-US" sz="1200" dirty="0"/>
              <a:t>Office of Apprenticeship </a:t>
            </a:r>
            <a:r>
              <a:rPr lang="en-US" sz="1200" b="1" dirty="0">
                <a:solidFill>
                  <a:schemeClr val="accent1"/>
                </a:solidFill>
              </a:rPr>
              <a:t>|</a:t>
            </a:r>
            <a:r>
              <a:rPr lang="en-US" sz="1200" dirty="0"/>
              <a:t> U.S. Department of Labor </a:t>
            </a:r>
          </a:p>
          <a:p>
            <a:pPr lvl="2"/>
            <a:r>
              <a:rPr lang="en-US" sz="1200" dirty="0"/>
              <a:t>Washington, D.C.</a:t>
            </a:r>
          </a:p>
          <a:p>
            <a:endParaRPr lang="en-US" dirty="0"/>
          </a:p>
        </p:txBody>
      </p:sp>
      <p:sp>
        <p:nvSpPr>
          <p:cNvPr id="43" name="Content Placeholder 42">
            <a:extLst>
              <a:ext uri="{FF2B5EF4-FFF2-40B4-BE49-F238E27FC236}">
                <a16:creationId xmlns:a16="http://schemas.microsoft.com/office/drawing/2014/main" id="{D019F163-DD5F-480B-A552-73DBF49DC07F}"/>
              </a:ext>
            </a:extLst>
          </p:cNvPr>
          <p:cNvSpPr>
            <a:spLocks noGrp="1"/>
          </p:cNvSpPr>
          <p:nvPr>
            <p:ph idx="14"/>
          </p:nvPr>
        </p:nvSpPr>
        <p:spPr>
          <a:xfrm>
            <a:off x="1468698" y="3934083"/>
            <a:ext cx="2850082" cy="1183871"/>
          </a:xfrm>
        </p:spPr>
        <p:txBody>
          <a:bodyPr anchor="t">
            <a:noAutofit/>
          </a:bodyPr>
          <a:lstStyle/>
          <a:p>
            <a:r>
              <a:rPr lang="en-US" sz="1800" dirty="0"/>
              <a:t>Gabrielle Aponte Henkel</a:t>
            </a:r>
          </a:p>
          <a:p>
            <a:pPr lvl="1"/>
            <a:r>
              <a:rPr lang="en-US" sz="1400" dirty="0"/>
              <a:t>Program Analyst</a:t>
            </a:r>
          </a:p>
          <a:p>
            <a:pPr lvl="2"/>
            <a:r>
              <a:rPr lang="en-US" sz="1200" dirty="0"/>
              <a:t>Division of Investment, Operations, and Performance</a:t>
            </a:r>
          </a:p>
          <a:p>
            <a:pPr lvl="2"/>
            <a:r>
              <a:rPr lang="en-US" sz="1200" dirty="0"/>
              <a:t>Office of Apprenticeship</a:t>
            </a:r>
            <a:r>
              <a:rPr lang="en-US" sz="1200" b="1" dirty="0">
                <a:solidFill>
                  <a:schemeClr val="accent1"/>
                </a:solidFill>
              </a:rPr>
              <a:t> | </a:t>
            </a:r>
            <a:r>
              <a:rPr lang="en-US" sz="1200" dirty="0"/>
              <a:t>U.S. Department of Labor </a:t>
            </a:r>
          </a:p>
          <a:p>
            <a:pPr lvl="2"/>
            <a:r>
              <a:rPr lang="en-US" sz="1200" dirty="0"/>
              <a:t>Washington, D.C.</a:t>
            </a:r>
          </a:p>
          <a:p>
            <a:endParaRPr lang="en-US" dirty="0"/>
          </a:p>
        </p:txBody>
      </p:sp>
      <p:pic>
        <p:nvPicPr>
          <p:cNvPr id="44" name="Picture Placeholder 18">
            <a:extLst>
              <a:ext uri="{FF2B5EF4-FFF2-40B4-BE49-F238E27FC236}">
                <a16:creationId xmlns:a16="http://schemas.microsoft.com/office/drawing/2014/main" id="{F9C88800-A6E5-45B9-A32B-F48977B5F1FA}"/>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6769" r="6769"/>
          <a:stretch>
            <a:fillRect/>
          </a:stretch>
        </p:blipFill>
        <p:spPr>
          <a:xfrm>
            <a:off x="276919" y="3934083"/>
            <a:ext cx="1024487" cy="1183870"/>
          </a:xfrm>
          <a:prstGeom prst="rect">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pic>
      <p:pic>
        <p:nvPicPr>
          <p:cNvPr id="45" name="Picture 2" descr="Chad Aleshire">
            <a:extLst>
              <a:ext uri="{FF2B5EF4-FFF2-40B4-BE49-F238E27FC236}">
                <a16:creationId xmlns:a16="http://schemas.microsoft.com/office/drawing/2014/main" id="{C5E7DBB0-AE12-483B-AAF0-57A48243139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6769" r="6769"/>
          <a:stretch>
            <a:fillRect/>
          </a:stretch>
        </p:blipFill>
        <p:spPr>
          <a:xfrm>
            <a:off x="4559050" y="1535288"/>
            <a:ext cx="1024487" cy="1183870"/>
          </a:xfrm>
          <a:prstGeom prst="rect">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pic>
      <p:sp>
        <p:nvSpPr>
          <p:cNvPr id="9" name="Content Placeholder 41">
            <a:extLst>
              <a:ext uri="{FF2B5EF4-FFF2-40B4-BE49-F238E27FC236}">
                <a16:creationId xmlns:a16="http://schemas.microsoft.com/office/drawing/2014/main" id="{1CCE06BC-A5F2-4D90-8359-4028FA48F5B2}"/>
              </a:ext>
            </a:extLst>
          </p:cNvPr>
          <p:cNvSpPr txBox="1">
            <a:spLocks/>
          </p:cNvSpPr>
          <p:nvPr/>
        </p:nvSpPr>
        <p:spPr>
          <a:xfrm>
            <a:off x="5832707" y="3934082"/>
            <a:ext cx="3072140" cy="11838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800"/>
              </a:spcBef>
              <a:buClr>
                <a:schemeClr val="accent2"/>
              </a:buClr>
              <a:buFont typeface="Wingdings 2" panose="05020102010507070707" pitchFamily="18" charset="2"/>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lgn="l" defTabSz="914400" rtl="0" eaLnBrk="1" latinLnBrk="0" hangingPunct="1">
              <a:lnSpc>
                <a:spcPct val="90000"/>
              </a:lnSpc>
              <a:spcBef>
                <a:spcPts val="300"/>
              </a:spcBef>
              <a:buClr>
                <a:schemeClr val="bg1">
                  <a:lumMod val="65000"/>
                </a:schemeClr>
              </a:buClr>
              <a:buFont typeface="Wingdings 3" panose="05040102010807070707" pitchFamily="18" charset="2"/>
              <a:buNone/>
              <a:defRPr sz="1800" i="1" kern="1200">
                <a:solidFill>
                  <a:schemeClr val="accent3">
                    <a:lumMod val="90000"/>
                    <a:lumOff val="10000"/>
                  </a:schemeClr>
                </a:solidFill>
                <a:latin typeface="+mn-lt"/>
                <a:ea typeface="+mn-ea"/>
                <a:cs typeface="+mn-cs"/>
              </a:defRPr>
            </a:lvl2pPr>
            <a:lvl3pPr marL="274320" indent="0" algn="l" defTabSz="914400" rtl="0" eaLnBrk="1" latinLnBrk="0" hangingPunct="1">
              <a:lnSpc>
                <a:spcPct val="90000"/>
              </a:lnSpc>
              <a:spcBef>
                <a:spcPts val="600"/>
              </a:spcBef>
              <a:buClr>
                <a:schemeClr val="accent1"/>
              </a:buClr>
              <a:buFontTx/>
              <a:buNone/>
              <a:defRPr sz="1600" kern="1200">
                <a:solidFill>
                  <a:schemeClr val="tx1"/>
                </a:solidFill>
                <a:latin typeface="+mn-lt"/>
                <a:ea typeface="+mn-ea"/>
                <a:cs typeface="+mn-cs"/>
              </a:defRPr>
            </a:lvl3pPr>
            <a:lvl4pPr marL="640080" indent="-365760" algn="l" defTabSz="914400" rtl="0" eaLnBrk="1" latinLnBrk="0" hangingPunct="1">
              <a:lnSpc>
                <a:spcPct val="90000"/>
              </a:lnSpc>
              <a:spcBef>
                <a:spcPts val="300"/>
              </a:spcBef>
              <a:buClr>
                <a:schemeClr val="accent6"/>
              </a:buClr>
              <a:buSzPct val="90000"/>
              <a:buFont typeface="Wingdings" panose="05000000000000000000" pitchFamily="2" charset="2"/>
              <a:buChar char=""/>
              <a:defRPr sz="1600" i="1" kern="1200">
                <a:solidFill>
                  <a:schemeClr val="accent1"/>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Melissa Abdullah</a:t>
            </a:r>
          </a:p>
          <a:p>
            <a:pPr lvl="1"/>
            <a:r>
              <a:rPr lang="en-US" sz="1400" dirty="0"/>
              <a:t>Grant Officer</a:t>
            </a:r>
          </a:p>
          <a:p>
            <a:pPr lvl="2"/>
            <a:r>
              <a:rPr lang="en-US" sz="1200" dirty="0"/>
              <a:t>Office of Grants Management </a:t>
            </a:r>
            <a:r>
              <a:rPr lang="en-US" sz="1200" b="1" dirty="0">
                <a:solidFill>
                  <a:schemeClr val="accent1"/>
                </a:solidFill>
              </a:rPr>
              <a:t>|</a:t>
            </a:r>
            <a:r>
              <a:rPr lang="en-US" sz="1200" dirty="0"/>
              <a:t> U.S. Department of Labor </a:t>
            </a:r>
          </a:p>
          <a:p>
            <a:pPr lvl="2"/>
            <a:r>
              <a:rPr lang="en-US" sz="1200" dirty="0"/>
              <a:t>Washington, D.C.</a:t>
            </a:r>
          </a:p>
          <a:p>
            <a:endParaRPr lang="en-US" dirty="0"/>
          </a:p>
        </p:txBody>
      </p:sp>
    </p:spTree>
    <p:extLst>
      <p:ext uri="{BB962C8B-B14F-4D97-AF65-F5344CB8AC3E}">
        <p14:creationId xmlns:p14="http://schemas.microsoft.com/office/powerpoint/2010/main" val="1850929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86B73-B662-49EB-8AE8-3DF0C85F0729}"/>
              </a:ext>
            </a:extLst>
          </p:cNvPr>
          <p:cNvSpPr>
            <a:spLocks noGrp="1"/>
          </p:cNvSpPr>
          <p:nvPr>
            <p:ph type="title"/>
          </p:nvPr>
        </p:nvSpPr>
        <p:spPr/>
        <p:txBody>
          <a:bodyPr/>
          <a:lstStyle/>
          <a:p>
            <a:r>
              <a:rPr lang="en-US" dirty="0"/>
              <a:t>FPOs and Apprenticeship Consultants</a:t>
            </a:r>
          </a:p>
        </p:txBody>
      </p:sp>
      <p:sp>
        <p:nvSpPr>
          <p:cNvPr id="3" name="Content Placeholder 2">
            <a:extLst>
              <a:ext uri="{FF2B5EF4-FFF2-40B4-BE49-F238E27FC236}">
                <a16:creationId xmlns:a16="http://schemas.microsoft.com/office/drawing/2014/main" id="{61170678-0906-4652-9FD8-BD4D0DCBD936}"/>
              </a:ext>
            </a:extLst>
          </p:cNvPr>
          <p:cNvSpPr>
            <a:spLocks noGrp="1"/>
          </p:cNvSpPr>
          <p:nvPr>
            <p:ph idx="1"/>
          </p:nvPr>
        </p:nvSpPr>
        <p:spPr>
          <a:xfrm>
            <a:off x="487680" y="1683344"/>
            <a:ext cx="7955280" cy="4406348"/>
          </a:xfrm>
        </p:spPr>
        <p:txBody>
          <a:bodyPr>
            <a:normAutofit fontScale="92500" lnSpcReduction="10000"/>
          </a:bodyPr>
          <a:lstStyle/>
          <a:p>
            <a:pPr marL="0" indent="0">
              <a:buSzPct val="80000"/>
              <a:buNone/>
            </a:pPr>
            <a:r>
              <a:rPr lang="en-US" dirty="0"/>
              <a:t>Working with the National Office of Grants Management and Office of Apprenticeship, your:</a:t>
            </a:r>
          </a:p>
          <a:p>
            <a:pPr marL="338138" lvl="1" indent="-338138">
              <a:lnSpc>
                <a:spcPct val="100000"/>
              </a:lnSpc>
              <a:spcBef>
                <a:spcPts val="1800"/>
              </a:spcBef>
              <a:buClr>
                <a:schemeClr val="accent2"/>
              </a:buClr>
              <a:buSzPct val="80000"/>
              <a:buFont typeface="Wingdings 2" panose="05020102010507070707" pitchFamily="18" charset="2"/>
              <a:buChar char="¡"/>
            </a:pPr>
            <a:r>
              <a:rPr lang="en-US" sz="2800" b="1" dirty="0">
                <a:solidFill>
                  <a:schemeClr val="tx1"/>
                </a:solidFill>
              </a:rPr>
              <a:t>FPO</a:t>
            </a:r>
            <a:r>
              <a:rPr lang="en-US" sz="2800" dirty="0">
                <a:solidFill>
                  <a:schemeClr val="tx1"/>
                </a:solidFill>
              </a:rPr>
              <a:t> is available to discuss your performance goals, confirm your baseline Registered Apprenticeship numbers, and discuss any special conditions or unresolved compliance findings with you.</a:t>
            </a:r>
          </a:p>
          <a:p>
            <a:pPr marL="338138" lvl="1" indent="-338138">
              <a:lnSpc>
                <a:spcPct val="100000"/>
              </a:lnSpc>
              <a:spcBef>
                <a:spcPts val="1800"/>
              </a:spcBef>
              <a:buClr>
                <a:schemeClr val="accent2"/>
              </a:buClr>
              <a:buSzPct val="80000"/>
              <a:buFont typeface="Wingdings 2" panose="05020102010507070707" pitchFamily="18" charset="2"/>
              <a:buChar char="¡"/>
            </a:pPr>
            <a:r>
              <a:rPr lang="en-US" sz="2800" b="1" dirty="0">
                <a:solidFill>
                  <a:schemeClr val="tx1"/>
                </a:solidFill>
              </a:rPr>
              <a:t>Apprenticeship Consultant </a:t>
            </a:r>
            <a:r>
              <a:rPr lang="en-US" sz="2800" dirty="0">
                <a:solidFill>
                  <a:schemeClr val="tx1"/>
                </a:solidFill>
              </a:rPr>
              <a:t>is available to discuss your apprenticeship expansion strategies and (for OA states) roles and responsibilities for continued expansion efforts.</a:t>
            </a:r>
          </a:p>
        </p:txBody>
      </p:sp>
      <p:sp>
        <p:nvSpPr>
          <p:cNvPr id="4" name="Slide Number Placeholder 3">
            <a:extLst>
              <a:ext uri="{FF2B5EF4-FFF2-40B4-BE49-F238E27FC236}">
                <a16:creationId xmlns:a16="http://schemas.microsoft.com/office/drawing/2014/main" id="{2CA595DA-6B7C-46B1-AB13-73892C77A667}"/>
              </a:ext>
            </a:extLst>
          </p:cNvPr>
          <p:cNvSpPr>
            <a:spLocks noGrp="1"/>
          </p:cNvSpPr>
          <p:nvPr>
            <p:ph type="sldNum" sz="quarter" idx="10"/>
          </p:nvPr>
        </p:nvSpPr>
        <p:spPr/>
        <p:txBody>
          <a:bodyPr/>
          <a:lstStyle/>
          <a:p>
            <a:fld id="{706D636C-90A3-4979-BA37-BAB384B22101}" type="slidenum">
              <a:rPr lang="en-US" smtClean="0"/>
              <a:pPr/>
              <a:t>30</a:t>
            </a:fld>
            <a:endParaRPr lang="en-US"/>
          </a:p>
        </p:txBody>
      </p:sp>
    </p:spTree>
    <p:extLst>
      <p:ext uri="{BB962C8B-B14F-4D97-AF65-F5344CB8AC3E}">
        <p14:creationId xmlns:p14="http://schemas.microsoft.com/office/powerpoint/2010/main" val="3161714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B740-EA83-4A65-AA17-68FFC2D50EA2}"/>
              </a:ext>
            </a:extLst>
          </p:cNvPr>
          <p:cNvSpPr>
            <a:spLocks noGrp="1"/>
          </p:cNvSpPr>
          <p:nvPr>
            <p:ph type="title"/>
          </p:nvPr>
        </p:nvSpPr>
        <p:spPr>
          <a:xfrm>
            <a:off x="628650" y="395106"/>
            <a:ext cx="7955280" cy="1051560"/>
          </a:xfrm>
        </p:spPr>
        <p:txBody>
          <a:bodyPr/>
          <a:lstStyle/>
          <a:p>
            <a:r>
              <a:rPr lang="en-US" dirty="0"/>
              <a:t>Call with TA Coach</a:t>
            </a:r>
          </a:p>
        </p:txBody>
      </p:sp>
      <p:sp>
        <p:nvSpPr>
          <p:cNvPr id="3" name="Content Placeholder 2">
            <a:extLst>
              <a:ext uri="{FF2B5EF4-FFF2-40B4-BE49-F238E27FC236}">
                <a16:creationId xmlns:a16="http://schemas.microsoft.com/office/drawing/2014/main" id="{4F4DCFDA-A806-4630-A101-A8024F9BF739}"/>
              </a:ext>
            </a:extLst>
          </p:cNvPr>
          <p:cNvSpPr>
            <a:spLocks noGrp="1"/>
          </p:cNvSpPr>
          <p:nvPr>
            <p:ph idx="1"/>
          </p:nvPr>
        </p:nvSpPr>
        <p:spPr>
          <a:xfrm>
            <a:off x="283875" y="1740635"/>
            <a:ext cx="8620281" cy="4406348"/>
          </a:xfrm>
        </p:spPr>
        <p:txBody>
          <a:bodyPr>
            <a:normAutofit/>
          </a:bodyPr>
          <a:lstStyle/>
          <a:p>
            <a:pPr lvl="0">
              <a:buSzPct val="80000"/>
            </a:pPr>
            <a:r>
              <a:rPr lang="en-US" dirty="0"/>
              <a:t>TA coaches will reach out to states to schedule a conversation in April about the state’s vision and strategy for continued expansion.</a:t>
            </a:r>
            <a:endParaRPr lang="en-US" dirty="0">
              <a:solidFill>
                <a:schemeClr val="accent6">
                  <a:lumMod val="60000"/>
                  <a:lumOff val="40000"/>
                </a:schemeClr>
              </a:solidFill>
            </a:endParaRPr>
          </a:p>
          <a:p>
            <a:pPr lvl="0">
              <a:buSzPct val="80000"/>
            </a:pPr>
            <a:r>
              <a:rPr lang="en-US" dirty="0"/>
              <a:t>The purpose of this conversation is to help states identify current gaps and future opportunities in their expansion efforts, and to connect them to resources and peers that can strengthen their strategic planning.</a:t>
            </a:r>
          </a:p>
        </p:txBody>
      </p:sp>
      <p:sp>
        <p:nvSpPr>
          <p:cNvPr id="5" name="Slide Number Placeholder 4"/>
          <p:cNvSpPr>
            <a:spLocks noGrp="1"/>
          </p:cNvSpPr>
          <p:nvPr>
            <p:ph type="sldNum" sz="quarter" idx="10"/>
          </p:nvPr>
        </p:nvSpPr>
        <p:spPr/>
        <p:txBody>
          <a:bodyPr/>
          <a:lstStyle/>
          <a:p>
            <a:fld id="{706D636C-90A3-4979-BA37-BAB384B22101}" type="slidenum">
              <a:rPr lang="en-US" smtClean="0"/>
              <a:pPr/>
              <a:t>31</a:t>
            </a:fld>
            <a:endParaRPr lang="en-US"/>
          </a:p>
        </p:txBody>
      </p:sp>
    </p:spTree>
    <p:extLst>
      <p:ext uri="{BB962C8B-B14F-4D97-AF65-F5344CB8AC3E}">
        <p14:creationId xmlns:p14="http://schemas.microsoft.com/office/powerpoint/2010/main" val="1899798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602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6E291A-65AA-4848-B790-B9A0818E9BBB}"/>
              </a:ext>
            </a:extLst>
          </p:cNvPr>
          <p:cNvSpPr>
            <a:spLocks noGrp="1"/>
          </p:cNvSpPr>
          <p:nvPr>
            <p:ph idx="1"/>
          </p:nvPr>
        </p:nvSpPr>
        <p:spPr>
          <a:xfrm>
            <a:off x="4250574" y="1190625"/>
            <a:ext cx="4416829" cy="5165726"/>
          </a:xfrm>
        </p:spPr>
        <p:txBody>
          <a:bodyPr/>
          <a:lstStyle/>
          <a:p>
            <a:r>
              <a:rPr lang="en-US" dirty="0"/>
              <a:t>If you have any questions regarding this continuation funding opportunity, please contact: </a:t>
            </a:r>
          </a:p>
          <a:p>
            <a:endParaRPr lang="en-US" dirty="0"/>
          </a:p>
          <a:p>
            <a:pPr>
              <a:spcBef>
                <a:spcPts val="600"/>
              </a:spcBef>
            </a:pPr>
            <a:r>
              <a:rPr lang="en-US" dirty="0"/>
              <a:t>Kia Mason</a:t>
            </a:r>
          </a:p>
          <a:p>
            <a:pPr>
              <a:spcBef>
                <a:spcPts val="600"/>
              </a:spcBef>
            </a:pPr>
            <a:r>
              <a:rPr lang="en-US" dirty="0"/>
              <a:t>Grants Management Specialist </a:t>
            </a:r>
          </a:p>
          <a:p>
            <a:pPr>
              <a:spcBef>
                <a:spcPts val="600"/>
              </a:spcBef>
            </a:pPr>
            <a:r>
              <a:rPr lang="en-US" u="sng" dirty="0">
                <a:hlinkClick r:id="rId3"/>
              </a:rPr>
              <a:t>ogm@dol.gov</a:t>
            </a:r>
            <a:r>
              <a:rPr lang="en-US" dirty="0">
                <a:hlinkClick r:id="rId3"/>
              </a:rPr>
              <a:t> </a:t>
            </a:r>
            <a:r>
              <a:rPr lang="en-US" dirty="0"/>
              <a:t> </a:t>
            </a:r>
          </a:p>
          <a:p>
            <a:endParaRPr lang="en-US" dirty="0"/>
          </a:p>
        </p:txBody>
      </p:sp>
      <p:sp>
        <p:nvSpPr>
          <p:cNvPr id="4" name="Slide Number Placeholder 3">
            <a:extLst>
              <a:ext uri="{FF2B5EF4-FFF2-40B4-BE49-F238E27FC236}">
                <a16:creationId xmlns:a16="http://schemas.microsoft.com/office/drawing/2014/main" id="{29972C33-52B3-45D9-9A56-492D76D89E86}"/>
              </a:ext>
            </a:extLst>
          </p:cNvPr>
          <p:cNvSpPr>
            <a:spLocks noGrp="1"/>
          </p:cNvSpPr>
          <p:nvPr>
            <p:ph type="sldNum" sz="quarter" idx="10"/>
          </p:nvPr>
        </p:nvSpPr>
        <p:spPr/>
        <p:txBody>
          <a:bodyPr/>
          <a:lstStyle/>
          <a:p>
            <a:fld id="{706D636C-90A3-4979-BA37-BAB384B22101}" type="slidenum">
              <a:rPr lang="en-US" smtClean="0"/>
              <a:pPr/>
              <a:t>33</a:t>
            </a:fld>
            <a:endParaRPr lang="en-US" dirty="0"/>
          </a:p>
        </p:txBody>
      </p:sp>
    </p:spTree>
    <p:extLst>
      <p:ext uri="{BB962C8B-B14F-4D97-AF65-F5344CB8AC3E}">
        <p14:creationId xmlns:p14="http://schemas.microsoft.com/office/powerpoint/2010/main" val="2892650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80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63550" indent="-463550"/>
            <a:r>
              <a:rPr lang="en-US" sz="2600" dirty="0"/>
              <a:t>Provide an overview of the opportunity for continuation funding</a:t>
            </a:r>
          </a:p>
          <a:p>
            <a:pPr marL="463550" indent="-463550"/>
            <a:r>
              <a:rPr lang="en-US" sz="2600" dirty="0"/>
              <a:t>Share ETA’s vision for continued apprenticeship expansion</a:t>
            </a:r>
          </a:p>
          <a:p>
            <a:pPr marL="463550" indent="-463550"/>
            <a:r>
              <a:rPr lang="en-US" sz="2600" dirty="0"/>
              <a:t>Review requirements for funding</a:t>
            </a:r>
          </a:p>
          <a:p>
            <a:pPr marL="463550" indent="-463550"/>
            <a:r>
              <a:rPr lang="en-US" sz="2600" dirty="0"/>
              <a:t>Discuss allowable activities</a:t>
            </a:r>
          </a:p>
          <a:p>
            <a:pPr marL="463550" indent="-463550"/>
            <a:r>
              <a:rPr lang="en-US" sz="2600" dirty="0"/>
              <a:t>Review timeline for submission and awards</a:t>
            </a:r>
          </a:p>
          <a:p>
            <a:pPr marL="463550" indent="-463550"/>
            <a:r>
              <a:rPr lang="en-US" sz="2600" dirty="0"/>
              <a:t>Respond to questions</a:t>
            </a:r>
          </a:p>
        </p:txBody>
      </p:sp>
    </p:spTree>
    <p:extLst>
      <p:ext uri="{BB962C8B-B14F-4D97-AF65-F5344CB8AC3E}">
        <p14:creationId xmlns:p14="http://schemas.microsoft.com/office/powerpoint/2010/main" val="3419773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Vision for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State Apprenticeship Expansion Continuation Funding</a:t>
            </a:r>
          </a:p>
        </p:txBody>
      </p:sp>
      <p:sp>
        <p:nvSpPr>
          <p:cNvPr id="3" name="Subtitle 2"/>
          <p:cNvSpPr>
            <a:spLocks noGrp="1"/>
          </p:cNvSpPr>
          <p:nvPr>
            <p:ph type="body" idx="1"/>
          </p:nvPr>
        </p:nvSpPr>
        <p:spPr/>
        <p:txBody>
          <a:bodyPr/>
          <a:lstStyle/>
          <a:p>
            <a:r>
              <a:rPr lang="en-US" dirty="0"/>
              <a:t>Presenter: 	Mike Qualter</a:t>
            </a:r>
            <a:br>
              <a:rPr lang="en-US" dirty="0"/>
            </a:br>
            <a:r>
              <a:rPr lang="en-US" dirty="0"/>
              <a:t>		Office of Apprenticeship</a:t>
            </a:r>
          </a:p>
          <a:p>
            <a:endParaRPr lang="en-US" dirty="0"/>
          </a:p>
        </p:txBody>
      </p:sp>
    </p:spTree>
    <p:extLst>
      <p:ext uri="{BB962C8B-B14F-4D97-AF65-F5344CB8AC3E}">
        <p14:creationId xmlns:p14="http://schemas.microsoft.com/office/powerpoint/2010/main" val="954279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9BCD-D61E-46B6-97CE-AE2A7C2348F1}"/>
              </a:ext>
            </a:extLst>
          </p:cNvPr>
          <p:cNvSpPr>
            <a:spLocks noGrp="1"/>
          </p:cNvSpPr>
          <p:nvPr>
            <p:ph type="title"/>
          </p:nvPr>
        </p:nvSpPr>
        <p:spPr>
          <a:xfrm>
            <a:off x="859801" y="0"/>
            <a:ext cx="7955280" cy="1051560"/>
          </a:xfrm>
        </p:spPr>
        <p:txBody>
          <a:bodyPr/>
          <a:lstStyle/>
          <a:p>
            <a:r>
              <a:rPr lang="en-US" dirty="0"/>
              <a:t>Vision for Continuation Funding</a:t>
            </a:r>
          </a:p>
        </p:txBody>
      </p:sp>
      <p:sp>
        <p:nvSpPr>
          <p:cNvPr id="3" name="Slide Number Placeholder 2">
            <a:extLst>
              <a:ext uri="{FF2B5EF4-FFF2-40B4-BE49-F238E27FC236}">
                <a16:creationId xmlns:a16="http://schemas.microsoft.com/office/drawing/2014/main" id="{838D5B30-B994-48A4-B1CE-72F497230138}"/>
              </a:ext>
            </a:extLst>
          </p:cNvPr>
          <p:cNvSpPr>
            <a:spLocks noGrp="1"/>
          </p:cNvSpPr>
          <p:nvPr>
            <p:ph type="sldNum" sz="quarter" idx="10"/>
          </p:nvPr>
        </p:nvSpPr>
        <p:spPr/>
        <p:txBody>
          <a:bodyPr/>
          <a:lstStyle/>
          <a:p>
            <a:fld id="{706D636C-90A3-4979-BA37-BAB384B22101}" type="slidenum">
              <a:rPr lang="en-US" smtClean="0"/>
              <a:pPr/>
              <a:t>6</a:t>
            </a:fld>
            <a:endParaRPr lang="en-US"/>
          </a:p>
        </p:txBody>
      </p:sp>
      <p:sp>
        <p:nvSpPr>
          <p:cNvPr id="4" name="TextBox 3">
            <a:extLst>
              <a:ext uri="{FF2B5EF4-FFF2-40B4-BE49-F238E27FC236}">
                <a16:creationId xmlns:a16="http://schemas.microsoft.com/office/drawing/2014/main" id="{8BD00202-B5FC-4453-A5E0-9C6A68280D01}"/>
              </a:ext>
            </a:extLst>
          </p:cNvPr>
          <p:cNvSpPr txBox="1"/>
          <p:nvPr/>
        </p:nvSpPr>
        <p:spPr>
          <a:xfrm>
            <a:off x="277684" y="1442451"/>
            <a:ext cx="8227489" cy="4407360"/>
          </a:xfrm>
          <a:prstGeom prst="rect">
            <a:avLst/>
          </a:prstGeom>
          <a:noFill/>
        </p:spPr>
        <p:txBody>
          <a:bodyPr wrap="square" rtlCol="0">
            <a:spAutoFit/>
          </a:bodyPr>
          <a:lstStyle/>
          <a:p>
            <a:pPr marL="338138" lvl="0" indent="-338138" defTabSz="914400">
              <a:lnSpc>
                <a:spcPct val="90000"/>
              </a:lnSpc>
              <a:spcBef>
                <a:spcPts val="1800"/>
              </a:spcBef>
              <a:buClr>
                <a:srgbClr val="9E1C30"/>
              </a:buClr>
              <a:buSzPct val="80000"/>
              <a:buFont typeface="Wingdings 2" panose="05020102010507070707" pitchFamily="18" charset="2"/>
              <a:buChar char="¡"/>
            </a:pPr>
            <a:r>
              <a:rPr lang="en-US" sz="2800" dirty="0">
                <a:solidFill>
                  <a:srgbClr val="242021"/>
                </a:solidFill>
              </a:rPr>
              <a:t>SAE grantees have worked hard to expand apprenticeship </a:t>
            </a:r>
          </a:p>
          <a:p>
            <a:pPr marL="800100" lvl="1" indent="-342900" defTabSz="914400">
              <a:spcBef>
                <a:spcPts val="1800"/>
              </a:spcBef>
              <a:buClr>
                <a:schemeClr val="accent4">
                  <a:lumMod val="75000"/>
                </a:schemeClr>
              </a:buClr>
              <a:buFont typeface="Wingdings" panose="05000000000000000000" pitchFamily="2" charset="2"/>
              <a:buChar char="Ø"/>
            </a:pPr>
            <a:r>
              <a:rPr lang="en-US" sz="2000" dirty="0">
                <a:solidFill>
                  <a:srgbClr val="242021"/>
                </a:solidFill>
              </a:rPr>
              <a:t>New industries and occupations</a:t>
            </a:r>
          </a:p>
          <a:p>
            <a:pPr marL="800100" lvl="1" indent="-342900" defTabSz="914400">
              <a:spcBef>
                <a:spcPts val="1800"/>
              </a:spcBef>
              <a:buClr>
                <a:schemeClr val="accent4">
                  <a:lumMod val="75000"/>
                </a:schemeClr>
              </a:buClr>
              <a:buFont typeface="Wingdings" panose="05000000000000000000" pitchFamily="2" charset="2"/>
              <a:buChar char="Ø"/>
            </a:pPr>
            <a:r>
              <a:rPr lang="en-US" sz="2000" dirty="0">
                <a:solidFill>
                  <a:srgbClr val="242021"/>
                </a:solidFill>
              </a:rPr>
              <a:t>Increasing diversity amongst apprentices</a:t>
            </a:r>
          </a:p>
          <a:p>
            <a:pPr marL="800100" lvl="1" indent="-342900" defTabSz="914400">
              <a:spcBef>
                <a:spcPts val="1800"/>
              </a:spcBef>
              <a:buClr>
                <a:schemeClr val="accent4">
                  <a:lumMod val="75000"/>
                </a:schemeClr>
              </a:buClr>
              <a:buFont typeface="Wingdings" panose="05000000000000000000" pitchFamily="2" charset="2"/>
              <a:buChar char="Ø"/>
            </a:pPr>
            <a:r>
              <a:rPr lang="en-US" sz="2000" dirty="0">
                <a:solidFill>
                  <a:srgbClr val="242021"/>
                </a:solidFill>
              </a:rPr>
              <a:t>Creating career pathways into apprenticeship</a:t>
            </a:r>
          </a:p>
          <a:p>
            <a:pPr marL="800100" lvl="1" indent="-342900" defTabSz="914400">
              <a:spcBef>
                <a:spcPts val="1800"/>
              </a:spcBef>
              <a:buClr>
                <a:schemeClr val="accent4">
                  <a:lumMod val="75000"/>
                </a:schemeClr>
              </a:buClr>
              <a:buFont typeface="Wingdings" panose="05000000000000000000" pitchFamily="2" charset="2"/>
              <a:buChar char="Ø"/>
            </a:pPr>
            <a:r>
              <a:rPr lang="en-US" sz="2000" dirty="0">
                <a:solidFill>
                  <a:srgbClr val="242021"/>
                </a:solidFill>
              </a:rPr>
              <a:t>Increasing apprenticeship completions</a:t>
            </a:r>
          </a:p>
          <a:p>
            <a:pPr marL="800100" lvl="1" indent="-342900" defTabSz="914400">
              <a:spcBef>
                <a:spcPts val="1800"/>
              </a:spcBef>
              <a:buClr>
                <a:schemeClr val="accent4">
                  <a:lumMod val="75000"/>
                </a:schemeClr>
              </a:buClr>
              <a:buFont typeface="Wingdings" panose="05000000000000000000" pitchFamily="2" charset="2"/>
              <a:buChar char="Ø"/>
            </a:pPr>
            <a:r>
              <a:rPr lang="en-US" sz="2000" dirty="0">
                <a:solidFill>
                  <a:srgbClr val="242021"/>
                </a:solidFill>
              </a:rPr>
              <a:t>Streamlining the program development and approval process</a:t>
            </a:r>
          </a:p>
          <a:p>
            <a:pPr marL="800100" lvl="1" indent="-342900" defTabSz="914400">
              <a:spcBef>
                <a:spcPts val="1800"/>
              </a:spcBef>
              <a:buClr>
                <a:schemeClr val="accent4">
                  <a:lumMod val="75000"/>
                </a:schemeClr>
              </a:buClr>
              <a:buFont typeface="Wingdings" panose="05000000000000000000" pitchFamily="2" charset="2"/>
              <a:buChar char="Ø"/>
            </a:pPr>
            <a:r>
              <a:rPr lang="en-US" sz="2000" dirty="0">
                <a:solidFill>
                  <a:srgbClr val="242021"/>
                </a:solidFill>
              </a:rPr>
              <a:t>Building awareness about Registered Apprenticeship and building new partnerships</a:t>
            </a:r>
          </a:p>
        </p:txBody>
      </p:sp>
    </p:spTree>
    <p:extLst>
      <p:ext uri="{BB962C8B-B14F-4D97-AF65-F5344CB8AC3E}">
        <p14:creationId xmlns:p14="http://schemas.microsoft.com/office/powerpoint/2010/main" val="2909229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9BCD-D61E-46B6-97CE-AE2A7C2348F1}"/>
              </a:ext>
            </a:extLst>
          </p:cNvPr>
          <p:cNvSpPr>
            <a:spLocks noGrp="1"/>
          </p:cNvSpPr>
          <p:nvPr>
            <p:ph type="title"/>
          </p:nvPr>
        </p:nvSpPr>
        <p:spPr>
          <a:xfrm>
            <a:off x="859801" y="0"/>
            <a:ext cx="7955280" cy="1051560"/>
          </a:xfrm>
        </p:spPr>
        <p:txBody>
          <a:bodyPr/>
          <a:lstStyle/>
          <a:p>
            <a:r>
              <a:rPr lang="en-US" dirty="0"/>
              <a:t>Vision for Continuation Funding</a:t>
            </a:r>
          </a:p>
        </p:txBody>
      </p:sp>
      <p:sp>
        <p:nvSpPr>
          <p:cNvPr id="3" name="Slide Number Placeholder 2">
            <a:extLst>
              <a:ext uri="{FF2B5EF4-FFF2-40B4-BE49-F238E27FC236}">
                <a16:creationId xmlns:a16="http://schemas.microsoft.com/office/drawing/2014/main" id="{838D5B30-B994-48A4-B1CE-72F497230138}"/>
              </a:ext>
            </a:extLst>
          </p:cNvPr>
          <p:cNvSpPr>
            <a:spLocks noGrp="1"/>
          </p:cNvSpPr>
          <p:nvPr>
            <p:ph type="sldNum" sz="quarter" idx="10"/>
          </p:nvPr>
        </p:nvSpPr>
        <p:spPr/>
        <p:txBody>
          <a:bodyPr/>
          <a:lstStyle/>
          <a:p>
            <a:fld id="{706D636C-90A3-4979-BA37-BAB384B22101}" type="slidenum">
              <a:rPr lang="en-US" smtClean="0"/>
              <a:pPr/>
              <a:t>7</a:t>
            </a:fld>
            <a:endParaRPr lang="en-US"/>
          </a:p>
        </p:txBody>
      </p:sp>
      <p:sp>
        <p:nvSpPr>
          <p:cNvPr id="4" name="TextBox 3">
            <a:extLst>
              <a:ext uri="{FF2B5EF4-FFF2-40B4-BE49-F238E27FC236}">
                <a16:creationId xmlns:a16="http://schemas.microsoft.com/office/drawing/2014/main" id="{8BD00202-B5FC-4453-A5E0-9C6A68280D01}"/>
              </a:ext>
            </a:extLst>
          </p:cNvPr>
          <p:cNvSpPr txBox="1"/>
          <p:nvPr/>
        </p:nvSpPr>
        <p:spPr>
          <a:xfrm>
            <a:off x="480550" y="1194639"/>
            <a:ext cx="8166145" cy="6888039"/>
          </a:xfrm>
          <a:prstGeom prst="rect">
            <a:avLst/>
          </a:prstGeom>
          <a:noFill/>
        </p:spPr>
        <p:txBody>
          <a:bodyPr wrap="square" rtlCol="0">
            <a:spAutoFit/>
          </a:bodyPr>
          <a:lstStyle/>
          <a:p>
            <a:pPr marL="338138" indent="-338138" defTabSz="914400">
              <a:lnSpc>
                <a:spcPct val="90000"/>
              </a:lnSpc>
              <a:spcBef>
                <a:spcPts val="1800"/>
              </a:spcBef>
              <a:buClr>
                <a:srgbClr val="9E1C30"/>
              </a:buClr>
              <a:buFont typeface="Wingdings" panose="05000000000000000000" pitchFamily="2" charset="2"/>
              <a:buChar char="§"/>
            </a:pPr>
            <a:r>
              <a:rPr lang="en-US" sz="2800" dirty="0"/>
              <a:t>The ultimate goal of continuation funding is to build on this work to:</a:t>
            </a:r>
          </a:p>
          <a:p>
            <a:pPr marL="800100" lvl="1" indent="-342900" defTabSz="914400">
              <a:lnSpc>
                <a:spcPct val="90000"/>
              </a:lnSpc>
              <a:spcBef>
                <a:spcPts val="1800"/>
              </a:spcBef>
              <a:buClr>
                <a:schemeClr val="accent4">
                  <a:lumMod val="75000"/>
                </a:schemeClr>
              </a:buClr>
              <a:buFont typeface="Wingdings" panose="05000000000000000000" pitchFamily="2" charset="2"/>
              <a:buChar char="Ø"/>
            </a:pPr>
            <a:r>
              <a:rPr lang="en-US" sz="2600" dirty="0">
                <a:solidFill>
                  <a:srgbClr val="242021"/>
                </a:solidFill>
              </a:rPr>
              <a:t>Develop an enduring, sustainable apprenticeship system within the US;</a:t>
            </a:r>
          </a:p>
          <a:p>
            <a:pPr marL="800100" lvl="1" indent="-342900" defTabSz="914400">
              <a:lnSpc>
                <a:spcPct val="90000"/>
              </a:lnSpc>
              <a:spcBef>
                <a:spcPts val="1800"/>
              </a:spcBef>
              <a:buClr>
                <a:schemeClr val="accent4">
                  <a:lumMod val="75000"/>
                </a:schemeClr>
              </a:buClr>
              <a:buFont typeface="Wingdings" panose="05000000000000000000" pitchFamily="2" charset="2"/>
              <a:buChar char="Ø"/>
            </a:pPr>
            <a:r>
              <a:rPr lang="en-US" sz="2600" dirty="0">
                <a:solidFill>
                  <a:srgbClr val="242021"/>
                </a:solidFill>
              </a:rPr>
              <a:t>Support well-paying, middle- and high-skilled, and high-growth jobs across the entire range of industries; </a:t>
            </a:r>
          </a:p>
          <a:p>
            <a:pPr marL="800100" lvl="1" indent="-342900" defTabSz="914400">
              <a:lnSpc>
                <a:spcPct val="90000"/>
              </a:lnSpc>
              <a:spcBef>
                <a:spcPts val="1800"/>
              </a:spcBef>
              <a:buClr>
                <a:schemeClr val="accent4">
                  <a:lumMod val="75000"/>
                </a:schemeClr>
              </a:buClr>
              <a:buFont typeface="Wingdings" panose="05000000000000000000" pitchFamily="2" charset="2"/>
              <a:buChar char="Ø"/>
            </a:pPr>
            <a:r>
              <a:rPr lang="en-US" sz="2600" dirty="0">
                <a:solidFill>
                  <a:srgbClr val="242021"/>
                </a:solidFill>
              </a:rPr>
              <a:t>Implement quality program design and support retention and completion for apprentices; and</a:t>
            </a:r>
          </a:p>
          <a:p>
            <a:pPr marL="800100" lvl="1" indent="-342900" defTabSz="914400">
              <a:lnSpc>
                <a:spcPct val="90000"/>
              </a:lnSpc>
              <a:spcBef>
                <a:spcPts val="1800"/>
              </a:spcBef>
              <a:buClr>
                <a:schemeClr val="accent4">
                  <a:lumMod val="75000"/>
                </a:schemeClr>
              </a:buClr>
              <a:buFont typeface="Wingdings" panose="05000000000000000000" pitchFamily="2" charset="2"/>
              <a:buChar char="Ø"/>
            </a:pPr>
            <a:r>
              <a:rPr lang="en-US" sz="2600" dirty="0">
                <a:solidFill>
                  <a:srgbClr val="242021"/>
                </a:solidFill>
              </a:rPr>
              <a:t>Develop and expand regional workforce partnerships.</a:t>
            </a:r>
          </a:p>
          <a:p>
            <a:pPr marL="274320" indent="-274320" defTabSz="914400">
              <a:lnSpc>
                <a:spcPct val="90000"/>
              </a:lnSpc>
              <a:spcBef>
                <a:spcPts val="1800"/>
              </a:spcBef>
              <a:buClr>
                <a:srgbClr val="9E1C30"/>
              </a:buClr>
              <a:buFont typeface="Wingdings 2" panose="05020102010507070707" pitchFamily="18" charset="2"/>
              <a:buChar char="¡"/>
            </a:pPr>
            <a:endParaRPr lang="en-US" sz="2800" dirty="0"/>
          </a:p>
          <a:p>
            <a:pPr marL="274320" indent="-274320" defTabSz="914400">
              <a:lnSpc>
                <a:spcPct val="90000"/>
              </a:lnSpc>
              <a:spcBef>
                <a:spcPts val="1800"/>
              </a:spcBef>
              <a:buClr>
                <a:srgbClr val="9E1C30"/>
              </a:buClr>
              <a:buFont typeface="Wingdings 2" panose="05020102010507070707" pitchFamily="18" charset="2"/>
              <a:buChar char="¡"/>
            </a:pPr>
            <a:endParaRPr lang="en-US" sz="2800" dirty="0">
              <a:solidFill>
                <a:srgbClr val="242021"/>
              </a:solidFill>
            </a:endParaRPr>
          </a:p>
          <a:p>
            <a:pPr lvl="1" defTabSz="914400">
              <a:lnSpc>
                <a:spcPct val="90000"/>
              </a:lnSpc>
              <a:spcBef>
                <a:spcPts val="1800"/>
              </a:spcBef>
              <a:buClr>
                <a:srgbClr val="9E1C30"/>
              </a:buClr>
            </a:pPr>
            <a:endParaRPr lang="en-US" sz="2800" dirty="0">
              <a:solidFill>
                <a:srgbClr val="242021"/>
              </a:solidFill>
            </a:endParaRPr>
          </a:p>
        </p:txBody>
      </p:sp>
    </p:spTree>
    <p:extLst>
      <p:ext uri="{BB962C8B-B14F-4D97-AF65-F5344CB8AC3E}">
        <p14:creationId xmlns:p14="http://schemas.microsoft.com/office/powerpoint/2010/main" val="4015373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ffectLst>
                  <a:outerShdw blurRad="38100" dist="38100" dir="2700000" algn="tl">
                    <a:srgbClr val="000000">
                      <a:alpha val="43137"/>
                    </a:srgbClr>
                  </a:outerShdw>
                </a:effectLst>
              </a:rPr>
              <a:t>Requirements for Funding </a:t>
            </a:r>
          </a:p>
        </p:txBody>
      </p:sp>
      <p:sp>
        <p:nvSpPr>
          <p:cNvPr id="5" name="Text Placeholder 4"/>
          <p:cNvSpPr>
            <a:spLocks noGrp="1"/>
          </p:cNvSpPr>
          <p:nvPr>
            <p:ph type="body" idx="1"/>
          </p:nvPr>
        </p:nvSpPr>
        <p:spPr/>
        <p:txBody>
          <a:bodyPr/>
          <a:lstStyle/>
          <a:p>
            <a:pPr>
              <a:spcBef>
                <a:spcPts val="0"/>
              </a:spcBef>
            </a:pPr>
            <a:r>
              <a:rPr lang="en-US" dirty="0"/>
              <a:t>Presenters: Chad Aleshire &amp; Melissa Abdullah</a:t>
            </a:r>
          </a:p>
          <a:p>
            <a:pPr>
              <a:spcBef>
                <a:spcPts val="0"/>
              </a:spcBef>
            </a:pPr>
            <a:r>
              <a:rPr lang="en-US" dirty="0"/>
              <a:t>		Office of Apprenticeship &amp; </a:t>
            </a:r>
          </a:p>
          <a:p>
            <a:pPr>
              <a:spcBef>
                <a:spcPts val="0"/>
              </a:spcBef>
            </a:pPr>
            <a:r>
              <a:rPr lang="en-US" dirty="0"/>
              <a:t>		Office of Grants Management</a:t>
            </a:r>
          </a:p>
          <a:p>
            <a:endParaRPr lang="en-US" dirty="0"/>
          </a:p>
          <a:p>
            <a:endParaRPr lang="en-US" dirty="0"/>
          </a:p>
        </p:txBody>
      </p:sp>
    </p:spTree>
    <p:extLst>
      <p:ext uri="{BB962C8B-B14F-4D97-AF65-F5344CB8AC3E}">
        <p14:creationId xmlns:p14="http://schemas.microsoft.com/office/powerpoint/2010/main" val="1930114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2A536-FBBF-4833-B776-E4F8775CBDA2}"/>
              </a:ext>
            </a:extLst>
          </p:cNvPr>
          <p:cNvSpPr>
            <a:spLocks noGrp="1"/>
          </p:cNvSpPr>
          <p:nvPr>
            <p:ph type="title"/>
          </p:nvPr>
        </p:nvSpPr>
        <p:spPr/>
        <p:txBody>
          <a:bodyPr/>
          <a:lstStyle/>
          <a:p>
            <a:r>
              <a:rPr lang="en-US" dirty="0"/>
              <a:t>Performance Goals</a:t>
            </a:r>
          </a:p>
        </p:txBody>
      </p:sp>
      <p:sp>
        <p:nvSpPr>
          <p:cNvPr id="3" name="Content Placeholder 2">
            <a:extLst>
              <a:ext uri="{FF2B5EF4-FFF2-40B4-BE49-F238E27FC236}">
                <a16:creationId xmlns:a16="http://schemas.microsoft.com/office/drawing/2014/main" id="{13CFE80D-51E2-4C1B-B40D-1AD157205FBD}"/>
              </a:ext>
            </a:extLst>
          </p:cNvPr>
          <p:cNvSpPr>
            <a:spLocks noGrp="1"/>
          </p:cNvSpPr>
          <p:nvPr>
            <p:ph idx="1"/>
          </p:nvPr>
        </p:nvSpPr>
        <p:spPr>
          <a:xfrm>
            <a:off x="628650" y="1950002"/>
            <a:ext cx="7955280" cy="4406348"/>
          </a:xfrm>
        </p:spPr>
        <p:txBody>
          <a:bodyPr>
            <a:normAutofit/>
          </a:bodyPr>
          <a:lstStyle/>
          <a:p>
            <a:pPr marL="338138" indent="-338138"/>
            <a:r>
              <a:rPr lang="en-US" dirty="0"/>
              <a:t>Proposed activities must lead to </a:t>
            </a:r>
            <a:r>
              <a:rPr lang="en-US" b="1" dirty="0"/>
              <a:t>15 percent growth of Registered Apprenticeship </a:t>
            </a:r>
          </a:p>
          <a:p>
            <a:pPr marL="0" indent="0">
              <a:buNone/>
            </a:pPr>
            <a:endParaRPr lang="en-US" sz="900" b="1" dirty="0"/>
          </a:p>
          <a:p>
            <a:pPr marL="801688" lvl="1" indent="-344488">
              <a:spcAft>
                <a:spcPts val="1200"/>
              </a:spcAft>
              <a:buClr>
                <a:schemeClr val="accent4">
                  <a:lumMod val="75000"/>
                </a:schemeClr>
              </a:buClr>
              <a:buFont typeface="Wingdings" panose="05000000000000000000" pitchFamily="2" charset="2"/>
              <a:buChar char="Ø"/>
            </a:pPr>
            <a:r>
              <a:rPr lang="en-US" b="1" dirty="0">
                <a:solidFill>
                  <a:schemeClr val="tx1"/>
                </a:solidFill>
              </a:rPr>
              <a:t>Over the BASELINE </a:t>
            </a:r>
            <a:r>
              <a:rPr lang="en-US" dirty="0">
                <a:solidFill>
                  <a:schemeClr val="tx1"/>
                </a:solidFill>
              </a:rPr>
              <a:t>number of apprentices identified through the State Apprenticeship Expansion grant project as outlined in the Funding Opportunity Announcement (FOA)</a:t>
            </a:r>
          </a:p>
          <a:p>
            <a:pPr marL="801688" lvl="1" indent="-344488">
              <a:spcAft>
                <a:spcPts val="1200"/>
              </a:spcAft>
              <a:buClr>
                <a:schemeClr val="accent4">
                  <a:lumMod val="75000"/>
                </a:schemeClr>
              </a:buClr>
              <a:buFont typeface="Wingdings" panose="05000000000000000000" pitchFamily="2" charset="2"/>
              <a:buChar char="Ø"/>
            </a:pPr>
            <a:r>
              <a:rPr lang="en-US" dirty="0">
                <a:solidFill>
                  <a:schemeClr val="tx1"/>
                </a:solidFill>
              </a:rPr>
              <a:t>5% for the first funding segment </a:t>
            </a:r>
          </a:p>
          <a:p>
            <a:pPr marL="801688" lvl="1" indent="-344488">
              <a:spcAft>
                <a:spcPts val="1200"/>
              </a:spcAft>
              <a:buClr>
                <a:schemeClr val="accent4">
                  <a:lumMod val="75000"/>
                </a:schemeClr>
              </a:buClr>
              <a:buFont typeface="Wingdings" panose="05000000000000000000" pitchFamily="2" charset="2"/>
              <a:buChar char="Ø"/>
            </a:pPr>
            <a:r>
              <a:rPr lang="en-US" dirty="0">
                <a:solidFill>
                  <a:schemeClr val="tx1"/>
                </a:solidFill>
              </a:rPr>
              <a:t>Additional 10% for this second segment</a:t>
            </a:r>
          </a:p>
        </p:txBody>
      </p:sp>
      <p:sp>
        <p:nvSpPr>
          <p:cNvPr id="4" name="Slide Number Placeholder 3">
            <a:extLst>
              <a:ext uri="{FF2B5EF4-FFF2-40B4-BE49-F238E27FC236}">
                <a16:creationId xmlns:a16="http://schemas.microsoft.com/office/drawing/2014/main" id="{FD63BD42-37D8-410B-A19A-9909700BD193}"/>
              </a:ext>
            </a:extLst>
          </p:cNvPr>
          <p:cNvSpPr>
            <a:spLocks noGrp="1"/>
          </p:cNvSpPr>
          <p:nvPr>
            <p:ph type="sldNum" sz="quarter" idx="10"/>
          </p:nvPr>
        </p:nvSpPr>
        <p:spPr/>
        <p:txBody>
          <a:bodyPr/>
          <a:lstStyle/>
          <a:p>
            <a:fld id="{706D636C-90A3-4979-BA37-BAB384B22101}" type="slidenum">
              <a:rPr lang="en-US" smtClean="0"/>
              <a:pPr/>
              <a:t>9</a:t>
            </a:fld>
            <a:endParaRPr lang="en-US"/>
          </a:p>
        </p:txBody>
      </p:sp>
    </p:spTree>
    <p:extLst>
      <p:ext uri="{BB962C8B-B14F-4D97-AF65-F5344CB8AC3E}">
        <p14:creationId xmlns:p14="http://schemas.microsoft.com/office/powerpoint/2010/main" val="28082223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1 - &amp;quot;State Apprenticeship Expansion Grants&amp;quot;&quot;/&gt;&lt;property id=&quot;20307&quot; value=&quot;289&quot;/&gt;&lt;/object&gt;&lt;object type=&quot;3&quot; unique_id=&quot;10005&quot;&gt;&lt;property id=&quot;20148&quot; value=&quot;5&quot;/&gt;&lt;property id=&quot;20300&quot; value=&quot;Slide 2&quot;/&gt;&lt;property id=&quot;20307&quot; value=&quot;290&quot;/&gt;&lt;/object&gt;&lt;object type=&quot;3&quot; unique_id=&quot;10006&quot;&gt;&lt;property id=&quot;20148&quot; value=&quot;5&quot;/&gt;&lt;property id=&quot;20300&quot; value=&quot;Slide 3 - &amp;quot;Mike Qualter&amp;quot;&quot;/&gt;&lt;property id=&quot;20307&quot; value=&quot;291&quot;/&gt;&lt;/object&gt;&lt;object type=&quot;3&quot; unique_id=&quot;10007&quot;&gt;&lt;property id=&quot;20148&quot; value=&quot;5&quot;/&gt;&lt;property id=&quot;20300&quot; value=&quot;Slide 4&quot;/&gt;&lt;property id=&quot;20307&quot; value=&quot;292&quot;/&gt;&lt;/object&gt;&lt;object type=&quot;3&quot; unique_id=&quot;10008&quot;&gt;&lt;property id=&quot;20148&quot; value=&quot;5&quot;/&gt;&lt;property id=&quot;20300&quot; value=&quot;Slide 5 - &amp;quot;Updates from USDOL &amp;quot;&quot;/&gt;&lt;property id=&quot;20307&quot; value=&quot;293&quot;/&gt;&lt;/object&gt;&lt;object type=&quot;3&quot; unique_id=&quot;10009&quot;&gt;&lt;property id=&quot;20148&quot; value=&quot;5&quot;/&gt;&lt;property id=&quot;20300&quot; value=&quot;Slide 6 - &amp;quot;President Donald J. Trump&amp;quot;&quot;/&gt;&lt;property id=&quot;20307&quot; value=&quot;311&quot;/&gt;&lt;/object&gt;&lt;object type=&quot;3&quot; unique_id=&quot;10010&quot;&gt;&lt;property id=&quot;20148&quot; value=&quot;5&quot;/&gt;&lt;property id=&quot;20300&quot; value=&quot;Slide 7 - &amp;quot;National Apprenticeship Week:  November 13 – 19, 2017&amp;quot;&quot;/&gt;&lt;property id=&quot;20307&quot; value=&quot;295&quot;/&gt;&lt;/object&gt;&lt;object type=&quot;3&quot; unique_id=&quot;10011&quot;&gt;&lt;property id=&quot;20148&quot; value=&quot;5&quot;/&gt;&lt;property id=&quot;20300&quot; value=&quot;Slide 8 - &amp;quot;Industry-Specific Tools You Can Use&amp;quot;&quot;/&gt;&lt;property id=&quot;20307&quot; value=&quot;296&quot;/&gt;&lt;/object&gt;&lt;object type=&quot;3&quot; unique_id=&quot;10012&quot;&gt;&lt;property id=&quot;20148&quot; value=&quot;5&quot;/&gt;&lt;property id=&quot;20300&quot; value=&quot;Slide 9 - &amp;quot;Update on Grantee Performance and Spending&amp;quot;&quot;/&gt;&lt;property id=&quot;20307&quot; value=&quot;297&quot;/&gt;&lt;/object&gt;&lt;object type=&quot;3&quot; unique_id=&quot;10013&quot;&gt;&lt;property id=&quot;20148&quot; value=&quot;5&quot;/&gt;&lt;property id=&quot;20300&quot; value=&quot;Slide 10 - &amp;quot;QPRs – How Do They Help All of Us?&amp;quot;&quot;/&gt;&lt;property id=&quot;20307&quot; value=&quot;312&quot;/&gt;&lt;/object&gt;&lt;object type=&quot;3&quot; unique_id=&quot;10014&quot;&gt;&lt;property id=&quot;20148&quot; value=&quot;5&quot;/&gt;&lt;property id=&quot;20300&quot; value=&quot;Slide 11 - &amp;quot;Grant Performance as of Q3 2017&amp;quot;&quot;/&gt;&lt;property id=&quot;20307&quot; value=&quot;313&quot;/&gt;&lt;/object&gt;&lt;object type=&quot;3&quot; unique_id=&quot;10015&quot;&gt;&lt;property id=&quot;20148&quot; value=&quot;5&quot;/&gt;&lt;property id=&quot;20300&quot; value=&quot;Slide 12 - &amp;quot;Grant Performance as of Q3 2017&amp;quot;&quot;/&gt;&lt;property id=&quot;20307&quot; value=&quot;314&quot;/&gt;&lt;/object&gt;&lt;object type=&quot;3&quot; unique_id=&quot;10016&quot;&gt;&lt;property id=&quot;20148&quot; value=&quot;5&quot;/&gt;&lt;property id=&quot;20300&quot; value=&quot;Slide 13 - &amp;quot;Promising Practices&amp;quot;&quot;/&gt;&lt;property id=&quot;20307&quot; value=&quot;315&quot;/&gt;&lt;/object&gt;&lt;object type=&quot;3&quot; unique_id=&quot;10017&quot;&gt;&lt;property id=&quot;20148&quot; value=&quot;5&quot;/&gt;&lt;property id=&quot;20300&quot; value=&quot;Slide 14 - &amp;quot;Update on Grant Spending&amp;quot;&quot;/&gt;&lt;property id=&quot;20307&quot; value=&quot;316&quot;/&gt;&lt;/object&gt;&lt;object type=&quot;3&quot; unique_id=&quot;10018&quot;&gt;&lt;property id=&quot;20148&quot; value=&quot;5&quot;/&gt;&lt;property id=&quot;20300&quot; value=&quot;Slide 15 - &amp;quot;Completing QPRs –  Reminders&amp;quot;&quot;/&gt;&lt;property id=&quot;20307&quot; value=&quot;317&quot;/&gt;&lt;/object&gt;&lt;object type=&quot;3&quot; unique_id=&quot;10019&quot;&gt;&lt;property id=&quot;20148&quot; value=&quot;5&quot;/&gt;&lt;property id=&quot;20300&quot; value=&quot;Slide 16 - &amp;quot;Crafting Effective Narrative Reports&amp;quot;&quot;/&gt;&lt;property id=&quot;20307&quot; value=&quot;301&quot;/&gt;&lt;/object&gt;&lt;object type=&quot;3&quot; unique_id=&quot;10020&quot;&gt;&lt;property id=&quot;20148&quot; value=&quot;5&quot;/&gt;&lt;property id=&quot;20300&quot; value=&quot;Slide 17 - &amp;quot;DOLETA Priorities and Opportunities for SAE Grantees&amp;quot;&quot;/&gt;&lt;property id=&quot;20307&quot; value=&quot;302&quot;/&gt;&lt;/object&gt;&lt;object type=&quot;3&quot; unique_id=&quot;10021&quot;&gt;&lt;property id=&quot;20148&quot; value=&quot;5&quot;/&gt;&lt;property id=&quot;20300&quot; value=&quot;Slide 18 - &amp;quot;SAE Allowable Activities&amp;quot;&quot;/&gt;&lt;property id=&quot;20307&quot; value=&quot;303&quot;/&gt;&lt;/object&gt;&lt;object type=&quot;3&quot; unique_id=&quot;10022&quot;&gt;&lt;property id=&quot;20148&quot; value=&quot;5&quot;/&gt;&lt;property id=&quot;20300&quot; value=&quot;Slide 19 - &amp;quot;Activities that Directly Support Apprentices and Sponsors&amp;quot;&quot;/&gt;&lt;property id=&quot;20307&quot; value=&quot;304&quot;/&gt;&lt;/object&gt;&lt;object type=&quot;3&quot; unique_id=&quot;10023&quot;&gt;&lt;property id=&quot;20148&quot; value=&quot;5&quot;/&gt;&lt;property id=&quot;20300&quot; value=&quot;Slide 20 - &amp;quot;Examples of Incentives&amp;quot;&quot;/&gt;&lt;property id=&quot;20307&quot; value=&quot;305&quot;/&gt;&lt;/object&gt;&lt;object type=&quot;3&quot; unique_id=&quot;10024&quot;&gt;&lt;property id=&quot;20148&quot; value=&quot;5&quot;/&gt;&lt;property id=&quot;20300&quot; value=&quot;Slide 21 - &amp;quot;Activities that Build Demand for Apprenticeship&amp;quot;&quot;/&gt;&lt;property id=&quot;20307&quot; value=&quot;306&quot;/&gt;&lt;/object&gt;&lt;object type=&quot;3&quot; unique_id=&quot;10025&quot;&gt;&lt;property id=&quot;20148&quot; value=&quot;5&quot;/&gt;&lt;property id=&quot;20300&quot; value=&quot;Slide 22 - &amp;quot;Activities that Develop State Systems&amp;quot;&quot;/&gt;&lt;property id=&quot;20307&quot; value=&quot;307&quot;/&gt;&lt;/object&gt;&lt;object type=&quot;3&quot; unique_id=&quot;10026&quot;&gt;&lt;property id=&quot;20148&quot; value=&quot;5&quot;/&gt;&lt;property id=&quot;20300&quot; value=&quot;Slide 23&quot;/&gt;&lt;property id=&quot;20307&quot; value=&quot;308&quot;/&gt;&lt;/object&gt;&lt;object type=&quot;3&quot; unique_id=&quot;10027&quot;&gt;&lt;property id=&quot;20148&quot; value=&quot;5&quot;/&gt;&lt;property id=&quot;20300&quot; value=&quot;Slide 24 - &amp;quot;Discussion&amp;quot;&quot;/&gt;&lt;property id=&quot;20307&quot; value=&quot;309&quot;/&gt;&lt;/object&gt;&lt;object type=&quot;3&quot; unique_id=&quot;10028&quot;&gt;&lt;property id=&quot;20148&quot; value=&quot;5&quot;/&gt;&lt;property id=&quot;20300&quot; value=&quot;Slide 25&quot;/&gt;&lt;property id=&quot;20307&quot; value=&quot;310&quot;/&gt;&lt;/object&gt;&lt;/object&gt;&lt;object type=&quot;8&quot; unique_id=&quot;10056&quot;&gt;&lt;/object&gt;&lt;/object&gt;&lt;/database&gt;"/>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11004</TotalTime>
  <Words>1288</Words>
  <Application>Microsoft Office PowerPoint</Application>
  <PresentationFormat>On-screen Show (4:3)</PresentationFormat>
  <Paragraphs>260</Paragraphs>
  <Slides>34</Slides>
  <Notes>34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34</vt:i4>
      </vt:variant>
    </vt:vector>
  </HeadingPairs>
  <TitlesOfParts>
    <vt:vector size="48" baseType="lpstr">
      <vt:lpstr>Arial</vt:lpstr>
      <vt:lpstr>Calibri</vt:lpstr>
      <vt:lpstr>Franklin Gothic Medium</vt:lpstr>
      <vt:lpstr>Impact</vt:lpstr>
      <vt:lpstr>LeagueGothic_Regular</vt:lpstr>
      <vt:lpstr>Myriad Pro</vt:lpstr>
      <vt:lpstr>Myriad Pro Cond</vt:lpstr>
      <vt:lpstr>Times New Roman</vt:lpstr>
      <vt:lpstr>Webdings</vt:lpstr>
      <vt:lpstr>Wingdings</vt:lpstr>
      <vt:lpstr>Wingdings 2</vt:lpstr>
      <vt:lpstr>Wingdings 3</vt:lpstr>
      <vt:lpstr>Standard Slides</vt:lpstr>
      <vt:lpstr>Interactive Slides</vt:lpstr>
      <vt:lpstr>State Apprenticeship Expansion Grants</vt:lpstr>
      <vt:lpstr>PowerPoint Presentation</vt:lpstr>
      <vt:lpstr>PowerPoint Presentation</vt:lpstr>
      <vt:lpstr>PowerPoint Presentation</vt:lpstr>
      <vt:lpstr>Vision for  State Apprenticeship Expansion Continuation Funding</vt:lpstr>
      <vt:lpstr>Vision for Continuation Funding</vt:lpstr>
      <vt:lpstr>Vision for Continuation Funding</vt:lpstr>
      <vt:lpstr>Requirements for Funding </vt:lpstr>
      <vt:lpstr>Performance Goals</vt:lpstr>
      <vt:lpstr>Special Conditions &amp;  Compliance Review Findings</vt:lpstr>
      <vt:lpstr>Special Conditions &amp;  Compliance Review Findings</vt:lpstr>
      <vt:lpstr>Application  Process and Timeline for Submission and Award</vt:lpstr>
      <vt:lpstr>Funding Level and Period of Performance </vt:lpstr>
      <vt:lpstr>Application Process</vt:lpstr>
      <vt:lpstr>Application Process</vt:lpstr>
      <vt:lpstr>Submission</vt:lpstr>
      <vt:lpstr>Award</vt:lpstr>
      <vt:lpstr>Award</vt:lpstr>
      <vt:lpstr>Continuation Project Narrative –  Required Elements</vt:lpstr>
      <vt:lpstr>Justification of Need</vt:lpstr>
      <vt:lpstr>Proposed Expansion Activities</vt:lpstr>
      <vt:lpstr>Sustainability Plan</vt:lpstr>
      <vt:lpstr>Identifying Unregistered Apprenticeships</vt:lpstr>
      <vt:lpstr>SAE Allowable Activities</vt:lpstr>
      <vt:lpstr>Activities that Develop State Systems</vt:lpstr>
      <vt:lpstr>Activities that Directly Support Apprentices and Sponsors</vt:lpstr>
      <vt:lpstr>Examples of Incentives</vt:lpstr>
      <vt:lpstr>Activities that Build Demand for Apprenticeship</vt:lpstr>
      <vt:lpstr>Ongoing Technical Assistance</vt:lpstr>
      <vt:lpstr>FPOs and Apprenticeship Consultants</vt:lpstr>
      <vt:lpstr>Call with TA Coach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Callie Murray</cp:lastModifiedBy>
  <cp:revision>276</cp:revision>
  <cp:lastPrinted>2018-04-02T19:28:17Z</cp:lastPrinted>
  <dcterms:created xsi:type="dcterms:W3CDTF">2017-06-21T17:13:53Z</dcterms:created>
  <dcterms:modified xsi:type="dcterms:W3CDTF">2018-04-03T12:39:36Z</dcterms:modified>
</cp:coreProperties>
</file>