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1" r:id="rId5"/>
  </p:sldMasterIdLst>
  <p:notesMasterIdLst>
    <p:notesMasterId r:id="rId51"/>
  </p:notesMasterIdLst>
  <p:handoutMasterIdLst>
    <p:handoutMasterId r:id="rId52"/>
  </p:handoutMasterIdLst>
  <p:sldIdLst>
    <p:sldId id="287" r:id="rId6"/>
    <p:sldId id="272" r:id="rId7"/>
    <p:sldId id="280" r:id="rId8"/>
    <p:sldId id="291" r:id="rId9"/>
    <p:sldId id="271" r:id="rId10"/>
    <p:sldId id="295" r:id="rId11"/>
    <p:sldId id="296" r:id="rId12"/>
    <p:sldId id="286" r:id="rId13"/>
    <p:sldId id="293" r:id="rId14"/>
    <p:sldId id="259" r:id="rId15"/>
    <p:sldId id="304" r:id="rId16"/>
    <p:sldId id="312" r:id="rId17"/>
    <p:sldId id="305" r:id="rId18"/>
    <p:sldId id="306" r:id="rId19"/>
    <p:sldId id="308" r:id="rId20"/>
    <p:sldId id="309" r:id="rId21"/>
    <p:sldId id="316" r:id="rId22"/>
    <p:sldId id="310" r:id="rId23"/>
    <p:sldId id="338" r:id="rId24"/>
    <p:sldId id="329" r:id="rId25"/>
    <p:sldId id="342" r:id="rId26"/>
    <p:sldId id="294" r:id="rId27"/>
    <p:sldId id="339" r:id="rId28"/>
    <p:sldId id="300" r:id="rId29"/>
    <p:sldId id="326" r:id="rId30"/>
    <p:sldId id="315" r:id="rId31"/>
    <p:sldId id="343" r:id="rId32"/>
    <p:sldId id="298" r:id="rId33"/>
    <p:sldId id="321" r:id="rId34"/>
    <p:sldId id="319" r:id="rId35"/>
    <p:sldId id="302" r:id="rId36"/>
    <p:sldId id="344" r:id="rId37"/>
    <p:sldId id="345" r:id="rId38"/>
    <p:sldId id="341" r:id="rId39"/>
    <p:sldId id="303" r:id="rId40"/>
    <p:sldId id="324" r:id="rId41"/>
    <p:sldId id="325" r:id="rId42"/>
    <p:sldId id="281" r:id="rId43"/>
    <p:sldId id="328" r:id="rId44"/>
    <p:sldId id="330" r:id="rId45"/>
    <p:sldId id="346" r:id="rId46"/>
    <p:sldId id="340" r:id="rId47"/>
    <p:sldId id="327" r:id="rId48"/>
    <p:sldId id="275" r:id="rId49"/>
    <p:sldId id="282" r:id="rId5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75167" autoAdjust="0"/>
  </p:normalViewPr>
  <p:slideViewPr>
    <p:cSldViewPr snapToGrid="0">
      <p:cViewPr varScale="1">
        <p:scale>
          <a:sx n="86" d="100"/>
          <a:sy n="86" d="100"/>
        </p:scale>
        <p:origin x="738" y="78"/>
      </p:cViewPr>
      <p:guideLst/>
    </p:cSldViewPr>
  </p:slideViewPr>
  <p:outlineViewPr>
    <p:cViewPr>
      <p:scale>
        <a:sx n="33" d="100"/>
        <a:sy n="33" d="100"/>
      </p:scale>
      <p:origin x="0" y="-22716"/>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p:scale>
          <a:sx n="80" d="100"/>
          <a:sy n="80" d="100"/>
        </p:scale>
        <p:origin x="2024" y="-3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263B7E6-2BCF-4406-A186-2FE31CC9DAE7}" type="datetimeFigureOut">
              <a:rPr lang="en-US" smtClean="0"/>
              <a:t>3/28/2018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CB6BC68E-B9CB-4841-8137-7396BC34AFE9}" type="slidenum">
              <a:rPr lang="en-US" smtClean="0"/>
              <a:t>‹#›</a:t>
            </a:fld>
            <a:endParaRPr lang="en-US"/>
          </a:p>
        </p:txBody>
      </p:sp>
    </p:spTree>
    <p:extLst>
      <p:ext uri="{BB962C8B-B14F-4D97-AF65-F5344CB8AC3E}">
        <p14:creationId xmlns:p14="http://schemas.microsoft.com/office/powerpoint/2010/main" val="72265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5788989-C4F2-419E-8CC5-53E2453B8A9F}" type="datetimeFigureOut">
              <a:rPr lang="en-US" smtClean="0"/>
              <a:t>3/28/2018</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DB0D2C8-4E9D-4ABA-936B-5E500A1B423B}" type="slidenum">
              <a:rPr lang="en-US" smtClean="0"/>
              <a:t>‹#›</a:t>
            </a:fld>
            <a:endParaRPr lang="en-US" dirty="0"/>
          </a:p>
        </p:txBody>
      </p:sp>
    </p:spTree>
    <p:extLst>
      <p:ext uri="{BB962C8B-B14F-4D97-AF65-F5344CB8AC3E}">
        <p14:creationId xmlns:p14="http://schemas.microsoft.com/office/powerpoint/2010/main" val="3026740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1</a:t>
            </a:fld>
            <a:endParaRPr lang="en-US" dirty="0"/>
          </a:p>
        </p:txBody>
      </p:sp>
    </p:spTree>
    <p:extLst>
      <p:ext uri="{BB962C8B-B14F-4D97-AF65-F5344CB8AC3E}">
        <p14:creationId xmlns:p14="http://schemas.microsoft.com/office/powerpoint/2010/main" val="3276657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DB0D2C8-4E9D-4ABA-936B-5E500A1B423B}" type="slidenum">
              <a:rPr lang="en-US" smtClean="0"/>
              <a:t>10</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67014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11</a:t>
            </a:fld>
            <a:endParaRPr lang="en-US" dirty="0"/>
          </a:p>
        </p:txBody>
      </p:sp>
    </p:spTree>
    <p:extLst>
      <p:ext uri="{BB962C8B-B14F-4D97-AF65-F5344CB8AC3E}">
        <p14:creationId xmlns:p14="http://schemas.microsoft.com/office/powerpoint/2010/main" val="3310876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12</a:t>
            </a:fld>
            <a:endParaRPr lang="en-US" dirty="0"/>
          </a:p>
        </p:txBody>
      </p:sp>
    </p:spTree>
    <p:extLst>
      <p:ext uri="{BB962C8B-B14F-4D97-AF65-F5344CB8AC3E}">
        <p14:creationId xmlns:p14="http://schemas.microsoft.com/office/powerpoint/2010/main" val="749386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13</a:t>
            </a:fld>
            <a:endParaRPr lang="en-US" dirty="0"/>
          </a:p>
        </p:txBody>
      </p:sp>
    </p:spTree>
    <p:extLst>
      <p:ext uri="{BB962C8B-B14F-4D97-AF65-F5344CB8AC3E}">
        <p14:creationId xmlns:p14="http://schemas.microsoft.com/office/powerpoint/2010/main" val="3373800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14</a:t>
            </a:fld>
            <a:endParaRPr lang="en-US" dirty="0"/>
          </a:p>
        </p:txBody>
      </p:sp>
    </p:spTree>
    <p:extLst>
      <p:ext uri="{BB962C8B-B14F-4D97-AF65-F5344CB8AC3E}">
        <p14:creationId xmlns:p14="http://schemas.microsoft.com/office/powerpoint/2010/main" val="2225319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15</a:t>
            </a:fld>
            <a:endParaRPr lang="en-US" dirty="0"/>
          </a:p>
        </p:txBody>
      </p:sp>
    </p:spTree>
    <p:extLst>
      <p:ext uri="{BB962C8B-B14F-4D97-AF65-F5344CB8AC3E}">
        <p14:creationId xmlns:p14="http://schemas.microsoft.com/office/powerpoint/2010/main" val="4147527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16</a:t>
            </a:fld>
            <a:endParaRPr lang="en-US" dirty="0"/>
          </a:p>
        </p:txBody>
      </p:sp>
    </p:spTree>
    <p:extLst>
      <p:ext uri="{BB962C8B-B14F-4D97-AF65-F5344CB8AC3E}">
        <p14:creationId xmlns:p14="http://schemas.microsoft.com/office/powerpoint/2010/main" val="3466607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17</a:t>
            </a:fld>
            <a:endParaRPr lang="en-US" dirty="0"/>
          </a:p>
        </p:txBody>
      </p:sp>
    </p:spTree>
    <p:extLst>
      <p:ext uri="{BB962C8B-B14F-4D97-AF65-F5344CB8AC3E}">
        <p14:creationId xmlns:p14="http://schemas.microsoft.com/office/powerpoint/2010/main" val="2118071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18</a:t>
            </a:fld>
            <a:endParaRPr lang="en-US" dirty="0"/>
          </a:p>
        </p:txBody>
      </p:sp>
    </p:spTree>
    <p:extLst>
      <p:ext uri="{BB962C8B-B14F-4D97-AF65-F5344CB8AC3E}">
        <p14:creationId xmlns:p14="http://schemas.microsoft.com/office/powerpoint/2010/main" val="2828671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B0D2C8-4E9D-4ABA-936B-5E500A1B423B}" type="slidenum">
              <a:rPr lang="en-US" smtClean="0"/>
              <a:t>21</a:t>
            </a:fld>
            <a:endParaRPr lang="en-US"/>
          </a:p>
        </p:txBody>
      </p:sp>
    </p:spTree>
    <p:extLst>
      <p:ext uri="{BB962C8B-B14F-4D97-AF65-F5344CB8AC3E}">
        <p14:creationId xmlns:p14="http://schemas.microsoft.com/office/powerpoint/2010/main" val="771552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2</a:t>
            </a:fld>
            <a:endParaRPr lang="en-US" dirty="0"/>
          </a:p>
        </p:txBody>
      </p:sp>
    </p:spTree>
    <p:extLst>
      <p:ext uri="{BB962C8B-B14F-4D97-AF65-F5344CB8AC3E}">
        <p14:creationId xmlns:p14="http://schemas.microsoft.com/office/powerpoint/2010/main" val="3002727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22</a:t>
            </a:fld>
            <a:endParaRPr lang="en-US" dirty="0"/>
          </a:p>
        </p:txBody>
      </p:sp>
    </p:spTree>
    <p:extLst>
      <p:ext uri="{BB962C8B-B14F-4D97-AF65-F5344CB8AC3E}">
        <p14:creationId xmlns:p14="http://schemas.microsoft.com/office/powerpoint/2010/main" val="4002004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8100" y="1098550"/>
            <a:ext cx="4181475" cy="3136900"/>
          </a:xfrm>
        </p:spPr>
      </p:sp>
      <p:sp>
        <p:nvSpPr>
          <p:cNvPr id="4" name="Slide Number Placeholder 3"/>
          <p:cNvSpPr>
            <a:spLocks noGrp="1"/>
          </p:cNvSpPr>
          <p:nvPr>
            <p:ph type="sldNum" sz="quarter" idx="10"/>
          </p:nvPr>
        </p:nvSpPr>
        <p:spPr/>
        <p:txBody>
          <a:bodyPr/>
          <a:lstStyle/>
          <a:p>
            <a:fld id="{0DB0D2C8-4E9D-4ABA-936B-5E500A1B423B}" type="slidenum">
              <a:rPr lang="en-US" smtClean="0"/>
              <a:t>23</a:t>
            </a:fld>
            <a:endParaRPr lang="en-US"/>
          </a:p>
        </p:txBody>
      </p:sp>
      <p:sp>
        <p:nvSpPr>
          <p:cNvPr id="5" name="Notes Placeholder 4"/>
          <p:cNvSpPr>
            <a:spLocks noGrp="1"/>
          </p:cNvSpPr>
          <p:nvPr>
            <p:ph type="body" sz="quarter" idx="11"/>
          </p:nvPr>
        </p:nvSpPr>
        <p:spPr/>
        <p:txBody>
          <a:bodyPr/>
          <a:lstStyle/>
          <a:p>
            <a:pPr marL="171450" lvl="0" indent="-171450">
              <a:buFont typeface="Arial" panose="020B0604020202020204" pitchFamily="34" charset="0"/>
              <a:buChar char="•"/>
            </a:pPr>
            <a:r>
              <a:rPr lang="en-US"/>
              <a:t>How did you decide which location would house the comprehensive AJC?</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Describe the process of co-locating the partners into the comprehensive center.</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What challenges did you face in bringing all of the core partners into the same facility? How did you resolve?</a:t>
            </a:r>
          </a:p>
          <a:p>
            <a:endParaRPr lang="en-US" dirty="0"/>
          </a:p>
        </p:txBody>
      </p:sp>
    </p:spTree>
    <p:extLst>
      <p:ext uri="{BB962C8B-B14F-4D97-AF65-F5344CB8AC3E}">
        <p14:creationId xmlns:p14="http://schemas.microsoft.com/office/powerpoint/2010/main" val="4238999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DB0D2C8-4E9D-4ABA-936B-5E500A1B423B}" type="slidenum">
              <a:rPr lang="en-US" smtClean="0"/>
              <a:t>24</a:t>
            </a:fld>
            <a:endParaRPr lang="en-US" dirty="0"/>
          </a:p>
        </p:txBody>
      </p:sp>
      <p:sp>
        <p:nvSpPr>
          <p:cNvPr id="5" name="Notes Placeholder 4"/>
          <p:cNvSpPr>
            <a:spLocks noGrp="1"/>
          </p:cNvSpPr>
          <p:nvPr>
            <p:ph type="body" sz="quarter" idx="11"/>
          </p:nvPr>
        </p:nvSpPr>
        <p:spPr/>
        <p:txBody>
          <a:bodyPr/>
          <a:lstStyle/>
          <a:p>
            <a:pPr marL="171450" indent="-171450">
              <a:buFont typeface="Arial" panose="020B0604020202020204" pitchFamily="34" charset="0"/>
              <a:buChar char="•"/>
            </a:pPr>
            <a:r>
              <a:rPr lang="en-US"/>
              <a:t>How did you come to agreement during the MOU and IFA process?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Describe how you determined who would pay for training? Supportive services?</a:t>
            </a:r>
          </a:p>
          <a:p>
            <a:pPr marL="171450" indent="-171450">
              <a:buFont typeface="Arial" panose="020B0604020202020204" pitchFamily="34" charset="0"/>
              <a:buChar char="•"/>
            </a:pPr>
            <a:r>
              <a:rPr lang="en-US"/>
              <a:t> </a:t>
            </a:r>
          </a:p>
          <a:p>
            <a:pPr marL="171450" indent="-171450">
              <a:buFont typeface="Arial" panose="020B0604020202020204" pitchFamily="34" charset="0"/>
              <a:buChar char="•"/>
            </a:pPr>
            <a:r>
              <a:rPr lang="en-US"/>
              <a:t>What tips might you have for those who do not already have strong relationships in place?</a:t>
            </a:r>
          </a:p>
          <a:p>
            <a:endParaRPr lang="en-US" dirty="0"/>
          </a:p>
        </p:txBody>
      </p:sp>
    </p:spTree>
    <p:extLst>
      <p:ext uri="{BB962C8B-B14F-4D97-AF65-F5344CB8AC3E}">
        <p14:creationId xmlns:p14="http://schemas.microsoft.com/office/powerpoint/2010/main" val="2845465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25</a:t>
            </a:fld>
            <a:endParaRPr lang="en-US" dirty="0"/>
          </a:p>
        </p:txBody>
      </p:sp>
    </p:spTree>
    <p:extLst>
      <p:ext uri="{BB962C8B-B14F-4D97-AF65-F5344CB8AC3E}">
        <p14:creationId xmlns:p14="http://schemas.microsoft.com/office/powerpoint/2010/main" val="2854769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26</a:t>
            </a:fld>
            <a:endParaRPr lang="en-US" dirty="0"/>
          </a:p>
        </p:txBody>
      </p:sp>
    </p:spTree>
    <p:extLst>
      <p:ext uri="{BB962C8B-B14F-4D97-AF65-F5344CB8AC3E}">
        <p14:creationId xmlns:p14="http://schemas.microsoft.com/office/powerpoint/2010/main" val="2155463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area that comes to mind that we can profile this developmental focus is in the focus that we took with our MOU development process. We looked at this as a team-building process first and a way to get to a workable agreement as the bonus. I would like to propose that our WIB Director offer some aspects of how we used this opportunity to bring new and existing partners into the developmental process and built consensus among the group related to set priorities for the implementation of our AJC sites. </a:t>
            </a:r>
          </a:p>
          <a:p>
            <a:r>
              <a:rPr lang="en-US"/>
              <a:t> </a:t>
            </a:r>
          </a:p>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27</a:t>
            </a:fld>
            <a:endParaRPr lang="en-US"/>
          </a:p>
        </p:txBody>
      </p:sp>
    </p:spTree>
    <p:extLst>
      <p:ext uri="{BB962C8B-B14F-4D97-AF65-F5344CB8AC3E}">
        <p14:creationId xmlns:p14="http://schemas.microsoft.com/office/powerpoint/2010/main" val="2614571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How are your staff working together?  Are you functionally aligned?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Do you provide cross-training to the staff? How?</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28</a:t>
            </a:fld>
            <a:endParaRPr lang="en-US" dirty="0"/>
          </a:p>
        </p:txBody>
      </p:sp>
    </p:spTree>
    <p:extLst>
      <p:ext uri="{BB962C8B-B14F-4D97-AF65-F5344CB8AC3E}">
        <p14:creationId xmlns:p14="http://schemas.microsoft.com/office/powerpoint/2010/main" val="3396404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29</a:t>
            </a:fld>
            <a:endParaRPr lang="en-US" dirty="0"/>
          </a:p>
        </p:txBody>
      </p:sp>
    </p:spTree>
    <p:extLst>
      <p:ext uri="{BB962C8B-B14F-4D97-AF65-F5344CB8AC3E}">
        <p14:creationId xmlns:p14="http://schemas.microsoft.com/office/powerpoint/2010/main" val="4183511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30</a:t>
            </a:fld>
            <a:endParaRPr lang="en-US" dirty="0"/>
          </a:p>
        </p:txBody>
      </p:sp>
    </p:spTree>
    <p:extLst>
      <p:ext uri="{BB962C8B-B14F-4D97-AF65-F5344CB8AC3E}">
        <p14:creationId xmlns:p14="http://schemas.microsoft.com/office/powerpoint/2010/main" val="2083393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Do you have an integrated business services strategy? Describe it.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How does a customer flow seamlessly through your system?  Do you use an integrated case management system?</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strategies or initiatives have you implemented to better meet the needs of your rural customers?</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r>
              <a:rPr lang="en-US"/>
              <a:t>Robert and Lekesha – I would let MA take the lead on this one. Not all 3 have to answer every question…</a:t>
            </a:r>
          </a:p>
          <a:p>
            <a:endParaRPr lang="en-US"/>
          </a:p>
          <a:p>
            <a:r>
              <a:rPr lang="en-US"/>
              <a:t>May want to ask TN to address their services to rural customers.</a:t>
            </a:r>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31</a:t>
            </a:fld>
            <a:endParaRPr lang="en-US" dirty="0"/>
          </a:p>
        </p:txBody>
      </p:sp>
    </p:spTree>
    <p:extLst>
      <p:ext uri="{BB962C8B-B14F-4D97-AF65-F5344CB8AC3E}">
        <p14:creationId xmlns:p14="http://schemas.microsoft.com/office/powerpoint/2010/main" val="499333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3</a:t>
            </a:fld>
            <a:endParaRPr lang="en-US" dirty="0"/>
          </a:p>
        </p:txBody>
      </p:sp>
    </p:spTree>
    <p:extLst>
      <p:ext uri="{BB962C8B-B14F-4D97-AF65-F5344CB8AC3E}">
        <p14:creationId xmlns:p14="http://schemas.microsoft.com/office/powerpoint/2010/main" val="24956459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B0D2C8-4E9D-4ABA-936B-5E500A1B423B}" type="slidenum">
              <a:rPr lang="en-US" smtClean="0"/>
              <a:t>32</a:t>
            </a:fld>
            <a:endParaRPr lang="en-US"/>
          </a:p>
        </p:txBody>
      </p:sp>
    </p:spTree>
    <p:extLst>
      <p:ext uri="{BB962C8B-B14F-4D97-AF65-F5344CB8AC3E}">
        <p14:creationId xmlns:p14="http://schemas.microsoft.com/office/powerpoint/2010/main" val="4236078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B0D2C8-4E9D-4ABA-936B-5E500A1B423B}" type="slidenum">
              <a:rPr lang="en-US" smtClean="0"/>
              <a:t>33</a:t>
            </a:fld>
            <a:endParaRPr lang="en-US"/>
          </a:p>
        </p:txBody>
      </p:sp>
    </p:spTree>
    <p:extLst>
      <p:ext uri="{BB962C8B-B14F-4D97-AF65-F5344CB8AC3E}">
        <p14:creationId xmlns:p14="http://schemas.microsoft.com/office/powerpoint/2010/main" val="426395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is the American Job Center brand represented in your AJC network? </a:t>
            </a:r>
          </a:p>
          <a:p>
            <a:endParaRPr lang="en-US"/>
          </a:p>
          <a:p>
            <a:r>
              <a:rPr lang="en-US"/>
              <a:t>Would let TN take the lead on this one!</a:t>
            </a:r>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35</a:t>
            </a:fld>
            <a:endParaRPr lang="en-US" dirty="0"/>
          </a:p>
        </p:txBody>
      </p:sp>
    </p:spTree>
    <p:extLst>
      <p:ext uri="{BB962C8B-B14F-4D97-AF65-F5344CB8AC3E}">
        <p14:creationId xmlns:p14="http://schemas.microsoft.com/office/powerpoint/2010/main" val="163060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36</a:t>
            </a:fld>
            <a:endParaRPr lang="en-US" dirty="0"/>
          </a:p>
        </p:txBody>
      </p:sp>
    </p:spTree>
    <p:extLst>
      <p:ext uri="{BB962C8B-B14F-4D97-AF65-F5344CB8AC3E}">
        <p14:creationId xmlns:p14="http://schemas.microsoft.com/office/powerpoint/2010/main" val="555073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37</a:t>
            </a:fld>
            <a:endParaRPr lang="en-US" dirty="0"/>
          </a:p>
        </p:txBody>
      </p:sp>
    </p:spTree>
    <p:extLst>
      <p:ext uri="{BB962C8B-B14F-4D97-AF65-F5344CB8AC3E}">
        <p14:creationId xmlns:p14="http://schemas.microsoft.com/office/powerpoint/2010/main" val="3393724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38</a:t>
            </a:fld>
            <a:endParaRPr lang="en-US" dirty="0"/>
          </a:p>
        </p:txBody>
      </p:sp>
    </p:spTree>
    <p:extLst>
      <p:ext uri="{BB962C8B-B14F-4D97-AF65-F5344CB8AC3E}">
        <p14:creationId xmlns:p14="http://schemas.microsoft.com/office/powerpoint/2010/main" val="3012493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 comments from presenters.</a:t>
            </a:r>
          </a:p>
          <a:p>
            <a:r>
              <a:rPr lang="en-US"/>
              <a:t>Final comments from moderator(s).</a:t>
            </a:r>
          </a:p>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39</a:t>
            </a:fld>
            <a:endParaRPr lang="en-US" dirty="0"/>
          </a:p>
        </p:txBody>
      </p:sp>
    </p:spTree>
    <p:extLst>
      <p:ext uri="{BB962C8B-B14F-4D97-AF65-F5344CB8AC3E}">
        <p14:creationId xmlns:p14="http://schemas.microsoft.com/office/powerpoint/2010/main" val="3419246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40</a:t>
            </a:fld>
            <a:endParaRPr lang="en-US" dirty="0"/>
          </a:p>
        </p:txBody>
      </p:sp>
    </p:spTree>
    <p:extLst>
      <p:ext uri="{BB962C8B-B14F-4D97-AF65-F5344CB8AC3E}">
        <p14:creationId xmlns:p14="http://schemas.microsoft.com/office/powerpoint/2010/main" val="34685927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43</a:t>
            </a:fld>
            <a:endParaRPr lang="en-US" dirty="0"/>
          </a:p>
        </p:txBody>
      </p:sp>
    </p:spTree>
    <p:extLst>
      <p:ext uri="{BB962C8B-B14F-4D97-AF65-F5344CB8AC3E}">
        <p14:creationId xmlns:p14="http://schemas.microsoft.com/office/powerpoint/2010/main" val="34829871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44</a:t>
            </a:fld>
            <a:endParaRPr lang="en-US" dirty="0"/>
          </a:p>
        </p:txBody>
      </p:sp>
    </p:spTree>
    <p:extLst>
      <p:ext uri="{BB962C8B-B14F-4D97-AF65-F5344CB8AC3E}">
        <p14:creationId xmlns:p14="http://schemas.microsoft.com/office/powerpoint/2010/main" val="84813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7114" y="4505178"/>
            <a:ext cx="5662246" cy="4023258"/>
          </a:xfrm>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4</a:t>
            </a:fld>
            <a:endParaRPr lang="en-US" dirty="0"/>
          </a:p>
        </p:txBody>
      </p:sp>
    </p:spTree>
    <p:extLst>
      <p:ext uri="{BB962C8B-B14F-4D97-AF65-F5344CB8AC3E}">
        <p14:creationId xmlns:p14="http://schemas.microsoft.com/office/powerpoint/2010/main" val="655462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45</a:t>
            </a:fld>
            <a:endParaRPr lang="en-US" dirty="0"/>
          </a:p>
        </p:txBody>
      </p:sp>
    </p:spTree>
    <p:extLst>
      <p:ext uri="{BB962C8B-B14F-4D97-AF65-F5344CB8AC3E}">
        <p14:creationId xmlns:p14="http://schemas.microsoft.com/office/powerpoint/2010/main" val="3073015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400"/>
              <a:t>Question 1:</a:t>
            </a:r>
          </a:p>
          <a:p>
            <a:endParaRPr lang="en-US" sz="1400"/>
          </a:p>
          <a:p>
            <a:r>
              <a:rPr lang="en-US" sz="1400"/>
              <a:t>How integrated is your comprehensive AJC?</a:t>
            </a:r>
            <a:br>
              <a:rPr lang="en-US" sz="1400"/>
            </a:br>
            <a:r>
              <a:rPr lang="en-US" sz="1400"/>
              <a:t> </a:t>
            </a:r>
          </a:p>
          <a:p>
            <a:endParaRPr lang="en-US" sz="1400"/>
          </a:p>
          <a:p>
            <a:pPr marL="349415" indent="-349415">
              <a:buFont typeface="+mj-lt"/>
              <a:buAutoNum type="arabicPeriod"/>
            </a:pPr>
            <a:r>
              <a:rPr lang="en-US" sz="1400"/>
              <a:t>All of our core programs physically are co-located in the comprehensive AJC.</a:t>
            </a:r>
          </a:p>
          <a:p>
            <a:pPr marL="349415" indent="-349415">
              <a:buFont typeface="+mj-lt"/>
              <a:buAutoNum type="arabicPeriod"/>
            </a:pPr>
            <a:endParaRPr lang="en-US" sz="1400"/>
          </a:p>
          <a:p>
            <a:pPr marL="349415" indent="-349415">
              <a:buFont typeface="+mj-lt"/>
              <a:buAutoNum type="arabicPeriod"/>
            </a:pPr>
            <a:r>
              <a:rPr lang="en-US" sz="1400" i="1" u="sng"/>
              <a:t>Most</a:t>
            </a:r>
            <a:r>
              <a:rPr lang="en-US" sz="1400"/>
              <a:t> of the core programs are physically co-located in the comprehensive AJC, and we are working to obtain the others.</a:t>
            </a:r>
          </a:p>
          <a:p>
            <a:pPr marL="349415" indent="-349415">
              <a:buFont typeface="+mj-lt"/>
              <a:buAutoNum type="arabicPeriod"/>
            </a:pPr>
            <a:endParaRPr lang="en-US" sz="1400"/>
          </a:p>
          <a:p>
            <a:pPr marL="349415" indent="-349415">
              <a:buFont typeface="+mj-lt"/>
              <a:buAutoNum type="arabicPeriod"/>
            </a:pPr>
            <a:r>
              <a:rPr lang="en-US" sz="1400"/>
              <a:t>Only the title I and title III programs are physically co-located in the comprehensive AJC.</a:t>
            </a:r>
          </a:p>
          <a:p>
            <a:pPr marL="349415" indent="-349415">
              <a:buFont typeface="+mj-lt"/>
              <a:buAutoNum type="arabicPeriod"/>
            </a:pPr>
            <a:endParaRPr lang="en-US" sz="1400"/>
          </a:p>
          <a:p>
            <a:pPr marL="349415" indent="-349415">
              <a:buFont typeface="+mj-lt"/>
              <a:buAutoNum type="arabicPeriod"/>
            </a:pPr>
            <a:r>
              <a:rPr lang="en-US" sz="1400"/>
              <a:t>None of the above (type in the chat).</a:t>
            </a:r>
          </a:p>
          <a:p>
            <a:br>
              <a:rPr lang="en-US" sz="1400"/>
            </a:br>
            <a:endParaRPr lang="en-US" sz="1400"/>
          </a:p>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5</a:t>
            </a:fld>
            <a:endParaRPr lang="en-US" dirty="0"/>
          </a:p>
        </p:txBody>
      </p:sp>
    </p:spTree>
    <p:extLst>
      <p:ext uri="{BB962C8B-B14F-4D97-AF65-F5344CB8AC3E}">
        <p14:creationId xmlns:p14="http://schemas.microsoft.com/office/powerpoint/2010/main" val="2794384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6</a:t>
            </a:fld>
            <a:endParaRPr lang="en-US" dirty="0"/>
          </a:p>
        </p:txBody>
      </p:sp>
    </p:spTree>
    <p:extLst>
      <p:ext uri="{BB962C8B-B14F-4D97-AF65-F5344CB8AC3E}">
        <p14:creationId xmlns:p14="http://schemas.microsoft.com/office/powerpoint/2010/main" val="137714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DB0D2C8-4E9D-4ABA-936B-5E500A1B423B}" type="slidenum">
              <a:rPr lang="en-US" smtClean="0"/>
              <a:t>7</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790275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DB0D2C8-4E9D-4ABA-936B-5E500A1B423B}" type="slidenum">
              <a:rPr lang="en-US" smtClean="0"/>
              <a:t>8</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4007539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DB0D2C8-4E9D-4ABA-936B-5E500A1B423B}" type="slidenum">
              <a:rPr lang="en-US" smtClean="0"/>
              <a:t>9</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7254961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p:cNvGrpSpPr>
            <a:grpSpLocks noChangeAspect="1"/>
          </p:cNvGrpSpPr>
          <p:nvPr userDrawn="1"/>
        </p:nvGrpSpPr>
        <p:grpSpPr>
          <a:xfrm>
            <a:off x="8023226" y="2924758"/>
            <a:ext cx="1120774" cy="3933242"/>
            <a:chOff x="8023226" y="2924758"/>
            <a:chExt cx="1120774" cy="3933242"/>
          </a:xfrm>
        </p:grpSpPr>
        <p:sp>
          <p:nvSpPr>
            <p:cNvPr id="8" name="Isosceles Triangle 7"/>
            <p:cNvSpPr/>
            <p:nvPr userDrawn="1"/>
          </p:nvSpPr>
          <p:spPr>
            <a:xfrm>
              <a:off x="8023226" y="2924758"/>
              <a:ext cx="1120774" cy="3933242"/>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p:cNvSpPr/>
            <p:nvPr userDrawn="1"/>
          </p:nvSpPr>
          <p:spPr>
            <a:xfrm>
              <a:off x="8239885" y="3685101"/>
              <a:ext cx="904115" cy="3172899"/>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p:cNvGrpSpPr>
            <a:grpSpLocks noChangeAspect="1"/>
          </p:cNvGrpSpPr>
          <p:nvPr userDrawn="1"/>
        </p:nvGrpSpPr>
        <p:grpSpPr>
          <a:xfrm rot="16200000" flipV="1">
            <a:off x="2158718" y="-2158721"/>
            <a:ext cx="1720507" cy="6037943"/>
            <a:chOff x="8150764" y="3372336"/>
            <a:chExt cx="993237" cy="3485664"/>
          </a:xfrm>
        </p:grpSpPr>
        <p:sp>
          <p:nvSpPr>
            <p:cNvPr id="11" name="Isosceles Triangle 10"/>
            <p:cNvSpPr/>
            <p:nvPr userDrawn="1"/>
          </p:nvSpPr>
          <p:spPr>
            <a:xfrm>
              <a:off x="8150764" y="3372336"/>
              <a:ext cx="993237" cy="3485663"/>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p:cNvSpPr/>
            <p:nvPr userDrawn="1"/>
          </p:nvSpPr>
          <p:spPr>
            <a:xfrm>
              <a:off x="8239885" y="3685101"/>
              <a:ext cx="904115" cy="3172899"/>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p:cNvPicPr>
            <a:picLocks noChangeAspect="1"/>
          </p:cNvPicPr>
          <p:nvPr userDrawn="1"/>
        </p:nvPicPr>
        <p:blipFill>
          <a:blip r:embed="rId2" cstate="screen">
            <a:clrChange>
              <a:clrFrom>
                <a:srgbClr val="231F20"/>
              </a:clrFrom>
              <a:clrTo>
                <a:srgbClr val="231F20">
                  <a:alpha val="0"/>
                </a:srgbClr>
              </a:clrTo>
            </a:clrChange>
            <a:extLst>
              <a:ext uri="{28A0092B-C50C-407E-A947-70E740481C1C}">
                <a14:useLocalDpi xmlns:a14="http://schemas.microsoft.com/office/drawing/2010/main"/>
              </a:ext>
            </a:extLst>
          </a:blip>
          <a:stretch>
            <a:fillRect/>
          </a:stretch>
        </p:blipFill>
        <p:spPr>
          <a:xfrm>
            <a:off x="360324" y="121812"/>
            <a:ext cx="996650" cy="983981"/>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0324" y="4512772"/>
            <a:ext cx="2952750" cy="997405"/>
          </a:xfrm>
          <a:prstGeom prst="rect">
            <a:avLst/>
          </a:prstGeom>
        </p:spPr>
      </p:pic>
      <p:sp>
        <p:nvSpPr>
          <p:cNvPr id="15" name="Rectangle 14"/>
          <p:cNvSpPr/>
          <p:nvPr userDrawn="1"/>
        </p:nvSpPr>
        <p:spPr>
          <a:xfrm>
            <a:off x="3572635" y="4425121"/>
            <a:ext cx="45720" cy="140969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0324" y="6424484"/>
            <a:ext cx="1890650" cy="228857"/>
          </a:xfrm>
          <a:prstGeom prst="rect">
            <a:avLst/>
          </a:prstGeom>
        </p:spPr>
      </p:pic>
      <p:sp>
        <p:nvSpPr>
          <p:cNvPr id="17" name="Text Placeholder 4"/>
          <p:cNvSpPr>
            <a:spLocks noGrp="1"/>
          </p:cNvSpPr>
          <p:nvPr>
            <p:ph type="body" sz="quarter" idx="12" hasCustomPrompt="1"/>
          </p:nvPr>
        </p:nvSpPr>
        <p:spPr>
          <a:xfrm>
            <a:off x="1591081" y="113503"/>
            <a:ext cx="2221861" cy="356956"/>
          </a:xfrm>
        </p:spPr>
        <p:txBody>
          <a:bodyPr anchor="ctr">
            <a:normAutofit/>
          </a:bodyPr>
          <a:lstStyle>
            <a:lvl1pPr marL="0" indent="0" algn="l">
              <a:buNone/>
              <a:defRPr sz="1200" spc="50" baseline="0">
                <a:solidFill>
                  <a:schemeClr val="bg1">
                    <a:alpha val="85000"/>
                  </a:schemeClr>
                </a:solidFill>
              </a:defRPr>
            </a:lvl1pPr>
            <a:lvl2pPr marL="457200" indent="0">
              <a:buNone/>
              <a:defRPr/>
            </a:lvl2pPr>
          </a:lstStyle>
          <a:p>
            <a:r>
              <a:rPr lang="en-US"/>
              <a:t>Month ##, 2017</a:t>
            </a:r>
            <a:endParaRPr lang="en-US" dirty="0"/>
          </a:p>
        </p:txBody>
      </p:sp>
      <p:sp>
        <p:nvSpPr>
          <p:cNvPr id="2" name="Title 1"/>
          <p:cNvSpPr>
            <a:spLocks noGrp="1"/>
          </p:cNvSpPr>
          <p:nvPr>
            <p:ph type="ctrTitle"/>
          </p:nvPr>
        </p:nvSpPr>
        <p:spPr>
          <a:xfrm>
            <a:off x="685800" y="1311836"/>
            <a:ext cx="7772400" cy="2387600"/>
          </a:xfrm>
        </p:spPr>
        <p:txBody>
          <a:bodyPr anchor="b">
            <a:normAutofit/>
          </a:bodyPr>
          <a:lstStyle>
            <a:lvl1pPr algn="ctr" defTabSz="914400" rtl="0" eaLnBrk="1" latinLnBrk="0" hangingPunct="1">
              <a:lnSpc>
                <a:spcPct val="90000"/>
              </a:lnSpc>
              <a:spcBef>
                <a:spcPct val="0"/>
              </a:spcBef>
              <a:buNone/>
              <a:defRPr lang="en-US" sz="60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3659544" y="4425121"/>
            <a:ext cx="4798656" cy="1392508"/>
          </a:xfrm>
        </p:spPr>
        <p:txBody>
          <a:bodyPr vert="horz" lIns="182880" tIns="45720" rIns="91440" bIns="45720" rtlCol="0" anchor="ctr">
            <a:normAutofit/>
          </a:bodyPr>
          <a:lstStyle>
            <a:lvl1pPr marL="0" indent="0">
              <a:lnSpc>
                <a:spcPct val="100000"/>
              </a:lnSpc>
              <a:spcBef>
                <a:spcPts val="1200"/>
              </a:spcBef>
              <a:buNone/>
              <a:defRPr lang="en-US" sz="2300" dirty="0"/>
            </a:lvl1pPr>
            <a:lvl2pPr marL="457200" indent="-182880">
              <a:buClr>
                <a:schemeClr val="accent1"/>
              </a:buClr>
              <a:defRPr sz="1800"/>
            </a:lvl2pPr>
            <a:lvl3pPr>
              <a:defRPr/>
            </a:lvl3pPr>
          </a:lstStyle>
          <a:p>
            <a:pPr marL="274320" lvl="0" indent="-274320">
              <a:buSzPct val="101000"/>
            </a:pPr>
            <a:r>
              <a:rPr lang="en-US" dirty="0"/>
              <a:t>Click to edit Master subtitle style</a:t>
            </a:r>
          </a:p>
          <a:p>
            <a:pPr marL="960120" lvl="1" indent="-274320">
              <a:buSzPct val="101000"/>
            </a:pPr>
            <a:r>
              <a:rPr lang="en-US" dirty="0"/>
              <a:t>If a note is needed, list here</a:t>
            </a:r>
          </a:p>
        </p:txBody>
      </p:sp>
    </p:spTree>
    <p:extLst>
      <p:ext uri="{BB962C8B-B14F-4D97-AF65-F5344CB8AC3E}">
        <p14:creationId xmlns:p14="http://schemas.microsoft.com/office/powerpoint/2010/main" val="1414540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derator">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dirty="0"/>
              <a:t>Your Moderators:</a:t>
            </a:r>
          </a:p>
        </p:txBody>
      </p:sp>
      <p:sp>
        <p:nvSpPr>
          <p:cNvPr id="3" name="Content Placeholder 2"/>
          <p:cNvSpPr>
            <a:spLocks noGrp="1"/>
          </p:cNvSpPr>
          <p:nvPr>
            <p:ph idx="1" hasCustomPrompt="1"/>
          </p:nvPr>
        </p:nvSpPr>
        <p:spPr>
          <a:xfrm>
            <a:off x="4190999" y="2483662"/>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dirty="0"/>
              <a:t>Moderator Name</a:t>
            </a:r>
          </a:p>
          <a:p>
            <a:pPr lvl="1"/>
            <a:r>
              <a:rPr lang="en-US" dirty="0"/>
              <a:t>Position</a:t>
            </a:r>
          </a:p>
          <a:p>
            <a:pPr lvl="2"/>
            <a:r>
              <a:rPr lang="en-US" dirty="0"/>
              <a:t>Organization</a:t>
            </a:r>
          </a:p>
          <a:p>
            <a:pPr lvl="3"/>
            <a:r>
              <a:rPr lang="en-US" dirty="0"/>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dirty="0"/>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1827005" y="2483663"/>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983630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dirty="0"/>
              <a:t>Your Presenter:</a:t>
            </a:r>
          </a:p>
        </p:txBody>
      </p:sp>
      <p:sp>
        <p:nvSpPr>
          <p:cNvPr id="3" name="Content Placeholder 2"/>
          <p:cNvSpPr>
            <a:spLocks noGrp="1"/>
          </p:cNvSpPr>
          <p:nvPr>
            <p:ph idx="1" hasCustomPrompt="1"/>
          </p:nvPr>
        </p:nvSpPr>
        <p:spPr>
          <a:xfrm>
            <a:off x="4190999" y="2483662"/>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dirty="0"/>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1827005" y="2483663"/>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408453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ers (2)">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dirty="0"/>
              <a:t>Your Presenters:</a:t>
            </a:r>
          </a:p>
        </p:txBody>
      </p:sp>
      <p:sp>
        <p:nvSpPr>
          <p:cNvPr id="3" name="Content Placeholder 2"/>
          <p:cNvSpPr>
            <a:spLocks noGrp="1"/>
          </p:cNvSpPr>
          <p:nvPr>
            <p:ph idx="1" hasCustomPrompt="1"/>
          </p:nvPr>
        </p:nvSpPr>
        <p:spPr>
          <a:xfrm>
            <a:off x="4190999" y="1769287"/>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dirty="0"/>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1827005" y="1769288"/>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Content Placeholder 2">
            <a:extLst>
              <a:ext uri="{FF2B5EF4-FFF2-40B4-BE49-F238E27FC236}">
                <a16:creationId xmlns:a16="http://schemas.microsoft.com/office/drawing/2014/main" id="{6D0BB0CF-FF39-4644-864F-D1DE162FCA0A}"/>
              </a:ext>
            </a:extLst>
          </p:cNvPr>
          <p:cNvSpPr>
            <a:spLocks noGrp="1"/>
          </p:cNvSpPr>
          <p:nvPr>
            <p:ph idx="12" hasCustomPrompt="1"/>
          </p:nvPr>
        </p:nvSpPr>
        <p:spPr>
          <a:xfrm>
            <a:off x="4190999" y="4115205"/>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8" name="Picture Placeholder 2">
            <a:extLst>
              <a:ext uri="{FF2B5EF4-FFF2-40B4-BE49-F238E27FC236}">
                <a16:creationId xmlns:a16="http://schemas.microsoft.com/office/drawing/2014/main" id="{F2CEA25B-149F-4B0D-99E1-EB15B6122285}"/>
              </a:ext>
            </a:extLst>
          </p:cNvPr>
          <p:cNvSpPr>
            <a:spLocks noGrp="1" noChangeAspect="1"/>
          </p:cNvSpPr>
          <p:nvPr>
            <p:ph type="pic" idx="13"/>
          </p:nvPr>
        </p:nvSpPr>
        <p:spPr>
          <a:xfrm>
            <a:off x="1827005" y="4115206"/>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786560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ers (3)">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dirty="0"/>
              <a:t>Your Presenters:</a:t>
            </a:r>
          </a:p>
        </p:txBody>
      </p:sp>
      <p:sp>
        <p:nvSpPr>
          <p:cNvPr id="3" name="Content Placeholder 2"/>
          <p:cNvSpPr>
            <a:spLocks noGrp="1"/>
          </p:cNvSpPr>
          <p:nvPr>
            <p:ph idx="1" hasCustomPrompt="1"/>
          </p:nvPr>
        </p:nvSpPr>
        <p:spPr>
          <a:xfrm>
            <a:off x="4104211" y="1550213"/>
            <a:ext cx="3983355" cy="1183871"/>
          </a:xfrm>
        </p:spPr>
        <p:txBody>
          <a:bodyPr anchor="ctr"/>
          <a:lstStyle>
            <a:lvl1pPr marL="0" indent="0">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300"/>
              </a:spcBef>
              <a:buNone/>
              <a:defRPr sz="1800" i="1"/>
            </a:lvl2pPr>
            <a:lvl3pPr marL="274320" indent="0">
              <a:spcBef>
                <a:spcPts val="600"/>
              </a:spcBef>
              <a:buFontTx/>
              <a:buNone/>
              <a:defRPr sz="1600">
                <a:solidFill>
                  <a:schemeClr val="tx1"/>
                </a:solidFill>
              </a:defRPr>
            </a:lvl3pPr>
            <a:lvl4pPr marL="640080" indent="-365760">
              <a:spcBef>
                <a:spcPts val="300"/>
              </a:spcBef>
              <a:buClr>
                <a:schemeClr val="accent6"/>
              </a:buClr>
              <a:buSzPct val="90000"/>
              <a:buFont typeface="Wingdings" panose="05000000000000000000" pitchFamily="2" charset="2"/>
              <a:buChar char=""/>
              <a:defRPr sz="1600"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dirty="0"/>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2289149" y="1550214"/>
            <a:ext cx="1024487" cy="1183870"/>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Autofit/>
          </a:bodyPr>
          <a:lstStyle>
            <a:lvl1pPr marL="0" indent="0" algn="ctr">
              <a:lnSpc>
                <a:spcPct val="100000"/>
              </a:lnSpc>
              <a:buNone/>
              <a:defRPr sz="16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Content Placeholder 2">
            <a:extLst>
              <a:ext uri="{FF2B5EF4-FFF2-40B4-BE49-F238E27FC236}">
                <a16:creationId xmlns:a16="http://schemas.microsoft.com/office/drawing/2014/main" id="{6D0BB0CF-FF39-4644-864F-D1DE162FCA0A}"/>
              </a:ext>
            </a:extLst>
          </p:cNvPr>
          <p:cNvSpPr>
            <a:spLocks noGrp="1"/>
          </p:cNvSpPr>
          <p:nvPr>
            <p:ph idx="12" hasCustomPrompt="1"/>
          </p:nvPr>
        </p:nvSpPr>
        <p:spPr>
          <a:xfrm>
            <a:off x="3603599" y="3169259"/>
            <a:ext cx="3983355" cy="1183871"/>
          </a:xfrm>
        </p:spPr>
        <p:txBody>
          <a:bodyPr anchor="ctr"/>
          <a:lstStyle>
            <a:lvl1pPr marL="0" indent="0">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300"/>
              </a:spcBef>
              <a:buNone/>
              <a:defRPr sz="1800" i="1"/>
            </a:lvl2pPr>
            <a:lvl3pPr marL="274320" indent="0">
              <a:spcBef>
                <a:spcPts val="600"/>
              </a:spcBef>
              <a:buFontTx/>
              <a:buNone/>
              <a:defRPr sz="1600">
                <a:solidFill>
                  <a:schemeClr val="tx1"/>
                </a:solidFill>
              </a:defRPr>
            </a:lvl3pPr>
            <a:lvl4pPr marL="640080" indent="-365760">
              <a:spcBef>
                <a:spcPts val="300"/>
              </a:spcBef>
              <a:buClr>
                <a:schemeClr val="accent6"/>
              </a:buClr>
              <a:buSzPct val="90000"/>
              <a:buFont typeface="Wingdings" panose="05000000000000000000" pitchFamily="2" charset="2"/>
              <a:buChar char=""/>
              <a:defRPr sz="1600"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8" name="Picture Placeholder 2">
            <a:extLst>
              <a:ext uri="{FF2B5EF4-FFF2-40B4-BE49-F238E27FC236}">
                <a16:creationId xmlns:a16="http://schemas.microsoft.com/office/drawing/2014/main" id="{F2CEA25B-149F-4B0D-99E1-EB15B6122285}"/>
              </a:ext>
            </a:extLst>
          </p:cNvPr>
          <p:cNvSpPr>
            <a:spLocks noGrp="1" noChangeAspect="1"/>
          </p:cNvSpPr>
          <p:nvPr>
            <p:ph type="pic" idx="13"/>
          </p:nvPr>
        </p:nvSpPr>
        <p:spPr>
          <a:xfrm>
            <a:off x="1788537" y="3169260"/>
            <a:ext cx="1024487" cy="1183870"/>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Autofit/>
          </a:bodyPr>
          <a:lstStyle>
            <a:lvl1pPr marL="0" indent="0" algn="ctr">
              <a:lnSpc>
                <a:spcPct val="100000"/>
              </a:lnSpc>
              <a:buNone/>
              <a:defRPr sz="16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Content Placeholder 2">
            <a:extLst>
              <a:ext uri="{FF2B5EF4-FFF2-40B4-BE49-F238E27FC236}">
                <a16:creationId xmlns:a16="http://schemas.microsoft.com/office/drawing/2014/main" id="{5F412FA4-B02E-44E6-8B54-8C543AF12548}"/>
              </a:ext>
            </a:extLst>
          </p:cNvPr>
          <p:cNvSpPr>
            <a:spLocks noGrp="1"/>
          </p:cNvSpPr>
          <p:nvPr>
            <p:ph idx="14" hasCustomPrompt="1"/>
          </p:nvPr>
        </p:nvSpPr>
        <p:spPr>
          <a:xfrm>
            <a:off x="3041624" y="4788305"/>
            <a:ext cx="3983355" cy="1183871"/>
          </a:xfrm>
        </p:spPr>
        <p:txBody>
          <a:bodyPr anchor="ctr"/>
          <a:lstStyle>
            <a:lvl1pPr marL="0" indent="0">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300"/>
              </a:spcBef>
              <a:buNone/>
              <a:defRPr sz="1800" i="1"/>
            </a:lvl2pPr>
            <a:lvl3pPr marL="274320" indent="0">
              <a:spcBef>
                <a:spcPts val="600"/>
              </a:spcBef>
              <a:buFontTx/>
              <a:buNone/>
              <a:defRPr sz="1600">
                <a:solidFill>
                  <a:schemeClr val="tx1"/>
                </a:solidFill>
              </a:defRPr>
            </a:lvl3pPr>
            <a:lvl4pPr marL="640080" indent="-365760">
              <a:spcBef>
                <a:spcPts val="300"/>
              </a:spcBef>
              <a:buClr>
                <a:schemeClr val="accent6"/>
              </a:buClr>
              <a:buSzPct val="90000"/>
              <a:buFont typeface="Wingdings" panose="05000000000000000000" pitchFamily="2" charset="2"/>
              <a:buChar char=""/>
              <a:defRPr sz="1600"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10" name="Picture Placeholder 2">
            <a:extLst>
              <a:ext uri="{FF2B5EF4-FFF2-40B4-BE49-F238E27FC236}">
                <a16:creationId xmlns:a16="http://schemas.microsoft.com/office/drawing/2014/main" id="{681D4FF5-6288-4D27-802B-1F68F7152C8A}"/>
              </a:ext>
            </a:extLst>
          </p:cNvPr>
          <p:cNvSpPr>
            <a:spLocks noGrp="1" noChangeAspect="1"/>
          </p:cNvSpPr>
          <p:nvPr>
            <p:ph type="pic" idx="15"/>
          </p:nvPr>
        </p:nvSpPr>
        <p:spPr>
          <a:xfrm>
            <a:off x="1226562" y="4788306"/>
            <a:ext cx="1024487" cy="1183870"/>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Autofit/>
          </a:bodyPr>
          <a:lstStyle>
            <a:lvl1pPr marL="0" indent="0" algn="ctr">
              <a:lnSpc>
                <a:spcPct val="100000"/>
              </a:lnSpc>
              <a:buNone/>
              <a:defRPr sz="16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851879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62100"/>
            <a:ext cx="7955280" cy="4614863"/>
          </a:xfrm>
        </p:spPr>
        <p:txBody>
          <a:bodyPr anchor="ctr"/>
          <a:lstStyle>
            <a:lvl1pPr marL="274320" indent="-274320">
              <a:buSzPct val="130000"/>
              <a:buFont typeface="Wingdings 2" panose="05020102010507070707" pitchFamily="18" charset="2"/>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dirty="0"/>
          </a:p>
        </p:txBody>
      </p:sp>
      <p:sp>
        <p:nvSpPr>
          <p:cNvPr id="5" name="TextBox 4">
            <a:extLst>
              <a:ext uri="{FF2B5EF4-FFF2-40B4-BE49-F238E27FC236}">
                <a16:creationId xmlns:a16="http://schemas.microsoft.com/office/drawing/2014/main" id="{4EFF1AEB-41C4-4F09-A84E-76A8A2E5FB0C}"/>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dirty="0"/>
              <a:t>Today’s Objectives:</a:t>
            </a:r>
          </a:p>
        </p:txBody>
      </p:sp>
      <p:pic>
        <p:nvPicPr>
          <p:cNvPr id="7" name="Picture 6">
            <a:extLst>
              <a:ext uri="{FF2B5EF4-FFF2-40B4-BE49-F238E27FC236}">
                <a16:creationId xmlns:a16="http://schemas.microsoft.com/office/drawing/2014/main" id="{3A1BC28C-8AF2-4940-BDB9-E673A86117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82823" y="365126"/>
            <a:ext cx="2206570" cy="1095374"/>
          </a:xfrm>
          <a:prstGeom prst="rect">
            <a:avLst/>
          </a:prstGeom>
        </p:spPr>
      </p:pic>
      <p:sp>
        <p:nvSpPr>
          <p:cNvPr id="8" name="Rectangle 7">
            <a:extLst>
              <a:ext uri="{FF2B5EF4-FFF2-40B4-BE49-F238E27FC236}">
                <a16:creationId xmlns:a16="http://schemas.microsoft.com/office/drawing/2014/main" id="{B39BDA01-EE61-49D4-8FAA-01389FC14AC8}"/>
              </a:ext>
            </a:extLst>
          </p:cNvPr>
          <p:cNvSpPr/>
          <p:nvPr userDrawn="1"/>
        </p:nvSpPr>
        <p:spPr>
          <a:xfrm rot="5400000">
            <a:off x="4558282" y="-3103312"/>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986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ries Set">
    <p:spTree>
      <p:nvGrpSpPr>
        <p:cNvPr id="1" name=""/>
        <p:cNvGrpSpPr/>
        <p:nvPr/>
      </p:nvGrpSpPr>
      <p:grpSpPr>
        <a:xfrm>
          <a:off x="0" y="0"/>
          <a:ext cx="0" cy="0"/>
          <a:chOff x="0" y="0"/>
          <a:chExt cx="0" cy="0"/>
        </a:xfrm>
      </p:grpSpPr>
      <p:sp>
        <p:nvSpPr>
          <p:cNvPr id="2" name="Title 1"/>
          <p:cNvSpPr>
            <a:spLocks noGrp="1"/>
          </p:cNvSpPr>
          <p:nvPr>
            <p:ph type="title"/>
          </p:nvPr>
        </p:nvSpPr>
        <p:spPr>
          <a:xfrm>
            <a:off x="1473200" y="365126"/>
            <a:ext cx="7110730" cy="1051560"/>
          </a:xfrm>
        </p:spPr>
        <p:txBody>
          <a:bodyPr anchor="ct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dirty="0"/>
          </a:p>
        </p:txBody>
      </p:sp>
      <p:grpSp>
        <p:nvGrpSpPr>
          <p:cNvPr id="9" name="Group 8">
            <a:extLst>
              <a:ext uri="{FF2B5EF4-FFF2-40B4-BE49-F238E27FC236}">
                <a16:creationId xmlns:a16="http://schemas.microsoft.com/office/drawing/2014/main" id="{C748CE21-7AFE-4E43-95C7-CE54C7F8E328}"/>
              </a:ext>
            </a:extLst>
          </p:cNvPr>
          <p:cNvGrpSpPr/>
          <p:nvPr userDrawn="1"/>
        </p:nvGrpSpPr>
        <p:grpSpPr>
          <a:xfrm>
            <a:off x="408972" y="0"/>
            <a:ext cx="796952" cy="1591228"/>
            <a:chOff x="628648" y="-1"/>
            <a:chExt cx="1019624" cy="1591228"/>
          </a:xfrm>
          <a:effectLst>
            <a:outerShdw blurRad="50800" dist="25400" dir="8100000" algn="tr" rotWithShape="0">
              <a:prstClr val="black">
                <a:alpha val="30000"/>
              </a:prstClr>
            </a:outerShdw>
          </a:effectLst>
        </p:grpSpPr>
        <p:sp>
          <p:nvSpPr>
            <p:cNvPr id="8" name="Pentagon 3">
              <a:extLst>
                <a:ext uri="{FF2B5EF4-FFF2-40B4-BE49-F238E27FC236}">
                  <a16:creationId xmlns:a16="http://schemas.microsoft.com/office/drawing/2014/main" id="{66EF78EF-7007-4AD8-B0B0-9D842402A112}"/>
                </a:ext>
              </a:extLst>
            </p:cNvPr>
            <p:cNvSpPr/>
            <p:nvPr userDrawn="1"/>
          </p:nvSpPr>
          <p:spPr>
            <a:xfrm rot="5400000">
              <a:off x="342847" y="285802"/>
              <a:ext cx="1591227" cy="1019623"/>
            </a:xfrm>
            <a:prstGeom prst="homePlate">
              <a:avLst>
                <a:gd name="adj" fmla="val 44467"/>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path path="circle">
                <a:fillToRect l="100000" t="100000"/>
              </a:path>
              <a:tileRect r="-100000" b="-100000"/>
            </a:gradFill>
            <a:ln w="2540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Pentagon 3">
              <a:extLst>
                <a:ext uri="{FF2B5EF4-FFF2-40B4-BE49-F238E27FC236}">
                  <a16:creationId xmlns:a16="http://schemas.microsoft.com/office/drawing/2014/main" id="{D523D052-BBAD-4207-B109-48CB7A77CC9E}"/>
                </a:ext>
              </a:extLst>
            </p:cNvPr>
            <p:cNvSpPr/>
            <p:nvPr userDrawn="1"/>
          </p:nvSpPr>
          <p:spPr>
            <a:xfrm rot="5400000">
              <a:off x="430116" y="198531"/>
              <a:ext cx="1416687" cy="1019623"/>
            </a:xfrm>
            <a:prstGeom prst="homePlate">
              <a:avLst>
                <a:gd name="adj" fmla="val 41756"/>
              </a:avLst>
            </a:prstGeom>
            <a:gradFill flip="none" rotWithShape="1">
              <a:gsLst>
                <a:gs pos="0">
                  <a:schemeClr val="bg1">
                    <a:lumMod val="75000"/>
                  </a:schemeClr>
                </a:gs>
                <a:gs pos="53000">
                  <a:srgbClr val="F1F1F1"/>
                </a:gs>
                <a:gs pos="25000">
                  <a:schemeClr val="bg1">
                    <a:lumMod val="95000"/>
                  </a:schemeClr>
                </a:gs>
                <a:gs pos="6000">
                  <a:schemeClr val="bg1">
                    <a:lumMod val="85000"/>
                  </a:schemeClr>
                </a:gs>
                <a:gs pos="77000">
                  <a:srgbClr val="E3E3E3"/>
                </a:gs>
                <a:gs pos="97345">
                  <a:schemeClr val="bg1">
                    <a:lumMod val="75000"/>
                  </a:schemeClr>
                </a:gs>
              </a:gsLst>
              <a:lin ang="0" scaled="1"/>
              <a:tileRect/>
            </a:gradFill>
            <a:ln w="25400">
              <a:gradFill flip="none" rotWithShape="1">
                <a:gsLst>
                  <a:gs pos="100000">
                    <a:schemeClr val="bg1">
                      <a:lumMod val="75000"/>
                    </a:schemeClr>
                  </a:gs>
                  <a:gs pos="0">
                    <a:schemeClr val="accent4">
                      <a:lumMod val="67000"/>
                    </a:schemeClr>
                  </a:gs>
                  <a:gs pos="48000">
                    <a:schemeClr val="accent4">
                      <a:lumMod val="97000"/>
                      <a:lumOff val="3000"/>
                    </a:schemeClr>
                  </a:gs>
                  <a:gs pos="85000">
                    <a:schemeClr val="accent4">
                      <a:lumMod val="60000"/>
                      <a:lumOff val="40000"/>
                    </a:schemeClr>
                  </a:gs>
                </a:gsLst>
                <a:lin ang="10800000" scaled="1"/>
                <a:tileRect/>
              </a:gra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10" name="Text Placeholder 3">
            <a:extLst>
              <a:ext uri="{FF2B5EF4-FFF2-40B4-BE49-F238E27FC236}">
                <a16:creationId xmlns:a16="http://schemas.microsoft.com/office/drawing/2014/main" id="{121EAC3E-DB16-448B-9877-1345E9FF81BC}"/>
              </a:ext>
            </a:extLst>
          </p:cNvPr>
          <p:cNvSpPr>
            <a:spLocks noGrp="1"/>
          </p:cNvSpPr>
          <p:nvPr>
            <p:ph type="body" sz="half" idx="2" hasCustomPrompt="1"/>
          </p:nvPr>
        </p:nvSpPr>
        <p:spPr>
          <a:xfrm>
            <a:off x="339424" y="528805"/>
            <a:ext cx="921646" cy="804862"/>
          </a:xfrm>
        </p:spPr>
        <p:txBody>
          <a:bodyPr tIns="73152">
            <a:normAutofit/>
          </a:bodyPr>
          <a:lstStyle>
            <a:lvl1pPr marL="0" indent="0" algn="ctr">
              <a:buNone/>
              <a:defRPr lang="en-US" sz="4000" b="1" i="0" kern="1200" cap="small" spc="40" baseline="0" dirty="0" smtClean="0">
                <a:ln w="15875">
                  <a:gradFill flip="none" rotWithShape="1">
                    <a:gsLst>
                      <a:gs pos="0">
                        <a:schemeClr val="accent2"/>
                      </a:gs>
                      <a:gs pos="100000">
                        <a:schemeClr val="accent5"/>
                      </a:gs>
                    </a:gsLst>
                    <a:lin ang="16200000" scaled="1"/>
                    <a:tileRect/>
                  </a:gradFill>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innerShdw blurRad="101600" dist="76200" dir="18900000">
                    <a:prstClr val="black">
                      <a:alpha val="30000"/>
                    </a:prstClr>
                  </a:innerShdw>
                </a:effectLst>
                <a:latin typeface="+mj-lt"/>
                <a:ea typeface="+mj-ea"/>
                <a:cs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t>
            </a:r>
            <a:endParaRPr lang="en-US" dirty="0"/>
          </a:p>
        </p:txBody>
      </p:sp>
    </p:spTree>
    <p:extLst>
      <p:ext uri="{BB962C8B-B14F-4D97-AF65-F5344CB8AC3E}">
        <p14:creationId xmlns:p14="http://schemas.microsoft.com/office/powerpoint/2010/main" val="3972518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025" y="4800600"/>
            <a:ext cx="6724083" cy="566738"/>
          </a:xfrm>
        </p:spPr>
        <p:txBody>
          <a:bodyPr anchor="b">
            <a:normAutofit/>
          </a:bodyPr>
          <a:lstStyle>
            <a:lvl1pPr marL="457200" indent="-457200" algn="r">
              <a:buClr>
                <a:srgbClr val="7A232E"/>
              </a:buClr>
              <a:buFont typeface="Wingdings" panose="05000000000000000000" pitchFamily="2" charset="2"/>
              <a:buChar char="Ø"/>
              <a:defRPr sz="3200" b="0" spc="40" baseline="0">
                <a:gradFill>
                  <a:gsLst>
                    <a:gs pos="0">
                      <a:schemeClr val="accent6">
                        <a:lumMod val="50000"/>
                      </a:schemeClr>
                    </a:gs>
                    <a:gs pos="100000">
                      <a:schemeClr val="accent1">
                        <a:lumMod val="50000"/>
                      </a:schemeClr>
                    </a:gs>
                  </a:gsLst>
                  <a:lin ang="5400000" scaled="1"/>
                </a:gradFill>
              </a:defRPr>
            </a:lvl1pPr>
          </a:lstStyle>
          <a:p>
            <a:r>
              <a:rPr lang="en-US" dirty="0" err="1"/>
              <a:t>FirstName</a:t>
            </a:r>
            <a:r>
              <a:rPr lang="en-US" dirty="0"/>
              <a:t> </a:t>
            </a:r>
            <a:r>
              <a:rPr lang="en-US" dirty="0" err="1"/>
              <a:t>LastName</a:t>
            </a:r>
            <a:endParaRPr lang="en-US" dirty="0"/>
          </a:p>
        </p:txBody>
      </p:sp>
      <p:sp>
        <p:nvSpPr>
          <p:cNvPr id="4" name="Text Placeholder 3"/>
          <p:cNvSpPr>
            <a:spLocks noGrp="1"/>
          </p:cNvSpPr>
          <p:nvPr>
            <p:ph type="body" sz="half" idx="2" hasCustomPrompt="1"/>
          </p:nvPr>
        </p:nvSpPr>
        <p:spPr>
          <a:xfrm>
            <a:off x="962026" y="1076325"/>
            <a:ext cx="6724650" cy="2962275"/>
          </a:xfrm>
        </p:spPr>
        <p:txBody>
          <a:bodyPr anchor="ctr" anchorCtr="0">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Type quote here</a:t>
            </a:r>
          </a:p>
        </p:txBody>
      </p:sp>
      <p:sp>
        <p:nvSpPr>
          <p:cNvPr id="6" name="Text Placeholder 3"/>
          <p:cNvSpPr>
            <a:spLocks noGrp="1"/>
          </p:cNvSpPr>
          <p:nvPr>
            <p:ph type="body" sz="half" idx="10" hasCustomPrompt="1"/>
          </p:nvPr>
        </p:nvSpPr>
        <p:spPr>
          <a:xfrm>
            <a:off x="962025" y="5398235"/>
            <a:ext cx="6724083" cy="354865"/>
          </a:xfrm>
        </p:spPr>
        <p:txBody>
          <a:bodyPr anchor="ctr" anchorCtr="0">
            <a:noAutofit/>
          </a:bodyPr>
          <a:lstStyle>
            <a:lvl1pPr marL="0" indent="0" algn="r">
              <a:buNone/>
              <a:defRPr sz="1800" i="1" baseline="0">
                <a:solidFill>
                  <a:schemeClr val="accent3">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Additional info if applicable</a:t>
            </a:r>
          </a:p>
        </p:txBody>
      </p:sp>
      <p:sp>
        <p:nvSpPr>
          <p:cNvPr id="7" name="Title 1"/>
          <p:cNvSpPr txBox="1">
            <a:spLocks/>
          </p:cNvSpPr>
          <p:nvPr userDrawn="1"/>
        </p:nvSpPr>
        <p:spPr>
          <a:xfrm>
            <a:off x="0" y="729116"/>
            <a:ext cx="962025"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gradFill flip="none" rotWithShape="1">
                  <a:gsLst>
                    <a:gs pos="24000">
                      <a:schemeClr val="accent6">
                        <a:lumMod val="75000"/>
                      </a:schemeClr>
                    </a:gs>
                    <a:gs pos="83000">
                      <a:schemeClr val="accent1">
                        <a:lumMod val="50000"/>
                      </a:schemeClr>
                    </a:gs>
                  </a:gsLst>
                  <a:lin ang="2700000" scaled="1"/>
                  <a:tileRect/>
                </a:gradFill>
                <a:latin typeface="Times New Roman" panose="02020603050405020304" pitchFamily="18" charset="0"/>
                <a:cs typeface="Times New Roman" panose="02020603050405020304" pitchFamily="18" charset="0"/>
              </a:rPr>
              <a:t>“</a:t>
            </a:r>
          </a:p>
        </p:txBody>
      </p:sp>
      <p:sp>
        <p:nvSpPr>
          <p:cNvPr id="9" name="Title 1"/>
          <p:cNvSpPr txBox="1">
            <a:spLocks/>
          </p:cNvSpPr>
          <p:nvPr userDrawn="1"/>
        </p:nvSpPr>
        <p:spPr>
          <a:xfrm rot="10800000">
            <a:off x="7686675" y="2155824"/>
            <a:ext cx="971550"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gradFill flip="none" rotWithShape="1">
                  <a:gsLst>
                    <a:gs pos="24000">
                      <a:schemeClr val="accent6">
                        <a:lumMod val="75000"/>
                      </a:schemeClr>
                    </a:gs>
                    <a:gs pos="83000">
                      <a:schemeClr val="accent1">
                        <a:lumMod val="50000"/>
                      </a:schemeClr>
                    </a:gs>
                  </a:gsLst>
                  <a:lin ang="2700000" scaled="1"/>
                  <a:tileRect/>
                </a:gradFill>
                <a:latin typeface="Times New Roman" panose="02020603050405020304" pitchFamily="18" charset="0"/>
                <a:cs typeface="Times New Roman" panose="02020603050405020304" pitchFamily="18" charset="0"/>
              </a:rPr>
              <a:t>“</a:t>
            </a:r>
          </a:p>
        </p:txBody>
      </p:sp>
      <p:sp>
        <p:nvSpPr>
          <p:cNvPr id="3" name="Slide Number Placeholder 2">
            <a:extLst>
              <a:ext uri="{FF2B5EF4-FFF2-40B4-BE49-F238E27FC236}">
                <a16:creationId xmlns:a16="http://schemas.microsoft.com/office/drawing/2014/main" id="{3B5A52FF-C423-4C33-BA52-0EE5F11EA94C}"/>
              </a:ext>
            </a:extLst>
          </p:cNvPr>
          <p:cNvSpPr>
            <a:spLocks noGrp="1"/>
          </p:cNvSpPr>
          <p:nvPr>
            <p:ph type="sldNum" sz="quarter" idx="11"/>
          </p:nvPr>
        </p:nvSpPr>
        <p:spPr/>
        <p:txBody>
          <a:bodyPr/>
          <a:lstStyle/>
          <a:p>
            <a:fld id="{706D636C-90A3-4979-BA37-BAB384B22101}" type="slidenum">
              <a:rPr lang="en-US" smtClean="0"/>
              <a:pPr/>
              <a:t>‹#›</a:t>
            </a:fld>
            <a:endParaRPr lang="en-US" dirty="0"/>
          </a:p>
        </p:txBody>
      </p:sp>
      <p:sp>
        <p:nvSpPr>
          <p:cNvPr id="8" name="Rectangle 7">
            <a:extLst>
              <a:ext uri="{FF2B5EF4-FFF2-40B4-BE49-F238E27FC236}">
                <a16:creationId xmlns:a16="http://schemas.microsoft.com/office/drawing/2014/main" id="{43D77594-847C-4D9F-8E9C-BA000729C35F}"/>
              </a:ext>
            </a:extLst>
          </p:cNvPr>
          <p:cNvSpPr/>
          <p:nvPr userDrawn="1"/>
        </p:nvSpPr>
        <p:spPr>
          <a:xfrm rot="5400000">
            <a:off x="4311972" y="1309431"/>
            <a:ext cx="27432" cy="6720840"/>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7301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gal Langu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B4496C-42F2-4A52-9C95-651EE67206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5725" y="693411"/>
            <a:ext cx="2343150" cy="761532"/>
          </a:xfrm>
          <a:prstGeom prst="rect">
            <a:avLst/>
          </a:prstGeom>
        </p:spPr>
      </p:pic>
      <p:sp>
        <p:nvSpPr>
          <p:cNvPr id="4" name="Text Placeholder 3"/>
          <p:cNvSpPr>
            <a:spLocks noGrp="1"/>
          </p:cNvSpPr>
          <p:nvPr>
            <p:ph type="body" sz="half" idx="2" hasCustomPrompt="1"/>
          </p:nvPr>
        </p:nvSpPr>
        <p:spPr>
          <a:xfrm>
            <a:off x="390525" y="1756800"/>
            <a:ext cx="8307704" cy="3251942"/>
          </a:xfrm>
        </p:spPr>
        <p:txBody>
          <a:bodyPr anchor="ctr" anchorCtr="0">
            <a:normAutofit/>
          </a:bodyPr>
          <a:lstStyle>
            <a:lvl1pPr marL="0" indent="0">
              <a:lnSpc>
                <a:spcPct val="95000"/>
              </a:lnSpc>
              <a:spcBef>
                <a:spcPts val="1000"/>
              </a:spcBef>
              <a:buNone/>
              <a:defRPr sz="2200" b="0">
                <a:latin typeface="Times New Roman" panose="02020603050405020304" pitchFamily="18" charset="0"/>
                <a:cs typeface="Times New Roman" panose="02020603050405020304"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This slide format is to draw attention to precise legal language.  Place legal language here.</a:t>
            </a:r>
            <a:endParaRPr lang="en-US" dirty="0"/>
          </a:p>
        </p:txBody>
      </p:sp>
      <p:sp>
        <p:nvSpPr>
          <p:cNvPr id="6" name="Text Placeholder 3"/>
          <p:cNvSpPr>
            <a:spLocks noGrp="1"/>
          </p:cNvSpPr>
          <p:nvPr>
            <p:ph type="body" sz="half" idx="10" hasCustomPrompt="1"/>
          </p:nvPr>
        </p:nvSpPr>
        <p:spPr>
          <a:xfrm>
            <a:off x="2543174" y="1064168"/>
            <a:ext cx="6155055" cy="354865"/>
          </a:xfrm>
        </p:spPr>
        <p:txBody>
          <a:bodyPr anchor="ctr" anchorCtr="0">
            <a:noAutofit/>
          </a:bodyPr>
          <a:lstStyle>
            <a:lvl1pPr marL="0" indent="0" algn="l">
              <a:buNone/>
              <a:defRPr sz="1800" i="1" baseline="0">
                <a:solidFill>
                  <a:schemeClr val="accent3">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Additional info if applicable</a:t>
            </a:r>
          </a:p>
        </p:txBody>
      </p:sp>
      <p:sp>
        <p:nvSpPr>
          <p:cNvPr id="3" name="Slide Number Placeholder 2">
            <a:extLst>
              <a:ext uri="{FF2B5EF4-FFF2-40B4-BE49-F238E27FC236}">
                <a16:creationId xmlns:a16="http://schemas.microsoft.com/office/drawing/2014/main" id="{3B5A52FF-C423-4C33-BA52-0EE5F11EA94C}"/>
              </a:ext>
            </a:extLst>
          </p:cNvPr>
          <p:cNvSpPr>
            <a:spLocks noGrp="1"/>
          </p:cNvSpPr>
          <p:nvPr>
            <p:ph type="sldNum" sz="quarter" idx="11"/>
          </p:nvPr>
        </p:nvSpPr>
        <p:spPr/>
        <p:txBody>
          <a:bodyPr/>
          <a:lstStyle/>
          <a:p>
            <a:fld id="{706D636C-90A3-4979-BA37-BAB384B22101}" type="slidenum">
              <a:rPr lang="en-US" smtClean="0"/>
              <a:pPr/>
              <a:t>‹#›</a:t>
            </a:fld>
            <a:endParaRPr lang="en-US" dirty="0"/>
          </a:p>
        </p:txBody>
      </p:sp>
      <p:sp>
        <p:nvSpPr>
          <p:cNvPr id="8" name="Rectangle 7">
            <a:extLst>
              <a:ext uri="{FF2B5EF4-FFF2-40B4-BE49-F238E27FC236}">
                <a16:creationId xmlns:a16="http://schemas.microsoft.com/office/drawing/2014/main" id="{4768B8A7-EB81-4FD2-82D4-E645AB5DA130}"/>
              </a:ext>
            </a:extLst>
          </p:cNvPr>
          <p:cNvSpPr/>
          <p:nvPr userDrawn="1"/>
        </p:nvSpPr>
        <p:spPr>
          <a:xfrm rot="5400000">
            <a:off x="4558282" y="-3103312"/>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A81F1B3-A836-409F-B9E6-2E2CAEB1F57F}"/>
              </a:ext>
            </a:extLst>
          </p:cNvPr>
          <p:cNvSpPr>
            <a:spLocks noGrp="1"/>
          </p:cNvSpPr>
          <p:nvPr>
            <p:ph type="title" hasCustomPrompt="1"/>
          </p:nvPr>
        </p:nvSpPr>
        <p:spPr>
          <a:xfrm>
            <a:off x="2324100" y="119319"/>
            <a:ext cx="6374129" cy="862470"/>
          </a:xfrm>
        </p:spPr>
        <p:txBody>
          <a:bodyPr>
            <a:normAutofit/>
          </a:bodyPr>
          <a:lstStyle>
            <a:lvl1pPr>
              <a:defRPr sz="2600"/>
            </a:lvl1pPr>
          </a:lstStyle>
          <a:p>
            <a:r>
              <a:rPr lang="en-US"/>
              <a:t>Section name / Title / Reference Info</a:t>
            </a:r>
          </a:p>
        </p:txBody>
      </p:sp>
      <p:sp>
        <p:nvSpPr>
          <p:cNvPr id="13" name="Text Placeholder 3">
            <a:extLst>
              <a:ext uri="{FF2B5EF4-FFF2-40B4-BE49-F238E27FC236}">
                <a16:creationId xmlns:a16="http://schemas.microsoft.com/office/drawing/2014/main" id="{73153095-E629-4333-A9E6-44B7EAB756CC}"/>
              </a:ext>
            </a:extLst>
          </p:cNvPr>
          <p:cNvSpPr>
            <a:spLocks noGrp="1"/>
          </p:cNvSpPr>
          <p:nvPr>
            <p:ph type="body" sz="half" idx="12" hasCustomPrompt="1"/>
          </p:nvPr>
        </p:nvSpPr>
        <p:spPr>
          <a:xfrm>
            <a:off x="390526" y="5095875"/>
            <a:ext cx="7905749" cy="1197102"/>
          </a:xfrm>
        </p:spPr>
        <p:txBody>
          <a:bodyPr anchor="ctr" anchorCtr="0">
            <a:noAutofit/>
          </a:bodyPr>
          <a:lstStyle>
            <a:lvl1pPr marL="0" indent="0" algn="ctr">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If needed, include a callout note about the legal language here.</a:t>
            </a:r>
            <a:endParaRPr lang="en-US" dirty="0"/>
          </a:p>
        </p:txBody>
      </p:sp>
    </p:spTree>
    <p:extLst>
      <p:ext uri="{BB962C8B-B14F-4D97-AF65-F5344CB8AC3E}">
        <p14:creationId xmlns:p14="http://schemas.microsoft.com/office/powerpoint/2010/main" val="2505059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11892" y="1120346"/>
            <a:ext cx="4032473" cy="5056617"/>
          </a:xfrm>
        </p:spPr>
        <p:txBody>
          <a:bodyPr>
            <a:noAutofit/>
          </a:bodyPr>
          <a:lstStyle>
            <a:lvl1pPr>
              <a:spcBef>
                <a:spcPts val="3000"/>
              </a:spcBef>
              <a:defRPr sz="2000"/>
            </a:lvl1pPr>
            <a:lvl2pPr marL="292608" indent="0">
              <a:spcBef>
                <a:spcPts val="600"/>
              </a:spcBef>
              <a:spcAft>
                <a:spcPts val="200"/>
              </a:spcAft>
              <a:buNone/>
              <a:defRPr sz="1400" i="1">
                <a:solidFill>
                  <a:schemeClr val="accent3">
                    <a:lumMod val="75000"/>
                    <a:lumOff val="25000"/>
                  </a:schemeClr>
                </a:solidFill>
              </a:defRPr>
            </a:lvl2pPr>
            <a:lvl3pPr marL="576072" indent="-274320">
              <a:spcBef>
                <a:spcPts val="400"/>
              </a:spcBef>
              <a:buClr>
                <a:schemeClr val="accent3">
                  <a:lumMod val="75000"/>
                  <a:lumOff val="25000"/>
                </a:schemeClr>
              </a:buClr>
              <a:buFont typeface="Wingdings" panose="05000000000000000000" pitchFamily="2" charset="2"/>
              <a:buChar char=""/>
              <a:defRPr sz="1300" u="sng">
                <a:solidFill>
                  <a:schemeClr val="accent6"/>
                </a:solidFill>
              </a:defRPr>
            </a:lvl3pPr>
          </a:lstStyle>
          <a:p>
            <a:pPr lvl="0"/>
            <a:r>
              <a:rPr lang="en-US" dirty="0"/>
              <a:t>Name of Resource</a:t>
            </a:r>
          </a:p>
          <a:p>
            <a:pPr lvl="1"/>
            <a:r>
              <a:rPr lang="en-US" dirty="0"/>
              <a:t>Details about resource listed here.</a:t>
            </a:r>
          </a:p>
          <a:p>
            <a:pPr lvl="2"/>
            <a:r>
              <a:rPr lang="en-US" dirty="0"/>
              <a:t>web address</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95824" y="1120346"/>
            <a:ext cx="4032504" cy="5056617"/>
          </a:xfrm>
        </p:spPr>
        <p:txBody>
          <a:bodyPr>
            <a:noAutofit/>
          </a:bodyPr>
          <a:lstStyle>
            <a:lvl1pPr>
              <a:spcBef>
                <a:spcPts val="3000"/>
              </a:spcBef>
              <a:defRPr sz="2000"/>
            </a:lvl1pPr>
            <a:lvl2pPr marL="274320" indent="0" algn="l" defTabSz="914400" rtl="0" eaLnBrk="1" latinLnBrk="0" hangingPunct="1">
              <a:lnSpc>
                <a:spcPct val="90000"/>
              </a:lnSpc>
              <a:spcBef>
                <a:spcPts val="800"/>
              </a:spcBef>
              <a:spcAft>
                <a:spcPts val="200"/>
              </a:spcAft>
              <a:buClr>
                <a:schemeClr val="bg1">
                  <a:lumMod val="65000"/>
                </a:schemeClr>
              </a:buClr>
              <a:buFont typeface="Arial" panose="020B0604020202020204" pitchFamily="34" charset="0"/>
              <a:buNone/>
              <a:defRPr lang="en-US" sz="1400" i="1" kern="1200" dirty="0">
                <a:solidFill>
                  <a:schemeClr val="accent3">
                    <a:lumMod val="75000"/>
                    <a:lumOff val="25000"/>
                  </a:schemeClr>
                </a:solidFill>
                <a:latin typeface="+mn-lt"/>
                <a:ea typeface="+mn-ea"/>
                <a:cs typeface="+mn-cs"/>
              </a:defRPr>
            </a:lvl2pPr>
            <a:lvl3pPr marL="587502" indent="-285750">
              <a:spcBef>
                <a:spcPts val="400"/>
              </a:spcBef>
              <a:buClr>
                <a:schemeClr val="accent3">
                  <a:lumMod val="75000"/>
                  <a:lumOff val="25000"/>
                </a:schemeClr>
              </a:buClr>
              <a:buFont typeface="Wingdings" panose="05000000000000000000" pitchFamily="2" charset="2"/>
              <a:buChar char=""/>
              <a:defRPr lang="en-US" sz="1300" u="sng" kern="1200" baseline="0" dirty="0">
                <a:solidFill>
                  <a:schemeClr val="accent6"/>
                </a:solidFill>
                <a:latin typeface="+mn-lt"/>
                <a:ea typeface="+mn-ea"/>
                <a:cs typeface="+mn-cs"/>
              </a:defRPr>
            </a:lvl3pPr>
          </a:lstStyle>
          <a:p>
            <a:pPr lvl="0"/>
            <a:r>
              <a:rPr lang="en-US" dirty="0"/>
              <a:t>Name of Resource</a:t>
            </a:r>
          </a:p>
          <a:p>
            <a:pPr marL="560070" lvl="1" indent="-285750" algn="l" defTabSz="914400" rtl="0" eaLnBrk="1" latinLnBrk="0" hangingPunct="1">
              <a:lnSpc>
                <a:spcPct val="90000"/>
              </a:lnSpc>
              <a:spcBef>
                <a:spcPts val="800"/>
              </a:spcBef>
              <a:buClr>
                <a:schemeClr val="bg1">
                  <a:lumMod val="65000"/>
                </a:schemeClr>
              </a:buClr>
            </a:pPr>
            <a:r>
              <a:rPr lang="en-US" dirty="0"/>
              <a:t>Details about resource listed here.</a:t>
            </a:r>
          </a:p>
          <a:p>
            <a:pPr marL="587502" lvl="2" indent="-285750" algn="l" defTabSz="914400" rtl="0" eaLnBrk="1" latinLnBrk="0" hangingPunct="1">
              <a:lnSpc>
                <a:spcPct val="90000"/>
              </a:lnSpc>
              <a:spcBef>
                <a:spcPts val="800"/>
              </a:spcBef>
              <a:buClr>
                <a:schemeClr val="bg1">
                  <a:lumMod val="65000"/>
                </a:schemeClr>
              </a:buClr>
            </a:pPr>
            <a:r>
              <a:rPr lang="en-US" dirty="0"/>
              <a:t>Web address</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F7FD6786-8F98-43F6-B24B-3F32CA90C529}"/>
              </a:ext>
            </a:extLst>
          </p:cNvPr>
          <p:cNvSpPr/>
          <p:nvPr userDrawn="1"/>
        </p:nvSpPr>
        <p:spPr>
          <a:xfrm>
            <a:off x="4540808" y="1003986"/>
            <a:ext cx="45720" cy="585216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3A54BF1-953C-4479-BA14-05D786F8768E}"/>
              </a:ext>
            </a:extLst>
          </p:cNvPr>
          <p:cNvSpPr/>
          <p:nvPr userDrawn="1"/>
        </p:nvSpPr>
        <p:spPr>
          <a:xfrm rot="5400000">
            <a:off x="4558284" y="-3576807"/>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89D9F95-E05B-461F-9AB6-FCC469E64AE0}"/>
              </a:ext>
            </a:extLst>
          </p:cNvPr>
          <p:cNvSpPr txBox="1"/>
          <p:nvPr userDrawn="1"/>
        </p:nvSpPr>
        <p:spPr>
          <a:xfrm>
            <a:off x="1309816" y="365126"/>
            <a:ext cx="6880779" cy="616352"/>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ctr"/>
            <a:r>
              <a:rPr lang="en-US" dirty="0"/>
              <a:t>Resources:</a:t>
            </a:r>
          </a:p>
        </p:txBody>
      </p:sp>
      <p:sp>
        <p:nvSpPr>
          <p:cNvPr id="11" name="TextBox 10">
            <a:extLst>
              <a:ext uri="{FF2B5EF4-FFF2-40B4-BE49-F238E27FC236}">
                <a16:creationId xmlns:a16="http://schemas.microsoft.com/office/drawing/2014/main" id="{3C7C2AD0-E385-4C6D-9FC1-7C6479504B69}"/>
              </a:ext>
            </a:extLst>
          </p:cNvPr>
          <p:cNvSpPr txBox="1"/>
          <p:nvPr userDrawn="1"/>
        </p:nvSpPr>
        <p:spPr>
          <a:xfrm>
            <a:off x="2509079" y="205945"/>
            <a:ext cx="1318054" cy="947351"/>
          </a:xfrm>
          <a:prstGeom prst="rect">
            <a:avLst/>
          </a:prstGeom>
          <a:noFill/>
        </p:spPr>
        <p:txBody>
          <a:bodyPr wrap="none" rtlCol="0">
            <a:noAutofit/>
          </a:bodyPr>
          <a:lstStyle/>
          <a:p>
            <a:pPr algn="l">
              <a:lnSpc>
                <a:spcPct val="85000"/>
              </a:lnSpc>
            </a:pPr>
            <a:r>
              <a:rPr lang="en-US" sz="6600" dirty="0">
                <a:solidFill>
                  <a:schemeClr val="bg1">
                    <a:lumMod val="75000"/>
                  </a:schemeClr>
                </a:solidFill>
                <a:sym typeface="Webdings" panose="05030102010509060703" pitchFamily="18" charset="2"/>
              </a:rPr>
              <a:t></a:t>
            </a:r>
            <a:endParaRPr lang="en-US" sz="6600" dirty="0">
              <a:solidFill>
                <a:schemeClr val="bg1">
                  <a:lumMod val="75000"/>
                </a:schemeClr>
              </a:solidFill>
            </a:endParaRPr>
          </a:p>
        </p:txBody>
      </p:sp>
      <p:sp>
        <p:nvSpPr>
          <p:cNvPr id="2" name="Slide Number Placeholder 1">
            <a:extLst>
              <a:ext uri="{FF2B5EF4-FFF2-40B4-BE49-F238E27FC236}">
                <a16:creationId xmlns:a16="http://schemas.microsoft.com/office/drawing/2014/main" id="{5A246DD3-D6C3-4914-8E87-5DA06C7256DC}"/>
              </a:ext>
            </a:extLst>
          </p:cNvPr>
          <p:cNvSpPr>
            <a:spLocks noGrp="1"/>
          </p:cNvSpPr>
          <p:nvPr>
            <p:ph type="sldNum" sz="quarter" idx="10"/>
          </p:nvPr>
        </p:nvSpPr>
        <p:spPr/>
        <p:txBody>
          <a:bodyPr/>
          <a:lstStyle/>
          <a:p>
            <a:fld id="{706D636C-90A3-4979-BA37-BAB384B22101}" type="slidenum">
              <a:rPr lang="en-US" smtClean="0"/>
              <a:pPr/>
              <a:t>‹#›</a:t>
            </a:fld>
            <a:endParaRPr lang="en-US" dirty="0"/>
          </a:p>
        </p:txBody>
      </p:sp>
    </p:spTree>
    <p:extLst>
      <p:ext uri="{BB962C8B-B14F-4D97-AF65-F5344CB8AC3E}">
        <p14:creationId xmlns:p14="http://schemas.microsoft.com/office/powerpoint/2010/main" val="3075813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95825" y="1190625"/>
            <a:ext cx="3697604" cy="5165726"/>
          </a:xfrm>
        </p:spPr>
        <p:txBody>
          <a:bodyPr anchor="ctr"/>
          <a:lstStyle>
            <a:lvl1pPr marL="0" indent="0">
              <a:spcBef>
                <a:spcPts val="3000"/>
              </a:spcBef>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365760" indent="0">
              <a:spcBef>
                <a:spcPts val="300"/>
              </a:spcBef>
              <a:buNone/>
              <a:defRPr sz="1600" i="1"/>
            </a:lvl2pPr>
            <a:lvl3pPr marL="365760" indent="0">
              <a:spcBef>
                <a:spcPts val="400"/>
              </a:spcBef>
              <a:buFontTx/>
              <a:buNone/>
              <a:defRPr sz="1400" b="1">
                <a:solidFill>
                  <a:schemeClr val="tx1"/>
                </a:solidFill>
              </a:defRPr>
            </a:lvl3pPr>
            <a:lvl4pPr marL="914400" indent="-274320">
              <a:spcBef>
                <a:spcPts val="1200"/>
              </a:spcBef>
              <a:buClr>
                <a:schemeClr val="accent6"/>
              </a:buClr>
              <a:buSzPct val="90000"/>
              <a:buFont typeface="Wingdings" panose="05000000000000000000" pitchFamily="2" charset="2"/>
              <a:buChar char=""/>
              <a:defRPr sz="1300" i="1">
                <a:solidFill>
                  <a:schemeClr val="accent1"/>
                </a:solidFill>
              </a:defRPr>
            </a:lvl4pPr>
            <a:lvl5pPr marL="914400" indent="-274320">
              <a:spcBef>
                <a:spcPts val="200"/>
              </a:spcBef>
              <a:buClr>
                <a:schemeClr val="accent2"/>
              </a:buClr>
              <a:buSzPct val="120000"/>
              <a:buFont typeface="Wingdings" panose="05000000000000000000" pitchFamily="2" charset="2"/>
              <a:buChar char=""/>
              <a:defRPr sz="1300" b="0" i="0" spc="50" baseline="0">
                <a:solidFill>
                  <a:schemeClr val="accent3">
                    <a:lumMod val="75000"/>
                    <a:lumOff val="25000"/>
                  </a:schemeClr>
                </a:solidFill>
              </a:defRPr>
            </a:lvl5pPr>
          </a:lstStyle>
          <a:p>
            <a:pPr lvl="0"/>
            <a:r>
              <a:rPr lang="en-US" dirty="0"/>
              <a:t>Presenter Name</a:t>
            </a:r>
          </a:p>
          <a:p>
            <a:pPr lvl="1"/>
            <a:r>
              <a:rPr lang="en-US" dirty="0"/>
              <a:t>Position</a:t>
            </a:r>
          </a:p>
          <a:p>
            <a:pPr lvl="2"/>
            <a:r>
              <a:rPr lang="en-US" dirty="0"/>
              <a:t>Organization</a:t>
            </a:r>
          </a:p>
          <a:p>
            <a:pPr lvl="3"/>
            <a:r>
              <a:rPr lang="en-US" dirty="0"/>
              <a:t>Email</a:t>
            </a:r>
          </a:p>
          <a:p>
            <a:pPr lvl="4"/>
            <a:r>
              <a:rPr lang="en-US" dirty="0"/>
              <a:t>Phone</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dirty="0"/>
          </a:p>
        </p:txBody>
      </p:sp>
      <p:sp>
        <p:nvSpPr>
          <p:cNvPr id="8" name="TextBox 7">
            <a:extLst>
              <a:ext uri="{FF2B5EF4-FFF2-40B4-BE49-F238E27FC236}">
                <a16:creationId xmlns:a16="http://schemas.microsoft.com/office/drawing/2014/main" id="{5E098955-8651-419E-86A8-56788A65E260}"/>
              </a:ext>
            </a:extLst>
          </p:cNvPr>
          <p:cNvSpPr txBox="1"/>
          <p:nvPr userDrawn="1"/>
        </p:nvSpPr>
        <p:spPr>
          <a:xfrm>
            <a:off x="628650" y="365126"/>
            <a:ext cx="7955280" cy="1051560"/>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dirty="0"/>
              <a:t>Contact Information:</a:t>
            </a:r>
          </a:p>
        </p:txBody>
      </p:sp>
      <p:pic>
        <p:nvPicPr>
          <p:cNvPr id="6" name="Picture 5">
            <a:extLst>
              <a:ext uri="{FF2B5EF4-FFF2-40B4-BE49-F238E27FC236}">
                <a16:creationId xmlns:a16="http://schemas.microsoft.com/office/drawing/2014/main" id="{184F4F1A-CF95-4957-953C-C908BBDF284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6285" y="2543613"/>
            <a:ext cx="2974602" cy="1389773"/>
          </a:xfrm>
          <a:prstGeom prst="rect">
            <a:avLst/>
          </a:prstGeom>
        </p:spPr>
      </p:pic>
    </p:spTree>
    <p:extLst>
      <p:ext uri="{BB962C8B-B14F-4D97-AF65-F5344CB8AC3E}">
        <p14:creationId xmlns:p14="http://schemas.microsoft.com/office/powerpoint/2010/main" val="3956525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dirty="0"/>
          </a:p>
        </p:txBody>
      </p:sp>
    </p:spTree>
    <p:extLst>
      <p:ext uri="{BB962C8B-B14F-4D97-AF65-F5344CB8AC3E}">
        <p14:creationId xmlns:p14="http://schemas.microsoft.com/office/powerpoint/2010/main" val="3115955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hank You">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E19837-98EC-4FB4-8EB6-9858802534A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1469" y="2270681"/>
            <a:ext cx="7180494" cy="1590924"/>
          </a:xfrm>
          <a:prstGeom prst="rect">
            <a:avLst/>
          </a:prstGeom>
        </p:spPr>
      </p:pic>
      <p:sp>
        <p:nvSpPr>
          <p:cNvPr id="2" name="Slide Number Placeholder 1">
            <a:extLst>
              <a:ext uri="{FF2B5EF4-FFF2-40B4-BE49-F238E27FC236}">
                <a16:creationId xmlns:a16="http://schemas.microsoft.com/office/drawing/2014/main" id="{A3F84F2E-6236-45E4-BF4A-77147E579450}"/>
              </a:ext>
            </a:extLst>
          </p:cNvPr>
          <p:cNvSpPr>
            <a:spLocks noGrp="1"/>
          </p:cNvSpPr>
          <p:nvPr>
            <p:ph type="sldNum" sz="quarter" idx="10"/>
          </p:nvPr>
        </p:nvSpPr>
        <p:spPr/>
        <p:txBody>
          <a:bodyPr/>
          <a:lstStyle/>
          <a:p>
            <a:fld id="{706D636C-90A3-4979-BA37-BAB384B22101}" type="slidenum">
              <a:rPr lang="en-US" smtClean="0"/>
              <a:pPr/>
              <a:t>‹#›</a:t>
            </a:fld>
            <a:endParaRPr lang="en-US" dirty="0"/>
          </a:p>
        </p:txBody>
      </p:sp>
    </p:spTree>
    <p:extLst>
      <p:ext uri="{BB962C8B-B14F-4D97-AF65-F5344CB8AC3E}">
        <p14:creationId xmlns:p14="http://schemas.microsoft.com/office/powerpoint/2010/main" val="3351136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mplate Information">
    <p:bg>
      <p:bgPr>
        <a:solidFill>
          <a:schemeClr val="bg1"/>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8D146980-D8A2-4012-978A-9289360E76CE}"/>
              </a:ext>
            </a:extLst>
          </p:cNvPr>
          <p:cNvCxnSpPr>
            <a:cxnSpLocks/>
          </p:cNvCxnSpPr>
          <p:nvPr userDrawn="1"/>
        </p:nvCxnSpPr>
        <p:spPr>
          <a:xfrm>
            <a:off x="4568467" y="5377715"/>
            <a:ext cx="4572000" cy="0"/>
          </a:xfrm>
          <a:prstGeom prst="line">
            <a:avLst/>
          </a:prstGeom>
          <a:ln w="762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33" name="Rectangle 32"/>
          <p:cNvSpPr/>
          <p:nvPr userDrawn="1"/>
        </p:nvSpPr>
        <p:spPr>
          <a:xfrm>
            <a:off x="0" y="3981452"/>
            <a:ext cx="4429402" cy="295275"/>
          </a:xfrm>
          <a:prstGeom prst="rect">
            <a:avLst/>
          </a:prstGeom>
          <a:gradFill flip="none" rotWithShape="1">
            <a:gsLst>
              <a:gs pos="0">
                <a:schemeClr val="accent2">
                  <a:lumMod val="67000"/>
                </a:schemeClr>
              </a:gs>
              <a:gs pos="100000">
                <a:schemeClr val="accent2">
                  <a:lumMod val="97000"/>
                  <a:lumOff val="3000"/>
                </a:schemeClr>
              </a:gs>
            </a:gsLst>
            <a:lin ang="1620000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4" name="Rectangle 33"/>
          <p:cNvSpPr/>
          <p:nvPr userDrawn="1"/>
        </p:nvSpPr>
        <p:spPr>
          <a:xfrm>
            <a:off x="0" y="5513221"/>
            <a:ext cx="4429402" cy="295275"/>
          </a:xfrm>
          <a:prstGeom prst="rect">
            <a:avLst/>
          </a:prstGeom>
          <a:gradFill flip="none" rotWithShape="1">
            <a:gsLst>
              <a:gs pos="0">
                <a:schemeClr val="accent1">
                  <a:lumMod val="67000"/>
                </a:schemeClr>
              </a:gs>
              <a:gs pos="100000">
                <a:schemeClr val="accent1">
                  <a:lumMod val="97000"/>
                  <a:lumOff val="3000"/>
                </a:schemeClr>
              </a:gs>
            </a:gsLst>
            <a:lin ang="16200000" scaled="1"/>
            <a:tileRec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4" name="TextBox 13"/>
          <p:cNvSpPr txBox="1"/>
          <p:nvPr userDrawn="1"/>
        </p:nvSpPr>
        <p:spPr>
          <a:xfrm>
            <a:off x="4695825" y="1480004"/>
            <a:ext cx="4297680" cy="5191126"/>
          </a:xfrm>
          <a:prstGeom prst="rect">
            <a:avLst/>
          </a:prstGeom>
          <a:noFill/>
        </p:spPr>
        <p:txBody>
          <a:bodyPr wrap="square" rtlCol="0">
            <a:noAutofit/>
          </a:bodyPr>
          <a:lstStyle/>
          <a:p>
            <a:pPr marL="0" indent="0">
              <a:spcAft>
                <a:spcPts val="0"/>
              </a:spcAft>
              <a:buFont typeface="Arial" panose="020B0604020202020204" pitchFamily="34" charset="0"/>
              <a:buNone/>
            </a:pPr>
            <a:r>
              <a:rPr lang="en-US" sz="2000" b="1" dirty="0">
                <a:solidFill>
                  <a:schemeClr val="accent1"/>
                </a:solidFill>
                <a:latin typeface="Arial" panose="020B0604020202020204" pitchFamily="34" charset="0"/>
                <a:cs typeface="Arial" panose="020B0604020202020204" pitchFamily="34" charset="0"/>
              </a:rPr>
              <a:t>Beyond</a:t>
            </a:r>
            <a:r>
              <a:rPr lang="en-US" sz="2000" b="1" baseline="0" dirty="0">
                <a:solidFill>
                  <a:schemeClr val="accent1"/>
                </a:solidFill>
                <a:latin typeface="Arial" panose="020B0604020202020204" pitchFamily="34" charset="0"/>
                <a:cs typeface="Arial" panose="020B0604020202020204" pitchFamily="34" charset="0"/>
              </a:rPr>
              <a:t> the standard offerings,</a:t>
            </a:r>
          </a:p>
          <a:p>
            <a:pPr marL="0" indent="0">
              <a:spcAft>
                <a:spcPts val="1000"/>
              </a:spcAft>
              <a:buFont typeface="Arial" panose="020B0604020202020204" pitchFamily="34" charset="0"/>
              <a:buNone/>
            </a:pPr>
            <a:r>
              <a:rPr lang="en-US" sz="1150" b="0" baseline="0" dirty="0">
                <a:latin typeface="Arial" panose="020B0604020202020204" pitchFamily="34" charset="0"/>
                <a:cs typeface="Arial" panose="020B0604020202020204" pitchFamily="34" charset="0"/>
              </a:rPr>
              <a:t>t</a:t>
            </a:r>
            <a:r>
              <a:rPr lang="en-US" sz="1150" b="0" dirty="0">
                <a:latin typeface="Arial" panose="020B0604020202020204" pitchFamily="34" charset="0"/>
                <a:cs typeface="Arial" panose="020B0604020202020204" pitchFamily="34" charset="0"/>
              </a:rPr>
              <a:t>his</a:t>
            </a:r>
            <a:r>
              <a:rPr lang="en-US" sz="1150" b="0" baseline="0" dirty="0">
                <a:latin typeface="Arial" panose="020B0604020202020204" pitchFamily="34" charset="0"/>
                <a:cs typeface="Arial" panose="020B0604020202020204" pitchFamily="34" charset="0"/>
              </a:rPr>
              <a:t> template contains a set of custom slides built to help you prepare your presentation.  Included are:</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Your Moderator</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3 Speaker Slide choices</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Where Are You?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  </a:t>
            </a:r>
            <a:r>
              <a:rPr lang="en-US" sz="1000" b="0" i="1" baseline="0" dirty="0">
                <a:solidFill>
                  <a:schemeClr val="tx1">
                    <a:lumMod val="75000"/>
                    <a:lumOff val="25000"/>
                  </a:schemeClr>
                </a:solidFill>
                <a:latin typeface="Arial" panose="020B0604020202020204" pitchFamily="34" charset="0"/>
                <a:cs typeface="Arial" panose="020B0604020202020204" pitchFamily="34" charset="0"/>
              </a:rPr>
              <a:t>(location slide)</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Today’s Objectives</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Series Set</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Quote</a:t>
            </a:r>
          </a:p>
          <a:p>
            <a:pPr marL="0" indent="0">
              <a:spcBef>
                <a:spcPts val="3000"/>
              </a:spcBef>
              <a:spcAft>
                <a:spcPts val="0"/>
              </a:spcAft>
              <a:buFont typeface="Arial" panose="020B0604020202020204" pitchFamily="34" charset="0"/>
              <a:buNone/>
            </a:pPr>
            <a:r>
              <a:rPr lang="en-US" sz="1500" b="1" baseline="0" dirty="0">
                <a:solidFill>
                  <a:schemeClr val="accent1"/>
                </a:solidFill>
                <a:latin typeface="Arial" panose="020B0604020202020204" pitchFamily="34" charset="0"/>
                <a:cs typeface="Arial" panose="020B0604020202020204" pitchFamily="34" charset="0"/>
              </a:rPr>
              <a:t>Resources &amp; Name / Occupation / Org boxes:</a:t>
            </a:r>
          </a:p>
          <a:p>
            <a:pPr marL="0" indent="0">
              <a:spcBef>
                <a:spcPts val="400"/>
              </a:spcBef>
              <a:spcAft>
                <a:spcPts val="800"/>
              </a:spcAft>
              <a:buFont typeface="Arial" panose="020B0604020202020204" pitchFamily="34" charset="0"/>
              <a:buNone/>
            </a:pPr>
            <a:r>
              <a:rPr lang="en-US" sz="1050" baseline="0" dirty="0">
                <a:latin typeface="Arial" panose="020B0604020202020204" pitchFamily="34" charset="0"/>
                <a:cs typeface="Arial" panose="020B0604020202020204" pitchFamily="34" charset="0"/>
              </a:rPr>
              <a:t>This works like a multi-level bulleted list.  Use the list level buttons on your “Home” tab to</a:t>
            </a:r>
            <a:br>
              <a:rPr lang="en-US" sz="1050" baseline="0" dirty="0">
                <a:latin typeface="Arial" panose="020B0604020202020204" pitchFamily="34" charset="0"/>
                <a:cs typeface="Arial" panose="020B0604020202020204" pitchFamily="34" charset="0"/>
              </a:rPr>
            </a:br>
            <a:r>
              <a:rPr lang="en-US" sz="1050" baseline="0" dirty="0">
                <a:latin typeface="Arial" panose="020B0604020202020204" pitchFamily="34" charset="0"/>
                <a:cs typeface="Arial" panose="020B0604020202020204" pitchFamily="34" charset="0"/>
              </a:rPr>
              <a:t>change formatting levels.</a:t>
            </a:r>
          </a:p>
          <a:p>
            <a:pPr marL="0" indent="0">
              <a:spcAft>
                <a:spcPts val="600"/>
              </a:spcAft>
              <a:buFont typeface="Arial" panose="020B0604020202020204" pitchFamily="34" charset="0"/>
              <a:buNone/>
            </a:pPr>
            <a:endParaRPr lang="en-US" sz="1050" dirty="0">
              <a:latin typeface="Arial" panose="020B0604020202020204" pitchFamily="34" charset="0"/>
              <a:cs typeface="Arial" panose="020B0604020202020204" pitchFamily="34" charset="0"/>
            </a:endParaRPr>
          </a:p>
        </p:txBody>
      </p:sp>
      <p:grpSp>
        <p:nvGrpSpPr>
          <p:cNvPr id="18" name="Group 17"/>
          <p:cNvGrpSpPr/>
          <p:nvPr userDrawn="1"/>
        </p:nvGrpSpPr>
        <p:grpSpPr>
          <a:xfrm>
            <a:off x="7084799" y="4562930"/>
            <a:ext cx="1734243" cy="644333"/>
            <a:chOff x="6721200" y="5603662"/>
            <a:chExt cx="1296075" cy="481538"/>
          </a:xfrm>
        </p:grpSpPr>
        <p:grpSp>
          <p:nvGrpSpPr>
            <p:cNvPr id="8" name="Group 7"/>
            <p:cNvGrpSpPr/>
            <p:nvPr userDrawn="1"/>
          </p:nvGrpSpPr>
          <p:grpSpPr>
            <a:xfrm>
              <a:off x="6721200" y="5603662"/>
              <a:ext cx="881689" cy="481538"/>
              <a:chOff x="6721200" y="5603662"/>
              <a:chExt cx="881689" cy="481538"/>
            </a:xfrm>
          </p:grpSpPr>
          <p:pic>
            <p:nvPicPr>
              <p:cNvPr id="4" name="Picture 3"/>
              <p:cNvPicPr>
                <a:picLocks noChangeAspect="1"/>
              </p:cNvPicPr>
              <p:nvPr userDrawn="1"/>
            </p:nvPicPr>
            <p:blipFill>
              <a:blip r:embed="rId2"/>
              <a:stretch>
                <a:fillRect/>
              </a:stretch>
            </p:blipFill>
            <p:spPr>
              <a:xfrm>
                <a:off x="6721200" y="5603662"/>
                <a:ext cx="881689" cy="481538"/>
              </a:xfrm>
              <a:prstGeom prst="rect">
                <a:avLst/>
              </a:prstGeom>
            </p:spPr>
          </p:pic>
          <p:sp>
            <p:nvSpPr>
              <p:cNvPr id="5" name="Rectangle 4"/>
              <p:cNvSpPr/>
              <p:nvPr userDrawn="1"/>
            </p:nvSpPr>
            <p:spPr>
              <a:xfrm>
                <a:off x="7236000" y="5644800"/>
                <a:ext cx="366889" cy="178031"/>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sp>
          <p:nvSpPr>
            <p:cNvPr id="17" name="Left Arrow 16"/>
            <p:cNvSpPr/>
            <p:nvPr userDrawn="1"/>
          </p:nvSpPr>
          <p:spPr>
            <a:xfrm>
              <a:off x="7642875" y="5644800"/>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sp>
        <p:nvSpPr>
          <p:cNvPr id="28" name="Rectangle 27"/>
          <p:cNvSpPr/>
          <p:nvPr userDrawn="1"/>
        </p:nvSpPr>
        <p:spPr>
          <a:xfrm>
            <a:off x="5040000" y="1"/>
            <a:ext cx="278130" cy="137638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7" name="Rectangle 26"/>
          <p:cNvSpPr/>
          <p:nvPr userDrawn="1"/>
        </p:nvSpPr>
        <p:spPr>
          <a:xfrm>
            <a:off x="4429402" y="1376381"/>
            <a:ext cx="278130" cy="548162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 name="TextBox 6"/>
          <p:cNvSpPr txBox="1"/>
          <p:nvPr userDrawn="1"/>
        </p:nvSpPr>
        <p:spPr>
          <a:xfrm>
            <a:off x="91736" y="1480004"/>
            <a:ext cx="4337666" cy="5352299"/>
          </a:xfrm>
          <a:prstGeom prst="rect">
            <a:avLst/>
          </a:prstGeom>
          <a:noFill/>
        </p:spPr>
        <p:txBody>
          <a:bodyPr wrap="square" rtlCol="0">
            <a:noAutofit/>
          </a:bodyPr>
          <a:lstStyle/>
          <a:p>
            <a:pPr>
              <a:spcAft>
                <a:spcPts val="300"/>
              </a:spcAft>
            </a:pPr>
            <a:r>
              <a:rPr lang="en-US" sz="2000" b="1" dirty="0">
                <a:solidFill>
                  <a:schemeClr val="accent1"/>
                </a:solidFill>
                <a:latin typeface="Arial" panose="020B0604020202020204" pitchFamily="34" charset="0"/>
                <a:cs typeface="Arial" panose="020B0604020202020204" pitchFamily="34" charset="0"/>
              </a:rPr>
              <a:t>How to use</a:t>
            </a:r>
            <a:r>
              <a:rPr lang="en-US" sz="2000" b="1" baseline="0" dirty="0">
                <a:solidFill>
                  <a:schemeClr val="accent1"/>
                </a:solidFill>
                <a:latin typeface="Arial" panose="020B0604020202020204" pitchFamily="34" charset="0"/>
                <a:cs typeface="Arial" panose="020B0604020202020204" pitchFamily="34" charset="0"/>
              </a:rPr>
              <a:t> this template:</a:t>
            </a:r>
          </a:p>
          <a:p>
            <a:pPr marL="171450" indent="-171450">
              <a:buFont typeface="Arial" panose="020B0604020202020204" pitchFamily="34" charset="0"/>
              <a:buChar char="•"/>
            </a:pPr>
            <a:r>
              <a:rPr lang="en-US" sz="1050" b="0" baseline="0" dirty="0">
                <a:latin typeface="Arial" panose="020B0604020202020204" pitchFamily="34" charset="0"/>
                <a:cs typeface="Arial" panose="020B0604020202020204" pitchFamily="34" charset="0"/>
              </a:rPr>
              <a:t>When creating a new slide, click the arrow under the “New Slide” button.  This will display the template master slides available.</a:t>
            </a:r>
          </a:p>
          <a:p>
            <a:pPr marL="171450" indent="-171450">
              <a:spcBef>
                <a:spcPts val="600"/>
              </a:spcBef>
              <a:buFont typeface="Arial" panose="020B0604020202020204" pitchFamily="34" charset="0"/>
              <a:buChar char="•"/>
            </a:pPr>
            <a:r>
              <a:rPr lang="en-US" sz="1050" b="0" baseline="0" dirty="0">
                <a:latin typeface="Arial" panose="020B0604020202020204" pitchFamily="34" charset="0"/>
                <a:cs typeface="Arial" panose="020B0604020202020204" pitchFamily="34" charset="0"/>
              </a:rPr>
              <a:t>Select the layout you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need from the list.</a:t>
            </a:r>
          </a:p>
          <a:p>
            <a:pPr marL="171450" indent="-171450">
              <a:spcBef>
                <a:spcPts val="600"/>
              </a:spcBef>
              <a:buFont typeface="Arial" panose="020B0604020202020204" pitchFamily="34" charset="0"/>
              <a:buChar char="•"/>
            </a:pPr>
            <a:r>
              <a:rPr lang="en-US" sz="1050" b="0" baseline="0" dirty="0">
                <a:latin typeface="Arial" panose="020B0604020202020204" pitchFamily="34" charset="0"/>
                <a:cs typeface="Arial" panose="020B0604020202020204" pitchFamily="34" charset="0"/>
              </a:rPr>
              <a:t>Likewise, to </a:t>
            </a:r>
            <a:r>
              <a:rPr lang="en-US" sz="1050" b="0" i="1" baseline="0" dirty="0">
                <a:latin typeface="Arial" panose="020B0604020202020204" pitchFamily="34" charset="0"/>
                <a:cs typeface="Arial" panose="020B0604020202020204" pitchFamily="34" charset="0"/>
              </a:rPr>
              <a:t>change</a:t>
            </a:r>
            <a:r>
              <a:rPr lang="en-US" sz="1050" b="0" baseline="0" dirty="0">
                <a:latin typeface="Arial" panose="020B0604020202020204" pitchFamily="34" charset="0"/>
                <a:cs typeface="Arial" panose="020B0604020202020204" pitchFamily="34" charset="0"/>
              </a:rPr>
              <a:t> the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template master of an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existing slide, click the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“Layout” button right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next to the “New Slide” button.</a:t>
            </a:r>
          </a:p>
          <a:p>
            <a:pPr marL="0" marR="0" lvl="0" indent="0" algn="l" defTabSz="457200" rtl="0" eaLnBrk="1" fontAlgn="auto" latinLnBrk="0" hangingPunct="1">
              <a:lnSpc>
                <a:spcPct val="100000"/>
              </a:lnSpc>
              <a:spcBef>
                <a:spcPts val="1200"/>
              </a:spcBef>
              <a:spcAft>
                <a:spcPts val="30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General Template Notes:</a:t>
            </a:r>
          </a:p>
          <a:p>
            <a:pPr marL="91440" lvl="0" indent="0">
              <a:spcAft>
                <a:spcPts val="600"/>
              </a:spcAft>
              <a:buFont typeface="Arial" panose="020B0604020202020204" pitchFamily="34" charset="0"/>
              <a:buNone/>
            </a:pPr>
            <a:r>
              <a:rPr lang="en-US" sz="1800" b="0" u="none" spc="60" baseline="0" dirty="0">
                <a:solidFill>
                  <a:schemeClr val="accent5">
                    <a:lumMod val="20000"/>
                    <a:lumOff val="80000"/>
                  </a:schemeClr>
                </a:solidFill>
                <a:effectLst>
                  <a:outerShdw blurRad="76200" dist="38100" dir="8100000" algn="tr" rotWithShape="0">
                    <a:prstClr val="black">
                      <a:alpha val="60000"/>
                    </a:prstClr>
                  </a:outerShdw>
                </a:effectLst>
                <a:latin typeface="+mj-lt"/>
                <a:cs typeface="Arial" panose="020B0604020202020204" pitchFamily="34" charset="0"/>
                <a:sym typeface="Wingdings" panose="05000000000000000000" pitchFamily="2" charset="2"/>
              </a:rPr>
              <a:t></a:t>
            </a:r>
            <a:r>
              <a:rPr lang="en-US" sz="1800" b="1" u="none" spc="60" baseline="0" dirty="0">
                <a:solidFill>
                  <a:schemeClr val="bg1"/>
                </a:solidFill>
                <a:effectLst>
                  <a:outerShdw blurRad="76200" dist="38100" dir="8100000" algn="tr" rotWithShape="0">
                    <a:prstClr val="black">
                      <a:alpha val="60000"/>
                    </a:prstClr>
                  </a:outerShdw>
                </a:effectLst>
                <a:latin typeface="+mj-lt"/>
                <a:cs typeface="Arial" panose="020B0604020202020204" pitchFamily="34" charset="0"/>
              </a:rPr>
              <a:t> </a:t>
            </a:r>
            <a:r>
              <a:rPr lang="en-US" sz="1800" b="1" u="sng" spc="60" baseline="0" dirty="0">
                <a:solidFill>
                  <a:schemeClr val="bg1"/>
                </a:solidFill>
                <a:effectLst>
                  <a:outerShdw blurRad="76200" dist="38100" dir="8100000" algn="tr" rotWithShape="0">
                    <a:prstClr val="black">
                      <a:alpha val="60000"/>
                    </a:prstClr>
                  </a:outerShdw>
                </a:effectLst>
                <a:latin typeface="+mj-lt"/>
                <a:cs typeface="Arial" panose="020B0604020202020204" pitchFamily="34" charset="0"/>
              </a:rPr>
              <a:t>DO NOT</a:t>
            </a:r>
            <a:r>
              <a:rPr lang="en-US" sz="1800" b="1" u="none" spc="60" baseline="0" dirty="0">
                <a:solidFill>
                  <a:schemeClr val="bg1"/>
                </a:solidFill>
                <a:effectLst>
                  <a:outerShdw blurRad="76200" dist="38100" dir="8100000" algn="tr" rotWithShape="0">
                    <a:prstClr val="black">
                      <a:alpha val="60000"/>
                    </a:prstClr>
                  </a:outerShdw>
                </a:effectLst>
                <a:latin typeface="+mj-lt"/>
                <a:cs typeface="Arial" panose="020B0604020202020204" pitchFamily="34" charset="0"/>
              </a:rPr>
              <a:t>:</a:t>
            </a:r>
          </a:p>
          <a:p>
            <a:pPr marL="457200" marR="0" lvl="1" indent="-171450" algn="l" defTabSz="457200" rtl="0" eaLnBrk="1" fontAlgn="auto" latinLnBrk="0" hangingPunct="1">
              <a:lnSpc>
                <a:spcPct val="100000"/>
              </a:lnSpc>
              <a:spcBef>
                <a:spcPts val="0"/>
              </a:spcBef>
              <a:spcAft>
                <a:spcPts val="600"/>
              </a:spcAft>
              <a:buClr>
                <a:schemeClr val="accent2"/>
              </a:buClr>
              <a:buSzTx/>
              <a:buFont typeface="Wingdings" panose="05000000000000000000" pitchFamily="2" charset="2"/>
              <a:buChar char="ý"/>
              <a:tabLst/>
              <a:defRPr/>
            </a:pPr>
            <a:r>
              <a:rPr lang="en-US" sz="1050" b="1" baseline="0" dirty="0">
                <a:latin typeface="Arial" panose="020B0604020202020204" pitchFamily="34" charset="0"/>
                <a:cs typeface="Arial" panose="020B0604020202020204" pitchFamily="34" charset="0"/>
              </a:rPr>
              <a:t>Space out your bullets using the “enter” key</a:t>
            </a:r>
            <a:r>
              <a:rPr lang="en-US" sz="1050" b="0" baseline="0" dirty="0">
                <a:latin typeface="Arial" panose="020B0604020202020204" pitchFamily="34" charset="0"/>
                <a:cs typeface="Arial" panose="020B0604020202020204" pitchFamily="34" charset="0"/>
              </a:rPr>
              <a:t>.  Please note if a spacing adjustment is required.</a:t>
            </a:r>
            <a:endParaRPr lang="en-US" sz="1050" b="0" dirty="0">
              <a:latin typeface="Arial" panose="020B0604020202020204" pitchFamily="34" charset="0"/>
              <a:cs typeface="Arial" panose="020B0604020202020204" pitchFamily="34" charset="0"/>
            </a:endParaRPr>
          </a:p>
          <a:p>
            <a:pPr marL="457200" lvl="1" indent="-171450">
              <a:spcAft>
                <a:spcPts val="600"/>
              </a:spcAft>
              <a:buClr>
                <a:schemeClr val="accent2"/>
              </a:buClr>
              <a:buFont typeface="Wingdings" panose="05000000000000000000" pitchFamily="2" charset="2"/>
              <a:buChar char="ý"/>
            </a:pPr>
            <a:r>
              <a:rPr lang="en-US" sz="1050" b="1" baseline="0" dirty="0">
                <a:latin typeface="Arial" panose="020B0604020202020204" pitchFamily="34" charset="0"/>
                <a:cs typeface="Arial" panose="020B0604020202020204" pitchFamily="34" charset="0"/>
              </a:rPr>
              <a:t>Type any titles in all uppercase or with caps lock on</a:t>
            </a:r>
            <a:r>
              <a:rPr lang="en-US" sz="1050" b="0" baseline="0" dirty="0">
                <a:latin typeface="Arial" panose="020B0604020202020204" pitchFamily="34" charset="0"/>
                <a:cs typeface="Arial" panose="020B0604020202020204" pitchFamily="34" charset="0"/>
              </a:rPr>
              <a:t>, as formatting is automatic. Type using standard title caps.</a:t>
            </a:r>
          </a:p>
          <a:p>
            <a:pPr marL="457200" lvl="1" indent="-171450">
              <a:spcAft>
                <a:spcPts val="600"/>
              </a:spcAft>
              <a:buClr>
                <a:schemeClr val="accent2"/>
              </a:buClr>
              <a:buFont typeface="Wingdings" panose="05000000000000000000" pitchFamily="2" charset="2"/>
              <a:buChar char="ý"/>
            </a:pPr>
            <a:r>
              <a:rPr lang="en-US" sz="1050" b="1" baseline="0" dirty="0">
                <a:latin typeface="Arial" panose="020B0604020202020204" pitchFamily="34" charset="0"/>
                <a:cs typeface="Arial" panose="020B0604020202020204" pitchFamily="34" charset="0"/>
              </a:rPr>
              <a:t>Change heading alignment or location for standard content slide material</a:t>
            </a:r>
            <a:r>
              <a:rPr lang="en-US" sz="1050" b="0" baseline="0" dirty="0">
                <a:latin typeface="Arial" panose="020B0604020202020204" pitchFamily="34" charset="0"/>
                <a:cs typeface="Arial" panose="020B0604020202020204" pitchFamily="34" charset="0"/>
              </a:rPr>
              <a:t>.</a:t>
            </a:r>
          </a:p>
          <a:p>
            <a:pPr marL="9144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800" b="0" u="none" kern="1200" spc="60" baseline="0" dirty="0">
                <a:solidFill>
                  <a:srgbClr val="92D050"/>
                </a:solidFill>
                <a:effectLst>
                  <a:outerShdw blurRad="76200" dist="38100" dir="8100000" algn="tr" rotWithShape="0">
                    <a:prstClr val="black">
                      <a:alpha val="60000"/>
                    </a:prstClr>
                  </a:outerShdw>
                </a:effectLst>
                <a:latin typeface="+mn-lt"/>
                <a:ea typeface="+mn-ea"/>
                <a:cs typeface="Arial" panose="020B0604020202020204" pitchFamily="34" charset="0"/>
                <a:sym typeface="Wingdings" panose="05000000000000000000" pitchFamily="2" charset="2"/>
              </a:rPr>
              <a:t></a:t>
            </a:r>
            <a:r>
              <a:rPr kumimoji="0" lang="en-US" sz="1800" b="1" i="0" u="none" strike="noStrike" kern="1200" cap="none" spc="60" normalizeH="0" baseline="0" noProof="0" dirty="0">
                <a:ln>
                  <a:noFill/>
                </a:ln>
                <a:solidFill>
                  <a:schemeClr val="bg1"/>
                </a:solidFill>
                <a:effectLst>
                  <a:outerShdw blurRad="76200" dist="38100" dir="8100000" algn="tr" rotWithShape="0">
                    <a:prstClr val="black">
                      <a:alpha val="60000"/>
                    </a:prstClr>
                  </a:outerShdw>
                </a:effectLst>
                <a:uLnTx/>
                <a:uFillTx/>
                <a:latin typeface="+mj-lt"/>
                <a:ea typeface="+mn-ea"/>
                <a:cs typeface="Arial" panose="020B0604020202020204" pitchFamily="34" charset="0"/>
              </a:rPr>
              <a:t> </a:t>
            </a:r>
            <a:r>
              <a:rPr kumimoji="0" lang="en-US" sz="1800" b="1" i="0" u="sng" strike="noStrike" kern="1200" cap="none" spc="60" normalizeH="0" baseline="0" noProof="0" dirty="0">
                <a:ln>
                  <a:noFill/>
                </a:ln>
                <a:solidFill>
                  <a:schemeClr val="bg1"/>
                </a:solidFill>
                <a:effectLst>
                  <a:outerShdw blurRad="76200" dist="38100" dir="8100000" algn="tr" rotWithShape="0">
                    <a:prstClr val="black">
                      <a:alpha val="60000"/>
                    </a:prstClr>
                  </a:outerShdw>
                </a:effectLst>
                <a:uLnTx/>
                <a:uFillTx/>
                <a:latin typeface="+mj-lt"/>
                <a:ea typeface="+mn-ea"/>
                <a:cs typeface="Arial" panose="020B0604020202020204" pitchFamily="34" charset="0"/>
              </a:rPr>
              <a:t>DO</a:t>
            </a:r>
            <a:r>
              <a:rPr kumimoji="0" lang="en-US" sz="1800" b="1" i="0" u="none" strike="noStrike" kern="1200" cap="none" spc="60" normalizeH="0" baseline="0" noProof="0" dirty="0">
                <a:ln>
                  <a:noFill/>
                </a:ln>
                <a:solidFill>
                  <a:schemeClr val="bg1"/>
                </a:solidFill>
                <a:effectLst>
                  <a:outerShdw blurRad="76200" dist="38100" dir="8100000" algn="tr" rotWithShape="0">
                    <a:prstClr val="black">
                      <a:alpha val="60000"/>
                    </a:prstClr>
                  </a:outerShdw>
                </a:effectLst>
                <a:uLnTx/>
                <a:uFillTx/>
                <a:latin typeface="+mj-lt"/>
                <a:ea typeface="+mn-ea"/>
                <a:cs typeface="Arial" panose="020B0604020202020204" pitchFamily="34" charset="0"/>
              </a:rPr>
              <a:t>:</a:t>
            </a:r>
          </a:p>
          <a:p>
            <a:pPr marL="457200" marR="0" lvl="1" indent="-171450" algn="l" defTabSz="457200" rtl="0" eaLnBrk="1" fontAlgn="auto" latinLnBrk="0" hangingPunct="1">
              <a:lnSpc>
                <a:spcPct val="100000"/>
              </a:lnSpc>
              <a:spcBef>
                <a:spcPts val="0"/>
              </a:spcBef>
              <a:spcAft>
                <a:spcPts val="600"/>
              </a:spcAft>
              <a:buClr>
                <a:srgbClr val="72AF2F"/>
              </a:buClr>
              <a:buSzTx/>
              <a:buFont typeface="Wingdings" panose="05000000000000000000" pitchFamily="2" charset="2"/>
              <a:buChar char="þ"/>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Reference your graphics</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 a note at the top of the “Slide notes” section that indicates where your graphic originated.</a:t>
            </a:r>
          </a:p>
          <a:p>
            <a:pPr marL="457200" marR="0" lvl="1"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 that any graphics not referenced or in violation of </a:t>
            </a:r>
            <a:r>
              <a:rPr kumimoji="0" lang="en-US" sz="1050" b="1" i="0" u="none" strike="noStrike" kern="1200" cap="none" spc="0" normalizeH="0" baseline="0" noProof="0" dirty="0">
                <a:ln>
                  <a:noFill/>
                </a:ln>
                <a:solidFill>
                  <a:schemeClr val="accent4">
                    <a:lumMod val="25000"/>
                  </a:schemeClr>
                </a:solidFill>
                <a:effectLst/>
                <a:uLnTx/>
                <a:uFillTx/>
                <a:latin typeface="Arial" panose="020B0604020202020204" pitchFamily="34" charset="0"/>
                <a:ea typeface="+mn-ea"/>
                <a:cs typeface="Arial" panose="020B0604020202020204" pitchFamily="34" charset="0"/>
              </a:rPr>
              <a:t>US Copyright Law, Title 17 </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be replaced to ensure your protection.</a:t>
            </a:r>
          </a:p>
          <a:p>
            <a:pPr marL="0" indent="0">
              <a:spcBef>
                <a:spcPts val="600"/>
              </a:spcBef>
              <a:buFont typeface="Arial" panose="020B0604020202020204" pitchFamily="34" charset="0"/>
              <a:buNone/>
            </a:pPr>
            <a:endParaRPr lang="en-US" sz="1100" b="0" baseline="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10" name="TextBox 9"/>
          <p:cNvSpPr txBox="1"/>
          <p:nvPr userDrawn="1"/>
        </p:nvSpPr>
        <p:spPr>
          <a:xfrm>
            <a:off x="5308798" y="88691"/>
            <a:ext cx="3245631" cy="1102812"/>
          </a:xfrm>
          <a:prstGeom prst="rect">
            <a:avLst/>
          </a:prstGeom>
          <a:noFill/>
        </p:spPr>
        <p:txBody>
          <a:bodyPr wrap="square" rtlCol="0" anchor="ctr">
            <a:noAutofit/>
          </a:bodyPr>
          <a:lstStyle/>
          <a:p>
            <a:pPr algn="l"/>
            <a:r>
              <a:rPr lang="en-US" sz="1400" i="1" kern="1200" dirty="0">
                <a:solidFill>
                  <a:schemeClr val="tx1">
                    <a:lumMod val="65000"/>
                    <a:lumOff val="35000"/>
                  </a:schemeClr>
                </a:solidFill>
                <a:latin typeface="Arial" panose="020B0604020202020204" pitchFamily="34" charset="0"/>
                <a:ea typeface="+mn-ea"/>
                <a:cs typeface="Arial" panose="020B0604020202020204" pitchFamily="34" charset="0"/>
              </a:rPr>
              <a:t>This slide contains information on how to use this template, and is hidden. </a:t>
            </a:r>
          </a:p>
          <a:p>
            <a:pPr algn="l">
              <a:spcBef>
                <a:spcPts val="300"/>
              </a:spcBef>
            </a:pPr>
            <a:r>
              <a:rPr lang="en-US" sz="1400" i="1" kern="1200" dirty="0">
                <a:solidFill>
                  <a:schemeClr val="tx1">
                    <a:lumMod val="65000"/>
                    <a:lumOff val="35000"/>
                  </a:schemeClr>
                </a:solidFill>
                <a:latin typeface="Arial" panose="020B0604020202020204" pitchFamily="34" charset="0"/>
                <a:ea typeface="+mn-ea"/>
                <a:cs typeface="Arial" panose="020B0604020202020204" pitchFamily="34" charset="0"/>
              </a:rPr>
              <a:t>It is not a part of </a:t>
            </a:r>
            <a:br>
              <a:rPr lang="en-US" sz="1400" i="1" kern="1200" dirty="0">
                <a:solidFill>
                  <a:schemeClr val="tx1">
                    <a:lumMod val="65000"/>
                    <a:lumOff val="35000"/>
                  </a:schemeClr>
                </a:solidFill>
                <a:latin typeface="Arial" panose="020B0604020202020204" pitchFamily="34" charset="0"/>
                <a:ea typeface="+mn-ea"/>
                <a:cs typeface="Arial" panose="020B0604020202020204" pitchFamily="34" charset="0"/>
              </a:rPr>
            </a:br>
            <a:r>
              <a:rPr lang="en-US" sz="1400" i="1" kern="1200" dirty="0">
                <a:solidFill>
                  <a:schemeClr val="tx1">
                    <a:lumMod val="65000"/>
                    <a:lumOff val="35000"/>
                  </a:schemeClr>
                </a:solidFill>
                <a:latin typeface="Arial" panose="020B0604020202020204" pitchFamily="34" charset="0"/>
                <a:ea typeface="+mn-ea"/>
                <a:cs typeface="Arial" panose="020B0604020202020204" pitchFamily="34" charset="0"/>
              </a:rPr>
              <a:t>the presentation.</a:t>
            </a:r>
          </a:p>
        </p:txBody>
      </p:sp>
      <p:cxnSp>
        <p:nvCxnSpPr>
          <p:cNvPr id="9" name="Straight Connector 8"/>
          <p:cNvCxnSpPr/>
          <p:nvPr userDrawn="1"/>
        </p:nvCxnSpPr>
        <p:spPr>
          <a:xfrm>
            <a:off x="0" y="1376381"/>
            <a:ext cx="9144000" cy="0"/>
          </a:xfrm>
          <a:prstGeom prst="line">
            <a:avLst/>
          </a:prstGeom>
          <a:ln w="1016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5" name="TextBox 14"/>
          <p:cNvSpPr txBox="1"/>
          <p:nvPr userDrawn="1"/>
        </p:nvSpPr>
        <p:spPr>
          <a:xfrm>
            <a:off x="7084799" y="2286069"/>
            <a:ext cx="1619719" cy="1620538"/>
          </a:xfrm>
          <a:prstGeom prst="rect">
            <a:avLst/>
          </a:prstGeom>
          <a:noFill/>
        </p:spPr>
        <p:txBody>
          <a:bodyPr wrap="square" rtlCol="0">
            <a:noAutofit/>
          </a:bodyPr>
          <a:lstStyle/>
          <a:p>
            <a:pPr marL="0" marR="0" lvl="1" indent="-171450" algn="l" defTabSz="457200" rtl="0" eaLnBrk="1" fontAlgn="auto" latinLnBrk="0" hangingPunct="1">
              <a:lnSpc>
                <a:spcPct val="90000"/>
              </a:lnSpc>
              <a:spcBef>
                <a:spcPts val="0"/>
              </a:spcBef>
              <a:spcAft>
                <a:spcPts val="400"/>
              </a:spcAft>
              <a:buClrTx/>
              <a:buSzTx/>
              <a:buFont typeface="Arial" panose="020B0604020202020204" pitchFamily="34" charset="0"/>
              <a:buChar char="•"/>
              <a:tabLst/>
              <a:defRPr/>
            </a:pPr>
            <a:r>
              <a:rPr lang="en-US" sz="1100" b="0" baseline="0" dirty="0">
                <a:latin typeface="Arial" panose="020B0604020202020204" pitchFamily="34" charset="0"/>
                <a:cs typeface="Arial" panose="020B0604020202020204" pitchFamily="34" charset="0"/>
              </a:rPr>
              <a:t>Legal Language</a:t>
            </a:r>
            <a:endParaRPr lang="en-US" sz="1100" b="0" baseline="0" dirty="0"/>
          </a:p>
          <a:p>
            <a:pPr marL="0" lvl="1" indent="-171450">
              <a:lnSpc>
                <a:spcPct val="90000"/>
              </a:lnSpc>
              <a:spcAft>
                <a:spcPts val="400"/>
              </a:spcAft>
              <a:buFont typeface="Arial" panose="020B0604020202020204" pitchFamily="34" charset="0"/>
              <a:buChar char="•"/>
            </a:pPr>
            <a:r>
              <a:rPr lang="en-US" sz="1100" b="0" baseline="0" dirty="0"/>
              <a:t>Poll</a:t>
            </a:r>
          </a:p>
          <a:p>
            <a:pPr marL="0" lvl="1" indent="-171450">
              <a:lnSpc>
                <a:spcPct val="90000"/>
              </a:lnSpc>
              <a:spcAft>
                <a:spcPts val="400"/>
              </a:spcAft>
              <a:buFont typeface="Arial" panose="020B0604020202020204" pitchFamily="34" charset="0"/>
              <a:buChar char="•"/>
            </a:pPr>
            <a:r>
              <a:rPr lang="en-US" sz="1100" b="0" baseline="0" dirty="0"/>
              <a:t>Save the Date</a:t>
            </a:r>
          </a:p>
          <a:p>
            <a:pPr marL="0" lvl="1" indent="-171450">
              <a:lnSpc>
                <a:spcPct val="90000"/>
              </a:lnSpc>
              <a:spcAft>
                <a:spcPts val="400"/>
              </a:spcAft>
              <a:buFont typeface="Arial" panose="020B0604020202020204" pitchFamily="34" charset="0"/>
              <a:buChar char="•"/>
            </a:pPr>
            <a:r>
              <a:rPr lang="en-US" sz="1100" b="0" baseline="0" dirty="0"/>
              <a:t>Questions</a:t>
            </a:r>
          </a:p>
          <a:p>
            <a:pPr marL="0" lvl="1" indent="-171450">
              <a:lnSpc>
                <a:spcPct val="90000"/>
              </a:lnSpc>
              <a:spcAft>
                <a:spcPts val="400"/>
              </a:spcAft>
              <a:buFont typeface="Arial" panose="020B0604020202020204" pitchFamily="34" charset="0"/>
              <a:buChar char="•"/>
            </a:pPr>
            <a:r>
              <a:rPr lang="en-US" sz="1100" b="0" baseline="0" dirty="0"/>
              <a:t>Resources</a:t>
            </a:r>
          </a:p>
          <a:p>
            <a:pPr marL="0" lvl="1" indent="-171450">
              <a:lnSpc>
                <a:spcPct val="90000"/>
              </a:lnSpc>
              <a:spcAft>
                <a:spcPts val="400"/>
              </a:spcAft>
              <a:buFont typeface="Arial" panose="020B0604020202020204" pitchFamily="34" charset="0"/>
              <a:buChar char="•"/>
            </a:pPr>
            <a:r>
              <a:rPr lang="en-US" sz="1100" b="0" baseline="0" dirty="0"/>
              <a:t>Contact</a:t>
            </a:r>
          </a:p>
          <a:p>
            <a:pPr marL="0" lvl="1" indent="-171450">
              <a:lnSpc>
                <a:spcPct val="90000"/>
              </a:lnSpc>
              <a:spcAft>
                <a:spcPts val="400"/>
              </a:spcAft>
              <a:buFont typeface="Arial" panose="020B0604020202020204" pitchFamily="34" charset="0"/>
              <a:buChar char="•"/>
            </a:pPr>
            <a:r>
              <a:rPr lang="en-US" sz="1100" b="0" baseline="0" dirty="0"/>
              <a:t>Thank You</a:t>
            </a:r>
            <a:endParaRPr lang="en-US" sz="1100" b="0" dirty="0"/>
          </a:p>
        </p:txBody>
      </p:sp>
      <p:cxnSp>
        <p:nvCxnSpPr>
          <p:cNvPr id="3" name="Straight Connector 2"/>
          <p:cNvCxnSpPr/>
          <p:nvPr userDrawn="1"/>
        </p:nvCxnSpPr>
        <p:spPr>
          <a:xfrm>
            <a:off x="5040000" y="2252580"/>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5040000" y="3766530"/>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40" name="Group 39">
            <a:extLst>
              <a:ext uri="{FF2B5EF4-FFF2-40B4-BE49-F238E27FC236}">
                <a16:creationId xmlns:a16="http://schemas.microsoft.com/office/drawing/2014/main" id="{54EBE4A4-93BC-4F5F-96D7-3EB1B9477815}"/>
              </a:ext>
            </a:extLst>
          </p:cNvPr>
          <p:cNvGrpSpPr/>
          <p:nvPr userDrawn="1"/>
        </p:nvGrpSpPr>
        <p:grpSpPr>
          <a:xfrm>
            <a:off x="5101094" y="5519741"/>
            <a:ext cx="3776420" cy="1204516"/>
            <a:chOff x="9823451" y="-913608"/>
            <a:chExt cx="3776420" cy="1204516"/>
          </a:xfrm>
        </p:grpSpPr>
        <p:sp>
          <p:nvSpPr>
            <p:cNvPr id="23" name="TextBox 22"/>
            <p:cNvSpPr txBox="1"/>
            <p:nvPr userDrawn="1"/>
          </p:nvSpPr>
          <p:spPr>
            <a:xfrm>
              <a:off x="11200962" y="-833368"/>
              <a:ext cx="2398909" cy="1044036"/>
            </a:xfrm>
            <a:prstGeom prst="rect">
              <a:avLst/>
            </a:prstGeom>
            <a:noFill/>
          </p:spPr>
          <p:txBody>
            <a:bodyPr wrap="square" rtlCol="0" anchor="ctr">
              <a:noAutofit/>
            </a:bodyPr>
            <a:lstStyle/>
            <a:p>
              <a:pPr algn="l">
                <a:lnSpc>
                  <a:spcPct val="90000"/>
                </a:lnSpc>
              </a:pPr>
              <a:r>
                <a:rPr lang="en-US" sz="1200" b="1" i="0" spc="40" dirty="0">
                  <a:solidFill>
                    <a:schemeClr val="tx1">
                      <a:lumMod val="85000"/>
                      <a:lumOff val="15000"/>
                    </a:schemeClr>
                  </a:solidFill>
                  <a:latin typeface="+mj-lt"/>
                </a:rPr>
                <a:t>Don’t delete this slide until the presentation is final.</a:t>
              </a:r>
              <a:endParaRPr lang="en-US" sz="1200" b="1" i="0" spc="40" baseline="0" dirty="0">
                <a:solidFill>
                  <a:schemeClr val="tx1">
                    <a:lumMod val="85000"/>
                    <a:lumOff val="15000"/>
                  </a:schemeClr>
                </a:solidFill>
                <a:latin typeface="+mj-lt"/>
              </a:endParaRPr>
            </a:p>
            <a:p>
              <a:pPr algn="ctr">
                <a:lnSpc>
                  <a:spcPct val="90000"/>
                </a:lnSpc>
                <a:spcBef>
                  <a:spcPts val="600"/>
                </a:spcBef>
              </a:pPr>
              <a:r>
                <a:rPr lang="en-US" sz="1500" b="1" i="0" spc="40" baseline="0" dirty="0">
                  <a:solidFill>
                    <a:srgbClr val="9D1C30"/>
                  </a:solidFill>
                  <a:latin typeface="+mj-lt"/>
                </a:rPr>
                <a:t>Keep it in the template.</a:t>
              </a:r>
              <a:endParaRPr lang="en-US" sz="1500" b="1" i="0" spc="40" dirty="0">
                <a:solidFill>
                  <a:srgbClr val="9D1C30"/>
                </a:solidFill>
                <a:latin typeface="+mj-lt"/>
              </a:endParaRPr>
            </a:p>
          </p:txBody>
        </p:sp>
        <p:grpSp>
          <p:nvGrpSpPr>
            <p:cNvPr id="39" name="Group 38">
              <a:extLst>
                <a:ext uri="{FF2B5EF4-FFF2-40B4-BE49-F238E27FC236}">
                  <a16:creationId xmlns:a16="http://schemas.microsoft.com/office/drawing/2014/main" id="{C27DF8FF-D711-4A8A-8948-673270B8AE9D}"/>
                </a:ext>
              </a:extLst>
            </p:cNvPr>
            <p:cNvGrpSpPr/>
            <p:nvPr userDrawn="1"/>
          </p:nvGrpSpPr>
          <p:grpSpPr>
            <a:xfrm>
              <a:off x="9823451" y="-913608"/>
              <a:ext cx="1204516" cy="1204516"/>
              <a:chOff x="9823451" y="-913608"/>
              <a:chExt cx="1204516" cy="1204516"/>
            </a:xfrm>
          </p:grpSpPr>
          <p:grpSp>
            <p:nvGrpSpPr>
              <p:cNvPr id="24" name="Group 23"/>
              <p:cNvGrpSpPr/>
              <p:nvPr userDrawn="1"/>
            </p:nvGrpSpPr>
            <p:grpSpPr>
              <a:xfrm>
                <a:off x="9823451" y="-913608"/>
                <a:ext cx="1204516" cy="1204516"/>
                <a:chOff x="1714500" y="4547858"/>
                <a:chExt cx="1262157" cy="1262157"/>
              </a:xfrm>
            </p:grpSpPr>
            <p:sp>
              <p:nvSpPr>
                <p:cNvPr id="21" name="8-Point Star 20"/>
                <p:cNvSpPr/>
                <p:nvPr userDrawn="1"/>
              </p:nvSpPr>
              <p:spPr>
                <a:xfrm rot="20240074">
                  <a:off x="1714500" y="4547858"/>
                  <a:ext cx="1262157" cy="1262157"/>
                </a:xfrm>
                <a:prstGeom prst="star8">
                  <a:avLst>
                    <a:gd name="adj" fmla="val 45801"/>
                  </a:avLst>
                </a:prstGeom>
                <a:gradFill>
                  <a:gsLst>
                    <a:gs pos="0">
                      <a:srgbClr val="7A232E"/>
                    </a:gs>
                    <a:gs pos="100000">
                      <a:srgbClr val="B85759"/>
                    </a:gs>
                    <a:gs pos="55000">
                      <a:srgbClr val="9D1C3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2" name="8-Point Star 21"/>
                <p:cNvSpPr/>
                <p:nvPr userDrawn="1"/>
              </p:nvSpPr>
              <p:spPr>
                <a:xfrm rot="20240074">
                  <a:off x="1776599" y="4609957"/>
                  <a:ext cx="1137960" cy="1137960"/>
                </a:xfrm>
                <a:prstGeom prst="star8">
                  <a:avLst>
                    <a:gd name="adj" fmla="val 45801"/>
                  </a:avLst>
                </a:prstGeom>
                <a:noFill/>
                <a:ln w="44450">
                  <a:solidFill>
                    <a:schemeClr val="bg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19" name="TextBox 18"/>
              <p:cNvSpPr txBox="1"/>
              <p:nvPr userDrawn="1"/>
            </p:nvSpPr>
            <p:spPr>
              <a:xfrm>
                <a:off x="9929466" y="-730460"/>
                <a:ext cx="992486" cy="838221"/>
              </a:xfrm>
              <a:prstGeom prst="rect">
                <a:avLst/>
              </a:prstGeom>
              <a:noFill/>
              <a:effectLst>
                <a:outerShdw blurRad="50800" dist="25400" dir="8100000" algn="tr" rotWithShape="0">
                  <a:prstClr val="black">
                    <a:alpha val="40000"/>
                  </a:prstClr>
                </a:outerShdw>
              </a:effectLst>
            </p:spPr>
            <p:txBody>
              <a:bodyPr wrap="square" rtlCol="0" anchor="ctr">
                <a:noAutofit/>
              </a:bodyPr>
              <a:lstStyle/>
              <a:p>
                <a:pPr algn="ctr"/>
                <a:r>
                  <a:rPr lang="en-US" sz="2000" b="0" i="0" spc="40" baseline="0" dirty="0">
                    <a:solidFill>
                      <a:schemeClr val="bg1"/>
                    </a:solidFill>
                    <a:latin typeface="Impact" panose="020B0806030902050204" pitchFamily="34" charset="0"/>
                  </a:rPr>
                  <a:t>DON’T</a:t>
                </a:r>
                <a:br>
                  <a:rPr lang="en-US" sz="2000" b="0" i="0" spc="40" baseline="0" dirty="0">
                    <a:solidFill>
                      <a:schemeClr val="bg1"/>
                    </a:solidFill>
                    <a:latin typeface="Impact" panose="020B0806030902050204" pitchFamily="34" charset="0"/>
                  </a:rPr>
                </a:br>
                <a:r>
                  <a:rPr lang="en-US" sz="2000" b="0" i="0" spc="40" baseline="0" dirty="0">
                    <a:solidFill>
                      <a:schemeClr val="bg1"/>
                    </a:solidFill>
                    <a:latin typeface="Impact" panose="020B0806030902050204" pitchFamily="34" charset="0"/>
                  </a:rPr>
                  <a:t>DELETE</a:t>
                </a:r>
              </a:p>
            </p:txBody>
          </p:sp>
        </p:grpSp>
      </p:grpSp>
      <p:grpSp>
        <p:nvGrpSpPr>
          <p:cNvPr id="20" name="Group 19"/>
          <p:cNvGrpSpPr/>
          <p:nvPr userDrawn="1"/>
        </p:nvGrpSpPr>
        <p:grpSpPr>
          <a:xfrm>
            <a:off x="1939046" y="2247590"/>
            <a:ext cx="2645179" cy="1166059"/>
            <a:chOff x="1534687" y="2189208"/>
            <a:chExt cx="3049009" cy="1344077"/>
          </a:xfrm>
        </p:grpSpPr>
        <p:pic>
          <p:nvPicPr>
            <p:cNvPr id="2" name="Picture 1"/>
            <p:cNvPicPr>
              <a:picLocks noChangeAspect="1"/>
            </p:cNvPicPr>
            <p:nvPr userDrawn="1"/>
          </p:nvPicPr>
          <p:blipFill>
            <a:blip r:embed="rId3"/>
            <a:stretch>
              <a:fillRect/>
            </a:stretch>
          </p:blipFill>
          <p:spPr>
            <a:xfrm>
              <a:off x="1534687" y="2189208"/>
              <a:ext cx="2695575" cy="1162050"/>
            </a:xfrm>
            <a:prstGeom prst="rect">
              <a:avLst/>
            </a:prstGeom>
          </p:spPr>
        </p:pic>
        <p:sp>
          <p:nvSpPr>
            <p:cNvPr id="29" name="Rectangle 28"/>
            <p:cNvSpPr/>
            <p:nvPr userDrawn="1"/>
          </p:nvSpPr>
          <p:spPr>
            <a:xfrm>
              <a:off x="3454181" y="2483307"/>
              <a:ext cx="736819" cy="221793"/>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0" name="Left Arrow 29"/>
            <p:cNvSpPr/>
            <p:nvPr userDrawn="1"/>
          </p:nvSpPr>
          <p:spPr>
            <a:xfrm>
              <a:off x="4209296" y="2514699"/>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1" name="Rectangle 30"/>
            <p:cNvSpPr/>
            <p:nvPr userDrawn="1"/>
          </p:nvSpPr>
          <p:spPr>
            <a:xfrm>
              <a:off x="3061701" y="2843369"/>
              <a:ext cx="382955" cy="322936"/>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2" name="Left Arrow 31"/>
            <p:cNvSpPr/>
            <p:nvPr userDrawn="1"/>
          </p:nvSpPr>
          <p:spPr>
            <a:xfrm rot="7656475">
              <a:off x="3026394" y="3257070"/>
              <a:ext cx="374400" cy="178030"/>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sp>
        <p:nvSpPr>
          <p:cNvPr id="37" name="TextBox 36">
            <a:extLst>
              <a:ext uri="{FF2B5EF4-FFF2-40B4-BE49-F238E27FC236}">
                <a16:creationId xmlns:a16="http://schemas.microsoft.com/office/drawing/2014/main" id="{8F6D14EF-EBC7-433A-8C95-1D2C470B7DF1}"/>
              </a:ext>
            </a:extLst>
          </p:cNvPr>
          <p:cNvSpPr txBox="1"/>
          <p:nvPr userDrawn="1"/>
        </p:nvSpPr>
        <p:spPr>
          <a:xfrm>
            <a:off x="7427" y="161985"/>
            <a:ext cx="5040000" cy="1051560"/>
          </a:xfrm>
          <a:prstGeom prst="rect">
            <a:avLst/>
          </a:prstGeom>
        </p:spPr>
        <p:txBody>
          <a:bodyPr vert="horz" lIns="91440" tIns="45720" rIns="91440" bIns="45720" rtlCol="0" anchor="ctr">
            <a:no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ctr">
              <a:lnSpc>
                <a:spcPct val="85000"/>
              </a:lnSpc>
            </a:pPr>
            <a:r>
              <a:rPr lang="en-US" sz="50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2017 Template</a:t>
            </a:r>
          </a:p>
          <a:p>
            <a:pPr lvl="0" algn="ctr">
              <a:lnSpc>
                <a:spcPct val="85000"/>
              </a:lnSpc>
            </a:pPr>
            <a:r>
              <a:rPr lang="en-US" sz="4000" b="0" spc="60" baseline="0" dirty="0"/>
              <a:t>Usage Instructions</a:t>
            </a:r>
          </a:p>
        </p:txBody>
      </p:sp>
      <p:pic>
        <p:nvPicPr>
          <p:cNvPr id="44" name="Picture 43">
            <a:extLst>
              <a:ext uri="{FF2B5EF4-FFF2-40B4-BE49-F238E27FC236}">
                <a16:creationId xmlns:a16="http://schemas.microsoft.com/office/drawing/2014/main" id="{5AAE9CEC-A7E3-43C1-AC4A-1C3889F366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57143" y="626792"/>
            <a:ext cx="1736362" cy="586522"/>
          </a:xfrm>
          <a:prstGeom prst="rect">
            <a:avLst/>
          </a:prstGeom>
        </p:spPr>
      </p:pic>
    </p:spTree>
    <p:extLst>
      <p:ext uri="{BB962C8B-B14F-4D97-AF65-F5344CB8AC3E}">
        <p14:creationId xmlns:p14="http://schemas.microsoft.com/office/powerpoint/2010/main" val="2258890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ave the Da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6A5BAF-C39D-44C3-B998-7CF83B21A06F}"/>
              </a:ext>
            </a:extLst>
          </p:cNvPr>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0" y="1500059"/>
            <a:ext cx="4955638" cy="5357941"/>
          </a:xfrm>
          <a:prstGeom prst="rect">
            <a:avLst/>
          </a:prstGeom>
        </p:spPr>
      </p:pic>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dirty="0"/>
              <a:t>Save the Date:</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dirty="0"/>
          </a:p>
        </p:txBody>
      </p:sp>
      <p:sp>
        <p:nvSpPr>
          <p:cNvPr id="9" name="Text Placeholder 8">
            <a:extLst>
              <a:ext uri="{FF2B5EF4-FFF2-40B4-BE49-F238E27FC236}">
                <a16:creationId xmlns:a16="http://schemas.microsoft.com/office/drawing/2014/main" id="{8F3C4352-E632-483B-9D34-319AB807FBFB}"/>
              </a:ext>
            </a:extLst>
          </p:cNvPr>
          <p:cNvSpPr>
            <a:spLocks noGrp="1"/>
          </p:cNvSpPr>
          <p:nvPr>
            <p:ph type="body" sz="quarter" idx="11" hasCustomPrompt="1"/>
          </p:nvPr>
        </p:nvSpPr>
        <p:spPr>
          <a:xfrm>
            <a:off x="1112107" y="1699826"/>
            <a:ext cx="7661189" cy="4505325"/>
          </a:xfrm>
        </p:spPr>
        <p:txBody>
          <a:bodyPr/>
          <a:lstStyle>
            <a:lvl1pPr marL="91440" indent="-365760">
              <a:buSzPct val="130000"/>
              <a:buFont typeface="Webdings" panose="05030102010509060703" pitchFamily="18" charset="2"/>
              <a:buChar char=""/>
              <a:defRPr sz="2600"/>
            </a:lvl1pPr>
            <a:lvl2pPr marL="685800" indent="0">
              <a:spcBef>
                <a:spcPts val="0"/>
              </a:spcBef>
              <a:buNone/>
              <a:defRPr sz="1700">
                <a:solidFill>
                  <a:schemeClr val="accent3">
                    <a:lumMod val="75000"/>
                    <a:lumOff val="25000"/>
                  </a:schemeClr>
                </a:solidFill>
              </a:defRPr>
            </a:lvl2pPr>
            <a:lvl3pPr marL="1005840" indent="-365760" algn="l">
              <a:spcAft>
                <a:spcPts val="1200"/>
              </a:spcAft>
              <a:buFont typeface="Webdings" panose="05030102010509060703" pitchFamily="18" charset="2"/>
              <a:buChar char=""/>
              <a:defRPr b="1">
                <a:solidFill>
                  <a:schemeClr val="accent1"/>
                </a:solidFill>
              </a:defRPr>
            </a:lvl3pPr>
          </a:lstStyle>
          <a:p>
            <a:pPr lvl="0"/>
            <a:r>
              <a:rPr lang="en-US"/>
              <a:t>Event Title Here</a:t>
            </a:r>
          </a:p>
          <a:p>
            <a:pPr lvl="1"/>
            <a:r>
              <a:rPr lang="en-US"/>
              <a:t>Event summary goes here</a:t>
            </a:r>
          </a:p>
          <a:p>
            <a:pPr lvl="2"/>
            <a:r>
              <a:rPr lang="en-US"/>
              <a:t>Event date</a:t>
            </a:r>
          </a:p>
          <a:p>
            <a:pPr lvl="3"/>
            <a:r>
              <a:rPr lang="en-US"/>
              <a:t>Fourth level</a:t>
            </a:r>
          </a:p>
          <a:p>
            <a:pPr lvl="4"/>
            <a:r>
              <a:rPr lang="en-US"/>
              <a:t>Fifth level</a:t>
            </a:r>
          </a:p>
        </p:txBody>
      </p:sp>
    </p:spTree>
    <p:extLst>
      <p:ext uri="{BB962C8B-B14F-4D97-AF65-F5344CB8AC3E}">
        <p14:creationId xmlns:p14="http://schemas.microsoft.com/office/powerpoint/2010/main" val="1387802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reakout Room List">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AA60EFC-21EF-4756-ABD1-14D137A0BA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4103" y="-1"/>
            <a:ext cx="3379489" cy="3456222"/>
          </a:xfrm>
          <a:prstGeom prst="ellipse">
            <a:avLst/>
          </a:prstGeom>
          <a:ln>
            <a:noFill/>
          </a:ln>
          <a:effectLst>
            <a:softEdge rad="112500"/>
          </a:effectLst>
        </p:spPr>
      </p:pic>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dirty="0"/>
          </a:p>
        </p:txBody>
      </p:sp>
      <p:sp>
        <p:nvSpPr>
          <p:cNvPr id="9" name="Text Placeholder 8">
            <a:extLst>
              <a:ext uri="{FF2B5EF4-FFF2-40B4-BE49-F238E27FC236}">
                <a16:creationId xmlns:a16="http://schemas.microsoft.com/office/drawing/2014/main" id="{8F3C4352-E632-483B-9D34-319AB807FBFB}"/>
              </a:ext>
            </a:extLst>
          </p:cNvPr>
          <p:cNvSpPr>
            <a:spLocks noGrp="1"/>
          </p:cNvSpPr>
          <p:nvPr>
            <p:ph type="body" sz="quarter" idx="11" hasCustomPrompt="1"/>
          </p:nvPr>
        </p:nvSpPr>
        <p:spPr>
          <a:xfrm>
            <a:off x="628655" y="1319429"/>
            <a:ext cx="7528945" cy="1448602"/>
          </a:xfrm>
          <a:prstGeom prst="rect">
            <a:avLst/>
          </a:prstGeom>
          <a:noFill/>
          <a:ln w="9525">
            <a:gradFill flip="none" rotWithShape="1">
              <a:gsLst>
                <a:gs pos="0">
                  <a:schemeClr val="tx1">
                    <a:alpha val="15000"/>
                  </a:schemeClr>
                </a:gs>
                <a:gs pos="2000">
                  <a:schemeClr val="tx1">
                    <a:alpha val="0"/>
                  </a:schemeClr>
                </a:gs>
                <a:gs pos="100000">
                  <a:schemeClr val="tx1">
                    <a:alpha val="0"/>
                  </a:schemeClr>
                </a:gs>
              </a:gsLst>
              <a:lin ang="16200000" scaled="0"/>
              <a:tileRect/>
            </a:gradFill>
          </a:ln>
        </p:spPr>
        <p:style>
          <a:lnRef idx="2">
            <a:schemeClr val="accent4"/>
          </a:lnRef>
          <a:fillRef idx="1">
            <a:schemeClr val="lt1"/>
          </a:fillRef>
          <a:effectRef idx="0">
            <a:schemeClr val="accent4"/>
          </a:effectRef>
          <a:fontRef idx="minor">
            <a:schemeClr val="dk1"/>
          </a:fontRef>
        </p:style>
        <p:txBody>
          <a:bodyPr wrap="square" lIns="91440" tIns="0" rIns="0" bIns="91440" anchor="ctr">
            <a:spAutoFit/>
          </a:bodyPr>
          <a:lstStyle>
            <a:lvl1pPr marL="914400" indent="-914400">
              <a:lnSpc>
                <a:spcPct val="100000"/>
              </a:lnSpc>
              <a:spcBef>
                <a:spcPts val="0"/>
              </a:spcBef>
              <a:spcAft>
                <a:spcPts val="0"/>
              </a:spcAft>
              <a:buSzPct val="140000"/>
              <a:buFont typeface="Wingdings" panose="05000000000000000000" pitchFamily="2" charset="2"/>
              <a:buChar char=""/>
              <a:defRPr sz="4000" b="0" cap="none" spc="0" baseline="26000">
                <a:ln/>
                <a:pattFill prst="dkUpDiag">
                  <a:fgClr>
                    <a:schemeClr val="tx1"/>
                  </a:fgClr>
                  <a:bgClr>
                    <a:schemeClr val="tx1">
                      <a:lumMod val="90000"/>
                      <a:lumOff val="10000"/>
                    </a:schemeClr>
                  </a:bgClr>
                </a:pattFill>
                <a:effectLst>
                  <a:outerShdw blurRad="38100" dist="19050" dir="2700000" algn="tl" rotWithShape="0">
                    <a:schemeClr val="dk1">
                      <a:lumMod val="50000"/>
                      <a:alpha val="40000"/>
                    </a:schemeClr>
                  </a:outerShdw>
                </a:effectLst>
              </a:defRPr>
            </a:lvl1pPr>
            <a:lvl2pPr marL="0" indent="0">
              <a:spcBef>
                <a:spcPts val="600"/>
              </a:spcBef>
              <a:buNone/>
              <a:defRPr sz="1600" i="1" spc="20" baseline="0">
                <a:solidFill>
                  <a:schemeClr val="accent4">
                    <a:lumMod val="50000"/>
                  </a:schemeClr>
                </a:solidFill>
              </a:defRPr>
            </a:lvl2pPr>
            <a:lvl3pPr marL="0" indent="-320040" algn="ctr">
              <a:spcBef>
                <a:spcPts val="1200"/>
              </a:spcBef>
              <a:spcAft>
                <a:spcPts val="0"/>
              </a:spcAft>
              <a:buFont typeface="Wingdings" panose="05000000000000000000" pitchFamily="2" charset="2"/>
              <a:buChar char=""/>
              <a:defRPr sz="1700" b="0">
                <a:solidFill>
                  <a:schemeClr val="accent1"/>
                </a:solidFill>
              </a:defRPr>
            </a:lvl3pPr>
            <a:lvl4pPr marL="91440" indent="0">
              <a:spcAft>
                <a:spcPts val="1500"/>
              </a:spcAft>
              <a:buNone/>
              <a:defRPr sz="1200" b="1" i="0" cap="all" baseline="0">
                <a:solidFill>
                  <a:schemeClr val="accent5"/>
                </a:solidFill>
              </a:defRPr>
            </a:lvl4pPr>
          </a:lstStyle>
          <a:p>
            <a:pPr lvl="0"/>
            <a:r>
              <a:rPr lang="en-US" dirty="0"/>
              <a:t>Breakout Room Title</a:t>
            </a:r>
          </a:p>
          <a:p>
            <a:pPr lvl="1"/>
            <a:r>
              <a:rPr lang="en-US" dirty="0"/>
              <a:t>Breakout Room Summary / Description</a:t>
            </a:r>
          </a:p>
          <a:p>
            <a:pPr lvl="2"/>
            <a:r>
              <a:rPr lang="en-US" dirty="0"/>
              <a:t>Phone Keypad Instructions</a:t>
            </a:r>
          </a:p>
          <a:p>
            <a:pPr lvl="3"/>
            <a:r>
              <a:rPr lang="en-US" dirty="0"/>
              <a:t>Room</a:t>
            </a:r>
          </a:p>
        </p:txBody>
      </p:sp>
      <p:grpSp>
        <p:nvGrpSpPr>
          <p:cNvPr id="20" name="Group 19">
            <a:extLst>
              <a:ext uri="{FF2B5EF4-FFF2-40B4-BE49-F238E27FC236}">
                <a16:creationId xmlns:a16="http://schemas.microsoft.com/office/drawing/2014/main" id="{57C394F9-EFD5-42F9-891E-4F9A50F08A68}"/>
              </a:ext>
            </a:extLst>
          </p:cNvPr>
          <p:cNvGrpSpPr/>
          <p:nvPr userDrawn="1"/>
        </p:nvGrpSpPr>
        <p:grpSpPr>
          <a:xfrm>
            <a:off x="4848225" y="193023"/>
            <a:ext cx="4019550" cy="1264286"/>
            <a:chOff x="4895850" y="193023"/>
            <a:chExt cx="4019550" cy="1264286"/>
          </a:xfrm>
        </p:grpSpPr>
        <p:sp>
          <p:nvSpPr>
            <p:cNvPr id="18" name="Speech Bubble: Rectangle with Corners Rounded 17">
              <a:extLst>
                <a:ext uri="{FF2B5EF4-FFF2-40B4-BE49-F238E27FC236}">
                  <a16:creationId xmlns:a16="http://schemas.microsoft.com/office/drawing/2014/main" id="{CFC41472-478F-4A01-9B2E-B66290F9B7CB}"/>
                </a:ext>
              </a:extLst>
            </p:cNvPr>
            <p:cNvSpPr/>
            <p:nvPr userDrawn="1"/>
          </p:nvSpPr>
          <p:spPr>
            <a:xfrm>
              <a:off x="4895850" y="193023"/>
              <a:ext cx="4019550" cy="1264286"/>
            </a:xfrm>
            <a:prstGeom prst="wedgeRoundRectCallout">
              <a:avLst>
                <a:gd name="adj1" fmla="val 1245"/>
                <a:gd name="adj2" fmla="val 95649"/>
                <a:gd name="adj3" fmla="val 16667"/>
              </a:avLst>
            </a:prstGeom>
            <a:solidFill>
              <a:schemeClr val="bg1">
                <a:lumMod val="95000"/>
              </a:schemeClr>
            </a:solidFill>
            <a:ln>
              <a:solidFill>
                <a:schemeClr val="tx1">
                  <a:lumMod val="10000"/>
                  <a:lumOff val="90000"/>
                </a:schemeClr>
              </a:solidFill>
            </a:ln>
          </p:spPr>
          <p:style>
            <a:lnRef idx="0">
              <a:scrgbClr r="0" g="0" b="0"/>
            </a:lnRef>
            <a:fillRef idx="0">
              <a:scrgbClr r="0" g="0" b="0"/>
            </a:fillRef>
            <a:effectRef idx="0">
              <a:scrgbClr r="0" g="0" b="0"/>
            </a:effectRef>
            <a:fontRef idx="minor">
              <a:schemeClr val="lt1"/>
            </a:fontRef>
          </p:style>
          <p:txBody>
            <a:bodyPr rtlCol="0" anchor="b"/>
            <a:lstStyle/>
            <a:p>
              <a:pPr marL="0" marR="0" lvl="0" indent="0" algn="ctr" defTabSz="914400" rtl="0" eaLnBrk="1" fontAlgn="auto" latinLnBrk="0" hangingPunct="1">
                <a:lnSpc>
                  <a:spcPct val="110000"/>
                </a:lnSpc>
                <a:spcBef>
                  <a:spcPct val="0"/>
                </a:spcBef>
                <a:spcAft>
                  <a:spcPts val="0"/>
                </a:spcAft>
                <a:buClrTx/>
                <a:buSzTx/>
                <a:buFontTx/>
                <a:buNone/>
                <a:tabLst/>
                <a:defRPr/>
              </a:pPr>
              <a:r>
                <a:rPr lang="en-US" sz="3300" b="1" kern="1200" cap="none" spc="0" baseline="0" noProof="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rPr>
                <a:t>Breakout Room</a:t>
              </a:r>
              <a:r>
                <a:rPr lang="en-US" sz="3300" b="1" kern="1200" cap="none" spc="0" noProof="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rPr>
                <a:t> </a:t>
              </a:r>
              <a:r>
                <a:rPr lang="en-US" sz="3200" b="0" kern="1200" cap="all" spc="220" baseline="0" noProof="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Discussions</a:t>
              </a:r>
              <a:endParaRPr lang="en-US" sz="3400" b="0" kern="1200" cap="all" spc="220" baseline="0" noProof="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endParaRPr>
            </a:p>
          </p:txBody>
        </p:sp>
        <p:sp>
          <p:nvSpPr>
            <p:cNvPr id="19" name="Rectangle 18">
              <a:extLst>
                <a:ext uri="{FF2B5EF4-FFF2-40B4-BE49-F238E27FC236}">
                  <a16:creationId xmlns:a16="http://schemas.microsoft.com/office/drawing/2014/main" id="{7AD30ECD-A8EE-4AE1-AE33-FD6E6D3A1A06}"/>
                </a:ext>
              </a:extLst>
            </p:cNvPr>
            <p:cNvSpPr/>
            <p:nvPr userDrawn="1"/>
          </p:nvSpPr>
          <p:spPr>
            <a:xfrm rot="5400000">
              <a:off x="6882765" y="-738460"/>
              <a:ext cx="45720" cy="308152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grpSp>
      <p:sp>
        <p:nvSpPr>
          <p:cNvPr id="29" name="Text Placeholder 8">
            <a:extLst>
              <a:ext uri="{FF2B5EF4-FFF2-40B4-BE49-F238E27FC236}">
                <a16:creationId xmlns:a16="http://schemas.microsoft.com/office/drawing/2014/main" id="{D5AA38BA-BC5A-4469-A67D-0B1D8AF2EB5E}"/>
              </a:ext>
            </a:extLst>
          </p:cNvPr>
          <p:cNvSpPr>
            <a:spLocks noGrp="1"/>
          </p:cNvSpPr>
          <p:nvPr>
            <p:ph type="body" sz="quarter" idx="12" hasCustomPrompt="1"/>
          </p:nvPr>
        </p:nvSpPr>
        <p:spPr>
          <a:xfrm>
            <a:off x="628655" y="3037379"/>
            <a:ext cx="7528945" cy="1371658"/>
          </a:xfrm>
          <a:prstGeom prst="rect">
            <a:avLst/>
          </a:prstGeom>
          <a:noFill/>
          <a:ln w="9525">
            <a:gradFill flip="none" rotWithShape="1">
              <a:gsLst>
                <a:gs pos="0">
                  <a:schemeClr val="tx1">
                    <a:alpha val="15000"/>
                  </a:schemeClr>
                </a:gs>
                <a:gs pos="2000">
                  <a:schemeClr val="tx1">
                    <a:alpha val="0"/>
                  </a:schemeClr>
                </a:gs>
                <a:gs pos="100000">
                  <a:schemeClr val="tx1">
                    <a:alpha val="0"/>
                  </a:schemeClr>
                </a:gs>
              </a:gsLst>
              <a:lin ang="16200000" scaled="0"/>
              <a:tileRect/>
            </a:gradFill>
          </a:ln>
        </p:spPr>
        <p:style>
          <a:lnRef idx="2">
            <a:schemeClr val="accent4"/>
          </a:lnRef>
          <a:fillRef idx="1">
            <a:schemeClr val="lt1"/>
          </a:fillRef>
          <a:effectRef idx="0">
            <a:schemeClr val="accent4"/>
          </a:effectRef>
          <a:fontRef idx="minor">
            <a:schemeClr val="dk1"/>
          </a:fontRef>
        </p:style>
        <p:txBody>
          <a:bodyPr wrap="square" lIns="91440" tIns="0" rIns="0" bIns="91440" anchor="ctr">
            <a:spAutoFit/>
          </a:bodyPr>
          <a:lstStyle>
            <a:lvl1pPr marL="914400" indent="-914400">
              <a:lnSpc>
                <a:spcPct val="100000"/>
              </a:lnSpc>
              <a:spcBef>
                <a:spcPts val="0"/>
              </a:spcBef>
              <a:spcAft>
                <a:spcPts val="0"/>
              </a:spcAft>
              <a:buSzPct val="140000"/>
              <a:buFont typeface="Wingdings" panose="05000000000000000000" pitchFamily="2" charset="2"/>
              <a:buChar char=""/>
              <a:defRPr sz="4000" b="0" cap="none" spc="0" baseline="26000">
                <a:ln/>
                <a:pattFill prst="dkUpDiag">
                  <a:fgClr>
                    <a:schemeClr val="tx1"/>
                  </a:fgClr>
                  <a:bgClr>
                    <a:schemeClr val="tx1">
                      <a:lumMod val="90000"/>
                      <a:lumOff val="10000"/>
                    </a:schemeClr>
                  </a:bgClr>
                </a:pattFill>
                <a:effectLst>
                  <a:outerShdw blurRad="38100" dist="19050" dir="2700000" algn="tl" rotWithShape="0">
                    <a:schemeClr val="dk1">
                      <a:lumMod val="50000"/>
                      <a:alpha val="40000"/>
                    </a:schemeClr>
                  </a:outerShdw>
                </a:effectLst>
              </a:defRPr>
            </a:lvl1pPr>
            <a:lvl2pPr marL="0" indent="0">
              <a:spcBef>
                <a:spcPts val="0"/>
              </a:spcBef>
              <a:buNone/>
              <a:defRPr sz="1600" i="1" spc="20" baseline="0">
                <a:solidFill>
                  <a:schemeClr val="accent4">
                    <a:lumMod val="50000"/>
                  </a:schemeClr>
                </a:solidFill>
              </a:defRPr>
            </a:lvl2pPr>
            <a:lvl3pPr marL="0" indent="-320040" algn="ctr">
              <a:spcBef>
                <a:spcPts val="1200"/>
              </a:spcBef>
              <a:spcAft>
                <a:spcPts val="0"/>
              </a:spcAft>
              <a:buFont typeface="Wingdings" panose="05000000000000000000" pitchFamily="2" charset="2"/>
              <a:buChar char=""/>
              <a:defRPr sz="1700" b="0">
                <a:solidFill>
                  <a:schemeClr val="accent1"/>
                </a:solidFill>
              </a:defRPr>
            </a:lvl3pPr>
            <a:lvl4pPr marL="91440" indent="0">
              <a:spcAft>
                <a:spcPts val="1500"/>
              </a:spcAft>
              <a:buNone/>
              <a:defRPr sz="1200" b="1" cap="all" baseline="0">
                <a:solidFill>
                  <a:schemeClr val="accent5"/>
                </a:solidFill>
              </a:defRPr>
            </a:lvl4pPr>
          </a:lstStyle>
          <a:p>
            <a:pPr lvl="0"/>
            <a:r>
              <a:rPr lang="en-US" dirty="0"/>
              <a:t>Breakout Room Title</a:t>
            </a:r>
          </a:p>
          <a:p>
            <a:pPr lvl="1"/>
            <a:r>
              <a:rPr lang="en-US" dirty="0"/>
              <a:t>Breakout Room Summary / Description</a:t>
            </a:r>
          </a:p>
          <a:p>
            <a:pPr lvl="2"/>
            <a:r>
              <a:rPr lang="en-US" dirty="0"/>
              <a:t>Phone Keypad Instructions</a:t>
            </a:r>
          </a:p>
          <a:p>
            <a:pPr lvl="3"/>
            <a:r>
              <a:rPr lang="en-US" dirty="0"/>
              <a:t>Room</a:t>
            </a:r>
          </a:p>
        </p:txBody>
      </p:sp>
      <p:sp>
        <p:nvSpPr>
          <p:cNvPr id="30" name="Text Placeholder 8">
            <a:extLst>
              <a:ext uri="{FF2B5EF4-FFF2-40B4-BE49-F238E27FC236}">
                <a16:creationId xmlns:a16="http://schemas.microsoft.com/office/drawing/2014/main" id="{09447CD6-F586-496A-B33A-672175DDF8C4}"/>
              </a:ext>
            </a:extLst>
          </p:cNvPr>
          <p:cNvSpPr>
            <a:spLocks noGrp="1"/>
          </p:cNvSpPr>
          <p:nvPr>
            <p:ph type="body" sz="quarter" idx="13" hasCustomPrompt="1"/>
          </p:nvPr>
        </p:nvSpPr>
        <p:spPr>
          <a:xfrm>
            <a:off x="628655" y="4678385"/>
            <a:ext cx="7528945" cy="1371658"/>
          </a:xfrm>
          <a:prstGeom prst="rect">
            <a:avLst/>
          </a:prstGeom>
          <a:noFill/>
          <a:ln w="9525">
            <a:noFill/>
          </a:ln>
        </p:spPr>
        <p:style>
          <a:lnRef idx="2">
            <a:schemeClr val="accent4"/>
          </a:lnRef>
          <a:fillRef idx="1">
            <a:schemeClr val="lt1"/>
          </a:fillRef>
          <a:effectRef idx="0">
            <a:schemeClr val="accent4"/>
          </a:effectRef>
          <a:fontRef idx="minor">
            <a:schemeClr val="dk1"/>
          </a:fontRef>
        </p:style>
        <p:txBody>
          <a:bodyPr wrap="square" lIns="91440" tIns="0" rIns="0" bIns="91440" anchor="ctr">
            <a:spAutoFit/>
          </a:bodyPr>
          <a:lstStyle>
            <a:lvl1pPr marL="914400" indent="-914400">
              <a:lnSpc>
                <a:spcPct val="100000"/>
              </a:lnSpc>
              <a:spcBef>
                <a:spcPts val="0"/>
              </a:spcBef>
              <a:spcAft>
                <a:spcPts val="0"/>
              </a:spcAft>
              <a:buSzPct val="140000"/>
              <a:buFont typeface="Wingdings" panose="05000000000000000000" pitchFamily="2" charset="2"/>
              <a:buChar char=""/>
              <a:defRPr sz="4000" b="0" cap="none" spc="0" baseline="26000">
                <a:ln/>
                <a:pattFill prst="dkUpDiag">
                  <a:fgClr>
                    <a:schemeClr val="tx1"/>
                  </a:fgClr>
                  <a:bgClr>
                    <a:schemeClr val="tx1">
                      <a:lumMod val="90000"/>
                      <a:lumOff val="10000"/>
                    </a:schemeClr>
                  </a:bgClr>
                </a:pattFill>
                <a:effectLst>
                  <a:outerShdw blurRad="38100" dist="19050" dir="2700000" algn="tl" rotWithShape="0">
                    <a:schemeClr val="dk1">
                      <a:lumMod val="50000"/>
                      <a:alpha val="40000"/>
                    </a:schemeClr>
                  </a:outerShdw>
                </a:effectLst>
              </a:defRPr>
            </a:lvl1pPr>
            <a:lvl2pPr marL="0" indent="0">
              <a:spcBef>
                <a:spcPts val="0"/>
              </a:spcBef>
              <a:buNone/>
              <a:defRPr sz="1600" i="1" spc="20" baseline="0">
                <a:solidFill>
                  <a:schemeClr val="accent4">
                    <a:lumMod val="50000"/>
                  </a:schemeClr>
                </a:solidFill>
              </a:defRPr>
            </a:lvl2pPr>
            <a:lvl3pPr marL="0" indent="-320040" algn="ctr">
              <a:spcBef>
                <a:spcPts val="1200"/>
              </a:spcBef>
              <a:spcAft>
                <a:spcPts val="0"/>
              </a:spcAft>
              <a:buFont typeface="Wingdings" panose="05000000000000000000" pitchFamily="2" charset="2"/>
              <a:buChar char=""/>
              <a:defRPr sz="1700" b="0">
                <a:solidFill>
                  <a:schemeClr val="accent1"/>
                </a:solidFill>
              </a:defRPr>
            </a:lvl3pPr>
            <a:lvl4pPr marL="91440" indent="0">
              <a:spcAft>
                <a:spcPts val="1500"/>
              </a:spcAft>
              <a:buNone/>
              <a:defRPr sz="1200" b="1" cap="all" baseline="0">
                <a:solidFill>
                  <a:schemeClr val="accent5"/>
                </a:solidFill>
              </a:defRPr>
            </a:lvl4pPr>
          </a:lstStyle>
          <a:p>
            <a:pPr lvl="0"/>
            <a:r>
              <a:rPr lang="en-US" dirty="0"/>
              <a:t>Breakout Room Title</a:t>
            </a:r>
          </a:p>
          <a:p>
            <a:pPr lvl="1"/>
            <a:r>
              <a:rPr lang="en-US" dirty="0"/>
              <a:t>Breakout Room Summary / Description</a:t>
            </a:r>
          </a:p>
          <a:p>
            <a:pPr lvl="2"/>
            <a:r>
              <a:rPr lang="en-US" dirty="0"/>
              <a:t>Phone Keypad Instructions</a:t>
            </a:r>
          </a:p>
          <a:p>
            <a:pPr lvl="3"/>
            <a:r>
              <a:rPr lang="en-US" dirty="0"/>
              <a:t>Room</a:t>
            </a:r>
          </a:p>
        </p:txBody>
      </p:sp>
    </p:spTree>
    <p:extLst>
      <p:ext uri="{BB962C8B-B14F-4D97-AF65-F5344CB8AC3E}">
        <p14:creationId xmlns:p14="http://schemas.microsoft.com/office/powerpoint/2010/main" val="373276800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1000"/>
                                  </p:stCondLst>
                                  <p:childTnLst>
                                    <p:set>
                                      <p:cBhvr>
                                        <p:cTn id="6" dur="1" fill="hold">
                                          <p:stCondLst>
                                            <p:cond delay="0"/>
                                          </p:stCondLst>
                                        </p:cTn>
                                        <p:tgtEl>
                                          <p:spTgt spid="28"/>
                                        </p:tgtEl>
                                        <p:attrNameLst>
                                          <p:attrName>style.visibility</p:attrName>
                                        </p:attrNameLst>
                                      </p:cBhvr>
                                      <p:to>
                                        <p:strVal val="visible"/>
                                      </p:to>
                                    </p:set>
                                    <p:animEffect transition="in" filter="circle(out)">
                                      <p:cBhvr>
                                        <p:cTn id="7" dur="1000"/>
                                        <p:tgtEl>
                                          <p:spTgt spid="28"/>
                                        </p:tgtEl>
                                      </p:cBhvr>
                                    </p:animEffect>
                                  </p:childTnLst>
                                </p:cTn>
                              </p:par>
                            </p:childTnLst>
                          </p:cTn>
                        </p:par>
                        <p:par>
                          <p:cTn id="8" fill="hold">
                            <p:stCondLst>
                              <p:cond delay="2000"/>
                            </p:stCondLst>
                            <p:childTnLst>
                              <p:par>
                                <p:cTn id="9" presetID="10" presetClass="exit" presetSubtype="0" fill="hold" nodeType="afterEffect">
                                  <p:stCondLst>
                                    <p:cond delay="1500"/>
                                  </p:stCondLst>
                                  <p:childTnLst>
                                    <p:animEffect transition="out" filter="fade">
                                      <p:cBhvr>
                                        <p:cTn id="10" dur="3000"/>
                                        <p:tgtEl>
                                          <p:spTgt spid="28"/>
                                        </p:tgtEl>
                                      </p:cBhvr>
                                    </p:animEffect>
                                    <p:set>
                                      <p:cBhvr>
                                        <p:cTn id="11" dur="1" fill="hold">
                                          <p:stCondLst>
                                            <p:cond delay="2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dirty="0"/>
          </a:p>
        </p:txBody>
      </p:sp>
      <p:sp>
        <p:nvSpPr>
          <p:cNvPr id="6" name="TextBox 5">
            <a:extLst>
              <a:ext uri="{FF2B5EF4-FFF2-40B4-BE49-F238E27FC236}">
                <a16:creationId xmlns:a16="http://schemas.microsoft.com/office/drawing/2014/main" id="{CAB2B6C5-95AC-4CCF-A316-BB4F7630FA47}"/>
              </a:ext>
            </a:extLst>
          </p:cNvPr>
          <p:cNvSpPr txBox="1"/>
          <p:nvPr userDrawn="1"/>
        </p:nvSpPr>
        <p:spPr>
          <a:xfrm>
            <a:off x="628650" y="365126"/>
            <a:ext cx="7955279" cy="1051560"/>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r"/>
            <a:r>
              <a:rPr lang="en-US" sz="38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Where Are You?</a:t>
            </a:r>
          </a:p>
        </p:txBody>
      </p:sp>
      <p:sp>
        <p:nvSpPr>
          <p:cNvPr id="8" name="Rectangle 7">
            <a:extLst>
              <a:ext uri="{FF2B5EF4-FFF2-40B4-BE49-F238E27FC236}">
                <a16:creationId xmlns:a16="http://schemas.microsoft.com/office/drawing/2014/main" id="{8449B1C7-376C-4588-9479-8B7FD89AEA1C}"/>
              </a:ext>
            </a:extLst>
          </p:cNvPr>
          <p:cNvSpPr/>
          <p:nvPr userDrawn="1"/>
        </p:nvSpPr>
        <p:spPr>
          <a:xfrm rot="5400000">
            <a:off x="4946904" y="-2303737"/>
            <a:ext cx="45720" cy="706831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2BB10FC-1879-4D54-9DBF-A84DD166091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150" y="636507"/>
            <a:ext cx="8295970" cy="5656619"/>
          </a:xfrm>
          <a:prstGeom prst="rect">
            <a:avLst/>
          </a:prstGeom>
          <a:effectLst>
            <a:innerShdw blurRad="63500" dist="25400" dir="18900000">
              <a:schemeClr val="accent1">
                <a:lumMod val="50000"/>
                <a:alpha val="50000"/>
              </a:schemeClr>
            </a:innerShdw>
          </a:effectLst>
        </p:spPr>
      </p:pic>
      <p:sp>
        <p:nvSpPr>
          <p:cNvPr id="9" name="TextBox 8">
            <a:extLst>
              <a:ext uri="{FF2B5EF4-FFF2-40B4-BE49-F238E27FC236}">
                <a16:creationId xmlns:a16="http://schemas.microsoft.com/office/drawing/2014/main" id="{4F6D1450-DC26-4EDD-BBBC-73EB1D776CF7}"/>
              </a:ext>
            </a:extLst>
          </p:cNvPr>
          <p:cNvSpPr txBox="1"/>
          <p:nvPr userDrawn="1"/>
        </p:nvSpPr>
        <p:spPr>
          <a:xfrm>
            <a:off x="5601600" y="1207559"/>
            <a:ext cx="2982329" cy="492443"/>
          </a:xfrm>
          <a:prstGeom prst="rect">
            <a:avLst/>
          </a:prstGeom>
          <a:noFill/>
        </p:spPr>
        <p:txBody>
          <a:bodyPr wrap="square" rtlCol="0">
            <a:spAutoFit/>
          </a:bodyPr>
          <a:lstStyle/>
          <a:p>
            <a:pPr marL="457200" indent="-457200" algn="ctr"/>
            <a:r>
              <a:rPr lang="en-US" sz="1300" i="1" dirty="0">
                <a:solidFill>
                  <a:schemeClr val="accent3">
                    <a:lumMod val="75000"/>
                    <a:lumOff val="25000"/>
                  </a:schemeClr>
                </a:solidFill>
              </a:rPr>
              <a:t>Enter your location in the chat window</a:t>
            </a:r>
            <a:br>
              <a:rPr lang="en-US" sz="1300" i="1" dirty="0">
                <a:solidFill>
                  <a:schemeClr val="accent3">
                    <a:lumMod val="75000"/>
                    <a:lumOff val="25000"/>
                  </a:schemeClr>
                </a:solidFill>
              </a:rPr>
            </a:br>
            <a:r>
              <a:rPr lang="en-US" sz="1200" i="1" dirty="0">
                <a:solidFill>
                  <a:schemeClr val="accent3">
                    <a:lumMod val="50000"/>
                    <a:lumOff val="50000"/>
                  </a:schemeClr>
                </a:solidFill>
              </a:rPr>
              <a:t>(lower left of screen)</a:t>
            </a:r>
          </a:p>
        </p:txBody>
      </p:sp>
    </p:spTree>
    <p:extLst>
      <p:ext uri="{BB962C8B-B14F-4D97-AF65-F5344CB8AC3E}">
        <p14:creationId xmlns:p14="http://schemas.microsoft.com/office/powerpoint/2010/main" val="2203354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59A1E24-4FA0-4F98-8BF9-EB39417922D0}"/>
              </a:ext>
            </a:extLst>
          </p:cNvPr>
          <p:cNvGrpSpPr/>
          <p:nvPr userDrawn="1"/>
        </p:nvGrpSpPr>
        <p:grpSpPr>
          <a:xfrm>
            <a:off x="1037844" y="4477392"/>
            <a:ext cx="7068312" cy="477054"/>
            <a:chOff x="1435608" y="1207559"/>
            <a:chExt cx="7068312" cy="477054"/>
          </a:xfrm>
        </p:grpSpPr>
        <p:sp>
          <p:nvSpPr>
            <p:cNvPr id="8" name="Rectangle 7">
              <a:extLst>
                <a:ext uri="{FF2B5EF4-FFF2-40B4-BE49-F238E27FC236}">
                  <a16:creationId xmlns:a16="http://schemas.microsoft.com/office/drawing/2014/main" id="{8449B1C7-376C-4588-9479-8B7FD89AEA1C}"/>
                </a:ext>
              </a:extLst>
            </p:cNvPr>
            <p:cNvSpPr/>
            <p:nvPr userDrawn="1"/>
          </p:nvSpPr>
          <p:spPr>
            <a:xfrm rot="5400000">
              <a:off x="4946904" y="-2303737"/>
              <a:ext cx="45720" cy="706831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E9049AB-A84D-4A1B-AD47-FEAF1B009A4D}"/>
                </a:ext>
              </a:extLst>
            </p:cNvPr>
            <p:cNvSpPr txBox="1"/>
            <p:nvPr userDrawn="1"/>
          </p:nvSpPr>
          <p:spPr>
            <a:xfrm>
              <a:off x="3396199" y="1207559"/>
              <a:ext cx="3126329" cy="477054"/>
            </a:xfrm>
            <a:prstGeom prst="rect">
              <a:avLst/>
            </a:prstGeom>
            <a:noFill/>
          </p:spPr>
          <p:txBody>
            <a:bodyPr wrap="square" rtlCol="0">
              <a:spAutoFit/>
            </a:bodyPr>
            <a:lstStyle/>
            <a:p>
              <a:pPr marL="594360" indent="-594360" algn="ctr"/>
              <a:r>
                <a:rPr lang="en-US" sz="1300" i="1" dirty="0">
                  <a:solidFill>
                    <a:schemeClr val="accent3">
                      <a:lumMod val="75000"/>
                      <a:lumOff val="25000"/>
                    </a:schemeClr>
                  </a:solidFill>
                </a:rPr>
                <a:t>Enter your questions in the chat window</a:t>
              </a:r>
              <a:br>
                <a:rPr lang="en-US" sz="1300" i="1" dirty="0">
                  <a:solidFill>
                    <a:schemeClr val="accent3">
                      <a:lumMod val="75000"/>
                      <a:lumOff val="25000"/>
                    </a:schemeClr>
                  </a:solidFill>
                </a:rPr>
              </a:br>
              <a:r>
                <a:rPr lang="en-US" sz="1200" i="1" spc="50" baseline="0" dirty="0">
                  <a:solidFill>
                    <a:schemeClr val="accent3">
                      <a:lumMod val="50000"/>
                      <a:lumOff val="50000"/>
                    </a:schemeClr>
                  </a:solidFill>
                </a:rPr>
                <a:t>(lower left of screen)</a:t>
              </a:r>
            </a:p>
          </p:txBody>
        </p:sp>
      </p:grpSp>
      <p:pic>
        <p:nvPicPr>
          <p:cNvPr id="20" name="Picture 19">
            <a:extLst>
              <a:ext uri="{FF2B5EF4-FFF2-40B4-BE49-F238E27FC236}">
                <a16:creationId xmlns:a16="http://schemas.microsoft.com/office/drawing/2014/main" id="{042EA7E5-CDEF-40A6-89F7-A9078661101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32754" y="0"/>
            <a:ext cx="3535388" cy="6150355"/>
          </a:xfrm>
          <a:prstGeom prst="rect">
            <a:avLst/>
          </a:prstGeom>
        </p:spPr>
      </p:pic>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dirty="0"/>
          </a:p>
        </p:txBody>
      </p:sp>
      <p:sp>
        <p:nvSpPr>
          <p:cNvPr id="6" name="TextBox 5">
            <a:extLst>
              <a:ext uri="{FF2B5EF4-FFF2-40B4-BE49-F238E27FC236}">
                <a16:creationId xmlns:a16="http://schemas.microsoft.com/office/drawing/2014/main" id="{CAB2B6C5-95AC-4CCF-A316-BB4F7630FA47}"/>
              </a:ext>
            </a:extLst>
          </p:cNvPr>
          <p:cNvSpPr txBox="1"/>
          <p:nvPr userDrawn="1"/>
        </p:nvSpPr>
        <p:spPr>
          <a:xfrm>
            <a:off x="594360" y="2394251"/>
            <a:ext cx="5730240" cy="2120786"/>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ctr"/>
            <a:r>
              <a:rPr lang="en-US" sz="7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Any</a:t>
            </a:r>
          </a:p>
          <a:p>
            <a:pPr lvl="0" algn="ctr"/>
            <a:r>
              <a:rPr lang="en-US" sz="7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Questions?</a:t>
            </a:r>
          </a:p>
        </p:txBody>
      </p:sp>
    </p:spTree>
    <p:extLst>
      <p:ext uri="{BB962C8B-B14F-4D97-AF65-F5344CB8AC3E}">
        <p14:creationId xmlns:p14="http://schemas.microsoft.com/office/powerpoint/2010/main" val="9665325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Poll">
    <p:spTree>
      <p:nvGrpSpPr>
        <p:cNvPr id="1" name=""/>
        <p:cNvGrpSpPr/>
        <p:nvPr/>
      </p:nvGrpSpPr>
      <p:grpSpPr>
        <a:xfrm>
          <a:off x="0" y="0"/>
          <a:ext cx="0" cy="0"/>
          <a:chOff x="0" y="0"/>
          <a:chExt cx="0" cy="0"/>
        </a:xfrm>
      </p:grpSpPr>
      <p:sp>
        <p:nvSpPr>
          <p:cNvPr id="8" name="Arrow: Down 7">
            <a:extLst>
              <a:ext uri="{FF2B5EF4-FFF2-40B4-BE49-F238E27FC236}">
                <a16:creationId xmlns:a16="http://schemas.microsoft.com/office/drawing/2014/main" id="{8D1EBE43-28AC-4EDE-922C-0DEE355DCAF4}"/>
              </a:ext>
            </a:extLst>
          </p:cNvPr>
          <p:cNvSpPr/>
          <p:nvPr userDrawn="1"/>
        </p:nvSpPr>
        <p:spPr>
          <a:xfrm>
            <a:off x="795232" y="1197034"/>
            <a:ext cx="640080" cy="5046431"/>
          </a:xfrm>
          <a:prstGeom prst="downArrow">
            <a:avLst>
              <a:gd name="adj1" fmla="val 100000"/>
              <a:gd name="adj2" fmla="val 50000"/>
            </a:avLst>
          </a:prstGeom>
          <a:gradFill flip="none" rotWithShape="1">
            <a:gsLst>
              <a:gs pos="49000">
                <a:schemeClr val="bg1">
                  <a:lumMod val="95000"/>
                  <a:alpha val="65000"/>
                </a:schemeClr>
              </a:gs>
              <a:gs pos="51000">
                <a:schemeClr val="bg1">
                  <a:lumMod val="85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787234" y="571074"/>
            <a:ext cx="6796695" cy="1051560"/>
          </a:xfrm>
        </p:spPr>
        <p:txBody>
          <a:bodyPr anchor="ctr"/>
          <a:lstStyle>
            <a:lvl1pPr>
              <a:defRPr/>
            </a:lvl1pPr>
          </a:lstStyle>
          <a:p>
            <a:r>
              <a:rPr lang="en-US" dirty="0"/>
              <a:t>Type your polling question here. </a:t>
            </a:r>
          </a:p>
        </p:txBody>
      </p:sp>
      <p:sp>
        <p:nvSpPr>
          <p:cNvPr id="3" name="Content Placeholder 2"/>
          <p:cNvSpPr>
            <a:spLocks noGrp="1"/>
          </p:cNvSpPr>
          <p:nvPr>
            <p:ph idx="1" hasCustomPrompt="1"/>
          </p:nvPr>
        </p:nvSpPr>
        <p:spPr>
          <a:xfrm>
            <a:off x="939114" y="2188127"/>
            <a:ext cx="7364627" cy="3693690"/>
          </a:xfrm>
        </p:spPr>
        <p:txBody>
          <a:bodyPr anchor="ctr"/>
          <a:lstStyle>
            <a:lvl1pPr marL="514350" indent="-514350">
              <a:spcBef>
                <a:spcPts val="1800"/>
              </a:spcBef>
              <a:buFont typeface="+mj-lt"/>
              <a:buAutoNum type="arabicPeriod"/>
              <a:defRPr sz="2400"/>
            </a:lvl1pPr>
            <a:lvl2pPr marL="777240" indent="-228600">
              <a:lnSpc>
                <a:spcPct val="95000"/>
              </a:lnSpc>
              <a:spcBef>
                <a:spcPts val="200"/>
              </a:spcBef>
              <a:buSzPct val="70000"/>
              <a:buFont typeface="+mj-lt"/>
              <a:buAutoNum type="alphaLcParenR"/>
              <a:defRPr sz="2100"/>
            </a:lvl2pPr>
            <a:lvl3pPr marL="1143000" indent="-228600">
              <a:spcBef>
                <a:spcPts val="200"/>
              </a:spcBef>
              <a:buClr>
                <a:schemeClr val="accent1">
                  <a:lumMod val="60000"/>
                  <a:lumOff val="40000"/>
                </a:schemeClr>
              </a:buClr>
              <a:buSzPct val="70000"/>
              <a:buFont typeface="+mj-lt"/>
              <a:buAutoNum type="romanLcPeriod"/>
              <a:defRPr sz="1900"/>
            </a:lvl3pPr>
            <a:lvl4pPr marL="1417320" indent="-228600">
              <a:spcBef>
                <a:spcPts val="200"/>
              </a:spcBef>
              <a:buSzPct val="70000"/>
              <a:buFont typeface="+mj-lt"/>
              <a:buAutoNum type="arabicPeriod"/>
              <a:defRPr/>
            </a:lvl4pPr>
            <a:lvl5pPr marL="1645920" indent="-201168">
              <a:spcBef>
                <a:spcPts val="200"/>
              </a:spcBef>
              <a:buSzPct val="70000"/>
              <a:buFont typeface="+mj-lt"/>
              <a:buAutoNum type="arabicPeriod"/>
              <a:defRPr/>
            </a:lvl5pPr>
          </a:lstStyle>
          <a:p>
            <a:pPr lvl="0"/>
            <a:r>
              <a:rPr lang="en-US" dirty="0"/>
              <a:t>Type your possible choices/answers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dirty="0"/>
          </a:p>
        </p:txBody>
      </p:sp>
      <p:sp>
        <p:nvSpPr>
          <p:cNvPr id="5" name="Rectangle 4">
            <a:extLst>
              <a:ext uri="{FF2B5EF4-FFF2-40B4-BE49-F238E27FC236}">
                <a16:creationId xmlns:a16="http://schemas.microsoft.com/office/drawing/2014/main" id="{EA14D85F-6F7F-45C7-83F3-FD9113F0E7CB}"/>
              </a:ext>
            </a:extLst>
          </p:cNvPr>
          <p:cNvSpPr/>
          <p:nvPr userDrawn="1"/>
        </p:nvSpPr>
        <p:spPr>
          <a:xfrm rot="5400000">
            <a:off x="4946904" y="-1628776"/>
            <a:ext cx="45720" cy="706831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6728CEE-638E-4D8A-8127-346A257906F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66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443310" y="449939"/>
            <a:ext cx="1343925" cy="1343925"/>
          </a:xfrm>
          <a:prstGeom prst="rect">
            <a:avLst/>
          </a:prstGeom>
        </p:spPr>
      </p:pic>
      <p:sp>
        <p:nvSpPr>
          <p:cNvPr id="7" name="TextBox 6">
            <a:extLst>
              <a:ext uri="{FF2B5EF4-FFF2-40B4-BE49-F238E27FC236}">
                <a16:creationId xmlns:a16="http://schemas.microsoft.com/office/drawing/2014/main" id="{53571A4E-C4B0-4CA2-936E-E627457E6BED}"/>
              </a:ext>
            </a:extLst>
          </p:cNvPr>
          <p:cNvSpPr txBox="1"/>
          <p:nvPr userDrawn="1"/>
        </p:nvSpPr>
        <p:spPr>
          <a:xfrm>
            <a:off x="2630804" y="1882520"/>
            <a:ext cx="5953125" cy="292388"/>
          </a:xfrm>
          <a:prstGeom prst="rect">
            <a:avLst/>
          </a:prstGeom>
          <a:noFill/>
        </p:spPr>
        <p:txBody>
          <a:bodyPr wrap="square" rtlCol="0">
            <a:spAutoFit/>
          </a:bodyPr>
          <a:lstStyle/>
          <a:p>
            <a:pPr algn="r"/>
            <a:r>
              <a:rPr lang="en-US" sz="1300" i="1" dirty="0">
                <a:solidFill>
                  <a:schemeClr val="accent3">
                    <a:lumMod val="75000"/>
                    <a:lumOff val="25000"/>
                  </a:schemeClr>
                </a:solidFill>
              </a:rPr>
              <a:t>Choose the answer that best reflects you (or your organization)</a:t>
            </a:r>
          </a:p>
        </p:txBody>
      </p:sp>
    </p:spTree>
    <p:extLst>
      <p:ext uri="{BB962C8B-B14F-4D97-AF65-F5344CB8AC3E}">
        <p14:creationId xmlns:p14="http://schemas.microsoft.com/office/powerpoint/2010/main" val="1289106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842964"/>
            <a:ext cx="7863840" cy="2852737"/>
          </a:xfrm>
        </p:spPr>
        <p:txBody>
          <a:bodyPr anchor="b">
            <a:normAutofit/>
          </a:bodyPr>
          <a:lstStyle>
            <a:lvl1pPr algn="ctr" defTabSz="914400" rtl="0" eaLnBrk="1" latinLnBrk="0" hangingPunct="1">
              <a:lnSpc>
                <a:spcPct val="90000"/>
              </a:lnSpc>
              <a:spcBef>
                <a:spcPct val="0"/>
              </a:spcBef>
              <a:buNone/>
              <a:defRPr lang="en-US" sz="48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stStyle>
          <a:p>
            <a:r>
              <a:rPr lang="en-US" dirty="0"/>
              <a:t>Click </a:t>
            </a:r>
            <a:r>
              <a:rPr lang="en-US"/>
              <a:t>to add section heading</a:t>
            </a:r>
            <a:endParaRPr lang="en-US" dirty="0"/>
          </a:p>
        </p:txBody>
      </p:sp>
      <p:sp>
        <p:nvSpPr>
          <p:cNvPr id="3" name="Text Placeholder 2"/>
          <p:cNvSpPr>
            <a:spLocks noGrp="1"/>
          </p:cNvSpPr>
          <p:nvPr>
            <p:ph type="body" idx="1" hasCustomPrompt="1"/>
          </p:nvPr>
        </p:nvSpPr>
        <p:spPr>
          <a:xfrm>
            <a:off x="921021" y="4064000"/>
            <a:ext cx="7269574" cy="1866900"/>
          </a:xfrm>
        </p:spPr>
        <p:txBody>
          <a:bodyPr>
            <a:normAutofit/>
          </a:bodyPr>
          <a:lstStyle>
            <a:lvl1pPr marL="0" indent="0">
              <a:lnSpc>
                <a:spcPct val="100000"/>
              </a:lnSpc>
              <a:spcBef>
                <a:spcPts val="1200"/>
              </a:spcBef>
              <a:buNone/>
              <a:defRPr sz="2600" i="1">
                <a:solidFill>
                  <a:schemeClr val="accent3">
                    <a:lumMod val="90000"/>
                    <a:lumOff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 subheading</a:t>
            </a:r>
          </a:p>
        </p:txBody>
      </p:sp>
      <p:sp>
        <p:nvSpPr>
          <p:cNvPr id="8" name="Rectangle 7"/>
          <p:cNvSpPr/>
          <p:nvPr userDrawn="1"/>
        </p:nvSpPr>
        <p:spPr>
          <a:xfrm rot="5400000">
            <a:off x="4549140" y="-68775"/>
            <a:ext cx="45720" cy="786384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2C001FC9-B0F6-44E9-9D41-A14F6DF4100A}"/>
              </a:ext>
            </a:extLst>
          </p:cNvPr>
          <p:cNvSpPr>
            <a:spLocks noGrp="1"/>
          </p:cNvSpPr>
          <p:nvPr>
            <p:ph type="sldNum" sz="quarter" idx="10"/>
          </p:nvPr>
        </p:nvSpPr>
        <p:spPr/>
        <p:txBody>
          <a:bodyPr/>
          <a:lstStyle/>
          <a:p>
            <a:fld id="{706D636C-90A3-4979-BA37-BAB384B22101}" type="slidenum">
              <a:rPr lang="en-US" smtClean="0"/>
              <a:pPr/>
              <a:t>‹#›</a:t>
            </a:fld>
            <a:endParaRPr lang="en-US" dirty="0"/>
          </a:p>
        </p:txBody>
      </p:sp>
    </p:spTree>
    <p:extLst>
      <p:ext uri="{BB962C8B-B14F-4D97-AF65-F5344CB8AC3E}">
        <p14:creationId xmlns:p14="http://schemas.microsoft.com/office/powerpoint/2010/main" val="2229910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5325" y="1825625"/>
            <a:ext cx="3749040" cy="4351338"/>
          </a:xfrm>
        </p:spPr>
        <p:txBody>
          <a:bodyPr/>
          <a:lstStyle>
            <a:lvl1pPr>
              <a:defRPr sz="2400"/>
            </a:lvl1pPr>
            <a:lvl2pPr>
              <a:defRPr sz="2100"/>
            </a:lvl2pPr>
            <a:lvl3pPr>
              <a:defRPr sz="19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95825" y="1825625"/>
            <a:ext cx="3749040" cy="4351338"/>
          </a:xfrm>
        </p:spPr>
        <p:txBody>
          <a:bodyPr/>
          <a:lstStyle>
            <a:lvl1pPr>
              <a:defRPr sz="2400"/>
            </a:lvl1pPr>
            <a:lvl2pPr>
              <a:defRPr sz="2100"/>
            </a:lvl2pPr>
            <a:lvl3pPr>
              <a:defRPr sz="19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F7FD6786-8F98-43F6-B24B-3F32CA90C529}"/>
              </a:ext>
            </a:extLst>
          </p:cNvPr>
          <p:cNvSpPr/>
          <p:nvPr userDrawn="1"/>
        </p:nvSpPr>
        <p:spPr>
          <a:xfrm>
            <a:off x="4540806" y="1658456"/>
            <a:ext cx="45720" cy="521208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3A54BF1-953C-4479-BA14-05D786F8768E}"/>
              </a:ext>
            </a:extLst>
          </p:cNvPr>
          <p:cNvSpPr/>
          <p:nvPr userDrawn="1"/>
        </p:nvSpPr>
        <p:spPr>
          <a:xfrm rot="5400000">
            <a:off x="4558282" y="-2922337"/>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63857564-4952-4BB3-8D17-85D07E8E4219}"/>
              </a:ext>
            </a:extLst>
          </p:cNvPr>
          <p:cNvSpPr>
            <a:spLocks noGrp="1"/>
          </p:cNvSpPr>
          <p:nvPr>
            <p:ph type="sldNum" sz="quarter" idx="10"/>
          </p:nvPr>
        </p:nvSpPr>
        <p:spPr/>
        <p:txBody>
          <a:bodyPr/>
          <a:lstStyle/>
          <a:p>
            <a:fld id="{706D636C-90A3-4979-BA37-BAB384B22101}" type="slidenum">
              <a:rPr lang="en-US" smtClean="0"/>
              <a:pPr/>
              <a:t>‹#›</a:t>
            </a:fld>
            <a:endParaRPr lang="en-US" dirty="0"/>
          </a:p>
        </p:txBody>
      </p:sp>
    </p:spTree>
    <p:extLst>
      <p:ext uri="{BB962C8B-B14F-4D97-AF65-F5344CB8AC3E}">
        <p14:creationId xmlns:p14="http://schemas.microsoft.com/office/powerpoint/2010/main" val="464673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10C90F-ED6C-4D1B-A25F-8C9CF9B83DA2}"/>
              </a:ext>
            </a:extLst>
          </p:cNvPr>
          <p:cNvSpPr/>
          <p:nvPr userDrawn="1"/>
        </p:nvSpPr>
        <p:spPr>
          <a:xfrm rot="5400000">
            <a:off x="4321982" y="-2686037"/>
            <a:ext cx="500034"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9841" y="365126"/>
            <a:ext cx="7886700" cy="1051560"/>
          </a:xfrm>
        </p:spPr>
        <p:txBody>
          <a:bodyPr vert="horz" lIns="91440" tIns="45720" rIns="91440" bIns="45720" rtlCol="0" anchor="b">
            <a:normAutofit/>
          </a:bodyPr>
          <a:lstStyle>
            <a:lvl1pPr>
              <a:defRPr lang="en-US"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defRPr>
            </a:lvl1pPr>
          </a:lstStyle>
          <a:p>
            <a:pPr lvl="0"/>
            <a:r>
              <a:rPr lang="en-US"/>
              <a:t>Click to edit Master title style</a:t>
            </a:r>
            <a:endParaRPr lang="en-US" dirty="0"/>
          </a:p>
        </p:txBody>
      </p:sp>
      <p:sp>
        <p:nvSpPr>
          <p:cNvPr id="3" name="Text Placeholder 2"/>
          <p:cNvSpPr>
            <a:spLocks noGrp="1"/>
          </p:cNvSpPr>
          <p:nvPr>
            <p:ph type="body" idx="1" hasCustomPrompt="1"/>
          </p:nvPr>
        </p:nvSpPr>
        <p:spPr>
          <a:xfrm>
            <a:off x="629842" y="1668895"/>
            <a:ext cx="3868340" cy="429348"/>
          </a:xfrm>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ln w="25400">
            <a:solidFill>
              <a:schemeClr val="bg1">
                <a:lumMod val="85000"/>
              </a:schemeClr>
            </a:solidFill>
            <a:miter lim="800000"/>
          </a:ln>
        </p:spPr>
        <p:txBody>
          <a:bodyPr lIns="45720" tIns="54864" rIns="45720" bIns="54864" anchor="ctr">
            <a:spAutoFit/>
          </a:bodyPr>
          <a:lstStyle>
            <a:lvl1pPr marL="0" indent="0" algn="ctr">
              <a:spcBef>
                <a:spcPts val="0"/>
              </a:spcBef>
              <a:buNone/>
              <a:defRPr sz="2300" b="1">
                <a:solidFill>
                  <a:schemeClr val="bg1"/>
                </a:solidFill>
                <a:effectLst>
                  <a:outerShdw blurRad="50800" dist="25400" dir="8100000" algn="tr" rotWithShape="0">
                    <a:prstClr val="black">
                      <a:alpha val="40000"/>
                    </a:prst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Type Section Header Here</a:t>
            </a:r>
          </a:p>
        </p:txBody>
      </p:sp>
      <p:sp>
        <p:nvSpPr>
          <p:cNvPr id="4" name="Content Placeholder 3"/>
          <p:cNvSpPr>
            <a:spLocks noGrp="1"/>
          </p:cNvSpPr>
          <p:nvPr>
            <p:ph sz="half" idx="2"/>
          </p:nvPr>
        </p:nvSpPr>
        <p:spPr>
          <a:xfrm>
            <a:off x="715567" y="2350452"/>
            <a:ext cx="3749040" cy="3839211"/>
          </a:xfrm>
        </p:spPr>
        <p:txBody>
          <a:bodyPr/>
          <a:lstStyle>
            <a:lvl1pPr>
              <a:defRPr sz="2300"/>
            </a:lvl1pPr>
            <a:lvl2pPr>
              <a:defRPr sz="2100"/>
            </a:lvl2pPr>
            <a:lvl3pPr>
              <a:defRPr sz="19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29150" y="1668895"/>
            <a:ext cx="3887391" cy="429348"/>
          </a:xfrm>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ln w="25400">
            <a:solidFill>
              <a:schemeClr val="bg1">
                <a:lumMod val="85000"/>
              </a:schemeClr>
            </a:solidFill>
            <a:miter lim="800000"/>
          </a:ln>
        </p:spPr>
        <p:txBody>
          <a:bodyPr lIns="45720" tIns="54864" rIns="45720" bIns="54864" anchor="ctr">
            <a:spAutoFit/>
          </a:bodyPr>
          <a:lstStyle>
            <a:lvl1pPr marL="0" indent="0" algn="ctr">
              <a:spcBef>
                <a:spcPts val="0"/>
              </a:spcBef>
              <a:buNone/>
              <a:defRPr sz="2300" b="1">
                <a:solidFill>
                  <a:schemeClr val="bg1"/>
                </a:solidFill>
                <a:effectLst>
                  <a:outerShdw blurRad="50800" dist="25400" dir="8100000" algn="tr" rotWithShape="0">
                    <a:prstClr val="black">
                      <a:alpha val="40000"/>
                    </a:prst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Type Section Header Here</a:t>
            </a:r>
          </a:p>
        </p:txBody>
      </p:sp>
      <p:sp>
        <p:nvSpPr>
          <p:cNvPr id="6" name="Content Placeholder 5"/>
          <p:cNvSpPr>
            <a:spLocks noGrp="1"/>
          </p:cNvSpPr>
          <p:nvPr>
            <p:ph sz="quarter" idx="4"/>
          </p:nvPr>
        </p:nvSpPr>
        <p:spPr>
          <a:xfrm>
            <a:off x="4714875" y="2350452"/>
            <a:ext cx="3749040" cy="3839211"/>
          </a:xfrm>
        </p:spPr>
        <p:txBody>
          <a:bodyPr/>
          <a:lstStyle>
            <a:lvl1pPr>
              <a:defRPr sz="2300"/>
            </a:lvl1pPr>
            <a:lvl2pPr>
              <a:defRPr sz="2100"/>
            </a:lvl2pPr>
            <a:lvl3pPr>
              <a:defRPr sz="19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A0B3D28B-CE3D-4466-9666-609B2668EC89}"/>
              </a:ext>
            </a:extLst>
          </p:cNvPr>
          <p:cNvSpPr/>
          <p:nvPr userDrawn="1"/>
        </p:nvSpPr>
        <p:spPr>
          <a:xfrm>
            <a:off x="4540806" y="1658456"/>
            <a:ext cx="45720" cy="521208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BC407D7D-3897-4B51-871B-6518969A743B}"/>
              </a:ext>
            </a:extLst>
          </p:cNvPr>
          <p:cNvSpPr>
            <a:spLocks noGrp="1"/>
          </p:cNvSpPr>
          <p:nvPr>
            <p:ph type="sldNum" sz="quarter" idx="10"/>
          </p:nvPr>
        </p:nvSpPr>
        <p:spPr/>
        <p:txBody>
          <a:bodyPr/>
          <a:lstStyle/>
          <a:p>
            <a:fld id="{706D636C-90A3-4979-BA37-BAB384B22101}" type="slidenum">
              <a:rPr lang="en-US" smtClean="0"/>
              <a:pPr/>
              <a:t>‹#›</a:t>
            </a:fld>
            <a:endParaRPr lang="en-US" dirty="0"/>
          </a:p>
        </p:txBody>
      </p:sp>
    </p:spTree>
    <p:extLst>
      <p:ext uri="{BB962C8B-B14F-4D97-AF65-F5344CB8AC3E}">
        <p14:creationId xmlns:p14="http://schemas.microsoft.com/office/powerpoint/2010/main" val="19139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77BD7B24-A705-44C8-8854-0D01A5CB6C9F}"/>
              </a:ext>
            </a:extLst>
          </p:cNvPr>
          <p:cNvSpPr>
            <a:spLocks noGrp="1"/>
          </p:cNvSpPr>
          <p:nvPr>
            <p:ph type="sldNum" sz="quarter" idx="10"/>
          </p:nvPr>
        </p:nvSpPr>
        <p:spPr/>
        <p:txBody>
          <a:bodyPr/>
          <a:lstStyle/>
          <a:p>
            <a:fld id="{706D636C-90A3-4979-BA37-BAB384B22101}" type="slidenum">
              <a:rPr lang="en-US" smtClean="0"/>
              <a:pPr/>
              <a:t>‹#›</a:t>
            </a:fld>
            <a:endParaRPr lang="en-US" dirty="0"/>
          </a:p>
        </p:txBody>
      </p:sp>
    </p:spTree>
    <p:extLst>
      <p:ext uri="{BB962C8B-B14F-4D97-AF65-F5344CB8AC3E}">
        <p14:creationId xmlns:p14="http://schemas.microsoft.com/office/powerpoint/2010/main" val="99062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71510A-CF9F-4994-9B30-C2AB139BB631}"/>
              </a:ext>
            </a:extLst>
          </p:cNvPr>
          <p:cNvSpPr>
            <a:spLocks noGrp="1"/>
          </p:cNvSpPr>
          <p:nvPr>
            <p:ph type="sldNum" sz="quarter" idx="10"/>
          </p:nvPr>
        </p:nvSpPr>
        <p:spPr/>
        <p:txBody>
          <a:bodyPr/>
          <a:lstStyle/>
          <a:p>
            <a:fld id="{706D636C-90A3-4979-BA37-BAB384B22101}" type="slidenum">
              <a:rPr lang="en-US" smtClean="0"/>
              <a:pPr/>
              <a:t>‹#›</a:t>
            </a:fld>
            <a:endParaRPr lang="en-US" dirty="0"/>
          </a:p>
        </p:txBody>
      </p:sp>
    </p:spTree>
    <p:extLst>
      <p:ext uri="{BB962C8B-B14F-4D97-AF65-F5344CB8AC3E}">
        <p14:creationId xmlns:p14="http://schemas.microsoft.com/office/powerpoint/2010/main" val="3579945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2286000"/>
          </a:xfrm>
        </p:spPr>
        <p:txBody>
          <a:bodyPr lIns="0" rIns="0"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457200"/>
            <a:ext cx="4629150" cy="5403851"/>
          </a:xfrm>
        </p:spPr>
        <p:txBody>
          <a:bodyPr anchor="ctr"/>
          <a:lstStyle>
            <a:lvl1pPr>
              <a:defRPr sz="2400"/>
            </a:lvl1pPr>
            <a:lvl2pPr>
              <a:defRPr sz="2200"/>
            </a:lvl2pPr>
            <a:lvl3pPr>
              <a:defRPr sz="1900"/>
            </a:lvl3pPr>
            <a:lvl4pPr>
              <a:defRPr sz="1800"/>
            </a:lvl4pPr>
            <a:lvl5pPr>
              <a:defRPr sz="1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641390" y="3089276"/>
            <a:ext cx="2926080" cy="2743200"/>
          </a:xfrm>
          <a:solidFill>
            <a:schemeClr val="bg1">
              <a:lumMod val="95000"/>
            </a:schemeClr>
          </a:solidFill>
          <a:ln w="88900">
            <a:solidFill>
              <a:schemeClr val="bg1">
                <a:lumMod val="85000"/>
              </a:schemeClr>
            </a:solidFill>
            <a:miter lim="800000"/>
          </a:ln>
        </p:spPr>
        <p:txBody>
          <a:bodyPr vert="horz" lIns="182880" tIns="137160" rIns="182880" bIns="137160" rtlCol="0" anchor="ctr">
            <a:normAutofit/>
          </a:bodyPr>
          <a:lstStyle>
            <a:lvl1pPr>
              <a:lnSpc>
                <a:spcPct val="110000"/>
              </a:lnSpc>
              <a:defRPr lang="en-US" sz="1800" i="0" dirty="0">
                <a:solidFill>
                  <a:schemeClr val="accent2"/>
                </a:solidFill>
              </a:defRPr>
            </a:lvl1pPr>
          </a:lstStyle>
          <a:p>
            <a:pPr marL="0" lvl="0" indent="0">
              <a:buNone/>
            </a:pPr>
            <a:r>
              <a:rPr lang="en-US" dirty="0"/>
              <a:t>Click to add caption</a:t>
            </a:r>
          </a:p>
        </p:txBody>
      </p:sp>
      <p:sp>
        <p:nvSpPr>
          <p:cNvPr id="5" name="Slide Number Placeholder 4">
            <a:extLst>
              <a:ext uri="{FF2B5EF4-FFF2-40B4-BE49-F238E27FC236}">
                <a16:creationId xmlns:a16="http://schemas.microsoft.com/office/drawing/2014/main" id="{F48D562C-A495-48E7-A662-90C4D7E5E3FB}"/>
              </a:ext>
            </a:extLst>
          </p:cNvPr>
          <p:cNvSpPr>
            <a:spLocks noGrp="1"/>
          </p:cNvSpPr>
          <p:nvPr>
            <p:ph type="sldNum" sz="quarter" idx="10"/>
          </p:nvPr>
        </p:nvSpPr>
        <p:spPr/>
        <p:txBody>
          <a:bodyPr/>
          <a:lstStyle/>
          <a:p>
            <a:fld id="{706D636C-90A3-4979-BA37-BAB384B22101}" type="slidenum">
              <a:rPr lang="en-US" smtClean="0"/>
              <a:pPr/>
              <a:t>‹#›</a:t>
            </a:fld>
            <a:endParaRPr lang="en-US" dirty="0"/>
          </a:p>
        </p:txBody>
      </p:sp>
    </p:spTree>
    <p:extLst>
      <p:ext uri="{BB962C8B-B14F-4D97-AF65-F5344CB8AC3E}">
        <p14:creationId xmlns:p14="http://schemas.microsoft.com/office/powerpoint/2010/main" val="3951283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2286000"/>
          </a:xfrm>
        </p:spPr>
        <p:txBody>
          <a:bodyPr lIns="0" rIns="0" anchor="ct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494950"/>
            <a:ext cx="4629150" cy="534932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200000"/>
              </a:lnSpc>
              <a:buNone/>
              <a:defRPr sz="28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641390" y="3089276"/>
            <a:ext cx="2926080" cy="2743200"/>
          </a:xfrm>
          <a:prstGeom prst="rect">
            <a:avLst/>
          </a:prstGeom>
          <a:solidFill>
            <a:schemeClr val="bg1">
              <a:lumMod val="95000"/>
            </a:schemeClr>
          </a:solidFill>
          <a:ln w="88900">
            <a:solidFill>
              <a:schemeClr val="bg1">
                <a:lumMod val="85000"/>
              </a:schemeClr>
            </a:solidFill>
            <a:miter lim="800000"/>
          </a:ln>
        </p:spPr>
        <p:txBody>
          <a:bodyPr vert="horz" lIns="182880" tIns="137160" rIns="182880" bIns="137160" rtlCol="0" anchor="ctr">
            <a:normAutofit/>
          </a:bodyPr>
          <a:lstStyle>
            <a:lvl1pPr>
              <a:lnSpc>
                <a:spcPct val="110000"/>
              </a:lnSpc>
              <a:defRPr lang="en-US" sz="1800" i="0">
                <a:solidFill>
                  <a:schemeClr val="accent2"/>
                </a:solidFill>
              </a:defRPr>
            </a:lvl1pPr>
          </a:lstStyle>
          <a:p>
            <a:pPr marL="0" lvl="0" indent="0">
              <a:buNone/>
            </a:pPr>
            <a:r>
              <a:rPr lang="en-US"/>
              <a:t>Click to add caption</a:t>
            </a:r>
          </a:p>
        </p:txBody>
      </p:sp>
      <p:sp>
        <p:nvSpPr>
          <p:cNvPr id="5" name="Slide Number Placeholder 4">
            <a:extLst>
              <a:ext uri="{FF2B5EF4-FFF2-40B4-BE49-F238E27FC236}">
                <a16:creationId xmlns:a16="http://schemas.microsoft.com/office/drawing/2014/main" id="{EB6008F9-D6D9-4EDB-9511-1995786E12DA}"/>
              </a:ext>
            </a:extLst>
          </p:cNvPr>
          <p:cNvSpPr>
            <a:spLocks noGrp="1"/>
          </p:cNvSpPr>
          <p:nvPr>
            <p:ph type="sldNum" sz="quarter" idx="10"/>
          </p:nvPr>
        </p:nvSpPr>
        <p:spPr/>
        <p:txBody>
          <a:bodyPr/>
          <a:lstStyle/>
          <a:p>
            <a:fld id="{706D636C-90A3-4979-BA37-BAB384B22101}" type="slidenum">
              <a:rPr lang="en-US" smtClean="0"/>
              <a:pPr/>
              <a:t>‹#›</a:t>
            </a:fld>
            <a:endParaRPr lang="en-US" dirty="0"/>
          </a:p>
        </p:txBody>
      </p:sp>
    </p:spTree>
    <p:extLst>
      <p:ext uri="{BB962C8B-B14F-4D97-AF65-F5344CB8AC3E}">
        <p14:creationId xmlns:p14="http://schemas.microsoft.com/office/powerpoint/2010/main" val="2807628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2.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11"/>
          <p:cNvGrpSpPr>
            <a:grpSpLocks noChangeAspect="1"/>
          </p:cNvGrpSpPr>
          <p:nvPr userDrawn="1"/>
        </p:nvGrpSpPr>
        <p:grpSpPr>
          <a:xfrm>
            <a:off x="8023226" y="2924758"/>
            <a:ext cx="1120774" cy="3933242"/>
            <a:chOff x="8023226" y="2924758"/>
            <a:chExt cx="1120774" cy="3933242"/>
          </a:xfrm>
        </p:grpSpPr>
        <p:sp>
          <p:nvSpPr>
            <p:cNvPr id="13" name="Isosceles Triangle 12"/>
            <p:cNvSpPr/>
            <p:nvPr userDrawn="1"/>
          </p:nvSpPr>
          <p:spPr>
            <a:xfrm>
              <a:off x="8023226" y="2924758"/>
              <a:ext cx="1120774" cy="3933242"/>
            </a:xfrm>
            <a:prstGeom prst="triangle">
              <a:avLst>
                <a:gd name="adj"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p:cNvSpPr/>
            <p:nvPr userDrawn="1"/>
          </p:nvSpPr>
          <p:spPr>
            <a:xfrm>
              <a:off x="8239885" y="3685101"/>
              <a:ext cx="904115" cy="3172899"/>
            </a:xfrm>
            <a:prstGeom prst="triangle">
              <a:avLst>
                <a:gd name="adj" fmla="val 1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p:cNvGrpSpPr>
            <a:grpSpLocks noChangeAspect="1"/>
          </p:cNvGrpSpPr>
          <p:nvPr userDrawn="1"/>
        </p:nvGrpSpPr>
        <p:grpSpPr>
          <a:xfrm rot="16200000" flipV="1">
            <a:off x="837624" y="-837625"/>
            <a:ext cx="667903" cy="2343153"/>
            <a:chOff x="8023226" y="2924758"/>
            <a:chExt cx="1120774" cy="3933243"/>
          </a:xfrm>
        </p:grpSpPr>
        <p:sp>
          <p:nvSpPr>
            <p:cNvPr id="16" name="Isosceles Triangle 15"/>
            <p:cNvSpPr/>
            <p:nvPr userDrawn="1"/>
          </p:nvSpPr>
          <p:spPr>
            <a:xfrm>
              <a:off x="8023226" y="2924758"/>
              <a:ext cx="1120774" cy="3933242"/>
            </a:xfrm>
            <a:prstGeom prst="triangle">
              <a:avLst>
                <a:gd name="adj"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p:cNvSpPr/>
            <p:nvPr userDrawn="1"/>
          </p:nvSpPr>
          <p:spPr>
            <a:xfrm>
              <a:off x="8314926" y="3948449"/>
              <a:ext cx="829074" cy="2909552"/>
            </a:xfrm>
            <a:prstGeom prst="triangle">
              <a:avLst>
                <a:gd name="adj" fmla="val 1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783296" y="6332817"/>
            <a:ext cx="1190641" cy="402184"/>
          </a:xfrm>
          <a:prstGeom prst="rect">
            <a:avLst/>
          </a:prstGeom>
        </p:spPr>
      </p:pic>
      <p:sp>
        <p:nvSpPr>
          <p:cNvPr id="2" name="Title Placeholder 1"/>
          <p:cNvSpPr>
            <a:spLocks noGrp="1"/>
          </p:cNvSpPr>
          <p:nvPr>
            <p:ph type="title"/>
          </p:nvPr>
        </p:nvSpPr>
        <p:spPr>
          <a:xfrm>
            <a:off x="628650" y="365126"/>
            <a:ext cx="7955280" cy="105156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1770615"/>
            <a:ext cx="7955280" cy="440634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360324" y="6424484"/>
            <a:ext cx="1890650" cy="228857"/>
          </a:xfrm>
          <a:prstGeom prst="rect">
            <a:avLst/>
          </a:prstGeom>
        </p:spPr>
      </p:pic>
      <p:sp>
        <p:nvSpPr>
          <p:cNvPr id="4" name="Slide Number Placeholder 3"/>
          <p:cNvSpPr>
            <a:spLocks noGrp="1"/>
          </p:cNvSpPr>
          <p:nvPr>
            <p:ph type="sldNum" sz="quarter" idx="4"/>
          </p:nvPr>
        </p:nvSpPr>
        <p:spPr>
          <a:xfrm>
            <a:off x="7686108" y="6356350"/>
            <a:ext cx="1277484" cy="365125"/>
          </a:xfrm>
          <a:prstGeom prst="rect">
            <a:avLst/>
          </a:prstGeom>
        </p:spPr>
        <p:txBody>
          <a:bodyPr vert="horz" lIns="91440" tIns="45720" rIns="91440" bIns="45720" rtlCol="0" anchor="ctr"/>
          <a:lstStyle>
            <a:lvl1pPr algn="r">
              <a:defRPr sz="1400">
                <a:solidFill>
                  <a:schemeClr val="accent3">
                    <a:lumMod val="75000"/>
                    <a:lumOff val="25000"/>
                  </a:schemeClr>
                </a:solidFill>
              </a:defRPr>
            </a:lvl1pPr>
          </a:lstStyle>
          <a:p>
            <a:fld id="{706D636C-90A3-4979-BA37-BAB384B22101}" type="slidenum">
              <a:rPr lang="en-US" smtClean="0"/>
              <a:pPr/>
              <a:t>‹#›</a:t>
            </a:fld>
            <a:endParaRPr lang="en-US" dirty="0"/>
          </a:p>
        </p:txBody>
      </p:sp>
    </p:spTree>
    <p:extLst>
      <p:ext uri="{BB962C8B-B14F-4D97-AF65-F5344CB8AC3E}">
        <p14:creationId xmlns:p14="http://schemas.microsoft.com/office/powerpoint/2010/main" val="257799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93" r:id="rId10"/>
    <p:sldLayoutId id="2147483684" r:id="rId11"/>
    <p:sldLayoutId id="2147483685" r:id="rId12"/>
    <p:sldLayoutId id="2147483686" r:id="rId13"/>
    <p:sldLayoutId id="2147483702" r:id="rId14"/>
    <p:sldLayoutId id="2147483696" r:id="rId15"/>
    <p:sldLayoutId id="2147483689" r:id="rId16"/>
    <p:sldLayoutId id="2147483701" r:id="rId17"/>
    <p:sldLayoutId id="2147483700" r:id="rId18"/>
    <p:sldLayoutId id="2147483690" r:id="rId19"/>
    <p:sldLayoutId id="2147483695" r:id="rId20"/>
    <p:sldLayoutId id="2147483704" r:id="rId21"/>
  </p:sldLayoutIdLst>
  <p:hf hdr="0" ftr="0" dt="0"/>
  <p:txStyles>
    <p:titleStyle>
      <a:lvl1pPr algn="l" defTabSz="914400" rtl="0" eaLnBrk="1" latinLnBrk="0" hangingPunct="1">
        <a:lnSpc>
          <a:spcPct val="90000"/>
        </a:lnSpc>
        <a:spcBef>
          <a:spcPct val="0"/>
        </a:spcBef>
        <a:buNone/>
        <a:defRPr lang="en-US" sz="34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p:titleStyle>
    <p:bodyStyle>
      <a:lvl1pPr marL="274320" indent="-274320" algn="l" defTabSz="914400" rtl="0" eaLnBrk="1" latinLnBrk="0" hangingPunct="1">
        <a:lnSpc>
          <a:spcPct val="90000"/>
        </a:lnSpc>
        <a:spcBef>
          <a:spcPts val="1800"/>
        </a:spcBef>
        <a:buClr>
          <a:schemeClr val="accent2"/>
        </a:buClr>
        <a:buFont typeface="Wingdings 2" panose="050201020105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bg1">
            <a:lumMod val="65000"/>
          </a:schemeClr>
        </a:buClr>
        <a:buFont typeface="Wingdings 3" panose="05040102010807070707" pitchFamily="18" charset="2"/>
        <a:buChar char="}"/>
        <a:defRPr sz="2400" kern="1200">
          <a:solidFill>
            <a:schemeClr val="accent3">
              <a:lumMod val="90000"/>
              <a:lumOff val="10000"/>
            </a:schemeClr>
          </a:solidFill>
          <a:latin typeface="+mn-lt"/>
          <a:ea typeface="+mn-ea"/>
          <a:cs typeface="+mn-cs"/>
        </a:defRPr>
      </a:lvl2pPr>
      <a:lvl3pPr marL="1097280" indent="-182880" algn="l" defTabSz="914400" rtl="0" eaLnBrk="1" latinLnBrk="0" hangingPunct="1">
        <a:lnSpc>
          <a:spcPct val="90000"/>
        </a:lnSpc>
        <a:spcBef>
          <a:spcPts val="600"/>
        </a:spcBef>
        <a:buClr>
          <a:schemeClr val="accent1"/>
        </a:buClr>
        <a:buFont typeface="Wingdings 3" panose="05040102010807070707" pitchFamily="18" charset="2"/>
        <a:buChar char="ê"/>
        <a:defRPr sz="2000" kern="1200">
          <a:solidFill>
            <a:schemeClr val="accent3">
              <a:lumMod val="90000"/>
              <a:lumOff val="10000"/>
            </a:schemeClr>
          </a:solidFill>
          <a:latin typeface="+mn-lt"/>
          <a:ea typeface="+mn-ea"/>
          <a:cs typeface="+mn-cs"/>
        </a:defRPr>
      </a:lvl3pPr>
      <a:lvl4pPr marL="1554480" indent="-182880" algn="l" defTabSz="914400" rtl="0" eaLnBrk="1" latinLnBrk="0" hangingPunct="1">
        <a:lnSpc>
          <a:spcPct val="90000"/>
        </a:lnSpc>
        <a:spcBef>
          <a:spcPts val="500"/>
        </a:spcBef>
        <a:buClr>
          <a:schemeClr val="accent5"/>
        </a:buClr>
        <a:buFont typeface="Wingdings 3" panose="05040102010807070707" pitchFamily="18" charset="2"/>
        <a:buChar char="ê"/>
        <a:defRPr sz="1800" kern="1200">
          <a:solidFill>
            <a:schemeClr val="accent3">
              <a:lumMod val="90000"/>
              <a:lumOff val="10000"/>
            </a:schemeClr>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3BC8923-5990-4505-8338-F181A486DCBA}"/>
              </a:ext>
            </a:extLst>
          </p:cNvPr>
          <p:cNvGrpSpPr/>
          <p:nvPr userDrawn="1"/>
        </p:nvGrpSpPr>
        <p:grpSpPr>
          <a:xfrm>
            <a:off x="-1" y="0"/>
            <a:ext cx="9144001" cy="6858000"/>
            <a:chOff x="-1" y="0"/>
            <a:chExt cx="9144001" cy="6858000"/>
          </a:xfrm>
        </p:grpSpPr>
        <p:grpSp>
          <p:nvGrpSpPr>
            <p:cNvPr id="12" name="Group 11"/>
            <p:cNvGrpSpPr>
              <a:grpSpLocks noChangeAspect="1"/>
            </p:cNvGrpSpPr>
            <p:nvPr userDrawn="1"/>
          </p:nvGrpSpPr>
          <p:grpSpPr>
            <a:xfrm>
              <a:off x="8023226" y="2924758"/>
              <a:ext cx="1120774" cy="3933242"/>
              <a:chOff x="8023226" y="2924758"/>
              <a:chExt cx="1120774" cy="3933242"/>
            </a:xfrm>
          </p:grpSpPr>
          <p:sp>
            <p:nvSpPr>
              <p:cNvPr id="13" name="Isosceles Triangle 12"/>
              <p:cNvSpPr/>
              <p:nvPr userDrawn="1"/>
            </p:nvSpPr>
            <p:spPr>
              <a:xfrm>
                <a:off x="8023226" y="2924758"/>
                <a:ext cx="1120774" cy="3933242"/>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p:cNvSpPr/>
              <p:nvPr userDrawn="1"/>
            </p:nvSpPr>
            <p:spPr>
              <a:xfrm>
                <a:off x="8239885" y="3685101"/>
                <a:ext cx="904115" cy="3172899"/>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p:cNvGrpSpPr>
              <a:grpSpLocks noChangeAspect="1"/>
            </p:cNvGrpSpPr>
            <p:nvPr userDrawn="1"/>
          </p:nvGrpSpPr>
          <p:grpSpPr>
            <a:xfrm rot="16200000" flipV="1">
              <a:off x="837624" y="-837625"/>
              <a:ext cx="667903" cy="2343153"/>
              <a:chOff x="8023226" y="2924758"/>
              <a:chExt cx="1120774" cy="3933243"/>
            </a:xfrm>
          </p:grpSpPr>
          <p:sp>
            <p:nvSpPr>
              <p:cNvPr id="16" name="Isosceles Triangle 15"/>
              <p:cNvSpPr/>
              <p:nvPr userDrawn="1"/>
            </p:nvSpPr>
            <p:spPr>
              <a:xfrm>
                <a:off x="8023226" y="2924758"/>
                <a:ext cx="1120774" cy="3933242"/>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p:cNvSpPr/>
              <p:nvPr userDrawn="1"/>
            </p:nvSpPr>
            <p:spPr>
              <a:xfrm>
                <a:off x="8314926" y="3948449"/>
                <a:ext cx="829074" cy="2909552"/>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8" name="Picture 17"/>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783296" y="6332817"/>
            <a:ext cx="1190641" cy="402184"/>
          </a:xfrm>
          <a:prstGeom prst="rect">
            <a:avLst/>
          </a:prstGeom>
        </p:spPr>
      </p:pic>
      <p:sp>
        <p:nvSpPr>
          <p:cNvPr id="2" name="Title Placeholder 1"/>
          <p:cNvSpPr>
            <a:spLocks noGrp="1"/>
          </p:cNvSpPr>
          <p:nvPr>
            <p:ph type="title"/>
          </p:nvPr>
        </p:nvSpPr>
        <p:spPr>
          <a:xfrm>
            <a:off x="628650" y="365126"/>
            <a:ext cx="7955280" cy="105156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1770615"/>
            <a:ext cx="7955280" cy="440634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60324" y="6424484"/>
            <a:ext cx="1890650" cy="228857"/>
          </a:xfrm>
          <a:prstGeom prst="rect">
            <a:avLst/>
          </a:prstGeom>
        </p:spPr>
      </p:pic>
      <p:sp>
        <p:nvSpPr>
          <p:cNvPr id="4" name="Slide Number Placeholder 3"/>
          <p:cNvSpPr>
            <a:spLocks noGrp="1"/>
          </p:cNvSpPr>
          <p:nvPr>
            <p:ph type="sldNum" sz="quarter" idx="4"/>
          </p:nvPr>
        </p:nvSpPr>
        <p:spPr>
          <a:xfrm>
            <a:off x="7686108" y="6356350"/>
            <a:ext cx="1277484" cy="365125"/>
          </a:xfrm>
          <a:prstGeom prst="rect">
            <a:avLst/>
          </a:prstGeom>
        </p:spPr>
        <p:txBody>
          <a:bodyPr vert="horz" lIns="91440" tIns="45720" rIns="91440" bIns="45720" rtlCol="0" anchor="ctr"/>
          <a:lstStyle>
            <a:lvl1pPr algn="r">
              <a:defRPr sz="1400">
                <a:solidFill>
                  <a:schemeClr val="accent1">
                    <a:lumMod val="40000"/>
                    <a:lumOff val="60000"/>
                  </a:schemeClr>
                </a:solidFill>
              </a:defRPr>
            </a:lvl1pPr>
          </a:lstStyle>
          <a:p>
            <a:fld id="{706D636C-90A3-4979-BA37-BAB384B22101}" type="slidenum">
              <a:rPr lang="en-US" smtClean="0"/>
              <a:pPr/>
              <a:t>‹#›</a:t>
            </a:fld>
            <a:endParaRPr lang="en-US" dirty="0"/>
          </a:p>
        </p:txBody>
      </p:sp>
    </p:spTree>
    <p:extLst>
      <p:ext uri="{BB962C8B-B14F-4D97-AF65-F5344CB8AC3E}">
        <p14:creationId xmlns:p14="http://schemas.microsoft.com/office/powerpoint/2010/main" val="1584901017"/>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87" r:id="rId3"/>
    <p:sldLayoutId id="2147483692" r:id="rId4"/>
    <p:sldLayoutId id="2147483683" r:id="rId5"/>
  </p:sldLayoutIdLst>
  <p:hf hdr="0" ftr="0" dt="0"/>
  <p:txStyles>
    <p:titleStyle>
      <a:lvl1pPr algn="l" defTabSz="914400" rtl="0" eaLnBrk="1" latinLnBrk="0" hangingPunct="1">
        <a:lnSpc>
          <a:spcPct val="90000"/>
        </a:lnSpc>
        <a:spcBef>
          <a:spcPct val="0"/>
        </a:spcBef>
        <a:buNone/>
        <a:defRPr lang="en-US" sz="34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p:titleStyle>
    <p:bodyStyle>
      <a:lvl1pPr marL="274320" indent="-274320" algn="l" defTabSz="914400" rtl="0" eaLnBrk="1" latinLnBrk="0" hangingPunct="1">
        <a:lnSpc>
          <a:spcPct val="90000"/>
        </a:lnSpc>
        <a:spcBef>
          <a:spcPts val="1800"/>
        </a:spcBef>
        <a:buClr>
          <a:schemeClr val="accent2"/>
        </a:buClr>
        <a:buFont typeface="Wingdings 2" panose="050201020105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bg1">
            <a:lumMod val="65000"/>
          </a:schemeClr>
        </a:buClr>
        <a:buFont typeface="Wingdings 3" panose="05040102010807070707" pitchFamily="18" charset="2"/>
        <a:buChar char="}"/>
        <a:defRPr sz="2400" kern="1200">
          <a:solidFill>
            <a:schemeClr val="accent3">
              <a:lumMod val="90000"/>
              <a:lumOff val="10000"/>
            </a:schemeClr>
          </a:solidFill>
          <a:latin typeface="+mn-lt"/>
          <a:ea typeface="+mn-ea"/>
          <a:cs typeface="+mn-cs"/>
        </a:defRPr>
      </a:lvl2pPr>
      <a:lvl3pPr marL="1097280" indent="-182880" algn="l" defTabSz="914400" rtl="0" eaLnBrk="1" latinLnBrk="0" hangingPunct="1">
        <a:lnSpc>
          <a:spcPct val="90000"/>
        </a:lnSpc>
        <a:spcBef>
          <a:spcPts val="600"/>
        </a:spcBef>
        <a:buClr>
          <a:schemeClr val="accent1"/>
        </a:buClr>
        <a:buFont typeface="Wingdings 3" panose="05040102010807070707" pitchFamily="18" charset="2"/>
        <a:buChar char="ê"/>
        <a:defRPr sz="2000" kern="1200">
          <a:solidFill>
            <a:schemeClr val="accent3">
              <a:lumMod val="90000"/>
              <a:lumOff val="10000"/>
            </a:schemeClr>
          </a:solidFill>
          <a:latin typeface="+mn-lt"/>
          <a:ea typeface="+mn-ea"/>
          <a:cs typeface="+mn-cs"/>
        </a:defRPr>
      </a:lvl3pPr>
      <a:lvl4pPr marL="1554480" indent="-182880" algn="l" defTabSz="914400" rtl="0" eaLnBrk="1" latinLnBrk="0" hangingPunct="1">
        <a:lnSpc>
          <a:spcPct val="90000"/>
        </a:lnSpc>
        <a:spcBef>
          <a:spcPts val="500"/>
        </a:spcBef>
        <a:buClr>
          <a:schemeClr val="accent5"/>
        </a:buClr>
        <a:buFont typeface="Wingdings 3" panose="05040102010807070707" pitchFamily="18" charset="2"/>
        <a:buChar char="ê"/>
        <a:defRPr sz="1800" kern="1200">
          <a:solidFill>
            <a:schemeClr val="accent3">
              <a:lumMod val="90000"/>
              <a:lumOff val="10000"/>
            </a:schemeClr>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 Id="rId5" Type="http://schemas.openxmlformats.org/officeDocument/2006/relationships/image" Target="../media/image26.JP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35.jp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ion.cms.workforcegps.org/resources/2016/09/30/12/11/AJC-Common-Identifier-and-Brandin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ion.workforcegps.org/resources/2017/10/02/11/34/Integrated-American-Job-Center-Network" TargetMode="External"/><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hyperlink" Target="mailto:sharong@bcdcog.com" TargetMode="External"/><Relationship Id="rId2" Type="http://schemas.openxmlformats.org/officeDocument/2006/relationships/notesSlide" Target="../notesSlides/notesSlide39.xml"/><Relationship Id="rId1" Type="http://schemas.openxmlformats.org/officeDocument/2006/relationships/slideLayout" Target="../slideLayouts/slideLayout19.xml"/><Relationship Id="rId4" Type="http://schemas.openxmlformats.org/officeDocument/2006/relationships/hyperlink" Target="mailto:mwhitmore@nscareers.org"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7FF2BB-E1BF-49EA-A117-CAD4FED05404}"/>
              </a:ext>
            </a:extLst>
          </p:cNvPr>
          <p:cNvSpPr>
            <a:spLocks noGrp="1"/>
          </p:cNvSpPr>
          <p:nvPr>
            <p:ph type="body" sz="quarter" idx="12"/>
          </p:nvPr>
        </p:nvSpPr>
        <p:spPr>
          <a:xfrm>
            <a:off x="1591081" y="113503"/>
            <a:ext cx="2221861" cy="356956"/>
          </a:xfrm>
        </p:spPr>
        <p:txBody>
          <a:bodyPr/>
          <a:lstStyle/>
          <a:p>
            <a:fld id="{F9B4886A-ACCF-4465-9905-FF6BD48FB85A}" type="datetime4">
              <a:rPr lang="en-US" smtClean="0"/>
              <a:t>March 28, 2018</a:t>
            </a:fld>
            <a:endParaRPr lang="en-US" dirty="0"/>
          </a:p>
        </p:txBody>
      </p:sp>
      <p:sp>
        <p:nvSpPr>
          <p:cNvPr id="3" name="Title 2">
            <a:extLst>
              <a:ext uri="{FF2B5EF4-FFF2-40B4-BE49-F238E27FC236}">
                <a16:creationId xmlns:a16="http://schemas.microsoft.com/office/drawing/2014/main" id="{EBF54E9F-EE23-4326-AFBD-5DC41FCD0D5C}"/>
              </a:ext>
            </a:extLst>
          </p:cNvPr>
          <p:cNvSpPr>
            <a:spLocks noGrp="1"/>
          </p:cNvSpPr>
          <p:nvPr>
            <p:ph type="ctrTitle"/>
          </p:nvPr>
        </p:nvSpPr>
        <p:spPr/>
        <p:txBody>
          <a:bodyPr>
            <a:normAutofit/>
          </a:bodyPr>
          <a:lstStyle/>
          <a:p>
            <a:r>
              <a:rPr lang="en-US" sz="4000" dirty="0"/>
              <a:t>Integrating</a:t>
            </a:r>
            <a:r>
              <a:rPr lang="en-US" sz="3200" dirty="0"/>
              <a:t> WIOA Partners </a:t>
            </a:r>
            <a:r>
              <a:rPr lang="en-US" sz="3600" dirty="0"/>
              <a:t>Into Your Comprehensive American Job Center</a:t>
            </a:r>
          </a:p>
        </p:txBody>
      </p:sp>
      <p:sp>
        <p:nvSpPr>
          <p:cNvPr id="4" name="Subtitle 3">
            <a:extLst>
              <a:ext uri="{FF2B5EF4-FFF2-40B4-BE49-F238E27FC236}">
                <a16:creationId xmlns:a16="http://schemas.microsoft.com/office/drawing/2014/main" id="{93B88AC5-1443-4329-92A3-834FF78723F4}"/>
              </a:ext>
            </a:extLst>
          </p:cNvPr>
          <p:cNvSpPr>
            <a:spLocks noGrp="1"/>
          </p:cNvSpPr>
          <p:nvPr>
            <p:ph type="subTitle" idx="1"/>
          </p:nvPr>
        </p:nvSpPr>
        <p:spPr/>
        <p:txBody>
          <a:bodyPr/>
          <a:lstStyle/>
          <a:p>
            <a:r>
              <a:rPr lang="en-US" dirty="0"/>
              <a:t>WIOA Wednesday</a:t>
            </a:r>
          </a:p>
          <a:p>
            <a:r>
              <a:rPr lang="en-US" dirty="0"/>
              <a:t>March 28, 2018, 2:00 – 3:30 pm</a:t>
            </a:r>
          </a:p>
        </p:txBody>
      </p:sp>
    </p:spTree>
    <p:extLst>
      <p:ext uri="{BB962C8B-B14F-4D97-AF65-F5344CB8AC3E}">
        <p14:creationId xmlns:p14="http://schemas.microsoft.com/office/powerpoint/2010/main" val="3579039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28650" y="341158"/>
            <a:ext cx="7955280" cy="918475"/>
          </a:xfrm>
        </p:spPr>
        <p:txBody>
          <a:bodyPr>
            <a:normAutofit fontScale="90000"/>
          </a:bodyPr>
          <a:lstStyle/>
          <a:p>
            <a:r>
              <a:rPr lang="en-US" sz="3600" dirty="0"/>
              <a:t>American Job Center – Clarksville, TN</a:t>
            </a:r>
          </a:p>
        </p:txBody>
      </p:sp>
      <p:sp>
        <p:nvSpPr>
          <p:cNvPr id="9" name="Content Placeholder 8"/>
          <p:cNvSpPr>
            <a:spLocks noGrp="1"/>
          </p:cNvSpPr>
          <p:nvPr>
            <p:ph idx="1"/>
          </p:nvPr>
        </p:nvSpPr>
        <p:spPr>
          <a:xfrm>
            <a:off x="628650" y="1670180"/>
            <a:ext cx="7955280" cy="4506783"/>
          </a:xfrm>
        </p:spPr>
        <p:txBody>
          <a:bodyPr>
            <a:normAutofit/>
          </a:bodyPr>
          <a:lstStyle/>
          <a:p>
            <a:pPr marL="0" indent="0">
              <a:buNone/>
            </a:pPr>
            <a:r>
              <a:rPr lang="en-US" dirty="0"/>
              <a:t>John Watz, Director, North TN Workforce Board (Team lead)</a:t>
            </a:r>
          </a:p>
          <a:p>
            <a:r>
              <a:rPr lang="en-US" dirty="0"/>
              <a:t>John Alexander, </a:t>
            </a:r>
            <a:r>
              <a:rPr lang="en-US" sz="2000" dirty="0"/>
              <a:t>Regional Director, AREA 8+9, Tennessee Department of Labor and Workforce Development </a:t>
            </a:r>
          </a:p>
          <a:p>
            <a:r>
              <a:rPr lang="en-US" dirty="0"/>
              <a:t>Marla Rye, </a:t>
            </a:r>
            <a:r>
              <a:rPr lang="en-US" sz="2000" dirty="0"/>
              <a:t>President Workforce Essentials, Career Services provider LWDA 8</a:t>
            </a:r>
          </a:p>
          <a:p>
            <a:r>
              <a:rPr lang="en-US" dirty="0"/>
              <a:t>Freda Herndon, </a:t>
            </a:r>
            <a:r>
              <a:rPr lang="en-US" sz="2000" dirty="0"/>
              <a:t>One Stop Operator, LWDA 8</a:t>
            </a:r>
          </a:p>
          <a:p>
            <a:r>
              <a:rPr lang="en-US" dirty="0"/>
              <a:t>Natalie McLimore, </a:t>
            </a:r>
            <a:r>
              <a:rPr lang="en-US" sz="2000" dirty="0"/>
              <a:t>Vice President for Family Services  (TANF AJC partner)</a:t>
            </a:r>
          </a:p>
          <a:p>
            <a:endParaRPr lang="en-US" dirty="0"/>
          </a:p>
          <a:p>
            <a:endParaRPr lang="en-US" dirty="0"/>
          </a:p>
          <a:p>
            <a:endParaRPr lang="en-US" dirty="0"/>
          </a:p>
        </p:txBody>
      </p:sp>
      <p:sp>
        <p:nvSpPr>
          <p:cNvPr id="11" name="Slide Number Placeholder 10"/>
          <p:cNvSpPr>
            <a:spLocks noGrp="1"/>
          </p:cNvSpPr>
          <p:nvPr>
            <p:ph type="sldNum" sz="quarter" idx="10"/>
          </p:nvPr>
        </p:nvSpPr>
        <p:spPr/>
        <p:txBody>
          <a:bodyPr/>
          <a:lstStyle/>
          <a:p>
            <a:fld id="{78651A17-9376-40A4-9325-34268FB0E92D}" type="slidenum">
              <a:rPr lang="en-US" smtClean="0"/>
              <a:pPr/>
              <a:t>10</a:t>
            </a:fld>
            <a:endParaRPr lang="en-US" dirty="0"/>
          </a:p>
        </p:txBody>
      </p:sp>
    </p:spTree>
    <p:extLst>
      <p:ext uri="{BB962C8B-B14F-4D97-AF65-F5344CB8AC3E}">
        <p14:creationId xmlns:p14="http://schemas.microsoft.com/office/powerpoint/2010/main" val="619871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TN </a:t>
            </a:r>
            <a:fld id="{706D636C-90A3-4979-BA37-BAB384B22101}" type="slidenum">
              <a:rPr lang="en-US" smtClean="0"/>
              <a:pPr/>
              <a:t>11</a:t>
            </a:fld>
            <a:endParaRPr lang="en-US" dirty="0"/>
          </a:p>
        </p:txBody>
      </p:sp>
      <p:pic>
        <p:nvPicPr>
          <p:cNvPr id="3" name="Picture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32"/>
          <a:stretch/>
        </p:blipFill>
        <p:spPr>
          <a:xfrm>
            <a:off x="357268" y="0"/>
            <a:ext cx="8429464" cy="6377694"/>
          </a:xfrm>
          <a:prstGeom prst="rect">
            <a:avLst/>
          </a:prstGeom>
        </p:spPr>
      </p:pic>
    </p:spTree>
    <p:extLst>
      <p:ext uri="{BB962C8B-B14F-4D97-AF65-F5344CB8AC3E}">
        <p14:creationId xmlns:p14="http://schemas.microsoft.com/office/powerpoint/2010/main" val="1421041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DF79C-CB07-43D9-9D6E-0DE5ECE6E51E}"/>
              </a:ext>
            </a:extLst>
          </p:cNvPr>
          <p:cNvSpPr>
            <a:spLocks noGrp="1"/>
          </p:cNvSpPr>
          <p:nvPr>
            <p:ph type="title"/>
          </p:nvPr>
        </p:nvSpPr>
        <p:spPr/>
        <p:txBody>
          <a:bodyPr>
            <a:normAutofit/>
          </a:bodyPr>
          <a:lstStyle/>
          <a:p>
            <a:r>
              <a:rPr lang="en-US" sz="3200" dirty="0"/>
              <a:t>Programs Housed in the American Job Center (Tennessee)</a:t>
            </a:r>
          </a:p>
        </p:txBody>
      </p:sp>
      <p:graphicFrame>
        <p:nvGraphicFramePr>
          <p:cNvPr id="5" name="Content Placeholder 4">
            <a:extLst>
              <a:ext uri="{FF2B5EF4-FFF2-40B4-BE49-F238E27FC236}">
                <a16:creationId xmlns:a16="http://schemas.microsoft.com/office/drawing/2014/main" id="{B1C7E56D-4BD2-47B0-88CE-898C74D713AA}"/>
              </a:ext>
            </a:extLst>
          </p:cNvPr>
          <p:cNvGraphicFramePr>
            <a:graphicFrameLocks noGrp="1"/>
          </p:cNvGraphicFramePr>
          <p:nvPr>
            <p:ph idx="1"/>
            <p:extLst>
              <p:ext uri="{D42A27DB-BD31-4B8C-83A1-F6EECF244321}">
                <p14:modId xmlns:p14="http://schemas.microsoft.com/office/powerpoint/2010/main" val="3615929561"/>
              </p:ext>
            </p:extLst>
          </p:nvPr>
        </p:nvGraphicFramePr>
        <p:xfrm>
          <a:off x="594518" y="1770063"/>
          <a:ext cx="7954964" cy="3942080"/>
        </p:xfrm>
        <a:graphic>
          <a:graphicData uri="http://schemas.openxmlformats.org/drawingml/2006/table">
            <a:tbl>
              <a:tblPr firstRow="1" bandRow="1">
                <a:tableStyleId>{69CF1AB2-1976-4502-BF36-3FF5EA218861}</a:tableStyleId>
              </a:tblPr>
              <a:tblGrid>
                <a:gridCol w="3977482">
                  <a:extLst>
                    <a:ext uri="{9D8B030D-6E8A-4147-A177-3AD203B41FA5}">
                      <a16:colId xmlns:a16="http://schemas.microsoft.com/office/drawing/2014/main" val="1164115205"/>
                    </a:ext>
                  </a:extLst>
                </a:gridCol>
                <a:gridCol w="3977482">
                  <a:extLst>
                    <a:ext uri="{9D8B030D-6E8A-4147-A177-3AD203B41FA5}">
                      <a16:colId xmlns:a16="http://schemas.microsoft.com/office/drawing/2014/main" val="2586297676"/>
                    </a:ext>
                  </a:extLst>
                </a:gridCol>
              </a:tblGrid>
              <a:tr h="370840">
                <a:tc>
                  <a:txBody>
                    <a:bodyPr/>
                    <a:lstStyle/>
                    <a:p>
                      <a:pPr marL="285750" indent="-285750">
                        <a:buFont typeface="Arial" panose="020B0604020202020204" pitchFamily="34" charset="0"/>
                        <a:buChar char="•"/>
                      </a:pPr>
                      <a:r>
                        <a:rPr lang="en-US" b="0" dirty="0"/>
                        <a:t>RESEA (Re-employment Services and Eligibility Assessment)</a:t>
                      </a:r>
                    </a:p>
                  </a:txBody>
                  <a:tcPr/>
                </a:tc>
                <a:tc>
                  <a:txBody>
                    <a:bodyPr/>
                    <a:lstStyle/>
                    <a:p>
                      <a:pPr marL="285750" indent="-285750">
                        <a:buFont typeface="Arial" panose="020B0604020202020204" pitchFamily="34" charset="0"/>
                        <a:buChar char="•"/>
                      </a:pPr>
                      <a:r>
                        <a:rPr lang="en-US" b="0" dirty="0"/>
                        <a:t>Ticket To Work/Employment Network</a:t>
                      </a:r>
                    </a:p>
                  </a:txBody>
                  <a:tcPr/>
                </a:tc>
                <a:extLst>
                  <a:ext uri="{0D108BD9-81ED-4DB2-BD59-A6C34878D82A}">
                    <a16:rowId xmlns:a16="http://schemas.microsoft.com/office/drawing/2014/main" val="569059057"/>
                  </a:ext>
                </a:extLst>
              </a:tr>
              <a:tr h="370840">
                <a:tc>
                  <a:txBody>
                    <a:bodyPr/>
                    <a:lstStyle/>
                    <a:p>
                      <a:pPr marL="285750" indent="-285750">
                        <a:buFont typeface="Arial" panose="020B0604020202020204" pitchFamily="34" charset="0"/>
                        <a:buChar char="•"/>
                      </a:pPr>
                      <a:r>
                        <a:rPr lang="en-US" dirty="0"/>
                        <a:t>SNAP (Supplemental Nutrition Assistance Program)</a:t>
                      </a:r>
                    </a:p>
                  </a:txBody>
                  <a:tcPr/>
                </a:tc>
                <a:tc>
                  <a:txBody>
                    <a:bodyPr/>
                    <a:lstStyle/>
                    <a:p>
                      <a:pPr marL="285750" indent="-285750">
                        <a:buFont typeface="Arial" panose="020B0604020202020204" pitchFamily="34" charset="0"/>
                        <a:buChar char="•"/>
                      </a:pPr>
                      <a:r>
                        <a:rPr lang="en-US" dirty="0"/>
                        <a:t>Ft. Campbell Soldier Transition Program</a:t>
                      </a:r>
                    </a:p>
                  </a:txBody>
                  <a:tcPr/>
                </a:tc>
                <a:extLst>
                  <a:ext uri="{0D108BD9-81ED-4DB2-BD59-A6C34878D82A}">
                    <a16:rowId xmlns:a16="http://schemas.microsoft.com/office/drawing/2014/main" val="3740232289"/>
                  </a:ext>
                </a:extLst>
              </a:tr>
              <a:tr h="370840">
                <a:tc>
                  <a:txBody>
                    <a:bodyPr/>
                    <a:lstStyle/>
                    <a:p>
                      <a:pPr marL="285750" indent="-285750">
                        <a:buFont typeface="Arial" panose="020B0604020202020204" pitchFamily="34" charset="0"/>
                        <a:buChar char="•"/>
                      </a:pPr>
                      <a:r>
                        <a:rPr lang="en-US" dirty="0"/>
                        <a:t>Families First</a:t>
                      </a:r>
                    </a:p>
                  </a:txBody>
                  <a:tcPr/>
                </a:tc>
                <a:tc>
                  <a:txBody>
                    <a:bodyPr/>
                    <a:lstStyle/>
                    <a:p>
                      <a:pPr marL="285750" indent="-285750">
                        <a:buFont typeface="Arial" panose="020B0604020202020204" pitchFamily="34" charset="0"/>
                        <a:buChar char="•"/>
                      </a:pPr>
                      <a:r>
                        <a:rPr lang="en-US" dirty="0"/>
                        <a:t>Job Corps</a:t>
                      </a:r>
                    </a:p>
                  </a:txBody>
                  <a:tcPr/>
                </a:tc>
                <a:extLst>
                  <a:ext uri="{0D108BD9-81ED-4DB2-BD59-A6C34878D82A}">
                    <a16:rowId xmlns:a16="http://schemas.microsoft.com/office/drawing/2014/main" val="4196383036"/>
                  </a:ext>
                </a:extLst>
              </a:tr>
              <a:tr h="370840">
                <a:tc>
                  <a:txBody>
                    <a:bodyPr/>
                    <a:lstStyle/>
                    <a:p>
                      <a:pPr marL="285750" indent="-285750">
                        <a:buFont typeface="Arial" panose="020B0604020202020204" pitchFamily="34" charset="0"/>
                        <a:buChar char="•"/>
                      </a:pPr>
                      <a:r>
                        <a:rPr lang="en-US" dirty="0"/>
                        <a:t>TN Vocational Rehabilitation Title IV</a:t>
                      </a:r>
                    </a:p>
                  </a:txBody>
                  <a:tcPr/>
                </a:tc>
                <a:tc>
                  <a:txBody>
                    <a:bodyPr/>
                    <a:lstStyle/>
                    <a:p>
                      <a:pPr marL="285750" indent="-285750">
                        <a:buFont typeface="Arial" panose="020B0604020202020204" pitchFamily="34" charset="0"/>
                        <a:buChar char="•"/>
                      </a:pPr>
                      <a:r>
                        <a:rPr lang="en-US" dirty="0"/>
                        <a:t>Dislocated Worker/Adult/Youth Title I</a:t>
                      </a:r>
                    </a:p>
                  </a:txBody>
                  <a:tcPr/>
                </a:tc>
                <a:extLst>
                  <a:ext uri="{0D108BD9-81ED-4DB2-BD59-A6C34878D82A}">
                    <a16:rowId xmlns:a16="http://schemas.microsoft.com/office/drawing/2014/main" val="344499298"/>
                  </a:ext>
                </a:extLst>
              </a:tr>
              <a:tr h="370840">
                <a:tc>
                  <a:txBody>
                    <a:bodyPr/>
                    <a:lstStyle/>
                    <a:p>
                      <a:pPr marL="285750" indent="-285750">
                        <a:buFont typeface="Arial" panose="020B0604020202020204" pitchFamily="34" charset="0"/>
                        <a:buChar char="•"/>
                      </a:pPr>
                      <a:r>
                        <a:rPr lang="en-US" dirty="0"/>
                        <a:t>NCOA (National Counsel on Aging)</a:t>
                      </a:r>
                    </a:p>
                  </a:txBody>
                  <a:tcPr/>
                </a:tc>
                <a:tc>
                  <a:txBody>
                    <a:bodyPr/>
                    <a:lstStyle/>
                    <a:p>
                      <a:pPr marL="285750" indent="-285750">
                        <a:buFont typeface="Arial" panose="020B0604020202020204" pitchFamily="34" charset="0"/>
                        <a:buChar char="•"/>
                      </a:pPr>
                      <a:r>
                        <a:rPr lang="en-US" dirty="0"/>
                        <a:t>Youth CAN</a:t>
                      </a:r>
                    </a:p>
                  </a:txBody>
                  <a:tcPr/>
                </a:tc>
                <a:extLst>
                  <a:ext uri="{0D108BD9-81ED-4DB2-BD59-A6C34878D82A}">
                    <a16:rowId xmlns:a16="http://schemas.microsoft.com/office/drawing/2014/main" val="4196299480"/>
                  </a:ext>
                </a:extLst>
              </a:tr>
              <a:tr h="370840">
                <a:tc>
                  <a:txBody>
                    <a:bodyPr/>
                    <a:lstStyle/>
                    <a:p>
                      <a:pPr marL="285750" indent="-285750">
                        <a:buFont typeface="Arial" panose="020B0604020202020204" pitchFamily="34" charset="0"/>
                        <a:buChar char="•"/>
                      </a:pPr>
                      <a:r>
                        <a:rPr lang="en-US" dirty="0"/>
                        <a:t>Veteran Representatives (LVER DVOP)</a:t>
                      </a:r>
                    </a:p>
                  </a:txBody>
                  <a:tcPr/>
                </a:tc>
                <a:tc>
                  <a:txBody>
                    <a:bodyPr/>
                    <a:lstStyle/>
                    <a:p>
                      <a:pPr marL="285750" indent="-285750">
                        <a:buFont typeface="Arial" panose="020B0604020202020204" pitchFamily="34" charset="0"/>
                        <a:buChar char="•"/>
                      </a:pPr>
                      <a:r>
                        <a:rPr lang="en-US" dirty="0"/>
                        <a:t>SCEP (Senior Community Service Employment Program)</a:t>
                      </a:r>
                    </a:p>
                  </a:txBody>
                  <a:tcPr/>
                </a:tc>
                <a:extLst>
                  <a:ext uri="{0D108BD9-81ED-4DB2-BD59-A6C34878D82A}">
                    <a16:rowId xmlns:a16="http://schemas.microsoft.com/office/drawing/2014/main" val="1588283357"/>
                  </a:ext>
                </a:extLst>
              </a:tr>
              <a:tr h="370840">
                <a:tc>
                  <a:txBody>
                    <a:bodyPr/>
                    <a:lstStyle/>
                    <a:p>
                      <a:pPr marL="285750" indent="-285750">
                        <a:buFont typeface="Arial" panose="020B0604020202020204" pitchFamily="34" charset="0"/>
                        <a:buChar char="•"/>
                      </a:pPr>
                      <a:r>
                        <a:rPr lang="en-US" dirty="0"/>
                        <a:t>Title III Wagner Peyser</a:t>
                      </a:r>
                    </a:p>
                  </a:txBody>
                  <a:tcPr/>
                </a:tc>
                <a:tc>
                  <a:txBody>
                    <a:bodyPr/>
                    <a:lstStyle/>
                    <a:p>
                      <a:pPr marL="285750" indent="-285750">
                        <a:buFont typeface="Arial" panose="020B0604020202020204" pitchFamily="34" charset="0"/>
                        <a:buChar char="•"/>
                      </a:pPr>
                      <a:r>
                        <a:rPr lang="en-US" dirty="0"/>
                        <a:t>Title II Adult Ed</a:t>
                      </a:r>
                    </a:p>
                  </a:txBody>
                  <a:tcPr/>
                </a:tc>
                <a:extLst>
                  <a:ext uri="{0D108BD9-81ED-4DB2-BD59-A6C34878D82A}">
                    <a16:rowId xmlns:a16="http://schemas.microsoft.com/office/drawing/2014/main" val="1571015679"/>
                  </a:ext>
                </a:extLst>
              </a:tr>
            </a:tbl>
          </a:graphicData>
        </a:graphic>
      </p:graphicFrame>
      <p:sp>
        <p:nvSpPr>
          <p:cNvPr id="4" name="Slide Number Placeholder 3">
            <a:extLst>
              <a:ext uri="{FF2B5EF4-FFF2-40B4-BE49-F238E27FC236}">
                <a16:creationId xmlns:a16="http://schemas.microsoft.com/office/drawing/2014/main" id="{06896038-8036-4C26-9681-1AD002DEB9C6}"/>
              </a:ext>
            </a:extLst>
          </p:cNvPr>
          <p:cNvSpPr>
            <a:spLocks noGrp="1"/>
          </p:cNvSpPr>
          <p:nvPr>
            <p:ph type="sldNum" sz="quarter" idx="10"/>
          </p:nvPr>
        </p:nvSpPr>
        <p:spPr/>
        <p:txBody>
          <a:bodyPr/>
          <a:lstStyle/>
          <a:p>
            <a:r>
              <a:rPr lang="en-US" dirty="0"/>
              <a:t>TN </a:t>
            </a:r>
            <a:fld id="{706D636C-90A3-4979-BA37-BAB384B22101}" type="slidenum">
              <a:rPr lang="en-US" smtClean="0"/>
              <a:pPr/>
              <a:t>12</a:t>
            </a:fld>
            <a:endParaRPr lang="en-US" dirty="0"/>
          </a:p>
        </p:txBody>
      </p:sp>
    </p:spTree>
    <p:extLst>
      <p:ext uri="{BB962C8B-B14F-4D97-AF65-F5344CB8AC3E}">
        <p14:creationId xmlns:p14="http://schemas.microsoft.com/office/powerpoint/2010/main" val="3430136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TN process started in WIA, 2000 small victories</a:t>
            </a:r>
          </a:p>
          <a:p>
            <a:r>
              <a:rPr lang="en-US" dirty="0"/>
              <a:t>Continue to change – OSO Dashboard 8 months old, 6</a:t>
            </a:r>
            <a:r>
              <a:rPr lang="en-US" baseline="30000" dirty="0"/>
              <a:t>th</a:t>
            </a:r>
            <a:r>
              <a:rPr lang="en-US" dirty="0"/>
              <a:t> iteration</a:t>
            </a:r>
          </a:p>
          <a:p>
            <a:r>
              <a:rPr lang="en-US" dirty="0"/>
              <a:t>MOU and IFA – take in phases</a:t>
            </a:r>
          </a:p>
          <a:p>
            <a:r>
              <a:rPr lang="en-US" dirty="0"/>
              <a:t>AJC – If this is where the jobs are, all partners in some fashion focus on jobs. Therefore, all partners </a:t>
            </a:r>
            <a:r>
              <a:rPr lang="en-US" b="1" u="sng" dirty="0"/>
              <a:t>mission is work</a:t>
            </a:r>
            <a:r>
              <a:rPr lang="en-US" dirty="0"/>
              <a:t>.</a:t>
            </a:r>
          </a:p>
        </p:txBody>
      </p:sp>
      <p:sp>
        <p:nvSpPr>
          <p:cNvPr id="4" name="Slide Number Placeholder 3"/>
          <p:cNvSpPr>
            <a:spLocks noGrp="1"/>
          </p:cNvSpPr>
          <p:nvPr>
            <p:ph type="sldNum" sz="quarter" idx="10"/>
          </p:nvPr>
        </p:nvSpPr>
        <p:spPr/>
        <p:txBody>
          <a:bodyPr/>
          <a:lstStyle/>
          <a:p>
            <a:r>
              <a:rPr lang="en-US" dirty="0"/>
              <a:t>TN </a:t>
            </a:r>
            <a:fld id="{706D636C-90A3-4979-BA37-BAB384B22101}" type="slidenum">
              <a:rPr lang="en-US" smtClean="0"/>
              <a:pPr/>
              <a:t>13</a:t>
            </a:fld>
            <a:endParaRPr lang="en-US" dirty="0"/>
          </a:p>
        </p:txBody>
      </p:sp>
    </p:spTree>
    <p:extLst>
      <p:ext uri="{BB962C8B-B14F-4D97-AF65-F5344CB8AC3E}">
        <p14:creationId xmlns:p14="http://schemas.microsoft.com/office/powerpoint/2010/main" val="1579751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200" dirty="0"/>
              <a:t>Montgomery County, Dickson and Houston American Job Centers</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3216224"/>
            <a:ext cx="3749675" cy="1383527"/>
          </a:xfrm>
          <a:prstGeom prst="rect">
            <a:avLst/>
          </a:prstGeom>
          <a:ln>
            <a:noFill/>
          </a:ln>
          <a:effectLst>
            <a:outerShdw blurRad="190500" algn="tl" rotWithShape="0">
              <a:srgbClr val="000000">
                <a:alpha val="70000"/>
              </a:srgbClr>
            </a:outerShdw>
          </a:effectLst>
        </p:spPr>
      </p:pic>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38884" y="1892541"/>
            <a:ext cx="3743847" cy="1705213"/>
          </a:xfrm>
          <a:prstGeom prst="rect">
            <a:avLst/>
          </a:prstGeom>
          <a:ln>
            <a:noFill/>
          </a:ln>
          <a:effectLst>
            <a:outerShdw blurRad="190500" algn="tl" rotWithShape="0">
              <a:srgbClr val="000000">
                <a:alpha val="70000"/>
              </a:srgbClr>
            </a:outerShdw>
          </a:effectLst>
        </p:spPr>
      </p:pic>
      <p:sp>
        <p:nvSpPr>
          <p:cNvPr id="5" name="Slide Number Placeholder 4"/>
          <p:cNvSpPr>
            <a:spLocks noGrp="1"/>
          </p:cNvSpPr>
          <p:nvPr>
            <p:ph type="sldNum" sz="quarter" idx="10"/>
          </p:nvPr>
        </p:nvSpPr>
        <p:spPr/>
        <p:txBody>
          <a:bodyPr/>
          <a:lstStyle/>
          <a:p>
            <a:r>
              <a:rPr lang="en-US" dirty="0"/>
              <a:t>TN </a:t>
            </a:r>
            <a:fld id="{706D636C-90A3-4979-BA37-BAB384B22101}" type="slidenum">
              <a:rPr lang="en-US" smtClean="0"/>
              <a:pPr/>
              <a:t>14</a:t>
            </a:fld>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3330" y="4175282"/>
            <a:ext cx="3654953" cy="17169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69439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28650" y="309140"/>
            <a:ext cx="7955280" cy="1051560"/>
          </a:xfrm>
        </p:spPr>
        <p:txBody>
          <a:bodyPr>
            <a:normAutofit fontScale="90000"/>
          </a:bodyPr>
          <a:lstStyle/>
          <a:p>
            <a:pPr lvl="1"/>
            <a:r>
              <a:rPr lang="en-US" sz="36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rPr>
              <a:t>SC Works Charleston Center– Charleston, SC</a:t>
            </a:r>
            <a:endParaRPr lang="en-US" dirty="0"/>
          </a:p>
        </p:txBody>
      </p:sp>
      <p:sp>
        <p:nvSpPr>
          <p:cNvPr id="9" name="Content Placeholder 8"/>
          <p:cNvSpPr>
            <a:spLocks noGrp="1"/>
          </p:cNvSpPr>
          <p:nvPr>
            <p:ph idx="1"/>
          </p:nvPr>
        </p:nvSpPr>
        <p:spPr>
          <a:xfrm>
            <a:off x="628650" y="1530217"/>
            <a:ext cx="7955280" cy="5001208"/>
          </a:xfrm>
        </p:spPr>
        <p:txBody>
          <a:bodyPr>
            <a:normAutofit fontScale="92500" lnSpcReduction="10000"/>
          </a:bodyPr>
          <a:lstStyle/>
          <a:p>
            <a:pPr marL="0" indent="0">
              <a:buNone/>
            </a:pPr>
            <a:r>
              <a:rPr lang="en-US" sz="2400" dirty="0"/>
              <a:t>Sharon Goss, Workforce Development Director (Team Lead)</a:t>
            </a:r>
            <a:br>
              <a:rPr lang="en-US" sz="2400" dirty="0"/>
            </a:br>
            <a:endParaRPr lang="en-US" sz="2400" dirty="0"/>
          </a:p>
          <a:p>
            <a:r>
              <a:rPr lang="en-US" sz="2400" dirty="0"/>
              <a:t>Kameron Alston, Performance Outcomes Coordinator, BCDCOG/SC Works Trident</a:t>
            </a:r>
          </a:p>
          <a:p>
            <a:r>
              <a:rPr lang="en-US" sz="2400" dirty="0"/>
              <a:t>Wendy </a:t>
            </a:r>
            <a:r>
              <a:rPr lang="en-US" sz="2400" dirty="0" err="1"/>
              <a:t>Courson</a:t>
            </a:r>
            <a:r>
              <a:rPr lang="en-US" sz="2400" dirty="0"/>
              <a:t>, Regional Manager, SC Department of Employment and Workforce</a:t>
            </a:r>
          </a:p>
          <a:p>
            <a:r>
              <a:rPr lang="en-US" sz="2400" dirty="0" err="1"/>
              <a:t>Keidrian</a:t>
            </a:r>
            <a:r>
              <a:rPr lang="en-US" sz="2400" dirty="0"/>
              <a:t> Kunkel, Regional Manager, Eckerd Connects</a:t>
            </a:r>
          </a:p>
          <a:p>
            <a:r>
              <a:rPr lang="en-US" sz="2400" dirty="0"/>
              <a:t>Amanda Wagner, Operations Director, Eckerd Connects</a:t>
            </a:r>
          </a:p>
          <a:p>
            <a:r>
              <a:rPr lang="en-US" sz="2400" dirty="0"/>
              <a:t>Deidre Smalls, One-Stop Manager, Eckerd Connects</a:t>
            </a:r>
          </a:p>
          <a:p>
            <a:r>
              <a:rPr lang="en-US" sz="2400" dirty="0"/>
              <a:t>Kelly </a:t>
            </a:r>
            <a:r>
              <a:rPr lang="en-US" sz="2400" dirty="0" err="1"/>
              <a:t>Sieling</a:t>
            </a:r>
            <a:r>
              <a:rPr lang="en-US" sz="2400" dirty="0"/>
              <a:t>, VR Supervisor, SC Vocational Rehabilitation Department</a:t>
            </a:r>
          </a:p>
          <a:p>
            <a:r>
              <a:rPr lang="en-US" sz="2400" dirty="0"/>
              <a:t>Susan Friedrich, Director, Charleston Adult Education</a:t>
            </a:r>
          </a:p>
          <a:p>
            <a:endParaRPr lang="en-US" sz="2400" dirty="0"/>
          </a:p>
          <a:p>
            <a:endParaRPr lang="en-US" sz="2400" dirty="0"/>
          </a:p>
        </p:txBody>
      </p:sp>
      <p:sp>
        <p:nvSpPr>
          <p:cNvPr id="11" name="Slide Number Placeholder 10"/>
          <p:cNvSpPr>
            <a:spLocks noGrp="1"/>
          </p:cNvSpPr>
          <p:nvPr>
            <p:ph type="sldNum" sz="quarter" idx="10"/>
          </p:nvPr>
        </p:nvSpPr>
        <p:spPr/>
        <p:txBody>
          <a:bodyPr/>
          <a:lstStyle/>
          <a:p>
            <a:fld id="{78651A17-9376-40A4-9325-34268FB0E92D}" type="slidenum">
              <a:rPr lang="en-US" smtClean="0"/>
              <a:pPr/>
              <a:t>15</a:t>
            </a:fld>
            <a:endParaRPr lang="en-US" dirty="0"/>
          </a:p>
        </p:txBody>
      </p:sp>
    </p:spTree>
    <p:extLst>
      <p:ext uri="{BB962C8B-B14F-4D97-AF65-F5344CB8AC3E}">
        <p14:creationId xmlns:p14="http://schemas.microsoft.com/office/powerpoint/2010/main" val="3929780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p:cNvSpPr>
            <a:spLocks noGrp="1"/>
          </p:cNvSpPr>
          <p:nvPr>
            <p:ph idx="1"/>
          </p:nvPr>
        </p:nvSpPr>
        <p:spPr>
          <a:xfrm>
            <a:off x="4779817" y="1931146"/>
            <a:ext cx="4112256" cy="2884127"/>
          </a:xfrm>
        </p:spPr>
        <p:txBody>
          <a:bodyPr lIns="182880">
            <a:normAutofit/>
          </a:bodyPr>
          <a:lstStyle/>
          <a:p>
            <a:pPr marL="0" indent="0">
              <a:buNone/>
            </a:pPr>
            <a:r>
              <a:rPr lang="en-US" sz="1800" dirty="0"/>
              <a:t>“We have all worked closely together and I believe that frequent communication and being willing to share resources to benefit our clients is probably key.  I think our partners are all working together utilizing Stephen Covey’s “Begin with the End in Mind” with the “end” being the success of our clients.” </a:t>
            </a:r>
          </a:p>
          <a:p>
            <a:pPr algn="r"/>
            <a:r>
              <a:rPr lang="en-US" sz="1800" dirty="0"/>
              <a:t>Kelly Sieling, VR Supervisor</a:t>
            </a:r>
          </a:p>
        </p:txBody>
      </p:sp>
      <p:sp>
        <p:nvSpPr>
          <p:cNvPr id="2" name="Slide Number Placeholder 1"/>
          <p:cNvSpPr>
            <a:spLocks noGrp="1"/>
          </p:cNvSpPr>
          <p:nvPr>
            <p:ph type="sldNum" sz="quarter" idx="10"/>
          </p:nvPr>
        </p:nvSpPr>
        <p:spPr/>
        <p:txBody>
          <a:bodyPr/>
          <a:lstStyle/>
          <a:p>
            <a:fld id="{78651A17-9376-40A4-9325-34268FB0E92D}" type="slidenum">
              <a:rPr lang="en-US" smtClean="0"/>
              <a:pPr/>
              <a:t>16</a:t>
            </a:fld>
            <a:endParaRPr lang="en-US" dirty="0"/>
          </a:p>
        </p:txBody>
      </p:sp>
      <p:pic>
        <p:nvPicPr>
          <p:cNvPr id="7" name="Picture 6"/>
          <p:cNvPicPr>
            <a:picLocks noChangeAspect="1"/>
          </p:cNvPicPr>
          <p:nvPr/>
        </p:nvPicPr>
        <p:blipFill>
          <a:blip r:embed="rId3">
            <a:clrChange>
              <a:clrFrom>
                <a:srgbClr val="FDFDFD"/>
              </a:clrFrom>
              <a:clrTo>
                <a:srgbClr val="FDFDFD">
                  <a:alpha val="0"/>
                </a:srgbClr>
              </a:clrTo>
            </a:clrChange>
          </a:blip>
          <a:stretch>
            <a:fillRect/>
          </a:stretch>
        </p:blipFill>
        <p:spPr>
          <a:xfrm>
            <a:off x="464216" y="316140"/>
            <a:ext cx="8594492" cy="122171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060" y="1931147"/>
            <a:ext cx="4262757" cy="288412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17670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706D636C-90A3-4979-BA37-BAB384B22101}" type="slidenum">
              <a:rPr lang="en-US" smtClean="0"/>
              <a:pPr/>
              <a:t>17</a:t>
            </a:fld>
            <a:endParaRPr lang="en-US" dirty="0"/>
          </a:p>
        </p:txBody>
      </p:sp>
      <p:sp>
        <p:nvSpPr>
          <p:cNvPr id="7" name="Content Placeholder 6"/>
          <p:cNvSpPr>
            <a:spLocks noGrp="1"/>
          </p:cNvSpPr>
          <p:nvPr>
            <p:ph idx="1"/>
          </p:nvPr>
        </p:nvSpPr>
        <p:spPr>
          <a:xfrm>
            <a:off x="1050505" y="1399592"/>
            <a:ext cx="7042990" cy="5332331"/>
          </a:xfrm>
        </p:spPr>
        <p:txBody>
          <a:bodyPr>
            <a:normAutofit fontScale="25000" lnSpcReduction="20000"/>
          </a:bodyPr>
          <a:lstStyle/>
          <a:p>
            <a:pPr marL="0" indent="0">
              <a:buNone/>
            </a:pPr>
            <a:endParaRPr lang="en-US" dirty="0"/>
          </a:p>
          <a:p>
            <a:pPr marL="0" indent="0">
              <a:buNone/>
            </a:pPr>
            <a:endParaRPr lang="en-US" dirty="0"/>
          </a:p>
          <a:p>
            <a:pPr marL="0" indent="0">
              <a:buNone/>
            </a:pPr>
            <a:endParaRPr lang="en-US" dirty="0"/>
          </a:p>
          <a:p>
            <a:pPr marL="0" indent="0" algn="ctr">
              <a:buNone/>
            </a:pPr>
            <a:endParaRPr lang="en-US" sz="5600" b="1" u="sng" dirty="0"/>
          </a:p>
          <a:p>
            <a:pPr marL="0" indent="0" algn="ctr">
              <a:lnSpc>
                <a:spcPct val="120000"/>
              </a:lnSpc>
              <a:spcBef>
                <a:spcPts val="600"/>
              </a:spcBef>
              <a:buNone/>
            </a:pPr>
            <a:r>
              <a:rPr lang="en-US" sz="5600" b="1" u="sng" dirty="0"/>
              <a:t>Partner Programs Housed in the SC Works Charleston </a:t>
            </a:r>
          </a:p>
          <a:p>
            <a:pPr marL="0" indent="0" algn="ctr">
              <a:lnSpc>
                <a:spcPct val="120000"/>
              </a:lnSpc>
              <a:spcBef>
                <a:spcPts val="600"/>
              </a:spcBef>
              <a:buNone/>
            </a:pPr>
            <a:r>
              <a:rPr lang="en-US" sz="5600" b="1" u="sng" dirty="0"/>
              <a:t>Comprehensive Center</a:t>
            </a:r>
          </a:p>
          <a:p>
            <a:pPr>
              <a:lnSpc>
                <a:spcPct val="120000"/>
              </a:lnSpc>
              <a:spcBef>
                <a:spcPts val="600"/>
              </a:spcBef>
            </a:pPr>
            <a:r>
              <a:rPr lang="en-US" sz="7200" dirty="0"/>
              <a:t>SCDEW (UI, TAA, WP, MSFW, VET)</a:t>
            </a:r>
          </a:p>
          <a:p>
            <a:pPr>
              <a:lnSpc>
                <a:spcPct val="120000"/>
              </a:lnSpc>
              <a:spcBef>
                <a:spcPts val="600"/>
              </a:spcBef>
            </a:pPr>
            <a:r>
              <a:rPr lang="en-US" sz="7200" dirty="0"/>
              <a:t>WIOA</a:t>
            </a:r>
          </a:p>
          <a:p>
            <a:pPr>
              <a:lnSpc>
                <a:spcPct val="120000"/>
              </a:lnSpc>
              <a:spcBef>
                <a:spcPts val="600"/>
              </a:spcBef>
            </a:pPr>
            <a:r>
              <a:rPr lang="en-US" sz="7200" dirty="0"/>
              <a:t>Military Community Connections</a:t>
            </a:r>
          </a:p>
          <a:p>
            <a:pPr>
              <a:lnSpc>
                <a:spcPct val="120000"/>
              </a:lnSpc>
              <a:spcBef>
                <a:spcPts val="600"/>
              </a:spcBef>
            </a:pPr>
            <a:r>
              <a:rPr lang="en-US" sz="7200" dirty="0"/>
              <a:t>Charleston Adult Education</a:t>
            </a:r>
          </a:p>
          <a:p>
            <a:pPr>
              <a:lnSpc>
                <a:spcPct val="120000"/>
              </a:lnSpc>
              <a:spcBef>
                <a:spcPts val="600"/>
              </a:spcBef>
            </a:pPr>
            <a:r>
              <a:rPr lang="en-US" sz="7200" dirty="0"/>
              <a:t>Job Corps</a:t>
            </a:r>
          </a:p>
          <a:p>
            <a:pPr>
              <a:lnSpc>
                <a:spcPct val="120000"/>
              </a:lnSpc>
              <a:spcBef>
                <a:spcPts val="600"/>
              </a:spcBef>
            </a:pPr>
            <a:r>
              <a:rPr lang="en-US" sz="7200" dirty="0"/>
              <a:t>SC Department of Social Services Employment and Training Program</a:t>
            </a:r>
          </a:p>
          <a:p>
            <a:pPr>
              <a:lnSpc>
                <a:spcPct val="120000"/>
              </a:lnSpc>
              <a:spcBef>
                <a:spcPts val="600"/>
              </a:spcBef>
            </a:pPr>
            <a:r>
              <a:rPr lang="en-US" sz="7200" dirty="0"/>
              <a:t>Telamon</a:t>
            </a:r>
          </a:p>
          <a:p>
            <a:pPr>
              <a:lnSpc>
                <a:spcPct val="120000"/>
              </a:lnSpc>
              <a:spcBef>
                <a:spcPts val="600"/>
              </a:spcBef>
            </a:pPr>
            <a:r>
              <a:rPr lang="en-US" sz="7200" dirty="0"/>
              <a:t>Trident Technical College</a:t>
            </a:r>
          </a:p>
          <a:p>
            <a:pPr>
              <a:lnSpc>
                <a:spcPct val="120000"/>
              </a:lnSpc>
              <a:spcBef>
                <a:spcPts val="600"/>
              </a:spcBef>
            </a:pPr>
            <a:r>
              <a:rPr lang="en-US" sz="7200" dirty="0"/>
              <a:t>CARTA</a:t>
            </a:r>
          </a:p>
          <a:p>
            <a:pPr>
              <a:lnSpc>
                <a:spcPct val="120000"/>
              </a:lnSpc>
              <a:spcBef>
                <a:spcPts val="600"/>
              </a:spcBef>
            </a:pPr>
            <a:r>
              <a:rPr lang="en-US" sz="7200" dirty="0"/>
              <a:t>Vocational Rehabilitation</a:t>
            </a:r>
          </a:p>
          <a:p>
            <a:pPr>
              <a:lnSpc>
                <a:spcPct val="120000"/>
              </a:lnSpc>
              <a:spcBef>
                <a:spcPts val="600"/>
              </a:spcBef>
            </a:pPr>
            <a:r>
              <a:rPr lang="en-US" sz="7200" dirty="0"/>
              <a:t>SC Commission for the Blind</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Picture 5"/>
          <p:cNvPicPr>
            <a:picLocks noChangeAspect="1"/>
          </p:cNvPicPr>
          <p:nvPr/>
        </p:nvPicPr>
        <p:blipFill>
          <a:blip r:embed="rId3">
            <a:clrChange>
              <a:clrFrom>
                <a:srgbClr val="FDFDFD"/>
              </a:clrFrom>
              <a:clrTo>
                <a:srgbClr val="FDFDFD">
                  <a:alpha val="0"/>
                </a:srgbClr>
              </a:clrTo>
            </a:clrChange>
          </a:blip>
          <a:stretch>
            <a:fillRect/>
          </a:stretch>
        </p:blipFill>
        <p:spPr>
          <a:xfrm>
            <a:off x="1346550" y="111123"/>
            <a:ext cx="7693541" cy="1093643"/>
          </a:xfrm>
          <a:prstGeom prst="rect">
            <a:avLst/>
          </a:prstGeom>
        </p:spPr>
      </p:pic>
    </p:spTree>
    <p:extLst>
      <p:ext uri="{BB962C8B-B14F-4D97-AF65-F5344CB8AC3E}">
        <p14:creationId xmlns:p14="http://schemas.microsoft.com/office/powerpoint/2010/main" val="773876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lvl="1"/>
            <a:r>
              <a:rPr lang="en-US" sz="36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rPr>
              <a:t>North Shore Career Center – Salem, MA</a:t>
            </a:r>
            <a:br>
              <a:rPr lang="en-US" sz="2800" dirty="0"/>
            </a:br>
            <a:endParaRPr lang="en-US" dirty="0"/>
          </a:p>
        </p:txBody>
      </p:sp>
      <p:sp>
        <p:nvSpPr>
          <p:cNvPr id="9" name="Content Placeholder 8"/>
          <p:cNvSpPr>
            <a:spLocks noGrp="1"/>
          </p:cNvSpPr>
          <p:nvPr>
            <p:ph idx="1"/>
          </p:nvPr>
        </p:nvSpPr>
        <p:spPr>
          <a:xfrm>
            <a:off x="628650" y="1683344"/>
            <a:ext cx="7955280" cy="4406348"/>
          </a:xfrm>
        </p:spPr>
        <p:txBody>
          <a:bodyPr>
            <a:normAutofit/>
          </a:bodyPr>
          <a:lstStyle/>
          <a:p>
            <a:pPr marL="0" indent="0">
              <a:buNone/>
            </a:pPr>
            <a:r>
              <a:rPr lang="en-US" dirty="0"/>
              <a:t>Mark Whitmore, </a:t>
            </a:r>
            <a:r>
              <a:rPr lang="en-US" sz="2000" dirty="0"/>
              <a:t>Executive Director, North Shore Career Center (Team Lead)</a:t>
            </a:r>
          </a:p>
          <a:p>
            <a:pPr>
              <a:buFont typeface="Wingdings" panose="05000000000000000000" pitchFamily="2" charset="2"/>
              <a:buChar char="§"/>
            </a:pPr>
            <a:r>
              <a:rPr lang="en-US" dirty="0"/>
              <a:t>Mary Sarris, </a:t>
            </a:r>
            <a:r>
              <a:rPr lang="en-US" sz="2000" dirty="0"/>
              <a:t>Executive Director, North Shore Workforce Board</a:t>
            </a:r>
          </a:p>
          <a:p>
            <a:pPr>
              <a:buFont typeface="Wingdings" panose="05000000000000000000" pitchFamily="2" charset="2"/>
              <a:buChar char="§"/>
            </a:pPr>
            <a:r>
              <a:rPr lang="en-US" dirty="0"/>
              <a:t>Paul Ventresca, </a:t>
            </a:r>
            <a:r>
              <a:rPr lang="en-US" sz="2000" dirty="0"/>
              <a:t>Operations Manager, Division of Career Services (AJC Partner)</a:t>
            </a:r>
          </a:p>
          <a:p>
            <a:pPr marL="0" indent="0">
              <a:buNone/>
            </a:pPr>
            <a:endParaRPr lang="en-US" dirty="0"/>
          </a:p>
          <a:p>
            <a:endParaRPr lang="en-US" dirty="0"/>
          </a:p>
        </p:txBody>
      </p:sp>
      <p:sp>
        <p:nvSpPr>
          <p:cNvPr id="11" name="Slide Number Placeholder 10"/>
          <p:cNvSpPr>
            <a:spLocks noGrp="1"/>
          </p:cNvSpPr>
          <p:nvPr>
            <p:ph type="sldNum" sz="quarter" idx="10"/>
          </p:nvPr>
        </p:nvSpPr>
        <p:spPr/>
        <p:txBody>
          <a:bodyPr/>
          <a:lstStyle/>
          <a:p>
            <a:fld id="{78651A17-9376-40A4-9325-34268FB0E92D}" type="slidenum">
              <a:rPr lang="en-US" smtClean="0"/>
              <a:pPr/>
              <a:t>18</a:t>
            </a:fld>
            <a:endParaRPr lang="en-US" dirty="0"/>
          </a:p>
        </p:txBody>
      </p:sp>
    </p:spTree>
    <p:extLst>
      <p:ext uri="{BB962C8B-B14F-4D97-AF65-F5344CB8AC3E}">
        <p14:creationId xmlns:p14="http://schemas.microsoft.com/office/powerpoint/2010/main" val="2679518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North Shore American Job Centers</a:t>
            </a:r>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95325" y="2497936"/>
            <a:ext cx="3749675" cy="3006716"/>
          </a:xfrm>
        </p:spPr>
      </p:pic>
      <p:sp>
        <p:nvSpPr>
          <p:cNvPr id="5" name="Slide Number Placeholder 4"/>
          <p:cNvSpPr>
            <a:spLocks noGrp="1"/>
          </p:cNvSpPr>
          <p:nvPr>
            <p:ph type="sldNum" sz="quarter" idx="10"/>
          </p:nvPr>
        </p:nvSpPr>
        <p:spPr/>
        <p:txBody>
          <a:bodyPr/>
          <a:lstStyle/>
          <a:p>
            <a:fld id="{706D636C-90A3-4979-BA37-BAB384B22101}" type="slidenum">
              <a:rPr lang="en-US" smtClean="0"/>
              <a:pPr/>
              <a:t>19</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6290" y="1644447"/>
            <a:ext cx="4244109" cy="3183082"/>
          </a:xfrm>
          <a:prstGeom prst="rect">
            <a:avLst/>
          </a:prstGeom>
        </p:spPr>
      </p:pic>
      <p:pic>
        <p:nvPicPr>
          <p:cNvPr id="12" name="Content Placeholder 11"/>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rot="5400000">
            <a:off x="4267244" y="3706466"/>
            <a:ext cx="2882361" cy="2161770"/>
          </a:xfr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6290" y="3694562"/>
            <a:ext cx="2094109" cy="1897377"/>
          </a:xfrm>
          <a:prstGeom prst="rect">
            <a:avLst/>
          </a:prstGeom>
        </p:spPr>
      </p:pic>
      <p:sp>
        <p:nvSpPr>
          <p:cNvPr id="16" name="5-Point Star 15"/>
          <p:cNvSpPr/>
          <p:nvPr/>
        </p:nvSpPr>
        <p:spPr>
          <a:xfrm>
            <a:off x="1602658" y="4955458"/>
            <a:ext cx="206477" cy="157316"/>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3639079" y="3395331"/>
            <a:ext cx="206477" cy="157316"/>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p:cNvSpPr/>
          <p:nvPr/>
        </p:nvSpPr>
        <p:spPr>
          <a:xfrm>
            <a:off x="2005781" y="4434238"/>
            <a:ext cx="190785" cy="177091"/>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5763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D68BA9-AB21-4A23-988F-B0FEAE20B66E}"/>
              </a:ext>
            </a:extLst>
          </p:cNvPr>
          <p:cNvSpPr>
            <a:spLocks noGrp="1"/>
          </p:cNvSpPr>
          <p:nvPr>
            <p:ph type="sldNum" sz="quarter" idx="10"/>
          </p:nvPr>
        </p:nvSpPr>
        <p:spPr/>
        <p:txBody>
          <a:bodyPr/>
          <a:lstStyle/>
          <a:p>
            <a:fld id="{706D636C-90A3-4979-BA37-BAB384B22101}" type="slidenum">
              <a:rPr lang="en-US" smtClean="0"/>
              <a:pPr/>
              <a:t>2</a:t>
            </a:fld>
            <a:endParaRPr lang="en-US" dirty="0"/>
          </a:p>
        </p:txBody>
      </p:sp>
    </p:spTree>
    <p:extLst>
      <p:ext uri="{BB962C8B-B14F-4D97-AF65-F5344CB8AC3E}">
        <p14:creationId xmlns:p14="http://schemas.microsoft.com/office/powerpoint/2010/main" val="2904282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North Shore Partner Organizations:</a:t>
            </a:r>
          </a:p>
        </p:txBody>
      </p:sp>
      <p:sp>
        <p:nvSpPr>
          <p:cNvPr id="7" name="Content Placeholder 6"/>
          <p:cNvSpPr>
            <a:spLocks noGrp="1"/>
          </p:cNvSpPr>
          <p:nvPr>
            <p:ph sz="half" idx="1"/>
          </p:nvPr>
        </p:nvSpPr>
        <p:spPr>
          <a:xfrm>
            <a:off x="312234" y="1717288"/>
            <a:ext cx="4132131" cy="4459675"/>
          </a:xfrm>
          <a:solidFill>
            <a:srgbClr val="FF9933"/>
          </a:solidFill>
        </p:spPr>
        <p:txBody>
          <a:bodyPr>
            <a:normAutofit lnSpcReduction="10000"/>
          </a:bodyPr>
          <a:lstStyle/>
          <a:p>
            <a:pPr marL="457200" indent="-457200">
              <a:buFont typeface="Arial" panose="020B0604020202020204" pitchFamily="34" charset="0"/>
              <a:buChar char="•"/>
            </a:pPr>
            <a:r>
              <a:rPr lang="en-US" b="1" dirty="0">
                <a:latin typeface="Calibri" panose="020F0502020204030204" pitchFamily="34" charset="0"/>
                <a:cs typeface="Calibri" panose="020F0502020204030204" pitchFamily="34" charset="0"/>
              </a:rPr>
              <a:t>North Shore Workforce Investment Board</a:t>
            </a:r>
          </a:p>
          <a:p>
            <a:pPr marL="457200" indent="-457200">
              <a:buFont typeface="Arial" panose="020B0604020202020204" pitchFamily="34" charset="0"/>
              <a:buChar char="•"/>
            </a:pPr>
            <a:r>
              <a:rPr lang="en-US" b="1" dirty="0">
                <a:latin typeface="Calibri" panose="020F0502020204030204" pitchFamily="34" charset="0"/>
                <a:cs typeface="Calibri" panose="020F0502020204030204" pitchFamily="34" charset="0"/>
              </a:rPr>
              <a:t>North Shore Career Center</a:t>
            </a:r>
          </a:p>
          <a:p>
            <a:pPr marL="457200" indent="-457200">
              <a:buFont typeface="Arial" panose="020B0604020202020204" pitchFamily="34" charset="0"/>
              <a:buChar char="•"/>
            </a:pPr>
            <a:r>
              <a:rPr lang="en-US" b="1" dirty="0">
                <a:latin typeface="Calibri" panose="020F0502020204030204" pitchFamily="34" charset="0"/>
                <a:cs typeface="Calibri" panose="020F0502020204030204" pitchFamily="34" charset="0"/>
              </a:rPr>
              <a:t>Division of Career Services</a:t>
            </a:r>
          </a:p>
          <a:p>
            <a:pPr marL="457200" indent="-457200">
              <a:buFont typeface="Arial" panose="020B0604020202020204" pitchFamily="34" charset="0"/>
              <a:buChar char="•"/>
            </a:pPr>
            <a:r>
              <a:rPr lang="en-US" b="1" dirty="0">
                <a:latin typeface="Calibri" panose="020F0502020204030204" pitchFamily="34" charset="0"/>
                <a:cs typeface="Calibri" panose="020F0502020204030204" pitchFamily="34" charset="0"/>
              </a:rPr>
              <a:t>North Shore Community College</a:t>
            </a:r>
          </a:p>
          <a:p>
            <a:pPr marL="457200" indent="-457200">
              <a:buFont typeface="Arial" panose="020B0604020202020204" pitchFamily="34" charset="0"/>
              <a:buChar char="•"/>
            </a:pPr>
            <a:r>
              <a:rPr lang="en-US" b="1" dirty="0">
                <a:latin typeface="Calibri" panose="020F0502020204030204" pitchFamily="34" charset="0"/>
                <a:cs typeface="Calibri" panose="020F0502020204030204" pitchFamily="34" charset="0"/>
              </a:rPr>
              <a:t>Department of Transitional Assistance</a:t>
            </a:r>
          </a:p>
          <a:p>
            <a:pPr marL="457200" indent="-457200">
              <a:buFont typeface="Arial" panose="020B0604020202020204" pitchFamily="34" charset="0"/>
              <a:buChar char="•"/>
            </a:pPr>
            <a:r>
              <a:rPr lang="en-US" b="1" dirty="0">
                <a:latin typeface="Calibri" panose="020F0502020204030204" pitchFamily="34" charset="0"/>
                <a:cs typeface="Calibri" panose="020F0502020204030204" pitchFamily="34" charset="0"/>
              </a:rPr>
              <a:t>Massachusetts Rehabilitation Commission</a:t>
            </a:r>
          </a:p>
          <a:p>
            <a:pPr marL="457200" indent="-457200">
              <a:buFont typeface="Arial" panose="020B0604020202020204" pitchFamily="34" charset="0"/>
              <a:buChar char="•"/>
            </a:pPr>
            <a:endParaRPr lang="en-US" b="1" dirty="0">
              <a:latin typeface="Calibri" panose="020F0502020204030204" pitchFamily="34" charset="0"/>
              <a:cs typeface="Calibri" panose="020F0502020204030204" pitchFamily="34" charset="0"/>
            </a:endParaRPr>
          </a:p>
          <a:p>
            <a:endParaRPr lang="en-US" dirty="0"/>
          </a:p>
        </p:txBody>
      </p:sp>
      <p:sp>
        <p:nvSpPr>
          <p:cNvPr id="8" name="Content Placeholder 7"/>
          <p:cNvSpPr>
            <a:spLocks noGrp="1"/>
          </p:cNvSpPr>
          <p:nvPr>
            <p:ph sz="half" idx="2"/>
          </p:nvPr>
        </p:nvSpPr>
        <p:spPr>
          <a:xfrm>
            <a:off x="4695824" y="1717288"/>
            <a:ext cx="3888105" cy="4459675"/>
          </a:xfrm>
          <a:solidFill>
            <a:srgbClr val="FF9933"/>
          </a:solidFill>
        </p:spPr>
        <p:txBody>
          <a:bodyPr>
            <a:normAutofit lnSpcReduction="10000"/>
          </a:bodyPr>
          <a:lstStyle/>
          <a:p>
            <a:pPr marL="457200" indent="-457200">
              <a:buFont typeface="Arial" panose="020B0604020202020204" pitchFamily="34" charset="0"/>
              <a:buChar char="•"/>
            </a:pPr>
            <a:r>
              <a:rPr lang="en-US" b="1" dirty="0">
                <a:latin typeface="Calibri" panose="020F0502020204030204" pitchFamily="34" charset="0"/>
                <a:cs typeface="Calibri" panose="020F0502020204030204" pitchFamily="34" charset="0"/>
              </a:rPr>
              <a:t>Massachusetts Commission for the Blind</a:t>
            </a:r>
          </a:p>
          <a:p>
            <a:pPr marL="457200" indent="-457200">
              <a:buFont typeface="Arial" panose="020B0604020202020204" pitchFamily="34" charset="0"/>
              <a:buChar char="•"/>
            </a:pPr>
            <a:r>
              <a:rPr lang="en-US" b="1" dirty="0">
                <a:latin typeface="Calibri" panose="020F0502020204030204" pitchFamily="34" charset="0"/>
                <a:cs typeface="Calibri" panose="020F0502020204030204" pitchFamily="34" charset="0"/>
              </a:rPr>
              <a:t>North Shore Community Action Program</a:t>
            </a:r>
          </a:p>
          <a:p>
            <a:pPr marL="457200" indent="-457200">
              <a:buFont typeface="Arial" panose="020B0604020202020204" pitchFamily="34" charset="0"/>
              <a:buChar char="•"/>
            </a:pPr>
            <a:r>
              <a:rPr lang="en-US" b="1" dirty="0">
                <a:latin typeface="Calibri" panose="020F0502020204030204" pitchFamily="34" charset="0"/>
                <a:cs typeface="Calibri" panose="020F0502020204030204" pitchFamily="34" charset="0"/>
              </a:rPr>
              <a:t>Operation ABLE</a:t>
            </a:r>
          </a:p>
          <a:p>
            <a:pPr marL="457200" indent="-457200">
              <a:buFont typeface="Arial" panose="020B0604020202020204" pitchFamily="34" charset="0"/>
              <a:buChar char="•"/>
            </a:pPr>
            <a:r>
              <a:rPr lang="en-US" b="1" dirty="0">
                <a:latin typeface="Calibri" panose="020F0502020204030204" pitchFamily="34" charset="0"/>
                <a:cs typeface="Calibri" panose="020F0502020204030204" pitchFamily="34" charset="0"/>
              </a:rPr>
              <a:t>Department of Unemployment Assistance</a:t>
            </a:r>
          </a:p>
          <a:p>
            <a:pPr marL="457200" indent="-457200">
              <a:buFont typeface="Arial" panose="020B0604020202020204" pitchFamily="34" charset="0"/>
              <a:buChar char="•"/>
            </a:pPr>
            <a:r>
              <a:rPr lang="en-US" b="1" dirty="0">
                <a:latin typeface="Calibri" panose="020F0502020204030204" pitchFamily="34" charset="0"/>
                <a:cs typeface="Calibri" panose="020F0502020204030204" pitchFamily="34" charset="0"/>
              </a:rPr>
              <a:t>Training Resources of America</a:t>
            </a:r>
          </a:p>
          <a:p>
            <a:pPr marL="457200" indent="-457200">
              <a:buFont typeface="Arial" panose="020B0604020202020204" pitchFamily="34" charset="0"/>
              <a:buChar char="•"/>
            </a:pPr>
            <a:r>
              <a:rPr lang="en-US" b="1" dirty="0">
                <a:latin typeface="Calibri" panose="020F0502020204030204" pitchFamily="34" charset="0"/>
                <a:cs typeface="Calibri" panose="020F0502020204030204" pitchFamily="34" charset="0"/>
              </a:rPr>
              <a:t>Pathways Inc.</a:t>
            </a:r>
          </a:p>
          <a:p>
            <a:endParaRPr lang="en-US" dirty="0"/>
          </a:p>
        </p:txBody>
      </p:sp>
      <p:sp>
        <p:nvSpPr>
          <p:cNvPr id="5" name="Slide Number Placeholder 4"/>
          <p:cNvSpPr>
            <a:spLocks noGrp="1"/>
          </p:cNvSpPr>
          <p:nvPr>
            <p:ph type="sldNum" sz="quarter" idx="10"/>
          </p:nvPr>
        </p:nvSpPr>
        <p:spPr/>
        <p:txBody>
          <a:bodyPr/>
          <a:lstStyle/>
          <a:p>
            <a:fld id="{706D636C-90A3-4979-BA37-BAB384B22101}" type="slidenum">
              <a:rPr lang="en-US" smtClean="0"/>
              <a:pPr/>
              <a:t>20</a:t>
            </a:fld>
            <a:endParaRPr lang="en-US" dirty="0"/>
          </a:p>
        </p:txBody>
      </p:sp>
    </p:spTree>
    <p:extLst>
      <p:ext uri="{BB962C8B-B14F-4D97-AF65-F5344CB8AC3E}">
        <p14:creationId xmlns:p14="http://schemas.microsoft.com/office/powerpoint/2010/main" val="3567457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p:cNvSpPr>
            <a:spLocks noGrp="1"/>
          </p:cNvSpPr>
          <p:nvPr>
            <p:ph type="title"/>
          </p:nvPr>
        </p:nvSpPr>
        <p:spPr/>
        <p:txBody>
          <a:bodyPr/>
          <a:lstStyle/>
          <a:p>
            <a:r>
              <a:rPr lang="en-US" dirty="0"/>
              <a:t>Becoming a Customer-Centered American Job Center</a:t>
            </a:r>
          </a:p>
        </p:txBody>
      </p:sp>
      <p:sp>
        <p:nvSpPr>
          <p:cNvPr id="34" name="Content Placeholder 33"/>
          <p:cNvSpPr>
            <a:spLocks noGrp="1"/>
          </p:cNvSpPr>
          <p:nvPr>
            <p:ph idx="1"/>
          </p:nvPr>
        </p:nvSpPr>
        <p:spPr>
          <a:xfrm>
            <a:off x="3887391" y="373626"/>
            <a:ext cx="4629150" cy="5487425"/>
          </a:xfrm>
          <a:solidFill>
            <a:srgbClr val="FF9933"/>
          </a:solidFill>
        </p:spPr>
        <p:txBody>
          <a:bodyPr>
            <a:normAutofit/>
          </a:bodyPr>
          <a:lstStyle/>
          <a:p>
            <a:endParaRPr lang="en-US" dirty="0"/>
          </a:p>
          <a:p>
            <a:r>
              <a:rPr lang="en-US" dirty="0"/>
              <a:t>Collaborative planning and “Customer-Centered Design” as critical tools</a:t>
            </a:r>
          </a:p>
          <a:p>
            <a:r>
              <a:rPr lang="en-US" dirty="0"/>
              <a:t>Shared vision of what the local American Job Center should provide</a:t>
            </a:r>
          </a:p>
          <a:p>
            <a:r>
              <a:rPr lang="en-US" dirty="0"/>
              <a:t>Understanding of services offered by partner organizations</a:t>
            </a:r>
          </a:p>
          <a:p>
            <a:r>
              <a:rPr lang="en-US" dirty="0"/>
              <a:t>Learning to trust that partners will care for “my clientele” </a:t>
            </a:r>
          </a:p>
          <a:p>
            <a:pPr marL="0" indent="0">
              <a:buNone/>
            </a:pPr>
            <a:endParaRPr lang="en-US" dirty="0"/>
          </a:p>
        </p:txBody>
      </p:sp>
      <p:sp>
        <p:nvSpPr>
          <p:cNvPr id="35" name="Text Placeholder 34"/>
          <p:cNvSpPr>
            <a:spLocks noGrp="1"/>
          </p:cNvSpPr>
          <p:nvPr>
            <p:ph type="body" sz="half" idx="2"/>
          </p:nvPr>
        </p:nvSpPr>
        <p:spPr/>
        <p:txBody>
          <a:bodyPr lIns="182880"/>
          <a:lstStyle/>
          <a:p>
            <a:pPr marL="0" indent="0">
              <a:buNone/>
            </a:pPr>
            <a:r>
              <a:rPr lang="en-US" dirty="0"/>
              <a:t>Placing the customer’s needs the in the center of any system building discussion is critical to success.</a:t>
            </a:r>
          </a:p>
          <a:p>
            <a:pPr marL="0" indent="0">
              <a:buNone/>
            </a:pPr>
            <a:endParaRPr lang="en-US" dirty="0"/>
          </a:p>
        </p:txBody>
      </p:sp>
      <p:sp>
        <p:nvSpPr>
          <p:cNvPr id="2" name="Slide Number Placeholder 1"/>
          <p:cNvSpPr>
            <a:spLocks noGrp="1"/>
          </p:cNvSpPr>
          <p:nvPr>
            <p:ph type="sldNum" sz="quarter" idx="10"/>
          </p:nvPr>
        </p:nvSpPr>
        <p:spPr>
          <a:xfrm>
            <a:off x="8190595" y="6356351"/>
            <a:ext cx="753001" cy="365125"/>
          </a:xfrm>
        </p:spPr>
        <p:txBody>
          <a:bodyPr/>
          <a:lstStyle/>
          <a:p>
            <a:fld id="{78651A17-9376-40A4-9325-34268FB0E92D}" type="slidenum">
              <a:rPr lang="en-US" smtClean="0"/>
              <a:pPr/>
              <a:t>21</a:t>
            </a:fld>
            <a:endParaRPr lang="en-US" dirty="0"/>
          </a:p>
        </p:txBody>
      </p:sp>
    </p:spTree>
    <p:extLst>
      <p:ext uri="{BB962C8B-B14F-4D97-AF65-F5344CB8AC3E}">
        <p14:creationId xmlns:p14="http://schemas.microsoft.com/office/powerpoint/2010/main" val="3159063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lvl="1" algn="ctr"/>
            <a:r>
              <a:rPr lang="en-US" sz="34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rPr>
              <a:t>Facilitated Discussion</a:t>
            </a:r>
            <a:br>
              <a:rPr lang="en-US" sz="2800" dirty="0"/>
            </a:br>
            <a:r>
              <a:rPr lang="en-US" sz="20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rPr>
              <a:t>Five Topical Areas</a:t>
            </a:r>
            <a:endParaRPr lang="en-US" sz="34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endParaRPr>
          </a:p>
        </p:txBody>
      </p:sp>
      <p:sp>
        <p:nvSpPr>
          <p:cNvPr id="9" name="Content Placeholder 8"/>
          <p:cNvSpPr>
            <a:spLocks noGrp="1"/>
          </p:cNvSpPr>
          <p:nvPr>
            <p:ph idx="1"/>
          </p:nvPr>
        </p:nvSpPr>
        <p:spPr>
          <a:xfrm>
            <a:off x="628650" y="1931437"/>
            <a:ext cx="7955280" cy="4245526"/>
          </a:xfrm>
        </p:spPr>
        <p:txBody>
          <a:bodyPr>
            <a:normAutofit/>
          </a:bodyPr>
          <a:lstStyle/>
          <a:p>
            <a:pPr marL="514350" indent="-514350">
              <a:buAutoNum type="arabicPeriod"/>
            </a:pPr>
            <a:r>
              <a:rPr lang="en-US" dirty="0"/>
              <a:t>Facility Selection </a:t>
            </a:r>
          </a:p>
          <a:p>
            <a:pPr marL="514350" indent="-514350">
              <a:buAutoNum type="arabicPeriod"/>
            </a:pPr>
            <a:r>
              <a:rPr lang="en-US" dirty="0"/>
              <a:t>MOUs/IFAs</a:t>
            </a:r>
          </a:p>
          <a:p>
            <a:pPr marL="514350" indent="-514350">
              <a:buAutoNum type="arabicPeriod"/>
            </a:pPr>
            <a:r>
              <a:rPr lang="en-US" dirty="0"/>
              <a:t>Staffing Design</a:t>
            </a:r>
          </a:p>
          <a:p>
            <a:pPr marL="514350" indent="-514350">
              <a:buAutoNum type="arabicPeriod"/>
            </a:pPr>
            <a:r>
              <a:rPr lang="en-US" dirty="0"/>
              <a:t>Customer Centered Design</a:t>
            </a:r>
          </a:p>
          <a:p>
            <a:pPr marL="514350" indent="-514350">
              <a:buAutoNum type="arabicPeriod"/>
            </a:pPr>
            <a:r>
              <a:rPr lang="en-US" dirty="0"/>
              <a:t>Common Identifier</a:t>
            </a:r>
          </a:p>
          <a:p>
            <a:pPr marL="0" indent="0">
              <a:buNone/>
            </a:pPr>
            <a:endParaRPr lang="en-US" dirty="0"/>
          </a:p>
          <a:p>
            <a:endParaRPr lang="en-US" dirty="0"/>
          </a:p>
        </p:txBody>
      </p:sp>
      <p:sp>
        <p:nvSpPr>
          <p:cNvPr id="11" name="Slide Number Placeholder 10"/>
          <p:cNvSpPr>
            <a:spLocks noGrp="1"/>
          </p:cNvSpPr>
          <p:nvPr>
            <p:ph type="sldNum" sz="quarter" idx="10"/>
          </p:nvPr>
        </p:nvSpPr>
        <p:spPr/>
        <p:txBody>
          <a:bodyPr/>
          <a:lstStyle/>
          <a:p>
            <a:fld id="{78651A17-9376-40A4-9325-34268FB0E92D}" type="slidenum">
              <a:rPr lang="en-US" smtClean="0"/>
              <a:pPr/>
              <a:t>22</a:t>
            </a:fld>
            <a:endParaRPr lang="en-US" dirty="0"/>
          </a:p>
        </p:txBody>
      </p:sp>
    </p:spTree>
    <p:extLst>
      <p:ext uri="{BB962C8B-B14F-4D97-AF65-F5344CB8AC3E}">
        <p14:creationId xmlns:p14="http://schemas.microsoft.com/office/powerpoint/2010/main" val="3193926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lvl="1" algn="ctr"/>
            <a:r>
              <a:rPr lang="en-US" sz="34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rPr>
              <a:t>Facility Selection</a:t>
            </a:r>
            <a:br>
              <a:rPr lang="en-US" sz="2800" dirty="0"/>
            </a:br>
            <a:r>
              <a:rPr lang="en-US" sz="2000" dirty="0"/>
              <a:t> </a:t>
            </a:r>
          </a:p>
        </p:txBody>
      </p:sp>
      <p:sp>
        <p:nvSpPr>
          <p:cNvPr id="9" name="Content Placeholder 8"/>
          <p:cNvSpPr>
            <a:spLocks noGrp="1"/>
          </p:cNvSpPr>
          <p:nvPr>
            <p:ph idx="1"/>
          </p:nvPr>
        </p:nvSpPr>
        <p:spPr/>
        <p:txBody>
          <a:bodyPr>
            <a:normAutofit/>
          </a:bodyPr>
          <a:lstStyle/>
          <a:p>
            <a:pPr marL="0" indent="0">
              <a:buNone/>
            </a:pPr>
            <a:endParaRPr lang="en-US" dirty="0"/>
          </a:p>
          <a:p>
            <a:endParaRPr lang="en-US" dirty="0"/>
          </a:p>
        </p:txBody>
      </p:sp>
      <p:sp>
        <p:nvSpPr>
          <p:cNvPr id="11" name="Slide Number Placeholder 10"/>
          <p:cNvSpPr>
            <a:spLocks noGrp="1"/>
          </p:cNvSpPr>
          <p:nvPr>
            <p:ph type="sldNum" sz="quarter" idx="10"/>
          </p:nvPr>
        </p:nvSpPr>
        <p:spPr/>
        <p:txBody>
          <a:bodyPr/>
          <a:lstStyle/>
          <a:p>
            <a:fld id="{78651A17-9376-40A4-9325-34268FB0E92D}" type="slidenum">
              <a:rPr lang="en-US" smtClean="0"/>
              <a:pPr/>
              <a:t>23</a:t>
            </a:fld>
            <a:endParaRPr lang="en-US" dirty="0"/>
          </a:p>
        </p:txBody>
      </p:sp>
      <p:pic>
        <p:nvPicPr>
          <p:cNvPr id="2" name="Picture 1"/>
          <p:cNvPicPr>
            <a:picLocks noChangeAspect="1"/>
          </p:cNvPicPr>
          <p:nvPr/>
        </p:nvPicPr>
        <p:blipFill>
          <a:blip r:embed="rId3"/>
          <a:stretch>
            <a:fillRect/>
          </a:stretch>
        </p:blipFill>
        <p:spPr>
          <a:xfrm>
            <a:off x="863022" y="1901231"/>
            <a:ext cx="3743268" cy="1707028"/>
          </a:xfrm>
          <a:prstGeom prst="rect">
            <a:avLst/>
          </a:prstGeom>
        </p:spPr>
      </p:pic>
      <p:pic>
        <p:nvPicPr>
          <p:cNvPr id="3" name="Picture 2"/>
          <p:cNvPicPr>
            <a:picLocks noChangeAspect="1"/>
          </p:cNvPicPr>
          <p:nvPr/>
        </p:nvPicPr>
        <p:blipFill>
          <a:blip r:embed="rId4"/>
          <a:stretch>
            <a:fillRect/>
          </a:stretch>
        </p:blipFill>
        <p:spPr>
          <a:xfrm>
            <a:off x="2968304" y="4049869"/>
            <a:ext cx="3275972" cy="2216788"/>
          </a:xfrm>
          <a:prstGeom prst="rect">
            <a:avLst/>
          </a:prstGeom>
        </p:spPr>
      </p:pic>
      <p:sp>
        <p:nvSpPr>
          <p:cNvPr id="4" name="TextBox 3"/>
          <p:cNvSpPr txBox="1"/>
          <p:nvPr/>
        </p:nvSpPr>
        <p:spPr>
          <a:xfrm>
            <a:off x="5920509" y="2447636"/>
            <a:ext cx="1749261" cy="369332"/>
          </a:xfrm>
          <a:prstGeom prst="rect">
            <a:avLst/>
          </a:prstGeom>
          <a:noFill/>
        </p:spPr>
        <p:txBody>
          <a:bodyPr wrap="none" rtlCol="0">
            <a:spAutoFit/>
          </a:bodyPr>
          <a:lstStyle/>
          <a:p>
            <a:r>
              <a:rPr lang="en-US" dirty="0"/>
              <a:t>Add MA picture</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604148" y="1664263"/>
            <a:ext cx="2618461" cy="1963846"/>
          </a:xfrm>
          <a:prstGeom prst="rect">
            <a:avLst/>
          </a:prstGeom>
        </p:spPr>
      </p:pic>
    </p:spTree>
    <p:extLst>
      <p:ext uri="{BB962C8B-B14F-4D97-AF65-F5344CB8AC3E}">
        <p14:creationId xmlns:p14="http://schemas.microsoft.com/office/powerpoint/2010/main" val="3558345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08773" y="1316848"/>
            <a:ext cx="3355521" cy="1051560"/>
          </a:xfrm>
        </p:spPr>
        <p:txBody>
          <a:bodyPr>
            <a:normAutofit fontScale="90000"/>
          </a:bodyPr>
          <a:lstStyle/>
          <a:p>
            <a:pPr lvl="1" algn="ctr"/>
            <a:br>
              <a:rPr lang="en-US" sz="3100" dirty="0"/>
            </a:br>
            <a:r>
              <a:rPr lang="en-US" sz="38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rPr>
              <a:t>MOUs/IFAs</a:t>
            </a:r>
            <a:br>
              <a:rPr lang="en-US" sz="2800" dirty="0"/>
            </a:br>
            <a:r>
              <a:rPr lang="en-US" sz="2000" dirty="0"/>
              <a:t> </a:t>
            </a:r>
          </a:p>
        </p:txBody>
      </p:sp>
      <p:sp>
        <p:nvSpPr>
          <p:cNvPr id="9" name="Content Placeholder 8"/>
          <p:cNvSpPr>
            <a:spLocks noGrp="1"/>
          </p:cNvSpPr>
          <p:nvPr>
            <p:ph idx="1"/>
          </p:nvPr>
        </p:nvSpPr>
        <p:spPr>
          <a:xfrm>
            <a:off x="628650" y="2368407"/>
            <a:ext cx="7955280" cy="3808555"/>
          </a:xfrm>
        </p:spPr>
        <p:txBody>
          <a:bodyPr>
            <a:normAutofit/>
          </a:bodyPr>
          <a:lstStyle/>
          <a:p>
            <a:pPr marL="0" indent="0">
              <a:buNone/>
            </a:pPr>
            <a:endParaRPr lang="en-US" sz="1800" dirty="0"/>
          </a:p>
          <a:p>
            <a:endParaRPr lang="en-US" dirty="0"/>
          </a:p>
        </p:txBody>
      </p:sp>
      <p:sp>
        <p:nvSpPr>
          <p:cNvPr id="11" name="Slide Number Placeholder 10"/>
          <p:cNvSpPr>
            <a:spLocks noGrp="1"/>
          </p:cNvSpPr>
          <p:nvPr>
            <p:ph type="sldNum" sz="quarter" idx="10"/>
          </p:nvPr>
        </p:nvSpPr>
        <p:spPr/>
        <p:txBody>
          <a:bodyPr/>
          <a:lstStyle/>
          <a:p>
            <a:fld id="{78651A17-9376-40A4-9325-34268FB0E92D}" type="slidenum">
              <a:rPr lang="en-US" smtClean="0"/>
              <a:pPr/>
              <a:t>24</a:t>
            </a:fld>
            <a:endParaRPr lang="en-US" dirty="0"/>
          </a:p>
        </p:txBody>
      </p:sp>
      <p:pic>
        <p:nvPicPr>
          <p:cNvPr id="3" name="Picture 2">
            <a:extLst>
              <a:ext uri="{FF2B5EF4-FFF2-40B4-BE49-F238E27FC236}">
                <a16:creationId xmlns:a16="http://schemas.microsoft.com/office/drawing/2014/main" id="{3F555615-B9BA-421F-9BA6-67172022C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1511" y="0"/>
            <a:ext cx="5274508"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13517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705" y="1073870"/>
            <a:ext cx="2612123" cy="1724891"/>
          </a:xfrm>
        </p:spPr>
        <p:txBody>
          <a:bodyPr>
            <a:normAutofit/>
          </a:bodyPr>
          <a:lstStyle/>
          <a:p>
            <a:pPr algn="ctr"/>
            <a:r>
              <a:rPr lang="en-US" dirty="0"/>
              <a:t>MOU/RSA Process</a:t>
            </a:r>
          </a:p>
        </p:txBody>
      </p:sp>
      <p:sp>
        <p:nvSpPr>
          <p:cNvPr id="4" name="Text Placeholder 3"/>
          <p:cNvSpPr>
            <a:spLocks noGrp="1"/>
          </p:cNvSpPr>
          <p:nvPr>
            <p:ph type="body" sz="half" idx="2"/>
          </p:nvPr>
        </p:nvSpPr>
        <p:spPr>
          <a:xfrm>
            <a:off x="785704" y="2652858"/>
            <a:ext cx="3111835" cy="3234758"/>
          </a:xfrm>
        </p:spPr>
        <p:txBody>
          <a:bodyPr>
            <a:normAutofit lnSpcReduction="10000"/>
          </a:bodyPr>
          <a:lstStyle/>
          <a:p>
            <a:pPr marL="0" indent="0" algn="ctr">
              <a:buNone/>
            </a:pPr>
            <a:r>
              <a:rPr lang="en-US" sz="1400" u="sng" dirty="0"/>
              <a:t>Important Points Cont.</a:t>
            </a:r>
          </a:p>
          <a:p>
            <a:r>
              <a:rPr lang="en-US" sz="1400" dirty="0"/>
              <a:t>Guidance and support from our state workforce agency helped shape the MOU/RSA process. </a:t>
            </a:r>
          </a:p>
          <a:p>
            <a:r>
              <a:rPr lang="en-US" sz="1400" dirty="0"/>
              <a:t>The One Stop Manager communicates with partners within the system via email and through in-person meetings to communicate the vision for the center and to discuss available space and associated costs. </a:t>
            </a:r>
          </a:p>
        </p:txBody>
      </p:sp>
      <p:sp>
        <p:nvSpPr>
          <p:cNvPr id="5" name="Slide Number Placeholder 4"/>
          <p:cNvSpPr>
            <a:spLocks noGrp="1"/>
          </p:cNvSpPr>
          <p:nvPr>
            <p:ph type="sldNum" sz="quarter" idx="10"/>
          </p:nvPr>
        </p:nvSpPr>
        <p:spPr/>
        <p:txBody>
          <a:bodyPr/>
          <a:lstStyle/>
          <a:p>
            <a:fld id="{706D636C-90A3-4979-BA37-BAB384B22101}" type="slidenum">
              <a:rPr lang="en-US" smtClean="0"/>
              <a:pPr/>
              <a:t>25</a:t>
            </a:fld>
            <a:endParaRPr lang="en-US" dirty="0"/>
          </a:p>
        </p:txBody>
      </p:sp>
      <p:sp>
        <p:nvSpPr>
          <p:cNvPr id="7" name="Content Placeholder 6"/>
          <p:cNvSpPr>
            <a:spLocks noGrp="1"/>
          </p:cNvSpPr>
          <p:nvPr>
            <p:ph idx="1"/>
          </p:nvPr>
        </p:nvSpPr>
        <p:spPr>
          <a:xfrm>
            <a:off x="4115990" y="1231641"/>
            <a:ext cx="4924101" cy="5234474"/>
          </a:xfrm>
        </p:spPr>
        <p:txBody>
          <a:bodyPr>
            <a:normAutofit/>
          </a:bodyPr>
          <a:lstStyle/>
          <a:p>
            <a:pPr marL="0" indent="0" algn="ctr">
              <a:lnSpc>
                <a:spcPct val="110000"/>
              </a:lnSpc>
              <a:spcBef>
                <a:spcPts val="600"/>
              </a:spcBef>
              <a:buNone/>
            </a:pPr>
            <a:r>
              <a:rPr lang="en-US" sz="1600" b="1" u="sng" dirty="0"/>
              <a:t>Partner Programs Housed in the SC Works Charleston </a:t>
            </a:r>
          </a:p>
          <a:p>
            <a:pPr marL="0" indent="0" algn="ctr">
              <a:lnSpc>
                <a:spcPct val="110000"/>
              </a:lnSpc>
              <a:spcBef>
                <a:spcPts val="600"/>
              </a:spcBef>
              <a:buNone/>
            </a:pPr>
            <a:r>
              <a:rPr lang="en-US" sz="1600" b="1" u="sng" dirty="0"/>
              <a:t>Comprehensive Center</a:t>
            </a:r>
          </a:p>
          <a:p>
            <a:pPr>
              <a:lnSpc>
                <a:spcPct val="110000"/>
              </a:lnSpc>
              <a:spcBef>
                <a:spcPts val="600"/>
              </a:spcBef>
            </a:pPr>
            <a:r>
              <a:rPr lang="en-US" sz="1600" dirty="0"/>
              <a:t>SCDEW (UI, TAA, WP, MSFW, VET)</a:t>
            </a:r>
          </a:p>
          <a:p>
            <a:pPr>
              <a:lnSpc>
                <a:spcPct val="110000"/>
              </a:lnSpc>
              <a:spcBef>
                <a:spcPts val="600"/>
              </a:spcBef>
            </a:pPr>
            <a:r>
              <a:rPr lang="en-US" sz="1600" dirty="0"/>
              <a:t>WIOA</a:t>
            </a:r>
          </a:p>
          <a:p>
            <a:pPr>
              <a:lnSpc>
                <a:spcPct val="110000"/>
              </a:lnSpc>
              <a:spcBef>
                <a:spcPts val="600"/>
              </a:spcBef>
            </a:pPr>
            <a:r>
              <a:rPr lang="en-US" sz="1600" dirty="0"/>
              <a:t>Military Community Connections</a:t>
            </a:r>
          </a:p>
          <a:p>
            <a:pPr>
              <a:lnSpc>
                <a:spcPct val="110000"/>
              </a:lnSpc>
              <a:spcBef>
                <a:spcPts val="600"/>
              </a:spcBef>
            </a:pPr>
            <a:r>
              <a:rPr lang="en-US" sz="1600" dirty="0"/>
              <a:t>Charleston Adult Education</a:t>
            </a:r>
          </a:p>
          <a:p>
            <a:pPr>
              <a:lnSpc>
                <a:spcPct val="110000"/>
              </a:lnSpc>
              <a:spcBef>
                <a:spcPts val="600"/>
              </a:spcBef>
            </a:pPr>
            <a:r>
              <a:rPr lang="en-US" sz="1600" dirty="0"/>
              <a:t>Job Corps</a:t>
            </a:r>
          </a:p>
          <a:p>
            <a:pPr>
              <a:lnSpc>
                <a:spcPct val="110000"/>
              </a:lnSpc>
              <a:spcBef>
                <a:spcPts val="600"/>
              </a:spcBef>
            </a:pPr>
            <a:r>
              <a:rPr lang="en-US" sz="1600" dirty="0"/>
              <a:t>SC Department of Social Services Employment and Training Program</a:t>
            </a:r>
          </a:p>
          <a:p>
            <a:pPr>
              <a:lnSpc>
                <a:spcPct val="110000"/>
              </a:lnSpc>
              <a:spcBef>
                <a:spcPts val="600"/>
              </a:spcBef>
            </a:pPr>
            <a:r>
              <a:rPr lang="en-US" sz="1600" dirty="0"/>
              <a:t>Telamon</a:t>
            </a:r>
          </a:p>
          <a:p>
            <a:pPr>
              <a:lnSpc>
                <a:spcPct val="110000"/>
              </a:lnSpc>
              <a:spcBef>
                <a:spcPts val="600"/>
              </a:spcBef>
            </a:pPr>
            <a:r>
              <a:rPr lang="en-US" sz="1600" dirty="0"/>
              <a:t>Trident Technical College</a:t>
            </a:r>
          </a:p>
          <a:p>
            <a:pPr>
              <a:lnSpc>
                <a:spcPct val="110000"/>
              </a:lnSpc>
              <a:spcBef>
                <a:spcPts val="600"/>
              </a:spcBef>
            </a:pPr>
            <a:r>
              <a:rPr lang="en-US" sz="1600" dirty="0"/>
              <a:t>CARTA</a:t>
            </a:r>
          </a:p>
          <a:p>
            <a:pPr>
              <a:lnSpc>
                <a:spcPct val="110000"/>
              </a:lnSpc>
              <a:spcBef>
                <a:spcPts val="600"/>
              </a:spcBef>
            </a:pPr>
            <a:r>
              <a:rPr lang="en-US" sz="1600" dirty="0"/>
              <a:t>Vocational Rehabilitation</a:t>
            </a:r>
          </a:p>
          <a:p>
            <a:pPr>
              <a:lnSpc>
                <a:spcPct val="110000"/>
              </a:lnSpc>
              <a:spcBef>
                <a:spcPts val="600"/>
              </a:spcBef>
            </a:pPr>
            <a:r>
              <a:rPr lang="en-US" sz="1600" dirty="0"/>
              <a:t>SC Commission for the Blind</a:t>
            </a:r>
          </a:p>
        </p:txBody>
      </p:sp>
      <p:pic>
        <p:nvPicPr>
          <p:cNvPr id="6" name="Picture 5"/>
          <p:cNvPicPr>
            <a:picLocks noChangeAspect="1"/>
          </p:cNvPicPr>
          <p:nvPr/>
        </p:nvPicPr>
        <p:blipFill>
          <a:blip r:embed="rId3">
            <a:clrChange>
              <a:clrFrom>
                <a:srgbClr val="FDFDFD"/>
              </a:clrFrom>
              <a:clrTo>
                <a:srgbClr val="FDFDFD">
                  <a:alpha val="0"/>
                </a:srgbClr>
              </a:clrTo>
            </a:clrChange>
          </a:blip>
          <a:stretch>
            <a:fillRect/>
          </a:stretch>
        </p:blipFill>
        <p:spPr>
          <a:xfrm>
            <a:off x="1157498" y="111123"/>
            <a:ext cx="7882594" cy="1120517"/>
          </a:xfrm>
          <a:prstGeom prst="rect">
            <a:avLst/>
          </a:prstGeom>
        </p:spPr>
      </p:pic>
    </p:spTree>
    <p:extLst>
      <p:ext uri="{BB962C8B-B14F-4D97-AF65-F5344CB8AC3E}">
        <p14:creationId xmlns:p14="http://schemas.microsoft.com/office/powerpoint/2010/main" val="1785094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MOU, IFA - Tennessee</a:t>
            </a:r>
          </a:p>
        </p:txBody>
      </p:sp>
      <p:sp>
        <p:nvSpPr>
          <p:cNvPr id="3" name="Content Placeholder 2"/>
          <p:cNvSpPr>
            <a:spLocks noGrp="1"/>
          </p:cNvSpPr>
          <p:nvPr>
            <p:ph idx="1"/>
          </p:nvPr>
        </p:nvSpPr>
        <p:spPr/>
        <p:txBody>
          <a:bodyPr>
            <a:normAutofit fontScale="92500" lnSpcReduction="10000"/>
          </a:bodyPr>
          <a:lstStyle/>
          <a:p>
            <a:r>
              <a:rPr lang="en-US" dirty="0"/>
              <a:t>Started March 2017</a:t>
            </a:r>
          </a:p>
          <a:p>
            <a:r>
              <a:rPr lang="en-US" dirty="0"/>
              <a:t>Distribute shell to partners</a:t>
            </a:r>
          </a:p>
          <a:p>
            <a:r>
              <a:rPr lang="en-US" dirty="0"/>
              <a:t>Begin Partner input</a:t>
            </a:r>
          </a:p>
          <a:p>
            <a:r>
              <a:rPr lang="en-US" dirty="0"/>
              <a:t>Assign Sections</a:t>
            </a:r>
          </a:p>
          <a:p>
            <a:r>
              <a:rPr lang="en-US" dirty="0"/>
              <a:t>Phase 1 – Coordination, collaboration, share the toys, get a number, Resource table, referral</a:t>
            </a:r>
          </a:p>
          <a:p>
            <a:r>
              <a:rPr lang="en-US" dirty="0"/>
              <a:t>Phase 2 – How to pay, Who Pays, Shared costs, FTE vs Sq. Ft. vs # of customers</a:t>
            </a:r>
          </a:p>
          <a:p>
            <a:r>
              <a:rPr lang="en-US" dirty="0"/>
              <a:t>OSO Champion of Process - finalize</a:t>
            </a:r>
          </a:p>
          <a:p>
            <a:endParaRPr lang="en-US" dirty="0"/>
          </a:p>
        </p:txBody>
      </p:sp>
      <p:sp>
        <p:nvSpPr>
          <p:cNvPr id="4" name="Slide Number Placeholder 3"/>
          <p:cNvSpPr>
            <a:spLocks noGrp="1"/>
          </p:cNvSpPr>
          <p:nvPr>
            <p:ph type="sldNum" sz="quarter" idx="10"/>
          </p:nvPr>
        </p:nvSpPr>
        <p:spPr/>
        <p:txBody>
          <a:bodyPr/>
          <a:lstStyle/>
          <a:p>
            <a:r>
              <a:rPr lang="en-US" dirty="0"/>
              <a:t>TN </a:t>
            </a:r>
            <a:fld id="{706D636C-90A3-4979-BA37-BAB384B22101}" type="slidenum">
              <a:rPr lang="en-US" smtClean="0"/>
              <a:pPr/>
              <a:t>26</a:t>
            </a:fld>
            <a:endParaRPr lang="en-US" dirty="0"/>
          </a:p>
        </p:txBody>
      </p:sp>
    </p:spTree>
    <p:extLst>
      <p:ext uri="{BB962C8B-B14F-4D97-AF65-F5344CB8AC3E}">
        <p14:creationId xmlns:p14="http://schemas.microsoft.com/office/powerpoint/2010/main" val="2265021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North Shore:</a:t>
            </a:r>
            <a:br>
              <a:rPr lang="en-US" dirty="0"/>
            </a:br>
            <a:r>
              <a:rPr lang="en-US" dirty="0"/>
              <a:t>MOU as a Team Building Opportunity</a:t>
            </a:r>
          </a:p>
        </p:txBody>
      </p:sp>
      <p:sp>
        <p:nvSpPr>
          <p:cNvPr id="3" name="Content Placeholder 2"/>
          <p:cNvSpPr>
            <a:spLocks noGrp="1"/>
          </p:cNvSpPr>
          <p:nvPr>
            <p:ph sz="half" idx="1"/>
          </p:nvPr>
        </p:nvSpPr>
        <p:spPr>
          <a:solidFill>
            <a:srgbClr val="FF9933"/>
          </a:solidFill>
        </p:spPr>
        <p:txBody>
          <a:bodyPr>
            <a:normAutofit/>
          </a:bodyPr>
          <a:lstStyle/>
          <a:p>
            <a:r>
              <a:rPr lang="en-US" dirty="0"/>
              <a:t>Initial one-on-one brainstorming sessions without any formalized agreement in mind</a:t>
            </a:r>
          </a:p>
          <a:p>
            <a:r>
              <a:rPr lang="en-US" dirty="0"/>
              <a:t>Coming together as a group – blending new and existing partners</a:t>
            </a:r>
          </a:p>
          <a:p>
            <a:r>
              <a:rPr lang="en-US" dirty="0"/>
              <a:t>Exploring services – ensuring leadership understands what partners actually do!</a:t>
            </a:r>
          </a:p>
        </p:txBody>
      </p:sp>
      <p:sp>
        <p:nvSpPr>
          <p:cNvPr id="5" name="Content Placeholder 4"/>
          <p:cNvSpPr>
            <a:spLocks noGrp="1"/>
          </p:cNvSpPr>
          <p:nvPr>
            <p:ph sz="half" idx="2"/>
          </p:nvPr>
        </p:nvSpPr>
        <p:spPr>
          <a:solidFill>
            <a:srgbClr val="FF9933"/>
          </a:solidFill>
        </p:spPr>
        <p:txBody>
          <a:bodyPr>
            <a:normAutofit/>
          </a:bodyPr>
          <a:lstStyle/>
          <a:p>
            <a:r>
              <a:rPr lang="en-US" dirty="0"/>
              <a:t>Building consensus on partner workforce development needs and concerns</a:t>
            </a:r>
          </a:p>
          <a:p>
            <a:r>
              <a:rPr lang="en-US" dirty="0"/>
              <a:t>Set priorities for the AJC and finalize MOU</a:t>
            </a:r>
          </a:p>
          <a:p>
            <a:r>
              <a:rPr lang="en-US" dirty="0"/>
              <a:t>The AJC is “YOUR career resource”</a:t>
            </a:r>
          </a:p>
        </p:txBody>
      </p:sp>
      <p:sp>
        <p:nvSpPr>
          <p:cNvPr id="4" name="Slide Number Placeholder 3"/>
          <p:cNvSpPr>
            <a:spLocks noGrp="1"/>
          </p:cNvSpPr>
          <p:nvPr>
            <p:ph type="sldNum" sz="quarter" idx="10"/>
          </p:nvPr>
        </p:nvSpPr>
        <p:spPr/>
        <p:txBody>
          <a:bodyPr/>
          <a:lstStyle/>
          <a:p>
            <a:fld id="{706D636C-90A3-4979-BA37-BAB384B22101}" type="slidenum">
              <a:rPr lang="en-US" smtClean="0"/>
              <a:pPr/>
              <a:t>27</a:t>
            </a:fld>
            <a:endParaRPr lang="en-US"/>
          </a:p>
        </p:txBody>
      </p:sp>
    </p:spTree>
    <p:extLst>
      <p:ext uri="{BB962C8B-B14F-4D97-AF65-F5344CB8AC3E}">
        <p14:creationId xmlns:p14="http://schemas.microsoft.com/office/powerpoint/2010/main" val="1674724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28650" y="365126"/>
            <a:ext cx="7955280" cy="642580"/>
          </a:xfrm>
        </p:spPr>
        <p:txBody>
          <a:bodyPr>
            <a:normAutofit fontScale="90000"/>
          </a:bodyPr>
          <a:lstStyle/>
          <a:p>
            <a:pPr lvl="1" algn="l"/>
            <a:r>
              <a:rPr lang="en-US" sz="38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rPr>
              <a:t>Staffing Design</a:t>
            </a:r>
            <a:endParaRPr lang="en-US" sz="2000" dirty="0"/>
          </a:p>
        </p:txBody>
      </p:sp>
      <p:sp>
        <p:nvSpPr>
          <p:cNvPr id="11" name="Slide Number Placeholder 10"/>
          <p:cNvSpPr>
            <a:spLocks noGrp="1"/>
          </p:cNvSpPr>
          <p:nvPr>
            <p:ph type="sldNum" sz="quarter" idx="10"/>
          </p:nvPr>
        </p:nvSpPr>
        <p:spPr/>
        <p:txBody>
          <a:bodyPr/>
          <a:lstStyle/>
          <a:p>
            <a:fld id="{78651A17-9376-40A4-9325-34268FB0E92D}" type="slidenum">
              <a:rPr lang="en-US" smtClean="0"/>
              <a:pPr/>
              <a:t>28</a:t>
            </a:fld>
            <a:endParaRPr lang="en-US" dirty="0"/>
          </a:p>
        </p:txBody>
      </p:sp>
      <p:pic>
        <p:nvPicPr>
          <p:cNvPr id="5" name="Picture 4">
            <a:extLst>
              <a:ext uri="{FF2B5EF4-FFF2-40B4-BE49-F238E27FC236}">
                <a16:creationId xmlns:a16="http://schemas.microsoft.com/office/drawing/2014/main" id="{56FBDC0C-BCBE-4DB6-B618-36CEC8558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2990" y="3286168"/>
            <a:ext cx="4207980" cy="2806722"/>
          </a:xfrm>
          <a:prstGeom prst="rect">
            <a:avLst/>
          </a:prstGeom>
          <a:ln>
            <a:noFill/>
          </a:ln>
          <a:effectLst>
            <a:outerShdw blurRad="190500" algn="tl" rotWithShape="0">
              <a:srgbClr val="000000">
                <a:alpha val="70000"/>
              </a:srgbClr>
            </a:outerShdw>
          </a:effectLst>
        </p:spPr>
      </p:pic>
      <p:pic>
        <p:nvPicPr>
          <p:cNvPr id="3" name="Content Placeholder 2">
            <a:extLst>
              <a:ext uri="{FF2B5EF4-FFF2-40B4-BE49-F238E27FC236}">
                <a16:creationId xmlns:a16="http://schemas.microsoft.com/office/drawing/2014/main" id="{C41BEB49-71F4-4EC2-9B3C-CBA77E65346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58416" y="1563358"/>
            <a:ext cx="4068066" cy="2713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17463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0BBEBF-3BF3-4EB3-89D9-91580BF33A21}"/>
              </a:ext>
            </a:extLst>
          </p:cNvPr>
          <p:cNvSpPr>
            <a:spLocks noGrp="1"/>
          </p:cNvSpPr>
          <p:nvPr>
            <p:ph type="sldNum" sz="quarter" idx="10"/>
          </p:nvPr>
        </p:nvSpPr>
        <p:spPr/>
        <p:txBody>
          <a:bodyPr/>
          <a:lstStyle/>
          <a:p>
            <a:r>
              <a:rPr lang="en-US" dirty="0"/>
              <a:t>TN </a:t>
            </a:r>
            <a:fld id="{706D636C-90A3-4979-BA37-BAB384B22101}" type="slidenum">
              <a:rPr lang="en-US" smtClean="0"/>
              <a:pPr/>
              <a:t>29</a:t>
            </a:fld>
            <a:endParaRPr lang="en-US" dirty="0"/>
          </a:p>
        </p:txBody>
      </p:sp>
      <p:pic>
        <p:nvPicPr>
          <p:cNvPr id="4" name="Picture 3">
            <a:extLst>
              <a:ext uri="{FF2B5EF4-FFF2-40B4-BE49-F238E27FC236}">
                <a16:creationId xmlns:a16="http://schemas.microsoft.com/office/drawing/2014/main" id="{232BC79C-6576-48E6-91C8-841C340A19E4}"/>
              </a:ext>
            </a:extLst>
          </p:cNvPr>
          <p:cNvPicPr>
            <a:picLocks noChangeAspect="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4959" t="3484" r="3674" b="9624"/>
          <a:stretch/>
        </p:blipFill>
        <p:spPr>
          <a:xfrm>
            <a:off x="272149" y="227335"/>
            <a:ext cx="8525053" cy="6264922"/>
          </a:xfrm>
          <a:prstGeom prst="rect">
            <a:avLst/>
          </a:prstGeom>
        </p:spPr>
      </p:pic>
    </p:spTree>
    <p:extLst>
      <p:ext uri="{BB962C8B-B14F-4D97-AF65-F5344CB8AC3E}">
        <p14:creationId xmlns:p14="http://schemas.microsoft.com/office/powerpoint/2010/main" val="784641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43AF2F-C8D2-45F3-9DD0-5FBC6628D72C}"/>
              </a:ext>
            </a:extLst>
          </p:cNvPr>
          <p:cNvSpPr>
            <a:spLocks noGrp="1"/>
          </p:cNvSpPr>
          <p:nvPr>
            <p:ph idx="1"/>
          </p:nvPr>
        </p:nvSpPr>
        <p:spPr>
          <a:xfrm>
            <a:off x="691026" y="1882704"/>
            <a:ext cx="7286797" cy="1818203"/>
          </a:xfrm>
        </p:spPr>
        <p:txBody>
          <a:bodyPr>
            <a:normAutofit/>
          </a:bodyPr>
          <a:lstStyle/>
          <a:p>
            <a:r>
              <a:rPr lang="en-US" dirty="0"/>
              <a:t>Robert Kight, Division Chief</a:t>
            </a:r>
          </a:p>
          <a:p>
            <a:pPr lvl="1"/>
            <a:r>
              <a:rPr lang="en-US" i="0" dirty="0"/>
              <a:t>Adult Services and Workforce Systems,</a:t>
            </a:r>
          </a:p>
          <a:p>
            <a:pPr lvl="1"/>
            <a:r>
              <a:rPr lang="en-US" i="0" dirty="0"/>
              <a:t>Employment and Training Administration </a:t>
            </a:r>
          </a:p>
          <a:p>
            <a:pPr lvl="1"/>
            <a:r>
              <a:rPr lang="en-US" i="0" dirty="0"/>
              <a:t>U.S. Department of Labor</a:t>
            </a:r>
            <a:endParaRPr lang="en-US" dirty="0"/>
          </a:p>
        </p:txBody>
      </p:sp>
      <p:sp>
        <p:nvSpPr>
          <p:cNvPr id="3" name="Slide Number Placeholder 2">
            <a:extLst>
              <a:ext uri="{FF2B5EF4-FFF2-40B4-BE49-F238E27FC236}">
                <a16:creationId xmlns:a16="http://schemas.microsoft.com/office/drawing/2014/main" id="{06618E1A-B751-4EF3-859E-FAFBE09EEC66}"/>
              </a:ext>
            </a:extLst>
          </p:cNvPr>
          <p:cNvSpPr>
            <a:spLocks noGrp="1"/>
          </p:cNvSpPr>
          <p:nvPr>
            <p:ph type="sldNum" sz="quarter" idx="10"/>
          </p:nvPr>
        </p:nvSpPr>
        <p:spPr/>
        <p:txBody>
          <a:bodyPr/>
          <a:lstStyle/>
          <a:p>
            <a:fld id="{706D636C-90A3-4979-BA37-BAB384B22101}" type="slidenum">
              <a:rPr lang="en-US" smtClean="0"/>
              <a:pPr/>
              <a:t>3</a:t>
            </a:fld>
            <a:endParaRPr lang="en-US" dirty="0"/>
          </a:p>
        </p:txBody>
      </p:sp>
      <p:sp>
        <p:nvSpPr>
          <p:cNvPr id="12" name="Content Placeholder 1">
            <a:extLst>
              <a:ext uri="{FF2B5EF4-FFF2-40B4-BE49-F238E27FC236}">
                <a16:creationId xmlns:a16="http://schemas.microsoft.com/office/drawing/2014/main" id="{7043AF2F-C8D2-45F3-9DD0-5FBC6628D72C}"/>
              </a:ext>
            </a:extLst>
          </p:cNvPr>
          <p:cNvSpPr txBox="1">
            <a:spLocks/>
          </p:cNvSpPr>
          <p:nvPr/>
        </p:nvSpPr>
        <p:spPr>
          <a:xfrm>
            <a:off x="691026" y="4026217"/>
            <a:ext cx="8090116" cy="181820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800"/>
              </a:spcBef>
              <a:buClr>
                <a:schemeClr val="accent2"/>
              </a:buClr>
              <a:buFont typeface="Wingdings 2" panose="05020102010507070707" pitchFamily="18" charset="2"/>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lgn="l" defTabSz="914400" rtl="0" eaLnBrk="1" latinLnBrk="0" hangingPunct="1">
              <a:lnSpc>
                <a:spcPct val="90000"/>
              </a:lnSpc>
              <a:spcBef>
                <a:spcPts val="500"/>
              </a:spcBef>
              <a:buClr>
                <a:schemeClr val="bg1">
                  <a:lumMod val="65000"/>
                </a:schemeClr>
              </a:buClr>
              <a:buFont typeface="Wingdings 3" panose="05040102010807070707" pitchFamily="18" charset="2"/>
              <a:buNone/>
              <a:defRPr sz="2000" i="1" kern="1200">
                <a:solidFill>
                  <a:schemeClr val="accent3">
                    <a:lumMod val="90000"/>
                    <a:lumOff val="10000"/>
                  </a:schemeClr>
                </a:solidFill>
                <a:latin typeface="+mn-lt"/>
                <a:ea typeface="+mn-ea"/>
                <a:cs typeface="+mn-cs"/>
              </a:defRPr>
            </a:lvl2pPr>
            <a:lvl3pPr marL="457200" indent="0" algn="l" defTabSz="914400" rtl="0" eaLnBrk="1" latinLnBrk="0" hangingPunct="1">
              <a:lnSpc>
                <a:spcPct val="90000"/>
              </a:lnSpc>
              <a:spcBef>
                <a:spcPts val="800"/>
              </a:spcBef>
              <a:buClr>
                <a:schemeClr val="accent1"/>
              </a:buClr>
              <a:buFontTx/>
              <a:buNone/>
              <a:defRPr sz="1800" kern="1200">
                <a:solidFill>
                  <a:schemeClr val="tx1"/>
                </a:solidFill>
                <a:latin typeface="+mn-lt"/>
                <a:ea typeface="+mn-ea"/>
                <a:cs typeface="+mn-cs"/>
              </a:defRPr>
            </a:lvl3pPr>
            <a:lvl4pPr marL="822960" indent="-365760" algn="l" defTabSz="914400" rtl="0" eaLnBrk="1" latinLnBrk="0" hangingPunct="1">
              <a:lnSpc>
                <a:spcPct val="90000"/>
              </a:lnSpc>
              <a:spcBef>
                <a:spcPts val="300"/>
              </a:spcBef>
              <a:buClr>
                <a:schemeClr val="accent6"/>
              </a:buClr>
              <a:buSzPct val="90000"/>
              <a:buFont typeface="Wingdings" panose="05000000000000000000" pitchFamily="2" charset="2"/>
              <a:buChar char=""/>
              <a:defRPr sz="1800" i="1" kern="1200">
                <a:solidFill>
                  <a:schemeClr val="accent1"/>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Lekesha Campbell, </a:t>
            </a:r>
            <a:r>
              <a:rPr lang="en-US" i="0" dirty="0"/>
              <a:t>Management and Program Analyst</a:t>
            </a:r>
          </a:p>
          <a:p>
            <a:pPr lvl="1"/>
            <a:r>
              <a:rPr lang="en-US" i="0" dirty="0"/>
              <a:t>Division of Adult Education and Literacy</a:t>
            </a:r>
          </a:p>
          <a:p>
            <a:pPr lvl="1"/>
            <a:r>
              <a:rPr lang="en-US" i="0" dirty="0"/>
              <a:t>Office of Career, Technical, and Adult Education</a:t>
            </a:r>
          </a:p>
          <a:p>
            <a:pPr lvl="1"/>
            <a:r>
              <a:rPr lang="en-US" i="0" dirty="0"/>
              <a:t>U.S. Department of Education</a:t>
            </a:r>
          </a:p>
        </p:txBody>
      </p:sp>
    </p:spTree>
    <p:extLst>
      <p:ext uri="{BB962C8B-B14F-4D97-AF65-F5344CB8AC3E}">
        <p14:creationId xmlns:p14="http://schemas.microsoft.com/office/powerpoint/2010/main" val="1210371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47869" y="2828027"/>
            <a:ext cx="3353299" cy="3320846"/>
          </a:xfrm>
        </p:spPr>
        <p:txBody>
          <a:bodyPr>
            <a:normAutofit fontScale="92500" lnSpcReduction="10000"/>
          </a:bodyPr>
          <a:lstStyle/>
          <a:p>
            <a:pPr marL="0" indent="0" algn="ctr">
              <a:buNone/>
            </a:pPr>
            <a:r>
              <a:rPr lang="en-US" sz="1400" b="1" u="sng" dirty="0"/>
              <a:t>Important Points </a:t>
            </a:r>
          </a:p>
          <a:p>
            <a:r>
              <a:rPr lang="en-US" sz="1400" dirty="0"/>
              <a:t>It takes partners working together to benefit the public workforce system by educating each other on programs, services and resources available </a:t>
            </a:r>
          </a:p>
          <a:p>
            <a:r>
              <a:rPr lang="en-US" sz="1400" dirty="0"/>
              <a:t>Integrated Business Service Team developed the Business Service Strategy for the region which promotes communication across agencies to eliminate the duplication of efforts when communicating with employer partners</a:t>
            </a:r>
          </a:p>
        </p:txBody>
      </p:sp>
      <p:sp>
        <p:nvSpPr>
          <p:cNvPr id="5" name="Slide Number Placeholder 4"/>
          <p:cNvSpPr>
            <a:spLocks noGrp="1"/>
          </p:cNvSpPr>
          <p:nvPr>
            <p:ph type="sldNum" sz="quarter" idx="10"/>
          </p:nvPr>
        </p:nvSpPr>
        <p:spPr/>
        <p:txBody>
          <a:bodyPr/>
          <a:lstStyle/>
          <a:p>
            <a:fld id="{706D636C-90A3-4979-BA37-BAB384B22101}" type="slidenum">
              <a:rPr lang="en-US" smtClean="0"/>
              <a:pPr/>
              <a:t>30</a:t>
            </a:fld>
            <a:endParaRPr lang="en-US" dirty="0"/>
          </a:p>
        </p:txBody>
      </p:sp>
      <p:sp>
        <p:nvSpPr>
          <p:cNvPr id="3" name="Title 2"/>
          <p:cNvSpPr>
            <a:spLocks noGrp="1"/>
          </p:cNvSpPr>
          <p:nvPr>
            <p:ph type="title"/>
          </p:nvPr>
        </p:nvSpPr>
        <p:spPr>
          <a:xfrm>
            <a:off x="728880" y="1175872"/>
            <a:ext cx="2840723" cy="1652155"/>
          </a:xfrm>
        </p:spPr>
        <p:txBody>
          <a:bodyPr>
            <a:normAutofit/>
          </a:bodyPr>
          <a:lstStyle/>
          <a:p>
            <a:pPr algn="ctr"/>
            <a:r>
              <a:rPr lang="en-US" sz="2800" dirty="0"/>
              <a:t>Internal </a:t>
            </a:r>
            <a:br>
              <a:rPr lang="en-US" sz="2800" dirty="0"/>
            </a:br>
            <a:r>
              <a:rPr lang="en-US" sz="2800" dirty="0"/>
              <a:t>System-Wide </a:t>
            </a:r>
            <a:br>
              <a:rPr lang="en-US" sz="2800" dirty="0"/>
            </a:br>
            <a:r>
              <a:rPr lang="en-US" sz="2800" dirty="0"/>
              <a:t>Communication</a:t>
            </a:r>
          </a:p>
        </p:txBody>
      </p:sp>
      <p:pic>
        <p:nvPicPr>
          <p:cNvPr id="9" name="Picture 8"/>
          <p:cNvPicPr>
            <a:picLocks noChangeAspect="1"/>
          </p:cNvPicPr>
          <p:nvPr/>
        </p:nvPicPr>
        <p:blipFill>
          <a:blip r:embed="rId3">
            <a:clrChange>
              <a:clrFrom>
                <a:srgbClr val="FDFDFD"/>
              </a:clrFrom>
              <a:clrTo>
                <a:srgbClr val="FDFDFD">
                  <a:alpha val="0"/>
                </a:srgbClr>
              </a:clrTo>
            </a:clrChange>
          </a:blip>
          <a:stretch>
            <a:fillRect/>
          </a:stretch>
        </p:blipFill>
        <p:spPr>
          <a:xfrm>
            <a:off x="1430227" y="197855"/>
            <a:ext cx="7713773" cy="109651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4860" y="1490326"/>
            <a:ext cx="3456586" cy="289764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1593" y="3955698"/>
            <a:ext cx="4383926" cy="193764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28826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69577" y="136525"/>
            <a:ext cx="7955280" cy="1051560"/>
          </a:xfrm>
        </p:spPr>
        <p:txBody>
          <a:bodyPr>
            <a:normAutofit/>
          </a:bodyPr>
          <a:lstStyle/>
          <a:p>
            <a:pPr lvl="1" algn="l"/>
            <a:r>
              <a:rPr lang="en-US" sz="38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rPr>
              <a:t>Customer Centered Strategies</a:t>
            </a:r>
            <a:endParaRPr lang="en-US" sz="2000" dirty="0"/>
          </a:p>
        </p:txBody>
      </p:sp>
      <p:sp>
        <p:nvSpPr>
          <p:cNvPr id="11" name="Slide Number Placeholder 10"/>
          <p:cNvSpPr>
            <a:spLocks noGrp="1"/>
          </p:cNvSpPr>
          <p:nvPr>
            <p:ph type="sldNum" sz="quarter" idx="10"/>
          </p:nvPr>
        </p:nvSpPr>
        <p:spPr/>
        <p:txBody>
          <a:bodyPr/>
          <a:lstStyle/>
          <a:p>
            <a:fld id="{78651A17-9376-40A4-9325-34268FB0E92D}" type="slidenum">
              <a:rPr lang="en-US" smtClean="0"/>
              <a:pPr/>
              <a:t>31</a:t>
            </a:fld>
            <a:endParaRPr lang="en-US" dirty="0"/>
          </a:p>
        </p:txBody>
      </p:sp>
      <p:pic>
        <p:nvPicPr>
          <p:cNvPr id="10" name="Picture 9">
            <a:extLst>
              <a:ext uri="{FF2B5EF4-FFF2-40B4-BE49-F238E27FC236}">
                <a16:creationId xmlns:a16="http://schemas.microsoft.com/office/drawing/2014/main" id="{99BF6681-4B24-45B4-B31C-0BE0DFCF6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03" y="2128037"/>
            <a:ext cx="8741089" cy="1790857"/>
          </a:xfrm>
          <a:prstGeom prst="rect">
            <a:avLst/>
          </a:prstGeom>
        </p:spPr>
      </p:pic>
      <p:sp>
        <p:nvSpPr>
          <p:cNvPr id="12" name="Shape 100">
            <a:extLst>
              <a:ext uri="{FF2B5EF4-FFF2-40B4-BE49-F238E27FC236}">
                <a16:creationId xmlns:a16="http://schemas.microsoft.com/office/drawing/2014/main" id="{580C59FA-3FEA-4462-83EA-E1D3FF004553}"/>
              </a:ext>
            </a:extLst>
          </p:cNvPr>
          <p:cNvSpPr/>
          <p:nvPr/>
        </p:nvSpPr>
        <p:spPr>
          <a:xfrm>
            <a:off x="260741" y="3936306"/>
            <a:ext cx="1583377" cy="1795626"/>
          </a:xfrm>
          <a:prstGeom prst="rect">
            <a:avLst/>
          </a:prstGeom>
          <a:ln w="12700">
            <a:miter lim="400000"/>
          </a:ln>
          <a:extLst>
            <a:ext uri="{C572A759-6A51-4108-AA02-DFA0A04FC94B}">
              <ma14:wrappingTextBoxFlag xmlns:ma14="http://schemas.microsoft.com/office/mac/drawingml/2011/main" xmlns="" val="1"/>
            </a:ext>
          </a:extLst>
        </p:spPr>
        <p:txBody>
          <a:bodyPr lIns="35690" tIns="35690" rIns="35690" bIns="35690">
            <a:spAutoFit/>
          </a:bodyPr>
          <a:lstStyle/>
          <a:p>
            <a:pPr lvl="0" algn="l">
              <a:spcBef>
                <a:spcPts val="0"/>
              </a:spcBef>
              <a:defRPr sz="1800" b="0" cap="none">
                <a:solidFill>
                  <a:srgbClr val="000000"/>
                </a:solidFill>
              </a:defRPr>
            </a:pPr>
            <a:r>
              <a:rPr sz="1400" dirty="0">
                <a:solidFill>
                  <a:srgbClr val="206FAD"/>
                </a:solidFill>
                <a:latin typeface="+mj-lt"/>
                <a:ea typeface="Trade Gothic LT Std"/>
                <a:cs typeface="Trade Gothic LT Std"/>
                <a:sym typeface="Trade Gothic LT Std"/>
              </a:rPr>
              <a:t>Get inspired by </a:t>
            </a:r>
            <a:br>
              <a:rPr sz="1400" dirty="0">
                <a:solidFill>
                  <a:srgbClr val="206FAD"/>
                </a:solidFill>
                <a:latin typeface="+mj-lt"/>
                <a:ea typeface="Trade Gothic LT Std"/>
                <a:cs typeface="Trade Gothic LT Std"/>
                <a:sym typeface="Trade Gothic LT Std"/>
              </a:rPr>
            </a:br>
            <a:r>
              <a:rPr sz="1400" dirty="0">
                <a:solidFill>
                  <a:srgbClr val="206FAD"/>
                </a:solidFill>
                <a:latin typeface="+mj-lt"/>
                <a:ea typeface="Trade Gothic LT Std"/>
                <a:cs typeface="Trade Gothic LT Std"/>
                <a:sym typeface="Trade Gothic LT Std"/>
              </a:rPr>
              <a:t>the people </a:t>
            </a:r>
            <a:br>
              <a:rPr sz="1400" dirty="0">
                <a:solidFill>
                  <a:srgbClr val="206FAD"/>
                </a:solidFill>
                <a:latin typeface="+mj-lt"/>
                <a:ea typeface="Trade Gothic LT Std"/>
                <a:cs typeface="Trade Gothic LT Std"/>
                <a:sym typeface="Trade Gothic LT Std"/>
              </a:rPr>
            </a:br>
            <a:r>
              <a:rPr sz="1400" dirty="0">
                <a:solidFill>
                  <a:srgbClr val="206FAD"/>
                </a:solidFill>
                <a:latin typeface="+mj-lt"/>
                <a:ea typeface="Trade Gothic LT Std"/>
                <a:cs typeface="Trade Gothic LT Std"/>
                <a:sym typeface="Trade Gothic LT Std"/>
              </a:rPr>
              <a:t>you’re serving. </a:t>
            </a:r>
          </a:p>
          <a:p>
            <a:pPr lvl="0" algn="l">
              <a:spcBef>
                <a:spcPts val="0"/>
              </a:spcBef>
              <a:defRPr sz="1800" b="0" cap="none">
                <a:solidFill>
                  <a:srgbClr val="000000"/>
                </a:solidFill>
              </a:defRPr>
            </a:pPr>
            <a:endParaRPr sz="1400" dirty="0">
              <a:solidFill>
                <a:srgbClr val="206FAD"/>
              </a:solidFill>
              <a:latin typeface="+mj-lt"/>
              <a:ea typeface="Trade Gothic LT Std"/>
              <a:cs typeface="Trade Gothic LT Std"/>
              <a:sym typeface="Trade Gothic LT Std"/>
            </a:endParaRPr>
          </a:p>
          <a:p>
            <a:pPr lvl="0" algn="l">
              <a:spcBef>
                <a:spcPts val="0"/>
              </a:spcBef>
              <a:defRPr sz="1800" b="0" cap="none">
                <a:solidFill>
                  <a:srgbClr val="000000"/>
                </a:solidFill>
              </a:defRPr>
            </a:pPr>
            <a:r>
              <a:rPr sz="1400" dirty="0">
                <a:solidFill>
                  <a:srgbClr val="206FAD"/>
                </a:solidFill>
                <a:latin typeface="+mj-lt"/>
                <a:ea typeface="Trade Gothic LT Std"/>
                <a:cs typeface="Trade Gothic LT Std"/>
                <a:sym typeface="Trade Gothic LT Std"/>
              </a:rPr>
              <a:t>Start by listening to people to get new ideas about how to design for them. </a:t>
            </a:r>
          </a:p>
        </p:txBody>
      </p:sp>
      <p:sp>
        <p:nvSpPr>
          <p:cNvPr id="13" name="Shape 102">
            <a:extLst>
              <a:ext uri="{FF2B5EF4-FFF2-40B4-BE49-F238E27FC236}">
                <a16:creationId xmlns:a16="http://schemas.microsoft.com/office/drawing/2014/main" id="{B2CF6709-A1A3-4E28-9568-A298F308A778}"/>
              </a:ext>
            </a:extLst>
          </p:cNvPr>
          <p:cNvSpPr/>
          <p:nvPr/>
        </p:nvSpPr>
        <p:spPr>
          <a:xfrm>
            <a:off x="2144976" y="3936306"/>
            <a:ext cx="1583377" cy="1364739"/>
          </a:xfrm>
          <a:prstGeom prst="rect">
            <a:avLst/>
          </a:prstGeom>
          <a:ln w="12700">
            <a:miter lim="400000"/>
          </a:ln>
          <a:extLst>
            <a:ext uri="{C572A759-6A51-4108-AA02-DFA0A04FC94B}">
              <ma14:wrappingTextBoxFlag xmlns:ma14="http://schemas.microsoft.com/office/mac/drawingml/2011/main" xmlns="" val="1"/>
            </a:ext>
          </a:extLst>
        </p:spPr>
        <p:txBody>
          <a:bodyPr lIns="35690" tIns="35690" rIns="35690" bIns="35690">
            <a:spAutoFit/>
          </a:bodyPr>
          <a:lstStyle/>
          <a:p>
            <a:pPr lvl="0" algn="l">
              <a:spcBef>
                <a:spcPts val="0"/>
              </a:spcBef>
              <a:defRPr sz="1800" b="0" cap="none">
                <a:solidFill>
                  <a:srgbClr val="000000"/>
                </a:solidFill>
              </a:defRPr>
            </a:pPr>
            <a:r>
              <a:rPr sz="1400" dirty="0">
                <a:solidFill>
                  <a:srgbClr val="B80C30"/>
                </a:solidFill>
                <a:latin typeface="+mj-lt"/>
                <a:ea typeface="Trade Gothic LT Std"/>
                <a:cs typeface="Trade Gothic LT Std"/>
                <a:sym typeface="Trade Gothic LT Std"/>
              </a:rPr>
              <a:t>Identify patterns and surprising insights to </a:t>
            </a:r>
            <a:br>
              <a:rPr sz="1400" dirty="0">
                <a:solidFill>
                  <a:srgbClr val="B80C30"/>
                </a:solidFill>
                <a:latin typeface="+mj-lt"/>
                <a:ea typeface="Trade Gothic LT Std"/>
                <a:cs typeface="Trade Gothic LT Std"/>
                <a:sym typeface="Trade Gothic LT Std"/>
              </a:rPr>
            </a:br>
            <a:r>
              <a:rPr sz="1400" dirty="0">
                <a:solidFill>
                  <a:srgbClr val="B80C30"/>
                </a:solidFill>
                <a:latin typeface="+mj-lt"/>
                <a:ea typeface="Trade Gothic LT Std"/>
                <a:cs typeface="Trade Gothic LT Std"/>
                <a:sym typeface="Trade Gothic LT Std"/>
              </a:rPr>
              <a:t>inspire new opportunities </a:t>
            </a:r>
            <a:br>
              <a:rPr sz="1400" dirty="0">
                <a:solidFill>
                  <a:srgbClr val="B80C30"/>
                </a:solidFill>
                <a:latin typeface="+mj-lt"/>
                <a:ea typeface="Trade Gothic LT Std"/>
                <a:cs typeface="Trade Gothic LT Std"/>
                <a:sym typeface="Trade Gothic LT Std"/>
              </a:rPr>
            </a:br>
            <a:r>
              <a:rPr sz="1400" dirty="0">
                <a:solidFill>
                  <a:srgbClr val="B80C30"/>
                </a:solidFill>
                <a:latin typeface="+mj-lt"/>
                <a:ea typeface="Trade Gothic LT Std"/>
                <a:cs typeface="Trade Gothic LT Std"/>
                <a:sym typeface="Trade Gothic LT Std"/>
              </a:rPr>
              <a:t>for design.</a:t>
            </a:r>
          </a:p>
        </p:txBody>
      </p:sp>
      <p:sp>
        <p:nvSpPr>
          <p:cNvPr id="14" name="Shape 99">
            <a:extLst>
              <a:ext uri="{FF2B5EF4-FFF2-40B4-BE49-F238E27FC236}">
                <a16:creationId xmlns:a16="http://schemas.microsoft.com/office/drawing/2014/main" id="{D29355E6-0303-458F-95D2-51BB0D809921}"/>
              </a:ext>
            </a:extLst>
          </p:cNvPr>
          <p:cNvSpPr/>
          <p:nvPr/>
        </p:nvSpPr>
        <p:spPr>
          <a:xfrm>
            <a:off x="4029211" y="3936306"/>
            <a:ext cx="1583377" cy="718408"/>
          </a:xfrm>
          <a:prstGeom prst="rect">
            <a:avLst/>
          </a:prstGeom>
          <a:ln w="12700">
            <a:miter lim="400000"/>
          </a:ln>
          <a:extLst>
            <a:ext uri="{C572A759-6A51-4108-AA02-DFA0A04FC94B}">
              <ma14:wrappingTextBoxFlag xmlns:ma14="http://schemas.microsoft.com/office/mac/drawingml/2011/main" xmlns="" val="1"/>
            </a:ext>
          </a:extLst>
        </p:spPr>
        <p:txBody>
          <a:bodyPr lIns="35690" tIns="35690" rIns="35690" bIns="35690">
            <a:spAutoFit/>
          </a:bodyPr>
          <a:lstStyle/>
          <a:p>
            <a:pPr lvl="0" algn="l">
              <a:spcBef>
                <a:spcPts val="0"/>
              </a:spcBef>
              <a:defRPr sz="1800" b="0" cap="none">
                <a:solidFill>
                  <a:srgbClr val="000000"/>
                </a:solidFill>
              </a:defRPr>
            </a:pPr>
            <a:r>
              <a:rPr sz="1400" dirty="0">
                <a:solidFill>
                  <a:schemeClr val="accent6">
                    <a:lumMod val="50000"/>
                  </a:schemeClr>
                </a:solidFill>
                <a:latin typeface="+mj-lt"/>
                <a:ea typeface="Trade Gothic LT Std"/>
                <a:cs typeface="Trade Gothic LT Std"/>
                <a:sym typeface="Trade Gothic LT Std"/>
              </a:rPr>
              <a:t>Brainstorm new ways to serve </a:t>
            </a:r>
            <a:br>
              <a:rPr sz="1400" dirty="0">
                <a:solidFill>
                  <a:schemeClr val="accent6">
                    <a:lumMod val="50000"/>
                  </a:schemeClr>
                </a:solidFill>
                <a:latin typeface="+mj-lt"/>
                <a:ea typeface="Trade Gothic LT Std"/>
                <a:cs typeface="Trade Gothic LT Std"/>
                <a:sym typeface="Trade Gothic LT Std"/>
              </a:rPr>
            </a:br>
            <a:r>
              <a:rPr sz="1400" dirty="0">
                <a:solidFill>
                  <a:schemeClr val="accent6">
                    <a:lumMod val="50000"/>
                  </a:schemeClr>
                </a:solidFill>
                <a:latin typeface="+mj-lt"/>
                <a:ea typeface="Trade Gothic LT Std"/>
                <a:cs typeface="Trade Gothic LT Std"/>
                <a:sym typeface="Trade Gothic LT Std"/>
              </a:rPr>
              <a:t>your customers.</a:t>
            </a:r>
          </a:p>
        </p:txBody>
      </p:sp>
      <p:sp>
        <p:nvSpPr>
          <p:cNvPr id="15" name="Shape 103">
            <a:extLst>
              <a:ext uri="{FF2B5EF4-FFF2-40B4-BE49-F238E27FC236}">
                <a16:creationId xmlns:a16="http://schemas.microsoft.com/office/drawing/2014/main" id="{E1232385-48D6-4EEF-8573-381604DA6146}"/>
              </a:ext>
            </a:extLst>
          </p:cNvPr>
          <p:cNvSpPr/>
          <p:nvPr/>
        </p:nvSpPr>
        <p:spPr>
          <a:xfrm>
            <a:off x="5913446" y="3936306"/>
            <a:ext cx="1393100" cy="1795626"/>
          </a:xfrm>
          <a:prstGeom prst="rect">
            <a:avLst/>
          </a:prstGeom>
          <a:ln w="12700">
            <a:miter lim="400000"/>
          </a:ln>
          <a:extLst>
            <a:ext uri="{C572A759-6A51-4108-AA02-DFA0A04FC94B}">
              <ma14:wrappingTextBoxFlag xmlns:ma14="http://schemas.microsoft.com/office/mac/drawingml/2011/main" xmlns="" val="1"/>
            </a:ext>
          </a:extLst>
        </p:spPr>
        <p:txBody>
          <a:bodyPr lIns="35690" tIns="35690" rIns="35690" bIns="35690">
            <a:spAutoFit/>
          </a:bodyPr>
          <a:lstStyle/>
          <a:p>
            <a:pPr lvl="0" algn="l">
              <a:spcBef>
                <a:spcPts val="0"/>
              </a:spcBef>
              <a:defRPr sz="1800" b="0" cap="none">
                <a:solidFill>
                  <a:srgbClr val="000000"/>
                </a:solidFill>
              </a:defRPr>
            </a:pPr>
            <a:r>
              <a:rPr sz="1400" dirty="0">
                <a:solidFill>
                  <a:srgbClr val="499527"/>
                </a:solidFill>
                <a:latin typeface="+mj-lt"/>
                <a:ea typeface="Trade Gothic LT Std"/>
                <a:cs typeface="Trade Gothic LT Std"/>
                <a:sym typeface="Trade Gothic LT Std"/>
              </a:rPr>
              <a:t>Try out your </a:t>
            </a:r>
            <a:br>
              <a:rPr sz="1400" dirty="0">
                <a:solidFill>
                  <a:srgbClr val="499527"/>
                </a:solidFill>
                <a:latin typeface="+mj-lt"/>
                <a:ea typeface="Trade Gothic LT Std"/>
                <a:cs typeface="Trade Gothic LT Std"/>
                <a:sym typeface="Trade Gothic LT Std"/>
              </a:rPr>
            </a:br>
            <a:r>
              <a:rPr sz="1400" dirty="0">
                <a:solidFill>
                  <a:srgbClr val="499527"/>
                </a:solidFill>
                <a:latin typeface="+mj-lt"/>
                <a:ea typeface="Trade Gothic LT Std"/>
                <a:cs typeface="Trade Gothic LT Std"/>
                <a:sym typeface="Trade Gothic LT Std"/>
              </a:rPr>
              <a:t>ideas and get feedback from customers – so you can revise your prototypes and get more feedback.</a:t>
            </a:r>
          </a:p>
        </p:txBody>
      </p:sp>
      <p:sp>
        <p:nvSpPr>
          <p:cNvPr id="16" name="Shape 101">
            <a:extLst>
              <a:ext uri="{FF2B5EF4-FFF2-40B4-BE49-F238E27FC236}">
                <a16:creationId xmlns:a16="http://schemas.microsoft.com/office/drawing/2014/main" id="{5A55A7EA-8333-411B-A6BD-EC8F830A7A07}"/>
              </a:ext>
            </a:extLst>
          </p:cNvPr>
          <p:cNvSpPr/>
          <p:nvPr/>
        </p:nvSpPr>
        <p:spPr>
          <a:xfrm>
            <a:off x="7607403" y="3936305"/>
            <a:ext cx="1291476" cy="1364739"/>
          </a:xfrm>
          <a:prstGeom prst="rect">
            <a:avLst/>
          </a:prstGeom>
          <a:ln w="12700">
            <a:miter lim="400000"/>
          </a:ln>
          <a:extLst>
            <a:ext uri="{C572A759-6A51-4108-AA02-DFA0A04FC94B}">
              <ma14:wrappingTextBoxFlag xmlns:ma14="http://schemas.microsoft.com/office/mac/drawingml/2011/main" xmlns="" val="1"/>
            </a:ext>
          </a:extLst>
        </p:spPr>
        <p:txBody>
          <a:bodyPr lIns="35690" tIns="35690" rIns="35690" bIns="35690">
            <a:spAutoFit/>
          </a:bodyPr>
          <a:lstStyle>
            <a:lvl1pPr algn="l">
              <a:spcBef>
                <a:spcPts val="0"/>
              </a:spcBef>
              <a:defRPr sz="1400" b="0" cap="none">
                <a:solidFill>
                  <a:srgbClr val="000000"/>
                </a:solidFill>
                <a:latin typeface="Trade Gothic LT Std"/>
                <a:ea typeface="Trade Gothic LT Std"/>
                <a:cs typeface="Trade Gothic LT Std"/>
                <a:sym typeface="Trade Gothic LT Std"/>
              </a:defRPr>
            </a:lvl1pPr>
          </a:lstStyle>
          <a:p>
            <a:pPr lvl="0">
              <a:defRPr sz="1800"/>
            </a:pPr>
            <a:r>
              <a:rPr sz="1400" dirty="0">
                <a:solidFill>
                  <a:schemeClr val="tx1">
                    <a:lumMod val="85000"/>
                    <a:lumOff val="15000"/>
                  </a:schemeClr>
                </a:solidFill>
                <a:latin typeface="+mj-lt"/>
              </a:rPr>
              <a:t>Try out a pilot program and experiment with ways to implement your new ideas.</a:t>
            </a:r>
          </a:p>
        </p:txBody>
      </p:sp>
      <p:sp>
        <p:nvSpPr>
          <p:cNvPr id="17" name="Shape 104">
            <a:extLst>
              <a:ext uri="{FF2B5EF4-FFF2-40B4-BE49-F238E27FC236}">
                <a16:creationId xmlns:a16="http://schemas.microsoft.com/office/drawing/2014/main" id="{750621C7-ED28-4F06-A0E2-7526658895C3}"/>
              </a:ext>
            </a:extLst>
          </p:cNvPr>
          <p:cNvSpPr/>
          <p:nvPr/>
        </p:nvSpPr>
        <p:spPr>
          <a:xfrm>
            <a:off x="369577" y="1533308"/>
            <a:ext cx="5784588" cy="36933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a:defRPr sz="2100" b="0" cap="none" spc="5">
                <a:solidFill>
                  <a:srgbClr val="F16522"/>
                </a:solidFill>
                <a:latin typeface="Trade Gothic LT Std"/>
                <a:ea typeface="Trade Gothic LT Std"/>
                <a:cs typeface="Trade Gothic LT Std"/>
                <a:sym typeface="Trade Gothic LT Std"/>
              </a:defRPr>
            </a:lvl1pPr>
          </a:lstStyle>
          <a:p>
            <a:pPr lvl="0">
              <a:defRPr sz="1800" spc="0">
                <a:solidFill>
                  <a:srgbClr val="000000"/>
                </a:solidFill>
              </a:defRPr>
            </a:pPr>
            <a:r>
              <a:rPr sz="2400" spc="5" dirty="0">
                <a:solidFill>
                  <a:srgbClr val="F4791B"/>
                </a:solidFill>
                <a:latin typeface="+mn-lt"/>
              </a:rPr>
              <a:t>A collaborative, discovery-based journey.</a:t>
            </a:r>
          </a:p>
        </p:txBody>
      </p:sp>
      <p:cxnSp>
        <p:nvCxnSpPr>
          <p:cNvPr id="18" name="Straight Connector 17">
            <a:extLst>
              <a:ext uri="{FF2B5EF4-FFF2-40B4-BE49-F238E27FC236}">
                <a16:creationId xmlns:a16="http://schemas.microsoft.com/office/drawing/2014/main" id="{577A5AA8-B2CF-42E4-8234-B369CD69724B}"/>
              </a:ext>
            </a:extLst>
          </p:cNvPr>
          <p:cNvCxnSpPr/>
          <p:nvPr/>
        </p:nvCxnSpPr>
        <p:spPr>
          <a:xfrm>
            <a:off x="-66935" y="1932256"/>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699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8185" y="397234"/>
            <a:ext cx="7955280" cy="1051560"/>
          </a:xfrm>
        </p:spPr>
        <p:txBody>
          <a:bodyPr>
            <a:normAutofit fontScale="90000"/>
          </a:bodyPr>
          <a:lstStyle/>
          <a:p>
            <a:r>
              <a:rPr lang="en-US" dirty="0"/>
              <a:t>Becoming a Customer-Centered American Job Center - Massachusetts</a:t>
            </a:r>
          </a:p>
        </p:txBody>
      </p:sp>
      <p:pic>
        <p:nvPicPr>
          <p:cNvPr id="16" name="Content Placeholder 1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4198" y="1681018"/>
            <a:ext cx="3219787" cy="2414840"/>
          </a:xfrm>
        </p:spPr>
      </p:pic>
      <p:sp>
        <p:nvSpPr>
          <p:cNvPr id="5" name="Content Placeholder 4"/>
          <p:cNvSpPr>
            <a:spLocks noGrp="1"/>
          </p:cNvSpPr>
          <p:nvPr>
            <p:ph sz="half" idx="2"/>
          </p:nvPr>
        </p:nvSpPr>
        <p:spPr>
          <a:solidFill>
            <a:srgbClr val="FF9933"/>
          </a:solidFill>
        </p:spPr>
        <p:txBody>
          <a:bodyPr>
            <a:normAutofit fontScale="92500" lnSpcReduction="20000"/>
          </a:bodyPr>
          <a:lstStyle/>
          <a:p>
            <a:endParaRPr lang="en-US" dirty="0"/>
          </a:p>
          <a:p>
            <a:r>
              <a:rPr lang="en-US" dirty="0"/>
              <a:t>Introduced to the concept of Customer Centered Design in 2015</a:t>
            </a:r>
          </a:p>
          <a:p>
            <a:r>
              <a:rPr lang="en-US" dirty="0"/>
              <a:t>Creation of on-going initiatives to enhance shared customer experience at AJC,</a:t>
            </a:r>
          </a:p>
          <a:p>
            <a:r>
              <a:rPr lang="en-US" dirty="0"/>
              <a:t>Incorporation of partner voice into AJC operation,</a:t>
            </a:r>
          </a:p>
          <a:p>
            <a:r>
              <a:rPr lang="en-US" dirty="0"/>
              <a:t>Commitment to ensuring that system change starts with customer need.</a:t>
            </a:r>
          </a:p>
          <a:p>
            <a:endParaRPr lang="en-US" dirty="0"/>
          </a:p>
        </p:txBody>
      </p:sp>
      <p:sp>
        <p:nvSpPr>
          <p:cNvPr id="2" name="Slide Number Placeholder 1"/>
          <p:cNvSpPr>
            <a:spLocks noGrp="1"/>
          </p:cNvSpPr>
          <p:nvPr>
            <p:ph type="sldNum" sz="quarter" idx="10"/>
          </p:nvPr>
        </p:nvSpPr>
        <p:spPr/>
        <p:txBody>
          <a:bodyPr/>
          <a:lstStyle/>
          <a:p>
            <a:fld id="{78651A17-9376-40A4-9325-34268FB0E92D}" type="slidenum">
              <a:rPr lang="en-US" smtClean="0"/>
              <a:pPr/>
              <a:t>32</a:t>
            </a:fld>
            <a:endParaRPr lang="en-US" dirty="0"/>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7968" y="1798899"/>
            <a:ext cx="2432034" cy="1570182"/>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98" y="4095858"/>
            <a:ext cx="2795595" cy="1624355"/>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1995" y="3432788"/>
            <a:ext cx="2894397" cy="2170798"/>
          </a:xfrm>
          <a:prstGeom prst="rect">
            <a:avLst/>
          </a:prstGeom>
        </p:spPr>
      </p:pic>
    </p:spTree>
    <p:extLst>
      <p:ext uri="{BB962C8B-B14F-4D97-AF65-F5344CB8AC3E}">
        <p14:creationId xmlns:p14="http://schemas.microsoft.com/office/powerpoint/2010/main" val="4239421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p:cNvSpPr>
            <a:spLocks noGrp="1"/>
          </p:cNvSpPr>
          <p:nvPr>
            <p:ph type="title"/>
          </p:nvPr>
        </p:nvSpPr>
        <p:spPr/>
        <p:txBody>
          <a:bodyPr/>
          <a:lstStyle/>
          <a:p>
            <a:r>
              <a:rPr lang="en-US" dirty="0"/>
              <a:t>Becoming a Customer-Centered American Job Center - MA</a:t>
            </a:r>
          </a:p>
        </p:txBody>
      </p:sp>
      <p:sp>
        <p:nvSpPr>
          <p:cNvPr id="34" name="Content Placeholder 33"/>
          <p:cNvSpPr>
            <a:spLocks noGrp="1"/>
          </p:cNvSpPr>
          <p:nvPr>
            <p:ph idx="1"/>
          </p:nvPr>
        </p:nvSpPr>
        <p:spPr>
          <a:solidFill>
            <a:srgbClr val="FF9933"/>
          </a:solidFill>
        </p:spPr>
        <p:txBody>
          <a:bodyPr>
            <a:normAutofit/>
          </a:bodyPr>
          <a:lstStyle/>
          <a:p>
            <a:r>
              <a:rPr lang="en-US" dirty="0"/>
              <a:t>AJC reception area re-design project</a:t>
            </a:r>
          </a:p>
          <a:p>
            <a:pPr lvl="1"/>
            <a:r>
              <a:rPr lang="en-US" dirty="0"/>
              <a:t>Reduce customer congestion and confusion at reception area,</a:t>
            </a:r>
          </a:p>
          <a:p>
            <a:pPr lvl="1"/>
            <a:r>
              <a:rPr lang="en-US" dirty="0"/>
              <a:t>Incorporation of a “greeter” to replace “front desk”</a:t>
            </a:r>
          </a:p>
          <a:p>
            <a:pPr lvl="1"/>
            <a:r>
              <a:rPr lang="en-US" dirty="0"/>
              <a:t>Improve shared customer first impression and experience,</a:t>
            </a:r>
          </a:p>
          <a:p>
            <a:pPr lvl="1"/>
            <a:r>
              <a:rPr lang="en-US" dirty="0"/>
              <a:t>Touch screen entry with current adaptive technology enhancements,</a:t>
            </a:r>
          </a:p>
          <a:p>
            <a:pPr lvl="1"/>
            <a:r>
              <a:rPr lang="en-US" dirty="0"/>
              <a:t>Smooth transition into AJC services and programs.</a:t>
            </a:r>
          </a:p>
        </p:txBody>
      </p:sp>
      <p:sp>
        <p:nvSpPr>
          <p:cNvPr id="35" name="Text Placeholder 34"/>
          <p:cNvSpPr>
            <a:spLocks noGrp="1"/>
          </p:cNvSpPr>
          <p:nvPr>
            <p:ph type="body" sz="half" idx="2"/>
          </p:nvPr>
        </p:nvSpPr>
        <p:spPr/>
        <p:txBody>
          <a:bodyPr lIns="182880"/>
          <a:lstStyle/>
          <a:p>
            <a:pPr marL="0" indent="0">
              <a:buNone/>
            </a:pPr>
            <a:r>
              <a:rPr lang="en-US" dirty="0"/>
              <a:t>“If you can’t point to the outcomes of your work, it’s a waste of the American people’s time and your talent.”</a:t>
            </a:r>
          </a:p>
          <a:p>
            <a:pPr marL="0" indent="0">
              <a:buNone/>
            </a:pPr>
            <a:r>
              <a:rPr lang="en-US" dirty="0"/>
              <a:t>~Jake Brewer</a:t>
            </a:r>
          </a:p>
        </p:txBody>
      </p:sp>
      <p:sp>
        <p:nvSpPr>
          <p:cNvPr id="2" name="Slide Number Placeholder 1"/>
          <p:cNvSpPr>
            <a:spLocks noGrp="1"/>
          </p:cNvSpPr>
          <p:nvPr>
            <p:ph type="sldNum" sz="quarter" idx="10"/>
          </p:nvPr>
        </p:nvSpPr>
        <p:spPr>
          <a:xfrm>
            <a:off x="8190595" y="6356351"/>
            <a:ext cx="753001" cy="365125"/>
          </a:xfrm>
        </p:spPr>
        <p:txBody>
          <a:bodyPr/>
          <a:lstStyle/>
          <a:p>
            <a:fld id="{78651A17-9376-40A4-9325-34268FB0E92D}" type="slidenum">
              <a:rPr lang="en-US" smtClean="0"/>
              <a:pPr/>
              <a:t>33</a:t>
            </a:fld>
            <a:endParaRPr lang="en-US" dirty="0"/>
          </a:p>
        </p:txBody>
      </p:sp>
    </p:spTree>
    <p:extLst>
      <p:ext uri="{BB962C8B-B14F-4D97-AF65-F5344CB8AC3E}">
        <p14:creationId xmlns:p14="http://schemas.microsoft.com/office/powerpoint/2010/main" val="1723481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955280" cy="670572"/>
          </a:xfrm>
        </p:spPr>
        <p:txBody>
          <a:bodyPr/>
          <a:lstStyle/>
          <a:p>
            <a:r>
              <a:rPr lang="en-US" dirty="0"/>
              <a:t>Service to Rural Areas</a:t>
            </a:r>
          </a:p>
        </p:txBody>
      </p:sp>
      <p:sp>
        <p:nvSpPr>
          <p:cNvPr id="5" name="Content Placeholder 4"/>
          <p:cNvSpPr>
            <a:spLocks noGrp="1"/>
          </p:cNvSpPr>
          <p:nvPr>
            <p:ph idx="1"/>
          </p:nvPr>
        </p:nvSpPr>
        <p:spPr>
          <a:xfrm>
            <a:off x="628650" y="1287624"/>
            <a:ext cx="6425293" cy="4889339"/>
          </a:xfrm>
        </p:spPr>
        <p:txBody>
          <a:bodyPr>
            <a:normAutofit fontScale="92500" lnSpcReduction="10000"/>
          </a:bodyPr>
          <a:lstStyle/>
          <a:p>
            <a:r>
              <a:rPr lang="en-US" dirty="0"/>
              <a:t>Physical presence –Affiliate Offices</a:t>
            </a:r>
          </a:p>
          <a:p>
            <a:pPr lvl="1"/>
            <a:r>
              <a:rPr lang="en-US" dirty="0"/>
              <a:t>Title I, Title II, TANF</a:t>
            </a:r>
          </a:p>
          <a:p>
            <a:r>
              <a:rPr lang="en-US" dirty="0"/>
              <a:t>Mobile Career Coach </a:t>
            </a:r>
          </a:p>
          <a:p>
            <a:r>
              <a:rPr lang="en-US" dirty="0"/>
              <a:t>Site for other Partners to meet with clients on scheduled basis</a:t>
            </a:r>
          </a:p>
          <a:p>
            <a:r>
              <a:rPr lang="en-US" dirty="0"/>
              <a:t>Referral to Comprehensive Center, if needed</a:t>
            </a:r>
          </a:p>
          <a:p>
            <a:r>
              <a:rPr lang="en-US" dirty="0"/>
              <a:t>Board focus on rural development-IWT, OJT, Enrollments</a:t>
            </a:r>
          </a:p>
          <a:p>
            <a:r>
              <a:rPr lang="en-US" dirty="0"/>
              <a:t>Partner with other agencies to reduce overhead</a:t>
            </a:r>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8558" y="700412"/>
            <a:ext cx="2390481" cy="1584548"/>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6667595" y="2880318"/>
            <a:ext cx="2199092" cy="12811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58954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28650" y="365126"/>
            <a:ext cx="7955280" cy="773209"/>
          </a:xfrm>
        </p:spPr>
        <p:txBody>
          <a:bodyPr>
            <a:normAutofit/>
          </a:bodyPr>
          <a:lstStyle/>
          <a:p>
            <a:pPr lvl="1" algn="l"/>
            <a:r>
              <a:rPr lang="en-US" sz="38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rPr>
              <a:t>Common Identifier</a:t>
            </a:r>
            <a:endParaRPr lang="en-US" sz="2000" dirty="0"/>
          </a:p>
        </p:txBody>
      </p:sp>
      <p:sp>
        <p:nvSpPr>
          <p:cNvPr id="9" name="Content Placeholder 8"/>
          <p:cNvSpPr>
            <a:spLocks noGrp="1"/>
          </p:cNvSpPr>
          <p:nvPr>
            <p:ph idx="1"/>
          </p:nvPr>
        </p:nvSpPr>
        <p:spPr>
          <a:xfrm>
            <a:off x="628650" y="2817849"/>
            <a:ext cx="7955280" cy="3471085"/>
          </a:xfrm>
        </p:spPr>
        <p:txBody>
          <a:bodyPr>
            <a:normAutofit/>
          </a:bodyPr>
          <a:lstStyle/>
          <a:p>
            <a:r>
              <a:rPr lang="en-US" dirty="0">
                <a:hlinkClick r:id="rId3"/>
              </a:rPr>
              <a:t>https://ion.cms.workforcegps.org/resources/2016/09/30/12/11/AJC-Common-Identifier-and-Branding</a:t>
            </a:r>
            <a:endParaRPr lang="en-US" dirty="0"/>
          </a:p>
        </p:txBody>
      </p:sp>
      <p:sp>
        <p:nvSpPr>
          <p:cNvPr id="11" name="Slide Number Placeholder 10"/>
          <p:cNvSpPr>
            <a:spLocks noGrp="1"/>
          </p:cNvSpPr>
          <p:nvPr>
            <p:ph type="sldNum" sz="quarter" idx="10"/>
          </p:nvPr>
        </p:nvSpPr>
        <p:spPr/>
        <p:txBody>
          <a:bodyPr/>
          <a:lstStyle/>
          <a:p>
            <a:fld id="{78651A17-9376-40A4-9325-34268FB0E92D}" type="slidenum">
              <a:rPr lang="en-US" smtClean="0"/>
              <a:pPr/>
              <a:t>35</a:t>
            </a:fld>
            <a:endParaRPr lang="en-US" dirty="0"/>
          </a:p>
        </p:txBody>
      </p:sp>
      <p:pic>
        <p:nvPicPr>
          <p:cNvPr id="3" name="Picture 2">
            <a:extLst>
              <a:ext uri="{FF2B5EF4-FFF2-40B4-BE49-F238E27FC236}">
                <a16:creationId xmlns:a16="http://schemas.microsoft.com/office/drawing/2014/main" id="{2DC1B4C9-66A9-4DBE-94C5-80DBB27A8ED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81957" y="1528658"/>
            <a:ext cx="6101194" cy="899944"/>
          </a:xfrm>
          <a:prstGeom prst="rect">
            <a:avLst/>
          </a:prstGeom>
        </p:spPr>
      </p:pic>
    </p:spTree>
    <p:extLst>
      <p:ext uri="{BB962C8B-B14F-4D97-AF65-F5344CB8AC3E}">
        <p14:creationId xmlns:p14="http://schemas.microsoft.com/office/powerpoint/2010/main" val="1655010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TN </a:t>
            </a:r>
            <a:fld id="{706D636C-90A3-4979-BA37-BAB384B22101}" type="slidenum">
              <a:rPr lang="en-US" smtClean="0"/>
              <a:pPr/>
              <a:t>36</a:t>
            </a:fld>
            <a:endParaRPr lang="en-US" dirty="0"/>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2971" y="482988"/>
            <a:ext cx="3694545" cy="2463030"/>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5F07762D-9CF1-4CE7-8F29-0E7C2D16839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07751" y="3738909"/>
            <a:ext cx="3756023" cy="2232683"/>
          </a:xfrm>
          <a:prstGeom prst="rect">
            <a:avLst/>
          </a:prstGeom>
        </p:spPr>
      </p:pic>
      <p:pic>
        <p:nvPicPr>
          <p:cNvPr id="7" name="Picture 6">
            <a:extLst>
              <a:ext uri="{FF2B5EF4-FFF2-40B4-BE49-F238E27FC236}">
                <a16:creationId xmlns:a16="http://schemas.microsoft.com/office/drawing/2014/main" id="{56676E63-EFF3-4CAF-A8CE-262F4E703B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971" y="3081802"/>
            <a:ext cx="4137324" cy="3102993"/>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E734E15E-B6D5-4005-B4CB-50E036DC4E5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37998" y="482988"/>
            <a:ext cx="4444555" cy="29630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04995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366" y="634276"/>
            <a:ext cx="3356263" cy="2286000"/>
          </a:xfrm>
        </p:spPr>
        <p:txBody>
          <a:bodyPr/>
          <a:lstStyle/>
          <a:p>
            <a:pPr algn="ctr"/>
            <a:r>
              <a:rPr lang="en-US" dirty="0"/>
              <a:t>External Communication &amp; Marketing Plan</a:t>
            </a:r>
          </a:p>
        </p:txBody>
      </p:sp>
      <p:sp>
        <p:nvSpPr>
          <p:cNvPr id="4" name="Text Placeholder 3"/>
          <p:cNvSpPr>
            <a:spLocks noGrp="1"/>
          </p:cNvSpPr>
          <p:nvPr>
            <p:ph type="body" sz="half" idx="2"/>
          </p:nvPr>
        </p:nvSpPr>
        <p:spPr>
          <a:xfrm>
            <a:off x="828365" y="2878497"/>
            <a:ext cx="3446877" cy="3167740"/>
          </a:xfrm>
        </p:spPr>
        <p:txBody>
          <a:bodyPr>
            <a:normAutofit lnSpcReduction="10000"/>
          </a:bodyPr>
          <a:lstStyle/>
          <a:p>
            <a:pPr marL="0" indent="0" algn="ctr">
              <a:buNone/>
            </a:pPr>
            <a:r>
              <a:rPr lang="en-US" sz="1400" b="1" u="sng" dirty="0"/>
              <a:t>Important Points Cont. </a:t>
            </a:r>
          </a:p>
          <a:p>
            <a:r>
              <a:rPr lang="en-US" sz="1400" dirty="0"/>
              <a:t>Social Media and Marketing team promote individual agencies to increase visibility of the variety of services and programs available within the system. </a:t>
            </a:r>
          </a:p>
          <a:p>
            <a:r>
              <a:rPr lang="en-US" sz="1400" dirty="0"/>
              <a:t>#iWork series promotes individual participant success across agencies to encourage job seekers and employers to engage with the system. </a:t>
            </a:r>
          </a:p>
        </p:txBody>
      </p:sp>
      <p:sp>
        <p:nvSpPr>
          <p:cNvPr id="5" name="Slide Number Placeholder 4"/>
          <p:cNvSpPr>
            <a:spLocks noGrp="1"/>
          </p:cNvSpPr>
          <p:nvPr>
            <p:ph type="sldNum" sz="quarter" idx="10"/>
          </p:nvPr>
        </p:nvSpPr>
        <p:spPr/>
        <p:txBody>
          <a:bodyPr/>
          <a:lstStyle/>
          <a:p>
            <a:fld id="{706D636C-90A3-4979-BA37-BAB384B22101}" type="slidenum">
              <a:rPr lang="en-US" smtClean="0"/>
              <a:pPr/>
              <a:t>37</a:t>
            </a:fld>
            <a:endParaRPr lang="en-US" dirty="0"/>
          </a:p>
        </p:txBody>
      </p:sp>
      <p:pic>
        <p:nvPicPr>
          <p:cNvPr id="6" name="Picture 5"/>
          <p:cNvPicPr>
            <a:picLocks noChangeAspect="1"/>
          </p:cNvPicPr>
          <p:nvPr/>
        </p:nvPicPr>
        <p:blipFill>
          <a:blip r:embed="rId3"/>
          <a:stretch>
            <a:fillRect/>
          </a:stretch>
        </p:blipFill>
        <p:spPr>
          <a:xfrm>
            <a:off x="2267382" y="111124"/>
            <a:ext cx="6772709" cy="962746"/>
          </a:xfrm>
          <a:prstGeom prst="rect">
            <a:avLst/>
          </a:prstGeom>
        </p:spPr>
      </p:pic>
      <p:pic>
        <p:nvPicPr>
          <p:cNvPr id="3" name="Picture 2"/>
          <p:cNvPicPr>
            <a:picLocks noChangeAspect="1"/>
          </p:cNvPicPr>
          <p:nvPr/>
        </p:nvPicPr>
        <p:blipFill>
          <a:blip r:embed="rId4"/>
          <a:stretch>
            <a:fillRect/>
          </a:stretch>
        </p:blipFill>
        <p:spPr>
          <a:xfrm>
            <a:off x="4864979" y="1073869"/>
            <a:ext cx="2929951" cy="2558909"/>
          </a:xfrm>
          <a:prstGeom prst="rect">
            <a:avLst/>
          </a:prstGeom>
        </p:spPr>
      </p:pic>
      <p:pic>
        <p:nvPicPr>
          <p:cNvPr id="9" name="Picture 8"/>
          <p:cNvPicPr>
            <a:picLocks noChangeAspect="1"/>
          </p:cNvPicPr>
          <p:nvPr/>
        </p:nvPicPr>
        <p:blipFill>
          <a:blip r:embed="rId5"/>
          <a:stretch>
            <a:fillRect/>
          </a:stretch>
        </p:blipFill>
        <p:spPr>
          <a:xfrm>
            <a:off x="4868758" y="3716754"/>
            <a:ext cx="2919152" cy="2450781"/>
          </a:xfrm>
          <a:prstGeom prst="rect">
            <a:avLst/>
          </a:prstGeom>
        </p:spPr>
      </p:pic>
    </p:spTree>
    <p:extLst>
      <p:ext uri="{BB962C8B-B14F-4D97-AF65-F5344CB8AC3E}">
        <p14:creationId xmlns:p14="http://schemas.microsoft.com/office/powerpoint/2010/main" val="1374486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7C1EBB-5DB1-4804-A3A0-418D6756477C}"/>
              </a:ext>
            </a:extLst>
          </p:cNvPr>
          <p:cNvSpPr>
            <a:spLocks noGrp="1"/>
          </p:cNvSpPr>
          <p:nvPr>
            <p:ph type="sldNum" sz="quarter" idx="10"/>
          </p:nvPr>
        </p:nvSpPr>
        <p:spPr>
          <a:xfrm>
            <a:off x="7695438" y="6356350"/>
            <a:ext cx="1277484" cy="365125"/>
          </a:xfrm>
        </p:spPr>
        <p:txBody>
          <a:bodyPr/>
          <a:lstStyle/>
          <a:p>
            <a:fld id="{706D636C-90A3-4979-BA37-BAB384B22101}" type="slidenum">
              <a:rPr lang="en-US" smtClean="0"/>
              <a:pPr/>
              <a:t>38</a:t>
            </a:fld>
            <a:endParaRPr lang="en-US" dirty="0"/>
          </a:p>
        </p:txBody>
      </p:sp>
    </p:spTree>
    <p:extLst>
      <p:ext uri="{BB962C8B-B14F-4D97-AF65-F5344CB8AC3E}">
        <p14:creationId xmlns:p14="http://schemas.microsoft.com/office/powerpoint/2010/main" val="1489470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221" y="671804"/>
            <a:ext cx="2785798" cy="926053"/>
          </a:xfrm>
        </p:spPr>
        <p:txBody>
          <a:bodyPr/>
          <a:lstStyle/>
          <a:p>
            <a:r>
              <a:rPr lang="en-US" dirty="0"/>
              <a:t>Wrap</a:t>
            </a:r>
            <a:r>
              <a:rPr lang="en-US" sz="3600" dirty="0"/>
              <a:t> </a:t>
            </a:r>
            <a:r>
              <a:rPr lang="en-US" dirty="0"/>
              <a:t>Up</a:t>
            </a:r>
          </a:p>
        </p:txBody>
      </p:sp>
      <p:pic>
        <p:nvPicPr>
          <p:cNvPr id="6" name="Content Placeholder 5">
            <a:extLst>
              <a:ext uri="{FF2B5EF4-FFF2-40B4-BE49-F238E27FC236}">
                <a16:creationId xmlns:a16="http://schemas.microsoft.com/office/drawing/2014/main" id="{66426EB2-D8BD-4844-9B91-ADEE1348A3BE}"/>
              </a:ext>
            </a:extLst>
          </p:cNvPr>
          <p:cNvPicPr>
            <a:picLocks noGrp="1" noChangeAspect="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0" y="1005216"/>
            <a:ext cx="3415004" cy="5857640"/>
          </a:xfrm>
        </p:spPr>
      </p:pic>
      <p:sp>
        <p:nvSpPr>
          <p:cNvPr id="4" name="Slide Number Placeholder 3"/>
          <p:cNvSpPr>
            <a:spLocks noGrp="1"/>
          </p:cNvSpPr>
          <p:nvPr>
            <p:ph type="sldNum" sz="quarter" idx="10"/>
          </p:nvPr>
        </p:nvSpPr>
        <p:spPr/>
        <p:txBody>
          <a:bodyPr/>
          <a:lstStyle/>
          <a:p>
            <a:fld id="{706D636C-90A3-4979-BA37-BAB384B22101}" type="slidenum">
              <a:rPr lang="en-US" smtClean="0"/>
              <a:pPr/>
              <a:t>39</a:t>
            </a:fld>
            <a:endParaRPr lang="en-US" dirty="0"/>
          </a:p>
        </p:txBody>
      </p:sp>
    </p:spTree>
    <p:extLst>
      <p:ext uri="{BB962C8B-B14F-4D97-AF65-F5344CB8AC3E}">
        <p14:creationId xmlns:p14="http://schemas.microsoft.com/office/powerpoint/2010/main" val="4264402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Integrating WIOA Partners into Your Comprehensive American Job Center</a:t>
            </a:r>
          </a:p>
        </p:txBody>
      </p:sp>
      <p:sp>
        <p:nvSpPr>
          <p:cNvPr id="3" name="Content Placeholder 2"/>
          <p:cNvSpPr>
            <a:spLocks noGrp="1"/>
          </p:cNvSpPr>
          <p:nvPr>
            <p:ph idx="1"/>
          </p:nvPr>
        </p:nvSpPr>
        <p:spPr/>
        <p:txBody>
          <a:bodyPr>
            <a:normAutofit/>
          </a:bodyPr>
          <a:lstStyle/>
          <a:p>
            <a:pPr>
              <a:spcBef>
                <a:spcPts val="1200"/>
              </a:spcBef>
              <a:buFont typeface="Wingdings" panose="05000000000000000000" pitchFamily="2" charset="2"/>
              <a:buChar char="§"/>
            </a:pPr>
            <a:r>
              <a:rPr lang="en-US" sz="2000" dirty="0">
                <a:solidFill>
                  <a:prstClr val="black"/>
                </a:solidFill>
                <a:latin typeface="Calibri" panose="020F0502020204030204"/>
              </a:rPr>
              <a:t>The Workforce Innovation and Opportunity Act of 2014 places a strong emphasis on integrated service delivery.</a:t>
            </a:r>
          </a:p>
          <a:p>
            <a:pPr>
              <a:spcBef>
                <a:spcPts val="1200"/>
              </a:spcBef>
              <a:buFont typeface="Wingdings" panose="05000000000000000000" pitchFamily="2" charset="2"/>
              <a:buChar char="§"/>
            </a:pPr>
            <a:r>
              <a:rPr lang="en-US" sz="2000" dirty="0"/>
              <a:t>Implementation of WIOA recognizes the value of an integrated workforce delivery system, and reinforces the partnerships and strategies necessary for success. </a:t>
            </a:r>
          </a:p>
          <a:p>
            <a:pPr>
              <a:spcBef>
                <a:spcPts val="1200"/>
              </a:spcBef>
              <a:buFont typeface="Wingdings" panose="05000000000000000000" pitchFamily="2" charset="2"/>
              <a:buChar char="§"/>
            </a:pPr>
            <a:r>
              <a:rPr lang="en-US" sz="2000" dirty="0"/>
              <a:t>Through the American Job Centers, job seekers and workers receive the high-quality career services, education and training, and the supportive services they need to obtain good jobs and stay employed; businesses find skilled workers and access other supports, including education and training for their current workforce.</a:t>
            </a:r>
            <a:endParaRPr lang="en-US" sz="2000" dirty="0">
              <a:solidFill>
                <a:schemeClr val="tx1"/>
              </a:solidFill>
            </a:endParaRPr>
          </a:p>
        </p:txBody>
      </p:sp>
      <p:sp>
        <p:nvSpPr>
          <p:cNvPr id="4" name="Slide Number Placeholder 3"/>
          <p:cNvSpPr>
            <a:spLocks noGrp="1"/>
          </p:cNvSpPr>
          <p:nvPr>
            <p:ph type="sldNum" sz="quarter" idx="10"/>
          </p:nvPr>
        </p:nvSpPr>
        <p:spPr/>
        <p:txBody>
          <a:bodyPr/>
          <a:lstStyle/>
          <a:p>
            <a:fld id="{706D636C-90A3-4979-BA37-BAB384B22101}" type="slidenum">
              <a:rPr lang="en-US" smtClean="0"/>
              <a:pPr/>
              <a:t>4</a:t>
            </a:fld>
            <a:endParaRPr lang="en-US" dirty="0"/>
          </a:p>
        </p:txBody>
      </p:sp>
    </p:spTree>
    <p:extLst>
      <p:ext uri="{BB962C8B-B14F-4D97-AF65-F5344CB8AC3E}">
        <p14:creationId xmlns:p14="http://schemas.microsoft.com/office/powerpoint/2010/main" val="3694789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239" y="281151"/>
            <a:ext cx="7955280" cy="722258"/>
          </a:xfrm>
        </p:spPr>
        <p:txBody>
          <a:bodyPr/>
          <a:lstStyle/>
          <a:p>
            <a:r>
              <a:rPr lang="en-US" dirty="0"/>
              <a:t>Take-Aways</a:t>
            </a:r>
          </a:p>
        </p:txBody>
      </p:sp>
      <p:sp>
        <p:nvSpPr>
          <p:cNvPr id="4" name="Slide Number Placeholder 3"/>
          <p:cNvSpPr>
            <a:spLocks noGrp="1"/>
          </p:cNvSpPr>
          <p:nvPr>
            <p:ph type="sldNum" sz="quarter" idx="10"/>
          </p:nvPr>
        </p:nvSpPr>
        <p:spPr/>
        <p:txBody>
          <a:bodyPr/>
          <a:lstStyle/>
          <a:p>
            <a:r>
              <a:rPr lang="en-US" dirty="0"/>
              <a:t>TN </a:t>
            </a:r>
            <a:fld id="{706D636C-90A3-4979-BA37-BAB384B22101}" type="slidenum">
              <a:rPr lang="en-US" smtClean="0"/>
              <a:pPr/>
              <a:t>40</a:t>
            </a:fld>
            <a:endParaRPr lang="en-US" dirty="0"/>
          </a:p>
        </p:txBody>
      </p:sp>
      <p:pic>
        <p:nvPicPr>
          <p:cNvPr id="6" name="Picture 5">
            <a:extLst>
              <a:ext uri="{FF2B5EF4-FFF2-40B4-BE49-F238E27FC236}">
                <a16:creationId xmlns:a16="http://schemas.microsoft.com/office/drawing/2014/main" id="{912BC57C-DE87-47AE-BBC2-47DF56508C47}"/>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r="6224"/>
          <a:stretch/>
        </p:blipFill>
        <p:spPr>
          <a:xfrm>
            <a:off x="6288265" y="1173508"/>
            <a:ext cx="2795685" cy="4510983"/>
          </a:xfrm>
          <a:prstGeom prst="rect">
            <a:avLst/>
          </a:prstGeom>
          <a:ln>
            <a:noFill/>
          </a:ln>
          <a:effectLst>
            <a:softEdge rad="112500"/>
          </a:effectLst>
        </p:spPr>
      </p:pic>
      <p:sp>
        <p:nvSpPr>
          <p:cNvPr id="3" name="Content Placeholder 2"/>
          <p:cNvSpPr>
            <a:spLocks noGrp="1"/>
          </p:cNvSpPr>
          <p:nvPr>
            <p:ph idx="1"/>
          </p:nvPr>
        </p:nvSpPr>
        <p:spPr>
          <a:xfrm>
            <a:off x="608239" y="1259633"/>
            <a:ext cx="5820553" cy="5096717"/>
          </a:xfrm>
        </p:spPr>
        <p:txBody>
          <a:bodyPr>
            <a:normAutofit/>
          </a:bodyPr>
          <a:lstStyle/>
          <a:p>
            <a:r>
              <a:rPr lang="en-US" sz="2400" dirty="0"/>
              <a:t>You must have a champion, Title I or III.</a:t>
            </a:r>
          </a:p>
          <a:p>
            <a:r>
              <a:rPr lang="en-US" sz="2400" dirty="0"/>
              <a:t>Get a 70% solution and ‘Go.’  Paralysis by Analysis.</a:t>
            </a:r>
          </a:p>
          <a:p>
            <a:r>
              <a:rPr lang="en-US" sz="2400" dirty="0"/>
              <a:t>Partners must play together and share their toys.</a:t>
            </a:r>
          </a:p>
          <a:p>
            <a:r>
              <a:rPr lang="en-US" sz="2400" dirty="0"/>
              <a:t>Local Leaders need support from State and Regional Leaders.</a:t>
            </a:r>
          </a:p>
          <a:p>
            <a:r>
              <a:rPr lang="en-US" sz="2400" dirty="0"/>
              <a:t>Certain Partners have certain rules you can’t get around. Accept it.</a:t>
            </a:r>
          </a:p>
          <a:p>
            <a:r>
              <a:rPr lang="en-US" sz="2400" dirty="0"/>
              <a:t>If you build it, they WILL come.</a:t>
            </a:r>
          </a:p>
          <a:p>
            <a:endParaRPr lang="en-US" sz="2400" dirty="0"/>
          </a:p>
        </p:txBody>
      </p:sp>
    </p:spTree>
    <p:extLst>
      <p:ext uri="{BB962C8B-B14F-4D97-AF65-F5344CB8AC3E}">
        <p14:creationId xmlns:p14="http://schemas.microsoft.com/office/powerpoint/2010/main" val="1609448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690" y="0"/>
            <a:ext cx="7955280" cy="1051560"/>
          </a:xfrm>
        </p:spPr>
        <p:txBody>
          <a:bodyPr/>
          <a:lstStyle/>
          <a:p>
            <a:r>
              <a:rPr lang="en-US" dirty="0"/>
              <a:t>SC Last Thoughts</a:t>
            </a:r>
          </a:p>
        </p:txBody>
      </p:sp>
      <p:sp>
        <p:nvSpPr>
          <p:cNvPr id="3" name="Content Placeholder 2"/>
          <p:cNvSpPr>
            <a:spLocks noGrp="1"/>
          </p:cNvSpPr>
          <p:nvPr>
            <p:ph idx="1"/>
          </p:nvPr>
        </p:nvSpPr>
        <p:spPr>
          <a:xfrm>
            <a:off x="466388" y="1352939"/>
            <a:ext cx="7955280" cy="4458898"/>
          </a:xfrm>
        </p:spPr>
        <p:txBody>
          <a:bodyPr>
            <a:normAutofit fontScale="92500" lnSpcReduction="10000"/>
          </a:bodyPr>
          <a:lstStyle/>
          <a:p>
            <a:r>
              <a:rPr lang="en-US" dirty="0"/>
              <a:t>Customer Centered Design: Begin with the end in mind! Stay focused on what you want to accomplish and always keep the customer experience in mind. </a:t>
            </a:r>
          </a:p>
          <a:p>
            <a:r>
              <a:rPr lang="en-US" dirty="0"/>
              <a:t>Lead by example and be flexible. Transform the center to increase accessibility and flow for customers. Partners and staff react to change differently and may become territorial and/or resist. Communicate frequently and help everyone understand the larger vision. Change is healthy! </a:t>
            </a:r>
          </a:p>
          <a:p>
            <a:r>
              <a:rPr lang="en-US" dirty="0"/>
              <a:t>Support and guidance from the State and Local levels are a must.</a:t>
            </a:r>
          </a:p>
          <a:p>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41</a:t>
            </a:fld>
            <a:endParaRPr lang="en-US"/>
          </a:p>
        </p:txBody>
      </p:sp>
      <p:pic>
        <p:nvPicPr>
          <p:cNvPr id="5" name="Content Placeholder 5">
            <a:extLst>
              <a:ext uri="{FF2B5EF4-FFF2-40B4-BE49-F238E27FC236}">
                <a16:creationId xmlns:a16="http://schemas.microsoft.com/office/drawing/2014/main" id="{94726600-07E3-4117-932A-380F1209AFA0}"/>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26746" y="4427034"/>
            <a:ext cx="1417253" cy="2430966"/>
          </a:xfrm>
          <a:prstGeom prst="rect">
            <a:avLst/>
          </a:prstGeom>
        </p:spPr>
      </p:pic>
    </p:spTree>
    <p:extLst>
      <p:ext uri="{BB962C8B-B14F-4D97-AF65-F5344CB8AC3E}">
        <p14:creationId xmlns:p14="http://schemas.microsoft.com/office/powerpoint/2010/main" val="1993458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 – Last thoughts</a:t>
            </a:r>
          </a:p>
        </p:txBody>
      </p:sp>
      <p:sp>
        <p:nvSpPr>
          <p:cNvPr id="3" name="Content Placeholder 2"/>
          <p:cNvSpPr>
            <a:spLocks noGrp="1"/>
          </p:cNvSpPr>
          <p:nvPr>
            <p:ph idx="1"/>
          </p:nvPr>
        </p:nvSpPr>
        <p:spPr>
          <a:xfrm>
            <a:off x="628650" y="1770615"/>
            <a:ext cx="7057458" cy="3659801"/>
          </a:xfrm>
          <a:solidFill>
            <a:srgbClr val="FF9933"/>
          </a:solidFill>
        </p:spPr>
        <p:txBody>
          <a:bodyPr>
            <a:normAutofit/>
          </a:bodyPr>
          <a:lstStyle/>
          <a:p>
            <a:r>
              <a:rPr lang="en-US" dirty="0"/>
              <a:t>Importance of existing relationships </a:t>
            </a:r>
          </a:p>
          <a:p>
            <a:r>
              <a:rPr lang="en-US" dirty="0"/>
              <a:t>Engaging active participation of both new and existing partners</a:t>
            </a:r>
          </a:p>
          <a:p>
            <a:r>
              <a:rPr lang="en-US" dirty="0"/>
              <a:t>Share what we each do – pathway to shared customer services</a:t>
            </a:r>
          </a:p>
          <a:p>
            <a:r>
              <a:rPr lang="en-US" dirty="0"/>
              <a:t> Find early opportunities for collaboration “wins”</a:t>
            </a:r>
          </a:p>
        </p:txBody>
      </p:sp>
      <p:sp>
        <p:nvSpPr>
          <p:cNvPr id="4" name="Slide Number Placeholder 3"/>
          <p:cNvSpPr>
            <a:spLocks noGrp="1"/>
          </p:cNvSpPr>
          <p:nvPr>
            <p:ph type="sldNum" sz="quarter" idx="10"/>
          </p:nvPr>
        </p:nvSpPr>
        <p:spPr/>
        <p:txBody>
          <a:bodyPr/>
          <a:lstStyle/>
          <a:p>
            <a:fld id="{706D636C-90A3-4979-BA37-BAB384B22101}" type="slidenum">
              <a:rPr lang="en-US" smtClean="0"/>
              <a:pPr/>
              <a:t>42</a:t>
            </a:fld>
            <a:endParaRPr lang="en-US"/>
          </a:p>
        </p:txBody>
      </p:sp>
      <p:pic>
        <p:nvPicPr>
          <p:cNvPr id="5" name="Content Placeholder 5">
            <a:extLst>
              <a:ext uri="{FF2B5EF4-FFF2-40B4-BE49-F238E27FC236}">
                <a16:creationId xmlns:a16="http://schemas.microsoft.com/office/drawing/2014/main" id="{9D2CC339-D98B-4382-BB4B-9F3DE2927AB7}"/>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72438" y="4333879"/>
            <a:ext cx="1471562" cy="2524121"/>
          </a:xfrm>
          <a:prstGeom prst="rect">
            <a:avLst/>
          </a:prstGeom>
        </p:spPr>
      </p:pic>
    </p:spTree>
    <p:extLst>
      <p:ext uri="{BB962C8B-B14F-4D97-AF65-F5344CB8AC3E}">
        <p14:creationId xmlns:p14="http://schemas.microsoft.com/office/powerpoint/2010/main" val="4077162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B7772EF-269F-4291-BE88-2FED5287E897}"/>
              </a:ext>
            </a:extLst>
          </p:cNvPr>
          <p:cNvSpPr>
            <a:spLocks noGrp="1"/>
          </p:cNvSpPr>
          <p:nvPr>
            <p:ph sz="half" idx="1"/>
          </p:nvPr>
        </p:nvSpPr>
        <p:spPr>
          <a:xfrm>
            <a:off x="470177" y="941776"/>
            <a:ext cx="3812303" cy="5076466"/>
          </a:xfrm>
        </p:spPr>
        <p:txBody>
          <a:bodyPr/>
          <a:lstStyle/>
          <a:p>
            <a:pPr>
              <a:lnSpc>
                <a:spcPct val="100000"/>
              </a:lnSpc>
              <a:spcBef>
                <a:spcPts val="0"/>
              </a:spcBef>
            </a:pPr>
            <a:r>
              <a:rPr lang="en-US" sz="1400" dirty="0"/>
              <a:t>Sample MOU and Infrastructure Costs Toolkit</a:t>
            </a:r>
          </a:p>
          <a:p>
            <a:pPr lvl="1">
              <a:lnSpc>
                <a:spcPct val="100000"/>
              </a:lnSpc>
              <a:spcBef>
                <a:spcPts val="0"/>
              </a:spcBef>
              <a:spcAft>
                <a:spcPts val="0"/>
              </a:spcAft>
            </a:pPr>
            <a:r>
              <a:rPr lang="en-US" sz="1600" dirty="0"/>
              <a:t>A reference guide when developing your own MOU, including your one-stop operating budget, Infrastructure Funding Agreement (IFA), and cost allocation methodologies. </a:t>
            </a:r>
          </a:p>
          <a:p>
            <a:pPr lvl="2">
              <a:lnSpc>
                <a:spcPct val="100000"/>
              </a:lnSpc>
              <a:spcBef>
                <a:spcPts val="0"/>
              </a:spcBef>
            </a:pPr>
            <a:r>
              <a:rPr lang="en-US" sz="1400" dirty="0"/>
              <a:t>https://ion.workforcegps.org/resources/2017/03/23/13/30/Sample_MOU_Infrastructure_Costs_Toolkit</a:t>
            </a:r>
          </a:p>
          <a:p>
            <a:pPr marL="226314" lvl="2" indent="0">
              <a:lnSpc>
                <a:spcPct val="100000"/>
              </a:lnSpc>
              <a:spcBef>
                <a:spcPts val="0"/>
              </a:spcBef>
              <a:buNone/>
            </a:pPr>
            <a:endParaRPr lang="en-US" sz="1400" dirty="0"/>
          </a:p>
          <a:p>
            <a:pPr>
              <a:lnSpc>
                <a:spcPct val="100000"/>
              </a:lnSpc>
              <a:spcBef>
                <a:spcPts val="0"/>
              </a:spcBef>
            </a:pPr>
            <a:r>
              <a:rPr lang="en-US" sz="1400" dirty="0"/>
              <a:t>AJC Customer Flow Scenarios</a:t>
            </a:r>
          </a:p>
          <a:p>
            <a:pPr lvl="1">
              <a:lnSpc>
                <a:spcPct val="100000"/>
              </a:lnSpc>
              <a:spcBef>
                <a:spcPts val="0"/>
              </a:spcBef>
              <a:spcAft>
                <a:spcPts val="0"/>
              </a:spcAft>
            </a:pPr>
            <a:r>
              <a:rPr lang="en-US" sz="1600" dirty="0"/>
              <a:t>This booklet features five illustrated stories representing customer experiences, and the guidance an AJC staff member might provide. </a:t>
            </a:r>
          </a:p>
          <a:p>
            <a:pPr lvl="2">
              <a:lnSpc>
                <a:spcPct val="100000"/>
              </a:lnSpc>
              <a:spcBef>
                <a:spcPts val="0"/>
              </a:spcBef>
            </a:pPr>
            <a:r>
              <a:rPr lang="en-US" sz="1400" dirty="0"/>
              <a:t>https://ion.workforcegps.org/resources/2017/07/19/10/02/AJC_Customer_Flow_Scenarios</a:t>
            </a:r>
          </a:p>
        </p:txBody>
      </p:sp>
      <p:sp>
        <p:nvSpPr>
          <p:cNvPr id="5" name="Content Placeholder 4">
            <a:extLst>
              <a:ext uri="{FF2B5EF4-FFF2-40B4-BE49-F238E27FC236}">
                <a16:creationId xmlns:a16="http://schemas.microsoft.com/office/drawing/2014/main" id="{24ED3E15-B88E-4415-803F-4B69A090758E}"/>
              </a:ext>
            </a:extLst>
          </p:cNvPr>
          <p:cNvSpPr>
            <a:spLocks noGrp="1"/>
          </p:cNvSpPr>
          <p:nvPr>
            <p:ph sz="half" idx="2"/>
          </p:nvPr>
        </p:nvSpPr>
        <p:spPr>
          <a:xfrm>
            <a:off x="4786872" y="941775"/>
            <a:ext cx="4114531" cy="5468353"/>
          </a:xfrm>
        </p:spPr>
        <p:txBody>
          <a:bodyPr/>
          <a:lstStyle/>
          <a:p>
            <a:pPr>
              <a:lnSpc>
                <a:spcPct val="100000"/>
              </a:lnSpc>
              <a:spcBef>
                <a:spcPts val="0"/>
              </a:spcBef>
            </a:pPr>
            <a:r>
              <a:rPr lang="en-US" sz="1400" dirty="0"/>
              <a:t>Benefits of Participating in an Integrated American Job Center Network</a:t>
            </a:r>
          </a:p>
          <a:p>
            <a:pPr marL="288925" indent="-288925">
              <a:lnSpc>
                <a:spcPct val="100000"/>
              </a:lnSpc>
              <a:spcBef>
                <a:spcPts val="0"/>
              </a:spcBef>
              <a:buNone/>
            </a:pPr>
            <a:r>
              <a:rPr lang="en-US" sz="1100" i="1" dirty="0">
                <a:solidFill>
                  <a:schemeClr val="bg1">
                    <a:lumMod val="50000"/>
                  </a:schemeClr>
                </a:solidFill>
              </a:rPr>
              <a:t>       </a:t>
            </a:r>
            <a:r>
              <a:rPr lang="en-US" sz="1600" i="1" dirty="0">
                <a:solidFill>
                  <a:schemeClr val="accent3">
                    <a:lumMod val="75000"/>
                    <a:lumOff val="25000"/>
                  </a:schemeClr>
                </a:solidFill>
              </a:rPr>
              <a:t>WIOA Desk Reference – Offers many advantages inherent in partnering in an integrated one-stop delivery system.</a:t>
            </a:r>
          </a:p>
          <a:p>
            <a:pPr lvl="2">
              <a:lnSpc>
                <a:spcPct val="100000"/>
              </a:lnSpc>
              <a:spcBef>
                <a:spcPts val="0"/>
              </a:spcBef>
            </a:pPr>
            <a:r>
              <a:rPr lang="en-US" sz="1400" dirty="0">
                <a:hlinkClick r:id="rId3"/>
              </a:rPr>
              <a:t>https://ion.workforcegps.org/resources/2017/10/02/11/34/Integrated-American-Job-Center-Network</a:t>
            </a:r>
            <a:endParaRPr lang="en-US" sz="1400" dirty="0"/>
          </a:p>
          <a:p>
            <a:pPr marL="301752" lvl="2" indent="0">
              <a:lnSpc>
                <a:spcPct val="100000"/>
              </a:lnSpc>
              <a:spcBef>
                <a:spcPts val="0"/>
              </a:spcBef>
              <a:buNone/>
            </a:pPr>
            <a:r>
              <a:rPr lang="en-US" sz="1000" dirty="0">
                <a:latin typeface="LeagueGothic_Regular"/>
              </a:rPr>
              <a:t> </a:t>
            </a:r>
          </a:p>
          <a:p>
            <a:pPr>
              <a:lnSpc>
                <a:spcPct val="100000"/>
              </a:lnSpc>
              <a:spcBef>
                <a:spcPts val="0"/>
              </a:spcBef>
            </a:pPr>
            <a:r>
              <a:rPr lang="en-US" sz="1400" dirty="0"/>
              <a:t>Supportive Services Desk Reference</a:t>
            </a:r>
          </a:p>
          <a:p>
            <a:pPr marL="288925" indent="-288925">
              <a:lnSpc>
                <a:spcPct val="100000"/>
              </a:lnSpc>
              <a:spcBef>
                <a:spcPts val="0"/>
              </a:spcBef>
              <a:buNone/>
            </a:pPr>
            <a:r>
              <a:rPr lang="en-US" sz="1100" dirty="0"/>
              <a:t>       </a:t>
            </a:r>
            <a:r>
              <a:rPr lang="en-US" sz="1600" i="1" dirty="0">
                <a:solidFill>
                  <a:schemeClr val="accent3">
                    <a:lumMod val="75000"/>
                    <a:lumOff val="25000"/>
                  </a:schemeClr>
                </a:solidFill>
              </a:rPr>
              <a:t>WIOA Desk Reference – Provides an   overview of the different types Supportive Services available for adults, dislocated workers, and youth participants </a:t>
            </a:r>
          </a:p>
          <a:p>
            <a:pPr lvl="2">
              <a:lnSpc>
                <a:spcPct val="100000"/>
              </a:lnSpc>
              <a:spcBef>
                <a:spcPts val="0"/>
              </a:spcBef>
              <a:buClr>
                <a:srgbClr val="303030">
                  <a:lumMod val="75000"/>
                  <a:lumOff val="25000"/>
                </a:srgbClr>
              </a:buClr>
            </a:pPr>
            <a:r>
              <a:rPr lang="en-US" sz="1400" dirty="0">
                <a:solidFill>
                  <a:srgbClr val="0075BF"/>
                </a:solidFill>
              </a:rPr>
              <a:t>https://ion.workforcegps.org/resources/2017/07/14/09/22/Supportive_Services_Desk_Reference</a:t>
            </a:r>
          </a:p>
          <a:p>
            <a:pPr marL="0" indent="0">
              <a:lnSpc>
                <a:spcPct val="100000"/>
              </a:lnSpc>
              <a:spcBef>
                <a:spcPts val="0"/>
              </a:spcBef>
              <a:buNone/>
            </a:pPr>
            <a:r>
              <a:rPr lang="en-US" sz="1050" i="1" dirty="0">
                <a:solidFill>
                  <a:schemeClr val="bg1">
                    <a:lumMod val="50000"/>
                  </a:schemeClr>
                </a:solidFill>
              </a:rPr>
              <a:t> </a:t>
            </a:r>
          </a:p>
          <a:p>
            <a:pPr>
              <a:lnSpc>
                <a:spcPct val="100000"/>
              </a:lnSpc>
              <a:spcBef>
                <a:spcPts val="0"/>
              </a:spcBef>
            </a:pPr>
            <a:r>
              <a:rPr lang="en-US" sz="1400" dirty="0"/>
              <a:t>Job Search Assistance and Career Readiness</a:t>
            </a:r>
          </a:p>
          <a:p>
            <a:pPr marL="288925" indent="-288925">
              <a:lnSpc>
                <a:spcPct val="100000"/>
              </a:lnSpc>
              <a:spcBef>
                <a:spcPts val="0"/>
              </a:spcBef>
              <a:buNone/>
            </a:pPr>
            <a:r>
              <a:rPr lang="en-US" sz="1400" dirty="0">
                <a:latin typeface="LeagueGothic_Regular"/>
              </a:rPr>
              <a:t>       </a:t>
            </a:r>
            <a:r>
              <a:rPr lang="en-US" sz="1600" i="1" dirty="0">
                <a:solidFill>
                  <a:schemeClr val="accent3">
                    <a:lumMod val="75000"/>
                    <a:lumOff val="25000"/>
                  </a:schemeClr>
                </a:solidFill>
              </a:rPr>
              <a:t>Offers job readiness and career preparation services. </a:t>
            </a:r>
          </a:p>
          <a:p>
            <a:pPr lvl="2">
              <a:lnSpc>
                <a:spcPct val="100000"/>
              </a:lnSpc>
              <a:spcBef>
                <a:spcPts val="0"/>
              </a:spcBef>
              <a:buClr>
                <a:srgbClr val="303030">
                  <a:lumMod val="75000"/>
                  <a:lumOff val="25000"/>
                </a:srgbClr>
              </a:buClr>
            </a:pPr>
            <a:r>
              <a:rPr lang="en-US" sz="1400" dirty="0">
                <a:solidFill>
                  <a:srgbClr val="0075BF"/>
                </a:solidFill>
              </a:rPr>
              <a:t>https://ion.workforcegps.org/resources/2015/09/18/20/34/Job_Search_Assistance_and_Career_Readiness</a:t>
            </a:r>
            <a:endParaRPr lang="en-US" sz="1100" i="1" dirty="0">
              <a:solidFill>
                <a:schemeClr val="bg1">
                  <a:lumMod val="50000"/>
                </a:schemeClr>
              </a:solidFill>
              <a:latin typeface="+mj-lt"/>
            </a:endParaRPr>
          </a:p>
        </p:txBody>
      </p:sp>
      <p:sp>
        <p:nvSpPr>
          <p:cNvPr id="6" name="Slide Number Placeholder 1">
            <a:extLst>
              <a:ext uri="{FF2B5EF4-FFF2-40B4-BE49-F238E27FC236}">
                <a16:creationId xmlns:a16="http://schemas.microsoft.com/office/drawing/2014/main" id="{2125DC55-2096-4864-A7AC-9563AF019100}"/>
              </a:ext>
            </a:extLst>
          </p:cNvPr>
          <p:cNvSpPr>
            <a:spLocks noGrp="1"/>
          </p:cNvSpPr>
          <p:nvPr>
            <p:ph type="sldNum" sz="quarter" idx="10"/>
          </p:nvPr>
        </p:nvSpPr>
        <p:spPr>
          <a:xfrm>
            <a:off x="8190595" y="6356351"/>
            <a:ext cx="753001" cy="365125"/>
          </a:xfrm>
        </p:spPr>
        <p:txBody>
          <a:bodyPr/>
          <a:lstStyle/>
          <a:p>
            <a:fld id="{78651A17-9376-40A4-9325-34268FB0E92D}" type="slidenum">
              <a:rPr lang="en-US" smtClean="0"/>
              <a:pPr/>
              <a:t>43</a:t>
            </a:fld>
            <a:endParaRPr lang="en-US" dirty="0"/>
          </a:p>
        </p:txBody>
      </p:sp>
    </p:spTree>
    <p:extLst>
      <p:ext uri="{BB962C8B-B14F-4D97-AF65-F5344CB8AC3E}">
        <p14:creationId xmlns:p14="http://schemas.microsoft.com/office/powerpoint/2010/main" val="36211464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EC64D59-29FA-4179-A338-CB713E8B3EEB}"/>
              </a:ext>
            </a:extLst>
          </p:cNvPr>
          <p:cNvSpPr>
            <a:spLocks noGrp="1"/>
          </p:cNvSpPr>
          <p:nvPr>
            <p:ph idx="1"/>
          </p:nvPr>
        </p:nvSpPr>
        <p:spPr/>
        <p:txBody>
          <a:bodyPr>
            <a:normAutofit lnSpcReduction="10000"/>
          </a:bodyPr>
          <a:lstStyle/>
          <a:p>
            <a:r>
              <a:rPr lang="en-US" dirty="0"/>
              <a:t>John Watz</a:t>
            </a:r>
          </a:p>
          <a:p>
            <a:pPr lvl="1"/>
            <a:r>
              <a:rPr lang="en-US" dirty="0"/>
              <a:t>Director</a:t>
            </a:r>
          </a:p>
          <a:p>
            <a:pPr lvl="2"/>
            <a:r>
              <a:rPr lang="en-US" dirty="0"/>
              <a:t>North Tennessee WorkForce Board</a:t>
            </a:r>
          </a:p>
          <a:p>
            <a:pPr lvl="3"/>
            <a:r>
              <a:rPr lang="en-US" dirty="0"/>
              <a:t>jwatz@ntwb.org</a:t>
            </a:r>
          </a:p>
          <a:p>
            <a:pPr lvl="4"/>
            <a:r>
              <a:rPr lang="en-US" dirty="0"/>
              <a:t>931-905-3502 </a:t>
            </a:r>
          </a:p>
          <a:p>
            <a:r>
              <a:rPr lang="en-US" dirty="0"/>
              <a:t>Sharon Goss</a:t>
            </a:r>
          </a:p>
          <a:p>
            <a:pPr lvl="1"/>
            <a:r>
              <a:rPr lang="en-US" dirty="0"/>
              <a:t>Workforce Development Director</a:t>
            </a:r>
          </a:p>
          <a:p>
            <a:pPr lvl="2">
              <a:lnSpc>
                <a:spcPct val="100000"/>
              </a:lnSpc>
            </a:pPr>
            <a:r>
              <a:rPr lang="en-US" dirty="0"/>
              <a:t>North Charleston Center</a:t>
            </a:r>
          </a:p>
          <a:p>
            <a:pPr lvl="2">
              <a:lnSpc>
                <a:spcPct val="100000"/>
              </a:lnSpc>
            </a:pPr>
            <a:r>
              <a:rPr lang="en-US" dirty="0"/>
              <a:t>BCD Council of Governments</a:t>
            </a:r>
          </a:p>
          <a:p>
            <a:pPr lvl="3"/>
            <a:r>
              <a:rPr lang="en-US" dirty="0">
                <a:hlinkClick r:id="rId3"/>
              </a:rPr>
              <a:t>sharong@bcdcog.com</a:t>
            </a:r>
            <a:r>
              <a:rPr lang="en-US" dirty="0"/>
              <a:t> </a:t>
            </a:r>
          </a:p>
          <a:p>
            <a:pPr lvl="4">
              <a:lnSpc>
                <a:spcPct val="100000"/>
              </a:lnSpc>
            </a:pPr>
            <a:r>
              <a:rPr lang="en-US" dirty="0"/>
              <a:t>843-529-0305</a:t>
            </a:r>
          </a:p>
          <a:p>
            <a:r>
              <a:rPr lang="en-US" dirty="0"/>
              <a:t>Mark Whitmore</a:t>
            </a:r>
          </a:p>
          <a:p>
            <a:pPr lvl="1"/>
            <a:r>
              <a:rPr lang="en-US" dirty="0"/>
              <a:t>Executive Director</a:t>
            </a:r>
          </a:p>
          <a:p>
            <a:pPr lvl="2"/>
            <a:r>
              <a:rPr lang="en-US" dirty="0"/>
              <a:t>North Shore Career Center</a:t>
            </a:r>
          </a:p>
          <a:p>
            <a:pPr lvl="3"/>
            <a:r>
              <a:rPr lang="en-US" dirty="0">
                <a:hlinkClick r:id="rId4"/>
              </a:rPr>
              <a:t>mwhitmore@nscareers.org</a:t>
            </a:r>
            <a:endParaRPr lang="en-US" dirty="0"/>
          </a:p>
          <a:p>
            <a:pPr lvl="4">
              <a:lnSpc>
                <a:spcPct val="100000"/>
              </a:lnSpc>
            </a:pPr>
            <a:r>
              <a:rPr lang="en-US" dirty="0"/>
              <a:t>978-825-7231  </a:t>
            </a:r>
          </a:p>
        </p:txBody>
      </p:sp>
      <p:sp>
        <p:nvSpPr>
          <p:cNvPr id="3" name="Slide Number Placeholder 1">
            <a:extLst>
              <a:ext uri="{FF2B5EF4-FFF2-40B4-BE49-F238E27FC236}">
                <a16:creationId xmlns:a16="http://schemas.microsoft.com/office/drawing/2014/main" id="{60AA1C01-556F-4A3D-AB1F-19FA5CD591D2}"/>
              </a:ext>
            </a:extLst>
          </p:cNvPr>
          <p:cNvSpPr>
            <a:spLocks noGrp="1"/>
          </p:cNvSpPr>
          <p:nvPr>
            <p:ph type="sldNum" sz="quarter" idx="10"/>
          </p:nvPr>
        </p:nvSpPr>
        <p:spPr>
          <a:xfrm>
            <a:off x="8190595" y="6356351"/>
            <a:ext cx="753001" cy="365125"/>
          </a:xfrm>
        </p:spPr>
        <p:txBody>
          <a:bodyPr/>
          <a:lstStyle/>
          <a:p>
            <a:r>
              <a:rPr lang="en-US" dirty="0"/>
              <a:t>TN </a:t>
            </a:r>
            <a:fld id="{78651A17-9376-40A4-9325-34268FB0E92D}" type="slidenum">
              <a:rPr lang="en-US" smtClean="0"/>
              <a:pPr/>
              <a:t>44</a:t>
            </a:fld>
            <a:endParaRPr lang="en-US" dirty="0"/>
          </a:p>
        </p:txBody>
      </p:sp>
    </p:spTree>
    <p:extLst>
      <p:ext uri="{BB962C8B-B14F-4D97-AF65-F5344CB8AC3E}">
        <p14:creationId xmlns:p14="http://schemas.microsoft.com/office/powerpoint/2010/main" val="4245420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2103DD-18C2-4FF0-9612-CE3A974CEC6E}"/>
              </a:ext>
            </a:extLst>
          </p:cNvPr>
          <p:cNvSpPr>
            <a:spLocks noGrp="1"/>
          </p:cNvSpPr>
          <p:nvPr>
            <p:ph type="sldNum" sz="quarter" idx="10"/>
          </p:nvPr>
        </p:nvSpPr>
        <p:spPr>
          <a:xfrm>
            <a:off x="8190595" y="6356351"/>
            <a:ext cx="753001" cy="365125"/>
          </a:xfrm>
        </p:spPr>
        <p:txBody>
          <a:bodyPr/>
          <a:lstStyle/>
          <a:p>
            <a:fld id="{78651A17-9376-40A4-9325-34268FB0E92D}" type="slidenum">
              <a:rPr lang="en-US" smtClean="0"/>
              <a:pPr/>
              <a:t>45</a:t>
            </a:fld>
            <a:endParaRPr lang="en-US" dirty="0"/>
          </a:p>
        </p:txBody>
      </p:sp>
    </p:spTree>
    <p:extLst>
      <p:ext uri="{BB962C8B-B14F-4D97-AF65-F5344CB8AC3E}">
        <p14:creationId xmlns:p14="http://schemas.microsoft.com/office/powerpoint/2010/main" val="1488783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99491" y="223935"/>
            <a:ext cx="7444509" cy="1398699"/>
          </a:xfrm>
        </p:spPr>
        <p:txBody>
          <a:bodyPr>
            <a:normAutofit fontScale="90000"/>
          </a:bodyPr>
          <a:lstStyle/>
          <a:p>
            <a:r>
              <a:rPr lang="en-US" sz="3600" dirty="0"/>
              <a:t>How integrated is your comprehensive AJC?</a:t>
            </a:r>
            <a:br>
              <a:rPr lang="en-US" sz="3600" dirty="0"/>
            </a:br>
            <a:r>
              <a:rPr lang="en-US" sz="3300" dirty="0"/>
              <a:t>Poll #1</a:t>
            </a:r>
            <a:endParaRPr lang="en-US" dirty="0"/>
          </a:p>
        </p:txBody>
      </p:sp>
      <p:sp>
        <p:nvSpPr>
          <p:cNvPr id="6" name="Content Placeholder 5"/>
          <p:cNvSpPr>
            <a:spLocks noGrp="1"/>
          </p:cNvSpPr>
          <p:nvPr>
            <p:ph idx="1"/>
          </p:nvPr>
        </p:nvSpPr>
        <p:spPr>
          <a:xfrm>
            <a:off x="1613369" y="1964379"/>
            <a:ext cx="6256013" cy="4048494"/>
          </a:xfrm>
        </p:spPr>
        <p:txBody>
          <a:bodyPr>
            <a:normAutofit/>
          </a:bodyPr>
          <a:lstStyle/>
          <a:p>
            <a:pPr>
              <a:lnSpc>
                <a:spcPct val="100000"/>
              </a:lnSpc>
            </a:pPr>
            <a:r>
              <a:rPr lang="en-US" sz="2000" dirty="0"/>
              <a:t>All of our core programs physically are co-located in the comprehensive AJC.</a:t>
            </a:r>
          </a:p>
          <a:p>
            <a:pPr>
              <a:lnSpc>
                <a:spcPct val="100000"/>
              </a:lnSpc>
            </a:pPr>
            <a:r>
              <a:rPr lang="en-US" sz="2000" i="1" u="sng" dirty="0"/>
              <a:t>Most</a:t>
            </a:r>
            <a:r>
              <a:rPr lang="en-US" sz="2000" dirty="0"/>
              <a:t> of the core programs are physically co-located in the comprehensive AJC, and we are working to obtain the others.</a:t>
            </a:r>
          </a:p>
          <a:p>
            <a:pPr>
              <a:lnSpc>
                <a:spcPct val="100000"/>
              </a:lnSpc>
            </a:pPr>
            <a:r>
              <a:rPr lang="en-US" sz="2000" dirty="0"/>
              <a:t>Only the title I and title III programs are physically co-located in the comprehensive AJC.</a:t>
            </a:r>
          </a:p>
          <a:p>
            <a:pPr>
              <a:lnSpc>
                <a:spcPct val="100000"/>
              </a:lnSpc>
            </a:pPr>
            <a:r>
              <a:rPr lang="en-US" sz="2000" dirty="0"/>
              <a:t>None of the above (type in the chat).</a:t>
            </a:r>
          </a:p>
        </p:txBody>
      </p:sp>
      <p:sp>
        <p:nvSpPr>
          <p:cNvPr id="4" name="Slide Number Placeholder 3"/>
          <p:cNvSpPr>
            <a:spLocks noGrp="1"/>
          </p:cNvSpPr>
          <p:nvPr>
            <p:ph type="sldNum" sz="quarter" idx="10"/>
          </p:nvPr>
        </p:nvSpPr>
        <p:spPr/>
        <p:txBody>
          <a:bodyPr/>
          <a:lstStyle/>
          <a:p>
            <a:fld id="{78651A17-9376-40A4-9325-34268FB0E92D}" type="slidenum">
              <a:rPr lang="en-US" smtClean="0"/>
              <a:pPr/>
              <a:t>5</a:t>
            </a:fld>
            <a:endParaRPr lang="en-US" dirty="0"/>
          </a:p>
        </p:txBody>
      </p:sp>
    </p:spTree>
    <p:extLst>
      <p:ext uri="{BB962C8B-B14F-4D97-AF65-F5344CB8AC3E}">
        <p14:creationId xmlns:p14="http://schemas.microsoft.com/office/powerpoint/2010/main" val="2123901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99491" y="571074"/>
            <a:ext cx="7444509" cy="1051560"/>
          </a:xfrm>
        </p:spPr>
        <p:txBody>
          <a:bodyPr>
            <a:noAutofit/>
          </a:bodyPr>
          <a:lstStyle/>
          <a:p>
            <a:r>
              <a:rPr lang="en-US" sz="3200" dirty="0"/>
              <a:t>How integrated is your comprehensive AJC?</a:t>
            </a:r>
            <a:br>
              <a:rPr lang="en-US" sz="3200" dirty="0"/>
            </a:br>
            <a:r>
              <a:rPr lang="en-US" sz="3200" dirty="0"/>
              <a:t>Poll #2</a:t>
            </a:r>
          </a:p>
        </p:txBody>
      </p:sp>
      <p:sp>
        <p:nvSpPr>
          <p:cNvPr id="6" name="Content Placeholder 5"/>
          <p:cNvSpPr>
            <a:spLocks noGrp="1"/>
          </p:cNvSpPr>
          <p:nvPr>
            <p:ph idx="1"/>
          </p:nvPr>
        </p:nvSpPr>
        <p:spPr>
          <a:xfrm>
            <a:off x="1613369" y="1964379"/>
            <a:ext cx="6256013" cy="4048494"/>
          </a:xfrm>
        </p:spPr>
        <p:txBody>
          <a:bodyPr>
            <a:normAutofit/>
          </a:bodyPr>
          <a:lstStyle/>
          <a:p>
            <a:pPr>
              <a:lnSpc>
                <a:spcPct val="100000"/>
              </a:lnSpc>
            </a:pPr>
            <a:r>
              <a:rPr lang="en-US" sz="2000" dirty="0"/>
              <a:t>All of the required One-Stop partners </a:t>
            </a:r>
            <a:r>
              <a:rPr lang="en-US" sz="2000" i="1" u="sng" dirty="0"/>
              <a:t>provide access</a:t>
            </a:r>
            <a:r>
              <a:rPr lang="en-US" sz="2000" dirty="0"/>
              <a:t> to their programs through the comprehensive AJC.</a:t>
            </a:r>
          </a:p>
          <a:p>
            <a:pPr>
              <a:lnSpc>
                <a:spcPct val="100000"/>
              </a:lnSpc>
            </a:pPr>
            <a:r>
              <a:rPr lang="en-US" sz="2000" i="1" u="sng" dirty="0"/>
              <a:t>Most</a:t>
            </a:r>
            <a:r>
              <a:rPr lang="en-US" sz="2000" dirty="0"/>
              <a:t> of the required One-Stop partners provide access to their programs through the comprehensive AJC, and we are working to obtain the others.</a:t>
            </a:r>
          </a:p>
          <a:p>
            <a:pPr>
              <a:lnSpc>
                <a:spcPct val="100000"/>
              </a:lnSpc>
            </a:pPr>
            <a:r>
              <a:rPr lang="en-US" sz="2000" dirty="0"/>
              <a:t>We are still struggling with partner integration.</a:t>
            </a:r>
          </a:p>
        </p:txBody>
      </p:sp>
      <p:sp>
        <p:nvSpPr>
          <p:cNvPr id="4" name="Slide Number Placeholder 3"/>
          <p:cNvSpPr>
            <a:spLocks noGrp="1"/>
          </p:cNvSpPr>
          <p:nvPr>
            <p:ph type="sldNum" sz="quarter" idx="10"/>
          </p:nvPr>
        </p:nvSpPr>
        <p:spPr/>
        <p:txBody>
          <a:bodyPr/>
          <a:lstStyle/>
          <a:p>
            <a:fld id="{78651A17-9376-40A4-9325-34268FB0E92D}" type="slidenum">
              <a:rPr lang="en-US" smtClean="0"/>
              <a:pPr/>
              <a:t>6</a:t>
            </a:fld>
            <a:endParaRPr lang="en-US" dirty="0"/>
          </a:p>
        </p:txBody>
      </p:sp>
    </p:spTree>
    <p:extLst>
      <p:ext uri="{BB962C8B-B14F-4D97-AF65-F5344CB8AC3E}">
        <p14:creationId xmlns:p14="http://schemas.microsoft.com/office/powerpoint/2010/main" val="391181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99491" y="571074"/>
            <a:ext cx="7444509" cy="1051560"/>
          </a:xfrm>
        </p:spPr>
        <p:txBody>
          <a:bodyPr>
            <a:noAutofit/>
          </a:bodyPr>
          <a:lstStyle/>
          <a:p>
            <a:r>
              <a:rPr lang="en-US" sz="3200" dirty="0"/>
              <a:t>How integrated is your comprehensive AJC?</a:t>
            </a:r>
            <a:br>
              <a:rPr lang="en-US" sz="3200" dirty="0"/>
            </a:br>
            <a:r>
              <a:rPr lang="en-US" sz="3200" dirty="0"/>
              <a:t>Poll #3</a:t>
            </a:r>
          </a:p>
        </p:txBody>
      </p:sp>
      <p:sp>
        <p:nvSpPr>
          <p:cNvPr id="6" name="Content Placeholder 5"/>
          <p:cNvSpPr>
            <a:spLocks noGrp="1"/>
          </p:cNvSpPr>
          <p:nvPr>
            <p:ph idx="1"/>
          </p:nvPr>
        </p:nvSpPr>
        <p:spPr>
          <a:xfrm>
            <a:off x="1613369" y="1964379"/>
            <a:ext cx="6256013" cy="4048494"/>
          </a:xfrm>
        </p:spPr>
        <p:txBody>
          <a:bodyPr>
            <a:normAutofit/>
          </a:bodyPr>
          <a:lstStyle/>
          <a:p>
            <a:pPr>
              <a:lnSpc>
                <a:spcPct val="100000"/>
              </a:lnSpc>
            </a:pPr>
            <a:r>
              <a:rPr lang="en-US" sz="2000" dirty="0"/>
              <a:t>We have a signed Memorandum of Understanding (MOU) and Infrastructure Funding Agreement (IFA) in place that reflects all of the partners.</a:t>
            </a:r>
          </a:p>
          <a:p>
            <a:pPr>
              <a:lnSpc>
                <a:spcPct val="100000"/>
              </a:lnSpc>
            </a:pPr>
            <a:r>
              <a:rPr lang="en-US" sz="2000" dirty="0"/>
              <a:t>We have a signed MOU and IFA in place that reflects </a:t>
            </a:r>
            <a:r>
              <a:rPr lang="en-US" sz="2000" i="1" u="sng" dirty="0"/>
              <a:t>most</a:t>
            </a:r>
            <a:r>
              <a:rPr lang="en-US" sz="2000" dirty="0"/>
              <a:t> of the partners, and we are working to obtain the others.</a:t>
            </a:r>
          </a:p>
          <a:p>
            <a:pPr>
              <a:lnSpc>
                <a:spcPct val="100000"/>
              </a:lnSpc>
            </a:pPr>
            <a:r>
              <a:rPr lang="en-US" sz="2000" dirty="0"/>
              <a:t>Neither of the above.</a:t>
            </a:r>
          </a:p>
        </p:txBody>
      </p:sp>
      <p:sp>
        <p:nvSpPr>
          <p:cNvPr id="4" name="Slide Number Placeholder 3"/>
          <p:cNvSpPr>
            <a:spLocks noGrp="1"/>
          </p:cNvSpPr>
          <p:nvPr>
            <p:ph type="sldNum" sz="quarter" idx="10"/>
          </p:nvPr>
        </p:nvSpPr>
        <p:spPr/>
        <p:txBody>
          <a:bodyPr/>
          <a:lstStyle/>
          <a:p>
            <a:fld id="{78651A17-9376-40A4-9325-34268FB0E92D}" type="slidenum">
              <a:rPr lang="en-US" smtClean="0"/>
              <a:pPr/>
              <a:t>7</a:t>
            </a:fld>
            <a:endParaRPr lang="en-US" dirty="0"/>
          </a:p>
        </p:txBody>
      </p:sp>
    </p:spTree>
    <p:extLst>
      <p:ext uri="{BB962C8B-B14F-4D97-AF65-F5344CB8AC3E}">
        <p14:creationId xmlns:p14="http://schemas.microsoft.com/office/powerpoint/2010/main" val="358150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E22188-D1D2-45BA-AC90-706C412C915B}"/>
              </a:ext>
            </a:extLst>
          </p:cNvPr>
          <p:cNvSpPr>
            <a:spLocks noGrp="1"/>
          </p:cNvSpPr>
          <p:nvPr>
            <p:ph idx="1"/>
          </p:nvPr>
        </p:nvSpPr>
        <p:spPr/>
        <p:txBody>
          <a:bodyPr>
            <a:normAutofit fontScale="92500" lnSpcReduction="20000"/>
          </a:bodyPr>
          <a:lstStyle/>
          <a:p>
            <a:pPr marL="401638" indent="-401638"/>
            <a:r>
              <a:rPr lang="en-US" dirty="0"/>
              <a:t>Meet members of three local areas who have successfully integrated their comprehensive AJCs.</a:t>
            </a:r>
          </a:p>
          <a:p>
            <a:pPr marL="401638" indent="-401638"/>
            <a:r>
              <a:rPr lang="en-US" dirty="0"/>
              <a:t>Hear some of the challenges faced and strategies implemented to establish the integrated service delivery system envisioned by WIOA.</a:t>
            </a:r>
          </a:p>
          <a:p>
            <a:pPr marL="401638" indent="-401638"/>
            <a:r>
              <a:rPr lang="en-US" dirty="0"/>
              <a:t>Gain practical integration insights from your peers regarding:</a:t>
            </a:r>
          </a:p>
          <a:p>
            <a:pPr lvl="1"/>
            <a:r>
              <a:rPr lang="en-US" dirty="0"/>
              <a:t>Facility Selection</a:t>
            </a:r>
          </a:p>
          <a:p>
            <a:pPr lvl="1"/>
            <a:r>
              <a:rPr lang="en-US" dirty="0"/>
              <a:t>MOUs and IFAs</a:t>
            </a:r>
          </a:p>
          <a:p>
            <a:pPr lvl="1"/>
            <a:r>
              <a:rPr lang="en-US" dirty="0"/>
              <a:t>Staffing </a:t>
            </a:r>
          </a:p>
          <a:p>
            <a:pPr lvl="1"/>
            <a:r>
              <a:rPr lang="en-US" dirty="0"/>
              <a:t>Customer Centered Design</a:t>
            </a:r>
          </a:p>
          <a:p>
            <a:pPr lvl="1"/>
            <a:r>
              <a:rPr lang="en-US" dirty="0"/>
              <a:t>Common Identifier </a:t>
            </a:r>
          </a:p>
        </p:txBody>
      </p:sp>
      <p:sp>
        <p:nvSpPr>
          <p:cNvPr id="3" name="Slide Number Placeholder 2">
            <a:extLst>
              <a:ext uri="{FF2B5EF4-FFF2-40B4-BE49-F238E27FC236}">
                <a16:creationId xmlns:a16="http://schemas.microsoft.com/office/drawing/2014/main" id="{E296C4BC-6A15-44C1-B2D2-31CC1EE831EF}"/>
              </a:ext>
            </a:extLst>
          </p:cNvPr>
          <p:cNvSpPr>
            <a:spLocks noGrp="1"/>
          </p:cNvSpPr>
          <p:nvPr>
            <p:ph type="sldNum" sz="quarter" idx="10"/>
          </p:nvPr>
        </p:nvSpPr>
        <p:spPr/>
        <p:txBody>
          <a:bodyPr/>
          <a:lstStyle/>
          <a:p>
            <a:fld id="{706D636C-90A3-4979-BA37-BAB384B22101}" type="slidenum">
              <a:rPr lang="en-US" smtClean="0"/>
              <a:pPr/>
              <a:t>8</a:t>
            </a:fld>
            <a:endParaRPr lang="en-US" dirty="0"/>
          </a:p>
        </p:txBody>
      </p:sp>
    </p:spTree>
    <p:extLst>
      <p:ext uri="{BB962C8B-B14F-4D97-AF65-F5344CB8AC3E}">
        <p14:creationId xmlns:p14="http://schemas.microsoft.com/office/powerpoint/2010/main" val="3268244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678" y="393119"/>
            <a:ext cx="7955280" cy="1051560"/>
          </a:xfrm>
        </p:spPr>
        <p:txBody>
          <a:bodyPr/>
          <a:lstStyle/>
          <a:p>
            <a:r>
              <a:rPr lang="en-US" sz="3600" dirty="0"/>
              <a:t>Featured American Job Centers</a:t>
            </a:r>
            <a:endParaRPr lang="en-US" dirty="0"/>
          </a:p>
        </p:txBody>
      </p:sp>
      <p:sp>
        <p:nvSpPr>
          <p:cNvPr id="3" name="Content Placeholder 2"/>
          <p:cNvSpPr>
            <a:spLocks noGrp="1"/>
          </p:cNvSpPr>
          <p:nvPr>
            <p:ph idx="1"/>
          </p:nvPr>
        </p:nvSpPr>
        <p:spPr>
          <a:xfrm>
            <a:off x="516678" y="1931437"/>
            <a:ext cx="8450036" cy="4161551"/>
          </a:xfrm>
        </p:spPr>
        <p:txBody>
          <a:bodyPr/>
          <a:lstStyle/>
          <a:p>
            <a:pPr>
              <a:spcBef>
                <a:spcPts val="1200"/>
              </a:spcBef>
            </a:pPr>
            <a:r>
              <a:rPr lang="en-US" dirty="0">
                <a:solidFill>
                  <a:schemeClr val="tx1"/>
                </a:solidFill>
              </a:rPr>
              <a:t>American Job Center – Clarksville, TN</a:t>
            </a:r>
          </a:p>
          <a:p>
            <a:pPr>
              <a:spcBef>
                <a:spcPts val="1200"/>
              </a:spcBef>
            </a:pPr>
            <a:endParaRPr lang="en-US" dirty="0">
              <a:solidFill>
                <a:schemeClr val="tx1"/>
              </a:solidFill>
            </a:endParaRPr>
          </a:p>
          <a:p>
            <a:pPr>
              <a:spcBef>
                <a:spcPts val="1200"/>
              </a:spcBef>
            </a:pPr>
            <a:r>
              <a:rPr lang="en-US" dirty="0">
                <a:solidFill>
                  <a:schemeClr val="tx1"/>
                </a:solidFill>
              </a:rPr>
              <a:t>North Shore Career Center of Salem – Salem, MA</a:t>
            </a:r>
          </a:p>
          <a:p>
            <a:pPr>
              <a:spcBef>
                <a:spcPts val="1200"/>
              </a:spcBef>
            </a:pPr>
            <a:endParaRPr lang="en-US" dirty="0">
              <a:solidFill>
                <a:schemeClr val="tx1"/>
              </a:solidFill>
            </a:endParaRPr>
          </a:p>
          <a:p>
            <a:pPr>
              <a:spcBef>
                <a:spcPts val="1200"/>
              </a:spcBef>
            </a:pPr>
            <a:r>
              <a:rPr lang="en-US" dirty="0">
                <a:solidFill>
                  <a:schemeClr val="tx1"/>
                </a:solidFill>
              </a:rPr>
              <a:t>North Charleston Center – Charleston, SC</a:t>
            </a:r>
          </a:p>
          <a:p>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9</a:t>
            </a:fld>
            <a:endParaRPr lang="en-US" dirty="0"/>
          </a:p>
        </p:txBody>
      </p:sp>
    </p:spTree>
    <p:extLst>
      <p:ext uri="{BB962C8B-B14F-4D97-AF65-F5344CB8AC3E}">
        <p14:creationId xmlns:p14="http://schemas.microsoft.com/office/powerpoint/2010/main" val="3615274317"/>
      </p:ext>
    </p:extLst>
  </p:cSld>
  <p:clrMapOvr>
    <a:masterClrMapping/>
  </p:clrMapOvr>
</p:sld>
</file>

<file path=ppt/theme/theme1.xml><?xml version="1.0" encoding="utf-8"?>
<a:theme xmlns:a="http://schemas.openxmlformats.org/drawingml/2006/main" name="Standard Slides">
  <a:themeElements>
    <a:clrScheme name="WFGPS">
      <a:dk1>
        <a:srgbClr val="242021"/>
      </a:dk1>
      <a:lt1>
        <a:sysClr val="window" lastClr="FFFFFF"/>
      </a:lt1>
      <a:dk2>
        <a:srgbClr val="002C47"/>
      </a:dk2>
      <a:lt2>
        <a:srgbClr val="EEECE1"/>
      </a:lt2>
      <a:accent1>
        <a:srgbClr val="124D95"/>
      </a:accent1>
      <a:accent2>
        <a:srgbClr val="9E1C30"/>
      </a:accent2>
      <a:accent3>
        <a:srgbClr val="303030"/>
      </a:accent3>
      <a:accent4>
        <a:srgbClr val="D9D9D9"/>
      </a:accent4>
      <a:accent5>
        <a:srgbClr val="7A232E"/>
      </a:accent5>
      <a:accent6>
        <a:srgbClr val="0075BF"/>
      </a:accent6>
      <a:hlink>
        <a:srgbClr val="124D95"/>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active Slides">
  <a:themeElements>
    <a:clrScheme name="WFGPS">
      <a:dk1>
        <a:srgbClr val="242021"/>
      </a:dk1>
      <a:lt1>
        <a:sysClr val="window" lastClr="FFFFFF"/>
      </a:lt1>
      <a:dk2>
        <a:srgbClr val="002C47"/>
      </a:dk2>
      <a:lt2>
        <a:srgbClr val="EEECE1"/>
      </a:lt2>
      <a:accent1>
        <a:srgbClr val="124D95"/>
      </a:accent1>
      <a:accent2>
        <a:srgbClr val="9E1C30"/>
      </a:accent2>
      <a:accent3>
        <a:srgbClr val="303030"/>
      </a:accent3>
      <a:accent4>
        <a:srgbClr val="D9D9D9"/>
      </a:accent4>
      <a:accent5>
        <a:srgbClr val="7A232E"/>
      </a:accent5>
      <a:accent6>
        <a:srgbClr val="0075BF"/>
      </a:accent6>
      <a:hlink>
        <a:srgbClr val="124D95"/>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27ECA4697952647996E3DCC2F1F08AE" ma:contentTypeVersion="0" ma:contentTypeDescription="Create a new document." ma:contentTypeScope="" ma:versionID="f2c62b2e7a6d721f16ce36fba2ae524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89D6581-FF20-4325-BA6A-D76F7645C343}">
  <ds:schemaRefs>
    <ds:schemaRef ds:uri="http://schemas.microsoft.com/sharepoint/v3/contenttype/forms"/>
  </ds:schemaRefs>
</ds:datastoreItem>
</file>

<file path=customXml/itemProps2.xml><?xml version="1.0" encoding="utf-8"?>
<ds:datastoreItem xmlns:ds="http://schemas.openxmlformats.org/officeDocument/2006/customXml" ds:itemID="{A917E154-514E-4C5D-93EA-A1288BAA4E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7CF015E-6999-426A-BC7D-409AC2FCC98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5142</TotalTime>
  <Words>2402</Words>
  <Application>Microsoft Office PowerPoint</Application>
  <PresentationFormat>On-screen Show (4:3)</PresentationFormat>
  <Paragraphs>388</Paragraphs>
  <Slides>45</Slides>
  <Notes>40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45</vt:i4>
      </vt:variant>
    </vt:vector>
  </HeadingPairs>
  <TitlesOfParts>
    <vt:vector size="57" baseType="lpstr">
      <vt:lpstr>Arial</vt:lpstr>
      <vt:lpstr>Calibri</vt:lpstr>
      <vt:lpstr>Impact</vt:lpstr>
      <vt:lpstr>LeagueGothic_Regular</vt:lpstr>
      <vt:lpstr>Times New Roman</vt:lpstr>
      <vt:lpstr>Trade Gothic LT Std</vt:lpstr>
      <vt:lpstr>Webdings</vt:lpstr>
      <vt:lpstr>Wingdings</vt:lpstr>
      <vt:lpstr>Wingdings 2</vt:lpstr>
      <vt:lpstr>Wingdings 3</vt:lpstr>
      <vt:lpstr>Standard Slides</vt:lpstr>
      <vt:lpstr>Interactive Slides</vt:lpstr>
      <vt:lpstr>Integrating WIOA Partners Into Your Comprehensive American Job Center</vt:lpstr>
      <vt:lpstr>PowerPoint Presentation</vt:lpstr>
      <vt:lpstr>PowerPoint Presentation</vt:lpstr>
      <vt:lpstr>Integrating WIOA Partners into Your Comprehensive American Job Center</vt:lpstr>
      <vt:lpstr>How integrated is your comprehensive AJC? Poll #1</vt:lpstr>
      <vt:lpstr>How integrated is your comprehensive AJC? Poll #2</vt:lpstr>
      <vt:lpstr>How integrated is your comprehensive AJC? Poll #3</vt:lpstr>
      <vt:lpstr>PowerPoint Presentation</vt:lpstr>
      <vt:lpstr>Featured American Job Centers</vt:lpstr>
      <vt:lpstr>American Job Center – Clarksville, TN</vt:lpstr>
      <vt:lpstr>PowerPoint Presentation</vt:lpstr>
      <vt:lpstr>Programs Housed in the American Job Center (Tennessee)</vt:lpstr>
      <vt:lpstr>PowerPoint Presentation</vt:lpstr>
      <vt:lpstr>Montgomery County, Dickson and Houston American Job Centers</vt:lpstr>
      <vt:lpstr>SC Works Charleston Center– Charleston, SC</vt:lpstr>
      <vt:lpstr>PowerPoint Presentation</vt:lpstr>
      <vt:lpstr>PowerPoint Presentation</vt:lpstr>
      <vt:lpstr>North Shore Career Center – Salem, MA </vt:lpstr>
      <vt:lpstr>North Shore American Job Centers</vt:lpstr>
      <vt:lpstr>North Shore Partner Organizations:</vt:lpstr>
      <vt:lpstr>Becoming a Customer-Centered American Job Center</vt:lpstr>
      <vt:lpstr>Facilitated Discussion Five Topical Areas</vt:lpstr>
      <vt:lpstr>Facility Selection  </vt:lpstr>
      <vt:lpstr> MOUs/IFAs  </vt:lpstr>
      <vt:lpstr>MOU/RSA Process</vt:lpstr>
      <vt:lpstr>MOU, IFA - Tennessee</vt:lpstr>
      <vt:lpstr>North Shore: MOU as a Team Building Opportunity</vt:lpstr>
      <vt:lpstr>Staffing Design</vt:lpstr>
      <vt:lpstr>PowerPoint Presentation</vt:lpstr>
      <vt:lpstr>Internal  System-Wide  Communication</vt:lpstr>
      <vt:lpstr>Customer Centered Strategies</vt:lpstr>
      <vt:lpstr>Becoming a Customer-Centered American Job Center - Massachusetts</vt:lpstr>
      <vt:lpstr>Becoming a Customer-Centered American Job Center - MA</vt:lpstr>
      <vt:lpstr>Service to Rural Areas</vt:lpstr>
      <vt:lpstr>Common Identifier</vt:lpstr>
      <vt:lpstr>PowerPoint Presentation</vt:lpstr>
      <vt:lpstr>External Communication &amp; Marketing Plan</vt:lpstr>
      <vt:lpstr>PowerPoint Presentation</vt:lpstr>
      <vt:lpstr>Wrap Up</vt:lpstr>
      <vt:lpstr>Take-Aways</vt:lpstr>
      <vt:lpstr>SC Last Thoughts</vt:lpstr>
      <vt:lpstr>MA – Last thoughts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Laura Casertano</cp:lastModifiedBy>
  <cp:revision>268</cp:revision>
  <cp:lastPrinted>2018-03-26T16:35:13Z</cp:lastPrinted>
  <dcterms:created xsi:type="dcterms:W3CDTF">2017-06-21T17:13:53Z</dcterms:created>
  <dcterms:modified xsi:type="dcterms:W3CDTF">2018-03-28T13:57:34Z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0x010100727ECA4697952647996E3DCC2F1F08AE</vt:lpwstr>
  </property>
</Properties>
</file>