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70"/>
  </p:notesMasterIdLst>
  <p:sldIdLst>
    <p:sldId id="397" r:id="rId6"/>
    <p:sldId id="398" r:id="rId7"/>
    <p:sldId id="287" r:id="rId8"/>
    <p:sldId id="291" r:id="rId9"/>
    <p:sldId id="286" r:id="rId10"/>
    <p:sldId id="292" r:id="rId11"/>
    <p:sldId id="410" r:id="rId12"/>
    <p:sldId id="298" r:id="rId13"/>
    <p:sldId id="295" r:id="rId14"/>
    <p:sldId id="387" r:id="rId15"/>
    <p:sldId id="401" r:id="rId16"/>
    <p:sldId id="375" r:id="rId17"/>
    <p:sldId id="376" r:id="rId18"/>
    <p:sldId id="377" r:id="rId19"/>
    <p:sldId id="378" r:id="rId20"/>
    <p:sldId id="400" r:id="rId21"/>
    <p:sldId id="424" r:id="rId22"/>
    <p:sldId id="379" r:id="rId23"/>
    <p:sldId id="380" r:id="rId24"/>
    <p:sldId id="381" r:id="rId25"/>
    <p:sldId id="382" r:id="rId26"/>
    <p:sldId id="334" r:id="rId27"/>
    <p:sldId id="383" r:id="rId28"/>
    <p:sldId id="414" r:id="rId29"/>
    <p:sldId id="411" r:id="rId30"/>
    <p:sldId id="367" r:id="rId31"/>
    <p:sldId id="368" r:id="rId32"/>
    <p:sldId id="422" r:id="rId33"/>
    <p:sldId id="425" r:id="rId34"/>
    <p:sldId id="369" r:id="rId35"/>
    <p:sldId id="370" r:id="rId36"/>
    <p:sldId id="423" r:id="rId37"/>
    <p:sldId id="372" r:id="rId38"/>
    <p:sldId id="412" r:id="rId39"/>
    <p:sldId id="392" r:id="rId40"/>
    <p:sldId id="307" r:id="rId41"/>
    <p:sldId id="320" r:id="rId42"/>
    <p:sldId id="393" r:id="rId43"/>
    <p:sldId id="389" r:id="rId44"/>
    <p:sldId id="413" r:id="rId45"/>
    <p:sldId id="417" r:id="rId46"/>
    <p:sldId id="354" r:id="rId47"/>
    <p:sldId id="319" r:id="rId48"/>
    <p:sldId id="348" r:id="rId49"/>
    <p:sldId id="356" r:id="rId50"/>
    <p:sldId id="340" r:id="rId51"/>
    <p:sldId id="418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5" r:id="rId61"/>
    <p:sldId id="349" r:id="rId62"/>
    <p:sldId id="311" r:id="rId63"/>
    <p:sldId id="313" r:id="rId64"/>
    <p:sldId id="312" r:id="rId65"/>
    <p:sldId id="336" r:id="rId66"/>
    <p:sldId id="325" r:id="rId67"/>
    <p:sldId id="416" r:id="rId68"/>
    <p:sldId id="353" r:id="rId69"/>
  </p:sldIdLst>
  <p:sldSz cx="9144000" cy="6858000" type="screen4x3"/>
  <p:notesSz cx="7010400" cy="9296400"/>
  <p:custDataLst>
    <p:tags r:id="rId7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E9A3"/>
    <a:srgbClr val="99FF66"/>
    <a:srgbClr val="D6E41C"/>
    <a:srgbClr val="FAA32E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2015" autoAdjust="0"/>
  </p:normalViewPr>
  <p:slideViewPr>
    <p:cSldViewPr snapToGrid="0">
      <p:cViewPr varScale="1">
        <p:scale>
          <a:sx n="95" d="100"/>
          <a:sy n="95" d="100"/>
        </p:scale>
        <p:origin x="7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1603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your H-1B Grant Program</a:t>
          </a:r>
        </a:p>
        <a:p>
          <a:r>
            <a:rPr lang="en-US" sz="17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4492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98F66BC0-BDAB-43C4-A17A-A74DED376816}" type="presOf" srcId="{FC9D8059-D2E0-4C91-8D8D-A79D1FB79854}" destId="{7A996C81-500F-4B1F-B5A4-1B476941A02A}" srcOrd="0" destOrd="0" presId="urn:microsoft.com/office/officeart/2005/8/layout/hierarchy3"/>
    <dgm:cxn modelId="{358C75CD-B355-424F-8C6F-FBE869D2F744}" type="presOf" srcId="{FC9D8059-D2E0-4C91-8D8D-A79D1FB79854}" destId="{326860F1-B8CF-451E-A26A-39B929BC3F19}" srcOrd="1" destOrd="0" presId="urn:microsoft.com/office/officeart/2005/8/layout/hierarchy3"/>
    <dgm:cxn modelId="{B887A9E2-6756-413E-8AB0-64A5919CA781}" type="presOf" srcId="{9F318CA6-08AB-4ABE-B349-676605B65D6C}" destId="{855749C9-25BC-45AC-B787-9457C050449F}" srcOrd="0" destOrd="0" presId="urn:microsoft.com/office/officeart/2005/8/layout/hierarchy3"/>
    <dgm:cxn modelId="{E64E99E6-B8D7-4C9E-BE9A-A06CC2A17F43}" type="presParOf" srcId="{855749C9-25BC-45AC-B787-9457C050449F}" destId="{1E4DC371-F7C6-47CE-B90E-1AFFF13B3F0E}" srcOrd="0" destOrd="0" presId="urn:microsoft.com/office/officeart/2005/8/layout/hierarchy3"/>
    <dgm:cxn modelId="{282472B5-EEC5-4AFE-949F-60889C48CF5B}" type="presParOf" srcId="{1E4DC371-F7C6-47CE-B90E-1AFFF13B3F0E}" destId="{77B1561D-399D-4DFB-9AB8-7B690400EE7B}" srcOrd="0" destOrd="0" presId="urn:microsoft.com/office/officeart/2005/8/layout/hierarchy3"/>
    <dgm:cxn modelId="{C939BCDE-856C-43FC-8AAC-7B0AD9D0DE1A}" type="presParOf" srcId="{77B1561D-399D-4DFB-9AB8-7B690400EE7B}" destId="{7A996C81-500F-4B1F-B5A4-1B476941A02A}" srcOrd="0" destOrd="0" presId="urn:microsoft.com/office/officeart/2005/8/layout/hierarchy3"/>
    <dgm:cxn modelId="{FC8C35E3-9E1D-4575-BBA2-D855D844C593}" type="presParOf" srcId="{77B1561D-399D-4DFB-9AB8-7B690400EE7B}" destId="{326860F1-B8CF-451E-A26A-39B929BC3F19}" srcOrd="1" destOrd="0" presId="urn:microsoft.com/office/officeart/2005/8/layout/hierarchy3"/>
    <dgm:cxn modelId="{1EBEB3D1-F755-40BB-B60E-47EBC67C136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the role that you play in your H-1B grant program. </a:t>
          </a:r>
          <a:r>
            <a:rPr lang="en-US" sz="17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939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98F66BC0-BDAB-43C4-A17A-A74DED376816}" type="presOf" srcId="{FC9D8059-D2E0-4C91-8D8D-A79D1FB79854}" destId="{7A996C81-500F-4B1F-B5A4-1B476941A02A}" srcOrd="0" destOrd="0" presId="urn:microsoft.com/office/officeart/2005/8/layout/hierarchy3"/>
    <dgm:cxn modelId="{358C75CD-B355-424F-8C6F-FBE869D2F744}" type="presOf" srcId="{FC9D8059-D2E0-4C91-8D8D-A79D1FB79854}" destId="{326860F1-B8CF-451E-A26A-39B929BC3F19}" srcOrd="1" destOrd="0" presId="urn:microsoft.com/office/officeart/2005/8/layout/hierarchy3"/>
    <dgm:cxn modelId="{B887A9E2-6756-413E-8AB0-64A5919CA781}" type="presOf" srcId="{9F318CA6-08AB-4ABE-B349-676605B65D6C}" destId="{855749C9-25BC-45AC-B787-9457C050449F}" srcOrd="0" destOrd="0" presId="urn:microsoft.com/office/officeart/2005/8/layout/hierarchy3"/>
    <dgm:cxn modelId="{E64E99E6-B8D7-4C9E-BE9A-A06CC2A17F43}" type="presParOf" srcId="{855749C9-25BC-45AC-B787-9457C050449F}" destId="{1E4DC371-F7C6-47CE-B90E-1AFFF13B3F0E}" srcOrd="0" destOrd="0" presId="urn:microsoft.com/office/officeart/2005/8/layout/hierarchy3"/>
    <dgm:cxn modelId="{282472B5-EEC5-4AFE-949F-60889C48CF5B}" type="presParOf" srcId="{1E4DC371-F7C6-47CE-B90E-1AFFF13B3F0E}" destId="{77B1561D-399D-4DFB-9AB8-7B690400EE7B}" srcOrd="0" destOrd="0" presId="urn:microsoft.com/office/officeart/2005/8/layout/hierarchy3"/>
    <dgm:cxn modelId="{C939BCDE-856C-43FC-8AAC-7B0AD9D0DE1A}" type="presParOf" srcId="{77B1561D-399D-4DFB-9AB8-7B690400EE7B}" destId="{7A996C81-500F-4B1F-B5A4-1B476941A02A}" srcOrd="0" destOrd="0" presId="urn:microsoft.com/office/officeart/2005/8/layout/hierarchy3"/>
    <dgm:cxn modelId="{FC8C35E3-9E1D-4575-BBA2-D855D844C593}" type="presParOf" srcId="{77B1561D-399D-4DFB-9AB8-7B690400EE7B}" destId="{326860F1-B8CF-451E-A26A-39B929BC3F19}" srcOrd="1" destOrd="0" presId="urn:microsoft.com/office/officeart/2005/8/layout/hierarchy3"/>
    <dgm:cxn modelId="{1EBEB3D1-F755-40BB-B60E-47EBC67C136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8564F-832C-40C4-B18D-B29752FEBE6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24886-AC93-4842-A3A9-BFDA2CFFA75D}">
      <dgm:prSet phldrT="[Text]" custT="1"/>
      <dgm:spPr/>
      <dgm:t>
        <a:bodyPr/>
        <a:lstStyle/>
        <a:p>
          <a:r>
            <a:rPr lang="en-US" sz="2500" dirty="0"/>
            <a:t>Data File</a:t>
          </a:r>
        </a:p>
      </dgm:t>
    </dgm:pt>
    <dgm:pt modelId="{5BA04EC3-5EB0-4ECD-B9F7-C31CCB36DBC8}" type="parTrans" cxnId="{EFC02121-B7AC-4C72-9F3C-CEE991C36C47}">
      <dgm:prSet/>
      <dgm:spPr/>
      <dgm:t>
        <a:bodyPr/>
        <a:lstStyle/>
        <a:p>
          <a:endParaRPr lang="en-US"/>
        </a:p>
      </dgm:t>
    </dgm:pt>
    <dgm:pt modelId="{01384027-1C71-4F75-B7C1-8EBC0E2C9F8E}" type="sibTrans" cxnId="{EFC02121-B7AC-4C72-9F3C-CEE991C36C47}">
      <dgm:prSet/>
      <dgm:spPr/>
      <dgm:t>
        <a:bodyPr/>
        <a:lstStyle/>
        <a:p>
          <a:endParaRPr lang="en-US"/>
        </a:p>
      </dgm:t>
    </dgm:pt>
    <dgm:pt modelId="{5BA82BC2-B841-4365-8678-074CD88F308C}">
      <dgm:prSet phldrT="[Text]" custT="1"/>
      <dgm:spPr/>
      <dgm:t>
        <a:bodyPr/>
        <a:lstStyle/>
        <a:p>
          <a:r>
            <a:rPr lang="en-US" sz="2800" dirty="0"/>
            <a:t>QPR</a:t>
          </a:r>
        </a:p>
      </dgm:t>
    </dgm:pt>
    <dgm:pt modelId="{C0E84BDA-61D8-40F9-9346-607A80E4E18C}" type="parTrans" cxnId="{EC83BC0F-C2A8-4B9B-A49E-076FF726127E}">
      <dgm:prSet/>
      <dgm:spPr/>
      <dgm:t>
        <a:bodyPr/>
        <a:lstStyle/>
        <a:p>
          <a:endParaRPr lang="en-US"/>
        </a:p>
      </dgm:t>
    </dgm:pt>
    <dgm:pt modelId="{FB9FA13A-3CDE-477E-ACF8-A818D59BD088}" type="sibTrans" cxnId="{EC83BC0F-C2A8-4B9B-A49E-076FF726127E}">
      <dgm:prSet/>
      <dgm:spPr/>
      <dgm:t>
        <a:bodyPr/>
        <a:lstStyle/>
        <a:p>
          <a:endParaRPr lang="en-US"/>
        </a:p>
      </dgm:t>
    </dgm:pt>
    <dgm:pt modelId="{7FB7DE4D-F2A6-40B0-A039-B5BBCF65EB42}" type="pres">
      <dgm:prSet presAssocID="{D438564F-832C-40C4-B18D-B29752FEBE62}" presName="cycle" presStyleCnt="0">
        <dgm:presLayoutVars>
          <dgm:dir/>
          <dgm:resizeHandles val="exact"/>
        </dgm:presLayoutVars>
      </dgm:prSet>
      <dgm:spPr/>
    </dgm:pt>
    <dgm:pt modelId="{F15756B3-9A24-4575-B6D4-2625F69891AB}" type="pres">
      <dgm:prSet presAssocID="{37324886-AC93-4842-A3A9-BFDA2CFFA75D}" presName="node" presStyleLbl="node1" presStyleIdx="0" presStyleCnt="2" custScaleX="75917" custScaleY="50753" custRadScaleRad="118892" custRadScaleInc="159536">
        <dgm:presLayoutVars>
          <dgm:bulletEnabled val="1"/>
        </dgm:presLayoutVars>
      </dgm:prSet>
      <dgm:spPr/>
    </dgm:pt>
    <dgm:pt modelId="{AE4C0336-92EF-4EEA-9510-73C43C989323}" type="pres">
      <dgm:prSet presAssocID="{37324886-AC93-4842-A3A9-BFDA2CFFA75D}" presName="spNode" presStyleCnt="0"/>
      <dgm:spPr/>
    </dgm:pt>
    <dgm:pt modelId="{DC057DB9-EEE7-4B21-8415-5CBF69CEE583}" type="pres">
      <dgm:prSet presAssocID="{01384027-1C71-4F75-B7C1-8EBC0E2C9F8E}" presName="sibTrans" presStyleLbl="sibTrans1D1" presStyleIdx="0" presStyleCnt="2"/>
      <dgm:spPr/>
    </dgm:pt>
    <dgm:pt modelId="{EDC41D3A-B62A-421A-B52B-5BE264AA503A}" type="pres">
      <dgm:prSet presAssocID="{5BA82BC2-B841-4365-8678-074CD88F308C}" presName="node" presStyleLbl="node1" presStyleIdx="1" presStyleCnt="2" custScaleX="58784" custScaleY="54739" custRadScaleRad="122487" custRadScaleInc="47312">
        <dgm:presLayoutVars>
          <dgm:bulletEnabled val="1"/>
        </dgm:presLayoutVars>
      </dgm:prSet>
      <dgm:spPr/>
    </dgm:pt>
    <dgm:pt modelId="{6EFC93D7-2255-4E18-BDF6-17F47D611227}" type="pres">
      <dgm:prSet presAssocID="{5BA82BC2-B841-4365-8678-074CD88F308C}" presName="spNode" presStyleCnt="0"/>
      <dgm:spPr/>
    </dgm:pt>
    <dgm:pt modelId="{F5CA7A9E-1747-44B4-BC41-6AFFC605CEBE}" type="pres">
      <dgm:prSet presAssocID="{FB9FA13A-3CDE-477E-ACF8-A818D59BD088}" presName="sibTrans" presStyleLbl="sibTrans1D1" presStyleIdx="1" presStyleCnt="2"/>
      <dgm:spPr/>
    </dgm:pt>
  </dgm:ptLst>
  <dgm:cxnLst>
    <dgm:cxn modelId="{EC83BC0F-C2A8-4B9B-A49E-076FF726127E}" srcId="{D438564F-832C-40C4-B18D-B29752FEBE62}" destId="{5BA82BC2-B841-4365-8678-074CD88F308C}" srcOrd="1" destOrd="0" parTransId="{C0E84BDA-61D8-40F9-9346-607A80E4E18C}" sibTransId="{FB9FA13A-3CDE-477E-ACF8-A818D59BD088}"/>
    <dgm:cxn modelId="{8960BA18-86ED-4F0F-BB91-46185E2FF555}" type="presOf" srcId="{5BA82BC2-B841-4365-8678-074CD88F308C}" destId="{EDC41D3A-B62A-421A-B52B-5BE264AA503A}" srcOrd="0" destOrd="0" presId="urn:microsoft.com/office/officeart/2005/8/layout/cycle6"/>
    <dgm:cxn modelId="{EFC02121-B7AC-4C72-9F3C-CEE991C36C47}" srcId="{D438564F-832C-40C4-B18D-B29752FEBE62}" destId="{37324886-AC93-4842-A3A9-BFDA2CFFA75D}" srcOrd="0" destOrd="0" parTransId="{5BA04EC3-5EB0-4ECD-B9F7-C31CCB36DBC8}" sibTransId="{01384027-1C71-4F75-B7C1-8EBC0E2C9F8E}"/>
    <dgm:cxn modelId="{7FA3743C-F899-40A5-A487-A59DFB7E5C94}" type="presOf" srcId="{D438564F-832C-40C4-B18D-B29752FEBE62}" destId="{7FB7DE4D-F2A6-40B0-A039-B5BBCF65EB42}" srcOrd="0" destOrd="0" presId="urn:microsoft.com/office/officeart/2005/8/layout/cycle6"/>
    <dgm:cxn modelId="{1BD8C468-5E9B-43B9-9814-D28A3691F6CC}" type="presOf" srcId="{37324886-AC93-4842-A3A9-BFDA2CFFA75D}" destId="{F15756B3-9A24-4575-B6D4-2625F69891AB}" srcOrd="0" destOrd="0" presId="urn:microsoft.com/office/officeart/2005/8/layout/cycle6"/>
    <dgm:cxn modelId="{8C109F98-7370-4AE4-900F-07786BDA2918}" type="presOf" srcId="{FB9FA13A-3CDE-477E-ACF8-A818D59BD088}" destId="{F5CA7A9E-1747-44B4-BC41-6AFFC605CEBE}" srcOrd="0" destOrd="0" presId="urn:microsoft.com/office/officeart/2005/8/layout/cycle6"/>
    <dgm:cxn modelId="{94D308B6-6C19-479A-8464-12E4F05CA20B}" type="presOf" srcId="{01384027-1C71-4F75-B7C1-8EBC0E2C9F8E}" destId="{DC057DB9-EEE7-4B21-8415-5CBF69CEE583}" srcOrd="0" destOrd="0" presId="urn:microsoft.com/office/officeart/2005/8/layout/cycle6"/>
    <dgm:cxn modelId="{5A13B9C6-0345-473F-8442-495DB7F56587}" type="presParOf" srcId="{7FB7DE4D-F2A6-40B0-A039-B5BBCF65EB42}" destId="{F15756B3-9A24-4575-B6D4-2625F69891AB}" srcOrd="0" destOrd="0" presId="urn:microsoft.com/office/officeart/2005/8/layout/cycle6"/>
    <dgm:cxn modelId="{6B3C09C7-1ECB-4585-82C5-118E41181FB9}" type="presParOf" srcId="{7FB7DE4D-F2A6-40B0-A039-B5BBCF65EB42}" destId="{AE4C0336-92EF-4EEA-9510-73C43C989323}" srcOrd="1" destOrd="0" presId="urn:microsoft.com/office/officeart/2005/8/layout/cycle6"/>
    <dgm:cxn modelId="{33F069AB-56EB-408A-AB1F-74A88E708D0E}" type="presParOf" srcId="{7FB7DE4D-F2A6-40B0-A039-B5BBCF65EB42}" destId="{DC057DB9-EEE7-4B21-8415-5CBF69CEE583}" srcOrd="2" destOrd="0" presId="urn:microsoft.com/office/officeart/2005/8/layout/cycle6"/>
    <dgm:cxn modelId="{C01D17FE-0410-4C57-9B05-869FD2D42B7F}" type="presParOf" srcId="{7FB7DE4D-F2A6-40B0-A039-B5BBCF65EB42}" destId="{EDC41D3A-B62A-421A-B52B-5BE264AA503A}" srcOrd="3" destOrd="0" presId="urn:microsoft.com/office/officeart/2005/8/layout/cycle6"/>
    <dgm:cxn modelId="{D187D75B-BAD1-4687-821A-4200448B1ADB}" type="presParOf" srcId="{7FB7DE4D-F2A6-40B0-A039-B5BBCF65EB42}" destId="{6EFC93D7-2255-4E18-BDF6-17F47D611227}" srcOrd="4" destOrd="0" presId="urn:microsoft.com/office/officeart/2005/8/layout/cycle6"/>
    <dgm:cxn modelId="{A17D9151-029A-49C0-A3A8-CA087D7C4A1B}" type="presParOf" srcId="{7FB7DE4D-F2A6-40B0-A039-B5BBCF65EB42}" destId="{F5CA7A9E-1747-44B4-BC41-6AFFC605CEB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4AF9B-F076-4A10-A986-F197D2AB4D4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A25FA5-C8E5-4F0F-9E4D-3A68FE98EE08}">
      <dgm:prSet phldrT="[Text]"/>
      <dgm:spPr>
        <a:xfrm>
          <a:off x="0" y="845495"/>
          <a:ext cx="1689811" cy="153922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WIOA PIRL OMB-Approved 2016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109</a:t>
          </a:r>
          <a:r>
            <a:rPr lang="en-US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PIRL data elements</a:t>
          </a:r>
          <a:r>
            <a:rPr lang="en-US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selected for H-1B grants for data collection.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Grantees did not submit participant level data in WIPS 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2016.</a:t>
          </a:r>
        </a:p>
      </dgm:t>
    </dgm:pt>
    <dgm:pt modelId="{6CF4DF2A-3028-4956-9579-B21A0D448DC0}" type="parTrans" cxnId="{273C3D51-731F-4986-8553-0F2078C29891}">
      <dgm:prSet/>
      <dgm:spPr/>
      <dgm:t>
        <a:bodyPr/>
        <a:lstStyle/>
        <a:p>
          <a:endParaRPr lang="en-US"/>
        </a:p>
      </dgm:t>
    </dgm:pt>
    <dgm:pt modelId="{F4A5CA1B-8DC7-4E3B-A9CE-A97FB431BD19}" type="sibTrans" cxnId="{273C3D51-731F-4986-8553-0F2078C29891}">
      <dgm:prSet/>
      <dgm:spPr/>
      <dgm:t>
        <a:bodyPr/>
        <a:lstStyle/>
        <a:p>
          <a:endParaRPr lang="en-US"/>
        </a:p>
      </dgm:t>
    </dgm:pt>
    <dgm:pt modelId="{30C377E4-BFF0-42A5-9892-EB6C3B511F5B}">
      <dgm:prSet phldrT="[Text]"/>
      <dgm:spPr>
        <a:xfrm>
          <a:off x="1689811" y="533768"/>
          <a:ext cx="3796588" cy="799028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2017 WIPS Phase 2</a:t>
          </a:r>
        </a:p>
      </dgm:t>
    </dgm:pt>
    <dgm:pt modelId="{F6BE44BC-94AB-4274-A9AD-D6773FD6830A}" type="parTrans" cxnId="{6883EBBA-6760-4FD5-B5DD-ED5C30C3D209}">
      <dgm:prSet/>
      <dgm:spPr/>
      <dgm:t>
        <a:bodyPr/>
        <a:lstStyle/>
        <a:p>
          <a:endParaRPr lang="en-US"/>
        </a:p>
      </dgm:t>
    </dgm:pt>
    <dgm:pt modelId="{E85145C7-2AE9-4D16-B6A8-4C1045680E8F}" type="sibTrans" cxnId="{6883EBBA-6760-4FD5-B5DD-ED5C30C3D209}">
      <dgm:prSet/>
      <dgm:spPr/>
      <dgm:t>
        <a:bodyPr/>
        <a:lstStyle/>
        <a:p>
          <a:endParaRPr lang="en-US"/>
        </a:p>
      </dgm:t>
    </dgm:pt>
    <dgm:pt modelId="{D91F2CBE-8430-4A3F-BD83-D6E00A9BA953}">
      <dgm:prSet phldrT="[Text]"/>
      <dgm:spPr>
        <a:xfrm>
          <a:off x="1689811" y="1149934"/>
          <a:ext cx="1689811" cy="1539223"/>
        </a:xfr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WIOA PIRL OMB-Approved 2016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84</a:t>
          </a:r>
          <a:r>
            <a:rPr lang="en-US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PIRL data elements</a:t>
          </a:r>
          <a:r>
            <a:rPr lang="en-US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selected for H-1B grants for data collection.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Grantees will submit data file with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84 PIRL data elements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 WIPS starting with Quarter ending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December 31, 2017.</a:t>
          </a:r>
        </a:p>
      </dgm:t>
    </dgm:pt>
    <dgm:pt modelId="{E91806DF-5586-4EED-8D43-B7BF425EBC95}" type="parTrans" cxnId="{727BA2C7-76F1-4E6A-9064-7B4E211DF68D}">
      <dgm:prSet/>
      <dgm:spPr/>
      <dgm:t>
        <a:bodyPr/>
        <a:lstStyle/>
        <a:p>
          <a:endParaRPr lang="en-US"/>
        </a:p>
      </dgm:t>
    </dgm:pt>
    <dgm:pt modelId="{C6DD26B7-43C7-41A6-89B3-9DE9B0181AD5}" type="sibTrans" cxnId="{727BA2C7-76F1-4E6A-9064-7B4E211DF68D}">
      <dgm:prSet/>
      <dgm:spPr/>
      <dgm:t>
        <a:bodyPr/>
        <a:lstStyle/>
        <a:p>
          <a:endParaRPr lang="en-US"/>
        </a:p>
      </dgm:t>
    </dgm:pt>
    <dgm:pt modelId="{A050A463-BE0F-4A7C-87DA-42541EAB81B8}">
      <dgm:prSet phldrT="[Text]"/>
      <dgm:spPr>
        <a:xfrm>
          <a:off x="3379622" y="800111"/>
          <a:ext cx="2106777" cy="799028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 WIPS Phase 3</a:t>
          </a:r>
        </a:p>
      </dgm:t>
    </dgm:pt>
    <dgm:pt modelId="{A8BE2824-9D1B-47C6-850F-7A12AF3CB7C9}" type="parTrans" cxnId="{583217C7-3285-4274-ABE6-F93EA71495F9}">
      <dgm:prSet/>
      <dgm:spPr/>
      <dgm:t>
        <a:bodyPr/>
        <a:lstStyle/>
        <a:p>
          <a:endParaRPr lang="en-US"/>
        </a:p>
      </dgm:t>
    </dgm:pt>
    <dgm:pt modelId="{90D41D31-4460-42F7-A78A-8767B11308E5}" type="sibTrans" cxnId="{583217C7-3285-4274-ABE6-F93EA71495F9}">
      <dgm:prSet/>
      <dgm:spPr/>
      <dgm:t>
        <a:bodyPr/>
        <a:lstStyle/>
        <a:p>
          <a:endParaRPr lang="en-US"/>
        </a:p>
      </dgm:t>
    </dgm:pt>
    <dgm:pt modelId="{59F9141A-88BC-42A8-80FA-A7AE00396E42}">
      <dgm:prSet phldrT="[Text]"/>
      <dgm:spPr>
        <a:xfrm>
          <a:off x="3379622" y="1416277"/>
          <a:ext cx="1689811" cy="151669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WIOA PIRL OMB-Approved 2017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86</a:t>
          </a:r>
          <a:r>
            <a:rPr lang="en-US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PIRL data elements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selected for H-1B grants for data collection.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Grantees will submit data file with </a:t>
          </a:r>
          <a:r>
            <a:rPr lang="en-US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86 PIRL data elements</a:t>
          </a:r>
          <a:r>
            <a:rPr lang="en-US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 WIPS starting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Fall 2018.</a:t>
          </a:r>
        </a:p>
      </dgm:t>
    </dgm:pt>
    <dgm:pt modelId="{36683F30-46CE-4D50-8649-EF6597C69BF8}" type="parTrans" cxnId="{AFD5000B-AD68-477D-A1B4-2F1B2467CF99}">
      <dgm:prSet/>
      <dgm:spPr/>
      <dgm:t>
        <a:bodyPr/>
        <a:lstStyle/>
        <a:p>
          <a:endParaRPr lang="en-US"/>
        </a:p>
      </dgm:t>
    </dgm:pt>
    <dgm:pt modelId="{2BEBFB56-2EDC-44A9-9950-26C0FABBACB8}" type="sibTrans" cxnId="{AFD5000B-AD68-477D-A1B4-2F1B2467CF99}">
      <dgm:prSet/>
      <dgm:spPr/>
      <dgm:t>
        <a:bodyPr/>
        <a:lstStyle/>
        <a:p>
          <a:endParaRPr lang="en-US"/>
        </a:p>
      </dgm:t>
    </dgm:pt>
    <dgm:pt modelId="{6DC3BCC3-E1B1-47A5-8DC4-696E1A5B957B}">
      <dgm:prSet phldrT="[Text]"/>
      <dgm:spPr>
        <a:xfrm>
          <a:off x="0" y="267425"/>
          <a:ext cx="5486400" cy="799028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2016 WIPS Phase 1</a:t>
          </a:r>
        </a:p>
      </dgm:t>
    </dgm:pt>
    <dgm:pt modelId="{4C4B040F-46A8-4D68-BB95-1338694AEDFF}" type="sibTrans" cxnId="{BDB1044E-9C85-4415-BDD2-6D3F116F6513}">
      <dgm:prSet/>
      <dgm:spPr/>
      <dgm:t>
        <a:bodyPr/>
        <a:lstStyle/>
        <a:p>
          <a:endParaRPr lang="en-US"/>
        </a:p>
      </dgm:t>
    </dgm:pt>
    <dgm:pt modelId="{21628B09-14D0-4559-AFB4-150BEA131886}" type="parTrans" cxnId="{BDB1044E-9C85-4415-BDD2-6D3F116F6513}">
      <dgm:prSet/>
      <dgm:spPr/>
      <dgm:t>
        <a:bodyPr/>
        <a:lstStyle/>
        <a:p>
          <a:endParaRPr lang="en-US"/>
        </a:p>
      </dgm:t>
    </dgm:pt>
    <dgm:pt modelId="{ED32F937-3341-4B6D-B564-3557999C7CB9}" type="pres">
      <dgm:prSet presAssocID="{D154AF9B-F076-4A10-A986-F197D2AB4D4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401CB7F-A02E-458F-ABC7-1BA9906DD35C}" type="pres">
      <dgm:prSet presAssocID="{6DC3BCC3-E1B1-47A5-8DC4-696E1A5B957B}" presName="parentText1" presStyleLbl="node1" presStyleIdx="0" presStyleCnt="3" custLinFactNeighborX="-146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</dgm:pt>
    <dgm:pt modelId="{9ED41A85-75BA-4095-AF6D-06F5FAF83646}" type="pres">
      <dgm:prSet presAssocID="{6DC3BCC3-E1B1-47A5-8DC4-696E1A5B957B}" presName="childText1" presStyleLbl="solidAlignAcc1" presStyleIdx="0" presStyleCnt="3" custLinFactNeighborY="-247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03458688-13D9-4A37-AA93-C73ED62EC4A0}" type="pres">
      <dgm:prSet presAssocID="{30C377E4-BFF0-42A5-9892-EB6C3B511F5B}" presName="parentText2" presStyleLbl="node1" presStyleIdx="1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</dgm:pt>
    <dgm:pt modelId="{D38A347C-940D-4832-8E17-6A0DCCF53324}" type="pres">
      <dgm:prSet presAssocID="{30C377E4-BFF0-42A5-9892-EB6C3B511F5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DACA1049-110A-4964-AED3-DD4090EB0A8B}" type="pres">
      <dgm:prSet presAssocID="{A050A463-BE0F-4A7C-87DA-42541EAB81B8}" presName="parentText3" presStyleLbl="node1" presStyleIdx="2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</dgm:pt>
    <dgm:pt modelId="{28CE649A-A4B1-465C-8AA1-FEDD589C8BA8}" type="pres">
      <dgm:prSet presAssocID="{A050A463-BE0F-4A7C-87DA-42541EAB81B8}" presName="childText3" presStyleLbl="solidAlignAcc1" presStyleIdx="2" presStyleCnt="3" custScaleX="10169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AFD5000B-AD68-477D-A1B4-2F1B2467CF99}" srcId="{A050A463-BE0F-4A7C-87DA-42541EAB81B8}" destId="{59F9141A-88BC-42A8-80FA-A7AE00396E42}" srcOrd="0" destOrd="0" parTransId="{36683F30-46CE-4D50-8649-EF6597C69BF8}" sibTransId="{2BEBFB56-2EDC-44A9-9950-26C0FABBACB8}"/>
    <dgm:cxn modelId="{C3700C18-6E39-456D-A25E-E4762CEDED28}" type="presOf" srcId="{59F9141A-88BC-42A8-80FA-A7AE00396E42}" destId="{28CE649A-A4B1-465C-8AA1-FEDD589C8BA8}" srcOrd="0" destOrd="0" presId="urn:microsoft.com/office/officeart/2009/3/layout/IncreasingArrowsProcess"/>
    <dgm:cxn modelId="{4751CB40-3275-404F-A5A2-BCFAEBA5C15C}" type="presOf" srcId="{D154AF9B-F076-4A10-A986-F197D2AB4D4F}" destId="{ED32F937-3341-4B6D-B564-3557999C7CB9}" srcOrd="0" destOrd="0" presId="urn:microsoft.com/office/officeart/2009/3/layout/IncreasingArrowsProcess"/>
    <dgm:cxn modelId="{2E45D947-7FCE-4AA1-8E4F-F7E5A26D3285}" type="presOf" srcId="{6DC3BCC3-E1B1-47A5-8DC4-696E1A5B957B}" destId="{3401CB7F-A02E-458F-ABC7-1BA9906DD35C}" srcOrd="0" destOrd="0" presId="urn:microsoft.com/office/officeart/2009/3/layout/IncreasingArrowsProcess"/>
    <dgm:cxn modelId="{BDB1044E-9C85-4415-BDD2-6D3F116F6513}" srcId="{D154AF9B-F076-4A10-A986-F197D2AB4D4F}" destId="{6DC3BCC3-E1B1-47A5-8DC4-696E1A5B957B}" srcOrd="0" destOrd="0" parTransId="{21628B09-14D0-4559-AFB4-150BEA131886}" sibTransId="{4C4B040F-46A8-4D68-BB95-1338694AEDFF}"/>
    <dgm:cxn modelId="{273C3D51-731F-4986-8553-0F2078C29891}" srcId="{6DC3BCC3-E1B1-47A5-8DC4-696E1A5B957B}" destId="{37A25FA5-C8E5-4F0F-9E4D-3A68FE98EE08}" srcOrd="0" destOrd="0" parTransId="{6CF4DF2A-3028-4956-9579-B21A0D448DC0}" sibTransId="{F4A5CA1B-8DC7-4E3B-A9CE-A97FB431BD19}"/>
    <dgm:cxn modelId="{463B9275-0AA1-444D-9AF9-CE2C4855D03A}" type="presOf" srcId="{37A25FA5-C8E5-4F0F-9E4D-3A68FE98EE08}" destId="{9ED41A85-75BA-4095-AF6D-06F5FAF83646}" srcOrd="0" destOrd="0" presId="urn:microsoft.com/office/officeart/2009/3/layout/IncreasingArrowsProcess"/>
    <dgm:cxn modelId="{D284228A-CB82-42B8-994B-6D5FA8E254A8}" type="presOf" srcId="{D91F2CBE-8430-4A3F-BD83-D6E00A9BA953}" destId="{D38A347C-940D-4832-8E17-6A0DCCF53324}" srcOrd="0" destOrd="0" presId="urn:microsoft.com/office/officeart/2009/3/layout/IncreasingArrowsProcess"/>
    <dgm:cxn modelId="{CF02E1B4-151A-4FC7-90C1-3DCF1AA9625E}" type="presOf" srcId="{A050A463-BE0F-4A7C-87DA-42541EAB81B8}" destId="{DACA1049-110A-4964-AED3-DD4090EB0A8B}" srcOrd="0" destOrd="0" presId="urn:microsoft.com/office/officeart/2009/3/layout/IncreasingArrowsProcess"/>
    <dgm:cxn modelId="{6883EBBA-6760-4FD5-B5DD-ED5C30C3D209}" srcId="{D154AF9B-F076-4A10-A986-F197D2AB4D4F}" destId="{30C377E4-BFF0-42A5-9892-EB6C3B511F5B}" srcOrd="1" destOrd="0" parTransId="{F6BE44BC-94AB-4274-A9AD-D6773FD6830A}" sibTransId="{E85145C7-2AE9-4D16-B6A8-4C1045680E8F}"/>
    <dgm:cxn modelId="{583217C7-3285-4274-ABE6-F93EA71495F9}" srcId="{D154AF9B-F076-4A10-A986-F197D2AB4D4F}" destId="{A050A463-BE0F-4A7C-87DA-42541EAB81B8}" srcOrd="2" destOrd="0" parTransId="{A8BE2824-9D1B-47C6-850F-7A12AF3CB7C9}" sibTransId="{90D41D31-4460-42F7-A78A-8767B11308E5}"/>
    <dgm:cxn modelId="{727BA2C7-76F1-4E6A-9064-7B4E211DF68D}" srcId="{30C377E4-BFF0-42A5-9892-EB6C3B511F5B}" destId="{D91F2CBE-8430-4A3F-BD83-D6E00A9BA953}" srcOrd="0" destOrd="0" parTransId="{E91806DF-5586-4EED-8D43-B7BF425EBC95}" sibTransId="{C6DD26B7-43C7-41A6-89B3-9DE9B0181AD5}"/>
    <dgm:cxn modelId="{30D4FBCA-1B26-4BBC-98B2-EA6CEE3BA8B6}" type="presOf" srcId="{30C377E4-BFF0-42A5-9892-EB6C3B511F5B}" destId="{03458688-13D9-4A37-AA93-C73ED62EC4A0}" srcOrd="0" destOrd="0" presId="urn:microsoft.com/office/officeart/2009/3/layout/IncreasingArrowsProcess"/>
    <dgm:cxn modelId="{820F5DD9-11BD-4047-8175-003BD543D427}" type="presParOf" srcId="{ED32F937-3341-4B6D-B564-3557999C7CB9}" destId="{3401CB7F-A02E-458F-ABC7-1BA9906DD35C}" srcOrd="0" destOrd="0" presId="urn:microsoft.com/office/officeart/2009/3/layout/IncreasingArrowsProcess"/>
    <dgm:cxn modelId="{C8F2D99F-0AF6-42BF-BA5C-4785A22CC3A5}" type="presParOf" srcId="{ED32F937-3341-4B6D-B564-3557999C7CB9}" destId="{9ED41A85-75BA-4095-AF6D-06F5FAF83646}" srcOrd="1" destOrd="0" presId="urn:microsoft.com/office/officeart/2009/3/layout/IncreasingArrowsProcess"/>
    <dgm:cxn modelId="{EA4B22DC-9C1C-4117-BF4B-69D121CFBCB7}" type="presParOf" srcId="{ED32F937-3341-4B6D-B564-3557999C7CB9}" destId="{03458688-13D9-4A37-AA93-C73ED62EC4A0}" srcOrd="2" destOrd="0" presId="urn:microsoft.com/office/officeart/2009/3/layout/IncreasingArrowsProcess"/>
    <dgm:cxn modelId="{7337865B-F556-4818-9CA5-47A7F85878A8}" type="presParOf" srcId="{ED32F937-3341-4B6D-B564-3557999C7CB9}" destId="{D38A347C-940D-4832-8E17-6A0DCCF53324}" srcOrd="3" destOrd="0" presId="urn:microsoft.com/office/officeart/2009/3/layout/IncreasingArrowsProcess"/>
    <dgm:cxn modelId="{26055F44-F5E7-43F0-8CF4-C2A52ED548F5}" type="presParOf" srcId="{ED32F937-3341-4B6D-B564-3557999C7CB9}" destId="{DACA1049-110A-4964-AED3-DD4090EB0A8B}" srcOrd="4" destOrd="0" presId="urn:microsoft.com/office/officeart/2009/3/layout/IncreasingArrowsProcess"/>
    <dgm:cxn modelId="{F11EABF9-1552-4CFC-B59F-35C0D7309CDC}" type="presParOf" srcId="{ED32F937-3341-4B6D-B564-3557999C7CB9}" destId="{28CE649A-A4B1-465C-8AA1-FEDD589C8BA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317C03-8CEE-437C-BF1E-BA6F0F7B7FD1}" type="doc">
      <dgm:prSet loTypeId="urn:microsoft.com/office/officeart/2005/8/layout/chevron1" loCatId="process" qsTypeId="urn:microsoft.com/office/officeart/2005/8/quickstyle/simple5" qsCatId="simple" csTypeId="urn:microsoft.com/office/officeart/2005/8/colors/accent5_2" csCatId="accent5" phldr="1"/>
      <dgm:spPr/>
    </dgm:pt>
    <dgm:pt modelId="{E47EA2FA-4F0D-4EDD-8155-8F8AFC4C805B}">
      <dgm:prSet phldrT="[Text]" custT="1"/>
      <dgm:spPr/>
      <dgm:t>
        <a:bodyPr/>
        <a:lstStyle/>
        <a:p>
          <a:r>
            <a:rPr lang="en-US" sz="1600" b="1" dirty="0"/>
            <a:t>Data File</a:t>
          </a:r>
        </a:p>
      </dgm:t>
    </dgm:pt>
    <dgm:pt modelId="{64D880CD-66C3-447D-A088-87A0DCC06A97}" type="parTrans" cxnId="{8922069E-7434-44B0-A3ED-E341B3D132AF}">
      <dgm:prSet/>
      <dgm:spPr/>
      <dgm:t>
        <a:bodyPr/>
        <a:lstStyle/>
        <a:p>
          <a:endParaRPr lang="en-US"/>
        </a:p>
      </dgm:t>
    </dgm:pt>
    <dgm:pt modelId="{96968129-9BAA-4CBB-8420-AA837D7EED08}" type="sibTrans" cxnId="{8922069E-7434-44B0-A3ED-E341B3D132AF}">
      <dgm:prSet/>
      <dgm:spPr/>
      <dgm:t>
        <a:bodyPr/>
        <a:lstStyle/>
        <a:p>
          <a:endParaRPr lang="en-US"/>
        </a:p>
      </dgm:t>
    </dgm:pt>
    <dgm:pt modelId="{E73D570D-520F-4F2D-A1C3-A544278E3DAB}">
      <dgm:prSet phldrT="[Text]" custT="1"/>
      <dgm:spPr/>
      <dgm:t>
        <a:bodyPr/>
        <a:lstStyle/>
        <a:p>
          <a:r>
            <a:rPr lang="en-US" sz="1400" b="1" dirty="0"/>
            <a:t>Data Elements And Edit Checks</a:t>
          </a:r>
          <a:endParaRPr lang="en-US" sz="1800" b="1" dirty="0"/>
        </a:p>
      </dgm:t>
    </dgm:pt>
    <dgm:pt modelId="{12B0F3F7-0A37-434A-8139-E441F7ED3DAC}" type="parTrans" cxnId="{7F1D82C6-F90B-46CF-8D59-3E2893C9D03A}">
      <dgm:prSet/>
      <dgm:spPr/>
      <dgm:t>
        <a:bodyPr/>
        <a:lstStyle/>
        <a:p>
          <a:endParaRPr lang="en-US"/>
        </a:p>
      </dgm:t>
    </dgm:pt>
    <dgm:pt modelId="{6044DCE7-2DD8-4E55-969E-02AF1D8B50BB}" type="sibTrans" cxnId="{7F1D82C6-F90B-46CF-8D59-3E2893C9D03A}">
      <dgm:prSet/>
      <dgm:spPr/>
      <dgm:t>
        <a:bodyPr/>
        <a:lstStyle/>
        <a:p>
          <a:endParaRPr lang="en-US"/>
        </a:p>
      </dgm:t>
    </dgm:pt>
    <dgm:pt modelId="{046728B2-8032-43F3-ABE8-D00A3D903BB8}">
      <dgm:prSet phldrT="[Text]" custT="1"/>
      <dgm:spPr/>
      <dgm:t>
        <a:bodyPr/>
        <a:lstStyle/>
        <a:p>
          <a:r>
            <a:rPr lang="en-US" sz="1600" b="1" dirty="0"/>
            <a:t>Aggregation Rules</a:t>
          </a:r>
        </a:p>
      </dgm:t>
    </dgm:pt>
    <dgm:pt modelId="{56D151B3-B182-4083-B6C2-5AC66F7233F2}" type="parTrans" cxnId="{4300778A-213C-422A-9154-5AF032C009A7}">
      <dgm:prSet/>
      <dgm:spPr/>
      <dgm:t>
        <a:bodyPr/>
        <a:lstStyle/>
        <a:p>
          <a:endParaRPr lang="en-US"/>
        </a:p>
      </dgm:t>
    </dgm:pt>
    <dgm:pt modelId="{771B7155-DD50-4463-B7E1-280B11A1110D}" type="sibTrans" cxnId="{4300778A-213C-422A-9154-5AF032C009A7}">
      <dgm:prSet/>
      <dgm:spPr/>
      <dgm:t>
        <a:bodyPr/>
        <a:lstStyle/>
        <a:p>
          <a:endParaRPr lang="en-US"/>
        </a:p>
      </dgm:t>
    </dgm:pt>
    <dgm:pt modelId="{CCD41ED4-BEBD-4357-B0B5-ED5806B5D6B9}" type="pres">
      <dgm:prSet presAssocID="{B8317C03-8CEE-437C-BF1E-BA6F0F7B7FD1}" presName="Name0" presStyleCnt="0">
        <dgm:presLayoutVars>
          <dgm:dir/>
          <dgm:animLvl val="lvl"/>
          <dgm:resizeHandles val="exact"/>
        </dgm:presLayoutVars>
      </dgm:prSet>
      <dgm:spPr/>
    </dgm:pt>
    <dgm:pt modelId="{28F09642-7E93-4395-8B93-B7B9050E37C7}" type="pres">
      <dgm:prSet presAssocID="{E47EA2FA-4F0D-4EDD-8155-8F8AFC4C805B}" presName="parTxOnly" presStyleLbl="node1" presStyleIdx="0" presStyleCnt="3" custScaleX="77688">
        <dgm:presLayoutVars>
          <dgm:chMax val="0"/>
          <dgm:chPref val="0"/>
          <dgm:bulletEnabled val="1"/>
        </dgm:presLayoutVars>
      </dgm:prSet>
      <dgm:spPr/>
    </dgm:pt>
    <dgm:pt modelId="{B980D100-EF52-4436-9609-9D5B61BE031F}" type="pres">
      <dgm:prSet presAssocID="{96968129-9BAA-4CBB-8420-AA837D7EED08}" presName="parTxOnlySpace" presStyleCnt="0"/>
      <dgm:spPr/>
    </dgm:pt>
    <dgm:pt modelId="{FF3C9C37-4742-41DA-B6D9-B1A11ABC8DD6}" type="pres">
      <dgm:prSet presAssocID="{E73D570D-520F-4F2D-A1C3-A544278E3DA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26A61E5-9D61-47B8-9EFA-32E68D80E9CB}" type="pres">
      <dgm:prSet presAssocID="{6044DCE7-2DD8-4E55-969E-02AF1D8B50BB}" presName="parTxOnlySpace" presStyleCnt="0"/>
      <dgm:spPr/>
    </dgm:pt>
    <dgm:pt modelId="{480E1CDD-6532-45A2-BDB5-63EF282CB1EF}" type="pres">
      <dgm:prSet presAssocID="{046728B2-8032-43F3-ABE8-D00A3D903BB8}" presName="parTxOnly" presStyleLbl="node1" presStyleIdx="2" presStyleCnt="3" custScaleX="104715">
        <dgm:presLayoutVars>
          <dgm:chMax val="0"/>
          <dgm:chPref val="0"/>
          <dgm:bulletEnabled val="1"/>
        </dgm:presLayoutVars>
      </dgm:prSet>
      <dgm:spPr/>
    </dgm:pt>
  </dgm:ptLst>
  <dgm:cxnLst>
    <dgm:cxn modelId="{440D9639-396C-48F4-A1D3-104E0CA440ED}" type="presOf" srcId="{B8317C03-8CEE-437C-BF1E-BA6F0F7B7FD1}" destId="{CCD41ED4-BEBD-4357-B0B5-ED5806B5D6B9}" srcOrd="0" destOrd="0" presId="urn:microsoft.com/office/officeart/2005/8/layout/chevron1"/>
    <dgm:cxn modelId="{4300778A-213C-422A-9154-5AF032C009A7}" srcId="{B8317C03-8CEE-437C-BF1E-BA6F0F7B7FD1}" destId="{046728B2-8032-43F3-ABE8-D00A3D903BB8}" srcOrd="2" destOrd="0" parTransId="{56D151B3-B182-4083-B6C2-5AC66F7233F2}" sibTransId="{771B7155-DD50-4463-B7E1-280B11A1110D}"/>
    <dgm:cxn modelId="{8922069E-7434-44B0-A3ED-E341B3D132AF}" srcId="{B8317C03-8CEE-437C-BF1E-BA6F0F7B7FD1}" destId="{E47EA2FA-4F0D-4EDD-8155-8F8AFC4C805B}" srcOrd="0" destOrd="0" parTransId="{64D880CD-66C3-447D-A088-87A0DCC06A97}" sibTransId="{96968129-9BAA-4CBB-8420-AA837D7EED08}"/>
    <dgm:cxn modelId="{7980D1AF-04A8-460A-A7E3-F332691D2241}" type="presOf" srcId="{E73D570D-520F-4F2D-A1C3-A544278E3DAB}" destId="{FF3C9C37-4742-41DA-B6D9-B1A11ABC8DD6}" srcOrd="0" destOrd="0" presId="urn:microsoft.com/office/officeart/2005/8/layout/chevron1"/>
    <dgm:cxn modelId="{A8E2E3BD-D323-4340-84BF-6EB55108B37C}" type="presOf" srcId="{046728B2-8032-43F3-ABE8-D00A3D903BB8}" destId="{480E1CDD-6532-45A2-BDB5-63EF282CB1EF}" srcOrd="0" destOrd="0" presId="urn:microsoft.com/office/officeart/2005/8/layout/chevron1"/>
    <dgm:cxn modelId="{7F1D82C6-F90B-46CF-8D59-3E2893C9D03A}" srcId="{B8317C03-8CEE-437C-BF1E-BA6F0F7B7FD1}" destId="{E73D570D-520F-4F2D-A1C3-A544278E3DAB}" srcOrd="1" destOrd="0" parTransId="{12B0F3F7-0A37-434A-8139-E441F7ED3DAC}" sibTransId="{6044DCE7-2DD8-4E55-969E-02AF1D8B50BB}"/>
    <dgm:cxn modelId="{341809E8-30F1-4BF6-8B90-36B644953B1B}" type="presOf" srcId="{E47EA2FA-4F0D-4EDD-8155-8F8AFC4C805B}" destId="{28F09642-7E93-4395-8B93-B7B9050E37C7}" srcOrd="0" destOrd="0" presId="urn:microsoft.com/office/officeart/2005/8/layout/chevron1"/>
    <dgm:cxn modelId="{C265E69E-A0B4-4796-A445-B1FBEE71BD72}" type="presParOf" srcId="{CCD41ED4-BEBD-4357-B0B5-ED5806B5D6B9}" destId="{28F09642-7E93-4395-8B93-B7B9050E37C7}" srcOrd="0" destOrd="0" presId="urn:microsoft.com/office/officeart/2005/8/layout/chevron1"/>
    <dgm:cxn modelId="{EDE2F0B3-D779-476E-8604-0619C9FC98DA}" type="presParOf" srcId="{CCD41ED4-BEBD-4357-B0B5-ED5806B5D6B9}" destId="{B980D100-EF52-4436-9609-9D5B61BE031F}" srcOrd="1" destOrd="0" presId="urn:microsoft.com/office/officeart/2005/8/layout/chevron1"/>
    <dgm:cxn modelId="{E648DCD9-AA05-47B6-8803-28FACF8917F3}" type="presParOf" srcId="{CCD41ED4-BEBD-4357-B0B5-ED5806B5D6B9}" destId="{FF3C9C37-4742-41DA-B6D9-B1A11ABC8DD6}" srcOrd="2" destOrd="0" presId="urn:microsoft.com/office/officeart/2005/8/layout/chevron1"/>
    <dgm:cxn modelId="{80FB56C2-4EFF-465A-811D-ACA2FF2C506B}" type="presParOf" srcId="{CCD41ED4-BEBD-4357-B0B5-ED5806B5D6B9}" destId="{226A61E5-9D61-47B8-9EFA-32E68D80E9CB}" srcOrd="3" destOrd="0" presId="urn:microsoft.com/office/officeart/2005/8/layout/chevron1"/>
    <dgm:cxn modelId="{076B6F80-A4AC-4BB8-9F3D-3E268EAE6AF6}" type="presParOf" srcId="{CCD41ED4-BEBD-4357-B0B5-ED5806B5D6B9}" destId="{480E1CDD-6532-45A2-BDB5-63EF282CB1E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C599AA-7E96-4960-957C-54004474B13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A608DB-AE68-4318-8C93-F53C8595A486}">
      <dgm:prSet phldrT="[Text]" custT="1"/>
      <dgm:spPr>
        <a:xfrm>
          <a:off x="76241" y="128648"/>
          <a:ext cx="3132663" cy="1231386"/>
        </a:xfrm>
        <a:solidFill>
          <a:srgbClr val="5AA2AE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7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</a:t>
          </a:r>
          <a:r>
            <a:rPr lang="en-US" sz="20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January</a:t>
          </a:r>
          <a:r>
            <a:rPr lang="en-US" sz="17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2018</a:t>
          </a:r>
        </a:p>
      </dgm:t>
    </dgm:pt>
    <dgm:pt modelId="{48556987-449A-4442-89F9-2421D6E8A76E}" type="parTrans" cxnId="{3D53AA74-10E8-4395-8A4C-AD247315C0B6}">
      <dgm:prSet/>
      <dgm:spPr/>
      <dgm:t>
        <a:bodyPr/>
        <a:lstStyle/>
        <a:p>
          <a:endParaRPr lang="en-US"/>
        </a:p>
      </dgm:t>
    </dgm:pt>
    <dgm:pt modelId="{2B240373-DC15-4187-B83A-9DA564A1186B}" type="sibTrans" cxnId="{3D53AA74-10E8-4395-8A4C-AD247315C0B6}">
      <dgm:prSet/>
      <dgm:spPr/>
      <dgm:t>
        <a:bodyPr/>
        <a:lstStyle/>
        <a:p>
          <a:endParaRPr lang="en-US"/>
        </a:p>
      </dgm:t>
    </dgm:pt>
    <dgm:pt modelId="{1CB5C384-4C17-4623-8D56-42E20A4C01B2}">
      <dgm:prSet phldrT="[Text]" custT="1"/>
      <dgm:spPr>
        <a:xfrm>
          <a:off x="17594" y="1062108"/>
          <a:ext cx="1949615" cy="227769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Review Performance TA Resources</a:t>
          </a:r>
        </a:p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Export Data Files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gm:t>
    </dgm:pt>
    <dgm:pt modelId="{54A4241D-2C78-4C31-B5A3-6907030FAA22}" type="parTrans" cxnId="{DF49FC8D-7EE4-4B5A-B523-A6E4ACDF27F2}">
      <dgm:prSet/>
      <dgm:spPr/>
      <dgm:t>
        <a:bodyPr/>
        <a:lstStyle/>
        <a:p>
          <a:endParaRPr lang="en-US"/>
        </a:p>
      </dgm:t>
    </dgm:pt>
    <dgm:pt modelId="{B806D895-46B0-4BEA-90B5-B7EF36316FEC}" type="sibTrans" cxnId="{DF49FC8D-7EE4-4B5A-B523-A6E4ACDF27F2}">
      <dgm:prSet/>
      <dgm:spPr/>
      <dgm:t>
        <a:bodyPr/>
        <a:lstStyle/>
        <a:p>
          <a:endParaRPr lang="en-US"/>
        </a:p>
      </dgm:t>
    </dgm:pt>
    <dgm:pt modelId="{23DAF5F9-48AD-4BD0-9FDD-FD3843925B52}">
      <dgm:prSet phldrT="[Text]" custT="1"/>
      <dgm:spPr>
        <a:xfrm>
          <a:off x="2034145" y="520236"/>
          <a:ext cx="2749356" cy="1231386"/>
        </a:xfrm>
        <a:solidFill>
          <a:srgbClr val="5AA2AE">
            <a:hueOff val="2003568"/>
            <a:satOff val="-8793"/>
            <a:lumOff val="2614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February</a:t>
          </a:r>
          <a:r>
            <a:rPr lang="en-US" sz="17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2017</a:t>
          </a:r>
        </a:p>
      </dgm:t>
    </dgm:pt>
    <dgm:pt modelId="{01624084-2BD9-4CBA-9CC4-DD01193F7992}" type="parTrans" cxnId="{02CBC7C6-88B9-4DAB-BA86-EDE50373AEC9}">
      <dgm:prSet/>
      <dgm:spPr/>
      <dgm:t>
        <a:bodyPr/>
        <a:lstStyle/>
        <a:p>
          <a:endParaRPr lang="en-US"/>
        </a:p>
      </dgm:t>
    </dgm:pt>
    <dgm:pt modelId="{61964288-9285-4D8A-982F-9C0229E4D957}" type="sibTrans" cxnId="{02CBC7C6-88B9-4DAB-BA86-EDE50373AEC9}">
      <dgm:prSet/>
      <dgm:spPr/>
      <dgm:t>
        <a:bodyPr/>
        <a:lstStyle/>
        <a:p>
          <a:endParaRPr lang="en-US"/>
        </a:p>
      </dgm:t>
    </dgm:pt>
    <dgm:pt modelId="{7A8EF514-741B-494A-91CC-E074EEA1A24B}">
      <dgm:prSet phldrT="[Text]" custT="1"/>
      <dgm:spPr>
        <a:xfrm>
          <a:off x="2025814" y="1472425"/>
          <a:ext cx="1949615" cy="221963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2003568"/>
              <a:satOff val="-8793"/>
              <a:lumOff val="26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Access WIPS</a:t>
          </a:r>
        </a:p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Upload Data Files in WIPS</a:t>
          </a:r>
        </a:p>
      </dgm:t>
    </dgm:pt>
    <dgm:pt modelId="{6B478FED-76FF-4A3D-AA5A-B4097A94FCF0}" type="parTrans" cxnId="{2FC05E7B-2508-4E1C-84F8-497A40B6B200}">
      <dgm:prSet/>
      <dgm:spPr/>
      <dgm:t>
        <a:bodyPr/>
        <a:lstStyle/>
        <a:p>
          <a:endParaRPr lang="en-US"/>
        </a:p>
      </dgm:t>
    </dgm:pt>
    <dgm:pt modelId="{650D5BE8-70DE-4EC4-A8F6-337621D54802}" type="sibTrans" cxnId="{2FC05E7B-2508-4E1C-84F8-497A40B6B200}">
      <dgm:prSet/>
      <dgm:spPr/>
      <dgm:t>
        <a:bodyPr/>
        <a:lstStyle/>
        <a:p>
          <a:endParaRPr lang="en-US"/>
        </a:p>
      </dgm:t>
    </dgm:pt>
    <dgm:pt modelId="{503CB002-8AE1-4080-876C-DB8F80A2CDAB}">
      <dgm:prSet phldrT="[Text]" custT="1"/>
      <dgm:spPr>
        <a:xfrm>
          <a:off x="4035175" y="987295"/>
          <a:ext cx="2580696" cy="1231386"/>
        </a:xfrm>
        <a:solidFill>
          <a:srgbClr val="5AA2AE">
            <a:hueOff val="4007135"/>
            <a:satOff val="-17587"/>
            <a:lumOff val="5229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March</a:t>
          </a:r>
          <a:r>
            <a:rPr lang="en-US" sz="17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2018</a:t>
          </a:r>
        </a:p>
      </dgm:t>
    </dgm:pt>
    <dgm:pt modelId="{EE003FA6-9E39-4813-AFE5-F787ADAC9DCD}" type="parTrans" cxnId="{38AFA69A-284B-4E11-80E4-9307BC9FC52A}">
      <dgm:prSet/>
      <dgm:spPr/>
      <dgm:t>
        <a:bodyPr/>
        <a:lstStyle/>
        <a:p>
          <a:endParaRPr lang="en-US"/>
        </a:p>
      </dgm:t>
    </dgm:pt>
    <dgm:pt modelId="{4BDE2932-7FE7-4418-8578-84DDE8FE5258}" type="sibTrans" cxnId="{38AFA69A-284B-4E11-80E4-9307BC9FC52A}">
      <dgm:prSet/>
      <dgm:spPr/>
      <dgm:t>
        <a:bodyPr/>
        <a:lstStyle/>
        <a:p>
          <a:endParaRPr lang="en-US"/>
        </a:p>
      </dgm:t>
    </dgm:pt>
    <dgm:pt modelId="{5A77521D-A183-4696-B10D-8045F7B9C9A2}">
      <dgm:prSet phldrT="[Text]" custT="1"/>
      <dgm:spPr>
        <a:xfrm>
          <a:off x="3957620" y="1896238"/>
          <a:ext cx="2203240" cy="22344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4007135"/>
              <a:satOff val="-17587"/>
              <a:lumOff val="522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Lessons Learned</a:t>
          </a:r>
        </a:p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Internal Review</a:t>
          </a:r>
        </a:p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Prepare for the next Reporting Quarter ending 3/31/18</a:t>
          </a:r>
        </a:p>
      </dgm:t>
    </dgm:pt>
    <dgm:pt modelId="{3EBCA9A3-F7C3-467A-8871-8B33DFF0351C}" type="parTrans" cxnId="{81EB334D-871D-4120-A7ED-58D2D23D0866}">
      <dgm:prSet/>
      <dgm:spPr/>
      <dgm:t>
        <a:bodyPr/>
        <a:lstStyle/>
        <a:p>
          <a:endParaRPr lang="en-US"/>
        </a:p>
      </dgm:t>
    </dgm:pt>
    <dgm:pt modelId="{3F3A119F-9C32-4B6D-BF6C-69C769189497}" type="sibTrans" cxnId="{81EB334D-871D-4120-A7ED-58D2D23D0866}">
      <dgm:prSet/>
      <dgm:spPr/>
      <dgm:t>
        <a:bodyPr/>
        <a:lstStyle/>
        <a:p>
          <a:endParaRPr lang="en-US"/>
        </a:p>
      </dgm:t>
    </dgm:pt>
    <dgm:pt modelId="{73869575-E3A5-4CFC-950D-0E25B1150FC2}">
      <dgm:prSet phldrT="[Text]" custT="1"/>
      <dgm:spPr>
        <a:xfrm>
          <a:off x="6153644" y="1255005"/>
          <a:ext cx="2304555" cy="1231386"/>
        </a:xfrm>
        <a:solidFill>
          <a:srgbClr val="5AA2AE">
            <a:hueOff val="6010703"/>
            <a:satOff val="-26380"/>
            <a:lumOff val="7843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Fall 2018</a:t>
          </a:r>
        </a:p>
      </dgm:t>
    </dgm:pt>
    <dgm:pt modelId="{E66FBF5D-7DAC-444C-8B1A-17C259615922}" type="parTrans" cxnId="{1D4E19C9-0AF8-4493-9BED-A8FAC8465A7E}">
      <dgm:prSet/>
      <dgm:spPr/>
      <dgm:t>
        <a:bodyPr/>
        <a:lstStyle/>
        <a:p>
          <a:endParaRPr lang="en-US"/>
        </a:p>
      </dgm:t>
    </dgm:pt>
    <dgm:pt modelId="{1BCF6B93-6BF7-4F10-8693-466C4D765FAB}" type="sibTrans" cxnId="{1D4E19C9-0AF8-4493-9BED-A8FAC8465A7E}">
      <dgm:prSet/>
      <dgm:spPr/>
      <dgm:t>
        <a:bodyPr/>
        <a:lstStyle/>
        <a:p>
          <a:endParaRPr lang="en-US"/>
        </a:p>
      </dgm:t>
    </dgm:pt>
    <dgm:pt modelId="{C33ACE9D-8E8B-4BFB-8F13-1CDAE643F303}">
      <dgm:prSet phldrT="[Text]" custT="1"/>
      <dgm:spPr>
        <a:xfrm>
          <a:off x="6129416" y="2279934"/>
          <a:ext cx="2179106" cy="250796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6010703"/>
              <a:satOff val="-26380"/>
              <a:lumOff val="784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Report on PIRL1813 and 2126</a:t>
          </a:r>
        </a:p>
      </dgm:t>
    </dgm:pt>
    <dgm:pt modelId="{86AB63AE-2775-40C1-9902-E82985AEC5EE}" type="parTrans" cxnId="{E53D5442-082B-4D6D-87B5-1E5C3DB99FFD}">
      <dgm:prSet/>
      <dgm:spPr/>
      <dgm:t>
        <a:bodyPr/>
        <a:lstStyle/>
        <a:p>
          <a:endParaRPr lang="en-US"/>
        </a:p>
      </dgm:t>
    </dgm:pt>
    <dgm:pt modelId="{73B95522-6DE8-4030-8428-0004093BDAF5}" type="sibTrans" cxnId="{E53D5442-082B-4D6D-87B5-1E5C3DB99FFD}">
      <dgm:prSet/>
      <dgm:spPr/>
      <dgm:t>
        <a:bodyPr/>
        <a:lstStyle/>
        <a:p>
          <a:endParaRPr lang="en-US"/>
        </a:p>
      </dgm:t>
    </dgm:pt>
    <dgm:pt modelId="{EBA2ED4A-6BB5-4AE9-B103-0DA45B5B3B65}">
      <dgm:prSet custT="1"/>
      <dgm:spPr/>
      <dgm:t>
        <a:bodyPr/>
        <a:lstStyle/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Resolve Data File Errors</a:t>
          </a:r>
        </a:p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Submit and Review QPR </a:t>
          </a:r>
        </a:p>
      </dgm:t>
    </dgm:pt>
    <dgm:pt modelId="{F2F84D5C-DDA0-4766-8A52-C34A151FE7F7}" type="parTrans" cxnId="{089D1BD9-8BAA-4B04-B7F7-3E9A07857372}">
      <dgm:prSet/>
      <dgm:spPr/>
      <dgm:t>
        <a:bodyPr/>
        <a:lstStyle/>
        <a:p>
          <a:endParaRPr lang="en-US"/>
        </a:p>
      </dgm:t>
    </dgm:pt>
    <dgm:pt modelId="{C4B42274-D5FE-4790-A96C-D0DF9F51E471}" type="sibTrans" cxnId="{089D1BD9-8BAA-4B04-B7F7-3E9A07857372}">
      <dgm:prSet/>
      <dgm:spPr/>
      <dgm:t>
        <a:bodyPr/>
        <a:lstStyle/>
        <a:p>
          <a:endParaRPr lang="en-US"/>
        </a:p>
      </dgm:t>
    </dgm:pt>
    <dgm:pt modelId="{18E8396B-AF01-4E2F-AF5B-1274C0E610E8}" type="pres">
      <dgm:prSet presAssocID="{19C599AA-7E96-4960-957C-54004474B13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AE7A13B-3A57-4998-9232-BFE3125F4E4A}" type="pres">
      <dgm:prSet presAssocID="{99A608DB-AE68-4318-8C93-F53C8595A486}" presName="parentText1" presStyleLbl="node1" presStyleIdx="0" presStyleCnt="4" custScaleX="37037" custLinFactNeighborX="-31481" custLinFactNeighborY="1472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</dgm:pt>
    <dgm:pt modelId="{1CD78151-1D2D-4FF2-863D-2D5E56ACF268}" type="pres">
      <dgm:prSet presAssocID="{99A608DB-AE68-4318-8C93-F53C8595A486}" presName="childText1" presStyleLbl="solidAlignAcc1" presStyleIdx="0" presStyleCnt="4" custLinFactNeighborX="-300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E76C5194-9B2B-4CFE-9A24-19F7F233CEF6}" type="pres">
      <dgm:prSet presAssocID="{23DAF5F9-48AD-4BD0-9FDD-FD3843925B52}" presName="parentText2" presStyleLbl="node1" presStyleIdx="1" presStyleCnt="4" custScaleX="42242" custLinFactNeighborX="-28751" custLinFactNeighborY="-49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</dgm:pt>
    <dgm:pt modelId="{0BFECE9A-DDCE-4945-BD97-3DC2E9AC9AC8}" type="pres">
      <dgm:prSet presAssocID="{23DAF5F9-48AD-4BD0-9FDD-FD3843925B52}" presName="childText2" presStyleLbl="solidAlignAcc1" presStyleIdx="1" presStyleCnt="4" custScaleY="131633" custLinFactNeighborX="1157" custLinFactNeighborY="1574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09CE9F2-938D-42B2-B5C0-5F1A910653F8}" type="pres">
      <dgm:prSet presAssocID="{503CB002-8AE1-4080-876C-DB8F80A2CDAB}" presName="parentText3" presStyleLbl="node1" presStyleIdx="2" presStyleCnt="4" custScaleX="56607" custLinFactNeighborX="-20386" custLinFactNeighborY="4559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</dgm:pt>
    <dgm:pt modelId="{6641B88F-94D2-4D8F-8C74-0E109583E32C}" type="pres">
      <dgm:prSet presAssocID="{503CB002-8AE1-4080-876C-DB8F80A2CDAB}" presName="childText3" presStyleLbl="solidAlignAcc1" presStyleIdx="2" presStyleCnt="4" custScaleX="113009" custScaleY="137580" custLinFactNeighborX="7326" custLinFactNeighborY="1221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1B1E3C90-EFB9-4A36-B72B-ADC777F924F9}" type="pres">
      <dgm:prSet presAssocID="{73869575-E3A5-4CFC-950D-0E25B1150FC2}" presName="parentText4" presStyleLbl="node1" presStyleIdx="3" presStyleCnt="4" custScaleX="88319" custLinFactNeighborX="5821" custLinFactNeighborY="-602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</dgm:pt>
    <dgm:pt modelId="{FE27692E-C17B-40A7-BBDD-68329C4ED194}" type="pres">
      <dgm:prSet presAssocID="{73869575-E3A5-4CFC-950D-0E25B1150FC2}" presName="childText4" presStyleLbl="solidAlignAcc1" presStyleIdx="3" presStyleCnt="4" custScaleX="92730" custScaleY="111305" custLinFactNeighborX="13476" custLinFactNeighborY="557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4F36C003-BFD8-497E-8503-1CDF35140EF9}" type="presOf" srcId="{73869575-E3A5-4CFC-950D-0E25B1150FC2}" destId="{1B1E3C90-EFB9-4A36-B72B-ADC777F924F9}" srcOrd="0" destOrd="0" presId="urn:microsoft.com/office/officeart/2009/3/layout/IncreasingArrowsProcess"/>
    <dgm:cxn modelId="{0BDFA825-D713-4873-9440-58901FB69F20}" type="presOf" srcId="{C33ACE9D-8E8B-4BFB-8F13-1CDAE643F303}" destId="{FE27692E-C17B-40A7-BBDD-68329C4ED194}" srcOrd="0" destOrd="0" presId="urn:microsoft.com/office/officeart/2009/3/layout/IncreasingArrowsProcess"/>
    <dgm:cxn modelId="{40730330-BA6B-4C17-8058-9F220D35ED48}" type="presOf" srcId="{1CB5C384-4C17-4623-8D56-42E20A4C01B2}" destId="{1CD78151-1D2D-4FF2-863D-2D5E56ACF268}" srcOrd="0" destOrd="0" presId="urn:microsoft.com/office/officeart/2009/3/layout/IncreasingArrowsProcess"/>
    <dgm:cxn modelId="{E53D5442-082B-4D6D-87B5-1E5C3DB99FFD}" srcId="{73869575-E3A5-4CFC-950D-0E25B1150FC2}" destId="{C33ACE9D-8E8B-4BFB-8F13-1CDAE643F303}" srcOrd="0" destOrd="0" parTransId="{86AB63AE-2775-40C1-9902-E82985AEC5EE}" sibTransId="{73B95522-6DE8-4030-8428-0004093BDAF5}"/>
    <dgm:cxn modelId="{1A37C465-31CD-4183-9DD7-6570FD26B008}" type="presOf" srcId="{7A8EF514-741B-494A-91CC-E074EEA1A24B}" destId="{0BFECE9A-DDCE-4945-BD97-3DC2E9AC9AC8}" srcOrd="0" destOrd="0" presId="urn:microsoft.com/office/officeart/2009/3/layout/IncreasingArrowsProcess"/>
    <dgm:cxn modelId="{36DC726C-B369-4030-A25C-96147E36EE7E}" type="presOf" srcId="{EBA2ED4A-6BB5-4AE9-B103-0DA45B5B3B65}" destId="{0BFECE9A-DDCE-4945-BD97-3DC2E9AC9AC8}" srcOrd="0" destOrd="1" presId="urn:microsoft.com/office/officeart/2009/3/layout/IncreasingArrowsProcess"/>
    <dgm:cxn modelId="{81EB334D-871D-4120-A7ED-58D2D23D0866}" srcId="{503CB002-8AE1-4080-876C-DB8F80A2CDAB}" destId="{5A77521D-A183-4696-B10D-8045F7B9C9A2}" srcOrd="0" destOrd="0" parTransId="{3EBCA9A3-F7C3-467A-8871-8B33DFF0351C}" sibTransId="{3F3A119F-9C32-4B6D-BF6C-69C769189497}"/>
    <dgm:cxn modelId="{3D53AA74-10E8-4395-8A4C-AD247315C0B6}" srcId="{19C599AA-7E96-4960-957C-54004474B136}" destId="{99A608DB-AE68-4318-8C93-F53C8595A486}" srcOrd="0" destOrd="0" parTransId="{48556987-449A-4442-89F9-2421D6E8A76E}" sibTransId="{2B240373-DC15-4187-B83A-9DA564A1186B}"/>
    <dgm:cxn modelId="{2FC05E7B-2508-4E1C-84F8-497A40B6B200}" srcId="{23DAF5F9-48AD-4BD0-9FDD-FD3843925B52}" destId="{7A8EF514-741B-494A-91CC-E074EEA1A24B}" srcOrd="0" destOrd="0" parTransId="{6B478FED-76FF-4A3D-AA5A-B4097A94FCF0}" sibTransId="{650D5BE8-70DE-4EC4-A8F6-337621D54802}"/>
    <dgm:cxn modelId="{68F1AB8A-7305-450D-8256-4187E8620D1E}" type="presOf" srcId="{23DAF5F9-48AD-4BD0-9FDD-FD3843925B52}" destId="{E76C5194-9B2B-4CFE-9A24-19F7F233CEF6}" srcOrd="0" destOrd="0" presId="urn:microsoft.com/office/officeart/2009/3/layout/IncreasingArrowsProcess"/>
    <dgm:cxn modelId="{DF49FC8D-7EE4-4B5A-B523-A6E4ACDF27F2}" srcId="{99A608DB-AE68-4318-8C93-F53C8595A486}" destId="{1CB5C384-4C17-4623-8D56-42E20A4C01B2}" srcOrd="0" destOrd="0" parTransId="{54A4241D-2C78-4C31-B5A3-6907030FAA22}" sibTransId="{B806D895-46B0-4BEA-90B5-B7EF36316FEC}"/>
    <dgm:cxn modelId="{A9012C97-22F4-4D33-AF13-8D4C08D22D07}" type="presOf" srcId="{19C599AA-7E96-4960-957C-54004474B136}" destId="{18E8396B-AF01-4E2F-AF5B-1274C0E610E8}" srcOrd="0" destOrd="0" presId="urn:microsoft.com/office/officeart/2009/3/layout/IncreasingArrowsProcess"/>
    <dgm:cxn modelId="{38AFA69A-284B-4E11-80E4-9307BC9FC52A}" srcId="{19C599AA-7E96-4960-957C-54004474B136}" destId="{503CB002-8AE1-4080-876C-DB8F80A2CDAB}" srcOrd="2" destOrd="0" parTransId="{EE003FA6-9E39-4813-AFE5-F787ADAC9DCD}" sibTransId="{4BDE2932-7FE7-4418-8578-84DDE8FE5258}"/>
    <dgm:cxn modelId="{1D4A93A0-DD94-475E-AAC5-DA64A2A67B6C}" type="presOf" srcId="{5A77521D-A183-4696-B10D-8045F7B9C9A2}" destId="{6641B88F-94D2-4D8F-8C74-0E109583E32C}" srcOrd="0" destOrd="0" presId="urn:microsoft.com/office/officeart/2009/3/layout/IncreasingArrowsProcess"/>
    <dgm:cxn modelId="{72649BC4-A9C4-4351-93CB-1B1C3E239888}" type="presOf" srcId="{503CB002-8AE1-4080-876C-DB8F80A2CDAB}" destId="{B09CE9F2-938D-42B2-B5C0-5F1A910653F8}" srcOrd="0" destOrd="0" presId="urn:microsoft.com/office/officeart/2009/3/layout/IncreasingArrowsProcess"/>
    <dgm:cxn modelId="{02CBC7C6-88B9-4DAB-BA86-EDE50373AEC9}" srcId="{19C599AA-7E96-4960-957C-54004474B136}" destId="{23DAF5F9-48AD-4BD0-9FDD-FD3843925B52}" srcOrd="1" destOrd="0" parTransId="{01624084-2BD9-4CBA-9CC4-DD01193F7992}" sibTransId="{61964288-9285-4D8A-982F-9C0229E4D957}"/>
    <dgm:cxn modelId="{1D4E19C9-0AF8-4493-9BED-A8FAC8465A7E}" srcId="{19C599AA-7E96-4960-957C-54004474B136}" destId="{73869575-E3A5-4CFC-950D-0E25B1150FC2}" srcOrd="3" destOrd="0" parTransId="{E66FBF5D-7DAC-444C-8B1A-17C259615922}" sibTransId="{1BCF6B93-6BF7-4F10-8693-466C4D765FAB}"/>
    <dgm:cxn modelId="{089D1BD9-8BAA-4B04-B7F7-3E9A07857372}" srcId="{23DAF5F9-48AD-4BD0-9FDD-FD3843925B52}" destId="{EBA2ED4A-6BB5-4AE9-B103-0DA45B5B3B65}" srcOrd="1" destOrd="0" parTransId="{F2F84D5C-DDA0-4766-8A52-C34A151FE7F7}" sibTransId="{C4B42274-D5FE-4790-A96C-D0DF9F51E471}"/>
    <dgm:cxn modelId="{72C482E9-5443-4F15-A989-2B97D8625FF5}" type="presOf" srcId="{99A608DB-AE68-4318-8C93-F53C8595A486}" destId="{1AE7A13B-3A57-4998-9232-BFE3125F4E4A}" srcOrd="0" destOrd="0" presId="urn:microsoft.com/office/officeart/2009/3/layout/IncreasingArrowsProcess"/>
    <dgm:cxn modelId="{CA0E49B6-D711-406A-9B88-0D1E621828C8}" type="presParOf" srcId="{18E8396B-AF01-4E2F-AF5B-1274C0E610E8}" destId="{1AE7A13B-3A57-4998-9232-BFE3125F4E4A}" srcOrd="0" destOrd="0" presId="urn:microsoft.com/office/officeart/2009/3/layout/IncreasingArrowsProcess"/>
    <dgm:cxn modelId="{48DF7A04-2261-4F97-B6A9-4ACEF20C5245}" type="presParOf" srcId="{18E8396B-AF01-4E2F-AF5B-1274C0E610E8}" destId="{1CD78151-1D2D-4FF2-863D-2D5E56ACF268}" srcOrd="1" destOrd="0" presId="urn:microsoft.com/office/officeart/2009/3/layout/IncreasingArrowsProcess"/>
    <dgm:cxn modelId="{6D2964FB-51D4-44BB-8DE9-43C6E62B56F5}" type="presParOf" srcId="{18E8396B-AF01-4E2F-AF5B-1274C0E610E8}" destId="{E76C5194-9B2B-4CFE-9A24-19F7F233CEF6}" srcOrd="2" destOrd="0" presId="urn:microsoft.com/office/officeart/2009/3/layout/IncreasingArrowsProcess"/>
    <dgm:cxn modelId="{319BD183-A6F7-4B60-BD6E-4867C9AD68B5}" type="presParOf" srcId="{18E8396B-AF01-4E2F-AF5B-1274C0E610E8}" destId="{0BFECE9A-DDCE-4945-BD97-3DC2E9AC9AC8}" srcOrd="3" destOrd="0" presId="urn:microsoft.com/office/officeart/2009/3/layout/IncreasingArrowsProcess"/>
    <dgm:cxn modelId="{66644BF3-D0F1-4698-B008-85499801E948}" type="presParOf" srcId="{18E8396B-AF01-4E2F-AF5B-1274C0E610E8}" destId="{B09CE9F2-938D-42B2-B5C0-5F1A910653F8}" srcOrd="4" destOrd="0" presId="urn:microsoft.com/office/officeart/2009/3/layout/IncreasingArrowsProcess"/>
    <dgm:cxn modelId="{6FD201A8-8686-49DF-A624-7BD087618639}" type="presParOf" srcId="{18E8396B-AF01-4E2F-AF5B-1274C0E610E8}" destId="{6641B88F-94D2-4D8F-8C74-0E109583E32C}" srcOrd="5" destOrd="0" presId="urn:microsoft.com/office/officeart/2009/3/layout/IncreasingArrowsProcess"/>
    <dgm:cxn modelId="{C1C6AFCD-E308-48F6-8570-D6CCC9E495B6}" type="presParOf" srcId="{18E8396B-AF01-4E2F-AF5B-1274C0E610E8}" destId="{1B1E3C90-EFB9-4A36-B72B-ADC777F924F9}" srcOrd="6" destOrd="0" presId="urn:microsoft.com/office/officeart/2009/3/layout/IncreasingArrowsProcess"/>
    <dgm:cxn modelId="{D83678BD-8A68-4D27-A2DC-FBC07B81EDCA}" type="presParOf" srcId="{18E8396B-AF01-4E2F-AF5B-1274C0E610E8}" destId="{FE27692E-C17B-40A7-BBDD-68329C4ED19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22D58C-7049-48F1-A0C1-7B54DC573400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0416E2-190D-4374-864B-65DFA2802A57}">
      <dgm:prSet phldrT="[Text]"/>
      <dgm:spPr/>
      <dgm:t>
        <a:bodyPr/>
        <a:lstStyle/>
        <a:p>
          <a:r>
            <a:rPr lang="en-US" b="1" dirty="0">
              <a:latin typeface="Calibri"/>
              <a:ea typeface="Calibri"/>
              <a:cs typeface="Times New Roman"/>
            </a:rPr>
            <a:t>Valid Values and Logic Rules User Guide</a:t>
          </a:r>
          <a:endParaRPr lang="en-US" dirty="0"/>
        </a:p>
      </dgm:t>
    </dgm:pt>
    <dgm:pt modelId="{7D0BE841-BC64-43B9-BDFD-34E049293C84}" type="parTrans" cxnId="{FCA0771E-221E-4F4F-AED5-7102F3A1883B}">
      <dgm:prSet/>
      <dgm:spPr/>
      <dgm:t>
        <a:bodyPr/>
        <a:lstStyle/>
        <a:p>
          <a:endParaRPr lang="en-US"/>
        </a:p>
      </dgm:t>
    </dgm:pt>
    <dgm:pt modelId="{714D737B-1D30-4E00-97BF-F31DA18F9A36}" type="sibTrans" cxnId="{FCA0771E-221E-4F4F-AED5-7102F3A1883B}">
      <dgm:prSet/>
      <dgm:spPr/>
      <dgm:t>
        <a:bodyPr/>
        <a:lstStyle/>
        <a:p>
          <a:endParaRPr lang="en-US"/>
        </a:p>
      </dgm:t>
    </dgm:pt>
    <dgm:pt modelId="{876C6109-8B65-4276-A73C-EF922F866024}">
      <dgm:prSet phldrT="[Text]"/>
      <dgm:spPr/>
      <dgm:t>
        <a:bodyPr/>
        <a:lstStyle/>
        <a:p>
          <a:r>
            <a:rPr lang="en-US" b="1" dirty="0">
              <a:latin typeface="Calibri"/>
              <a:ea typeface="Calibri"/>
              <a:cs typeface="Times New Roman"/>
            </a:rPr>
            <a:t>Aggregation Rule Supplement to Performance Handbook</a:t>
          </a:r>
          <a:endParaRPr lang="en-US" dirty="0"/>
        </a:p>
      </dgm:t>
    </dgm:pt>
    <dgm:pt modelId="{80D1EA7D-7A7B-41ED-A2C2-7B465BCE4797}" type="parTrans" cxnId="{A532F3DF-7078-4123-9E6D-E695F345A1DB}">
      <dgm:prSet/>
      <dgm:spPr/>
      <dgm:t>
        <a:bodyPr/>
        <a:lstStyle/>
        <a:p>
          <a:endParaRPr lang="en-US"/>
        </a:p>
      </dgm:t>
    </dgm:pt>
    <dgm:pt modelId="{023D9D5E-88A5-409C-A387-F0F5D50FC525}" type="sibTrans" cxnId="{A532F3DF-7078-4123-9E6D-E695F345A1DB}">
      <dgm:prSet/>
      <dgm:spPr/>
      <dgm:t>
        <a:bodyPr/>
        <a:lstStyle/>
        <a:p>
          <a:endParaRPr lang="en-US"/>
        </a:p>
      </dgm:t>
    </dgm:pt>
    <dgm:pt modelId="{DF1B544F-C5D6-44E8-A9EB-3D4C5252963C}">
      <dgm:prSet phldrT="[Text]"/>
      <dgm:spPr/>
      <dgm:t>
        <a:bodyPr/>
        <a:lstStyle/>
        <a:p>
          <a:r>
            <a:rPr lang="en-US" b="1" dirty="0">
              <a:latin typeface="Calibri"/>
              <a:ea typeface="Calibri"/>
              <a:cs typeface="Times New Roman"/>
            </a:rPr>
            <a:t>Quarterly Narrative Report Submission in WIPS</a:t>
          </a:r>
          <a:endParaRPr lang="en-US" dirty="0"/>
        </a:p>
      </dgm:t>
    </dgm:pt>
    <dgm:pt modelId="{AFB3F184-667F-4F83-9D56-D217EBDB8EAA}" type="parTrans" cxnId="{13053DF6-C3A3-4A88-B048-0EB33C4E0183}">
      <dgm:prSet/>
      <dgm:spPr/>
      <dgm:t>
        <a:bodyPr/>
        <a:lstStyle/>
        <a:p>
          <a:endParaRPr lang="en-US"/>
        </a:p>
      </dgm:t>
    </dgm:pt>
    <dgm:pt modelId="{D8867C36-328B-45DB-91CC-EE01DD240CA1}" type="sibTrans" cxnId="{13053DF6-C3A3-4A88-B048-0EB33C4E0183}">
      <dgm:prSet/>
      <dgm:spPr/>
      <dgm:t>
        <a:bodyPr/>
        <a:lstStyle/>
        <a:p>
          <a:endParaRPr lang="en-US"/>
        </a:p>
      </dgm:t>
    </dgm:pt>
    <dgm:pt modelId="{53C27E1D-6769-460F-BC14-812AE0FBBEBA}" type="pres">
      <dgm:prSet presAssocID="{9822D58C-7049-48F1-A0C1-7B54DC573400}" presName="diagram" presStyleCnt="0">
        <dgm:presLayoutVars>
          <dgm:dir/>
          <dgm:resizeHandles val="exact"/>
        </dgm:presLayoutVars>
      </dgm:prSet>
      <dgm:spPr/>
    </dgm:pt>
    <dgm:pt modelId="{0B4099FB-D0A6-4D7B-B4D1-D9C276CD8AF4}" type="pres">
      <dgm:prSet presAssocID="{270416E2-190D-4374-864B-65DFA2802A57}" presName="node" presStyleLbl="node1" presStyleIdx="0" presStyleCnt="3">
        <dgm:presLayoutVars>
          <dgm:bulletEnabled val="1"/>
        </dgm:presLayoutVars>
      </dgm:prSet>
      <dgm:spPr/>
    </dgm:pt>
    <dgm:pt modelId="{28C3B139-D672-4EC1-8B0E-25F1EADC4B11}" type="pres">
      <dgm:prSet presAssocID="{714D737B-1D30-4E00-97BF-F31DA18F9A36}" presName="sibTrans" presStyleCnt="0"/>
      <dgm:spPr/>
    </dgm:pt>
    <dgm:pt modelId="{A3BCD7E0-3FB1-450B-96A7-BE132D5A5350}" type="pres">
      <dgm:prSet presAssocID="{876C6109-8B65-4276-A73C-EF922F866024}" presName="node" presStyleLbl="node1" presStyleIdx="1" presStyleCnt="3">
        <dgm:presLayoutVars>
          <dgm:bulletEnabled val="1"/>
        </dgm:presLayoutVars>
      </dgm:prSet>
      <dgm:spPr/>
    </dgm:pt>
    <dgm:pt modelId="{28E50BD2-D1EC-4315-B515-40F22EC8C0D3}" type="pres">
      <dgm:prSet presAssocID="{023D9D5E-88A5-409C-A387-F0F5D50FC525}" presName="sibTrans" presStyleCnt="0"/>
      <dgm:spPr/>
    </dgm:pt>
    <dgm:pt modelId="{1362D85A-2499-4584-990A-B9E7DD6D759E}" type="pres">
      <dgm:prSet presAssocID="{DF1B544F-C5D6-44E8-A9EB-3D4C5252963C}" presName="node" presStyleLbl="node1" presStyleIdx="2" presStyleCnt="3">
        <dgm:presLayoutVars>
          <dgm:bulletEnabled val="1"/>
        </dgm:presLayoutVars>
      </dgm:prSet>
      <dgm:spPr/>
    </dgm:pt>
  </dgm:ptLst>
  <dgm:cxnLst>
    <dgm:cxn modelId="{FCA0771E-221E-4F4F-AED5-7102F3A1883B}" srcId="{9822D58C-7049-48F1-A0C1-7B54DC573400}" destId="{270416E2-190D-4374-864B-65DFA2802A57}" srcOrd="0" destOrd="0" parTransId="{7D0BE841-BC64-43B9-BDFD-34E049293C84}" sibTransId="{714D737B-1D30-4E00-97BF-F31DA18F9A36}"/>
    <dgm:cxn modelId="{15905E32-102D-42DD-86FD-99D42A3A1D90}" type="presOf" srcId="{270416E2-190D-4374-864B-65DFA2802A57}" destId="{0B4099FB-D0A6-4D7B-B4D1-D9C276CD8AF4}" srcOrd="0" destOrd="0" presId="urn:microsoft.com/office/officeart/2005/8/layout/default"/>
    <dgm:cxn modelId="{FE45EF4C-CF33-4D7B-A8AD-5742079CB193}" type="presOf" srcId="{876C6109-8B65-4276-A73C-EF922F866024}" destId="{A3BCD7E0-3FB1-450B-96A7-BE132D5A5350}" srcOrd="0" destOrd="0" presId="urn:microsoft.com/office/officeart/2005/8/layout/default"/>
    <dgm:cxn modelId="{D07F678E-667E-4442-B415-7A6464C465C9}" type="presOf" srcId="{9822D58C-7049-48F1-A0C1-7B54DC573400}" destId="{53C27E1D-6769-460F-BC14-812AE0FBBEBA}" srcOrd="0" destOrd="0" presId="urn:microsoft.com/office/officeart/2005/8/layout/default"/>
    <dgm:cxn modelId="{A532F3DF-7078-4123-9E6D-E695F345A1DB}" srcId="{9822D58C-7049-48F1-A0C1-7B54DC573400}" destId="{876C6109-8B65-4276-A73C-EF922F866024}" srcOrd="1" destOrd="0" parTransId="{80D1EA7D-7A7B-41ED-A2C2-7B465BCE4797}" sibTransId="{023D9D5E-88A5-409C-A387-F0F5D50FC525}"/>
    <dgm:cxn modelId="{3E3A8CF4-12C3-4701-AD7E-866B330B708D}" type="presOf" srcId="{DF1B544F-C5D6-44E8-A9EB-3D4C5252963C}" destId="{1362D85A-2499-4584-990A-B9E7DD6D759E}" srcOrd="0" destOrd="0" presId="urn:microsoft.com/office/officeart/2005/8/layout/default"/>
    <dgm:cxn modelId="{13053DF6-C3A3-4A88-B048-0EB33C4E0183}" srcId="{9822D58C-7049-48F1-A0C1-7B54DC573400}" destId="{DF1B544F-C5D6-44E8-A9EB-3D4C5252963C}" srcOrd="2" destOrd="0" parTransId="{AFB3F184-667F-4F83-9D56-D217EBDB8EAA}" sibTransId="{D8867C36-328B-45DB-91CC-EE01DD240CA1}"/>
    <dgm:cxn modelId="{4DB9BC21-ECD2-45CB-A553-855E48D6DF2C}" type="presParOf" srcId="{53C27E1D-6769-460F-BC14-812AE0FBBEBA}" destId="{0B4099FB-D0A6-4D7B-B4D1-D9C276CD8AF4}" srcOrd="0" destOrd="0" presId="urn:microsoft.com/office/officeart/2005/8/layout/default"/>
    <dgm:cxn modelId="{9956B69A-8F4D-440E-B140-D1B23202FF7E}" type="presParOf" srcId="{53C27E1D-6769-460F-BC14-812AE0FBBEBA}" destId="{28C3B139-D672-4EC1-8B0E-25F1EADC4B11}" srcOrd="1" destOrd="0" presId="urn:microsoft.com/office/officeart/2005/8/layout/default"/>
    <dgm:cxn modelId="{39996B08-7759-4448-AC31-014B827536A9}" type="presParOf" srcId="{53C27E1D-6769-460F-BC14-812AE0FBBEBA}" destId="{A3BCD7E0-3FB1-450B-96A7-BE132D5A5350}" srcOrd="2" destOrd="0" presId="urn:microsoft.com/office/officeart/2005/8/layout/default"/>
    <dgm:cxn modelId="{78A75276-D19C-4102-A075-7A2E57122042}" type="presParOf" srcId="{53C27E1D-6769-460F-BC14-812AE0FBBEBA}" destId="{28E50BD2-D1EC-4315-B515-40F22EC8C0D3}" srcOrd="3" destOrd="0" presId="urn:microsoft.com/office/officeart/2005/8/layout/default"/>
    <dgm:cxn modelId="{392D7F31-2927-437A-804D-F83BC658143F}" type="presParOf" srcId="{53C27E1D-6769-460F-BC14-812AE0FBBEBA}" destId="{1362D85A-2499-4584-990A-B9E7DD6D759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0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your H-1B Grant Program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</a:p>
      </dsp:txBody>
      <dsp:txXfrm>
        <a:off x="40266" y="255452"/>
        <a:ext cx="7567020" cy="1294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5104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Let’s get to know who is on the call today. Using the poll, select the role that you play in your H-1B grant program. </a:t>
          </a:r>
          <a:r>
            <a:rPr lang="en-US" sz="1700" kern="120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rPr>
            <a:t>Choose the answer that best reflects you (or your group):</a:t>
          </a:r>
        </a:p>
      </dsp:txBody>
      <dsp:txXfrm>
        <a:off x="45370" y="255452"/>
        <a:ext cx="7567020" cy="1294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756B3-9A24-4575-B6D4-2625F69891AB}">
      <dsp:nvSpPr>
        <dsp:cNvPr id="0" name=""/>
        <dsp:cNvSpPr/>
      </dsp:nvSpPr>
      <dsp:spPr>
        <a:xfrm>
          <a:off x="1775036" y="0"/>
          <a:ext cx="1727793" cy="750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File</a:t>
          </a:r>
        </a:p>
      </dsp:txBody>
      <dsp:txXfrm>
        <a:off x="1811687" y="36651"/>
        <a:ext cx="1654491" cy="677504"/>
      </dsp:txXfrm>
    </dsp:sp>
    <dsp:sp modelId="{DC057DB9-EEE7-4B21-8415-5CBF69CEE583}">
      <dsp:nvSpPr>
        <dsp:cNvPr id="0" name=""/>
        <dsp:cNvSpPr/>
      </dsp:nvSpPr>
      <dsp:spPr>
        <a:xfrm>
          <a:off x="1530605" y="546022"/>
          <a:ext cx="2509423" cy="2509423"/>
        </a:xfrm>
        <a:custGeom>
          <a:avLst/>
          <a:gdLst/>
          <a:ahLst/>
          <a:cxnLst/>
          <a:rect l="0" t="0" r="0" b="0"/>
          <a:pathLst>
            <a:path>
              <a:moveTo>
                <a:pt x="1954094" y="212999"/>
              </a:moveTo>
              <a:arcTo wR="1254711" hR="1254711" stAng="18232592" swAng="42794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41D3A-B62A-421A-B52B-5BE264AA503A}">
      <dsp:nvSpPr>
        <dsp:cNvPr id="0" name=""/>
        <dsp:cNvSpPr/>
      </dsp:nvSpPr>
      <dsp:spPr>
        <a:xfrm>
          <a:off x="3173339" y="2144050"/>
          <a:ext cx="1337863" cy="809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QPR</a:t>
          </a:r>
        </a:p>
      </dsp:txBody>
      <dsp:txXfrm>
        <a:off x="3212869" y="2183580"/>
        <a:ext cx="1258803" cy="730712"/>
      </dsp:txXfrm>
    </dsp:sp>
    <dsp:sp modelId="{F5CA7A9E-1747-44B4-BC41-6AFFC605CEBE}">
      <dsp:nvSpPr>
        <dsp:cNvPr id="0" name=""/>
        <dsp:cNvSpPr/>
      </dsp:nvSpPr>
      <dsp:spPr>
        <a:xfrm>
          <a:off x="1166070" y="270722"/>
          <a:ext cx="2968703" cy="2968703"/>
        </a:xfrm>
        <a:custGeom>
          <a:avLst/>
          <a:gdLst/>
          <a:ahLst/>
          <a:cxnLst/>
          <a:rect l="0" t="0" r="0" b="0"/>
          <a:pathLst>
            <a:path>
              <a:moveTo>
                <a:pt x="2335589" y="2700367"/>
              </a:moveTo>
              <a:arcTo wR="1484351" hR="1484351" stAng="3300429" swAng="106624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CB7F-A02E-458F-ABC7-1BA9906DD35C}">
      <dsp:nvSpPr>
        <dsp:cNvPr id="0" name=""/>
        <dsp:cNvSpPr/>
      </dsp:nvSpPr>
      <dsp:spPr>
        <a:xfrm>
          <a:off x="0" y="228844"/>
          <a:ext cx="8142514" cy="1185860"/>
        </a:xfrm>
        <a:prstGeom prst="rightArrow">
          <a:avLst>
            <a:gd name="adj1" fmla="val 5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2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2016 WIPS Phase 1</a:t>
          </a:r>
        </a:p>
      </dsp:txBody>
      <dsp:txXfrm>
        <a:off x="0" y="525309"/>
        <a:ext cx="7846049" cy="592930"/>
      </dsp:txXfrm>
    </dsp:sp>
    <dsp:sp modelId="{9ED41A85-75BA-4095-AF6D-06F5FAF83646}">
      <dsp:nvSpPr>
        <dsp:cNvPr id="0" name=""/>
        <dsp:cNvSpPr/>
      </dsp:nvSpPr>
      <dsp:spPr>
        <a:xfrm>
          <a:off x="0" y="1086774"/>
          <a:ext cx="2507894" cy="228440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WIOA PIRL OMB-Approved 2016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109</a:t>
          </a:r>
          <a:r>
            <a: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PIRL data elements</a:t>
          </a:r>
          <a:r>
            <a: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selected for H-1B grants for data collection.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Grantees did not submit participant level data in WIPS </a:t>
          </a:r>
          <a:r>
            <a:rPr lang="en-US" sz="1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</a:t>
          </a: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2016.</a:t>
          </a:r>
        </a:p>
      </dsp:txBody>
      <dsp:txXfrm>
        <a:off x="0" y="1086774"/>
        <a:ext cx="2507894" cy="2284403"/>
      </dsp:txXfrm>
    </dsp:sp>
    <dsp:sp modelId="{03458688-13D9-4A37-AA93-C73ED62EC4A0}">
      <dsp:nvSpPr>
        <dsp:cNvPr id="0" name=""/>
        <dsp:cNvSpPr/>
      </dsp:nvSpPr>
      <dsp:spPr>
        <a:xfrm>
          <a:off x="2507894" y="624131"/>
          <a:ext cx="5634619" cy="1185860"/>
        </a:xfrm>
        <a:prstGeom prst="rightArrow">
          <a:avLst>
            <a:gd name="adj1" fmla="val 50000"/>
            <a:gd name="adj2" fmla="val 5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2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2017 WIPS Phase 2</a:t>
          </a:r>
        </a:p>
      </dsp:txBody>
      <dsp:txXfrm>
        <a:off x="2507894" y="920596"/>
        <a:ext cx="5338154" cy="592930"/>
      </dsp:txXfrm>
    </dsp:sp>
    <dsp:sp modelId="{D38A347C-940D-4832-8E17-6A0DCCF53324}">
      <dsp:nvSpPr>
        <dsp:cNvPr id="0" name=""/>
        <dsp:cNvSpPr/>
      </dsp:nvSpPr>
      <dsp:spPr>
        <a:xfrm>
          <a:off x="2507894" y="1538600"/>
          <a:ext cx="2507894" cy="2284403"/>
        </a:xfrm>
        <a:prstGeom prst="rect">
          <a:avLst/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WIOA PIRL OMB-Approved 2016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84</a:t>
          </a:r>
          <a:r>
            <a: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PIRL data elements</a:t>
          </a:r>
          <a:r>
            <a: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selected for H-1B grants for data collection.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Grantees will submit data file with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84 PIRL data elements </a:t>
          </a: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 WIPS starting with Quarter ending </a:t>
          </a: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December 31, 2017.</a:t>
          </a:r>
        </a:p>
      </dsp:txBody>
      <dsp:txXfrm>
        <a:off x="2507894" y="1538600"/>
        <a:ext cx="2507894" cy="2284403"/>
      </dsp:txXfrm>
    </dsp:sp>
    <dsp:sp modelId="{DACA1049-110A-4964-AED3-DD4090EB0A8B}">
      <dsp:nvSpPr>
        <dsp:cNvPr id="0" name=""/>
        <dsp:cNvSpPr/>
      </dsp:nvSpPr>
      <dsp:spPr>
        <a:xfrm>
          <a:off x="5015788" y="1019417"/>
          <a:ext cx="3126725" cy="1185860"/>
        </a:xfrm>
        <a:prstGeom prst="rightArrow">
          <a:avLst>
            <a:gd name="adj1" fmla="val 50000"/>
            <a:gd name="adj2" fmla="val 5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2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 WIPS Phase 3</a:t>
          </a:r>
        </a:p>
      </dsp:txBody>
      <dsp:txXfrm>
        <a:off x="5015788" y="1315882"/>
        <a:ext cx="2830260" cy="592930"/>
      </dsp:txXfrm>
    </dsp:sp>
    <dsp:sp modelId="{28CE649A-A4B1-465C-8AA1-FEDD589C8BA8}">
      <dsp:nvSpPr>
        <dsp:cNvPr id="0" name=""/>
        <dsp:cNvSpPr/>
      </dsp:nvSpPr>
      <dsp:spPr>
        <a:xfrm>
          <a:off x="4994571" y="1933887"/>
          <a:ext cx="2550327" cy="225097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WIOA PIRL OMB-Approved 2017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86</a:t>
          </a:r>
          <a:r>
            <a: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PIRL data elements </a:t>
          </a: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selected for H-1B grants for data collection.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Grantees will submit data file with </a:t>
          </a:r>
          <a:r>
            <a:rPr lang="en-US" sz="15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86 PIRL data elements</a:t>
          </a:r>
          <a:r>
            <a:rPr lang="en-US" sz="15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 WIPS starting </a:t>
          </a: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Fall 2018.</a:t>
          </a:r>
        </a:p>
      </dsp:txBody>
      <dsp:txXfrm>
        <a:off x="4994571" y="1933887"/>
        <a:ext cx="2550327" cy="2250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09642-7E93-4395-8B93-B7B9050E37C7}">
      <dsp:nvSpPr>
        <dsp:cNvPr id="0" name=""/>
        <dsp:cNvSpPr/>
      </dsp:nvSpPr>
      <dsp:spPr>
        <a:xfrm>
          <a:off x="1677" y="231106"/>
          <a:ext cx="1618217" cy="8331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Data File</a:t>
          </a:r>
        </a:p>
      </dsp:txBody>
      <dsp:txXfrm>
        <a:off x="418271" y="231106"/>
        <a:ext cx="785030" cy="833187"/>
      </dsp:txXfrm>
    </dsp:sp>
    <dsp:sp modelId="{FF3C9C37-4742-41DA-B6D9-B1A11ABC8DD6}">
      <dsp:nvSpPr>
        <dsp:cNvPr id="0" name=""/>
        <dsp:cNvSpPr/>
      </dsp:nvSpPr>
      <dsp:spPr>
        <a:xfrm>
          <a:off x="1411598" y="231106"/>
          <a:ext cx="2082969" cy="8331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Data Elements And Edit Checks</a:t>
          </a:r>
          <a:endParaRPr lang="en-US" sz="1800" b="1" kern="1200" dirty="0"/>
        </a:p>
      </dsp:txBody>
      <dsp:txXfrm>
        <a:off x="1828192" y="231106"/>
        <a:ext cx="1249782" cy="833187"/>
      </dsp:txXfrm>
    </dsp:sp>
    <dsp:sp modelId="{480E1CDD-6532-45A2-BDB5-63EF282CB1EF}">
      <dsp:nvSpPr>
        <dsp:cNvPr id="0" name=""/>
        <dsp:cNvSpPr/>
      </dsp:nvSpPr>
      <dsp:spPr>
        <a:xfrm>
          <a:off x="3286271" y="231106"/>
          <a:ext cx="2181181" cy="8331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Aggregation Rules</a:t>
          </a:r>
        </a:p>
      </dsp:txBody>
      <dsp:txXfrm>
        <a:off x="3702865" y="231106"/>
        <a:ext cx="1347994" cy="833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7A13B-3A57-4998-9232-BFE3125F4E4A}">
      <dsp:nvSpPr>
        <dsp:cNvPr id="0" name=""/>
        <dsp:cNvSpPr/>
      </dsp:nvSpPr>
      <dsp:spPr>
        <a:xfrm>
          <a:off x="136898" y="159304"/>
          <a:ext cx="2822496" cy="1109466"/>
        </a:xfrm>
        <a:prstGeom prst="rightArrow">
          <a:avLst>
            <a:gd name="adj1" fmla="val 50000"/>
            <a:gd name="adj2" fmla="val 50000"/>
          </a:avLst>
        </a:prstGeom>
        <a:solidFill>
          <a:srgbClr val="5AA2AE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7612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</a:t>
          </a:r>
          <a:r>
            <a:rPr lang="en-US" sz="20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January</a:t>
          </a:r>
          <a:r>
            <a:rPr lang="en-US" sz="17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2018</a:t>
          </a:r>
        </a:p>
      </dsp:txBody>
      <dsp:txXfrm>
        <a:off x="136898" y="436671"/>
        <a:ext cx="2545130" cy="554733"/>
      </dsp:txXfrm>
    </dsp:sp>
    <dsp:sp modelId="{1CD78151-1D2D-4FF2-863D-2D5E56ACF268}">
      <dsp:nvSpPr>
        <dsp:cNvPr id="0" name=""/>
        <dsp:cNvSpPr/>
      </dsp:nvSpPr>
      <dsp:spPr>
        <a:xfrm>
          <a:off x="84057" y="1000341"/>
          <a:ext cx="1756582" cy="205217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Review Performance TA Resources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Export Data Files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Lucida Sans Unicode"/>
            <a:ea typeface="+mn-ea"/>
            <a:cs typeface="+mn-cs"/>
          </a:endParaRPr>
        </a:p>
      </dsp:txBody>
      <dsp:txXfrm>
        <a:off x="84057" y="1000341"/>
        <a:ext cx="1756582" cy="2052178"/>
      </dsp:txXfrm>
    </dsp:sp>
    <dsp:sp modelId="{E76C5194-9B2B-4CFE-9A24-19F7F233CEF6}">
      <dsp:nvSpPr>
        <dsp:cNvPr id="0" name=""/>
        <dsp:cNvSpPr/>
      </dsp:nvSpPr>
      <dsp:spPr>
        <a:xfrm>
          <a:off x="1900949" y="512120"/>
          <a:ext cx="2477141" cy="1109466"/>
        </a:xfrm>
        <a:prstGeom prst="rightArrow">
          <a:avLst>
            <a:gd name="adj1" fmla="val 50000"/>
            <a:gd name="adj2" fmla="val 50000"/>
          </a:avLst>
        </a:prstGeom>
        <a:solidFill>
          <a:srgbClr val="5AA2AE">
            <a:hueOff val="2003568"/>
            <a:satOff val="-8793"/>
            <a:lumOff val="2614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61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February</a:t>
          </a:r>
          <a:r>
            <a:rPr lang="en-US" sz="17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2017</a:t>
          </a:r>
        </a:p>
      </dsp:txBody>
      <dsp:txXfrm>
        <a:off x="1900949" y="789487"/>
        <a:ext cx="2199775" cy="554733"/>
      </dsp:txXfrm>
    </dsp:sp>
    <dsp:sp modelId="{0BFECE9A-DDCE-4945-BD97-3DC2E9AC9AC8}">
      <dsp:nvSpPr>
        <dsp:cNvPr id="0" name=""/>
        <dsp:cNvSpPr/>
      </dsp:nvSpPr>
      <dsp:spPr>
        <a:xfrm>
          <a:off x="1913767" y="1368682"/>
          <a:ext cx="1756582" cy="26324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2003568"/>
              <a:satOff val="-8793"/>
              <a:lumOff val="261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Access WIPS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Upload Data Files in WIPS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Resolve Data File Errors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Submit and Review QPR </a:t>
          </a:r>
        </a:p>
      </dsp:txBody>
      <dsp:txXfrm>
        <a:off x="1913767" y="1368682"/>
        <a:ext cx="1756582" cy="2632490"/>
      </dsp:txXfrm>
    </dsp:sp>
    <dsp:sp modelId="{B09CE9F2-938D-42B2-B5C0-5F1A910653F8}">
      <dsp:nvSpPr>
        <dsp:cNvPr id="0" name=""/>
        <dsp:cNvSpPr/>
      </dsp:nvSpPr>
      <dsp:spPr>
        <a:xfrm>
          <a:off x="3703855" y="932935"/>
          <a:ext cx="2325179" cy="1109466"/>
        </a:xfrm>
        <a:prstGeom prst="rightArrow">
          <a:avLst>
            <a:gd name="adj1" fmla="val 50000"/>
            <a:gd name="adj2" fmla="val 50000"/>
          </a:avLst>
        </a:prstGeom>
        <a:solidFill>
          <a:srgbClr val="5AA2AE">
            <a:hueOff val="4007135"/>
            <a:satOff val="-17587"/>
            <a:lumOff val="5229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61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March</a:t>
          </a:r>
          <a:r>
            <a:rPr lang="en-US" sz="17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2018</a:t>
          </a:r>
        </a:p>
      </dsp:txBody>
      <dsp:txXfrm>
        <a:off x="3703855" y="1210302"/>
        <a:ext cx="2047813" cy="554733"/>
      </dsp:txXfrm>
    </dsp:sp>
    <dsp:sp modelId="{6641B88F-94D2-4D8F-8C74-0E109583E32C}">
      <dsp:nvSpPr>
        <dsp:cNvPr id="0" name=""/>
        <dsp:cNvSpPr/>
      </dsp:nvSpPr>
      <dsp:spPr>
        <a:xfrm>
          <a:off x="3664456" y="1607272"/>
          <a:ext cx="1985096" cy="276981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4007135"/>
              <a:satOff val="-17587"/>
              <a:lumOff val="522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Lessons Learned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Internal Review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Prepare for the next Reporting Quarter ending 3/31/18</a:t>
          </a:r>
        </a:p>
      </dsp:txBody>
      <dsp:txXfrm>
        <a:off x="3664456" y="1607272"/>
        <a:ext cx="1985096" cy="2769819"/>
      </dsp:txXfrm>
    </dsp:sp>
    <dsp:sp modelId="{1B1E3C90-EFB9-4A36-B72B-ADC777F924F9}">
      <dsp:nvSpPr>
        <dsp:cNvPr id="0" name=""/>
        <dsp:cNvSpPr/>
      </dsp:nvSpPr>
      <dsp:spPr>
        <a:xfrm>
          <a:off x="5680770" y="1245366"/>
          <a:ext cx="2076380" cy="1109466"/>
        </a:xfrm>
        <a:prstGeom prst="rightArrow">
          <a:avLst>
            <a:gd name="adj1" fmla="val 50000"/>
            <a:gd name="adj2" fmla="val 50000"/>
          </a:avLst>
        </a:prstGeom>
        <a:solidFill>
          <a:srgbClr val="5AA2AE">
            <a:hueOff val="6010703"/>
            <a:satOff val="-26380"/>
            <a:lumOff val="7843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61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Fall 2018</a:t>
          </a:r>
        </a:p>
      </dsp:txBody>
      <dsp:txXfrm>
        <a:off x="5680770" y="1522733"/>
        <a:ext cx="1799014" cy="554733"/>
      </dsp:txXfrm>
    </dsp:sp>
    <dsp:sp modelId="{FE27692E-C17B-40A7-BBDD-68329C4ED194}">
      <dsp:nvSpPr>
        <dsp:cNvPr id="0" name=""/>
        <dsp:cNvSpPr/>
      </dsp:nvSpPr>
      <dsp:spPr>
        <a:xfrm>
          <a:off x="5709915" y="2107754"/>
          <a:ext cx="1643719" cy="226710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5000" cap="flat" cmpd="thickThin" algn="ctr">
          <a:solidFill>
            <a:srgbClr val="5AA2AE">
              <a:hueOff val="6010703"/>
              <a:satOff val="-26380"/>
              <a:lumOff val="784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ucida Sans Unicode"/>
              <a:ea typeface="+mn-ea"/>
              <a:cs typeface="+mn-cs"/>
            </a:rPr>
            <a:t>Report on PIRL1813 and 2126</a:t>
          </a:r>
        </a:p>
      </dsp:txBody>
      <dsp:txXfrm>
        <a:off x="5709915" y="2107754"/>
        <a:ext cx="1643719" cy="2267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099FB-D0A6-4D7B-B4D1-D9C276CD8AF4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Calibri"/>
              <a:ea typeface="Calibri"/>
              <a:cs typeface="Times New Roman"/>
            </a:rPr>
            <a:t>Valid Values and Logic Rules User Guide</a:t>
          </a:r>
          <a:endParaRPr lang="en-US" sz="2700" kern="1200" dirty="0"/>
        </a:p>
      </dsp:txBody>
      <dsp:txXfrm>
        <a:off x="744" y="145603"/>
        <a:ext cx="2902148" cy="1741289"/>
      </dsp:txXfrm>
    </dsp:sp>
    <dsp:sp modelId="{A3BCD7E0-3FB1-450B-96A7-BE132D5A535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Calibri"/>
              <a:ea typeface="Calibri"/>
              <a:cs typeface="Times New Roman"/>
            </a:rPr>
            <a:t>Aggregation Rule Supplement to Performance Handbook</a:t>
          </a:r>
          <a:endParaRPr lang="en-US" sz="2700" kern="1200" dirty="0"/>
        </a:p>
      </dsp:txBody>
      <dsp:txXfrm>
        <a:off x="3193107" y="145603"/>
        <a:ext cx="2902148" cy="1741289"/>
      </dsp:txXfrm>
    </dsp:sp>
    <dsp:sp modelId="{1362D85A-2499-4584-990A-B9E7DD6D759E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Calibri"/>
              <a:ea typeface="Calibri"/>
              <a:cs typeface="Times New Roman"/>
            </a:rPr>
            <a:t>Quarterly Narrative Report Submission in WIPS</a:t>
          </a:r>
          <a:endParaRPr lang="en-US" sz="2700" kern="1200" dirty="0"/>
        </a:p>
      </dsp:txBody>
      <dsp:txXfrm>
        <a:off x="1596925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6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7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2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5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71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22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3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55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63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63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62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9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8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2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76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53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39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1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25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7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41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49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21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83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12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00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9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8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8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50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85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22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90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85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363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81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31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485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5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775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041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681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191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120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907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937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947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904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9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7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427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9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9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9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42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9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2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2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2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0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26" r:id="rId6"/>
    <p:sldLayoutId id="2147483727" r:id="rId7"/>
    <p:sldLayoutId id="2147483738" r:id="rId8"/>
    <p:sldLayoutId id="214748373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1bskillstraining.workforcegps.org/resources/2017/06/08/12/17/H-1B_Performance_Reporting_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1bskillstraining.workforcegps.org/resources/2017/12/11/17/14/Graphic-Summary-of-H-1B-PIRL-Data-Elements-for-2017-through-2018-with-Data-File-Structure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dol.appiancloud.co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h1bskillstraining.workforcegps.org/resources/2017/06/06/14/32/Amended_ETA-9712_DOL_PIRL_for_H-1B_Grants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7.xml"/><Relationship Id="rId9" Type="http://schemas.openxmlformats.org/officeDocument/2006/relationships/hyperlink" Target="https://h1bskillstraining.workforcegps.org/resources/2017/12/11/17/14/Graphic-Summary-of-H-1B-PIRL-Data-Elements-for-2017-through-2018-with-Data-File-Structur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TechHire@dol.gov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WIOA.Feedback@dol.gov" TargetMode="External"/><Relationship Id="rId5" Type="http://schemas.openxmlformats.org/officeDocument/2006/relationships/hyperlink" Target="mailto:AmericasPromise@dol.gov" TargetMode="External"/><Relationship Id="rId4" Type="http://schemas.openxmlformats.org/officeDocument/2006/relationships/hyperlink" Target="mailto:SWFI@dol.gov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028825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455559" y="2893925"/>
            <a:ext cx="8231242" cy="29139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H-1B America’s Promise (AP) Grant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H-1B Strengthening Working Families Initiative (SWFI) Grant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H-1B TechHire Partnership (TechHire) Grant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not sure!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28723558"/>
              </p:ext>
            </p:extLst>
          </p:nvPr>
        </p:nvGraphicFramePr>
        <p:xfrm>
          <a:off x="457199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3" y="4129041"/>
            <a:ext cx="2617131" cy="21669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217489"/>
            <a:ext cx="7750629" cy="7744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Checking In!</a:t>
            </a:r>
          </a:p>
        </p:txBody>
      </p:sp>
    </p:spTree>
    <p:extLst>
      <p:ext uri="{BB962C8B-B14F-4D97-AF65-F5344CB8AC3E}">
        <p14:creationId xmlns:p14="http://schemas.microsoft.com/office/powerpoint/2010/main" val="105331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219919"/>
            <a:ext cx="6796695" cy="1402715"/>
          </a:xfrm>
        </p:spPr>
        <p:txBody>
          <a:bodyPr>
            <a:normAutofit fontScale="90000"/>
          </a:bodyPr>
          <a:lstStyle/>
          <a:p>
            <a:r>
              <a:rPr lang="en-US" dirty="0"/>
              <a:t>POLL: Which of these Performance TA resources has the been most useful to you?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198" y="2295525"/>
            <a:ext cx="7442731" cy="3032832"/>
          </a:xfrm>
        </p:spPr>
        <p:txBody>
          <a:bodyPr anchor="t">
            <a:no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Revised!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H-1B Performance Reporting Handbook &amp; WIPS Reporting Guidance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New!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Performance Reporting Toolkit 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New!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H-1B Performance Reporting Pre-Recorded Tutorial: Preparing Data Files for WIPS 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New!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Summary of H-1B PIRL Data Elements for 2017 through 2018 with Data File Structure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Need a Refresher?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H-1B Performance Reporting Orientation Webinar</a:t>
            </a:r>
          </a:p>
          <a:p>
            <a:pPr lvl="0"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867650" y="6356350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4299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20850" y="5606468"/>
            <a:ext cx="6146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https://h1bskillstraining.workforcegps.org/resources/2017/06/08/12/17/H-1B_Performance_Reporting_Resources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89350-D02E-4C32-BF03-A521343EC5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956">
            <a:off x="493716" y="5356669"/>
            <a:ext cx="1294965" cy="7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88" y="2041494"/>
            <a:ext cx="7863840" cy="1145959"/>
          </a:xfrm>
        </p:spPr>
        <p:txBody>
          <a:bodyPr/>
          <a:lstStyle/>
          <a:p>
            <a:r>
              <a:rPr lang="en-US" dirty="0"/>
              <a:t>H-1B PIRL Data Elements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21021" y="4064000"/>
            <a:ext cx="7269574" cy="1866900"/>
          </a:xfrm>
        </p:spPr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Reporting Participants in your Data File Using H-1B PIRL Data Elements 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Amended ETA-9172 DOL PIRL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867650" y="6356350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7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43542" y="369701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ETA-9172 DOL PIRL for H-1B Grants</a:t>
            </a:r>
          </a:p>
          <a:p>
            <a:pPr algn="ctr"/>
            <a:r>
              <a:rPr lang="en-US" dirty="0"/>
              <a:t>Implementation Overview 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57201" y="1061811"/>
          <a:ext cx="8142514" cy="441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6365" y="5424491"/>
            <a:ext cx="680260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 the </a:t>
            </a:r>
            <a:r>
              <a:rPr lang="en-US" dirty="0">
                <a:hlinkClick r:id="rId8" tooltip="Opens in new window"/>
              </a:rPr>
              <a:t>Summary of H-1B PIRL Data Elements for 2017 through 2018 with Data File Structure</a:t>
            </a:r>
            <a:r>
              <a:rPr lang="en-US" b="1" dirty="0">
                <a:hlinkClick r:id="rId8" tooltip="Opens in new window"/>
              </a:rPr>
              <a:t> </a:t>
            </a:r>
            <a:r>
              <a:rPr lang="en-US" b="1" dirty="0"/>
              <a:t> </a:t>
            </a:r>
            <a:r>
              <a:rPr lang="en-US" dirty="0"/>
              <a:t>for a complete list of the data elements required in each development phase.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2C5A7-2F9A-43C7-B520-673EFDEFC02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956">
            <a:off x="112281" y="5271494"/>
            <a:ext cx="1294965" cy="7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9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2234" y="3863021"/>
            <a:ext cx="8123741" cy="240125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H-1B grantees will upload a data file that includes 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84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PIRL data elements.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data file includes code values for each PIRL data element that must be entered for each participant served in your program. </a:t>
            </a:r>
          </a:p>
          <a:p>
            <a:pPr marL="0" lvl="0" indent="0">
              <a:buNone/>
            </a:pP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ETA-9172 DOL PIRL for H-1B Grants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81591"/>
              </p:ext>
            </p:extLst>
          </p:nvPr>
        </p:nvGraphicFramePr>
        <p:xfrm>
          <a:off x="1988820" y="1242205"/>
          <a:ext cx="5166360" cy="24012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5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7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6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38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56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47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6162">
                <a:tc gridSpan="12">
                  <a:txBody>
                    <a:bodyPr/>
                    <a:lstStyle/>
                    <a:p>
                      <a:pPr marL="122555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WIPS Snapshot</a:t>
                      </a:r>
                      <a:r>
                        <a:rPr lang="en-US" sz="16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CSV Data File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73">
                <a:tc>
                  <a:txBody>
                    <a:bodyPr/>
                    <a:lstStyle/>
                    <a:p>
                      <a:pPr marL="122555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00000000000001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19981106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73">
                <a:tc>
                  <a:txBody>
                    <a:bodyPr/>
                    <a:lstStyle/>
                    <a:p>
                      <a:pPr marL="122555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00000000000002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19960420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73">
                <a:tc>
                  <a:txBody>
                    <a:bodyPr/>
                    <a:lstStyle/>
                    <a:p>
                      <a:pPr marL="122555" marR="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00000000000003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19970730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773">
                <a:tc>
                  <a:txBody>
                    <a:bodyPr/>
                    <a:lstStyle/>
                    <a:p>
                      <a:pPr marL="122555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00000000000004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19900603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84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00138"/>
            <a:ext cx="9144000" cy="76835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DOL is currently seeking OMB-approval for 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Amended ETA-9172 DOL PIRL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Amended ETA-9172: </a:t>
            </a:r>
            <a:r>
              <a:rPr lang="en-US" dirty="0"/>
              <a:t>PIRL 1813 and 2126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68781"/>
              </p:ext>
            </p:extLst>
          </p:nvPr>
        </p:nvGraphicFramePr>
        <p:xfrm>
          <a:off x="1447404" y="1906815"/>
          <a:ext cx="6249192" cy="1604631"/>
        </p:xfrm>
        <a:graphic>
          <a:graphicData uri="http://schemas.openxmlformats.org/drawingml/2006/table">
            <a:tbl>
              <a:tblPr firstRow="1" bandRow="1"/>
              <a:tblGrid>
                <a:gridCol w="123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  <a:ea typeface="Times New Roman"/>
                          <a:cs typeface="Times New Roman"/>
                        </a:rPr>
                        <a:t>PIRL DE #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  <a:ea typeface="Times New Roman"/>
                          <a:cs typeface="Times New Roman"/>
                        </a:rPr>
                        <a:t>Data Element Name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PIRL 1813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Date Completed, During Program Participation, an Education or Training Program Leading to a Recognized Postsecondary Credential or Employment (WIOA)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PIRL 2126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Entered Training-Related Employment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95646" y="3783221"/>
            <a:ext cx="3623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Not required: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Retroactive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collection of PIRL 1813 and 2126 for participants exiting the program before the Amended ETA-9172 is approved 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NOT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required.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829" y="3767753"/>
            <a:ext cx="47153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Grantees are responsible for: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Collecting</a:t>
            </a: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PIRL 1813 and 2126 when the Amended ETA-9172 is approved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Reporting</a:t>
            </a: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PIRL 1813 and 2126 in Fall 2018</a:t>
            </a:r>
          </a:p>
        </p:txBody>
      </p:sp>
    </p:spTree>
    <p:extLst>
      <p:ext uri="{BB962C8B-B14F-4D97-AF65-F5344CB8AC3E}">
        <p14:creationId xmlns:p14="http://schemas.microsoft.com/office/powerpoint/2010/main" val="417476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effectLst/>
              </a:rPr>
              <a:t>For the reporting quarter ending December 31, 2017, grantees are responsible for collecting PIRL 1813 and 2126 for </a:t>
            </a:r>
            <a:r>
              <a:rPr lang="en-US" sz="2200" u="sng" dirty="0">
                <a:effectLst/>
              </a:rPr>
              <a:t>all</a:t>
            </a:r>
            <a:r>
              <a:rPr lang="en-US" sz="2200" dirty="0">
                <a:effectLst/>
              </a:rPr>
              <a:t> participants.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694" y="4568857"/>
            <a:ext cx="7364627" cy="1434686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7971" y="1933575"/>
            <a:ext cx="4659086" cy="2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00197"/>
              </p:ext>
            </p:extLst>
          </p:nvPr>
        </p:nvGraphicFramePr>
        <p:xfrm>
          <a:off x="1662251" y="2015633"/>
          <a:ext cx="6219800" cy="2525876"/>
        </p:xfrm>
        <a:graphic>
          <a:graphicData uri="http://schemas.openxmlformats.org/drawingml/2006/table">
            <a:tbl>
              <a:tblPr firstRow="1" bandRow="1"/>
              <a:tblGrid>
                <a:gridCol w="119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  <a:ea typeface="Times New Roman"/>
                          <a:cs typeface="Times New Roman"/>
                        </a:rPr>
                        <a:t>PIRL DE #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  <a:ea typeface="Times New Roman"/>
                          <a:cs typeface="Times New Roman"/>
                        </a:rPr>
                        <a:t>Data Element Name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34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PIRL 1813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Date Completed, During Program Participation, an Education or Training Program Leading to a Recognized Postsecondary Credential or Employment (WIOA)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PIRL 2126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Entered Training-Related Employment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4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88" y="1616367"/>
            <a:ext cx="7863840" cy="1552865"/>
          </a:xfrm>
        </p:spPr>
        <p:txBody>
          <a:bodyPr/>
          <a:lstStyle/>
          <a:p>
            <a:r>
              <a:rPr lang="en-US" dirty="0"/>
              <a:t>Performance Policy FAQs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How do I …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What’s the difference between …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When do I report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867650" y="6356350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2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9885" y="2184570"/>
            <a:ext cx="8229363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1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Performance Policy FAQs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34057" r="8711" b="6770"/>
          <a:stretch/>
        </p:blipFill>
        <p:spPr bwMode="auto">
          <a:xfrm>
            <a:off x="160730" y="2486068"/>
            <a:ext cx="8496857" cy="356878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449" y="3830041"/>
            <a:ext cx="1981063" cy="474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6450" y="2631090"/>
            <a:ext cx="0" cy="1053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9885" y="800774"/>
            <a:ext cx="80785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How do I find my H-1B Grant Number?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H-1B grant number is on your grant agreement, which is a 13 or 14-digit number that starts with HG-xxxxx-xx-x-x-xx, which is the code value that you enter in </a:t>
            </a:r>
            <a:r>
              <a:rPr lang="en-US" b="1" dirty="0"/>
              <a:t>PIRL 938</a:t>
            </a:r>
            <a:r>
              <a:rPr lang="en-US" dirty="0"/>
              <a:t> H-1B Grant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Do not include hyphens! </a:t>
            </a:r>
          </a:p>
        </p:txBody>
      </p:sp>
    </p:spTree>
    <p:extLst>
      <p:ext uri="{BB962C8B-B14F-4D97-AF65-F5344CB8AC3E}">
        <p14:creationId xmlns:p14="http://schemas.microsoft.com/office/powerpoint/2010/main" val="222110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9887" y="1244770"/>
            <a:ext cx="8229363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51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Performance Policy FAQs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0008" y="802642"/>
            <a:ext cx="7934842" cy="576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What’s the difference between Program Entry vs. Date Entered Training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PIRL 900 </a:t>
            </a:r>
            <a:r>
              <a:rPr lang="en-US" b="1" dirty="0"/>
              <a:t>Date of Program Entry (WIOA) </a:t>
            </a:r>
            <a:r>
              <a:rPr lang="en-US" dirty="0"/>
              <a:t>defined as date received grant-funded services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PIRL 1302 </a:t>
            </a:r>
            <a:r>
              <a:rPr lang="en-US" b="1" dirty="0"/>
              <a:t>Date Entered Training #1 (WIOA) </a:t>
            </a:r>
            <a:r>
              <a:rPr lang="en-US" dirty="0"/>
              <a:t>defined as the date in which training actually started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When do I report Date of Program Exit (WIOA)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PIRL 901 </a:t>
            </a:r>
            <a:r>
              <a:rPr lang="en-US" dirty="0"/>
              <a:t>Date of Program Exit is the date in which the participant received their last grant-funded service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date is reported in your data file 90 days after the participant received their last grant-funded service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645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9887" y="1244770"/>
            <a:ext cx="8229363" cy="80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effectLst/>
              </a:rPr>
              <a:t>FAQ: Reporting Training Outcomes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9726" y="1243538"/>
            <a:ext cx="7664548" cy="511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How do I report Training Activities?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Dependent on training design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Flexibility to categorize training courses into three activities with unique start date and end date 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296537" y="13971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-1296537" y="18543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49706" y="1959427"/>
            <a:ext cx="6649609" cy="2412433"/>
            <a:chOff x="940982" y="1959427"/>
            <a:chExt cx="6649609" cy="2412433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075690" y="1959427"/>
              <a:ext cx="1514901" cy="83036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1314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Date Entered Training #3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484732" y="1959427"/>
              <a:ext cx="1534812" cy="830369"/>
            </a:xfrm>
            <a:prstGeom prst="flowChartAlternateProcess">
              <a:avLst/>
            </a:prstGeom>
            <a:solidFill>
              <a:srgbClr val="FFD243"/>
            </a:solidFill>
            <a:ln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1309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Date Entered Training #2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0982" y="1975978"/>
              <a:ext cx="1487606" cy="830369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1302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Date Entered Training #1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75690" y="3458374"/>
              <a:ext cx="1514901" cy="913486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1318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Date Completed or Withdrew form Training #3</a:t>
              </a:r>
              <a:endParaRPr lang="en-US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3484732" y="3458374"/>
              <a:ext cx="1534812" cy="913486"/>
            </a:xfrm>
            <a:prstGeom prst="flowChartAlternateProcess">
              <a:avLst/>
            </a:prstGeom>
            <a:solidFill>
              <a:srgbClr val="FFD243"/>
            </a:solidFill>
            <a:ln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1313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Date Completed or Withdrew form Training #2</a:t>
              </a:r>
              <a:endParaRPr lang="en-US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940982" y="3458055"/>
              <a:ext cx="1487606" cy="91348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1308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Date </a:t>
              </a:r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Completed or Withdrew form </a:t>
              </a: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Training #1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71393" y="2911467"/>
            <a:ext cx="5578815" cy="452462"/>
            <a:chOff x="1462669" y="2944920"/>
            <a:chExt cx="5578815" cy="45246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28" name="Down Arrow 27"/>
            <p:cNvSpPr/>
            <p:nvPr/>
          </p:nvSpPr>
          <p:spPr>
            <a:xfrm>
              <a:off x="1462669" y="2944920"/>
              <a:ext cx="444232" cy="43954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6624796" y="2957834"/>
              <a:ext cx="416688" cy="43954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4029029" y="2957834"/>
              <a:ext cx="446218" cy="43954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85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047875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465574" y="2688413"/>
            <a:ext cx="8072139" cy="3471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For this grant initiative I am the: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Representative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Director/Manager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IT/Data Manager or staff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Partner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Partner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78513035"/>
              </p:ext>
            </p:extLst>
          </p:nvPr>
        </p:nvGraphicFramePr>
        <p:xfrm>
          <a:off x="465574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614530"/>
            <a:ext cx="1503568" cy="14009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217489"/>
            <a:ext cx="7750629" cy="7744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anose="020B0504020000000003" pitchFamily="34" charset="0"/>
              </a:rPr>
              <a:t>Checking 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D11E5-0E5D-4CDA-9C4B-023F477D2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83" y="4692531"/>
            <a:ext cx="1936587" cy="16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4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9887" y="1244770"/>
            <a:ext cx="8229363" cy="80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278" y="0"/>
            <a:ext cx="8838956" cy="1035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effectLst/>
              </a:rPr>
              <a:t>FAQ: WIOA Training Types vs. H-1B Training Types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9888" y="1105867"/>
            <a:ext cx="7892370" cy="5615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How do I report training types and what is the difference between PIRL 1303 and PIRL 2109?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Flexibility to record up to three courses that comprise PIRL 1302 Training Activity #1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Applies to PIRL 1309 and 1314 Training Activity #2 </a:t>
            </a:r>
            <a:br>
              <a:rPr lang="en-US" dirty="0"/>
            </a:br>
            <a:r>
              <a:rPr lang="en-US" dirty="0"/>
              <a:t>and #3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296537" y="13971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9531" y="2087669"/>
            <a:ext cx="8794638" cy="2533461"/>
            <a:chOff x="478579" y="1438621"/>
            <a:chExt cx="8794638" cy="2533461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2507252" y="1640386"/>
              <a:ext cx="3753133" cy="798627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1303 </a:t>
              </a:r>
              <a:endPara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Type of Training Service #1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(WIOA)</a:t>
              </a:r>
              <a:endPara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225689" y="1438621"/>
              <a:ext cx="3047528" cy="1169035"/>
            </a:xfrm>
            <a:prstGeom prst="flowChartAlternateProcess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Acceptable code values: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01 = On the Job Training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02 = Skill Upgrading                     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05 = Customized Training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06 = Other Occupational Skills Training                                                           09 = Registered Apprenticeship Training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08799" y="2982502"/>
              <a:ext cx="6714456" cy="989580"/>
              <a:chOff x="1" y="0"/>
              <a:chExt cx="4429123" cy="628650"/>
            </a:xfrm>
            <a:solidFill>
              <a:schemeClr val="tx2">
                <a:lumMod val="10000"/>
                <a:lumOff val="90000"/>
              </a:schemeClr>
            </a:solidFill>
          </p:grpSpPr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1428750" cy="628650"/>
              </a:xfrm>
              <a:prstGeom prst="flowChartAlternate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 2109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Primary Type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of Training Service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 Training Activity #1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1476375" y="0"/>
                <a:ext cx="1476375" cy="628650"/>
              </a:xfrm>
              <a:prstGeom prst="flowChartAlternate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 2110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Secondary Type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of Training Service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Training Activity #1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3000805" y="0"/>
                <a:ext cx="1428319" cy="628650"/>
              </a:xfrm>
              <a:prstGeom prst="flowChartAlternate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 2111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Tertiary Type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of Training Service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Training Activity #1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478579" y="1697536"/>
              <a:ext cx="1487606" cy="741478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1302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Date Entered Training #1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rot="16200000">
              <a:off x="2160587" y="1815372"/>
              <a:ext cx="181813" cy="41762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Bent Arrow 27"/>
            <p:cNvSpPr/>
            <p:nvPr/>
          </p:nvSpPr>
          <p:spPr>
            <a:xfrm rot="5400000">
              <a:off x="5510060" y="1548835"/>
              <a:ext cx="301980" cy="245847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36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Bent Arrow 28"/>
            <p:cNvSpPr/>
            <p:nvPr/>
          </p:nvSpPr>
          <p:spPr>
            <a:xfrm rot="16200000" flipH="1">
              <a:off x="2958536" y="1541372"/>
              <a:ext cx="290040" cy="245847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36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4276021" y="2558588"/>
              <a:ext cx="215593" cy="353831"/>
            </a:xfrm>
            <a:prstGeom prst="downArrow">
              <a:avLst>
                <a:gd name="adj1" fmla="val 50000"/>
                <a:gd name="adj2" fmla="val 517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508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9887" y="1244770"/>
            <a:ext cx="8229363" cy="80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839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effectLst/>
              </a:rPr>
              <a:t>FAQ: Reporting Credential Outcomes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410" y="976436"/>
            <a:ext cx="8229363" cy="5427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When do I report Credential Outcomes?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Credential outcomes are reported after training completion using PIRL 1307, 1312 </a:t>
            </a:r>
            <a:r>
              <a:rPr lang="en-US" sz="2200" b="1" u="sng" dirty="0"/>
              <a:t>or</a:t>
            </a:r>
            <a:r>
              <a:rPr lang="en-US" sz="2200" dirty="0"/>
              <a:t> 1317 (Training Completed #1, #2, </a:t>
            </a:r>
            <a:r>
              <a:rPr lang="en-US" sz="2200" b="1" u="sng" dirty="0"/>
              <a:t>or</a:t>
            </a:r>
            <a:r>
              <a:rPr lang="en-US" sz="2200" b="1" dirty="0"/>
              <a:t> </a:t>
            </a:r>
            <a:r>
              <a:rPr lang="en-US" sz="2200" dirty="0"/>
              <a:t>#3.)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Flexibility to report up to three credentials for one training activity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Report code value 0, if no credentials earned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Review TEGL 15-10 for definition of credentials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9608" y="1453442"/>
            <a:ext cx="7945739" cy="745374"/>
            <a:chOff x="819608" y="1453442"/>
            <a:chExt cx="7945739" cy="655405"/>
          </a:xfrm>
        </p:grpSpPr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6718407" y="1453442"/>
              <a:ext cx="2046940" cy="65540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1317</a:t>
              </a:r>
            </a:p>
            <a:p>
              <a:pPr algn="ctr"/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Training Completed #2</a:t>
              </a:r>
            </a:p>
            <a:p>
              <a:pPr algn="ctr"/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 = 1 (Yes)</a:t>
              </a:r>
            </a:p>
            <a:p>
              <a:endParaRPr lang="en-US" dirty="0"/>
            </a:p>
          </p:txBody>
        </p:sp>
        <p:sp>
          <p:nvSpPr>
            <p:cNvPr id="74" name="Text Box 2"/>
            <p:cNvSpPr txBox="1">
              <a:spLocks noChangeArrowheads="1"/>
            </p:cNvSpPr>
            <p:nvPr/>
          </p:nvSpPr>
          <p:spPr bwMode="auto">
            <a:xfrm>
              <a:off x="3688176" y="1453442"/>
              <a:ext cx="2146055" cy="613960"/>
            </a:xfrm>
            <a:prstGeom prst="flowChartAlternateProcess">
              <a:avLst/>
            </a:prstGeom>
            <a:solidFill>
              <a:srgbClr val="FFD243"/>
            </a:solidFill>
            <a:ln>
              <a:solidFill>
                <a:schemeClr val="accent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1312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Training Completed #2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rgbClr val="3366FF"/>
                  </a:solidFill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 </a:t>
              </a:r>
              <a:r>
                <a:rPr lang="en-US" sz="12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= 1 (Yes)</a:t>
              </a:r>
              <a:endParaRPr lang="en-US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5" name="Text Box 2"/>
            <p:cNvSpPr txBox="1">
              <a:spLocks noChangeArrowheads="1"/>
            </p:cNvSpPr>
            <p:nvPr/>
          </p:nvSpPr>
          <p:spPr bwMode="auto">
            <a:xfrm>
              <a:off x="819608" y="1453442"/>
              <a:ext cx="1951064" cy="63897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PIRL 1307 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Training Completed #1 = 1 (Yes)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60223" y="2267368"/>
            <a:ext cx="8704286" cy="1551106"/>
            <a:chOff x="0" y="30924"/>
            <a:chExt cx="13933321" cy="2413000"/>
          </a:xfrm>
        </p:grpSpPr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0" y="30924"/>
              <a:ext cx="13380721" cy="2413000"/>
            </a:xfrm>
            <a:prstGeom prst="flowChartAlternateProcess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 </a:t>
              </a:r>
              <a:endPara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385180" y="108642"/>
              <a:ext cx="11861799" cy="977900"/>
              <a:chOff x="0" y="0"/>
              <a:chExt cx="11861948" cy="923763"/>
            </a:xfrm>
          </p:grpSpPr>
          <p:sp>
            <p:nvSpPr>
              <p:cNvPr id="91" name="Text Box 2"/>
              <p:cNvSpPr txBox="1">
                <a:spLocks noChangeArrowheads="1"/>
              </p:cNvSpPr>
              <p:nvPr/>
            </p:nvSpPr>
            <p:spPr bwMode="auto">
              <a:xfrm>
                <a:off x="9633098" y="0"/>
                <a:ext cx="2228850" cy="923290"/>
              </a:xfrm>
              <a:prstGeom prst="flowChartAlternateProcess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PIRL1804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Type of Recognized Credential #3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(WIOA)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2" name="Text Box 2"/>
              <p:cNvSpPr txBox="1">
                <a:spLocks noChangeArrowheads="1"/>
              </p:cNvSpPr>
              <p:nvPr/>
            </p:nvSpPr>
            <p:spPr bwMode="auto">
              <a:xfrm>
                <a:off x="4837814" y="0"/>
                <a:ext cx="2228850" cy="923290"/>
              </a:xfrm>
              <a:prstGeom prst="flowChartAlternateProcess">
                <a:avLst/>
              </a:prstGeom>
              <a:solidFill>
                <a:srgbClr val="FFD243"/>
              </a:solidFill>
              <a:ln>
                <a:solidFill>
                  <a:schemeClr val="accent6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PIRL1802 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Type of Recognized Credential #2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(WIOA)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3" name="Text Box 2"/>
              <p:cNvSpPr txBox="1">
                <a:spLocks noChangeArrowheads="1"/>
              </p:cNvSpPr>
              <p:nvPr/>
            </p:nvSpPr>
            <p:spPr bwMode="auto">
              <a:xfrm>
                <a:off x="0" y="10633"/>
                <a:ext cx="2228850" cy="913130"/>
              </a:xfrm>
              <a:prstGeom prst="flowChartAlternate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PIRL1800 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Type of Recognized Credential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(WIOA)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 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3484786" y="182243"/>
              <a:ext cx="2987676" cy="594995"/>
            </a:xfrm>
            <a:prstGeom prst="flowChartAlternateProcess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4F81BD"/>
                  </a:solidFill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Training with a 2nd Credential   </a:t>
              </a:r>
              <a:endPara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385180" y="1430447"/>
              <a:ext cx="11861799" cy="882015"/>
              <a:chOff x="0" y="0"/>
              <a:chExt cx="11861948" cy="544033"/>
            </a:xfrm>
          </p:grpSpPr>
          <p:sp>
            <p:nvSpPr>
              <p:cNvPr id="88" name="Text Box 2"/>
              <p:cNvSpPr txBox="1">
                <a:spLocks noChangeArrowheads="1"/>
              </p:cNvSpPr>
              <p:nvPr/>
            </p:nvSpPr>
            <p:spPr bwMode="auto">
              <a:xfrm>
                <a:off x="9633098" y="0"/>
                <a:ext cx="2228850" cy="533400"/>
              </a:xfrm>
              <a:prstGeom prst="flowChartAlternateProcess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</a:t>
                </a: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1805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Date Attained Recognized Credential #3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(WIOA)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solidFill>
                      <a:srgbClr val="3366FF"/>
                    </a:solidFill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 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89" name="Text Box 2"/>
              <p:cNvSpPr txBox="1">
                <a:spLocks noChangeArrowheads="1"/>
              </p:cNvSpPr>
              <p:nvPr/>
            </p:nvSpPr>
            <p:spPr bwMode="auto">
              <a:xfrm>
                <a:off x="4837814" y="0"/>
                <a:ext cx="2228850" cy="533400"/>
              </a:xfrm>
              <a:prstGeom prst="flowChartAlternateProcess">
                <a:avLst/>
              </a:prstGeom>
              <a:solidFill>
                <a:srgbClr val="FFD243"/>
              </a:solidFill>
              <a:ln>
                <a:solidFill>
                  <a:schemeClr val="accent6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PIRL1803 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Date Attained Recognized Credential #2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(WIOA)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solidFill>
                      <a:srgbClr val="3366FF"/>
                    </a:solidFill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 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0" name="Text Box 2"/>
              <p:cNvSpPr txBox="1">
                <a:spLocks noChangeArrowheads="1"/>
              </p:cNvSpPr>
              <p:nvPr/>
            </p:nvSpPr>
            <p:spPr bwMode="auto">
              <a:xfrm>
                <a:off x="0" y="10633"/>
                <a:ext cx="2228850" cy="533400"/>
              </a:xfrm>
              <a:prstGeom prst="flowChartAlternate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PIRL1801 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effectLst/>
                    <a:latin typeface="Arial Rounded MT Bold" panose="020F0704030504030204" pitchFamily="34" charset="0"/>
                    <a:ea typeface="Calibri" panose="020F0502020204030204" pitchFamily="34" charset="0"/>
                  </a:rPr>
                  <a:t>Date Attained Recognized Credential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(WIOA)</a:t>
                </a:r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81" name="Right Arrow 80"/>
            <p:cNvSpPr/>
            <p:nvPr/>
          </p:nvSpPr>
          <p:spPr>
            <a:xfrm>
              <a:off x="3829616" y="497941"/>
              <a:ext cx="2263775" cy="211455"/>
            </a:xfrm>
            <a:prstGeom prst="rightArrow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/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8302027" y="190123"/>
              <a:ext cx="2987675" cy="594995"/>
            </a:xfrm>
            <a:prstGeom prst="flowChartAlternateProcess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4F81BD"/>
                  </a:solidFill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Training with a 3rd Credential   </a:t>
              </a:r>
              <a:endPara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>
              <a:off x="8664166" y="497941"/>
              <a:ext cx="2263775" cy="211455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/>
            </a:p>
          </p:txBody>
        </p:sp>
        <p:sp>
          <p:nvSpPr>
            <p:cNvPr id="84" name="U-Turn Arrow 83"/>
            <p:cNvSpPr/>
            <p:nvPr/>
          </p:nvSpPr>
          <p:spPr>
            <a:xfrm rot="5400000">
              <a:off x="13091311" y="941560"/>
              <a:ext cx="1230630" cy="453390"/>
            </a:xfrm>
            <a:prstGeom prst="utur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/>
            </a:p>
          </p:txBody>
        </p: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0" y="624689"/>
              <a:ext cx="1346401" cy="1116331"/>
            </a:xfrm>
            <a:prstGeom prst="flowChartAlternateProcess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4F81BD"/>
                  </a:solidFill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Reporting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4F81BD"/>
                  </a:solidFill>
                  <a:effectLst/>
                  <a:latin typeface="Arial Rounded MT Bold" panose="020F0704030504030204" pitchFamily="34" charset="0"/>
                  <a:ea typeface="Calibri" panose="020F0502020204030204" pitchFamily="34" charset="0"/>
                </a:rPr>
                <a:t>Credential Attainment </a:t>
              </a:r>
              <a:endPara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6" name="U-Turn Arrow 85"/>
            <p:cNvSpPr/>
            <p:nvPr/>
          </p:nvSpPr>
          <p:spPr>
            <a:xfrm rot="5400000">
              <a:off x="8216020" y="964194"/>
              <a:ext cx="1321435" cy="483870"/>
            </a:xfrm>
            <a:prstGeom prst="utur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/>
            </a:p>
          </p:txBody>
        </p:sp>
        <p:sp>
          <p:nvSpPr>
            <p:cNvPr id="87" name="U-Turn Arrow 86"/>
            <p:cNvSpPr/>
            <p:nvPr/>
          </p:nvSpPr>
          <p:spPr>
            <a:xfrm rot="5400000">
              <a:off x="3399576" y="973247"/>
              <a:ext cx="1321435" cy="483870"/>
            </a:xfrm>
            <a:prstGeom prst="utur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82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092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</a:rPr>
              <a:t>PARTICIPANT TRAINING SERVICES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AND TRAINING OUTCOMES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" y="759710"/>
            <a:ext cx="8935461" cy="57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9887" y="1244770"/>
            <a:ext cx="8229363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050" y="205740"/>
            <a:ext cx="9144000" cy="751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FAQ: Reporting Employment Outcomes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882" y="1042034"/>
            <a:ext cx="8328317" cy="534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How do I report employment outcomes for Unemployed Individuals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PIRL 2118 </a:t>
            </a:r>
            <a:r>
              <a:rPr lang="en-US" b="1" dirty="0">
                <a:solidFill>
                  <a:schemeClr val="tx1"/>
                </a:solidFill>
              </a:rPr>
              <a:t>Date </a:t>
            </a:r>
            <a:r>
              <a:rPr lang="en-US" b="1" dirty="0"/>
              <a:t>Entered Employment (Discretionary Grants) </a:t>
            </a:r>
            <a:r>
              <a:rPr lang="en-US" dirty="0"/>
              <a:t>applies to participants determined unemployed, long-term unemployed and underemployed at program participation.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Outcomes can be recorded at any time during program participation.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Employment Outcomes for Incumbent Workers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PIRL 2119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Incumbent Workers Retained Current Position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PIRL 2120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Incumbent Workers </a:t>
            </a:r>
            <a:r>
              <a:rPr lang="en-US" b="1" dirty="0"/>
              <a:t>Advanced to New Employment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Applies to participants determined incumbent workers at program participation that either retained or advanced to a new position in the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or 3</a:t>
            </a:r>
            <a:r>
              <a:rPr lang="en-US" baseline="30000" dirty="0"/>
              <a:t>rd</a:t>
            </a:r>
            <a:r>
              <a:rPr lang="en-US" dirty="0"/>
              <a:t> quarter after program completion.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5690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80621" y="550779"/>
            <a:ext cx="8508938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FAQ: Participant Tracking for Performance Reporting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621" y="1737875"/>
            <a:ext cx="8328317" cy="4482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What’s the difference between “follow-up services” and performance tracking?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u="sng" dirty="0"/>
              <a:t>Post-training</a:t>
            </a:r>
            <a:r>
              <a:rPr lang="en-US" b="1" dirty="0"/>
              <a:t> follow-up services: </a:t>
            </a:r>
            <a:r>
              <a:rPr lang="en-US" dirty="0"/>
              <a:t>Services provided to H-1B participants after training, but before exit from the program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Participant tracking for performance reporting: </a:t>
            </a:r>
            <a:r>
              <a:rPr lang="en-US" dirty="0"/>
              <a:t>Grantee activities to track participants in order to report H-1B Real-time performance outcomes</a:t>
            </a:r>
          </a:p>
        </p:txBody>
      </p:sp>
    </p:spTree>
    <p:extLst>
      <p:ext uri="{BB962C8B-B14F-4D97-AF65-F5344CB8AC3E}">
        <p14:creationId xmlns:p14="http://schemas.microsoft.com/office/powerpoint/2010/main" val="385953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6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 and Resolving Data File Errors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Steps for Data Validation &amp; Common Data File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1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4904" y="1730143"/>
            <a:ext cx="8458200" cy="3465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Step One: 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Formatting Check Errors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3088" indent="-2730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Verify that the format of data file is correct</a:t>
            </a:r>
          </a:p>
          <a:p>
            <a:pPr marL="573088" indent="-2730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Appears under format errors hyperlink in WIPS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Step Two: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Valid Values Errors</a:t>
            </a:r>
          </a:p>
          <a:p>
            <a:pPr marL="642938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Verify that the code values entered match with the options available </a:t>
            </a:r>
          </a:p>
          <a:p>
            <a:pPr marL="642938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Appears under total errors hyperlink in WIPS</a:t>
            </a:r>
          </a:p>
          <a:p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-141514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Steps for 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575283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9486" y="1114425"/>
            <a:ext cx="8458200" cy="5355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Three: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Duplicate Errors</a:t>
            </a:r>
          </a:p>
          <a:p>
            <a:pPr marL="573088" indent="-2730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Verifies that duplicative participant records are not in the uploaded file</a:t>
            </a:r>
          </a:p>
          <a:p>
            <a:pPr marL="573088" indent="-2730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Appears under duplicate errors hyperlink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Four: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Logic Rule Errors</a:t>
            </a:r>
          </a:p>
          <a:p>
            <a:pPr marL="573088" indent="-2730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Validation check related to the business rules of each code value assigned for all data elements to verify internal logic of participant records</a:t>
            </a:r>
          </a:p>
          <a:p>
            <a:pPr marL="573088" indent="-2730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Appears under total errors hyperlink</a:t>
            </a:r>
          </a:p>
          <a:p>
            <a:pPr marL="573088" indent="-2730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Steps three and four are run at same time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-141514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Steps for 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779467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0144" y="1583472"/>
            <a:ext cx="2243411" cy="434899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6729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0597" y="274277"/>
            <a:ext cx="2752319" cy="343697"/>
          </a:xfrm>
        </p:spPr>
        <p:txBody>
          <a:bodyPr>
            <a:noAutofit/>
          </a:bodyPr>
          <a:lstStyle/>
          <a:p>
            <a:r>
              <a:rPr lang="en-US" sz="1800" dirty="0"/>
              <a:t>January 11,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n-lt"/>
                <a:cs typeface="Franklin Gothic Medium" panose="020B0603020102020204" pitchFamily="34" charset="0"/>
              </a:rPr>
              <a:t>H-1B Performance Reporting Webinar 2.0:</a:t>
            </a:r>
            <a:br>
              <a:rPr lang="en-US" sz="4800" cap="small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n-lt"/>
                <a:cs typeface="Franklin Gothic Medium" panose="020B0603020102020204" pitchFamily="34" charset="0"/>
              </a:rPr>
            </a:br>
            <a:r>
              <a:rPr lang="en-US" sz="4800" cap="small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n-lt"/>
                <a:cs typeface="Franklin Gothic Medium" panose="020B0603020102020204" pitchFamily="34" charset="0"/>
              </a:rPr>
              <a:t>WIPS Implementation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9428" y="4474026"/>
            <a:ext cx="5440913" cy="1626629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</a:pPr>
            <a:r>
              <a:rPr lang="en-US" sz="1800" b="1" cap="small" spc="40" dirty="0">
                <a:solidFill>
                  <a:srgbClr val="C00000"/>
                </a:solidFill>
                <a:cs typeface="Franklin Gothic Medium" panose="020B0603020102020204" pitchFamily="34" charset="0"/>
              </a:rPr>
              <a:t>H-1B TechHire Partnership</a:t>
            </a:r>
          </a:p>
          <a:p>
            <a:pPr lvl="0" algn="ctr">
              <a:spcBef>
                <a:spcPts val="0"/>
              </a:spcBef>
              <a:buClrTx/>
            </a:pPr>
            <a:r>
              <a:rPr lang="en-US" sz="1800" b="1" cap="small" spc="40" dirty="0">
                <a:solidFill>
                  <a:srgbClr val="C00000"/>
                </a:solidFill>
                <a:cs typeface="Franklin Gothic Medium" panose="020B0603020102020204" pitchFamily="34" charset="0"/>
              </a:rPr>
              <a:t>Strengthening Working Families Initiative </a:t>
            </a:r>
          </a:p>
          <a:p>
            <a:pPr lvl="0" algn="ctr">
              <a:spcBef>
                <a:spcPts val="0"/>
              </a:spcBef>
              <a:buClrTx/>
            </a:pPr>
            <a:r>
              <a:rPr lang="en-US" sz="1800" b="1" cap="small" spc="40" dirty="0">
                <a:solidFill>
                  <a:srgbClr val="C00000"/>
                </a:solidFill>
                <a:cs typeface="Franklin Gothic Medium" panose="020B0603020102020204" pitchFamily="34" charset="0"/>
              </a:rPr>
              <a:t>America’s Promise Grantees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B503819-C597-4A07-9BD4-9E42FA6DBB4C}"/>
              </a:ext>
            </a:extLst>
          </p:cNvPr>
          <p:cNvSpPr txBox="1">
            <a:spLocks/>
          </p:cNvSpPr>
          <p:nvPr/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6D636C-90A3-4979-BA37-BAB384B22101}" type="slidenum">
              <a:rPr lang="en-US" sz="1400">
                <a:solidFill>
                  <a:schemeClr val="accent1">
                    <a:lumMod val="40000"/>
                    <a:lumOff val="60000"/>
                  </a:schemeClr>
                </a:solidFill>
              </a:rPr>
              <a:pPr algn="r"/>
              <a:t>3</a:t>
            </a:fld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143" y="1409700"/>
            <a:ext cx="8165275" cy="46148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Consult error report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Identify error in data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Verify accurate code value and consult logic rules and valid values 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Make corrections to data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Re-submit data file for the next round of your data validation process </a:t>
            </a:r>
          </a:p>
          <a:p>
            <a:pPr marL="0" lvl="0" indent="0">
              <a:buNone/>
            </a:pPr>
            <a:endParaRPr lang="en-US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Data Validation Error Report Resolution</a:t>
            </a:r>
          </a:p>
        </p:txBody>
      </p:sp>
    </p:spTree>
    <p:extLst>
      <p:ext uri="{BB962C8B-B14F-4D97-AF65-F5344CB8AC3E}">
        <p14:creationId xmlns:p14="http://schemas.microsoft.com/office/powerpoint/2010/main" val="412094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42783"/>
          </a:xfrm>
        </p:spPr>
        <p:txBody>
          <a:bodyPr/>
          <a:lstStyle/>
          <a:p>
            <a:pPr algn="ctr"/>
            <a:r>
              <a:rPr lang="en-US" dirty="0"/>
              <a:t>Common Format &amp; Valid Value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9887" y="942783"/>
            <a:ext cx="8219635" cy="554510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Data File Structure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      Code values in between commas or a null value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marL="41148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A space in between commas could be an error! A value that contains a space for a null value could be an error!</a:t>
            </a:r>
          </a:p>
          <a:p>
            <a:pPr marL="0" indent="0">
              <a:buNone/>
            </a:pPr>
            <a:r>
              <a:rPr lang="en-US" dirty="0"/>
              <a:t>Do you have headings and data element numbers in your data file?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This will result in a data file error! </a:t>
            </a:r>
          </a:p>
          <a:p>
            <a:pPr marL="0" indent="0">
              <a:buNone/>
            </a:pPr>
            <a:r>
              <a:rPr lang="en-US" dirty="0"/>
              <a:t>PIRL code values that require # digits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Example: PIRL 938 H-1B Grants requires 13 or 14 digits</a:t>
            </a:r>
            <a:r>
              <a:rPr lang="en-US" dirty="0"/>
              <a:t>.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Including only 10 digits will result in an error!</a:t>
            </a:r>
          </a:p>
          <a:p>
            <a:pPr marL="0" indent="0">
              <a:buNone/>
            </a:pPr>
            <a:r>
              <a:rPr lang="en-US" dirty="0"/>
              <a:t>Dates in the correct format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Format must be </a:t>
            </a:r>
            <a:r>
              <a:rPr lang="en-US" b="1" dirty="0">
                <a:solidFill>
                  <a:schemeClr val="tx1"/>
                </a:solidFill>
              </a:rPr>
              <a:t>19771110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November 10, 1977 or “10111977” will result in an error! 	</a:t>
            </a:r>
            <a:endParaRPr lang="en-US" dirty="0"/>
          </a:p>
        </p:txBody>
      </p:sp>
      <p:pic>
        <p:nvPicPr>
          <p:cNvPr id="8" name="Picture 3" descr="C:\Users\Saunders.Katie.E\AppData\Local\Microsoft\Windows\Temporary Internet Files\Content.IE5\RFB9YEVD\milker-X-icon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5" y="5721948"/>
            <a:ext cx="237762" cy="2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unders.Katie.E\AppData\Local\Microsoft\Windows\Temporary Internet Files\Content.IE5\RFB9YEVD\milker-X-icon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5" y="2006408"/>
            <a:ext cx="237762" cy="2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unders.Katie.E\AppData\Local\Microsoft\Windows\Temporary Internet Files\Content.IE5\RFB9YEVD\milker-X-icon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5" y="3413323"/>
            <a:ext cx="237762" cy="2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aunders.Katie.E\AppData\Local\Microsoft\Windows\Temporary Internet Files\Content.IE5\RFB9YEVD\milker-X-icon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5" y="4790910"/>
            <a:ext cx="237762" cy="2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31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16645"/>
          </a:xfrm>
        </p:spPr>
        <p:txBody>
          <a:bodyPr/>
          <a:lstStyle/>
          <a:p>
            <a:pPr algn="ctr"/>
            <a:r>
              <a:rPr lang="en-US" dirty="0"/>
              <a:t>Logic Validation Rule Samples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4741" y="4951777"/>
            <a:ext cx="8697913" cy="190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Font typeface="Wingdings 3" panose="05040102010807070707" pitchFamily="18" charset="2"/>
              <a:buNone/>
            </a:pPr>
            <a:endParaRPr lang="en-US" sz="12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695" y="889286"/>
            <a:ext cx="7992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Logic Validation Rules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Rely on a variety of PIRL data elements to verify your data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35084"/>
              </p:ext>
            </p:extLst>
          </p:nvPr>
        </p:nvGraphicFramePr>
        <p:xfrm>
          <a:off x="253122" y="4206008"/>
          <a:ext cx="8281276" cy="144805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62521">
                  <a:extLst>
                    <a:ext uri="{9D8B030D-6E8A-4147-A177-3AD203B41FA5}">
                      <a16:colId xmlns:a16="http://schemas.microsoft.com/office/drawing/2014/main" val="3493574542"/>
                    </a:ext>
                  </a:extLst>
                </a:gridCol>
                <a:gridCol w="4718755">
                  <a:extLst>
                    <a:ext uri="{9D8B030D-6E8A-4147-A177-3AD203B41FA5}">
                      <a16:colId xmlns:a16="http://schemas.microsoft.com/office/drawing/2014/main" val="3405376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PIRL 2118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Reporting Entered</a:t>
                      </a:r>
                      <a:r>
                        <a:rPr lang="en-US" baseline="0" dirty="0"/>
                        <a:t> Employment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782246"/>
                  </a:ext>
                </a:extLst>
              </a:tr>
              <a:tr h="437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9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PIRL 2118 (Date Entered Employment)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 2" panose="05020102010507070707" pitchFamily="18" charset="2"/>
                        <a:buNone/>
                      </a:pPr>
                      <a:r>
                        <a:rPr lang="en-US" b="1" i="1" dirty="0"/>
                        <a:t>must </a:t>
                      </a:r>
                      <a:r>
                        <a:rPr lang="en-US" b="0" dirty="0"/>
                        <a:t>be equal to or after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PIRL 900 (Date of Program Entry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203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54249"/>
              </p:ext>
            </p:extLst>
          </p:nvPr>
        </p:nvGraphicFramePr>
        <p:xfrm>
          <a:off x="253122" y="1871282"/>
          <a:ext cx="8281277" cy="171729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27799">
                  <a:extLst>
                    <a:ext uri="{9D8B030D-6E8A-4147-A177-3AD203B41FA5}">
                      <a16:colId xmlns:a16="http://schemas.microsoft.com/office/drawing/2014/main" val="3493574542"/>
                    </a:ext>
                  </a:extLst>
                </a:gridCol>
                <a:gridCol w="4753478">
                  <a:extLst>
                    <a:ext uri="{9D8B030D-6E8A-4147-A177-3AD203B41FA5}">
                      <a16:colId xmlns:a16="http://schemas.microsoft.com/office/drawing/2014/main" val="3405376507"/>
                    </a:ext>
                  </a:extLst>
                </a:gridCol>
              </a:tblGrid>
              <a:tr h="27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PIRL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Reporting </a:t>
                      </a:r>
                      <a:r>
                        <a:rPr lang="en-US" baseline="0" dirty="0"/>
                        <a:t>Employment 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782246"/>
                  </a:ext>
                </a:extLst>
              </a:tr>
              <a:tr h="437135">
                <a:tc>
                  <a:txBody>
                    <a:bodyPr/>
                    <a:lstStyle/>
                    <a:p>
                      <a:r>
                        <a:rPr lang="en-US" dirty="0"/>
                        <a:t>IF 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Then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9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PIRL 900 (Date of Program Entry) </a:t>
                      </a:r>
                      <a:r>
                        <a:rPr lang="en-US" dirty="0"/>
                        <a:t>is NOT blank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 2" panose="05020102010507070707" pitchFamily="18" charset="2"/>
                        <a:buNone/>
                      </a:pPr>
                      <a:r>
                        <a:rPr lang="en-US" b="1" dirty="0"/>
                        <a:t>PIRL 400 </a:t>
                      </a:r>
                      <a:r>
                        <a:rPr lang="en-US" b="1" i="1" dirty="0"/>
                        <a:t>must</a:t>
                      </a:r>
                      <a:r>
                        <a:rPr lang="en-US" b="1" dirty="0"/>
                        <a:t> </a:t>
                      </a:r>
                      <a:r>
                        <a:rPr lang="en-US" b="0" dirty="0"/>
                        <a:t>be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/>
                        <a:t>0, Unemployed; 1, Employed; 2, Employed but Received Notice of Termination; or 3, Not in labor Force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2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068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0925"/>
          </a:xfrm>
        </p:spPr>
        <p:txBody>
          <a:bodyPr/>
          <a:lstStyle/>
          <a:p>
            <a:pPr algn="ctr"/>
            <a:r>
              <a:rPr lang="en-US" dirty="0"/>
              <a:t>Logic Validation Rule Samples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57195"/>
              </p:ext>
            </p:extLst>
          </p:nvPr>
        </p:nvGraphicFramePr>
        <p:xfrm>
          <a:off x="538023" y="1635396"/>
          <a:ext cx="8271226" cy="1656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35613">
                  <a:extLst>
                    <a:ext uri="{9D8B030D-6E8A-4147-A177-3AD203B41FA5}">
                      <a16:colId xmlns:a16="http://schemas.microsoft.com/office/drawing/2014/main" val="3493574542"/>
                    </a:ext>
                  </a:extLst>
                </a:gridCol>
                <a:gridCol w="4135613">
                  <a:extLst>
                    <a:ext uri="{9D8B030D-6E8A-4147-A177-3AD203B41FA5}">
                      <a16:colId xmlns:a16="http://schemas.microsoft.com/office/drawing/2014/main" val="34053765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PIRL 2101 </a:t>
                      </a:r>
                      <a:r>
                        <a:rPr lang="en-US" dirty="0"/>
                        <a:t>Reporting Underemployed</a:t>
                      </a:r>
                      <a:r>
                        <a:rPr lang="en-US" baseline="0" dirty="0"/>
                        <a:t> Workers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 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Then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9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PIRL 907 (Recipient of Incumbent Worker Training) </a:t>
                      </a:r>
                      <a:r>
                        <a:rPr lang="en-US" dirty="0"/>
                        <a:t>is 4, H-1B Funded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PIRL 2101 (Underemployed Worker) </a:t>
                      </a:r>
                      <a:r>
                        <a:rPr lang="en-US" b="1" i="1" dirty="0"/>
                        <a:t>must</a:t>
                      </a:r>
                      <a:r>
                        <a:rPr lang="en-US" dirty="0"/>
                        <a:t> be 0, 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2039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138328"/>
              </p:ext>
            </p:extLst>
          </p:nvPr>
        </p:nvGraphicFramePr>
        <p:xfrm>
          <a:off x="527975" y="3875948"/>
          <a:ext cx="8281274" cy="1381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52832">
                  <a:extLst>
                    <a:ext uri="{9D8B030D-6E8A-4147-A177-3AD203B41FA5}">
                      <a16:colId xmlns:a16="http://schemas.microsoft.com/office/drawing/2014/main" val="3493574542"/>
                    </a:ext>
                  </a:extLst>
                </a:gridCol>
                <a:gridCol w="4628442">
                  <a:extLst>
                    <a:ext uri="{9D8B030D-6E8A-4147-A177-3AD203B41FA5}">
                      <a16:colId xmlns:a16="http://schemas.microsoft.com/office/drawing/2014/main" val="3405376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PIRL 1800</a:t>
                      </a:r>
                      <a:r>
                        <a:rPr lang="en-US" baseline="0" dirty="0"/>
                        <a:t>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Reporting Credentials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78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 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Then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9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PIRL 1800 (Type of Recognized Credential) </a:t>
                      </a:r>
                      <a:r>
                        <a:rPr lang="en-US" dirty="0"/>
                        <a:t>is 1, 2, 3, 4, 5, 6, or 7,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PIRL 1801 (Date Attained Recognized Credential) </a:t>
                      </a:r>
                      <a:r>
                        <a:rPr lang="en-US" b="1" i="1" dirty="0"/>
                        <a:t>must</a:t>
                      </a:r>
                      <a:r>
                        <a:rPr lang="en-US" dirty="0"/>
                        <a:t> contain a valid date. </a:t>
                      </a:r>
                      <a:endParaRPr lang="en-US" dirty="0">
                        <a:solidFill>
                          <a:srgbClr val="FAA32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2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024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36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Performance Report (QPR) 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How a QPR is Generated in WIPS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QPR Aggregation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3888" y="842964"/>
            <a:ext cx="786384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55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29"/>
          <a:stretch/>
        </p:blipFill>
        <p:spPr bwMode="auto">
          <a:xfrm rot="888309">
            <a:off x="5618255" y="1293843"/>
            <a:ext cx="3588264" cy="23974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947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H-1B QPR Aggregation Rules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9681974"/>
              </p:ext>
            </p:extLst>
          </p:nvPr>
        </p:nvGraphicFramePr>
        <p:xfrm>
          <a:off x="374374" y="2097044"/>
          <a:ext cx="5469131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80161" y="1253617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Grantee Database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21688" y="1246759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CSV Data File Upload in WIPS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3215" y="1278888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QPR Generated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280161" y="3517952"/>
            <a:ext cx="7894171" cy="283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ea typeface="Calibri"/>
                <a:cs typeface="Times New Roman"/>
              </a:rPr>
              <a:t>Overview of Aggregation Rules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ea typeface="Calibri"/>
                <a:cs typeface="Times New Roman"/>
              </a:rPr>
              <a:t>Business rules to aggregate performance data into H-1B Real-time Outcome Measures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ea typeface="Calibri"/>
                <a:cs typeface="Times New Roman"/>
              </a:rPr>
              <a:t>Total Participants Served, Began and Completed Training, including types of services, types of training, and credential and employment outcomes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ea typeface="Calibri"/>
                <a:cs typeface="Times New Roman"/>
              </a:rPr>
              <a:t>Ensure H-1B aggregation rules are applied to grantee’s internal systems for calculating H-1B Outcome Measures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6079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H-1B QPR Aggregation Rules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302280" y="2477482"/>
            <a:ext cx="8436428" cy="433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Total Participants Served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/>
              <a:t>PIRL 900 Date of Program Entry (WIOA)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Total Participants Unemployed at Program Participation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/>
              <a:t>PIRL 400 Employment Status is 0, Unemployed or 2, Employed, but Received Notice of Termination; and PIRL 900 Date of Program Entry (WIOA)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/>
              <a:t> </a:t>
            </a:r>
            <a:r>
              <a:rPr lang="en-US" sz="2200" b="1" dirty="0"/>
              <a:t>Total Participants Began Training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/>
              <a:t>PIRL 900 Date of Program Entry and PIRL 1302 Date Entered Training #1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Total Participants Entered Employment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PIRL 2118 Date Entered Employment</a:t>
            </a:r>
            <a:endParaRPr lang="en-US" sz="2200" b="1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280" y="1135060"/>
            <a:ext cx="80225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ea typeface="Calibri"/>
                <a:cs typeface="Times New Roman"/>
              </a:rPr>
              <a:t>Aggregation rules are dependent on:</a:t>
            </a:r>
            <a:endParaRPr lang="en-US" sz="2200" dirty="0"/>
          </a:p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PIRL 938 H-1B is not null</a:t>
            </a:r>
          </a:p>
          <a:p>
            <a:pPr marL="685800" lvl="1" indent="-228600" defTabSz="9144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Date entered is before end of the report period (or current quarter) </a:t>
            </a:r>
          </a:p>
        </p:txBody>
      </p:sp>
    </p:spTree>
    <p:extLst>
      <p:ext uri="{BB962C8B-B14F-4D97-AF65-F5344CB8AC3E}">
        <p14:creationId xmlns:p14="http://schemas.microsoft.com/office/powerpoint/2010/main" val="4108652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H-1B QPR Aggregation Rules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353786" y="4126211"/>
            <a:ext cx="8436428" cy="246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Program Completion Outcomes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Entered Training Related Outcomes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353786" y="2667000"/>
            <a:ext cx="8436428" cy="379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endParaRPr lang="en-US" sz="1600" b="1" dirty="0">
              <a:ea typeface="Calibri"/>
              <a:cs typeface="Times New Roman"/>
            </a:endParaRPr>
          </a:p>
          <a:p>
            <a:pPr marL="411480" lvl="1" indent="0">
              <a:buNone/>
            </a:pPr>
            <a:r>
              <a:rPr lang="en-US" sz="1600" b="1" dirty="0">
                <a:ea typeface="Calibri"/>
                <a:cs typeface="Times New Roman"/>
              </a:rPr>
              <a:t>              </a:t>
            </a:r>
          </a:p>
          <a:p>
            <a:pPr marL="411480" lvl="1" indent="0">
              <a:buNone/>
            </a:pPr>
            <a:r>
              <a:rPr lang="en-US" sz="1600" b="1" dirty="0">
                <a:ea typeface="Calibri"/>
                <a:cs typeface="Times New Roman"/>
              </a:rPr>
              <a:t>              </a:t>
            </a:r>
          </a:p>
          <a:p>
            <a:pPr marL="411480" lvl="1" indent="0">
              <a:buNone/>
            </a:pPr>
            <a:r>
              <a:rPr lang="en-US" sz="1600" b="1" dirty="0">
                <a:ea typeface="Calibri"/>
                <a:cs typeface="Times New Roman"/>
              </a:rPr>
              <a:t>              </a:t>
            </a:r>
            <a:endParaRPr lang="en-US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3786" y="3447823"/>
            <a:ext cx="2895600" cy="522514"/>
            <a:chOff x="262992" y="5921829"/>
            <a:chExt cx="2422071" cy="522514"/>
          </a:xfrm>
        </p:grpSpPr>
        <p:sp>
          <p:nvSpPr>
            <p:cNvPr id="5" name="Rounded Rectangle 4"/>
            <p:cNvSpPr/>
            <p:nvPr/>
          </p:nvSpPr>
          <p:spPr>
            <a:xfrm>
              <a:off x="262994" y="5921829"/>
              <a:ext cx="1892377" cy="52251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992" y="5998028"/>
              <a:ext cx="2422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COMING Fall 2018</a:t>
              </a:r>
              <a:r>
                <a:rPr lang="en-US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353786" y="1478742"/>
            <a:ext cx="8609806" cy="18414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a typeface="Calibri"/>
                <a:cs typeface="Times New Roman"/>
              </a:rPr>
              <a:t>H-1B Outcome Measures on QPR</a:t>
            </a:r>
            <a:endParaRPr lang="en-US" sz="1400" b="1" dirty="0">
              <a:ea typeface="Calibri"/>
              <a:cs typeface="Times New Roman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H-1B “real-time” outcome measures</a:t>
            </a:r>
            <a:endParaRPr lang="en-US" sz="9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WIOA performance  indicators collected on behalf of  grantees by DOL/ETA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325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QPR Form Certification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7532" y="3934223"/>
            <a:ext cx="17526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A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Calibri" panose="020F0502020204030204" pitchFamily="34" charset="0"/>
              </a:rPr>
              <a:t>HOT TIP!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2156908" y="3619025"/>
            <a:ext cx="6234050" cy="2611595"/>
          </a:xfrm>
          <a:prstGeom prst="rect">
            <a:avLst/>
          </a:prstGeom>
          <a:solidFill>
            <a:srgbClr val="FFE9A3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Interim Guidance: QPR Certification Process</a:t>
            </a:r>
            <a:endParaRPr lang="en-US" sz="1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Mandatory QPR Comment Section: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This is the official QPR submission for the quarter ending xx/xx/xxxx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353786" y="1175602"/>
            <a:ext cx="8436428" cy="2317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4000" b="1" dirty="0">
                <a:latin typeface="Calibri"/>
                <a:ea typeface="Calibri"/>
                <a:cs typeface="Times New Roman"/>
              </a:rPr>
              <a:t>In WIPS, grantees can: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View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the QPR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Download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the QPR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Coming Soon! </a:t>
            </a:r>
            <a:r>
              <a:rPr lang="en-US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Certify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the Data in the QPR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41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0925"/>
          </a:xfrm>
        </p:spPr>
        <p:txBody>
          <a:bodyPr/>
          <a:lstStyle/>
          <a:p>
            <a:pPr algn="ctr"/>
            <a:r>
              <a:rPr lang="en-US" dirty="0"/>
              <a:t>MODERATOR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738710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 (Headings)"/>
              </a:rPr>
              <a:t>PRESENTERS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9671" y="1086617"/>
            <a:ext cx="46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Megan Baird</a:t>
            </a:r>
            <a:r>
              <a:rPr lang="en-US" sz="1600" dirty="0">
                <a:latin typeface="+mj-lt"/>
              </a:rPr>
              <a:t>, Program Manager, H-1B Grants</a:t>
            </a:r>
          </a:p>
          <a:p>
            <a:r>
              <a:rPr lang="en-US" sz="1600" dirty="0">
                <a:latin typeface="+mj-lt"/>
              </a:rPr>
              <a:t>Employment and Training Administration</a:t>
            </a:r>
          </a:p>
          <a:p>
            <a:r>
              <a:rPr lang="en-US" sz="1600" dirty="0">
                <a:latin typeface="+mj-lt"/>
              </a:rPr>
              <a:t>US Department of Labor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9671" y="2871731"/>
            <a:ext cx="446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Ayreen Cadwallader</a:t>
            </a:r>
            <a:r>
              <a:rPr lang="en-US" sz="1600" dirty="0">
                <a:latin typeface="+mj-lt"/>
              </a:rPr>
              <a:t>, Workforce Analyst</a:t>
            </a:r>
          </a:p>
          <a:p>
            <a:r>
              <a:rPr lang="en-US" sz="1600" dirty="0">
                <a:latin typeface="+mj-lt"/>
              </a:rPr>
              <a:t>Employment and Training Administration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9671" y="547014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Gregory Scheib</a:t>
            </a:r>
            <a:r>
              <a:rPr lang="en-US" sz="1600" dirty="0">
                <a:latin typeface="+mj-lt"/>
              </a:rPr>
              <a:t>, Workforce Analyst</a:t>
            </a:r>
          </a:p>
          <a:p>
            <a:r>
              <a:rPr lang="en-US" sz="1600" dirty="0">
                <a:latin typeface="+mj-lt"/>
              </a:rPr>
              <a:t>Employment and Training Administration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9671" y="4823817"/>
            <a:ext cx="481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Katie Neupane</a:t>
            </a:r>
            <a:r>
              <a:rPr lang="en-US" sz="1600" dirty="0">
                <a:latin typeface="+mj-lt"/>
              </a:rPr>
              <a:t>, Grants Management Specialist</a:t>
            </a:r>
          </a:p>
          <a:p>
            <a:r>
              <a:rPr lang="en-US" sz="1600" dirty="0">
                <a:latin typeface="+mj-lt"/>
              </a:rPr>
              <a:t>Employment and Training Administration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9671" y="351806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Timmy Dudley</a:t>
            </a:r>
            <a:r>
              <a:rPr lang="en-US" sz="1600" dirty="0">
                <a:latin typeface="+mj-lt"/>
              </a:rPr>
              <a:t>, Workforce Analyst</a:t>
            </a:r>
          </a:p>
          <a:p>
            <a:r>
              <a:rPr lang="en-US" sz="1600" dirty="0">
                <a:latin typeface="+mj-lt"/>
              </a:rPr>
              <a:t>ICF International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9671" y="416439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Denise Dunlap</a:t>
            </a:r>
            <a:r>
              <a:rPr lang="en-US" sz="1600" dirty="0">
                <a:latin typeface="+mj-lt"/>
              </a:rPr>
              <a:t>, Senior Business Analyst </a:t>
            </a:r>
          </a:p>
          <a:p>
            <a:r>
              <a:rPr lang="en-US" sz="1600" dirty="0">
                <a:latin typeface="+mj-lt"/>
              </a:rPr>
              <a:t>Appteon, Inc.</a:t>
            </a:r>
          </a:p>
        </p:txBody>
      </p:sp>
      <p:pic>
        <p:nvPicPr>
          <p:cNvPr id="13" name="Picture 4" descr="C:\Users\baird.megan\Desktop\pics\MB head shot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r="1392"/>
          <a:stretch>
            <a:fillRect/>
          </a:stretch>
        </p:blipFill>
        <p:spPr bwMode="auto">
          <a:xfrm>
            <a:off x="1407340" y="678336"/>
            <a:ext cx="829407" cy="114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b="2288"/>
          <a:stretch>
            <a:fillRect/>
          </a:stretch>
        </p:blipFill>
        <p:spPr bwMode="auto">
          <a:xfrm>
            <a:off x="1407340" y="2490289"/>
            <a:ext cx="787425" cy="1082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C:\Users\lepera.analisa.s\Documents\Pictures for PPT\Greg headshot 1.22.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>
            <a:fillRect/>
          </a:stretch>
        </p:blipFill>
        <p:spPr bwMode="auto">
          <a:xfrm>
            <a:off x="1432042" y="5231175"/>
            <a:ext cx="772887" cy="106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7"/>
          <a:stretch/>
        </p:blipFill>
        <p:spPr bwMode="auto">
          <a:xfrm>
            <a:off x="1409217" y="3821514"/>
            <a:ext cx="790470" cy="114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5" y="4651487"/>
            <a:ext cx="796713" cy="107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b="17577"/>
          <a:stretch/>
        </p:blipFill>
        <p:spPr>
          <a:xfrm>
            <a:off x="6821161" y="3361899"/>
            <a:ext cx="844437" cy="10240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0515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55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Refresher: WIOA Primary Indicators of Performance and</a:t>
            </a:r>
            <a:br>
              <a:rPr lang="en-US" sz="3600" dirty="0"/>
            </a:br>
            <a:r>
              <a:rPr lang="en-US" sz="3600" dirty="0"/>
              <a:t>H-1B Real-Time Performance </a:t>
            </a:r>
            <a:br>
              <a:rPr lang="en-US" sz="3600" dirty="0"/>
            </a:br>
            <a:r>
              <a:rPr lang="en-US" sz="3600" dirty="0"/>
              <a:t>Outcome Measures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How do these outcome measures appear on my QPR?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What outcome measures are we tracking?!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60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Refresher: 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WIOA Indicators of Performance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4182894" y="1061811"/>
            <a:ext cx="3629674" cy="101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41312"/>
              </p:ext>
            </p:extLst>
          </p:nvPr>
        </p:nvGraphicFramePr>
        <p:xfrm>
          <a:off x="542041" y="1048966"/>
          <a:ext cx="8059918" cy="51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959">
                  <a:extLst>
                    <a:ext uri="{9D8B030D-6E8A-4147-A177-3AD203B41FA5}">
                      <a16:colId xmlns:a16="http://schemas.microsoft.com/office/drawing/2014/main" val="2405637065"/>
                    </a:ext>
                  </a:extLst>
                </a:gridCol>
                <a:gridCol w="4029959">
                  <a:extLst>
                    <a:ext uri="{9D8B030D-6E8A-4147-A177-3AD203B41FA5}">
                      <a16:colId xmlns:a16="http://schemas.microsoft.com/office/drawing/2014/main" val="2086117316"/>
                    </a:ext>
                  </a:extLst>
                </a:gridCol>
              </a:tblGrid>
              <a:tr h="80713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Employment Rate – 2nd Quarter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After Exit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Percentage of participants who are in unsubsidized employment during the second quarter after exit from the program.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4D9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26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16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 Rate – 4th Quarter After    Exit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Percentage of participants who are in unsubsidized employment during the fourth quarter after exit from the program.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4D9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87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6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Earnings – 2nd Quarter After Exit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Median earnings of participants who are in unsubsidized employment during the second quarter after exit from the program.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4D9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76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New!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Effectiveness in Serving Employers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Retention with the same employer in the 2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4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quarter after exit.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4D9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7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Credential Attainment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Percentage of participants enrolled in an education or training program who attain a recognized postsecondary credential during participation in or within one year after exit from the program.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4D9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6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Measurable Skills Gains</a:t>
                      </a:r>
                    </a:p>
                    <a:p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4D9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Percentage of program participants who, during a program year, are in an education or training program that leads to a recognized postsecondary credential or employment and who are achieving measurable skill gains.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4D9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77612"/>
                  </a:ext>
                </a:extLst>
              </a:tr>
            </a:tbl>
          </a:graphicData>
        </a:graphic>
      </p:graphicFrame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78790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2505"/>
            <a:ext cx="9144000" cy="1360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H-1B WIOA Primary Indicators of Performance on QPR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438" y="3343408"/>
            <a:ext cx="417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Measurable Skills Gains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Credential Attainment</a:t>
            </a:r>
            <a:endParaRPr lang="en-US" sz="2400" dirty="0">
              <a:solidFill>
                <a:srgbClr val="303030">
                  <a:lumMod val="90000"/>
                  <a:lumOff val="1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2133" y="3309362"/>
            <a:ext cx="4106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628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Employment Rate –  2nd Quarter After Exit</a:t>
            </a:r>
          </a:p>
          <a:p>
            <a:pPr marL="452628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Employment Rate –   4th Quarter After Exit</a:t>
            </a:r>
          </a:p>
          <a:p>
            <a:pPr marL="452628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 Earnings –   2nd Quarter After Exit</a:t>
            </a:r>
          </a:p>
          <a:p>
            <a:pPr marL="452628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Effectiveness in Serving Employers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(New!)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95700" y="1363219"/>
            <a:ext cx="1752600" cy="38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CSV Data File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3700" y="2080769"/>
            <a:ext cx="8356601" cy="460361"/>
            <a:chOff x="458686" y="2080769"/>
            <a:chExt cx="8356601" cy="460361"/>
          </a:xfrm>
        </p:grpSpPr>
        <p:sp>
          <p:nvSpPr>
            <p:cNvPr id="14" name="Rounded Rectangle 13"/>
            <p:cNvSpPr/>
            <p:nvPr/>
          </p:nvSpPr>
          <p:spPr>
            <a:xfrm>
              <a:off x="5947899" y="2080769"/>
              <a:ext cx="2867388" cy="4603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SSNs used to aggregate: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8686" y="2099821"/>
              <a:ext cx="2894113" cy="44130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48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 used to aggregate:</a:t>
              </a:r>
            </a:p>
          </p:txBody>
        </p:sp>
      </p:grpSp>
      <p:sp>
        <p:nvSpPr>
          <p:cNvPr id="18" name="Right Arrow 17"/>
          <p:cNvSpPr/>
          <p:nvPr/>
        </p:nvSpPr>
        <p:spPr>
          <a:xfrm rot="5400000">
            <a:off x="7049907" y="2820013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1574056" y="2820013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 flipH="1">
            <a:off x="4621169" y="1831630"/>
            <a:ext cx="527814" cy="7095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>
            <a:off x="3995017" y="1831630"/>
            <a:ext cx="527814" cy="7095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4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-417628"/>
            <a:ext cx="9144000" cy="1360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H-1B “Real-time” Measures on QPR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781" y="2762994"/>
            <a:ext cx="810462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Total participants served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Total participants enrolled in education/training activities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Total participants completing education/training activities</a:t>
            </a:r>
          </a:p>
          <a:p>
            <a:pPr marL="342900" lvl="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Total participants who complete education/training activities that receive a degree, or other type of credential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(Measure is separate from and in addition to the WIOA primary indicators of performance “Credential Attainment”)</a:t>
            </a:r>
          </a:p>
          <a:p>
            <a:pPr marL="342900" lvl="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Total number of unemployed participants who obtain employment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(Measure is separate from and in addition to the WIOA primary indicators of performance “Employment Rate”)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Total number of incumbent worker participants that advance into a new position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95700" y="1001256"/>
            <a:ext cx="1752600" cy="38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CSV Data File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7781" y="1701313"/>
            <a:ext cx="2894113" cy="441309"/>
          </a:xfrm>
          <a:prstGeom prst="roundRect">
            <a:avLst/>
          </a:prstGeom>
          <a:solidFill>
            <a:srgbClr val="00B050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 used to aggregate: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1588137" y="230040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3464787" y="1442482"/>
            <a:ext cx="461826" cy="5791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0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7743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Guidance for Collecting Social Security Numbers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353786" y="1367508"/>
            <a:ext cx="8436428" cy="438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Times New Roman"/>
              </a:rPr>
              <a:t>Grantees must ask for SSNs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Times New Roman"/>
              </a:rPr>
              <a:t>However, if an individual chooses not to disclose their SSN, services cannot be denied  </a:t>
            </a:r>
          </a:p>
          <a:p>
            <a:pPr marL="0" indent="0" algn="ctr">
              <a:buNone/>
            </a:pPr>
            <a:r>
              <a:rPr lang="en-US" sz="3200" dirty="0">
                <a:latin typeface="Calibri"/>
                <a:ea typeface="Calibri"/>
                <a:cs typeface="Times New Roman"/>
              </a:rPr>
              <a:t>PIRL 2700 </a:t>
            </a:r>
            <a:r>
              <a:rPr lang="en-US" sz="3200" dirty="0"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  <a:t>999999999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29313"/>
              </p:ext>
            </p:extLst>
          </p:nvPr>
        </p:nvGraphicFramePr>
        <p:xfrm>
          <a:off x="1112109" y="3867473"/>
          <a:ext cx="6797331" cy="1950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1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ELEMENT NO.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ELEMENT NAME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TYPE/ FIELD LENGTH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ELEMENT DEFINITIONS/INSTRUCTIONS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VALUE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Social Security 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IN 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Record the Social Security Number (SSN) assigned to the participant. 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XXXXXXXXX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047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4" y="419100"/>
            <a:ext cx="6796695" cy="142875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Which measures are tracked by DOL/ETA  by using Social Security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616" y="2100943"/>
            <a:ext cx="7364627" cy="369369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Incumbent Workers Advance into New Position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Measurable Skills Gains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Employment Rate (Q2) &amp; (Q4), Median Earnings (Q2), Effectiveness in Serving Employers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Credential Attainment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31771" y="1959429"/>
            <a:ext cx="4659086" cy="2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15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0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WIPS Showcase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Live Demo of WIPS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92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80476" y="1585237"/>
            <a:ext cx="7954962" cy="4406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to Access WIPS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to Upload a Data File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Happens to Your Data File in WIPS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Generating an Error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Generating a QPR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Submitting/Certifying a QPR 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144000" cy="1050925"/>
          </a:xfrm>
        </p:spPr>
        <p:txBody>
          <a:bodyPr/>
          <a:lstStyle/>
          <a:p>
            <a:pPr algn="ctr"/>
            <a:r>
              <a:rPr lang="en-US" dirty="0"/>
              <a:t>WIPS Overview</a:t>
            </a:r>
          </a:p>
        </p:txBody>
      </p:sp>
    </p:spTree>
    <p:extLst>
      <p:ext uri="{BB962C8B-B14F-4D97-AF65-F5344CB8AC3E}">
        <p14:creationId xmlns:p14="http://schemas.microsoft.com/office/powerpoint/2010/main" val="71016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143" y="1409700"/>
            <a:ext cx="8436428" cy="494665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Review WIPS performance reporting requirements for the quarter ending December 31, 2017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Review H-1B PIRL data elements and data file structure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Review Data Validation Rules and learn how to resolve common data file errors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Preview H-1B QPR Aggregation Rules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Learn how to access WIPS and upload data files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Discuss next steps and action items for January – </a:t>
            </a:r>
            <a:br>
              <a:rPr lang="en-US" sz="2400" dirty="0"/>
            </a:br>
            <a:r>
              <a:rPr lang="en-US" sz="2400" dirty="0"/>
              <a:t>March 2018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Provide an opportunity to ask performance questions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250372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69888" y="912454"/>
            <a:ext cx="7954962" cy="4406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Username and Passwords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ONLY way to access WIPS is with a WIPS-generated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Both username and password are sent via email to the Grant’s Authorized Representative from the following email address: </a:t>
            </a:r>
            <a:r>
              <a:rPr lang="en-US" u="sng" dirty="0">
                <a:hlinkClick r:id="rId3"/>
              </a:rPr>
              <a:t>admin@dol.appiancloud.com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5539"/>
            <a:ext cx="9144000" cy="716915"/>
          </a:xfrm>
        </p:spPr>
        <p:txBody>
          <a:bodyPr/>
          <a:lstStyle/>
          <a:p>
            <a:pPr algn="ctr"/>
            <a:r>
              <a:rPr lang="en-US" dirty="0"/>
              <a:t>WIPS Access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3761" t="20978" r="33931" b="39516"/>
          <a:stretch/>
        </p:blipFill>
        <p:spPr>
          <a:xfrm>
            <a:off x="5636192" y="3775371"/>
            <a:ext cx="3203008" cy="2427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5"/>
          <a:srcRect l="33419" t="20978" r="18547" b="17331"/>
          <a:stretch/>
        </p:blipFill>
        <p:spPr>
          <a:xfrm>
            <a:off x="2266882" y="4288113"/>
            <a:ext cx="2854960" cy="20624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1269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09700"/>
            <a:ext cx="8437563" cy="46148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Live Demo of WIPS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57776" y="1473516"/>
            <a:ext cx="6628448" cy="407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047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433" y="2369334"/>
            <a:ext cx="6287135" cy="3738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08671" y="567383"/>
            <a:ext cx="7985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48ED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H-1B WIPS</a:t>
            </a:r>
            <a:r>
              <a:rPr lang="en-US" b="1" spc="-60" dirty="0">
                <a:solidFill>
                  <a:srgbClr val="548ED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548ED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Homepage (First Tab)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1130"/>
            <a:r>
              <a:rPr lang="en-US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username and </a:t>
            </a:r>
            <a:r>
              <a:rPr lang="en-US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entered,</a:t>
            </a:r>
            <a:r>
              <a:rPr lang="en-US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WIPS homepage</a:t>
            </a:r>
            <a:r>
              <a:rPr lang="en-US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</a:t>
            </a:r>
            <a:r>
              <a:rPr lang="en-US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</a:t>
            </a:r>
            <a:r>
              <a:rPr lang="en-US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Instructions for “Uploading your QPR File” and “Checking and Correcting Errors in Your QPR” will be listed below on the homepage.</a:t>
            </a:r>
          </a:p>
        </p:txBody>
      </p:sp>
    </p:spTree>
    <p:extLst>
      <p:ext uri="{BB962C8B-B14F-4D97-AF65-F5344CB8AC3E}">
        <p14:creationId xmlns:p14="http://schemas.microsoft.com/office/powerpoint/2010/main" val="1859182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r="1112" b="19155"/>
          <a:stretch/>
        </p:blipFill>
        <p:spPr>
          <a:xfrm>
            <a:off x="198120" y="1462404"/>
            <a:ext cx="5877560" cy="27028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 rotWithShape="1">
          <a:blip r:embed="rId4"/>
          <a:srcRect r="2309" b="68689"/>
          <a:stretch/>
        </p:blipFill>
        <p:spPr>
          <a:xfrm>
            <a:off x="269308" y="4853223"/>
            <a:ext cx="5806372" cy="10467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214745" y="667641"/>
            <a:ext cx="2560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Uploading Your QPR File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Select </a:t>
            </a:r>
            <a:r>
              <a:rPr lang="en-US" sz="1600" b="1" dirty="0"/>
              <a:t>FILE UPLOAD</a:t>
            </a:r>
            <a:r>
              <a:rPr lang="en-US" sz="1600" dirty="0"/>
              <a:t> from </a:t>
            </a:r>
            <a:r>
              <a:rPr lang="en-US" sz="1600" b="1" dirty="0"/>
              <a:t>WIPS</a:t>
            </a:r>
            <a:r>
              <a:rPr lang="en-US" sz="1600" dirty="0"/>
              <a:t> tab bar.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Select </a:t>
            </a:r>
            <a:r>
              <a:rPr lang="en-US" sz="1600" b="1" dirty="0"/>
              <a:t>Program Name </a:t>
            </a:r>
            <a:r>
              <a:rPr lang="en-US" sz="1600" dirty="0"/>
              <a:t>menu and choose program.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Select </a:t>
            </a:r>
            <a:r>
              <a:rPr lang="en-US" sz="1600" b="1" dirty="0"/>
              <a:t>Quarter End Date</a:t>
            </a:r>
            <a:r>
              <a:rPr lang="en-US" sz="1600" dirty="0"/>
              <a:t> menu and choose program.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Select </a:t>
            </a:r>
            <a:r>
              <a:rPr lang="en-US" sz="1600" b="1" dirty="0"/>
              <a:t>Choose File</a:t>
            </a:r>
            <a:r>
              <a:rPr lang="en-US" sz="1600" dirty="0"/>
              <a:t> to upload file.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Click </a:t>
            </a:r>
            <a:r>
              <a:rPr lang="en-US" sz="1600" b="1" dirty="0"/>
              <a:t>Submit</a:t>
            </a:r>
            <a:r>
              <a:rPr lang="en-US" sz="1600" dirty="0"/>
              <a:t> to complete report file upload.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" y="929005"/>
            <a:ext cx="42367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File Upload (Second Tab)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714" y="4329349"/>
            <a:ext cx="499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File Upload (Successful Upload Notice)</a:t>
            </a:r>
          </a:p>
        </p:txBody>
      </p:sp>
    </p:spTree>
    <p:extLst>
      <p:ext uri="{BB962C8B-B14F-4D97-AF65-F5344CB8AC3E}">
        <p14:creationId xmlns:p14="http://schemas.microsoft.com/office/powerpoint/2010/main" val="1815246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2479" b="33125"/>
          <a:stretch/>
        </p:blipFill>
        <p:spPr>
          <a:xfrm>
            <a:off x="1389414" y="881437"/>
            <a:ext cx="5796212" cy="22358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0720" y="3332480"/>
            <a:ext cx="8026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Checking and Correcting Errors in Your QPR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/>
              <a:t>Forgo Below</a:t>
            </a:r>
            <a:r>
              <a:rPr lang="en-US" sz="1600" dirty="0"/>
              <a:t> if your report had no errors.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Select </a:t>
            </a:r>
            <a:r>
              <a:rPr lang="en-US" sz="1600" b="1" dirty="0"/>
              <a:t>EDIT CHECK RESULTS</a:t>
            </a:r>
            <a:r>
              <a:rPr lang="en-US" sz="1600" dirty="0"/>
              <a:t> from WIPS tab Bar 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View errors by selecting numeric hyperlinks under </a:t>
            </a:r>
            <a:r>
              <a:rPr lang="en-US" sz="1600" b="1" dirty="0"/>
              <a:t> </a:t>
            </a:r>
            <a:endParaRPr lang="en-US" sz="1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/>
              <a:t>Total Errors</a:t>
            </a:r>
            <a:r>
              <a:rPr lang="en-US" sz="1600" dirty="0"/>
              <a:t> and </a:t>
            </a:r>
            <a:r>
              <a:rPr lang="en-US" sz="1600" b="1" dirty="0"/>
              <a:t>Total Duplicates</a:t>
            </a:r>
            <a:r>
              <a:rPr lang="en-US" sz="1600" dirty="0"/>
              <a:t> 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Edit and save </a:t>
            </a:r>
            <a:r>
              <a:rPr lang="en-US" sz="1600" b="1" dirty="0"/>
              <a:t>QPR file</a:t>
            </a:r>
            <a:r>
              <a:rPr lang="en-US" sz="1600" dirty="0"/>
              <a:t> to correct </a:t>
            </a:r>
            <a:r>
              <a:rPr lang="en-US" sz="1600" b="1" dirty="0"/>
              <a:t>Errors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Return to </a:t>
            </a:r>
            <a:r>
              <a:rPr lang="en-US" sz="1600" b="1" dirty="0"/>
              <a:t>Upload your QPR File</a:t>
            </a:r>
            <a:r>
              <a:rPr lang="en-US" sz="1600" dirty="0"/>
              <a:t> instructions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6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Edit Check Results (Third Tab)</a:t>
            </a:r>
          </a:p>
        </p:txBody>
      </p:sp>
    </p:spTree>
    <p:extLst>
      <p:ext uri="{BB962C8B-B14F-4D97-AF65-F5344CB8AC3E}">
        <p14:creationId xmlns:p14="http://schemas.microsoft.com/office/powerpoint/2010/main" val="605840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b="47581"/>
          <a:stretch/>
        </p:blipFill>
        <p:spPr>
          <a:xfrm>
            <a:off x="432526" y="3368470"/>
            <a:ext cx="8346440" cy="28654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42611" y="381806"/>
            <a:ext cx="880785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548E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Reviewing Your Uploaded QPR (Fourth Tab)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QUARTERLY REPORTS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WIPS tab bar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recent report uploaded under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Quarter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report by clicking hyperlink under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Status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Quarter(s)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 accuracy of Information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 </a:t>
            </a:r>
            <a:r>
              <a:rPr lang="en-US" sz="14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WIOA.feedback2dol.gov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have technical issues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 your H-1B grant mailbox if you find discrepancies with your outcomes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Coming soon!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Certify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send QPR for Certification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74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41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Action Items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/>
              <a:t>What should we do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95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143" y="1409700"/>
            <a:ext cx="8436428" cy="46148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886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NEXT STEPS: Action Items Summary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0114784"/>
              </p:ext>
            </p:extLst>
          </p:nvPr>
        </p:nvGraphicFramePr>
        <p:xfrm>
          <a:off x="487680" y="1341120"/>
          <a:ext cx="7757160" cy="440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9629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4" y="821445"/>
            <a:ext cx="6796695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How prepared are you to submit your CSV data file in WIPS?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119" y="2242458"/>
            <a:ext cx="7364627" cy="401349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Eeks!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WIPS What?! We’re not ready.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Um…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are still collecting participant data.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Whew, almost there!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participant data in our MIS data base.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Geronimo!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We’re ready to upload a csv data file in WIPS.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31771" y="1959429"/>
            <a:ext cx="4659086" cy="2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What are you most excited about learning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67" y="2142646"/>
            <a:ext cx="7027958" cy="421370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Submitting your participant data for the quarter ending December 31, 2017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Learning how to how to access WIPS, upload data files, and resolve data file errors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Previewing the aggregation rules for the H-1B Quarterly Performance Report (QPR) form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Next steps and action items for January – March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40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224382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Coming Soon!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75813044"/>
              </p:ext>
            </p:extLst>
          </p:nvPr>
        </p:nvGraphicFramePr>
        <p:xfrm>
          <a:off x="1590108" y="12753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0253" y="5404650"/>
            <a:ext cx="680260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8"/>
              </a:rPr>
              <a:t>Amended ETA-9712 DOL PIRL for H-1B Grants</a:t>
            </a:r>
            <a:r>
              <a:rPr lang="en-US" dirty="0"/>
              <a:t> will be </a:t>
            </a:r>
            <a:r>
              <a:rPr lang="en-US" dirty="0">
                <a:solidFill>
                  <a:srgbClr val="C00000"/>
                </a:solidFill>
              </a:rPr>
              <a:t>updated shortly </a:t>
            </a:r>
            <a:r>
              <a:rPr lang="en-US" dirty="0"/>
              <a:t>to include the H-1B Valid Values and Logic Rules and the Aggregation Rules. </a:t>
            </a:r>
            <a:endParaRPr lang="en-US" dirty="0">
              <a:hlinkClick r:id="rId9" tooltip="Opens in new wind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956">
            <a:off x="624080" y="5296530"/>
            <a:ext cx="1294965" cy="7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8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241" y="517526"/>
            <a:ext cx="7886700" cy="10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/>
              <a:t>Follow Up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1326712"/>
            <a:ext cx="9144000" cy="48474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+mj-lt"/>
              </a:rPr>
              <a:t>Upcoming </a:t>
            </a:r>
            <a:r>
              <a:rPr lang="en-US" sz="2700" b="1" dirty="0">
                <a:latin typeface="+mj-lt"/>
              </a:rPr>
              <a:t>TA Activities and Resources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37067" y="2020252"/>
            <a:ext cx="8726525" cy="383921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H-1B Performance TA Office Hours </a:t>
            </a:r>
          </a:p>
          <a:p>
            <a:pPr marL="868680" lvl="2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February 5, 2018 from 3:00 p.m. – 4:00 p.m. </a:t>
            </a:r>
          </a:p>
          <a:p>
            <a:pPr marL="868680" lvl="2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February 8, 2018 from 1:00 p.m. – 2:00 p.m.</a:t>
            </a:r>
          </a:p>
          <a:p>
            <a:pPr marL="868680" lvl="2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February 9, 2018 from 2:00 p.m. – 3:00 p.m.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Soon!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Pre-Recorded Performance Tutorials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8680" lvl="2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Values and Logic Rules</a:t>
            </a:r>
          </a:p>
          <a:p>
            <a:pPr marL="868680" lvl="2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Aggregation Rules</a:t>
            </a:r>
          </a:p>
        </p:txBody>
      </p:sp>
    </p:spTree>
    <p:extLst>
      <p:ext uri="{BB962C8B-B14F-4D97-AF65-F5344CB8AC3E}">
        <p14:creationId xmlns:p14="http://schemas.microsoft.com/office/powerpoint/2010/main" val="1466993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241" y="517526"/>
            <a:ext cx="7886700" cy="10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/>
              <a:t>Follow Up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1462321"/>
            <a:ext cx="9115992" cy="48474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57508" y="2050465"/>
            <a:ext cx="7800975" cy="383921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Performance Questions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TechHire@dol.gov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SWFI@dol.gov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AmericasPromise@dol.gov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WIPS Technical Issues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WIOA.Feedback@dol.gov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83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75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21518" y="2551837"/>
            <a:ext cx="5560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Thank you for all your hard work!</a:t>
            </a:r>
          </a:p>
        </p:txBody>
      </p:sp>
    </p:spTree>
    <p:extLst>
      <p:ext uri="{BB962C8B-B14F-4D97-AF65-F5344CB8AC3E}">
        <p14:creationId xmlns:p14="http://schemas.microsoft.com/office/powerpoint/2010/main" val="205443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Performance Reporting Guidance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313" indent="-3413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Performance Reporting Guidance for Quarter Ending December 31, 2017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Coming Soon! DOL Performance TEGL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867650" y="6356350"/>
            <a:ext cx="1133475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5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0199" y="1397626"/>
            <a:ext cx="4748099" cy="392106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WIPS will be available end of January 2018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Access issued to H-1B Authorized Representatives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Upload a CSV data file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Resolve data file errors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Generate a QPR form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Submit Quarterly Narrative Report via email</a:t>
            </a:r>
            <a:endParaRPr lang="en-US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90034" y="290165"/>
            <a:ext cx="8573558" cy="557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Performance Reporting Guidance for December 31, 2017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7688460"/>
              </p:ext>
            </p:extLst>
          </p:nvPr>
        </p:nvGraphicFramePr>
        <p:xfrm>
          <a:off x="4358539" y="1534906"/>
          <a:ext cx="4785461" cy="363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7891" y="2828058"/>
            <a:ext cx="185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Calibri" panose="020F0502020204030204" pitchFamily="34" charset="0"/>
              </a:rPr>
              <a:t>WIPS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875" y="854641"/>
            <a:ext cx="879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Reporting Deadline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February 14, 2018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8134" y="3877655"/>
            <a:ext cx="1377387" cy="865085"/>
            <a:chOff x="579115" y="2520405"/>
            <a:chExt cx="1666912" cy="108551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579115" y="2522428"/>
              <a:ext cx="1666912" cy="108349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579116" y="2520405"/>
              <a:ext cx="1666911" cy="1085516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QNR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95525" y="5215473"/>
            <a:ext cx="615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Grantees who are not yet serving participants do not upload a data file. </a:t>
            </a:r>
          </a:p>
          <a:p>
            <a:pPr marL="231775" lvl="0" indent="-231775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Please note in your QNR that you do not have participant level data to submit.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6443" y="5403126"/>
            <a:ext cx="1463335" cy="773717"/>
          </a:xfrm>
          <a:prstGeom prst="roundRect">
            <a:avLst/>
          </a:prstGeom>
          <a:solidFill>
            <a:srgbClr val="FFC000"/>
          </a:solidFill>
          <a:ln>
            <a:solidFill>
              <a:srgbClr val="FA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Calibri" panose="020F0502020204030204" pitchFamily="34" charset="0"/>
              </a:rPr>
              <a:t>HOT TIP!</a:t>
            </a:r>
          </a:p>
        </p:txBody>
      </p:sp>
    </p:spTree>
    <p:extLst>
      <p:ext uri="{BB962C8B-B14F-4D97-AF65-F5344CB8AC3E}">
        <p14:creationId xmlns:p14="http://schemas.microsoft.com/office/powerpoint/2010/main" val="8936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240251"/>
            <a:ext cx="9144000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Performance Policy Guidance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Coming Soon!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 txBox="1">
            <a:spLocks/>
          </p:cNvSpPr>
          <p:nvPr/>
        </p:nvSpPr>
        <p:spPr>
          <a:xfrm>
            <a:off x="304358" y="1402590"/>
            <a:ext cx="8170171" cy="4842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Performance Training and Employment Guidance Letter (TEGL)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Describes performance reporting policies for H-1B authorized programs</a:t>
            </a:r>
            <a:endParaRPr lang="en-US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Provides an overview of unique H-1B grant terms, definitions, and procedures</a:t>
            </a:r>
            <a:endParaRPr lang="en-US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Defines WIOA primary indicators of performance</a:t>
            </a:r>
            <a:endParaRPr lang="en-US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Offers guidelines for collecting Social Security Numbers</a:t>
            </a:r>
          </a:p>
        </p:txBody>
      </p:sp>
    </p:spTree>
    <p:extLst>
      <p:ext uri="{BB962C8B-B14F-4D97-AF65-F5344CB8AC3E}">
        <p14:creationId xmlns:p14="http://schemas.microsoft.com/office/powerpoint/2010/main" val="1530904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97&quot;/&gt;&lt;/object&gt;&lt;object type=&quot;3&quot; unique_id=&quot;10004&quot;&gt;&lt;property id=&quot;20148&quot; value=&quot;5&quot;/&gt;&lt;property id=&quot;20300&quot; value=&quot;Slide 2&quot;/&gt;&lt;property id=&quot;20307&quot; value=&quot;398&quot;/&gt;&lt;/object&gt;&lt;object type=&quot;3&quot; unique_id=&quot;10005&quot;&gt;&lt;property id=&quot;20148&quot; value=&quot;5&quot;/&gt;&lt;property id=&quot;20300&quot; value=&quot;Slide 3 - &amp;quot;H-1B Performance Reporting Webinar 2.0: WIPS Implementation&amp;quot;&quot;/&gt;&lt;property id=&quot;20307&quot; value=&quot;287&quot;/&gt;&lt;/object&gt;&lt;object type=&quot;3&quot; unique_id=&quot;10006&quot;&gt;&lt;property id=&quot;20148&quot; value=&quot;5&quot;/&gt;&lt;property id=&quot;20300&quot; value=&quot;Slide 4 - &amp;quot;MODERATOR&amp;quot;&quot;/&gt;&lt;property id=&quot;20307&quot; value=&quot;291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 - &amp;quot;What are you most excited about learning today?&amp;quot;&quot;/&gt;&lt;property id=&quot;20307&quot; value=&quot;292&quot;/&gt;&lt;/object&gt;&lt;object type=&quot;3&quot; unique_id=&quot;10009&quot;&gt;&lt;property id=&quot;20148&quot; value=&quot;5&quot;/&gt;&lt;property id=&quot;20300&quot; value=&quot;Slide 7 - &amp;quot;H-1B Performance Reporting Guidance&amp;quot;&quot;/&gt;&lt;property id=&quot;20307&quot; value=&quot;410&quot;/&gt;&lt;/object&gt;&lt;object type=&quot;3&quot; unique_id=&quot;10010&quot;&gt;&lt;property id=&quot;20148&quot; value=&quot;5&quot;/&gt;&lt;property id=&quot;20300&quot; value=&quot;Slide 8&quot;/&gt;&lt;property id=&quot;20307&quot; value=&quot;298&quot;/&gt;&lt;/object&gt;&lt;object type=&quot;3&quot; unique_id=&quot;10011&quot;&gt;&lt;property id=&quot;20148&quot; value=&quot;5&quot;/&gt;&lt;property id=&quot;20300&quot; value=&quot;Slide 9&quot;/&gt;&lt;property id=&quot;20307&quot; value=&quot;295&quot;/&gt;&lt;/object&gt;&lt;object type=&quot;3&quot; unique_id=&quot;10012&quot;&gt;&lt;property id=&quot;20148&quot; value=&quot;5&quot;/&gt;&lt;property id=&quot;20300&quot; value=&quot;Slide 10 - &amp;quot;POLL: Which of these Performance TA resources has the been most useful to you? &amp;quot;&quot;/&gt;&lt;property id=&quot;20307&quot; value=&quot;387&quot;/&gt;&lt;/object&gt;&lt;object type=&quot;3&quot; unique_id=&quot;10013&quot;&gt;&lt;property id=&quot;20148&quot; value=&quot;5&quot;/&gt;&lt;property id=&quot;20300&quot; value=&quot;Slide 11 - &amp;quot;H-1B PIRL Data Elements &amp;quot;&quot;/&gt;&lt;property id=&quot;20307&quot; value=&quot;401&quot;/&gt;&lt;/object&gt;&lt;object type=&quot;3&quot; unique_id=&quot;10014&quot;&gt;&lt;property id=&quot;20148&quot; value=&quot;5&quot;/&gt;&lt;property id=&quot;20300&quot; value=&quot;Slide 12&quot;/&gt;&lt;property id=&quot;20307&quot; value=&quot;375&quot;/&gt;&lt;/object&gt;&lt;object type=&quot;3&quot; unique_id=&quot;10015&quot;&gt;&lt;property id=&quot;20148&quot; value=&quot;5&quot;/&gt;&lt;property id=&quot;20300&quot; value=&quot;Slide 13&quot;/&gt;&lt;property id=&quot;20307&quot; value=&quot;376&quot;/&gt;&lt;/object&gt;&lt;object type=&quot;3&quot; unique_id=&quot;10016&quot;&gt;&lt;property id=&quot;20148&quot; value=&quot;5&quot;/&gt;&lt;property id=&quot;20300&quot; value=&quot;Slide 14&quot;/&gt;&lt;property id=&quot;20307&quot; value=&quot;377&quot;/&gt;&lt;/object&gt;&lt;object type=&quot;3&quot; unique_id=&quot;10017&quot;&gt;&lt;property id=&quot;20148&quot; value=&quot;5&quot;/&gt;&lt;property id=&quot;20300&quot; value=&quot;Slide 15 - &amp;quot;For the reporting quarter ending December 31, 2017, grantees are responsible for collecting PIRL 1813 and 2126 for&quot;/&gt;&lt;property id=&quot;20307&quot; value=&quot;378&quot;/&gt;&lt;/object&gt;&lt;object type=&quot;3&quot; unique_id=&quot;10018&quot;&gt;&lt;property id=&quot;20148&quot; value=&quot;5&quot;/&gt;&lt;property id=&quot;20300&quot; value=&quot;Slide 16 - &amp;quot;Performance Policy FAQs&amp;quot;&quot;/&gt;&lt;property id=&quot;20307&quot; value=&quot;400&quot;/&gt;&lt;/object&gt;&lt;object type=&quot;3&quot; unique_id=&quot;10019&quot;&gt;&lt;property id=&quot;20148&quot; value=&quot;5&quot;/&gt;&lt;property id=&quot;20300&quot; value=&quot;Slide 17&quot;/&gt;&lt;property id=&quot;20307&quot; value=&quot;424&quot;/&gt;&lt;/object&gt;&lt;object type=&quot;3&quot; unique_id=&quot;10020&quot;&gt;&lt;property id=&quot;20148&quot; value=&quot;5&quot;/&gt;&lt;property id=&quot;20300&quot; value=&quot;Slide 18&quot;/&gt;&lt;property id=&quot;20307&quot; value=&quot;379&quot;/&gt;&lt;/object&gt;&lt;object type=&quot;3&quot; unique_id=&quot;10021&quot;&gt;&lt;property id=&quot;20148&quot; value=&quot;5&quot;/&gt;&lt;property id=&quot;20300&quot; value=&quot;Slide 19&quot;/&gt;&lt;property id=&quot;20307&quot; value=&quot;380&quot;/&gt;&lt;/object&gt;&lt;object type=&quot;3&quot; unique_id=&quot;10022&quot;&gt;&lt;property id=&quot;20148&quot; value=&quot;5&quot;/&gt;&lt;property id=&quot;20300&quot; value=&quot;Slide 20&quot;/&gt;&lt;property id=&quot;20307&quot; value=&quot;381&quot;/&gt;&lt;/object&gt;&lt;object type=&quot;3&quot; unique_id=&quot;10023&quot;&gt;&lt;property id=&quot;20148&quot; value=&quot;5&quot;/&gt;&lt;property id=&quot;20300&quot; value=&quot;Slide 21&quot;/&gt;&lt;property id=&quot;20307&quot; value=&quot;382&quot;/&gt;&lt;/object&gt;&lt;object type=&quot;3&quot; unique_id=&quot;10024&quot;&gt;&lt;property id=&quot;20148&quot; value=&quot;5&quot;/&gt;&lt;property id=&quot;20300&quot; value=&quot;Slide 22 - &amp;quot;PARTICIPANT TRAINING SERVICES  AND TRAINING OUTCOMES&amp;quot;&quot;/&gt;&lt;property id=&quot;20307&quot; value=&quot;334&quot;/&gt;&lt;/object&gt;&lt;object type=&quot;3&quot; unique_id=&quot;10025&quot;&gt;&lt;property id=&quot;20148&quot; value=&quot;5&quot;/&gt;&lt;property id=&quot;20300&quot; value=&quot;Slide 23&quot;/&gt;&lt;property id=&quot;20307&quot; value=&quot;383&quot;/&gt;&lt;/object&gt;&lt;object type=&quot;3&quot; unique_id=&quot;10026&quot;&gt;&lt;property id=&quot;20148&quot; value=&quot;5&quot;/&gt;&lt;property id=&quot;20300&quot; value=&quot;Slide 24&quot;/&gt;&lt;property id=&quot;20307&quot; value=&quot;414&quot;/&gt;&lt;/object&gt;&lt;object type=&quot;3&quot; unique_id=&quot;10027&quot;&gt;&lt;property id=&quot;20148&quot; value=&quot;5&quot;/&gt;&lt;property id=&quot;20300&quot; value=&quot;Slide 25&quot;/&gt;&lt;property id=&quot;20307&quot; value=&quot;411&quot;/&gt;&lt;/object&gt;&lt;object type=&quot;3&quot; unique_id=&quot;10028&quot;&gt;&lt;property id=&quot;20148&quot; value=&quot;5&quot;/&gt;&lt;property id=&quot;20300&quot; value=&quot;Slide 26 - &amp;quot;Data Validation and Resolving Data File Errors&amp;quot;&quot;/&gt;&lt;property id=&quot;20307&quot; value=&quot;367&quot;/&gt;&lt;/object&gt;&lt;object type=&quot;3&quot; unique_id=&quot;10029&quot;&gt;&lt;property id=&quot;20148&quot; value=&quot;5&quot;/&gt;&lt;property id=&quot;20300&quot; value=&quot;Slide 27&quot;/&gt;&lt;property id=&quot;20307&quot; value=&quot;368&quot;/&gt;&lt;/object&gt;&lt;object type=&quot;3&quot; unique_id=&quot;10030&quot;&gt;&lt;property id=&quot;20148&quot; value=&quot;5&quot;/&gt;&lt;property id=&quot;20300&quot; value=&quot;Slide 28&quot;/&gt;&lt;property id=&quot;20307&quot; value=&quot;422&quot;/&gt;&lt;/object&gt;&lt;object type=&quot;3&quot; unique_id=&quot;10031&quot;&gt;&lt;property id=&quot;20148&quot; value=&quot;5&quot;/&gt;&lt;property id=&quot;20300&quot; value=&quot;Slide 29&quot;/&gt;&lt;property id=&quot;20307&quot; value=&quot;425&quot;/&gt;&lt;/object&gt;&lt;object type=&quot;3&quot; unique_id=&quot;10032&quot;&gt;&lt;property id=&quot;20148&quot; value=&quot;5&quot;/&gt;&lt;property id=&quot;20300&quot; value=&quot;Slide 30&quot;/&gt;&lt;property id=&quot;20307&quot; value=&quot;369&quot;/&gt;&lt;/object&gt;&lt;object type=&quot;3&quot; unique_id=&quot;10033&quot;&gt;&lt;property id=&quot;20148&quot; value=&quot;5&quot;/&gt;&lt;property id=&quot;20300&quot; value=&quot;Slide 31 - &amp;quot;Common Format &amp;amp; Valid Value Errors&amp;quot;&quot;/&gt;&lt;property id=&quot;20307&quot; value=&quot;370&quot;/&gt;&lt;/object&gt;&lt;object type=&quot;3&quot; unique_id=&quot;10034&quot;&gt;&lt;property id=&quot;20148&quot; value=&quot;5&quot;/&gt;&lt;property id=&quot;20300&quot; value=&quot;Slide 32 - &amp;quot;Logic Validation Rule Samples&amp;quot;&quot;/&gt;&lt;property id=&quot;20307&quot; value=&quot;423&quot;/&gt;&lt;/object&gt;&lt;object type=&quot;3&quot; unique_id=&quot;10035&quot;&gt;&lt;property id=&quot;20148&quot; value=&quot;5&quot;/&gt;&lt;property id=&quot;20300&quot; value=&quot;Slide 33 - &amp;quot;Logic Validation Rule Samples&amp;quot;&quot;/&gt;&lt;property id=&quot;20307&quot; value=&quot;372&quot;/&gt;&lt;/object&gt;&lt;object type=&quot;3&quot; unique_id=&quot;10036&quot;&gt;&lt;property id=&quot;20148&quot; value=&quot;5&quot;/&gt;&lt;property id=&quot;20300&quot; value=&quot;Slide 34&quot;/&gt;&lt;property id=&quot;20307&quot; value=&quot;412&quot;/&gt;&lt;/object&gt;&lt;object type=&quot;3&quot; unique_id=&quot;10037&quot;&gt;&lt;property id=&quot;20148&quot; value=&quot;5&quot;/&gt;&lt;property id=&quot;20300&quot; value=&quot;Slide 35 - &amp;quot;Quarterly Performance Report (QPR) Form&amp;quot;&quot;/&gt;&lt;property id=&quot;20307&quot; value=&quot;392&quot;/&gt;&lt;/object&gt;&lt;object type=&quot;3&quot; unique_id=&quot;10038&quot;&gt;&lt;property id=&quot;20148&quot; value=&quot;5&quot;/&gt;&lt;property id=&quot;20300&quot; value=&quot;Slide 36&quot;/&gt;&lt;property id=&quot;20307&quot; value=&quot;307&quot;/&gt;&lt;/object&gt;&lt;object type=&quot;3&quot; unique_id=&quot;10039&quot;&gt;&lt;property id=&quot;20148&quot; value=&quot;5&quot;/&gt;&lt;property id=&quot;20300&quot; value=&quot;Slide 37&quot;/&gt;&lt;property id=&quot;20307&quot; value=&quot;320&quot;/&gt;&lt;/object&gt;&lt;object type=&quot;3&quot; unique_id=&quot;10040&quot;&gt;&lt;property id=&quot;20148&quot; value=&quot;5&quot;/&gt;&lt;property id=&quot;20300&quot; value=&quot;Slide 38&quot;/&gt;&lt;property id=&quot;20307&quot; value=&quot;393&quot;/&gt;&lt;/object&gt;&lt;object type=&quot;3&quot; unique_id=&quot;10041&quot;&gt;&lt;property id=&quot;20148&quot; value=&quot;5&quot;/&gt;&lt;property id=&quot;20300&quot; value=&quot;Slide 39&quot;/&gt;&lt;property id=&quot;20307&quot; value=&quot;389&quot;/&gt;&lt;/object&gt;&lt;object type=&quot;3&quot; unique_id=&quot;10042&quot;&gt;&lt;property id=&quot;20148&quot; value=&quot;5&quot;/&gt;&lt;property id=&quot;20300&quot; value=&quot;Slide 40&quot;/&gt;&lt;property id=&quot;20307&quot; value=&quot;413&quot;/&gt;&lt;/object&gt;&lt;object type=&quot;3&quot; unique_id=&quot;10043&quot;&gt;&lt;property id=&quot;20148&quot; value=&quot;5&quot;/&gt;&lt;property id=&quot;20300&quot; value=&quot;Slide 41 - &amp;quot;Refresher: WIOA Primary Indicators of Performance and H-1B Real-Time Performance  Outcome Measures&amp;quot;&quot;/&gt;&lt;property id=&quot;20307&quot; value=&quot;417&quot;/&gt;&lt;/object&gt;&lt;object type=&quot;3&quot; unique_id=&quot;10044&quot;&gt;&lt;property id=&quot;20148&quot; value=&quot;5&quot;/&gt;&lt;property id=&quot;20300&quot; value=&quot;Slide 42&quot;/&gt;&lt;property id=&quot;20307&quot; value=&quot;354&quot;/&gt;&lt;/object&gt;&lt;object type=&quot;3&quot; unique_id=&quot;10045&quot;&gt;&lt;property id=&quot;20148&quot; value=&quot;5&quot;/&gt;&lt;property id=&quot;20300&quot; value=&quot;Slide 43&quot;/&gt;&lt;property id=&quot;20307&quot; value=&quot;319&quot;/&gt;&lt;/object&gt;&lt;object type=&quot;3&quot; unique_id=&quot;10046&quot;&gt;&lt;property id=&quot;20148&quot; value=&quot;5&quot;/&gt;&lt;property id=&quot;20300&quot; value=&quot;Slide 44&quot;/&gt;&lt;property id=&quot;20307&quot; value=&quot;348&quot;/&gt;&lt;/object&gt;&lt;object type=&quot;3&quot; unique_id=&quot;10047&quot;&gt;&lt;property id=&quot;20148&quot; value=&quot;5&quot;/&gt;&lt;property id=&quot;20300&quot; value=&quot;Slide 45&quot;/&gt;&lt;property id=&quot;20307&quot; value=&quot;356&quot;/&gt;&lt;/object&gt;&lt;object type=&quot;3&quot; unique_id=&quot;10048&quot;&gt;&lt;property id=&quot;20148&quot; value=&quot;5&quot;/&gt;&lt;property id=&quot;20300&quot; value=&quot;Slide 46 - &amp;quot;Which measures are tracked by DOL/ETA  by using Social Security Numbers?&amp;quot;&quot;/&gt;&lt;property id=&quot;20307&quot; value=&quot;340&quot;/&gt;&lt;/object&gt;&lt;object type=&quot;3&quot; unique_id=&quot;10049&quot;&gt;&lt;property id=&quot;20148&quot; value=&quot;5&quot;/&gt;&lt;property id=&quot;20300&quot; value=&quot;Slide 47&quot;/&gt;&lt;property id=&quot;20307&quot; value=&quot;418&quot;/&gt;&lt;/object&gt;&lt;object type=&quot;3&quot; unique_id=&quot;10050&quot;&gt;&lt;property id=&quot;20148&quot; value=&quot;5&quot;/&gt;&lt;property id=&quot;20300&quot; value=&quot;Slide 48 - &amp;quot;WIPS Showcase&amp;quot;&quot;/&gt;&lt;property id=&quot;20307&quot; value=&quot;402&quot;/&gt;&lt;/object&gt;&lt;object type=&quot;3&quot; unique_id=&quot;10051&quot;&gt;&lt;property id=&quot;20148&quot; value=&quot;5&quot;/&gt;&lt;property id=&quot;20300&quot; value=&quot;Slide 49 - &amp;quot;WIPS Overview&amp;quot;&quot;/&gt;&lt;property id=&quot;20307&quot; value=&quot;403&quot;/&gt;&lt;/object&gt;&lt;object type=&quot;3&quot; unique_id=&quot;10052&quot;&gt;&lt;property id=&quot;20148&quot; value=&quot;5&quot;/&gt;&lt;property id=&quot;20300&quot; value=&quot;Slide 50 - &amp;quot;WIPS Access&amp;quot;&quot;/&gt;&lt;property id=&quot;20307&quot; value=&quot;404&quot;/&gt;&lt;/object&gt;&lt;object type=&quot;3&quot; unique_id=&quot;10053&quot;&gt;&lt;property id=&quot;20148&quot; value=&quot;5&quot;/&gt;&lt;property id=&quot;20300&quot; value=&quot;Slide 51&quot;/&gt;&lt;property id=&quot;20307&quot; value=&quot;405&quot;/&gt;&lt;/object&gt;&lt;object type=&quot;3&quot; unique_id=&quot;10054&quot;&gt;&lt;property id=&quot;20148&quot; value=&quot;5&quot;/&gt;&lt;property id=&quot;20300&quot; value=&quot;Slide 52&quot;/&gt;&lt;property id=&quot;20307&quot; value=&quot;406&quot;/&gt;&lt;/object&gt;&lt;object type=&quot;3&quot; unique_id=&quot;10055&quot;&gt;&lt;property id=&quot;20148&quot; value=&quot;5&quot;/&gt;&lt;property id=&quot;20300&quot; value=&quot;Slide 53&quot;/&gt;&lt;property id=&quot;20307&quot; value=&quot;407&quot;/&gt;&lt;/object&gt;&lt;object type=&quot;3&quot; unique_id=&quot;10056&quot;&gt;&lt;property id=&quot;20148&quot; value=&quot;5&quot;/&gt;&lt;property id=&quot;20300&quot; value=&quot;Slide 54&quot;/&gt;&lt;property id=&quot;20307&quot; value=&quot;408&quot;/&gt;&lt;/object&gt;&lt;object type=&quot;3&quot; unique_id=&quot;10057&quot;&gt;&lt;property id=&quot;20148&quot; value=&quot;5&quot;/&gt;&lt;property id=&quot;20300&quot; value=&quot;Slide 55&quot;/&gt;&lt;property id=&quot;20307&quot; value=&quot;409&quot;/&gt;&lt;/object&gt;&lt;object type=&quot;3&quot; unique_id=&quot;10058&quot;&gt;&lt;property id=&quot;20148&quot; value=&quot;5&quot;/&gt;&lt;property id=&quot;20300&quot; value=&quot;Slide 56&quot;/&gt;&lt;property id=&quot;20307&quot; value=&quot;415&quot;/&gt;&lt;/object&gt;&lt;object type=&quot;3&quot; unique_id=&quot;10059&quot;&gt;&lt;property id=&quot;20148&quot; value=&quot;5&quot;/&gt;&lt;property id=&quot;20300&quot; value=&quot;Slide 57 - &amp;quot;Next Steps Action Items&amp;quot;&quot;/&gt;&lt;property id=&quot;20307&quot; value=&quot;349&quot;/&gt;&lt;/object&gt;&lt;object type=&quot;3&quot; unique_id=&quot;10060&quot;&gt;&lt;property id=&quot;20148&quot; value=&quot;5&quot;/&gt;&lt;property id=&quot;20300&quot; value=&quot;Slide 58&quot;/&gt;&lt;property id=&quot;20307&quot; value=&quot;311&quot;/&gt;&lt;/object&gt;&lt;object type=&quot;3&quot; unique_id=&quot;10061&quot;&gt;&lt;property id=&quot;20148&quot; value=&quot;5&quot;/&gt;&lt;property id=&quot;20300&quot; value=&quot;Slide 59 - &amp;quot;How prepared are you to submit your CSV data file in WIPS?  &amp;quot;&quot;/&gt;&lt;property id=&quot;20307&quot; value=&quot;313&quot;/&gt;&lt;/object&gt;&lt;object type=&quot;3&quot; unique_id=&quot;10062&quot;&gt;&lt;property id=&quot;20148&quot; value=&quot;5&quot;/&gt;&lt;property id=&quot;20300&quot; value=&quot;Slide 60&quot;/&gt;&lt;property id=&quot;20307&quot; value=&quot;312&quot;/&gt;&lt;/object&gt;&lt;object type=&quot;3&quot; unique_id=&quot;10063&quot;&gt;&lt;property id=&quot;20148&quot; value=&quot;5&quot;/&gt;&lt;property id=&quot;20300&quot; value=&quot;Slide 61&quot;/&gt;&lt;property id=&quot;20307&quot; value=&quot;336&quot;/&gt;&lt;/object&gt;&lt;object type=&quot;3&quot; unique_id=&quot;10064&quot;&gt;&lt;property id=&quot;20148&quot; value=&quot;5&quot;/&gt;&lt;property id=&quot;20300&quot; value=&quot;Slide 62&quot;/&gt;&lt;property id=&quot;20307&quot; value=&quot;325&quot;/&gt;&lt;/object&gt;&lt;object type=&quot;3&quot; unique_id=&quot;10065&quot;&gt;&lt;property id=&quot;20148&quot; value=&quot;5&quot;/&gt;&lt;property id=&quot;20300&quot; value=&quot;Slide 63&quot;/&gt;&lt;property id=&quot;20307&quot; value=&quot;416&quot;/&gt;&lt;/object&gt;&lt;object type=&quot;3&quot; unique_id=&quot;10066&quot;&gt;&lt;property id=&quot;20148&quot; value=&quot;5&quot;/&gt;&lt;property id=&quot;20300&quot; value=&quot;Slide 64&quot;/&gt;&lt;property id=&quot;20307&quot; value=&quot;353&quot;/&gt;&lt;/object&gt;&lt;/object&gt;&lt;object type=&quot;8&quot; unique_id=&quot;101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F015E-6999-426A-BC7D-409AC2FCC9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8203</TotalTime>
  <Words>3614</Words>
  <Application>Microsoft Office PowerPoint</Application>
  <PresentationFormat>On-screen Show (4:3)</PresentationFormat>
  <Paragraphs>676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Arial</vt:lpstr>
      <vt:lpstr>Arial (Headings)</vt:lpstr>
      <vt:lpstr>Arial Rounded MT Bold</vt:lpstr>
      <vt:lpstr>Calibri</vt:lpstr>
      <vt:lpstr>Impact</vt:lpstr>
      <vt:lpstr>Lucida Sans Unicode</vt:lpstr>
      <vt:lpstr>Segoe Script</vt:lpstr>
      <vt:lpstr>Tempus Sans ITC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PowerPoint Presentation</vt:lpstr>
      <vt:lpstr>H-1B Performance Reporting Webinar 2.0: WIPS Implementation</vt:lpstr>
      <vt:lpstr>MODERATOR</vt:lpstr>
      <vt:lpstr>PowerPoint Presentation</vt:lpstr>
      <vt:lpstr>What are you most excited about learning today?</vt:lpstr>
      <vt:lpstr>H-1B Performance Reporting Guidance</vt:lpstr>
      <vt:lpstr>PowerPoint Presentation</vt:lpstr>
      <vt:lpstr>PowerPoint Presentation</vt:lpstr>
      <vt:lpstr>POLL: Which of these Performance TA resources has the been most useful to you? </vt:lpstr>
      <vt:lpstr>H-1B PIRL Data Elements </vt:lpstr>
      <vt:lpstr>PowerPoint Presentation</vt:lpstr>
      <vt:lpstr>PowerPoint Presentation</vt:lpstr>
      <vt:lpstr>PowerPoint Presentation</vt:lpstr>
      <vt:lpstr>For the reporting quarter ending December 31, 2017, grantees are responsible for collecting PIRL 1813 and 2126 for all participants.</vt:lpstr>
      <vt:lpstr>Performance Policy FAQs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PARTICIPANT TRAINING SERVICES  AND TRAINING OUTCOMES</vt:lpstr>
      <vt:lpstr>PowerPoint Presentation</vt:lpstr>
      <vt:lpstr>PowerPoint Presentation</vt:lpstr>
      <vt:lpstr>PowerPoint Presentation</vt:lpstr>
      <vt:lpstr>Data Validation and Resolving Data File Errors</vt:lpstr>
      <vt:lpstr>PowerPoint Presentation</vt:lpstr>
      <vt:lpstr>PowerPoint Presentation</vt:lpstr>
      <vt:lpstr>PowerPoint Presentation</vt:lpstr>
      <vt:lpstr>PowerPoint Presentation</vt:lpstr>
      <vt:lpstr>Common Format &amp; Valid Value Errors</vt:lpstr>
      <vt:lpstr>Logic Validation Rule Samples</vt:lpstr>
      <vt:lpstr>Logic Validation Rule Samples</vt:lpstr>
      <vt:lpstr>PowerPoint Presentation</vt:lpstr>
      <vt:lpstr>Quarterly Performance Report (QPR)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Refresher: WIOA Primary Indicators of Performance and H-1B Real-Time Performance  Outcome Measures</vt:lpstr>
      <vt:lpstr>PowerPoint Presentation</vt:lpstr>
      <vt:lpstr>PowerPoint Presentation</vt:lpstr>
      <vt:lpstr>PowerPoint Presentation</vt:lpstr>
      <vt:lpstr>PowerPoint Presentation</vt:lpstr>
      <vt:lpstr>Which measures are tracked by DOL/ETA  by using Social Security Numbers?</vt:lpstr>
      <vt:lpstr>PowerPoint Presentation</vt:lpstr>
      <vt:lpstr>WIPS Showcase</vt:lpstr>
      <vt:lpstr>WIPS Overview</vt:lpstr>
      <vt:lpstr>WIPS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Action Items</vt:lpstr>
      <vt:lpstr>PowerPoint Presentation</vt:lpstr>
      <vt:lpstr>How prepared are you to submit your CSV data file in WIPS?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Patty Kosowsky</cp:lastModifiedBy>
  <cp:revision>816</cp:revision>
  <cp:lastPrinted>2018-01-08T18:20:20Z</cp:lastPrinted>
  <dcterms:created xsi:type="dcterms:W3CDTF">2017-06-21T17:13:53Z</dcterms:created>
  <dcterms:modified xsi:type="dcterms:W3CDTF">2019-01-08T19:42:09Z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