
<file path=[Content_Types].xml><?xml version="1.0" encoding="utf-8"?>
<Types xmlns="http://schemas.openxmlformats.org/package/2006/content-types">
  <Default Extension="xml" ContentType="application/xml"/>
  <Default Extension="jpeg" ContentType="image/jpeg"/>
  <Default Extension="png" ContentType="image/png"/>
  <Default Extension="wdp" ContentType="image/vnd.ms-photo"/>
  <Default Extension="jpg" ContentType="image/jpe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1"/>
  </p:notesMasterIdLst>
  <p:handoutMasterIdLst>
    <p:handoutMasterId r:id="rId32"/>
  </p:handoutMasterIdLst>
  <p:sldIdLst>
    <p:sldId id="256" r:id="rId5"/>
    <p:sldId id="264" r:id="rId6"/>
    <p:sldId id="298" r:id="rId7"/>
    <p:sldId id="297" r:id="rId8"/>
    <p:sldId id="277" r:id="rId9"/>
    <p:sldId id="266" r:id="rId10"/>
    <p:sldId id="285" r:id="rId11"/>
    <p:sldId id="278" r:id="rId12"/>
    <p:sldId id="270" r:id="rId13"/>
    <p:sldId id="283" r:id="rId14"/>
    <p:sldId id="286" r:id="rId15"/>
    <p:sldId id="284" r:id="rId16"/>
    <p:sldId id="280" r:id="rId17"/>
    <p:sldId id="300" r:id="rId18"/>
    <p:sldId id="288" r:id="rId19"/>
    <p:sldId id="299" r:id="rId20"/>
    <p:sldId id="294" r:id="rId21"/>
    <p:sldId id="289" r:id="rId22"/>
    <p:sldId id="296" r:id="rId23"/>
    <p:sldId id="290" r:id="rId24"/>
    <p:sldId id="291" r:id="rId25"/>
    <p:sldId id="292" r:id="rId26"/>
    <p:sldId id="293" r:id="rId27"/>
    <p:sldId id="295" r:id="rId28"/>
    <p:sldId id="262" r:id="rId29"/>
    <p:sldId id="263"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3C86"/>
    <a:srgbClr val="CD2127"/>
    <a:srgbClr val="F06722"/>
    <a:srgbClr val="FABD12"/>
    <a:srgbClr val="A5CE39"/>
    <a:srgbClr val="1B8DCC"/>
    <a:srgbClr val="CB1680"/>
    <a:srgbClr val="5E1141"/>
    <a:srgbClr val="0D793D"/>
    <a:srgbClr val="18AA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62" autoAdjust="0"/>
    <p:restoredTop sz="69603" autoAdjust="0"/>
  </p:normalViewPr>
  <p:slideViewPr>
    <p:cSldViewPr snapToGrid="0">
      <p:cViewPr>
        <p:scale>
          <a:sx n="55" d="100"/>
          <a:sy n="55" d="100"/>
        </p:scale>
        <p:origin x="5168" y="1288"/>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notesViewPr>
    <p:cSldViewPr snapToGrid="0">
      <p:cViewPr varScale="1">
        <p:scale>
          <a:sx n="64" d="100"/>
          <a:sy n="64" d="100"/>
        </p:scale>
        <p:origin x="3744" y="168"/>
      </p:cViewPr>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notesMaster" Target="notesMasters/notesMaster1.xml"/><Relationship Id="rId32" Type="http://schemas.openxmlformats.org/officeDocument/2006/relationships/handoutMaster" Target="handoutMasters/handoutMaster1.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AF5D8F0-3BAE-BD42-B548-0703DE425484}" type="datetimeFigureOut">
              <a:rPr lang="en-US" smtClean="0"/>
              <a:t>6/20/17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1D7F9AF-1C8E-4B4D-909A-F06EA628B24B}" type="slidenum">
              <a:rPr lang="en-US" smtClean="0"/>
              <a:t>‹#›</a:t>
            </a:fld>
            <a:endParaRPr lang="en-US"/>
          </a:p>
        </p:txBody>
      </p:sp>
    </p:spTree>
    <p:extLst>
      <p:ext uri="{BB962C8B-B14F-4D97-AF65-F5344CB8AC3E}">
        <p14:creationId xmlns:p14="http://schemas.microsoft.com/office/powerpoint/2010/main" val="19560201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A12A1A-7FE9-0643-B1C6-5281880BEB1B}" type="datetimeFigureOut">
              <a:rPr lang="en-US" smtClean="0"/>
              <a:t>6/20/17</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443487-16B5-0A44-86CC-7B156CA3DD07}" type="slidenum">
              <a:rPr lang="en-US" smtClean="0"/>
              <a:t>‹#›</a:t>
            </a:fld>
            <a:endParaRPr lang="en-US" dirty="0"/>
          </a:p>
        </p:txBody>
      </p:sp>
    </p:spTree>
    <p:extLst>
      <p:ext uri="{BB962C8B-B14F-4D97-AF65-F5344CB8AC3E}">
        <p14:creationId xmlns:p14="http://schemas.microsoft.com/office/powerpoint/2010/main" val="1346689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443487-16B5-0A44-86CC-7B156CA3DD07}" type="slidenum">
              <a:rPr lang="en-US" smtClean="0"/>
              <a:t>1</a:t>
            </a:fld>
            <a:endParaRPr lang="en-US" dirty="0"/>
          </a:p>
        </p:txBody>
      </p:sp>
    </p:spTree>
    <p:extLst>
      <p:ext uri="{BB962C8B-B14F-4D97-AF65-F5344CB8AC3E}">
        <p14:creationId xmlns:p14="http://schemas.microsoft.com/office/powerpoint/2010/main" val="303092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There are different company sizes and different levels of influence in the community.</a:t>
            </a:r>
          </a:p>
          <a:p>
            <a:r>
              <a:rPr lang="en-US" baseline="0" dirty="0" smtClean="0"/>
              <a:t>Some places are “company towns” practically owned by one corporate entity.  They hold a lot of sway in the community.</a:t>
            </a:r>
          </a:p>
          <a:p>
            <a:r>
              <a:rPr lang="en-US" baseline="0" dirty="0" smtClean="0"/>
              <a:t>Others are subsidiaries of foreign corporations and out-of-state corporations and, of course there are small “mom-and-pop” shops.</a:t>
            </a:r>
          </a:p>
          <a:p>
            <a:endParaRPr lang="en-US" baseline="0" dirty="0"/>
          </a:p>
        </p:txBody>
      </p:sp>
      <p:sp>
        <p:nvSpPr>
          <p:cNvPr id="4" name="Slide Number Placeholder 3"/>
          <p:cNvSpPr>
            <a:spLocks noGrp="1"/>
          </p:cNvSpPr>
          <p:nvPr>
            <p:ph type="sldNum" sz="quarter" idx="10"/>
          </p:nvPr>
        </p:nvSpPr>
        <p:spPr/>
        <p:txBody>
          <a:bodyPr/>
          <a:lstStyle/>
          <a:p>
            <a:fld id="{A0118022-50D0-43CE-B9C3-944277464A3B}" type="slidenum">
              <a:rPr lang="en-US" smtClean="0"/>
              <a:t>10</a:t>
            </a:fld>
            <a:endParaRPr lang="en-US" dirty="0"/>
          </a:p>
        </p:txBody>
      </p:sp>
    </p:spTree>
    <p:extLst>
      <p:ext uri="{BB962C8B-B14F-4D97-AF65-F5344CB8AC3E}">
        <p14:creationId xmlns:p14="http://schemas.microsoft.com/office/powerpoint/2010/main" val="10812917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There are employers who might seek out the services of the AJC to find workers who need a break or a second chance.  </a:t>
            </a:r>
          </a:p>
          <a:p>
            <a:r>
              <a:rPr lang="en-US" baseline="0" dirty="0" smtClean="0"/>
              <a:t>Some will do it out of the goodness of their hearts and others will be looking for tax incentives or wage reimbursements like OJT.</a:t>
            </a:r>
          </a:p>
          <a:p>
            <a:r>
              <a:rPr lang="en-US" baseline="0" dirty="0" smtClean="0"/>
              <a:t>Some may do it because they were once in need or a family member was in the position of needing a break.</a:t>
            </a:r>
          </a:p>
          <a:p>
            <a:endParaRPr lang="en-US" baseline="0" dirty="0" smtClean="0"/>
          </a:p>
          <a:p>
            <a:r>
              <a:rPr lang="en-US" baseline="0" dirty="0" smtClean="0"/>
              <a:t>Some employers will resist any mention of OJT because it is a government program that requires paperwork and red tape.</a:t>
            </a:r>
          </a:p>
          <a:p>
            <a:r>
              <a:rPr lang="en-US" baseline="0" dirty="0" smtClean="0"/>
              <a:t> - some of them MAY be convinced otherwise; some will never accept how easy it can be</a:t>
            </a:r>
          </a:p>
          <a:p>
            <a:endParaRPr lang="en-US" baseline="0" dirty="0" smtClean="0"/>
          </a:p>
          <a:p>
            <a:r>
              <a:rPr lang="en-US" baseline="0" dirty="0" smtClean="0"/>
              <a:t>Some employers will always be suspicious of a government-paid program because they fear government workers will be inspecting their facilities for safety violations and inspecting their books for wage-and-hour compliance.</a:t>
            </a:r>
          </a:p>
          <a:p>
            <a:endParaRPr lang="en-US" baseline="0" dirty="0" smtClean="0"/>
          </a:p>
          <a:p>
            <a:r>
              <a:rPr lang="en-US" baseline="0" dirty="0" smtClean="0"/>
              <a:t>Again, the Business Services Rep needs to manage the expectations of all these possible business customers.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11</a:t>
            </a:fld>
            <a:endParaRPr lang="en-US" dirty="0"/>
          </a:p>
        </p:txBody>
      </p:sp>
    </p:spTree>
    <p:extLst>
      <p:ext uri="{BB962C8B-B14F-4D97-AF65-F5344CB8AC3E}">
        <p14:creationId xmlns:p14="http://schemas.microsoft.com/office/powerpoint/2010/main" val="12584226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dirty="0" smtClean="0"/>
              <a:t>An</a:t>
            </a:r>
            <a:r>
              <a:rPr lang="en-US" baseline="0" dirty="0" smtClean="0"/>
              <a:t> employer that’s had a positive experience with our services will likely come back when there is another job opening.</a:t>
            </a:r>
          </a:p>
          <a:p>
            <a:endParaRPr lang="en-US" baseline="0" dirty="0" smtClean="0"/>
          </a:p>
          <a:p>
            <a:pPr lvl="1"/>
            <a:r>
              <a:rPr lang="en-US" baseline="0" dirty="0" smtClean="0"/>
              <a:t>Perhaps they felt the candidate was a near perfect fit.</a:t>
            </a:r>
          </a:p>
          <a:p>
            <a:pPr lvl="1"/>
            <a:r>
              <a:rPr lang="en-US" baseline="0" dirty="0" smtClean="0"/>
              <a:t>Perhaps they found that the follow up services and the retention services addressed any concerns that arose during the probationary period of the new worker.</a:t>
            </a:r>
          </a:p>
          <a:p>
            <a:pPr lvl="1"/>
            <a:endParaRPr lang="en-US" baseline="0" dirty="0" smtClean="0"/>
          </a:p>
          <a:p>
            <a:pPr lvl="0"/>
            <a:r>
              <a:rPr lang="en-US" baseline="0" dirty="0" smtClean="0"/>
              <a:t>Sometimes the Business Services Rep (BSR) nurtures a relationship for many months or years and it finally pays off with one really good, first placement.</a:t>
            </a:r>
          </a:p>
          <a:p>
            <a:pPr lvl="1"/>
            <a:r>
              <a:rPr lang="en-US" baseline="0" dirty="0" smtClean="0"/>
              <a:t>It becomes necessary for the BSR to weigh the return on investment of the time they spend on these relationships.</a:t>
            </a:r>
          </a:p>
          <a:p>
            <a:pPr lvl="1"/>
            <a:r>
              <a:rPr lang="en-US" baseline="0" dirty="0" smtClean="0"/>
              <a:t>It may also explain why BSRs can be so protective of their employer customers.</a:t>
            </a:r>
          </a:p>
          <a:p>
            <a:pPr lvl="1"/>
            <a:endParaRPr lang="en-US" baseline="0" dirty="0" smtClean="0"/>
          </a:p>
          <a:p>
            <a:pPr lvl="0"/>
            <a:r>
              <a:rPr lang="en-US" baseline="0" dirty="0" smtClean="0"/>
              <a:t>An employer may have heard about the AJC through the grapevine or through a local elected official.  </a:t>
            </a:r>
          </a:p>
          <a:p>
            <a:pPr lvl="1"/>
            <a:r>
              <a:rPr lang="en-US" baseline="0" dirty="0" smtClean="0"/>
              <a:t>A good, professional, problem-solving reputation is valuable to the success of the AJC. </a:t>
            </a:r>
            <a:endParaRPr lang="en-US" baseline="0" dirty="0" smtClean="0"/>
          </a:p>
        </p:txBody>
      </p:sp>
      <p:sp>
        <p:nvSpPr>
          <p:cNvPr id="4" name="Slide Number Placeholder 3"/>
          <p:cNvSpPr>
            <a:spLocks noGrp="1"/>
          </p:cNvSpPr>
          <p:nvPr>
            <p:ph type="sldNum" sz="quarter" idx="10"/>
          </p:nvPr>
        </p:nvSpPr>
        <p:spPr/>
        <p:txBody>
          <a:bodyPr/>
          <a:lstStyle/>
          <a:p>
            <a:fld id="{A0118022-50D0-43CE-B9C3-944277464A3B}" type="slidenum">
              <a:rPr lang="en-US" smtClean="0"/>
              <a:t>12</a:t>
            </a:fld>
            <a:endParaRPr lang="en-US" dirty="0"/>
          </a:p>
        </p:txBody>
      </p:sp>
    </p:spTree>
    <p:extLst>
      <p:ext uri="{BB962C8B-B14F-4D97-AF65-F5344CB8AC3E}">
        <p14:creationId xmlns:p14="http://schemas.microsoft.com/office/powerpoint/2010/main" val="11539430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21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000" baseline="0" dirty="0" smtClean="0">
                <a:latin typeface="Calibri" charset="0"/>
              </a:rPr>
              <a:t>The Business Services Rep (BSR) needs to be a very good listener.  They also need follow-through skills and perseverance.</a:t>
            </a:r>
          </a:p>
          <a:p>
            <a:endParaRPr lang="en-US" sz="1000" baseline="0" dirty="0" smtClean="0">
              <a:latin typeface="Calibri" charset="0"/>
            </a:endParaRPr>
          </a:p>
          <a:p>
            <a:r>
              <a:rPr lang="en-US" sz="1000" baseline="0" dirty="0" smtClean="0">
                <a:latin typeface="Calibri" charset="0"/>
              </a:rPr>
              <a:t>The BSR wants to avoid the unpleasant conversation when an employer-customer says “I asked for one set of skills and abilities and I got another.  I don’t think you were listening to me.  I don’t think your candidate was a good fit”.  </a:t>
            </a:r>
          </a:p>
          <a:p>
            <a:endParaRPr lang="en-US" sz="1000" baseline="0" dirty="0" smtClean="0">
              <a:latin typeface="Calibri" charset="0"/>
            </a:endParaRPr>
          </a:p>
          <a:p>
            <a:r>
              <a:rPr lang="en-US" sz="1000" baseline="0" dirty="0" smtClean="0">
                <a:latin typeface="Calibri" charset="0"/>
              </a:rPr>
              <a:t>The Business Services Team must be very careful when they meet employers about their workforce needs.  </a:t>
            </a:r>
          </a:p>
          <a:p>
            <a:endParaRPr lang="en-US" sz="1000" baseline="0" dirty="0" smtClean="0">
              <a:latin typeface="Calibri" charset="0"/>
            </a:endParaRPr>
          </a:p>
          <a:p>
            <a:r>
              <a:rPr lang="en-US" sz="1000" baseline="0" dirty="0" smtClean="0">
                <a:latin typeface="Calibri" charset="0"/>
              </a:rPr>
              <a:t>Sometimes employers want a 100% match of skills, abilities, and experience.  Sometimes, they are more flexible.</a:t>
            </a:r>
          </a:p>
          <a:p>
            <a:endParaRPr lang="en-US" sz="1000" baseline="0" dirty="0">
              <a:latin typeface="Calibri" charset="0"/>
            </a:endParaRPr>
          </a:p>
          <a:p>
            <a:endParaRPr lang="en-US" baseline="0" dirty="0">
              <a:latin typeface="Calibri" charset="0"/>
            </a:endParaRPr>
          </a:p>
        </p:txBody>
      </p:sp>
      <p:sp>
        <p:nvSpPr>
          <p:cNvPr id="921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6C82242-BA3B-0249-92E9-643C2F509835}" type="slidenum">
              <a:rPr lang="en-US" sz="1200"/>
              <a:pPr eaLnBrk="1" hangingPunct="1"/>
              <a:t>14</a:t>
            </a:fld>
            <a:endParaRPr lang="en-US" sz="1200" dirty="0"/>
          </a:p>
        </p:txBody>
      </p:sp>
    </p:spTree>
    <p:extLst>
      <p:ext uri="{BB962C8B-B14F-4D97-AF65-F5344CB8AC3E}">
        <p14:creationId xmlns:p14="http://schemas.microsoft.com/office/powerpoint/2010/main" val="7695563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21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000" baseline="0" dirty="0" smtClean="0">
                <a:latin typeface="Calibri" charset="0"/>
              </a:rPr>
              <a:t>Sometimes an employer will raise a requirement that clearly crosses the Equal Employment Opportunity (EEO) boundaries.  They may say: “The candidate must be woman.  The candidate can’t be too old.  The candidate should look like us”, etc.  What’s a BSR supposed to do?  Presumably, your organization has a protocol on how to handle illegal or unethical questions like this.  You don’t want to alienate the client but you also don’t want to help them break the law.  These are the kinds of challenges your Business Services Rep may face.</a:t>
            </a:r>
          </a:p>
          <a:p>
            <a:endParaRPr lang="en-US" sz="1000" baseline="0" dirty="0" smtClean="0">
              <a:latin typeface="Calibri" charset="0"/>
            </a:endParaRPr>
          </a:p>
          <a:p>
            <a:r>
              <a:rPr lang="en-US" sz="1000" dirty="0" smtClean="0">
                <a:latin typeface="Calibri" charset="0"/>
              </a:rPr>
              <a:t>As a possible approach, how does this sound?  </a:t>
            </a:r>
          </a:p>
          <a:p>
            <a:r>
              <a:rPr lang="en-US" sz="1000" dirty="0" smtClean="0">
                <a:latin typeface="Calibri" charset="0"/>
              </a:rPr>
              <a:t>The BSR could say</a:t>
            </a:r>
            <a:r>
              <a:rPr lang="en-US" sz="1000" baseline="0" dirty="0" smtClean="0">
                <a:latin typeface="Calibri" charset="0"/>
              </a:rPr>
              <a:t> to the Employer:</a:t>
            </a:r>
            <a:r>
              <a:rPr lang="en-US" sz="1000" dirty="0" smtClean="0">
                <a:latin typeface="Calibri" charset="0"/>
              </a:rPr>
              <a:t>  </a:t>
            </a:r>
            <a:r>
              <a:rPr lang="en-US" sz="1000" baseline="0" dirty="0" smtClean="0">
                <a:latin typeface="Calibri" charset="0"/>
              </a:rPr>
              <a:t>‘Based on the skills, abilities and competencies you’ve requested and how they relate to the work involved, I can promise to refer the most skilled and competent worker for the job.  I can’t really promise anything else.”  It’s a fair promise.  But then you need to follow through with the right candidates.</a:t>
            </a:r>
          </a:p>
          <a:p>
            <a:endParaRPr lang="en-US" sz="1000" baseline="0" dirty="0" smtClean="0">
              <a:latin typeface="Calibri" charset="0"/>
            </a:endParaRPr>
          </a:p>
          <a:p>
            <a:r>
              <a:rPr lang="en-US" sz="1000" baseline="0" dirty="0" smtClean="0">
                <a:latin typeface="Calibri" charset="0"/>
              </a:rPr>
              <a:t>Think about it: if the conversation suddenly becomes a debate, an argument, or a threat to inform the authorities, the relationship will end before it begins.</a:t>
            </a:r>
          </a:p>
          <a:p>
            <a:endParaRPr lang="en-US" baseline="0" dirty="0">
              <a:latin typeface="Calibri" charset="0"/>
            </a:endParaRPr>
          </a:p>
        </p:txBody>
      </p:sp>
      <p:sp>
        <p:nvSpPr>
          <p:cNvPr id="921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6C82242-BA3B-0249-92E9-643C2F509835}" type="slidenum">
              <a:rPr lang="en-US" sz="1200"/>
              <a:pPr eaLnBrk="1" hangingPunct="1"/>
              <a:t>15</a:t>
            </a:fld>
            <a:endParaRPr lang="en-US" sz="1200" dirty="0"/>
          </a:p>
        </p:txBody>
      </p:sp>
    </p:spTree>
    <p:extLst>
      <p:ext uri="{BB962C8B-B14F-4D97-AF65-F5344CB8AC3E}">
        <p14:creationId xmlns:p14="http://schemas.microsoft.com/office/powerpoint/2010/main" val="16118213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21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000" baseline="0" dirty="0" smtClean="0">
                <a:latin typeface="Calibri" charset="0"/>
              </a:rPr>
              <a:t>There may also be an opportunity to offer retention services that are customized for the employer.  </a:t>
            </a:r>
          </a:p>
          <a:p>
            <a:r>
              <a:rPr lang="en-US" sz="1000" baseline="0" dirty="0" smtClean="0">
                <a:latin typeface="Calibri" charset="0"/>
              </a:rPr>
              <a:t>The Business Services Rep needs to work with employers to learn what potential retention services will be needed.  </a:t>
            </a:r>
          </a:p>
          <a:p>
            <a:r>
              <a:rPr lang="en-US" sz="1000" baseline="0" dirty="0" smtClean="0">
                <a:latin typeface="Calibri" charset="0"/>
              </a:rPr>
              <a:t>Perhaps a workshop on professional workplace behavior or on the use of company and personal equipment at the workplace.  </a:t>
            </a:r>
          </a:p>
          <a:p>
            <a:r>
              <a:rPr lang="en-US" sz="1000" baseline="0" dirty="0" smtClean="0">
                <a:latin typeface="Calibri" charset="0"/>
              </a:rPr>
              <a:t>They must also  figure out how often they need to call the employer to be sure the new hire is working out.</a:t>
            </a:r>
            <a:r>
              <a:rPr lang="en-US" sz="1000" dirty="0" smtClean="0">
                <a:latin typeface="Calibri" charset="0"/>
              </a:rPr>
              <a:t>  They need to n</a:t>
            </a:r>
            <a:r>
              <a:rPr lang="en-US" sz="1000" baseline="0" dirty="0" smtClean="0">
                <a:latin typeface="Calibri" charset="0"/>
              </a:rPr>
              <a:t>egotiate these terms with the employer.  </a:t>
            </a:r>
          </a:p>
          <a:p>
            <a:r>
              <a:rPr lang="en-US" sz="1000" baseline="0" dirty="0" smtClean="0">
                <a:latin typeface="Calibri" charset="0"/>
              </a:rPr>
              <a:t>You don’t want to bug them but you DO want to be conscientious.  </a:t>
            </a:r>
          </a:p>
          <a:p>
            <a:r>
              <a:rPr lang="en-US" sz="1000" baseline="0" dirty="0" smtClean="0">
                <a:latin typeface="Calibri" charset="0"/>
              </a:rPr>
              <a:t>Maybe you should just come right out and say:  I want to be sure to provide you with the best customer service.  How often should I check in?  When do you want to be contacted?  How should I contact you?</a:t>
            </a:r>
          </a:p>
          <a:p>
            <a:endParaRPr lang="en-US" sz="1000" baseline="0" dirty="0">
              <a:latin typeface="Calibri" charset="0"/>
            </a:endParaRPr>
          </a:p>
          <a:p>
            <a:endParaRPr lang="en-US" baseline="0" dirty="0">
              <a:latin typeface="Calibri" charset="0"/>
            </a:endParaRPr>
          </a:p>
        </p:txBody>
      </p:sp>
      <p:sp>
        <p:nvSpPr>
          <p:cNvPr id="921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6C82242-BA3B-0249-92E9-643C2F509835}" type="slidenum">
              <a:rPr lang="en-US" sz="1200"/>
              <a:pPr eaLnBrk="1" hangingPunct="1"/>
              <a:t>16</a:t>
            </a:fld>
            <a:endParaRPr lang="en-US" sz="1200" dirty="0"/>
          </a:p>
        </p:txBody>
      </p:sp>
    </p:spTree>
    <p:extLst>
      <p:ext uri="{BB962C8B-B14F-4D97-AF65-F5344CB8AC3E}">
        <p14:creationId xmlns:p14="http://schemas.microsoft.com/office/powerpoint/2010/main" val="10742097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 good BSR is selling workforce solutions.</a:t>
            </a:r>
          </a:p>
          <a:p>
            <a:r>
              <a:rPr lang="en-US" baseline="0" dirty="0" smtClean="0"/>
              <a:t>A business customer has high-turnover; they’ve hired the wrong people; there’s a massive line of folks about to retire, their start-up costs are getting insurmountable, they want to make their workplace more accessible, or they notice that there’s an unprofessional atmosphere in the workplace.</a:t>
            </a:r>
          </a:p>
          <a:p>
            <a:endParaRPr lang="en-US" baseline="0" dirty="0" smtClean="0"/>
          </a:p>
          <a:p>
            <a:r>
              <a:rPr lang="en-US" baseline="0" dirty="0" smtClean="0"/>
              <a:t>Through our services the BSR may be able to address some of these issues with the right candidate referral, a good succession strategy, some tax incentive, a consultation on accessibility, an OJT contract or an effective training on Essential Skills in the Workplace.</a:t>
            </a:r>
          </a:p>
          <a:p>
            <a:endParaRPr lang="en-US" baseline="0" dirty="0" smtClean="0"/>
          </a:p>
          <a:p>
            <a:r>
              <a:rPr lang="en-US" baseline="0" dirty="0" smtClean="0"/>
              <a:t>The sales pitch should not mention acronyms, program jargon or funding streams.  It should not emphasize that “the government has an answer for you”.  </a:t>
            </a:r>
          </a:p>
          <a:p>
            <a:r>
              <a:rPr lang="en-US" baseline="0" dirty="0" smtClean="0"/>
              <a:t>It should be very transactional: you have a workforce challenge, we have a workforce solution.</a:t>
            </a:r>
          </a:p>
          <a:p>
            <a:endParaRPr lang="en-US" baseline="0" dirty="0" smtClean="0"/>
          </a:p>
          <a:p>
            <a:r>
              <a:rPr lang="en-US" baseline="0" dirty="0" smtClean="0"/>
              <a:t>BSRs don’t want to turn off business customers by emphasizing programs or appealing to the employer’s good heart to accommodate someone or to give someone else a break.</a:t>
            </a:r>
            <a:endParaRPr lang="en-US" baseline="0" dirty="0" smtClean="0"/>
          </a:p>
        </p:txBody>
      </p:sp>
      <p:sp>
        <p:nvSpPr>
          <p:cNvPr id="4" name="Slide Number Placeholder 3"/>
          <p:cNvSpPr>
            <a:spLocks noGrp="1"/>
          </p:cNvSpPr>
          <p:nvPr>
            <p:ph type="sldNum" sz="quarter" idx="10"/>
          </p:nvPr>
        </p:nvSpPr>
        <p:spPr/>
        <p:txBody>
          <a:bodyPr/>
          <a:lstStyle/>
          <a:p>
            <a:fld id="{A0118022-50D0-43CE-B9C3-944277464A3B}" type="slidenum">
              <a:rPr lang="en-US" smtClean="0"/>
              <a:t>17</a:t>
            </a:fld>
            <a:endParaRPr lang="en-US" dirty="0"/>
          </a:p>
        </p:txBody>
      </p:sp>
    </p:spTree>
    <p:extLst>
      <p:ext uri="{BB962C8B-B14F-4D97-AF65-F5344CB8AC3E}">
        <p14:creationId xmlns:p14="http://schemas.microsoft.com/office/powerpoint/2010/main" val="10552820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BSR</a:t>
            </a:r>
            <a:r>
              <a:rPr lang="en-US" baseline="0" dirty="0" smtClean="0"/>
              <a:t> can learn valuable market information from their employer customers.  </a:t>
            </a:r>
          </a:p>
          <a:p>
            <a:r>
              <a:rPr lang="en-US" baseline="0" dirty="0" smtClean="0"/>
              <a:t>If customers share information on salary levels or benefits, the BSR can compare this information to what is publicly available on O*NET or other programs.</a:t>
            </a:r>
          </a:p>
          <a:p>
            <a:r>
              <a:rPr lang="en-US" baseline="0" dirty="0" smtClean="0"/>
              <a:t>They can then gauge how their community and its employers size up against national, state and local averages.</a:t>
            </a:r>
          </a:p>
          <a:p>
            <a:endParaRPr lang="en-US" baseline="0" dirty="0" smtClean="0"/>
          </a:p>
          <a:p>
            <a:r>
              <a:rPr lang="en-US" baseline="0" dirty="0" smtClean="0"/>
              <a:t>Other LMI that can be verified with employers includes the skills, abilities, knowledge and competencies that are in high demand.</a:t>
            </a:r>
          </a:p>
          <a:p>
            <a:endParaRPr lang="en-US" baseline="0" dirty="0" smtClean="0"/>
          </a:p>
          <a:p>
            <a:r>
              <a:rPr lang="en-US" baseline="0" dirty="0" smtClean="0"/>
              <a:t>Some employers may want help developing their job orders or job descriptions.  </a:t>
            </a:r>
          </a:p>
          <a:p>
            <a:r>
              <a:rPr lang="en-US" baseline="0" dirty="0" smtClean="0"/>
              <a:t>BSRs can help them use O*NET and other programs to get ideas about what to include in job descriptions and what benefits to offer.</a:t>
            </a:r>
          </a:p>
          <a:p>
            <a:endParaRPr lang="en-US" baseline="0" dirty="0" smtClean="0"/>
          </a:p>
          <a:p>
            <a:r>
              <a:rPr lang="en-US" baseline="0" dirty="0" smtClean="0"/>
              <a:t>Confidentiality of information is always an important consideration.  BSRs shouldn’t share competitors’ secrets but labor market information is valuable.</a:t>
            </a:r>
          </a:p>
          <a:p>
            <a:endParaRPr lang="en-US" baseline="0" dirty="0" smtClean="0"/>
          </a:p>
          <a:p>
            <a:r>
              <a:rPr lang="en-US" baseline="0" dirty="0" smtClean="0"/>
              <a:t>Employers may also be interested in community demographics, information about sectors and industries, supply chain information and credentialing.</a:t>
            </a:r>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18</a:t>
            </a:fld>
            <a:endParaRPr lang="en-US" dirty="0"/>
          </a:p>
        </p:txBody>
      </p:sp>
    </p:spTree>
    <p:extLst>
      <p:ext uri="{BB962C8B-B14F-4D97-AF65-F5344CB8AC3E}">
        <p14:creationId xmlns:p14="http://schemas.microsoft.com/office/powerpoint/2010/main" val="6811330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some of the other services BSRs offer to their employer customers.</a:t>
            </a:r>
          </a:p>
          <a:p>
            <a:r>
              <a:rPr lang="en-US" dirty="0" smtClean="0"/>
              <a:t>Employers may</a:t>
            </a:r>
            <a:r>
              <a:rPr lang="en-US" baseline="0" dirty="0" smtClean="0"/>
              <a:t> ask about assessment tests or credentialing.</a:t>
            </a:r>
          </a:p>
          <a:p>
            <a:r>
              <a:rPr lang="en-US" baseline="0" dirty="0" smtClean="0"/>
              <a:t>They may need help developing an OJT contract or a connection to Registered Apprenticeship.</a:t>
            </a:r>
          </a:p>
          <a:p>
            <a:r>
              <a:rPr lang="en-US" baseline="0" dirty="0" smtClean="0"/>
              <a:t>They may be interested in tax incentives.</a:t>
            </a:r>
          </a:p>
          <a:p>
            <a:r>
              <a:rPr lang="en-US" baseline="0" dirty="0" smtClean="0"/>
              <a:t>They may want to use the federal bonding program which can assist them when hiring someone with a criminal past.</a:t>
            </a:r>
          </a:p>
          <a:p>
            <a:r>
              <a:rPr lang="en-US" baseline="0" dirty="0" smtClean="0"/>
              <a:t>They may require screening services at the AJC.</a:t>
            </a:r>
          </a:p>
          <a:p>
            <a:r>
              <a:rPr lang="en-US" baseline="0" dirty="0" smtClean="0"/>
              <a:t>They may be interested in follow-up services and retention services that help ensure that new hires are successful in their employment.</a:t>
            </a:r>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19</a:t>
            </a:fld>
            <a:endParaRPr lang="en-US" dirty="0"/>
          </a:p>
        </p:txBody>
      </p:sp>
    </p:spTree>
    <p:extLst>
      <p:ext uri="{BB962C8B-B14F-4D97-AF65-F5344CB8AC3E}">
        <p14:creationId xmlns:p14="http://schemas.microsoft.com/office/powerpoint/2010/main" val="7707977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21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a:endParaRPr lang="en-US" sz="1200" kern="1200" baseline="0" dirty="0" smtClean="0">
              <a:solidFill>
                <a:schemeClr val="tx1"/>
              </a:solidFill>
              <a:effectLst/>
              <a:latin typeface="+mn-lt"/>
              <a:ea typeface="+mn-ea"/>
              <a:cs typeface="+mn-cs"/>
            </a:endParaRPr>
          </a:p>
          <a:p>
            <a:pPr lvl="0"/>
            <a:r>
              <a:rPr lang="en-US" sz="1200" kern="1200" baseline="0" dirty="0" smtClean="0">
                <a:solidFill>
                  <a:schemeClr val="tx1"/>
                </a:solidFill>
                <a:effectLst/>
                <a:latin typeface="+mn-lt"/>
                <a:ea typeface="+mn-ea"/>
                <a:cs typeface="+mn-cs"/>
              </a:rPr>
              <a:t>The Career Services and Business Services colleagues should form a task force to determine how to serve all customers better through collaboration.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Aside</a:t>
            </a:r>
            <a:r>
              <a:rPr lang="en-US" sz="1200" kern="1200" baseline="0" dirty="0" smtClean="0">
                <a:solidFill>
                  <a:schemeClr val="tx1"/>
                </a:solidFill>
                <a:effectLst/>
                <a:latin typeface="+mn-lt"/>
                <a:ea typeface="+mn-ea"/>
                <a:cs typeface="+mn-cs"/>
              </a:rPr>
              <a:t> from the traditional outreach efforts, the Career Services and Business Services Teams can cooperate to learn about job openings and companies that are growing.</a:t>
            </a:r>
            <a:endParaRPr lang="en-US" sz="1200" kern="1200" dirty="0" smtClean="0">
              <a:solidFill>
                <a:schemeClr val="tx1"/>
              </a:solidFill>
              <a:effectLst/>
              <a:latin typeface="+mn-lt"/>
              <a:ea typeface="+mn-ea"/>
              <a:cs typeface="+mn-cs"/>
            </a:endParaRPr>
          </a:p>
          <a:p>
            <a:pPr lvl="1"/>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Career Services Team can share intelligence they learn from customers about which employers are hiring.</a:t>
            </a:r>
          </a:p>
          <a:p>
            <a:pPr lvl="0"/>
            <a:endParaRPr lang="en-US" sz="1200" kern="1200" baseline="0" dirty="0" smtClean="0">
              <a:solidFill>
                <a:schemeClr val="tx1"/>
              </a:solidFill>
              <a:effectLst/>
              <a:latin typeface="+mn-lt"/>
              <a:ea typeface="+mn-ea"/>
              <a:cs typeface="+mn-cs"/>
            </a:endParaRPr>
          </a:p>
          <a:p>
            <a:pPr lvl="0"/>
            <a:r>
              <a:rPr lang="en-US" sz="1200" kern="1200" baseline="0" dirty="0" smtClean="0">
                <a:solidFill>
                  <a:schemeClr val="tx1"/>
                </a:solidFill>
                <a:effectLst/>
                <a:latin typeface="+mn-lt"/>
                <a:ea typeface="+mn-ea"/>
                <a:cs typeface="+mn-cs"/>
              </a:rPr>
              <a:t>Are there a number of Essential Skills that almost every employer seeks?  Can you emphasize these skills in your Essential Skills Training?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Essential skills are especially important for entry-level workers but even older workers can benefit from some of the training.</a:t>
            </a:r>
          </a:p>
          <a:p>
            <a:pPr lvl="0"/>
            <a:endParaRPr lang="en-US" sz="1200" kern="1200" baseline="0" dirty="0" smtClean="0">
              <a:solidFill>
                <a:schemeClr val="tx1"/>
              </a:solidFill>
              <a:effectLst/>
              <a:latin typeface="+mn-lt"/>
              <a:ea typeface="+mn-ea"/>
              <a:cs typeface="+mn-cs"/>
            </a:endParaRPr>
          </a:p>
          <a:p>
            <a:pPr lvl="0"/>
            <a:r>
              <a:rPr lang="en-US" sz="1200" kern="1200" baseline="0" dirty="0" smtClean="0">
                <a:solidFill>
                  <a:schemeClr val="tx1"/>
                </a:solidFill>
                <a:effectLst/>
                <a:latin typeface="+mn-lt"/>
                <a:ea typeface="+mn-ea"/>
                <a:cs typeface="+mn-cs"/>
              </a:rPr>
              <a:t>Is there a way to offer Essential Skills training to recently employed “Follow-Up” customers (as a Follow-Up service) and at the same time, invite job seeking customers?</a:t>
            </a:r>
          </a:p>
          <a:p>
            <a:endParaRPr lang="en-US" sz="1200"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teams can also cooperate on programing and designing career fairs that are geared</a:t>
            </a:r>
            <a:r>
              <a:rPr lang="en-US" sz="1200" kern="1200" baseline="0" dirty="0" smtClean="0">
                <a:solidFill>
                  <a:schemeClr val="tx1"/>
                </a:solidFill>
                <a:effectLst/>
                <a:latin typeface="+mn-lt"/>
                <a:ea typeface="+mn-ea"/>
                <a:cs typeface="+mn-cs"/>
              </a:rPr>
              <a:t> toward education and training as well as job fairs that are attended by employers.</a:t>
            </a:r>
            <a:endParaRPr lang="en-US" sz="1200" kern="1200" baseline="0" dirty="0" smtClean="0">
              <a:solidFill>
                <a:schemeClr val="tx1"/>
              </a:solidFill>
              <a:effectLst/>
              <a:latin typeface="+mn-lt"/>
              <a:ea typeface="+mn-ea"/>
              <a:cs typeface="+mn-cs"/>
            </a:endParaRPr>
          </a:p>
        </p:txBody>
      </p:sp>
      <p:sp>
        <p:nvSpPr>
          <p:cNvPr id="921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6C82242-BA3B-0249-92E9-643C2F509835}" type="slidenum">
              <a:rPr lang="en-US" sz="1200"/>
              <a:pPr eaLnBrk="1" hangingPunct="1"/>
              <a:t>21</a:t>
            </a:fld>
            <a:endParaRPr lang="en-US" sz="1200" dirty="0"/>
          </a:p>
        </p:txBody>
      </p:sp>
    </p:spTree>
    <p:extLst>
      <p:ext uri="{BB962C8B-B14F-4D97-AF65-F5344CB8AC3E}">
        <p14:creationId xmlns:p14="http://schemas.microsoft.com/office/powerpoint/2010/main" val="254826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443487-16B5-0A44-86CC-7B156CA3DD07}" type="slidenum">
              <a:rPr lang="en-US" smtClean="0"/>
              <a:t>2</a:t>
            </a:fld>
            <a:endParaRPr lang="en-US" dirty="0"/>
          </a:p>
        </p:txBody>
      </p:sp>
    </p:spTree>
    <p:extLst>
      <p:ext uri="{BB962C8B-B14F-4D97-AF65-F5344CB8AC3E}">
        <p14:creationId xmlns:p14="http://schemas.microsoft.com/office/powerpoint/2010/main" val="14502392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21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baseline="0" dirty="0" smtClean="0">
                <a:solidFill>
                  <a:schemeClr val="tx1"/>
                </a:solidFill>
                <a:effectLst/>
                <a:latin typeface="+mn-lt"/>
                <a:ea typeface="+mn-ea"/>
                <a:cs typeface="+mn-cs"/>
              </a:rPr>
              <a:t>As Career Services and Business Services team members collaborate on projects, they should share the kind of information on this slide:</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Information about employers who are hiring, moving into the area, expanding their business</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What skills are most in demand?  Could there be skills taught to customers in a workshop or special class?</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How do salaries offered by actual employers in our area compare to what we see in our national, state, and local databases such as O*NET?</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Are there phrases or terminology we see in job descriptions and job orders that resume writers should know about?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Are there phrases or terminology we see on O*NET that our employers should know about if we are helping them write job descriptions?</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Is there a new credential everyone seems to be buzzing about.  Perhaps employers are asking for the National Career Readiness Certificate?  Or something similar.</a:t>
            </a:r>
          </a:p>
          <a:p>
            <a:endParaRPr lang="en-US" sz="1200" kern="1200" baseline="0" dirty="0">
              <a:solidFill>
                <a:schemeClr val="tx1"/>
              </a:solidFill>
              <a:effectLst/>
              <a:latin typeface="+mn-lt"/>
              <a:ea typeface="+mn-ea"/>
              <a:cs typeface="+mn-cs"/>
            </a:endParaRPr>
          </a:p>
          <a:p>
            <a:endParaRPr lang="en-US" sz="1200" kern="1200" baseline="0" dirty="0">
              <a:solidFill>
                <a:schemeClr val="tx1"/>
              </a:solidFill>
              <a:effectLst/>
              <a:latin typeface="+mn-lt"/>
              <a:ea typeface="+mn-ea"/>
              <a:cs typeface="+mn-cs"/>
            </a:endParaRPr>
          </a:p>
          <a:p>
            <a:endParaRPr lang="en-US" sz="1200" kern="1200" baseline="0" dirty="0">
              <a:solidFill>
                <a:schemeClr val="tx1"/>
              </a:solidFill>
              <a:effectLst/>
              <a:latin typeface="+mn-lt"/>
              <a:ea typeface="+mn-ea"/>
              <a:cs typeface="+mn-cs"/>
            </a:endParaRPr>
          </a:p>
          <a:p>
            <a:endParaRPr lang="en-US" sz="1200" kern="1200" baseline="0" dirty="0">
              <a:solidFill>
                <a:schemeClr val="tx1"/>
              </a:solidFill>
              <a:effectLst/>
              <a:latin typeface="+mn-lt"/>
              <a:ea typeface="+mn-ea"/>
              <a:cs typeface="+mn-cs"/>
            </a:endParaRPr>
          </a:p>
        </p:txBody>
      </p:sp>
      <p:sp>
        <p:nvSpPr>
          <p:cNvPr id="921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6C82242-BA3B-0249-92E9-643C2F509835}" type="slidenum">
              <a:rPr lang="en-US" sz="1200"/>
              <a:pPr eaLnBrk="1" hangingPunct="1"/>
              <a:t>22</a:t>
            </a:fld>
            <a:endParaRPr lang="en-US" sz="1200" dirty="0"/>
          </a:p>
        </p:txBody>
      </p:sp>
    </p:spTree>
    <p:extLst>
      <p:ext uri="{BB962C8B-B14F-4D97-AF65-F5344CB8AC3E}">
        <p14:creationId xmlns:p14="http://schemas.microsoft.com/office/powerpoint/2010/main" val="9224957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21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baseline="0" dirty="0" smtClean="0">
                <a:solidFill>
                  <a:schemeClr val="tx1"/>
                </a:solidFill>
                <a:effectLst/>
                <a:latin typeface="+mn-lt"/>
                <a:ea typeface="+mn-ea"/>
                <a:cs typeface="+mn-cs"/>
              </a:rPr>
              <a:t>The Business Services Rep may be helping an employer make a connection to Registered Apprenticeship or they may be working together to develop a Work Process Schedule for a registered apprenticeship program.</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They may be designing an OJT contract with employers and they need information about the tasks, duties and skills that can be taught on site.</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They may be asking employers to hire interns as a way to try out trainee workers for full time employment.</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All of these represent opportunities for collaboration among teams.  Case Counselors have first-hand knowledge of potential referrals for the programs and they can inform the Business Services Reps about the supply-side.  BSRs can share information about openings &amp; the plans their business customers are making.  Both teams know enough about skills and work processes to collaborate on contracts.  </a:t>
            </a:r>
          </a:p>
          <a:p>
            <a:endParaRPr lang="en-US" sz="1200" kern="1200" baseline="0" dirty="0">
              <a:solidFill>
                <a:schemeClr val="tx1"/>
              </a:solidFill>
              <a:effectLst/>
              <a:latin typeface="+mn-lt"/>
              <a:ea typeface="+mn-ea"/>
              <a:cs typeface="+mn-cs"/>
            </a:endParaRPr>
          </a:p>
        </p:txBody>
      </p:sp>
      <p:sp>
        <p:nvSpPr>
          <p:cNvPr id="921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6C82242-BA3B-0249-92E9-643C2F509835}" type="slidenum">
              <a:rPr lang="en-US" sz="1200"/>
              <a:pPr eaLnBrk="1" hangingPunct="1"/>
              <a:t>23</a:t>
            </a:fld>
            <a:endParaRPr lang="en-US" sz="1200" dirty="0"/>
          </a:p>
        </p:txBody>
      </p:sp>
    </p:spTree>
    <p:extLst>
      <p:ext uri="{BB962C8B-B14F-4D97-AF65-F5344CB8AC3E}">
        <p14:creationId xmlns:p14="http://schemas.microsoft.com/office/powerpoint/2010/main" val="3171785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21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baseline="0" dirty="0" smtClean="0">
                <a:solidFill>
                  <a:schemeClr val="tx1"/>
                </a:solidFill>
                <a:effectLst/>
                <a:latin typeface="+mn-lt"/>
                <a:ea typeface="+mn-ea"/>
                <a:cs typeface="+mn-cs"/>
              </a:rPr>
              <a:t>It’s a good idea to evaluate the collaboration you’re establishing among the AJC staff.</a:t>
            </a:r>
          </a:p>
          <a:p>
            <a:r>
              <a:rPr lang="en-US" sz="1200" kern="1200" baseline="0" dirty="0" smtClean="0">
                <a:solidFill>
                  <a:schemeClr val="tx1"/>
                </a:solidFill>
                <a:effectLst/>
                <a:latin typeface="+mn-lt"/>
                <a:ea typeface="+mn-ea"/>
                <a:cs typeface="+mn-cs"/>
              </a:rPr>
              <a:t>Are your strategies working?  Do you agree on effectiveness?</a:t>
            </a:r>
          </a:p>
          <a:p>
            <a:r>
              <a:rPr lang="en-US" sz="1200" kern="1200" baseline="0" dirty="0" smtClean="0">
                <a:solidFill>
                  <a:schemeClr val="tx1"/>
                </a:solidFill>
                <a:effectLst/>
                <a:latin typeface="+mn-lt"/>
                <a:ea typeface="+mn-ea"/>
                <a:cs typeface="+mn-cs"/>
              </a:rPr>
              <a:t>Are you working toward improvement?</a:t>
            </a:r>
          </a:p>
          <a:p>
            <a:r>
              <a:rPr lang="en-US" sz="1200" kern="1200" baseline="0" dirty="0" smtClean="0">
                <a:solidFill>
                  <a:schemeClr val="tx1"/>
                </a:solidFill>
                <a:effectLst/>
                <a:latin typeface="+mn-lt"/>
                <a:ea typeface="+mn-ea"/>
                <a:cs typeface="+mn-cs"/>
              </a:rPr>
              <a:t>In the end: are you providing excellent customer service to job seekers and employers?</a:t>
            </a:r>
            <a:endParaRPr lang="en-US" sz="1200" kern="1200" baseline="0" dirty="0" smtClean="0">
              <a:solidFill>
                <a:schemeClr val="tx1"/>
              </a:solidFill>
              <a:effectLst/>
              <a:latin typeface="+mn-lt"/>
              <a:ea typeface="+mn-ea"/>
              <a:cs typeface="+mn-cs"/>
            </a:endParaRPr>
          </a:p>
        </p:txBody>
      </p:sp>
      <p:sp>
        <p:nvSpPr>
          <p:cNvPr id="921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6C82242-BA3B-0249-92E9-643C2F509835}" type="slidenum">
              <a:rPr lang="en-US" sz="1200"/>
              <a:pPr eaLnBrk="1" hangingPunct="1"/>
              <a:t>24</a:t>
            </a:fld>
            <a:endParaRPr lang="en-US" sz="1200" dirty="0"/>
          </a:p>
        </p:txBody>
      </p:sp>
    </p:spTree>
    <p:extLst>
      <p:ext uri="{BB962C8B-B14F-4D97-AF65-F5344CB8AC3E}">
        <p14:creationId xmlns:p14="http://schemas.microsoft.com/office/powerpoint/2010/main" val="14594822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443487-16B5-0A44-86CC-7B156CA3DD07}" type="slidenum">
              <a:rPr lang="en-US" smtClean="0"/>
              <a:t>25</a:t>
            </a:fld>
            <a:endParaRPr lang="en-US" dirty="0"/>
          </a:p>
        </p:txBody>
      </p:sp>
    </p:spTree>
    <p:extLst>
      <p:ext uri="{BB962C8B-B14F-4D97-AF65-F5344CB8AC3E}">
        <p14:creationId xmlns:p14="http://schemas.microsoft.com/office/powerpoint/2010/main" val="1747401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dirty="0">
                <a:latin typeface="Calibri" charset="0"/>
                <a:ea typeface="Calibri" charset="0"/>
                <a:cs typeface="Calibri" charset="0"/>
              </a:rPr>
              <a:t>This</a:t>
            </a:r>
            <a:r>
              <a:rPr lang="en-US" sz="1200" b="0" i="0" baseline="0" dirty="0">
                <a:latin typeface="Calibri" charset="0"/>
                <a:ea typeface="Calibri" charset="0"/>
                <a:cs typeface="Calibri" charset="0"/>
              </a:rPr>
              <a:t> training is part of a four-module suite intended for Case Counselors, Career Advisors, Case Managers and their supervisors.</a:t>
            </a:r>
          </a:p>
          <a:p>
            <a:r>
              <a:rPr lang="en-US" sz="1200" b="0" i="0" baseline="0" dirty="0">
                <a:latin typeface="Calibri" charset="0"/>
                <a:ea typeface="Calibri" charset="0"/>
                <a:cs typeface="Calibri" charset="0"/>
              </a:rPr>
              <a:t>It includes these four indicators of effective customer service delivery.</a:t>
            </a:r>
          </a:p>
          <a:p>
            <a:endParaRPr lang="en-US" sz="1200" b="0" i="0" baseline="0" dirty="0">
              <a:latin typeface="Calibri" charset="0"/>
              <a:ea typeface="Calibri" charset="0"/>
              <a:cs typeface="Calibri" charset="0"/>
            </a:endParaRPr>
          </a:p>
          <a:p>
            <a:r>
              <a:rPr lang="en-US" sz="1200" b="0" i="0" baseline="0" dirty="0">
                <a:latin typeface="Calibri" charset="0"/>
                <a:ea typeface="Calibri" charset="0"/>
                <a:cs typeface="Calibri" charset="0"/>
              </a:rPr>
              <a:t>The training is not meant as official guidance and is more of a collection of promising practices, shared ideas and recommendations.</a:t>
            </a:r>
          </a:p>
          <a:p>
            <a:endParaRPr lang="en-US" sz="1200" b="0" i="0" baseline="0" dirty="0">
              <a:latin typeface="Calibri" charset="0"/>
              <a:ea typeface="Calibri" charset="0"/>
              <a:cs typeface="Calibri" charset="0"/>
            </a:endParaRPr>
          </a:p>
          <a:p>
            <a:r>
              <a:rPr lang="en-US" sz="1200" b="0" i="0" baseline="0" dirty="0">
                <a:latin typeface="Calibri" charset="0"/>
                <a:ea typeface="Calibri" charset="0"/>
                <a:cs typeface="Calibri" charset="0"/>
              </a:rPr>
              <a:t>Individual AJCs can tailor the slides and the associated/embedded notes to their particular needs.</a:t>
            </a:r>
          </a:p>
          <a:p>
            <a:endParaRPr lang="en-US" sz="1200" b="0" i="0" baseline="0" dirty="0">
              <a:latin typeface="Calibri" charset="0"/>
              <a:ea typeface="Calibri" charset="0"/>
              <a:cs typeface="Calibri" charset="0"/>
            </a:endParaRPr>
          </a:p>
          <a:p>
            <a:r>
              <a:rPr lang="en-US" sz="1200" b="0" i="0" baseline="0" dirty="0">
                <a:latin typeface="Calibri" charset="0"/>
                <a:ea typeface="Calibri" charset="0"/>
                <a:cs typeface="Calibri" charset="0"/>
              </a:rPr>
              <a:t>PowerPoint presentations have an option to also embed audio to go along with the slides.</a:t>
            </a:r>
          </a:p>
          <a:p>
            <a:endParaRPr lang="en-US" sz="1200" b="0" i="0" baseline="0" dirty="0">
              <a:latin typeface="Calibri" charset="0"/>
              <a:ea typeface="Calibri" charset="0"/>
              <a:cs typeface="Calibri" charset="0"/>
            </a:endParaRPr>
          </a:p>
          <a:p>
            <a:r>
              <a:rPr lang="en-US" sz="1200" b="0" i="0" baseline="0" dirty="0">
                <a:latin typeface="Calibri" charset="0"/>
                <a:ea typeface="Calibri" charset="0"/>
                <a:cs typeface="Calibri" charset="0"/>
              </a:rPr>
              <a:t>It is recommended that AJCs record the notes of each slide to create a customized audio presentation.</a:t>
            </a:r>
          </a:p>
          <a:p>
            <a:endParaRPr lang="en-US" sz="1200" b="0" i="0" baseline="0" dirty="0">
              <a:latin typeface="Calibri" charset="0"/>
              <a:ea typeface="Calibri" charset="0"/>
              <a:cs typeface="Calibri" charset="0"/>
            </a:endParaRPr>
          </a:p>
          <a:p>
            <a:r>
              <a:rPr lang="en-US" sz="1200" b="0" i="0" baseline="0" dirty="0">
                <a:latin typeface="Calibri" charset="0"/>
                <a:ea typeface="Calibri" charset="0"/>
                <a:cs typeface="Calibri" charset="0"/>
              </a:rPr>
              <a:t>We also recommend that AJCs record the notes using the voices of their own staff members.  This way, trainees will hear a familiar voice and while the narrators ”learn their lines” and practice, they are also learning the content. </a:t>
            </a:r>
          </a:p>
          <a:p>
            <a:endParaRPr lang="en-US" sz="1200" b="0" i="0" baseline="0" dirty="0">
              <a:latin typeface="Calibri" charset="0"/>
              <a:ea typeface="Calibri" charset="0"/>
              <a:cs typeface="Calibri" charset="0"/>
            </a:endParaRPr>
          </a:p>
          <a:p>
            <a:r>
              <a:rPr lang="en-US" sz="1200" b="0" i="0" baseline="0" dirty="0">
                <a:latin typeface="Calibri" charset="0"/>
                <a:ea typeface="Calibri" charset="0"/>
                <a:cs typeface="Calibri" charset="0"/>
              </a:rPr>
              <a:t>Each module also comes with a quiz and a Teaching Aid.  Since the quiz questions and answers are now published in the public domain, it may be advisable to mix things up a bit by changing the text of the quiz questions and their order.</a:t>
            </a:r>
          </a:p>
          <a:p>
            <a:endParaRPr lang="en-US" sz="1200" b="0" i="0" baseline="0" dirty="0">
              <a:latin typeface="Calibri" charset="0"/>
              <a:ea typeface="Calibri" charset="0"/>
              <a:cs typeface="Calibri" charset="0"/>
            </a:endParaRPr>
          </a:p>
          <a:p>
            <a:r>
              <a:rPr lang="en-US" sz="1200" b="0" i="0" baseline="0" dirty="0">
                <a:latin typeface="Calibri" charset="0"/>
                <a:ea typeface="Calibri" charset="0"/>
                <a:cs typeface="Calibri" charset="0"/>
              </a:rPr>
              <a:t>AJCs should consider issuing a certificate of completion to Case Counselors who successfully complete the training and score a high grade on the quiz.  A sample certificate is also offered.  This certificate can be tailored by the AJC to reflect completion of each module or the whole suite of modules.</a:t>
            </a:r>
          </a:p>
          <a:p>
            <a:endParaRPr lang="en-US" sz="1200" b="1" i="1" baseline="0" dirty="0">
              <a:latin typeface="Calibri" charset="0"/>
              <a:ea typeface="Calibri" charset="0"/>
              <a:cs typeface="Calibri" charset="0"/>
            </a:endParaRPr>
          </a:p>
        </p:txBody>
      </p:sp>
      <p:sp>
        <p:nvSpPr>
          <p:cNvPr id="4" name="Slide Number Placeholder 3"/>
          <p:cNvSpPr>
            <a:spLocks noGrp="1"/>
          </p:cNvSpPr>
          <p:nvPr>
            <p:ph type="sldNum" sz="quarter" idx="10"/>
          </p:nvPr>
        </p:nvSpPr>
        <p:spPr/>
        <p:txBody>
          <a:bodyPr/>
          <a:lstStyle/>
          <a:p>
            <a:fld id="{CC8B67A9-7C68-D144-B249-56520C3DC74A}" type="slidenum">
              <a:rPr lang="en-US" smtClean="0"/>
              <a:t>3</a:t>
            </a:fld>
            <a:endParaRPr lang="en-US" dirty="0"/>
          </a:p>
        </p:txBody>
      </p:sp>
    </p:spTree>
    <p:extLst>
      <p:ext uri="{BB962C8B-B14F-4D97-AF65-F5344CB8AC3E}">
        <p14:creationId xmlns:p14="http://schemas.microsoft.com/office/powerpoint/2010/main" val="1372107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This training module could also be called “What every Case Counselor Should Know about Business Services”</a:t>
            </a:r>
          </a:p>
          <a:p>
            <a:endParaRPr lang="en-US" baseline="0" dirty="0"/>
          </a:p>
          <a:p>
            <a:r>
              <a:rPr lang="en-US" baseline="0" dirty="0"/>
              <a:t>Our primary goal with this training is for Case Counselors to have a better understanding of the role that the Business Services Team and the Business Services Rep play.</a:t>
            </a:r>
          </a:p>
          <a:p>
            <a:endParaRPr lang="en-US" baseline="0" dirty="0"/>
          </a:p>
          <a:p>
            <a:r>
              <a:rPr lang="en-US" baseline="0" dirty="0"/>
              <a:t>With a better understanding of these roles, Case Counselors can be more successful in supporting their job seeking customers as they contribute to the success of their AJC as a whole. </a:t>
            </a:r>
          </a:p>
          <a:p>
            <a:endParaRPr lang="en-US" dirty="0"/>
          </a:p>
        </p:txBody>
      </p:sp>
      <p:sp>
        <p:nvSpPr>
          <p:cNvPr id="4" name="Slide Number Placeholder 3"/>
          <p:cNvSpPr>
            <a:spLocks noGrp="1"/>
          </p:cNvSpPr>
          <p:nvPr>
            <p:ph type="sldNum" sz="quarter" idx="10"/>
          </p:nvPr>
        </p:nvSpPr>
        <p:spPr/>
        <p:txBody>
          <a:bodyPr/>
          <a:lstStyle/>
          <a:p>
            <a:fld id="{CC8B67A9-7C68-D144-B249-56520C3DC74A}" type="slidenum">
              <a:rPr lang="en-US" smtClean="0"/>
              <a:t>4</a:t>
            </a:fld>
            <a:endParaRPr lang="en-US" dirty="0"/>
          </a:p>
        </p:txBody>
      </p:sp>
    </p:spTree>
    <p:extLst>
      <p:ext uri="{BB962C8B-B14F-4D97-AF65-F5344CB8AC3E}">
        <p14:creationId xmlns:p14="http://schemas.microsoft.com/office/powerpoint/2010/main" val="1676876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33443487-16B5-0A44-86CC-7B156CA3DD07}" type="slidenum">
              <a:rPr lang="en-US" smtClean="0"/>
              <a:t>5</a:t>
            </a:fld>
            <a:endParaRPr lang="en-US" dirty="0"/>
          </a:p>
        </p:txBody>
      </p:sp>
    </p:spTree>
    <p:extLst>
      <p:ext uri="{BB962C8B-B14F-4D97-AF65-F5344CB8AC3E}">
        <p14:creationId xmlns:p14="http://schemas.microsoft.com/office/powerpoint/2010/main" val="4164908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is the simplest</a:t>
            </a:r>
            <a:r>
              <a:rPr lang="en-US" sz="1200" kern="1200" baseline="0" dirty="0" smtClean="0">
                <a:solidFill>
                  <a:schemeClr val="tx1"/>
                </a:solidFill>
                <a:effectLst/>
                <a:latin typeface="+mn-lt"/>
                <a:ea typeface="+mn-ea"/>
                <a:cs typeface="+mn-cs"/>
              </a:rPr>
              <a:t> way to answer the question: What Do Employers Want?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Ideally, employers want to know that the candidates they interview have been pre-screened and they</a:t>
            </a:r>
            <a:r>
              <a:rPr lang="en-US" sz="1200" kern="1200" baseline="0" dirty="0" smtClean="0">
                <a:solidFill>
                  <a:schemeClr val="tx1"/>
                </a:solidFill>
                <a:effectLst/>
                <a:latin typeface="+mn-lt"/>
                <a:ea typeface="+mn-ea"/>
                <a:cs typeface="+mn-cs"/>
              </a:rPr>
              <a:t> meet the requirements of the job order.</a:t>
            </a:r>
          </a:p>
          <a:p>
            <a:r>
              <a:rPr lang="en-US" sz="1200" kern="1200" baseline="0" dirty="0" smtClean="0">
                <a:solidFill>
                  <a:schemeClr val="tx1"/>
                </a:solidFill>
                <a:effectLst/>
                <a:latin typeface="+mn-lt"/>
                <a:ea typeface="+mn-ea"/>
                <a:cs typeface="+mn-cs"/>
              </a:rPr>
              <a:t>On a case-by-case basis, employers may have a varying degree of flexibility about all the requirements:</a:t>
            </a:r>
          </a:p>
          <a:p>
            <a:r>
              <a:rPr lang="en-US" sz="1200" kern="1200" baseline="0" dirty="0" smtClean="0">
                <a:solidFill>
                  <a:schemeClr val="tx1"/>
                </a:solidFill>
                <a:effectLst/>
                <a:latin typeface="+mn-lt"/>
                <a:ea typeface="+mn-ea"/>
                <a:cs typeface="+mn-cs"/>
              </a:rPr>
              <a:t> - some of them will not be flexible and want 100% of the requirements</a:t>
            </a:r>
          </a:p>
          <a:p>
            <a:r>
              <a:rPr lang="en-US" sz="1200" kern="1200" baseline="0" dirty="0" smtClean="0">
                <a:solidFill>
                  <a:schemeClr val="tx1"/>
                </a:solidFill>
                <a:effectLst/>
                <a:latin typeface="+mn-lt"/>
                <a:ea typeface="+mn-ea"/>
                <a:cs typeface="+mn-cs"/>
              </a:rPr>
              <a:t> - some will be flexible if the candidate excels in some other way or if they meet some other objective the employer is seeking</a:t>
            </a:r>
          </a:p>
          <a:p>
            <a:r>
              <a:rPr lang="en-US" sz="1200" kern="1200" baseline="0" dirty="0" smtClean="0">
                <a:solidFill>
                  <a:schemeClr val="tx1"/>
                </a:solidFill>
                <a:effectLst/>
                <a:latin typeface="+mn-lt"/>
                <a:ea typeface="+mn-ea"/>
                <a:cs typeface="+mn-cs"/>
              </a:rPr>
              <a:t> - some employers may be more flexible when incentives such as tax credits or OJT are offered; some not.</a:t>
            </a:r>
          </a:p>
          <a:p>
            <a:r>
              <a:rPr lang="en-US" sz="1200" kern="1200" baseline="0" dirty="0" smtClean="0">
                <a:solidFill>
                  <a:schemeClr val="tx1"/>
                </a:solidFill>
                <a:effectLst/>
                <a:latin typeface="+mn-lt"/>
                <a:ea typeface="+mn-ea"/>
                <a:cs typeface="+mn-cs"/>
              </a:rPr>
              <a:t> - some employers may feel a civic duty to hire a worker as a “Second Chance” (for Reentry workers) or to fulfill a commitment to hire women, minorities or people who are disabled; and some may not</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It’s up to a good, intuitive Business Service Rep to know when to negotiate some of these points and when to accept that this is not an option.</a:t>
            </a:r>
          </a:p>
          <a:p>
            <a:endParaRPr lang="en-US" sz="1200"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Almost</a:t>
            </a:r>
            <a:r>
              <a:rPr lang="en-US" sz="1200" kern="1200" baseline="0" dirty="0" smtClean="0">
                <a:solidFill>
                  <a:schemeClr val="tx1"/>
                </a:solidFill>
                <a:effectLst/>
                <a:latin typeface="+mn-lt"/>
                <a:ea typeface="+mn-ea"/>
                <a:cs typeface="+mn-cs"/>
              </a:rPr>
              <a:t> all employers are looking for candidates with strong, “</a:t>
            </a:r>
            <a:r>
              <a:rPr lang="en-US" sz="1200" kern="1200" dirty="0" smtClean="0">
                <a:solidFill>
                  <a:schemeClr val="tx1"/>
                </a:solidFill>
                <a:effectLst/>
                <a:latin typeface="+mn-lt"/>
                <a:ea typeface="+mn-ea"/>
                <a:cs typeface="+mn-cs"/>
              </a:rPr>
              <a:t>Essential” skills.  The teaching</a:t>
            </a:r>
            <a:r>
              <a:rPr lang="en-US" sz="1200" kern="1200" baseline="0" dirty="0" smtClean="0">
                <a:solidFill>
                  <a:schemeClr val="tx1"/>
                </a:solidFill>
                <a:effectLst/>
                <a:latin typeface="+mn-lt"/>
                <a:ea typeface="+mn-ea"/>
                <a:cs typeface="+mn-cs"/>
              </a:rPr>
              <a:t> aid for this module is a list of Essential Skills.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Those are the employability or soft skills that</a:t>
            </a:r>
            <a:r>
              <a:rPr lang="en-US" sz="1200" kern="1200" baseline="0" dirty="0" smtClean="0">
                <a:solidFill>
                  <a:schemeClr val="tx1"/>
                </a:solidFill>
                <a:effectLst/>
                <a:latin typeface="+mn-lt"/>
                <a:ea typeface="+mn-ea"/>
                <a:cs typeface="+mn-cs"/>
              </a:rPr>
              <a:t> are separate from the technical skills, abilities and tasks of a particular job</a:t>
            </a:r>
          </a:p>
          <a:p>
            <a:r>
              <a:rPr lang="en-US" sz="1200" kern="1200" baseline="0" dirty="0" smtClean="0">
                <a:solidFill>
                  <a:schemeClr val="tx1"/>
                </a:solidFill>
                <a:effectLst/>
                <a:latin typeface="+mn-lt"/>
                <a:ea typeface="+mn-ea"/>
                <a:cs typeface="+mn-cs"/>
              </a:rPr>
              <a:t>Among the most in-demand Essential Skills:</a:t>
            </a:r>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Adaptability and flexibility: (Will this person go with the flow and adhere to change? or Will they say “That’s</a:t>
            </a:r>
            <a:r>
              <a:rPr lang="en-US" sz="1200" kern="1200" baseline="0" dirty="0" smtClean="0">
                <a:solidFill>
                  <a:schemeClr val="tx1"/>
                </a:solidFill>
                <a:effectLst/>
                <a:latin typeface="+mn-lt"/>
                <a:ea typeface="+mn-ea"/>
                <a:cs typeface="+mn-cs"/>
              </a:rPr>
              <a:t> not in my job description”)</a:t>
            </a:r>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Trainability:</a:t>
            </a:r>
            <a:r>
              <a:rPr lang="en-US" sz="1200" kern="1200" baseline="0" dirty="0" smtClean="0">
                <a:solidFill>
                  <a:schemeClr val="tx1"/>
                </a:solidFill>
                <a:effectLst/>
                <a:latin typeface="+mn-lt"/>
                <a:ea typeface="+mn-ea"/>
                <a:cs typeface="+mn-cs"/>
              </a:rPr>
              <a:t> Can the new worker demonstrate an increasing proficiency as they are trained on the job?</a:t>
            </a:r>
          </a:p>
          <a:p>
            <a:pPr lvl="1"/>
            <a:r>
              <a:rPr lang="en-US" sz="1200" kern="1200" dirty="0" smtClean="0">
                <a:solidFill>
                  <a:schemeClr val="tx1"/>
                </a:solidFill>
                <a:effectLst/>
                <a:latin typeface="+mn-lt"/>
                <a:ea typeface="+mn-ea"/>
                <a:cs typeface="+mn-cs"/>
              </a:rPr>
              <a:t>Responsibility and professionalism: Does the worker </a:t>
            </a:r>
            <a:r>
              <a:rPr lang="en-US" sz="1200" kern="1200" baseline="0" dirty="0" smtClean="0">
                <a:solidFill>
                  <a:schemeClr val="tx1"/>
                </a:solidFill>
                <a:effectLst/>
                <a:latin typeface="+mn-lt"/>
                <a:ea typeface="+mn-ea"/>
                <a:cs typeface="+mn-cs"/>
              </a:rPr>
              <a:t>dress properly, speak with good grammar and vocabulary, address customers and colleagues with respect?</a:t>
            </a:r>
          </a:p>
          <a:p>
            <a:pPr lvl="1"/>
            <a:r>
              <a:rPr lang="en-US" sz="1200" kern="1200" baseline="0" dirty="0" smtClean="0">
                <a:solidFill>
                  <a:schemeClr val="tx1"/>
                </a:solidFill>
                <a:effectLst/>
                <a:latin typeface="+mn-lt"/>
                <a:ea typeface="+mn-ea"/>
                <a:cs typeface="+mn-cs"/>
              </a:rPr>
              <a:t>Do they know when NOT to use their personal cell phones at work (believe it or not, this is one of the top objections of some employers)</a:t>
            </a:r>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Will this person be fun or a burden?  This sounds inappropriate, but honestly,</a:t>
            </a:r>
            <a:r>
              <a:rPr lang="en-US" sz="1200" kern="1200" baseline="0" dirty="0" smtClean="0">
                <a:solidFill>
                  <a:schemeClr val="tx1"/>
                </a:solidFill>
                <a:effectLst/>
                <a:latin typeface="+mn-lt"/>
                <a:ea typeface="+mn-ea"/>
                <a:cs typeface="+mn-cs"/>
              </a:rPr>
              <a:t> the employer wants to know that the new worker will “fit in” and won’t be a problem.  Worded differently, will the worker fit into the corporate culture of the company?  Essential Skills training should cover what is meant by corporate culture and fitting in.</a:t>
            </a:r>
          </a:p>
          <a:p>
            <a:pPr lvl="1"/>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Technical skills</a:t>
            </a:r>
          </a:p>
          <a:p>
            <a:pPr lvl="1"/>
            <a:r>
              <a:rPr lang="en-US" sz="1200" kern="1200" dirty="0" smtClean="0">
                <a:solidFill>
                  <a:schemeClr val="tx1"/>
                </a:solidFill>
                <a:effectLst/>
                <a:latin typeface="+mn-lt"/>
                <a:ea typeface="+mn-ea"/>
                <a:cs typeface="+mn-cs"/>
              </a:rPr>
              <a:t>Yes, of course most employers are looking for the technical skills needed to do the job.  But many times, employers</a:t>
            </a:r>
            <a:r>
              <a:rPr lang="en-US" sz="1200" kern="1200" baseline="0" dirty="0" smtClean="0">
                <a:solidFill>
                  <a:schemeClr val="tx1"/>
                </a:solidFill>
                <a:effectLst/>
                <a:latin typeface="+mn-lt"/>
                <a:ea typeface="+mn-ea"/>
                <a:cs typeface="+mn-cs"/>
              </a:rPr>
              <a:t> come to us for entry-level workers.  The worker is not expected to perform at 100% on day one.  In those cases, the employer plays down </a:t>
            </a:r>
            <a:r>
              <a:rPr lang="en-US" sz="1200" kern="1200" dirty="0" smtClean="0">
                <a:solidFill>
                  <a:schemeClr val="tx1"/>
                </a:solidFill>
                <a:effectLst/>
                <a:latin typeface="+mn-lt"/>
                <a:ea typeface="+mn-ea"/>
                <a:cs typeface="+mn-cs"/>
              </a:rPr>
              <a:t>the need for technical skills because they feel THEY can train the new worker and bring them up to speed.  Those particular employers stress the need for the</a:t>
            </a:r>
            <a:r>
              <a:rPr lang="en-US" sz="1200" kern="1200" baseline="0" dirty="0" smtClean="0">
                <a:solidFill>
                  <a:schemeClr val="tx1"/>
                </a:solidFill>
                <a:effectLst/>
                <a:latin typeface="+mn-lt"/>
                <a:ea typeface="+mn-ea"/>
                <a:cs typeface="+mn-cs"/>
              </a:rPr>
              <a:t> Essential Skills over the Technical skills.  This is one of the key distinctions that the Business Services Rep must make when they take a job order or when they refer a candidate.</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C8B67A9-7C68-D144-B249-56520C3DC74A}" type="slidenum">
              <a:rPr lang="en-US" smtClean="0"/>
              <a:t>6</a:t>
            </a:fld>
            <a:endParaRPr lang="en-US" dirty="0"/>
          </a:p>
        </p:txBody>
      </p:sp>
    </p:spTree>
    <p:extLst>
      <p:ext uri="{BB962C8B-B14F-4D97-AF65-F5344CB8AC3E}">
        <p14:creationId xmlns:p14="http://schemas.microsoft.com/office/powerpoint/2010/main" val="1862128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21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aseline="0" dirty="0" smtClean="0">
                <a:latin typeface="Calibri" charset="0"/>
              </a:rPr>
              <a:t>Aside from the Essential and Technical Skills, sometimes employers want to see something else in their candidates.</a:t>
            </a:r>
          </a:p>
          <a:p>
            <a:endParaRPr lang="en-US" baseline="0" dirty="0" smtClean="0">
              <a:latin typeface="Calibri" charset="0"/>
            </a:endParaRPr>
          </a:p>
          <a:p>
            <a:r>
              <a:rPr lang="en-US" baseline="0" dirty="0" smtClean="0">
                <a:latin typeface="Calibri" charset="0"/>
              </a:rPr>
              <a:t>They may be looking for adult basic </a:t>
            </a:r>
            <a:r>
              <a:rPr lang="en-US" baseline="0" dirty="0" err="1" smtClean="0">
                <a:latin typeface="Calibri" charset="0"/>
              </a:rPr>
              <a:t>ed</a:t>
            </a:r>
            <a:r>
              <a:rPr lang="en-US" baseline="0" dirty="0" smtClean="0">
                <a:latin typeface="Calibri" charset="0"/>
              </a:rPr>
              <a:t> skills plus computer literacy.  This can be an area where the Business Services and Career Services teams work together.</a:t>
            </a:r>
          </a:p>
          <a:p>
            <a:endParaRPr lang="en-US" baseline="0" dirty="0" smtClean="0">
              <a:latin typeface="Calibri" charset="0"/>
            </a:endParaRPr>
          </a:p>
          <a:p>
            <a:r>
              <a:rPr lang="en-US" baseline="0" dirty="0" smtClean="0">
                <a:latin typeface="Calibri" charset="0"/>
              </a:rPr>
              <a:t>There may be opportunities to prepare a group of job seekers for specific skills requested by an employer.  Data entry, word processing or Web-based programs are examples.</a:t>
            </a:r>
          </a:p>
          <a:p>
            <a:endParaRPr lang="en-US" baseline="0" dirty="0" smtClean="0">
              <a:latin typeface="Calibri" charset="0"/>
            </a:endParaRPr>
          </a:p>
          <a:p>
            <a:r>
              <a:rPr lang="en-US" baseline="0" dirty="0" smtClean="0">
                <a:latin typeface="Calibri" charset="0"/>
              </a:rPr>
              <a:t>Working with education and training partners, there may be opportunities to create contextualized learning so that the computer skills taught to trainees become more applicable to the job market or to a particular business customer.</a:t>
            </a:r>
            <a:endParaRPr lang="en-US" baseline="0" dirty="0" smtClean="0">
              <a:latin typeface="Calibri" charset="0"/>
            </a:endParaRPr>
          </a:p>
        </p:txBody>
      </p:sp>
      <p:sp>
        <p:nvSpPr>
          <p:cNvPr id="921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6C82242-BA3B-0249-92E9-643C2F509835}" type="slidenum">
              <a:rPr lang="en-US" sz="1200"/>
              <a:pPr eaLnBrk="1" hangingPunct="1"/>
              <a:t>7</a:t>
            </a:fld>
            <a:endParaRPr lang="en-US" sz="1200" dirty="0"/>
          </a:p>
        </p:txBody>
      </p:sp>
    </p:spTree>
    <p:extLst>
      <p:ext uri="{BB962C8B-B14F-4D97-AF65-F5344CB8AC3E}">
        <p14:creationId xmlns:p14="http://schemas.microsoft.com/office/powerpoint/2010/main" val="2061565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three main reasons</a:t>
            </a:r>
            <a:r>
              <a:rPr lang="en-US" baseline="0" dirty="0"/>
              <a:t> why this is so challenging:</a:t>
            </a:r>
          </a:p>
          <a:p>
            <a:endParaRPr lang="en-US" baseline="0" dirty="0"/>
          </a:p>
          <a:p>
            <a:r>
              <a:rPr lang="en-US" baseline="0" dirty="0"/>
              <a:t>Employers have many sources of qualified workers</a:t>
            </a:r>
          </a:p>
          <a:p>
            <a:endParaRPr lang="en-US" baseline="0" dirty="0"/>
          </a:p>
          <a:p>
            <a:r>
              <a:rPr lang="en-US" baseline="0" dirty="0"/>
              <a:t>There is no typical employer </a:t>
            </a:r>
            <a:r>
              <a:rPr lang="mr-IN" baseline="0" dirty="0"/>
              <a:t>–</a:t>
            </a:r>
            <a:r>
              <a:rPr lang="en-US" baseline="0" dirty="0"/>
              <a:t> many different types need to be managed</a:t>
            </a:r>
          </a:p>
          <a:p>
            <a:endParaRPr lang="en-US" baseline="0" dirty="0"/>
          </a:p>
          <a:p>
            <a:r>
              <a:rPr lang="en-US" baseline="0" dirty="0"/>
              <a:t>The employer’s previous experience with our services can play a key role.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33443487-16B5-0A44-86CC-7B156CA3DD07}" type="slidenum">
              <a:rPr lang="en-US" smtClean="0"/>
              <a:t>8</a:t>
            </a:fld>
            <a:endParaRPr lang="en-US" dirty="0"/>
          </a:p>
        </p:txBody>
      </p:sp>
    </p:spTree>
    <p:extLst>
      <p:ext uri="{BB962C8B-B14F-4D97-AF65-F5344CB8AC3E}">
        <p14:creationId xmlns:p14="http://schemas.microsoft.com/office/powerpoint/2010/main" val="14617649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Aside from using the services of an AJC, there are many ways that an employer finds a qualified worker for a job </a:t>
            </a:r>
            <a:r>
              <a:rPr lang="mr-IN" baseline="0" dirty="0" smtClean="0"/>
              <a:t>–</a:t>
            </a:r>
            <a:r>
              <a:rPr lang="en-US" baseline="0" dirty="0" smtClean="0"/>
              <a:t> these are perhaps the top ways</a:t>
            </a:r>
          </a:p>
          <a:p>
            <a:endParaRPr lang="en-US" baseline="0" dirty="0" smtClean="0"/>
          </a:p>
          <a:p>
            <a:r>
              <a:rPr lang="en-US" baseline="0" dirty="0" smtClean="0"/>
              <a:t>Word of mouth is still very high up in popularity.  A personal referral is valuable to the employer, especially when it comes to the question of creating a “good fit”</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Employment agencies are also preferred in many cases because they can “test-drive” a worker who is employed by the agency.  If it works out, they hire them directly and pay a fee to the agency.  If it doesn’t work out, the worker can be easily dismissed with little or no investment in their orientation to the company.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Employers may have established a relationship</a:t>
            </a:r>
            <a:r>
              <a:rPr lang="en-US" sz="1200" kern="1200" baseline="0" dirty="0" smtClean="0">
                <a:solidFill>
                  <a:schemeClr val="tx1"/>
                </a:solidFill>
                <a:effectLst/>
                <a:latin typeface="+mn-lt"/>
                <a:ea typeface="+mn-ea"/>
                <a:cs typeface="+mn-cs"/>
              </a:rPr>
              <a:t> with a technical college or even a trade program at the high school level to recruit new workers.</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other options have different levels of risk for the employer because</a:t>
            </a:r>
            <a:r>
              <a:rPr lang="en-US" sz="1200" kern="1200" baseline="0" dirty="0" smtClean="0">
                <a:solidFill>
                  <a:schemeClr val="tx1"/>
                </a:solidFill>
                <a:effectLst/>
                <a:latin typeface="+mn-lt"/>
                <a:ea typeface="+mn-ea"/>
                <a:cs typeface="+mn-cs"/>
              </a:rPr>
              <a:t> more screening of the candidate will be necessary.</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0118022-50D0-43CE-B9C3-944277464A3B}" type="slidenum">
              <a:rPr lang="en-US" smtClean="0"/>
              <a:t>9</a:t>
            </a:fld>
            <a:endParaRPr lang="en-US" dirty="0"/>
          </a:p>
        </p:txBody>
      </p:sp>
    </p:spTree>
    <p:extLst>
      <p:ext uri="{BB962C8B-B14F-4D97-AF65-F5344CB8AC3E}">
        <p14:creationId xmlns:p14="http://schemas.microsoft.com/office/powerpoint/2010/main" val="1397971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eg"/><Relationship Id="rId5" Type="http://schemas.openxmlformats.org/officeDocument/2006/relationships/image" Target="../media/image7.jpe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78" y="676321"/>
            <a:ext cx="9143244" cy="2663732"/>
          </a:xfrm>
          <a:prstGeom prst="rect">
            <a:avLst/>
          </a:prstGeom>
        </p:spPr>
      </p:pic>
      <p:sp>
        <p:nvSpPr>
          <p:cNvPr id="2" name="Title 1"/>
          <p:cNvSpPr>
            <a:spLocks noGrp="1"/>
          </p:cNvSpPr>
          <p:nvPr>
            <p:ph type="ctrTitle"/>
          </p:nvPr>
        </p:nvSpPr>
        <p:spPr>
          <a:xfrm>
            <a:off x="685800" y="3340053"/>
            <a:ext cx="7772400" cy="1374822"/>
          </a:xfrm>
        </p:spPr>
        <p:txBody>
          <a:bodyPr anchor="ctr">
            <a:normAutofit/>
          </a:bodyPr>
          <a:lstStyle>
            <a:lvl1pPr algn="ctr">
              <a:defRPr sz="4000" b="0" i="0" cap="none" baseline="0">
                <a:solidFill>
                  <a:schemeClr val="tx1"/>
                </a:solidFill>
                <a:effectLst/>
                <a:latin typeface="Montserrat" panose="00000500000000000000" pitchFamily="50" charset="0"/>
              </a:defRPr>
            </a:lvl1pPr>
          </a:lstStyle>
          <a:p>
            <a:r>
              <a:rPr lang="en-US"/>
              <a:t>Click to edit Master title style</a:t>
            </a:r>
            <a:endParaRPr lang="en-US" dirty="0"/>
          </a:p>
        </p:txBody>
      </p:sp>
      <p:sp>
        <p:nvSpPr>
          <p:cNvPr id="3" name="Subtitle 2"/>
          <p:cNvSpPr>
            <a:spLocks noGrp="1"/>
          </p:cNvSpPr>
          <p:nvPr>
            <p:ph type="subTitle" idx="1"/>
          </p:nvPr>
        </p:nvSpPr>
        <p:spPr>
          <a:xfrm>
            <a:off x="1143000" y="5067299"/>
            <a:ext cx="6858000" cy="1323975"/>
          </a:xfrm>
        </p:spPr>
        <p:txBody>
          <a:bodyPr>
            <a:normAutofit/>
          </a:bodyPr>
          <a:lstStyle>
            <a:lvl1pPr marL="0" indent="0" algn="ctr">
              <a:buNone/>
              <a:defRPr sz="2800" b="0" i="0">
                <a:solidFill>
                  <a:schemeClr val="tx1">
                    <a:lumMod val="50000"/>
                    <a:lumOff val="50000"/>
                  </a:schemeClr>
                </a:solidFill>
                <a:latin typeface="Montserrat Light" panose="000004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10" name="Straight Connector 9"/>
          <p:cNvCxnSpPr/>
          <p:nvPr userDrawn="1"/>
        </p:nvCxnSpPr>
        <p:spPr>
          <a:xfrm>
            <a:off x="1371600" y="4992007"/>
            <a:ext cx="6400800" cy="0"/>
          </a:xfrm>
          <a:prstGeom prst="line">
            <a:avLst/>
          </a:prstGeom>
          <a:ln w="28575"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2136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Questions?">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6772096" cy="6698950"/>
          </a:xfrm>
          <a:prstGeom prst="rect">
            <a:avLst/>
          </a:prstGeom>
        </p:spPr>
      </p:pic>
      <p:grpSp>
        <p:nvGrpSpPr>
          <p:cNvPr id="12" name="Group 11"/>
          <p:cNvGrpSpPr/>
          <p:nvPr userDrawn="1"/>
        </p:nvGrpSpPr>
        <p:grpSpPr>
          <a:xfrm>
            <a:off x="0" y="2276006"/>
            <a:ext cx="9144000" cy="1542252"/>
            <a:chOff x="0" y="1994400"/>
            <a:chExt cx="9144000" cy="2105464"/>
          </a:xfrm>
        </p:grpSpPr>
        <p:sp>
          <p:nvSpPr>
            <p:cNvPr id="4" name="Rectangle 3"/>
            <p:cNvSpPr/>
            <p:nvPr userDrawn="1"/>
          </p:nvSpPr>
          <p:spPr>
            <a:xfrm>
              <a:off x="0" y="1994400"/>
              <a:ext cx="9143622" cy="2105464"/>
            </a:xfrm>
            <a:prstGeom prst="rect">
              <a:avLst/>
            </a:prstGeom>
            <a:gradFill>
              <a:gsLst>
                <a:gs pos="0">
                  <a:srgbClr val="253C86"/>
                </a:gs>
                <a:gs pos="50000">
                  <a:srgbClr val="185EAC"/>
                </a:gs>
                <a:gs pos="100000">
                  <a:srgbClr val="1B8DCC"/>
                </a:gs>
              </a:gsLst>
              <a:lin ang="5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p:cNvCxnSpPr/>
            <p:nvPr userDrawn="1"/>
          </p:nvCxnSpPr>
          <p:spPr>
            <a:xfrm>
              <a:off x="0" y="1994400"/>
              <a:ext cx="9143622"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378" y="4099864"/>
              <a:ext cx="9143622"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hasCustomPrompt="1"/>
          </p:nvPr>
        </p:nvSpPr>
        <p:spPr>
          <a:xfrm>
            <a:off x="4051300" y="4589464"/>
            <a:ext cx="4459288" cy="1500187"/>
          </a:xfrm>
        </p:spPr>
        <p:txBody>
          <a:bodyPr>
            <a:normAutofit/>
          </a:bodyPr>
          <a:lstStyle>
            <a:lvl1pPr marL="0" indent="0">
              <a:buNone/>
              <a:defRPr sz="2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to add additional qualifiers for inquiry</a:t>
            </a:r>
          </a:p>
        </p:txBody>
      </p:sp>
      <p:sp>
        <p:nvSpPr>
          <p:cNvPr id="7" name="Rectangle 6"/>
          <p:cNvSpPr/>
          <p:nvPr userDrawn="1"/>
        </p:nvSpPr>
        <p:spPr>
          <a:xfrm>
            <a:off x="0" y="6376988"/>
            <a:ext cx="9143622" cy="45720"/>
          </a:xfrm>
          <a:prstGeom prst="rect">
            <a:avLst/>
          </a:prstGeom>
          <a:gradFill flip="none" rotWithShape="1">
            <a:gsLst>
              <a:gs pos="0">
                <a:srgbClr val="CB1680"/>
              </a:gs>
              <a:gs pos="80000">
                <a:srgbClr val="F06722"/>
              </a:gs>
              <a:gs pos="60000">
                <a:srgbClr val="FABD12"/>
              </a:gs>
              <a:gs pos="40000">
                <a:srgbClr val="A5CE39"/>
              </a:gs>
              <a:gs pos="20000">
                <a:srgbClr val="1B8DCC"/>
              </a:gs>
              <a:gs pos="100000">
                <a:srgbClr val="CD2127"/>
              </a:gs>
            </a:gsLst>
            <a:lin ang="0" scaled="1"/>
            <a:tileRect/>
          </a:gra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userDrawn="1"/>
        </p:nvSpPr>
        <p:spPr>
          <a:xfrm>
            <a:off x="8379849" y="6185044"/>
            <a:ext cx="429608" cy="429608"/>
          </a:xfrm>
          <a:prstGeom prst="ellipse">
            <a:avLst/>
          </a:prstGeom>
          <a:solidFill>
            <a:schemeClr val="bg1"/>
          </a:solidFill>
          <a:ln w="6350">
            <a:solidFill>
              <a:schemeClr val="bg1">
                <a:lumMod val="85000"/>
              </a:schemeClr>
            </a:solidFill>
          </a:ln>
          <a:effectLst>
            <a:outerShdw blurRad="508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userDrawn="1"/>
        </p:nvSpPr>
        <p:spPr>
          <a:xfrm>
            <a:off x="8340213" y="6221915"/>
            <a:ext cx="508880" cy="355866"/>
          </a:xfrm>
          <a:prstGeom prst="rect">
            <a:avLst/>
          </a:prstGeom>
          <a:noFill/>
        </p:spPr>
        <p:txBody>
          <a:bodyPr wrap="square" lIns="0" tIns="0" rIns="0" bIns="0" rtlCol="0" anchor="ctr">
            <a:noAutofit/>
          </a:bodyPr>
          <a:lstStyle/>
          <a:p>
            <a:pPr algn="ctr"/>
            <a:fld id="{88A8A197-9FD5-4E44-A847-5913256255CC}" type="slidenum">
              <a:rPr lang="en-US" sz="1400" b="0" i="0" smtClean="0">
                <a:latin typeface="+mj-lt"/>
              </a:rPr>
              <a:t>‹#›</a:t>
            </a:fld>
            <a:endParaRPr lang="en-US" sz="1600" b="0" i="0" dirty="0">
              <a:latin typeface="+mj-lt"/>
            </a:endParaRPr>
          </a:p>
        </p:txBody>
      </p:sp>
      <p:sp>
        <p:nvSpPr>
          <p:cNvPr id="5" name="TextBox 4"/>
          <p:cNvSpPr txBox="1"/>
          <p:nvPr userDrawn="1"/>
        </p:nvSpPr>
        <p:spPr>
          <a:xfrm>
            <a:off x="623888" y="2195363"/>
            <a:ext cx="7886700" cy="1703537"/>
          </a:xfrm>
          <a:prstGeom prst="rect">
            <a:avLst/>
          </a:prstGeom>
        </p:spPr>
        <p:txBody>
          <a:bodyPr vert="horz" lIns="0" tIns="0" rIns="0" bIns="0" rtlCol="0" anchor="ctr">
            <a:normAutofit/>
          </a:bodyPr>
          <a:lstStyle>
            <a:lvl1pPr algn="ctr" defTabSz="914400">
              <a:lnSpc>
                <a:spcPct val="120000"/>
              </a:lnSpc>
              <a:spcBef>
                <a:spcPct val="0"/>
              </a:spcBef>
              <a:buNone/>
              <a:defRPr sz="3600" b="0" i="0" cap="all" spc="50" baseline="0">
                <a:solidFill>
                  <a:schemeClr val="bg1"/>
                </a:solidFill>
                <a:effectLst>
                  <a:outerShdw blurRad="50800" dist="25400" dir="8100000" algn="tr" rotWithShape="0">
                    <a:srgbClr val="002060">
                      <a:alpha val="40000"/>
                    </a:srgbClr>
                  </a:outerShdw>
                </a:effectLst>
                <a:ea typeface="+mj-ea"/>
                <a:cs typeface="+mj-cs"/>
              </a:defRPr>
            </a:lvl1pPr>
          </a:lstStyle>
          <a:p>
            <a:pPr lvl="0"/>
            <a:r>
              <a:rPr lang="en-US" sz="4400" dirty="0"/>
              <a:t>Any Questions?</a:t>
            </a:r>
          </a:p>
        </p:txBody>
      </p:sp>
    </p:spTree>
    <p:extLst>
      <p:ext uri="{BB962C8B-B14F-4D97-AF65-F5344CB8AC3E}">
        <p14:creationId xmlns:p14="http://schemas.microsoft.com/office/powerpoint/2010/main" val="4030898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14325" y="1200150"/>
            <a:ext cx="4200525" cy="4976813"/>
          </a:xfrm>
        </p:spPr>
        <p:txBody>
          <a:bodyPr/>
          <a:lstStyle>
            <a:lvl1pPr>
              <a:defRPr sz="23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200150"/>
            <a:ext cx="4200526" cy="4976813"/>
          </a:xfrm>
        </p:spPr>
        <p:txBody>
          <a:bodyPr/>
          <a:lstStyle>
            <a:lvl1pPr>
              <a:defRPr sz="23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832822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1304614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0140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19178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381876" y="4571573"/>
            <a:ext cx="1762124" cy="1510140"/>
          </a:xfrm>
          <a:prstGeom prst="rect">
            <a:avLst/>
          </a:prstGeom>
        </p:spPr>
      </p:pic>
      <p:sp>
        <p:nvSpPr>
          <p:cNvPr id="3" name="Content Placeholder 2"/>
          <p:cNvSpPr>
            <a:spLocks noGrp="1"/>
          </p:cNvSpPr>
          <p:nvPr>
            <p:ph idx="1"/>
          </p:nvPr>
        </p:nvSpPr>
        <p:spPr>
          <a:xfrm>
            <a:off x="314325" y="1019175"/>
            <a:ext cx="8515350" cy="5157788"/>
          </a:xfrm>
        </p:spPr>
        <p:txBody>
          <a:bodyPr/>
          <a:lstStyle>
            <a:lvl1pPr marL="365760" indent="-365760">
              <a:spcBef>
                <a:spcPts val="1800"/>
              </a:spcBef>
              <a:buSzPct val="100000"/>
              <a:buFont typeface="Wingdings" panose="05000000000000000000" pitchFamily="2" charset="2"/>
              <a:buChar char="ü"/>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Box 4"/>
          <p:cNvSpPr txBox="1"/>
          <p:nvPr userDrawn="1"/>
        </p:nvSpPr>
        <p:spPr>
          <a:xfrm>
            <a:off x="314325" y="104775"/>
            <a:ext cx="8515350" cy="609600"/>
          </a:xfrm>
          <a:prstGeom prst="rect">
            <a:avLst/>
          </a:prstGeom>
        </p:spPr>
        <p:txBody>
          <a:bodyPr vert="horz" lIns="91440" tIns="45720" rIns="91440" bIns="45720" rtlCol="0" anchor="ctr">
            <a:normAutofit/>
          </a:bodyPr>
          <a:lstStyle>
            <a:lvl1pPr defTabSz="914400">
              <a:lnSpc>
                <a:spcPct val="90000"/>
              </a:lnSpc>
              <a:spcBef>
                <a:spcPct val="0"/>
              </a:spcBef>
              <a:buNone/>
              <a:defRPr sz="2000" b="0" i="0" cap="all" spc="50" baseline="0">
                <a:solidFill>
                  <a:schemeClr val="bg1"/>
                </a:solidFill>
                <a:effectLst>
                  <a:outerShdw blurRad="50800" dist="25400" dir="8100000" algn="tr" rotWithShape="0">
                    <a:srgbClr val="002060">
                      <a:alpha val="40000"/>
                    </a:srgbClr>
                  </a:outerShdw>
                </a:effectLst>
                <a:ea typeface="+mj-ea"/>
                <a:cs typeface="+mj-cs"/>
              </a:defRPr>
            </a:lvl1pPr>
          </a:lstStyle>
          <a:p>
            <a:pPr lvl="0"/>
            <a:r>
              <a:rPr lang="en-US" dirty="0"/>
              <a:t>Today’s Objectives</a:t>
            </a:r>
          </a:p>
        </p:txBody>
      </p:sp>
    </p:spTree>
    <p:extLst>
      <p:ext uri="{BB962C8B-B14F-4D97-AF65-F5344CB8AC3E}">
        <p14:creationId xmlns:p14="http://schemas.microsoft.com/office/powerpoint/2010/main" val="398832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ubtitled">
    <p:spTree>
      <p:nvGrpSpPr>
        <p:cNvPr id="1" name=""/>
        <p:cNvGrpSpPr/>
        <p:nvPr/>
      </p:nvGrpSpPr>
      <p:grpSpPr>
        <a:xfrm>
          <a:off x="0" y="0"/>
          <a:ext cx="0" cy="0"/>
          <a:chOff x="0" y="0"/>
          <a:chExt cx="0" cy="0"/>
        </a:xfrm>
      </p:grpSpPr>
      <p:sp>
        <p:nvSpPr>
          <p:cNvPr id="3" name="Content Placeholder 2"/>
          <p:cNvSpPr>
            <a:spLocks noGrp="1"/>
          </p:cNvSpPr>
          <p:nvPr>
            <p:ph idx="1"/>
          </p:nvPr>
        </p:nvSpPr>
        <p:spPr>
          <a:effectLst/>
        </p:spPr>
        <p:txBody>
          <a:bodyPr/>
          <a:lstStyle>
            <a:lvl1pPr marL="0" indent="0" algn="ctr">
              <a:spcAft>
                <a:spcPts val="2400"/>
              </a:spcAft>
              <a:buNone/>
              <a:defRPr sz="2800" b="0" cap="all" baseline="0">
                <a:gradFill>
                  <a:gsLst>
                    <a:gs pos="0">
                      <a:srgbClr val="253C86"/>
                    </a:gs>
                    <a:gs pos="50000">
                      <a:srgbClr val="185EAC"/>
                    </a:gs>
                    <a:gs pos="100000">
                      <a:srgbClr val="1B8DCC"/>
                    </a:gs>
                  </a:gsLst>
                  <a:lin ang="5100000" scaled="0"/>
                </a:gradFill>
                <a:effectLst>
                  <a:innerShdw blurRad="63500" dist="50800" dir="18900000">
                    <a:schemeClr val="tx2"/>
                  </a:innerShdw>
                </a:effectLst>
              </a:defRPr>
            </a:lvl1pPr>
            <a:lvl2pPr marL="365760" indent="-365760">
              <a:spcBef>
                <a:spcPts val="1000"/>
              </a:spcBef>
              <a:buClr>
                <a:schemeClr val="accent1"/>
              </a:buClr>
              <a:buSzPct val="90000"/>
              <a:buFont typeface="Wingdings 3" panose="05040102010807070707" pitchFamily="18" charset="2"/>
              <a:buChar char="´"/>
              <a:defRPr sz="2400" b="0">
                <a:solidFill>
                  <a:schemeClr val="tx1"/>
                </a:solidFill>
                <a:latin typeface="+mj-lt"/>
              </a:defRPr>
            </a:lvl2pPr>
            <a:lvl3pPr marL="685800">
              <a:buClr>
                <a:schemeClr val="accent5"/>
              </a:buClr>
              <a:defRPr sz="2200">
                <a:solidFill>
                  <a:schemeClr val="tx2"/>
                </a:solidFill>
              </a:defRPr>
            </a:lvl3pPr>
            <a:lvl4pPr marL="1143000">
              <a:buClr>
                <a:srgbClr val="A5CE39"/>
              </a:buClr>
              <a:defRPr sz="1900">
                <a:solidFill>
                  <a:schemeClr val="accent6">
                    <a:lumMod val="75000"/>
                  </a:schemeClr>
                </a:solidFill>
              </a:defRPr>
            </a:lvl4pPr>
            <a:lvl5pPr marL="1600200">
              <a:buClr>
                <a:schemeClr val="accent4"/>
              </a:buClr>
              <a:defRPr b="0">
                <a:solidFill>
                  <a:schemeClr val="accent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p>
        </p:txBody>
      </p:sp>
      <p:sp>
        <p:nvSpPr>
          <p:cNvPr id="5" name="Rectangle 4"/>
          <p:cNvSpPr/>
          <p:nvPr userDrawn="1"/>
        </p:nvSpPr>
        <p:spPr>
          <a:xfrm>
            <a:off x="914400" y="1560188"/>
            <a:ext cx="7315200" cy="27432"/>
          </a:xfrm>
          <a:prstGeom prst="rect">
            <a:avLst/>
          </a:prstGeom>
          <a:gradFill flip="none" rotWithShape="1">
            <a:gsLst>
              <a:gs pos="0">
                <a:srgbClr val="CB1680"/>
              </a:gs>
              <a:gs pos="80000">
                <a:srgbClr val="F06722"/>
              </a:gs>
              <a:gs pos="60000">
                <a:srgbClr val="FABD12"/>
              </a:gs>
              <a:gs pos="40000">
                <a:srgbClr val="A5CE39"/>
              </a:gs>
              <a:gs pos="20000">
                <a:srgbClr val="1B8DCC"/>
              </a:gs>
              <a:gs pos="100000">
                <a:srgbClr val="CD2127"/>
              </a:gs>
            </a:gsLst>
            <a:lin ang="0" scaled="1"/>
            <a:tileRect/>
          </a:gradFill>
          <a:ln w="6350">
            <a:solidFill>
              <a:schemeClr val="bg1">
                <a:lumMod val="85000"/>
              </a:schemeClr>
            </a:solidFill>
          </a:ln>
          <a:effectLst>
            <a:innerShdw blurRad="12700" dist="127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338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ng Subtitle">
    <p:spTree>
      <p:nvGrpSpPr>
        <p:cNvPr id="1" name=""/>
        <p:cNvGrpSpPr/>
        <p:nvPr/>
      </p:nvGrpSpPr>
      <p:grpSpPr>
        <a:xfrm>
          <a:off x="0" y="0"/>
          <a:ext cx="0" cy="0"/>
          <a:chOff x="0" y="0"/>
          <a:chExt cx="0" cy="0"/>
        </a:xfrm>
      </p:grpSpPr>
      <p:sp>
        <p:nvSpPr>
          <p:cNvPr id="3" name="Content Placeholder 2"/>
          <p:cNvSpPr>
            <a:spLocks noGrp="1"/>
          </p:cNvSpPr>
          <p:nvPr>
            <p:ph idx="1"/>
          </p:nvPr>
        </p:nvSpPr>
        <p:spPr>
          <a:effectLst/>
        </p:spPr>
        <p:txBody>
          <a:bodyPr/>
          <a:lstStyle>
            <a:lvl1pPr marL="0" indent="0" algn="ctr">
              <a:spcAft>
                <a:spcPts val="3000"/>
              </a:spcAft>
              <a:buNone/>
              <a:defRPr sz="2800" b="0" cap="all" baseline="0">
                <a:gradFill>
                  <a:gsLst>
                    <a:gs pos="0">
                      <a:srgbClr val="253C86"/>
                    </a:gs>
                    <a:gs pos="50000">
                      <a:srgbClr val="185EAC"/>
                    </a:gs>
                    <a:gs pos="100000">
                      <a:srgbClr val="1B8DCC"/>
                    </a:gs>
                  </a:gsLst>
                  <a:lin ang="5100000" scaled="0"/>
                </a:gradFill>
                <a:effectLst>
                  <a:innerShdw blurRad="63500" dist="50800" dir="18900000">
                    <a:schemeClr val="tx2"/>
                  </a:innerShdw>
                </a:effectLst>
              </a:defRPr>
            </a:lvl1pPr>
            <a:lvl2pPr marL="365760" indent="-365760">
              <a:spcBef>
                <a:spcPts val="1600"/>
              </a:spcBef>
              <a:buClr>
                <a:schemeClr val="accent1"/>
              </a:buClr>
              <a:buSzPct val="90000"/>
              <a:buFont typeface="Wingdings 3" panose="05040102010807070707" pitchFamily="18" charset="2"/>
              <a:buChar char="´"/>
              <a:defRPr sz="2400" b="0">
                <a:solidFill>
                  <a:schemeClr val="tx1"/>
                </a:solidFill>
                <a:latin typeface="+mj-lt"/>
              </a:defRPr>
            </a:lvl2pPr>
            <a:lvl3pPr marL="685800">
              <a:buClr>
                <a:schemeClr val="accent5"/>
              </a:buClr>
              <a:defRPr sz="2200">
                <a:solidFill>
                  <a:schemeClr val="tx2"/>
                </a:solidFill>
              </a:defRPr>
            </a:lvl3pPr>
            <a:lvl4pPr marL="1143000">
              <a:buClr>
                <a:srgbClr val="A5CE39"/>
              </a:buClr>
              <a:defRPr sz="1900">
                <a:solidFill>
                  <a:schemeClr val="accent6">
                    <a:lumMod val="75000"/>
                  </a:schemeClr>
                </a:solidFill>
              </a:defRPr>
            </a:lvl4pPr>
            <a:lvl5pPr marL="1600200">
              <a:buClr>
                <a:schemeClr val="accent4"/>
              </a:buClr>
              <a:defRPr b="0">
                <a:solidFill>
                  <a:schemeClr val="accent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p>
        </p:txBody>
      </p:sp>
      <p:sp>
        <p:nvSpPr>
          <p:cNvPr id="5" name="Rectangle 4"/>
          <p:cNvSpPr/>
          <p:nvPr userDrawn="1"/>
        </p:nvSpPr>
        <p:spPr>
          <a:xfrm>
            <a:off x="914400" y="2064188"/>
            <a:ext cx="7315200" cy="27432"/>
          </a:xfrm>
          <a:prstGeom prst="rect">
            <a:avLst/>
          </a:prstGeom>
          <a:gradFill flip="none" rotWithShape="1">
            <a:gsLst>
              <a:gs pos="0">
                <a:srgbClr val="CB1680"/>
              </a:gs>
              <a:gs pos="80000">
                <a:srgbClr val="F06722"/>
              </a:gs>
              <a:gs pos="60000">
                <a:srgbClr val="FABD12"/>
              </a:gs>
              <a:gs pos="40000">
                <a:srgbClr val="A5CE39"/>
              </a:gs>
              <a:gs pos="20000">
                <a:srgbClr val="1B8DCC"/>
              </a:gs>
              <a:gs pos="100000">
                <a:srgbClr val="CD2127"/>
              </a:gs>
            </a:gsLst>
            <a:lin ang="0" scaled="1"/>
            <a:tileRect/>
          </a:gradFill>
          <a:ln w="6350">
            <a:solidFill>
              <a:schemeClr val="bg1">
                <a:lumMod val="85000"/>
              </a:schemeClr>
            </a:solidFill>
          </a:ln>
          <a:effectLst>
            <a:innerShdw blurRad="12700" dist="127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1583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esenter">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76217" y="2022472"/>
            <a:ext cx="2454438" cy="2498728"/>
          </a:xfrm>
          <a:prstGeom prst="rect">
            <a:avLst/>
          </a:prstGeom>
        </p:spPr>
      </p:pic>
      <p:sp>
        <p:nvSpPr>
          <p:cNvPr id="3" name="Content Placeholder 2"/>
          <p:cNvSpPr>
            <a:spLocks noGrp="1"/>
          </p:cNvSpPr>
          <p:nvPr>
            <p:ph idx="1" hasCustomPrompt="1"/>
          </p:nvPr>
        </p:nvSpPr>
        <p:spPr>
          <a:xfrm>
            <a:off x="3924300" y="2403475"/>
            <a:ext cx="4905375" cy="1736725"/>
          </a:xfrm>
        </p:spPr>
        <p:txBody>
          <a:bodyPr/>
          <a:lstStyle>
            <a:lvl1pPr marL="0" indent="0">
              <a:spcBef>
                <a:spcPts val="1800"/>
              </a:spcBef>
              <a:buSzPct val="100000"/>
              <a:buFont typeface="Wingdings" panose="05000000000000000000" pitchFamily="2" charset="2"/>
              <a:buNone/>
              <a:defRPr/>
            </a:lvl1pPr>
            <a:lvl2pPr marL="457200" indent="0">
              <a:spcBef>
                <a:spcPts val="300"/>
              </a:spcBef>
              <a:buNone/>
              <a:defRPr sz="1800">
                <a:solidFill>
                  <a:schemeClr val="bg2">
                    <a:lumMod val="25000"/>
                  </a:schemeClr>
                </a:solidFill>
              </a:defRPr>
            </a:lvl2pPr>
            <a:lvl3pPr marL="457200" indent="0">
              <a:spcBef>
                <a:spcPts val="1200"/>
              </a:spcBef>
              <a:buNone/>
              <a:defRPr sz="1900" b="1">
                <a:solidFill>
                  <a:srgbClr val="253C86"/>
                </a:solidFill>
              </a:defRPr>
            </a:lvl3pPr>
            <a:lvl4pPr marL="457200" indent="0">
              <a:buNone/>
              <a:defRPr i="1">
                <a:solidFill>
                  <a:schemeClr val="accent5"/>
                </a:solidFill>
              </a:defRPr>
            </a:lvl4pPr>
            <a:lvl5pPr marL="1828800" indent="0">
              <a:buNone/>
              <a:defRPr/>
            </a:lvl5pPr>
          </a:lstStyle>
          <a:p>
            <a:pPr lvl="0"/>
            <a:r>
              <a:rPr lang="en-US"/>
              <a:t>Firstname Lastname</a:t>
            </a:r>
          </a:p>
          <a:p>
            <a:pPr lvl="1"/>
            <a:r>
              <a:rPr lang="en-US"/>
              <a:t>Job Title</a:t>
            </a:r>
          </a:p>
          <a:p>
            <a:pPr lvl="2"/>
            <a:r>
              <a:rPr lang="en-US"/>
              <a:t>Organization Name</a:t>
            </a:r>
          </a:p>
          <a:p>
            <a:pPr lvl="3"/>
            <a:r>
              <a:rPr lang="en-US"/>
              <a:t>Email Address</a:t>
            </a:r>
          </a:p>
        </p:txBody>
      </p:sp>
      <p:sp>
        <p:nvSpPr>
          <p:cNvPr id="5" name="TextBox 4"/>
          <p:cNvSpPr txBox="1"/>
          <p:nvPr userDrawn="1"/>
        </p:nvSpPr>
        <p:spPr>
          <a:xfrm>
            <a:off x="314325" y="104775"/>
            <a:ext cx="8515350" cy="609600"/>
          </a:xfrm>
          <a:prstGeom prst="rect">
            <a:avLst/>
          </a:prstGeom>
        </p:spPr>
        <p:txBody>
          <a:bodyPr vert="horz" lIns="91440" tIns="45720" rIns="91440" bIns="45720" rtlCol="0" anchor="ctr">
            <a:normAutofit/>
          </a:bodyPr>
          <a:lstStyle>
            <a:lvl1pPr defTabSz="914400">
              <a:lnSpc>
                <a:spcPct val="90000"/>
              </a:lnSpc>
              <a:spcBef>
                <a:spcPct val="0"/>
              </a:spcBef>
              <a:buNone/>
              <a:defRPr sz="2000" b="0" i="0" cap="all" spc="50" baseline="0">
                <a:solidFill>
                  <a:schemeClr val="bg1"/>
                </a:solidFill>
                <a:effectLst>
                  <a:outerShdw blurRad="50800" dist="25400" dir="8100000" algn="tr" rotWithShape="0">
                    <a:srgbClr val="002060">
                      <a:alpha val="40000"/>
                    </a:srgbClr>
                  </a:outerShdw>
                </a:effectLst>
                <a:ea typeface="+mj-ea"/>
                <a:cs typeface="+mj-cs"/>
              </a:defRPr>
            </a:lvl1pPr>
          </a:lstStyle>
          <a:p>
            <a:pPr lvl="0"/>
            <a:r>
              <a:rPr lang="en-US" dirty="0"/>
              <a:t>Today’s Presenter</a:t>
            </a:r>
          </a:p>
        </p:txBody>
      </p:sp>
      <p:sp>
        <p:nvSpPr>
          <p:cNvPr id="4" name="Picture Placeholder 3"/>
          <p:cNvSpPr>
            <a:spLocks noGrp="1"/>
          </p:cNvSpPr>
          <p:nvPr>
            <p:ph type="pic" sz="quarter" idx="10"/>
          </p:nvPr>
        </p:nvSpPr>
        <p:spPr>
          <a:xfrm>
            <a:off x="1235074" y="2403474"/>
            <a:ext cx="1736725" cy="1736725"/>
          </a:xfrm>
          <a:prstGeom prst="round2DiagRect">
            <a:avLst>
              <a:gd name="adj1" fmla="val 22517"/>
              <a:gd name="adj2" fmla="val 0"/>
            </a:avLst>
          </a:prstGeom>
          <a:gradFill>
            <a:gsLst>
              <a:gs pos="0">
                <a:srgbClr val="253C86"/>
              </a:gs>
              <a:gs pos="50000">
                <a:srgbClr val="185EAC"/>
              </a:gs>
              <a:gs pos="100000">
                <a:srgbClr val="1B8DCC"/>
              </a:gs>
            </a:gsLst>
            <a:lin ang="5100000" scaled="0"/>
          </a:gradFill>
          <a:ln w="44450">
            <a:gradFill flip="none" rotWithShape="1">
              <a:gsLst>
                <a:gs pos="100000">
                  <a:schemeClr val="accent5">
                    <a:lumMod val="67000"/>
                  </a:schemeClr>
                </a:gs>
                <a:gs pos="0">
                  <a:schemeClr val="accent5">
                    <a:lumMod val="67000"/>
                  </a:schemeClr>
                </a:gs>
                <a:gs pos="24000">
                  <a:schemeClr val="accent5">
                    <a:lumMod val="97000"/>
                    <a:lumOff val="3000"/>
                  </a:schemeClr>
                </a:gs>
                <a:gs pos="53000">
                  <a:schemeClr val="accent5">
                    <a:lumMod val="60000"/>
                    <a:lumOff val="40000"/>
                  </a:schemeClr>
                </a:gs>
              </a:gsLst>
              <a:path path="rect">
                <a:fillToRect l="100000" t="100000"/>
              </a:path>
              <a:tileRect r="-100000" b="-100000"/>
            </a:gra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lvl1pPr marL="0" indent="0" algn="ctr">
              <a:buNone/>
              <a:defRPr/>
            </a:lvl1pPr>
          </a:lstStyle>
          <a:p>
            <a:endParaRPr lang="en-US" dirty="0"/>
          </a:p>
        </p:txBody>
      </p:sp>
    </p:spTree>
    <p:extLst>
      <p:ext uri="{BB962C8B-B14F-4D97-AF65-F5344CB8AC3E}">
        <p14:creationId xmlns:p14="http://schemas.microsoft.com/office/powerpoint/2010/main" val="181696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69000" y="218014"/>
            <a:ext cx="2858105" cy="2909680"/>
          </a:xfrm>
          <a:prstGeom prst="rect">
            <a:avLst/>
          </a:prstGeom>
        </p:spPr>
      </p:pic>
      <p:grpSp>
        <p:nvGrpSpPr>
          <p:cNvPr id="12" name="Group 11"/>
          <p:cNvGrpSpPr/>
          <p:nvPr userDrawn="1"/>
        </p:nvGrpSpPr>
        <p:grpSpPr>
          <a:xfrm>
            <a:off x="0" y="1994400"/>
            <a:ext cx="9144000" cy="2105464"/>
            <a:chOff x="0" y="1994400"/>
            <a:chExt cx="9144000" cy="2105464"/>
          </a:xfrm>
        </p:grpSpPr>
        <p:sp>
          <p:nvSpPr>
            <p:cNvPr id="4" name="Rectangle 3"/>
            <p:cNvSpPr/>
            <p:nvPr userDrawn="1"/>
          </p:nvSpPr>
          <p:spPr>
            <a:xfrm>
              <a:off x="0" y="1994400"/>
              <a:ext cx="9143622" cy="2105464"/>
            </a:xfrm>
            <a:prstGeom prst="rect">
              <a:avLst/>
            </a:prstGeom>
            <a:gradFill>
              <a:gsLst>
                <a:gs pos="0">
                  <a:srgbClr val="253C86"/>
                </a:gs>
                <a:gs pos="50000">
                  <a:srgbClr val="185EAC"/>
                </a:gs>
                <a:gs pos="100000">
                  <a:srgbClr val="1B8DCC"/>
                </a:gs>
              </a:gsLst>
              <a:lin ang="5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p:cNvCxnSpPr/>
            <p:nvPr userDrawn="1"/>
          </p:nvCxnSpPr>
          <p:spPr>
            <a:xfrm>
              <a:off x="0" y="1994400"/>
              <a:ext cx="9143622"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378" y="4099864"/>
              <a:ext cx="9143622"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hasCustomPrompt="1"/>
          </p:nvPr>
        </p:nvSpPr>
        <p:spPr>
          <a:xfrm>
            <a:off x="623888" y="2195364"/>
            <a:ext cx="7886700" cy="1703536"/>
          </a:xfrm>
        </p:spPr>
        <p:txBody>
          <a:bodyPr lIns="0" tIns="0" rIns="0" bIns="0" anchor="ctr">
            <a:normAutofit/>
          </a:bodyPr>
          <a:lstStyle>
            <a:lvl1pPr algn="ctr">
              <a:lnSpc>
                <a:spcPct val="120000"/>
              </a:lnSpc>
              <a:defRPr sz="3600"/>
            </a:lvl1pPr>
          </a:lstStyle>
          <a:p>
            <a:r>
              <a:rPr lang="en-US"/>
              <a:t>Click to edit Master Section title</a:t>
            </a:r>
            <a:endParaRPr lang="en-US" dirty="0"/>
          </a:p>
        </p:txBody>
      </p:sp>
      <p:sp>
        <p:nvSpPr>
          <p:cNvPr id="3" name="Text Placeholder 2"/>
          <p:cNvSpPr>
            <a:spLocks noGrp="1"/>
          </p:cNvSpPr>
          <p:nvPr>
            <p:ph type="body" idx="1" hasCustomPrompt="1"/>
          </p:nvPr>
        </p:nvSpPr>
        <p:spPr>
          <a:xfrm>
            <a:off x="623888" y="4589464"/>
            <a:ext cx="7886700" cy="1500187"/>
          </a:xfrm>
        </p:spPr>
        <p:txBody>
          <a:bodyPr>
            <a:normAutofit/>
          </a:bodyPr>
          <a:lstStyle>
            <a:lvl1pPr marL="0" indent="0">
              <a:buNone/>
              <a:defRPr sz="2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Section Subtitle</a:t>
            </a:r>
          </a:p>
        </p:txBody>
      </p:sp>
      <p:sp>
        <p:nvSpPr>
          <p:cNvPr id="7" name="Rectangle 6"/>
          <p:cNvSpPr/>
          <p:nvPr userDrawn="1"/>
        </p:nvSpPr>
        <p:spPr>
          <a:xfrm>
            <a:off x="0" y="6376988"/>
            <a:ext cx="9143622" cy="45720"/>
          </a:xfrm>
          <a:prstGeom prst="rect">
            <a:avLst/>
          </a:prstGeom>
          <a:gradFill flip="none" rotWithShape="1">
            <a:gsLst>
              <a:gs pos="0">
                <a:srgbClr val="CB1680"/>
              </a:gs>
              <a:gs pos="80000">
                <a:srgbClr val="F06722"/>
              </a:gs>
              <a:gs pos="60000">
                <a:srgbClr val="FABD12"/>
              </a:gs>
              <a:gs pos="40000">
                <a:srgbClr val="A5CE39"/>
              </a:gs>
              <a:gs pos="20000">
                <a:srgbClr val="1B8DCC"/>
              </a:gs>
              <a:gs pos="100000">
                <a:srgbClr val="CD2127"/>
              </a:gs>
            </a:gsLst>
            <a:lin ang="0" scaled="1"/>
            <a:tileRect/>
          </a:gra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userDrawn="1"/>
        </p:nvSpPr>
        <p:spPr>
          <a:xfrm>
            <a:off x="8379849" y="6185044"/>
            <a:ext cx="429608" cy="429608"/>
          </a:xfrm>
          <a:prstGeom prst="ellipse">
            <a:avLst/>
          </a:prstGeom>
          <a:solidFill>
            <a:schemeClr val="bg1"/>
          </a:solidFill>
          <a:ln w="6350">
            <a:solidFill>
              <a:schemeClr val="bg1">
                <a:lumMod val="85000"/>
              </a:schemeClr>
            </a:solidFill>
          </a:ln>
          <a:effectLst>
            <a:outerShdw blurRad="508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userDrawn="1"/>
        </p:nvSpPr>
        <p:spPr>
          <a:xfrm>
            <a:off x="8340213" y="6221915"/>
            <a:ext cx="508880" cy="355866"/>
          </a:xfrm>
          <a:prstGeom prst="rect">
            <a:avLst/>
          </a:prstGeom>
          <a:noFill/>
        </p:spPr>
        <p:txBody>
          <a:bodyPr wrap="square" lIns="0" tIns="0" rIns="0" bIns="0" rtlCol="0" anchor="ctr">
            <a:noAutofit/>
          </a:bodyPr>
          <a:lstStyle/>
          <a:p>
            <a:pPr algn="ctr"/>
            <a:fld id="{88A8A197-9FD5-4E44-A847-5913256255CC}" type="slidenum">
              <a:rPr lang="en-US" sz="1400" b="0" i="0" smtClean="0">
                <a:latin typeface="+mj-lt"/>
              </a:rPr>
              <a:t>‹#›</a:t>
            </a:fld>
            <a:endParaRPr lang="en-US" sz="1600" b="0" i="0" dirty="0">
              <a:latin typeface="+mj-lt"/>
            </a:endParaRPr>
          </a:p>
        </p:txBody>
      </p:sp>
    </p:spTree>
    <p:extLst>
      <p:ext uri="{BB962C8B-B14F-4D97-AF65-F5344CB8AC3E}">
        <p14:creationId xmlns:p14="http://schemas.microsoft.com/office/powerpoint/2010/main" val="1324949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78" y="122702"/>
            <a:ext cx="9143244" cy="2663732"/>
          </a:xfrm>
          <a:prstGeom prst="rect">
            <a:avLst/>
          </a:prstGeom>
        </p:spPr>
      </p:pic>
      <p:sp>
        <p:nvSpPr>
          <p:cNvPr id="7" name="Rectangle 6"/>
          <p:cNvSpPr/>
          <p:nvPr userDrawn="1"/>
        </p:nvSpPr>
        <p:spPr>
          <a:xfrm>
            <a:off x="0" y="6376988"/>
            <a:ext cx="9143622" cy="45720"/>
          </a:xfrm>
          <a:prstGeom prst="rect">
            <a:avLst/>
          </a:prstGeom>
          <a:gradFill flip="none" rotWithShape="1">
            <a:gsLst>
              <a:gs pos="0">
                <a:srgbClr val="CB1680"/>
              </a:gs>
              <a:gs pos="80000">
                <a:srgbClr val="F06722"/>
              </a:gs>
              <a:gs pos="60000">
                <a:srgbClr val="FABD12"/>
              </a:gs>
              <a:gs pos="40000">
                <a:srgbClr val="A5CE39"/>
              </a:gs>
              <a:gs pos="20000">
                <a:srgbClr val="1B8DCC"/>
              </a:gs>
              <a:gs pos="100000">
                <a:srgbClr val="CD2127"/>
              </a:gs>
            </a:gsLst>
            <a:lin ang="0" scaled="1"/>
            <a:tileRect/>
          </a:gra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userDrawn="1"/>
        </p:nvSpPr>
        <p:spPr>
          <a:xfrm>
            <a:off x="8379849" y="6185044"/>
            <a:ext cx="429608" cy="429608"/>
          </a:xfrm>
          <a:prstGeom prst="ellipse">
            <a:avLst/>
          </a:prstGeom>
          <a:solidFill>
            <a:schemeClr val="bg1"/>
          </a:solidFill>
          <a:ln w="6350">
            <a:solidFill>
              <a:schemeClr val="bg1">
                <a:lumMod val="85000"/>
              </a:schemeClr>
            </a:solidFill>
          </a:ln>
          <a:effectLst>
            <a:outerShdw blurRad="508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userDrawn="1"/>
        </p:nvSpPr>
        <p:spPr>
          <a:xfrm>
            <a:off x="8340213" y="6221915"/>
            <a:ext cx="508880" cy="355866"/>
          </a:xfrm>
          <a:prstGeom prst="rect">
            <a:avLst/>
          </a:prstGeom>
          <a:noFill/>
        </p:spPr>
        <p:txBody>
          <a:bodyPr wrap="square" lIns="0" tIns="0" rIns="0" bIns="0" rtlCol="0" anchor="ctr">
            <a:noAutofit/>
          </a:bodyPr>
          <a:lstStyle/>
          <a:p>
            <a:pPr algn="ctr"/>
            <a:fld id="{88A8A197-9FD5-4E44-A847-5913256255CC}" type="slidenum">
              <a:rPr lang="en-US" sz="1400" b="0" i="0" smtClean="0">
                <a:latin typeface="+mj-lt"/>
              </a:rPr>
              <a:t>‹#›</a:t>
            </a:fld>
            <a:endParaRPr lang="en-US" sz="1600" b="0" i="0" dirty="0">
              <a:latin typeface="+mj-lt"/>
            </a:endParaRPr>
          </a:p>
        </p:txBody>
      </p:sp>
      <p:pic>
        <p:nvPicPr>
          <p:cNvPr id="14" name="Picture 1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594437" y="2918698"/>
            <a:ext cx="4254656" cy="2797833"/>
          </a:xfrm>
          <a:prstGeom prst="rect">
            <a:avLst/>
          </a:prstGeom>
        </p:spPr>
      </p:pic>
      <p:sp>
        <p:nvSpPr>
          <p:cNvPr id="15" name="TextBox 14"/>
          <p:cNvSpPr txBox="1"/>
          <p:nvPr userDrawn="1"/>
        </p:nvSpPr>
        <p:spPr>
          <a:xfrm>
            <a:off x="476251" y="2978786"/>
            <a:ext cx="2924174" cy="2677656"/>
          </a:xfrm>
          <a:prstGeom prst="rect">
            <a:avLst/>
          </a:prstGeom>
          <a:noFill/>
        </p:spPr>
        <p:txBody>
          <a:bodyPr wrap="square" rtlCol="0">
            <a:spAutoFit/>
          </a:bodyPr>
          <a:lstStyle/>
          <a:p>
            <a:pPr algn="just"/>
            <a:r>
              <a:rPr lang="en-US" sz="1200" dirty="0"/>
              <a:t>Jobs for the Future (JFF) completed this project with federal funds awarded to Maher &amp; Maher under contract number DOLQ131A22098 DOL‐ETA‐14‐U‐00011, from the U.S. Department of Labor, Employment and Training Administration. The contents of this publication do not necessarily reflect the views or policies of the Department of Labor, nor does mention of trade names, commercial products, or organizations imply endorsement by the U.S. Government.</a:t>
            </a:r>
          </a:p>
        </p:txBody>
      </p:sp>
    </p:spTree>
    <p:extLst>
      <p:ext uri="{BB962C8B-B14F-4D97-AF65-F5344CB8AC3E}">
        <p14:creationId xmlns:p14="http://schemas.microsoft.com/office/powerpoint/2010/main" val="682520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Thank You">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78" y="122702"/>
            <a:ext cx="9143244" cy="2663732"/>
          </a:xfrm>
          <a:prstGeom prst="rect">
            <a:avLst/>
          </a:prstGeom>
        </p:spPr>
      </p:pic>
      <p:sp>
        <p:nvSpPr>
          <p:cNvPr id="7" name="Rectangle 6"/>
          <p:cNvSpPr/>
          <p:nvPr userDrawn="1"/>
        </p:nvSpPr>
        <p:spPr>
          <a:xfrm>
            <a:off x="0" y="6376988"/>
            <a:ext cx="9143622" cy="45720"/>
          </a:xfrm>
          <a:prstGeom prst="rect">
            <a:avLst/>
          </a:prstGeom>
          <a:gradFill flip="none" rotWithShape="1">
            <a:gsLst>
              <a:gs pos="0">
                <a:srgbClr val="CB1680"/>
              </a:gs>
              <a:gs pos="80000">
                <a:srgbClr val="F06722"/>
              </a:gs>
              <a:gs pos="60000">
                <a:srgbClr val="FABD12"/>
              </a:gs>
              <a:gs pos="40000">
                <a:srgbClr val="A5CE39"/>
              </a:gs>
              <a:gs pos="20000">
                <a:srgbClr val="1B8DCC"/>
              </a:gs>
              <a:gs pos="100000">
                <a:srgbClr val="CD2127"/>
              </a:gs>
            </a:gsLst>
            <a:lin ang="0" scaled="1"/>
            <a:tileRect/>
          </a:gra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userDrawn="1"/>
        </p:nvSpPr>
        <p:spPr>
          <a:xfrm>
            <a:off x="8379849" y="6185044"/>
            <a:ext cx="429608" cy="429608"/>
          </a:xfrm>
          <a:prstGeom prst="ellipse">
            <a:avLst/>
          </a:prstGeom>
          <a:solidFill>
            <a:schemeClr val="bg1"/>
          </a:solidFill>
          <a:ln w="6350">
            <a:solidFill>
              <a:schemeClr val="bg1">
                <a:lumMod val="85000"/>
              </a:schemeClr>
            </a:solidFill>
          </a:ln>
          <a:effectLst>
            <a:outerShdw blurRad="508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userDrawn="1"/>
        </p:nvSpPr>
        <p:spPr>
          <a:xfrm>
            <a:off x="8340213" y="6221915"/>
            <a:ext cx="508880" cy="355866"/>
          </a:xfrm>
          <a:prstGeom prst="rect">
            <a:avLst/>
          </a:prstGeom>
          <a:noFill/>
        </p:spPr>
        <p:txBody>
          <a:bodyPr wrap="square" lIns="0" tIns="0" rIns="0" bIns="0" rtlCol="0" anchor="ctr">
            <a:noAutofit/>
          </a:bodyPr>
          <a:lstStyle/>
          <a:p>
            <a:pPr algn="ctr"/>
            <a:fld id="{88A8A197-9FD5-4E44-A847-5913256255CC}" type="slidenum">
              <a:rPr lang="en-US" sz="1400" b="0" i="0" smtClean="0">
                <a:latin typeface="+mj-lt"/>
              </a:rPr>
              <a:t>‹#›</a:t>
            </a:fld>
            <a:endParaRPr lang="en-US" sz="1600" b="0" i="0" dirty="0">
              <a:latin typeface="+mj-lt"/>
            </a:endParaRPr>
          </a:p>
        </p:txBody>
      </p:sp>
      <p:pic>
        <p:nvPicPr>
          <p:cNvPr id="14" name="Picture 1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594437" y="2918698"/>
            <a:ext cx="4254656" cy="2797833"/>
          </a:xfrm>
          <a:prstGeom prst="rect">
            <a:avLst/>
          </a:prstGeom>
        </p:spPr>
      </p:pic>
      <p:sp>
        <p:nvSpPr>
          <p:cNvPr id="15" name="TextBox 14"/>
          <p:cNvSpPr txBox="1"/>
          <p:nvPr userDrawn="1"/>
        </p:nvSpPr>
        <p:spPr>
          <a:xfrm>
            <a:off x="302079" y="2978786"/>
            <a:ext cx="3616778" cy="3231654"/>
          </a:xfrm>
          <a:prstGeom prst="rect">
            <a:avLst/>
          </a:prstGeom>
          <a:noFill/>
        </p:spPr>
        <p:txBody>
          <a:bodyPr wrap="square" rtlCol="0">
            <a:spAutoFit/>
          </a:bodyPr>
          <a:lstStyle/>
          <a:p>
            <a:pPr algn="just"/>
            <a:r>
              <a:rPr lang="en-US" sz="1200"/>
              <a:t>Jobs for the Future (JFF) completed this project with federal funds awarded to Maher &amp; Maher under contract number DOLQ131A22098 DOL‐ETA‐14‐U‐00011, from the U.S. Department of Labor, Employment and Training Administration. The contents of this publication do not necessarily reflect the views or policies of the Department of Labor, nor does mention of trade names, commercial products, or organizations imply endorsement by the U.S. Government.</a:t>
            </a:r>
          </a:p>
          <a:p>
            <a:pPr algn="just"/>
            <a:endParaRPr lang="en-US" sz="1200"/>
          </a:p>
          <a:p>
            <a:pPr algn="just"/>
            <a:r>
              <a:rPr lang="en-US" sz="1200"/>
              <a:t>Jobs for the Future (JFF) designs and drives the adoption of innovative, scalable approaches and models—solutions that catalyze change in our education and workforce delivery systems.</a:t>
            </a:r>
          </a:p>
        </p:txBody>
      </p:sp>
      <p:grpSp>
        <p:nvGrpSpPr>
          <p:cNvPr id="10" name="Group 9"/>
          <p:cNvGrpSpPr/>
          <p:nvPr userDrawn="1"/>
        </p:nvGrpSpPr>
        <p:grpSpPr>
          <a:xfrm>
            <a:off x="343704" y="249117"/>
            <a:ext cx="8515713" cy="840562"/>
            <a:chOff x="343704" y="249117"/>
            <a:chExt cx="8515713" cy="840562"/>
          </a:xfrm>
        </p:grpSpPr>
        <p:pic>
          <p:nvPicPr>
            <p:cNvPr id="11" name="Picture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3704" y="319578"/>
              <a:ext cx="2168003" cy="607041"/>
            </a:xfrm>
            <a:prstGeom prst="rect">
              <a:avLst/>
            </a:prstGeom>
          </p:spPr>
        </p:pic>
        <p:pic>
          <p:nvPicPr>
            <p:cNvPr id="12" name="Picture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62845" y="249117"/>
              <a:ext cx="2296572" cy="840562"/>
            </a:xfrm>
            <a:prstGeom prst="rect">
              <a:avLst/>
            </a:prstGeom>
          </p:spPr>
        </p:pic>
      </p:grpSp>
    </p:spTree>
    <p:extLst>
      <p:ext uri="{BB962C8B-B14F-4D97-AF65-F5344CB8AC3E}">
        <p14:creationId xmlns:p14="http://schemas.microsoft.com/office/powerpoint/2010/main" val="274498456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3622" cy="819150"/>
          </a:xfrm>
          <a:prstGeom prst="rect">
            <a:avLst/>
          </a:prstGeom>
          <a:gradFill>
            <a:gsLst>
              <a:gs pos="0">
                <a:srgbClr val="253C86"/>
              </a:gs>
              <a:gs pos="50000">
                <a:srgbClr val="185EAC"/>
              </a:gs>
              <a:gs pos="100000">
                <a:srgbClr val="1B8DCC"/>
              </a:gs>
            </a:gsLst>
            <a:lin ang="5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314325" y="104775"/>
            <a:ext cx="8515350" cy="609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14325" y="1019175"/>
            <a:ext cx="8515350" cy="515778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p:cNvSpPr/>
          <p:nvPr userDrawn="1"/>
        </p:nvSpPr>
        <p:spPr>
          <a:xfrm>
            <a:off x="0" y="6376988"/>
            <a:ext cx="9143622" cy="45720"/>
          </a:xfrm>
          <a:prstGeom prst="rect">
            <a:avLst/>
          </a:prstGeom>
          <a:gradFill flip="none" rotWithShape="1">
            <a:gsLst>
              <a:gs pos="0">
                <a:srgbClr val="CB1680"/>
              </a:gs>
              <a:gs pos="80000">
                <a:srgbClr val="F06722"/>
              </a:gs>
              <a:gs pos="60000">
                <a:srgbClr val="FABD12"/>
              </a:gs>
              <a:gs pos="40000">
                <a:srgbClr val="A5CE39"/>
              </a:gs>
              <a:gs pos="20000">
                <a:srgbClr val="1B8DCC"/>
              </a:gs>
              <a:gs pos="100000">
                <a:srgbClr val="CD2127"/>
              </a:gs>
            </a:gsLst>
            <a:lin ang="0" scaled="1"/>
            <a:tileRect/>
          </a:gra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userDrawn="1"/>
        </p:nvSpPr>
        <p:spPr>
          <a:xfrm>
            <a:off x="8379849" y="6185044"/>
            <a:ext cx="429608" cy="429608"/>
          </a:xfrm>
          <a:prstGeom prst="ellipse">
            <a:avLst/>
          </a:prstGeom>
          <a:solidFill>
            <a:schemeClr val="bg1"/>
          </a:solidFill>
          <a:ln w="6350">
            <a:solidFill>
              <a:schemeClr val="bg1">
                <a:lumMod val="85000"/>
              </a:schemeClr>
            </a:solidFill>
          </a:ln>
          <a:effectLst>
            <a:outerShdw blurRad="508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Connector 15"/>
          <p:cNvCxnSpPr/>
          <p:nvPr userDrawn="1"/>
        </p:nvCxnSpPr>
        <p:spPr>
          <a:xfrm>
            <a:off x="0" y="819150"/>
            <a:ext cx="9143622"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userDrawn="1"/>
        </p:nvSpPr>
        <p:spPr>
          <a:xfrm>
            <a:off x="8340213" y="6221915"/>
            <a:ext cx="508880" cy="355866"/>
          </a:xfrm>
          <a:prstGeom prst="rect">
            <a:avLst/>
          </a:prstGeom>
          <a:noFill/>
        </p:spPr>
        <p:txBody>
          <a:bodyPr wrap="square" lIns="0" tIns="0" rIns="0" bIns="0" rtlCol="0" anchor="ctr">
            <a:noAutofit/>
          </a:bodyPr>
          <a:lstStyle/>
          <a:p>
            <a:pPr algn="ctr"/>
            <a:fld id="{88A8A197-9FD5-4E44-A847-5913256255CC}" type="slidenum">
              <a:rPr lang="en-US" sz="1400" b="0" i="0" smtClean="0">
                <a:latin typeface="+mj-lt"/>
              </a:rPr>
              <a:t>‹#›</a:t>
            </a:fld>
            <a:endParaRPr lang="en-US" sz="1600" b="0" i="0" dirty="0">
              <a:latin typeface="+mj-lt"/>
            </a:endParaRPr>
          </a:p>
        </p:txBody>
      </p:sp>
    </p:spTree>
    <p:extLst>
      <p:ext uri="{BB962C8B-B14F-4D97-AF65-F5344CB8AC3E}">
        <p14:creationId xmlns:p14="http://schemas.microsoft.com/office/powerpoint/2010/main" val="11047340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78" r:id="rId4"/>
    <p:sldLayoutId id="2147483677" r:id="rId5"/>
    <p:sldLayoutId id="2147483673" r:id="rId6"/>
    <p:sldLayoutId id="2147483663" r:id="rId7"/>
    <p:sldLayoutId id="2147483675" r:id="rId8"/>
    <p:sldLayoutId id="2147483676" r:id="rId9"/>
    <p:sldLayoutId id="2147483674" r:id="rId10"/>
    <p:sldLayoutId id="2147483664" r:id="rId11"/>
    <p:sldLayoutId id="2147483666" r:id="rId12"/>
    <p:sldLayoutId id="2147483667" r:id="rId13"/>
  </p:sldLayoutIdLst>
  <p:txStyles>
    <p:titleStyle>
      <a:lvl1pPr algn="l" defTabSz="914400" rtl="0" eaLnBrk="1" latinLnBrk="0" hangingPunct="1">
        <a:lnSpc>
          <a:spcPct val="90000"/>
        </a:lnSpc>
        <a:spcBef>
          <a:spcPct val="0"/>
        </a:spcBef>
        <a:buNone/>
        <a:defRPr sz="2000" b="0" i="0" kern="1200" cap="all" spc="50" baseline="0">
          <a:solidFill>
            <a:schemeClr val="bg1"/>
          </a:solidFill>
          <a:effectLst>
            <a:outerShdw blurRad="50800" dist="25400" dir="8100000" algn="tr" rotWithShape="0">
              <a:srgbClr val="002060">
                <a:alpha val="40000"/>
              </a:srgbClr>
            </a:outerShdw>
          </a:effectLst>
          <a:latin typeface="+mn-lt"/>
          <a:ea typeface="+mj-ea"/>
          <a:cs typeface="+mj-cs"/>
        </a:defRPr>
      </a:lvl1pPr>
    </p:titleStyle>
    <p:bodyStyle>
      <a:lvl1pPr marL="365760" indent="-365760" algn="l" defTabSz="914400" rtl="0" eaLnBrk="1" latinLnBrk="0" hangingPunct="1">
        <a:lnSpc>
          <a:spcPct val="95000"/>
        </a:lnSpc>
        <a:spcBef>
          <a:spcPts val="1000"/>
        </a:spcBef>
        <a:buClr>
          <a:srgbClr val="185EAC"/>
        </a:buClr>
        <a:buSzPct val="90000"/>
        <a:buFont typeface="Wingdings 3" panose="05040102010807070707" pitchFamily="18" charset="2"/>
        <a:buChar char=""/>
        <a:defRPr sz="2500" b="0" i="0" kern="1200">
          <a:solidFill>
            <a:schemeClr val="tx1"/>
          </a:solidFill>
          <a:latin typeface="+mj-lt"/>
          <a:ea typeface="+mn-ea"/>
          <a:cs typeface="+mn-cs"/>
        </a:defRPr>
      </a:lvl1pPr>
      <a:lvl2pPr marL="685800" indent="-228600" algn="l" defTabSz="914400" rtl="0" eaLnBrk="1" latinLnBrk="0" hangingPunct="1">
        <a:lnSpc>
          <a:spcPct val="95000"/>
        </a:lnSpc>
        <a:spcBef>
          <a:spcPts val="500"/>
        </a:spcBef>
        <a:buClr>
          <a:srgbClr val="1B8DCC"/>
        </a:buClr>
        <a:buSzPct val="150000"/>
        <a:buFont typeface="Times New Roman" panose="02020603050405020304" pitchFamily="18" charset="0"/>
        <a:buChar char="⁃"/>
        <a:defRPr sz="2200" kern="1200">
          <a:solidFill>
            <a:srgbClr val="253C86"/>
          </a:solidFill>
          <a:latin typeface="+mn-lt"/>
          <a:ea typeface="+mn-ea"/>
          <a:cs typeface="+mn-cs"/>
        </a:defRPr>
      </a:lvl2pPr>
      <a:lvl3pPr marL="1143000" indent="-228600" algn="l" defTabSz="914400" rtl="0" eaLnBrk="1" latinLnBrk="0" hangingPunct="1">
        <a:lnSpc>
          <a:spcPct val="95000"/>
        </a:lnSpc>
        <a:spcBef>
          <a:spcPts val="500"/>
        </a:spcBef>
        <a:buClr>
          <a:srgbClr val="A5CE39"/>
        </a:buClr>
        <a:buSzPct val="150000"/>
        <a:buFont typeface="Times New Roman" panose="02020603050405020304" pitchFamily="18" charset="0"/>
        <a:buChar char="⁃"/>
        <a:defRPr sz="1900" kern="1200">
          <a:solidFill>
            <a:srgbClr val="0D793D"/>
          </a:solidFill>
          <a:latin typeface="+mn-lt"/>
          <a:ea typeface="+mn-ea"/>
          <a:cs typeface="+mn-cs"/>
        </a:defRPr>
      </a:lvl3pPr>
      <a:lvl4pPr marL="1600200" indent="-228600" algn="l" defTabSz="914400" rtl="0" eaLnBrk="1" latinLnBrk="0" hangingPunct="1">
        <a:lnSpc>
          <a:spcPct val="95000"/>
        </a:lnSpc>
        <a:spcBef>
          <a:spcPts val="500"/>
        </a:spcBef>
        <a:buClr>
          <a:srgbClr val="FABD12"/>
        </a:buClr>
        <a:buSzPct val="150000"/>
        <a:buFont typeface="Times New Roman" panose="02020603050405020304" pitchFamily="18" charset="0"/>
        <a:buChar char="⁃"/>
        <a:defRPr sz="1800" kern="1200">
          <a:solidFill>
            <a:srgbClr val="F06722"/>
          </a:solidFill>
          <a:latin typeface="+mn-lt"/>
          <a:ea typeface="+mn-ea"/>
          <a:cs typeface="+mn-cs"/>
        </a:defRPr>
      </a:lvl4pPr>
      <a:lvl5pPr marL="2057400" indent="-228600" algn="l" defTabSz="914400" rtl="0" eaLnBrk="1" latinLnBrk="0" hangingPunct="1">
        <a:lnSpc>
          <a:spcPct val="95000"/>
        </a:lnSpc>
        <a:spcBef>
          <a:spcPts val="500"/>
        </a:spcBef>
        <a:buClr>
          <a:srgbClr val="CB1680"/>
        </a:buClr>
        <a:buSzPct val="150000"/>
        <a:buFont typeface="Times New Roman" panose="02020603050405020304" pitchFamily="18" charset="0"/>
        <a:buChar char="⁃"/>
        <a:defRPr sz="1800" kern="1200">
          <a:solidFill>
            <a:srgbClr val="5E114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4" Type="http://schemas.microsoft.com/office/2007/relationships/hdphoto" Target="../media/hdphoto1.wdp"/><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1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4"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4" Type="http://schemas.microsoft.com/office/2007/relationships/hdphoto" Target="../media/hdphoto3.wdp"/><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400" dirty="0"/>
              <a:t>Case Counselor Training</a:t>
            </a:r>
          </a:p>
        </p:txBody>
      </p:sp>
      <p:sp>
        <p:nvSpPr>
          <p:cNvPr id="5" name="Subtitle 4"/>
          <p:cNvSpPr>
            <a:spLocks noGrp="1"/>
          </p:cNvSpPr>
          <p:nvPr>
            <p:ph type="subTitle" idx="1"/>
          </p:nvPr>
        </p:nvSpPr>
        <p:spPr>
          <a:xfrm>
            <a:off x="1143000" y="4714875"/>
            <a:ext cx="6858000" cy="1323975"/>
          </a:xfrm>
        </p:spPr>
        <p:txBody>
          <a:bodyPr>
            <a:normAutofit/>
          </a:bodyPr>
          <a:lstStyle/>
          <a:p>
            <a:endParaRPr lang="en-US" dirty="0"/>
          </a:p>
          <a:p>
            <a:r>
              <a:rPr lang="en-US" dirty="0"/>
              <a:t>Knowing What Employers Want</a:t>
            </a:r>
          </a:p>
        </p:txBody>
      </p:sp>
    </p:spTree>
    <p:extLst>
      <p:ext uri="{BB962C8B-B14F-4D97-AF65-F5344CB8AC3E}">
        <p14:creationId xmlns:p14="http://schemas.microsoft.com/office/powerpoint/2010/main" val="12057497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One size does not fit all</a:t>
            </a:r>
          </a:p>
          <a:p>
            <a:pPr lvl="1"/>
            <a:r>
              <a:rPr lang="en-US"/>
              <a:t>Large family-owned corporations</a:t>
            </a:r>
          </a:p>
          <a:p>
            <a:pPr lvl="1"/>
            <a:r>
              <a:rPr lang="en-US"/>
              <a:t>Subsidiaries of larger corporations, publicly-owned</a:t>
            </a:r>
          </a:p>
          <a:p>
            <a:pPr lvl="1"/>
            <a:r>
              <a:rPr lang="en-US"/>
              <a:t>Small shop business owner</a:t>
            </a:r>
          </a:p>
          <a:p>
            <a:pPr>
              <a:spcBef>
                <a:spcPts val="3000"/>
              </a:spcBef>
            </a:pPr>
            <a:r>
              <a:rPr lang="en-US"/>
              <a:t>Different levels of influence in the community</a:t>
            </a:r>
          </a:p>
          <a:p>
            <a:pPr lvl="1"/>
            <a:endParaRPr lang="en-US" dirty="0"/>
          </a:p>
        </p:txBody>
      </p:sp>
      <p:sp>
        <p:nvSpPr>
          <p:cNvPr id="2" name="Title 1"/>
          <p:cNvSpPr>
            <a:spLocks noGrp="1"/>
          </p:cNvSpPr>
          <p:nvPr>
            <p:ph type="title"/>
          </p:nvPr>
        </p:nvSpPr>
        <p:spPr/>
        <p:txBody>
          <a:bodyPr/>
          <a:lstStyle/>
          <a:p>
            <a:r>
              <a:rPr lang="en-US"/>
              <a:t>There is no “Typical” Employer</a:t>
            </a:r>
            <a:endParaRPr lang="en-US" dirty="0"/>
          </a:p>
        </p:txBody>
      </p:sp>
      <p:pic>
        <p:nvPicPr>
          <p:cNvPr id="9" name="Picture 8"/>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209548" y="3258867"/>
            <a:ext cx="6089904" cy="3599133"/>
          </a:xfrm>
          <a:prstGeom prst="rect">
            <a:avLst/>
          </a:prstGeom>
        </p:spPr>
      </p:pic>
    </p:spTree>
    <p:extLst>
      <p:ext uri="{BB962C8B-B14F-4D97-AF65-F5344CB8AC3E}">
        <p14:creationId xmlns:p14="http://schemas.microsoft.com/office/powerpoint/2010/main" val="13995638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4325" y="1409699"/>
            <a:ext cx="8515350" cy="4767263"/>
          </a:xfrm>
        </p:spPr>
        <p:txBody>
          <a:bodyPr/>
          <a:lstStyle/>
          <a:p>
            <a:pPr lvl="0"/>
            <a:r>
              <a:rPr lang="en-US"/>
              <a:t>Different levels of social responsibility</a:t>
            </a:r>
          </a:p>
          <a:p>
            <a:pPr lvl="1"/>
            <a:r>
              <a:rPr lang="en-US"/>
              <a:t>Some employers want to “do the right thing”</a:t>
            </a:r>
          </a:p>
          <a:p>
            <a:pPr lvl="1"/>
            <a:r>
              <a:rPr lang="en-US"/>
              <a:t>Some employers must follow corporate protocol</a:t>
            </a:r>
          </a:p>
          <a:p>
            <a:pPr lvl="0">
              <a:spcBef>
                <a:spcPts val="3000"/>
              </a:spcBef>
            </a:pPr>
            <a:r>
              <a:rPr lang="en-US"/>
              <a:t>Different politics</a:t>
            </a:r>
          </a:p>
          <a:p>
            <a:pPr lvl="1"/>
            <a:r>
              <a:rPr lang="en-US"/>
              <a:t>Role of government</a:t>
            </a:r>
          </a:p>
          <a:p>
            <a:pPr lvl="1"/>
            <a:r>
              <a:rPr lang="en-US"/>
              <a:t>Suspicion about compliance</a:t>
            </a:r>
            <a:endParaRPr lang="en-US" dirty="0"/>
          </a:p>
        </p:txBody>
      </p:sp>
      <p:sp>
        <p:nvSpPr>
          <p:cNvPr id="2" name="Title 1"/>
          <p:cNvSpPr>
            <a:spLocks noGrp="1"/>
          </p:cNvSpPr>
          <p:nvPr>
            <p:ph type="title"/>
          </p:nvPr>
        </p:nvSpPr>
        <p:spPr/>
        <p:txBody>
          <a:bodyPr/>
          <a:lstStyle/>
          <a:p>
            <a:r>
              <a:rPr lang="en-US"/>
              <a:t>Other Employer differences</a:t>
            </a:r>
            <a:endParaRPr lang="en-US" dirty="0"/>
          </a:p>
        </p:txBody>
      </p:sp>
    </p:spTree>
    <p:extLst>
      <p:ext uri="{BB962C8B-B14F-4D97-AF65-F5344CB8AC3E}">
        <p14:creationId xmlns:p14="http://schemas.microsoft.com/office/powerpoint/2010/main" val="1772799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4325" y="1562099"/>
            <a:ext cx="3482975" cy="4614863"/>
          </a:xfrm>
        </p:spPr>
        <p:txBody>
          <a:bodyPr/>
          <a:lstStyle/>
          <a:p>
            <a:pPr lvl="0">
              <a:spcBef>
                <a:spcPts val="3000"/>
              </a:spcBef>
            </a:pPr>
            <a:r>
              <a:rPr lang="en-US"/>
              <a:t>Return business customer</a:t>
            </a:r>
          </a:p>
          <a:p>
            <a:pPr lvl="0">
              <a:spcBef>
                <a:spcPts val="3000"/>
              </a:spcBef>
            </a:pPr>
            <a:r>
              <a:rPr lang="en-US"/>
              <a:t>A long-term nurtured relationship</a:t>
            </a:r>
          </a:p>
          <a:p>
            <a:pPr lvl="0">
              <a:spcBef>
                <a:spcPts val="3000"/>
              </a:spcBef>
            </a:pPr>
            <a:r>
              <a:rPr lang="en-US"/>
              <a:t>Grapevine</a:t>
            </a:r>
            <a:endParaRPr lang="en-US" dirty="0"/>
          </a:p>
        </p:txBody>
      </p:sp>
      <p:sp>
        <p:nvSpPr>
          <p:cNvPr id="2" name="Title 1"/>
          <p:cNvSpPr>
            <a:spLocks noGrp="1"/>
          </p:cNvSpPr>
          <p:nvPr>
            <p:ph type="title"/>
          </p:nvPr>
        </p:nvSpPr>
        <p:spPr/>
        <p:txBody>
          <a:bodyPr/>
          <a:lstStyle/>
          <a:p>
            <a:r>
              <a:rPr lang="en-US"/>
              <a:t>Previous Experience plays a role</a:t>
            </a:r>
            <a:endParaRPr lang="en-US" dirty="0"/>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41800" y="1840992"/>
            <a:ext cx="4330700" cy="288857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3680082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How do we </a:t>
            </a:r>
            <a:br>
              <a:rPr lang="en-US"/>
            </a:br>
            <a:r>
              <a:rPr lang="en-US"/>
              <a:t>address  their needs?</a:t>
            </a:r>
            <a:endParaRPr lang="en-US" dirty="0"/>
          </a:p>
        </p:txBody>
      </p:sp>
    </p:spTree>
    <p:extLst>
      <p:ext uri="{BB962C8B-B14F-4D97-AF65-F5344CB8AC3E}">
        <p14:creationId xmlns:p14="http://schemas.microsoft.com/office/powerpoint/2010/main" val="16408481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Content Placeholder 2"/>
          <p:cNvSpPr>
            <a:spLocks noGrp="1"/>
          </p:cNvSpPr>
          <p:nvPr>
            <p:ph idx="1"/>
          </p:nvPr>
        </p:nvSpPr>
        <p:spPr>
          <a:xfrm>
            <a:off x="4013199" y="1803399"/>
            <a:ext cx="4816475" cy="4373563"/>
          </a:xfrm>
        </p:spPr>
        <p:txBody>
          <a:bodyPr/>
          <a:lstStyle/>
          <a:p>
            <a:pPr>
              <a:spcBef>
                <a:spcPts val="4200"/>
              </a:spcBef>
            </a:pPr>
            <a:r>
              <a:rPr lang="en-US"/>
              <a:t>Job Development and Business Services require listening skills  </a:t>
            </a:r>
          </a:p>
          <a:p>
            <a:pPr>
              <a:spcBef>
                <a:spcPts val="4200"/>
              </a:spcBef>
            </a:pPr>
            <a:r>
              <a:rPr lang="en-US"/>
              <a:t>Near perfect matches often required</a:t>
            </a:r>
          </a:p>
          <a:p>
            <a:pPr>
              <a:spcBef>
                <a:spcPts val="4200"/>
              </a:spcBef>
            </a:pPr>
            <a:endParaRPr lang="en-US" dirty="0"/>
          </a:p>
        </p:txBody>
      </p:sp>
      <p:sp>
        <p:nvSpPr>
          <p:cNvPr id="91137" name="Title 1"/>
          <p:cNvSpPr>
            <a:spLocks noGrp="1"/>
          </p:cNvSpPr>
          <p:nvPr>
            <p:ph type="title"/>
          </p:nvPr>
        </p:nvSpPr>
        <p:spPr/>
        <p:txBody>
          <a:bodyPr/>
          <a:lstStyle/>
          <a:p>
            <a:r>
              <a:rPr lang="en-US"/>
              <a:t>It All Starts with Listening</a:t>
            </a:r>
            <a:endParaRPr lang="en-US" dirty="0"/>
          </a:p>
        </p:txBody>
      </p:sp>
      <p:pic>
        <p:nvPicPr>
          <p:cNvPr id="6" name="Picture 5"/>
          <p:cNvPicPr>
            <a:picLocks noChangeAspect="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0" y="833438"/>
            <a:ext cx="4331705" cy="6024562"/>
          </a:xfrm>
          <a:prstGeom prst="rect">
            <a:avLst/>
          </a:prstGeom>
        </p:spPr>
      </p:pic>
    </p:spTree>
    <p:extLst>
      <p:ext uri="{BB962C8B-B14F-4D97-AF65-F5344CB8AC3E}">
        <p14:creationId xmlns:p14="http://schemas.microsoft.com/office/powerpoint/2010/main" val="3484832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Content Placeholder 2"/>
          <p:cNvSpPr>
            <a:spLocks noGrp="1"/>
          </p:cNvSpPr>
          <p:nvPr>
            <p:ph idx="1"/>
          </p:nvPr>
        </p:nvSpPr>
        <p:spPr/>
        <p:txBody>
          <a:bodyPr/>
          <a:lstStyle/>
          <a:p>
            <a:r>
              <a:rPr lang="en-US"/>
              <a:t>BSR needs to be EEO “script ready”</a:t>
            </a:r>
          </a:p>
          <a:p>
            <a:pPr lvl="1">
              <a:spcBef>
                <a:spcPts val="1800"/>
              </a:spcBef>
            </a:pPr>
            <a:r>
              <a:rPr lang="en-US"/>
              <a:t>Fill job order based on skills and abilities</a:t>
            </a:r>
          </a:p>
          <a:p>
            <a:pPr lvl="1">
              <a:spcBef>
                <a:spcPts val="1800"/>
              </a:spcBef>
            </a:pPr>
            <a:r>
              <a:rPr lang="en-US"/>
              <a:t>Refer qualified and competent candidates</a:t>
            </a:r>
          </a:p>
          <a:p>
            <a:pPr lvl="1">
              <a:spcBef>
                <a:spcPts val="1800"/>
              </a:spcBef>
            </a:pPr>
            <a:r>
              <a:rPr lang="en-US"/>
              <a:t>Emphasize requirements of the job</a:t>
            </a:r>
          </a:p>
          <a:p>
            <a:endParaRPr lang="en-US" dirty="0"/>
          </a:p>
        </p:txBody>
      </p:sp>
      <p:sp>
        <p:nvSpPr>
          <p:cNvPr id="91137" name="Title 1"/>
          <p:cNvSpPr>
            <a:spLocks noGrp="1"/>
          </p:cNvSpPr>
          <p:nvPr>
            <p:ph type="title"/>
          </p:nvPr>
        </p:nvSpPr>
        <p:spPr/>
        <p:txBody>
          <a:bodyPr/>
          <a:lstStyle/>
          <a:p>
            <a:r>
              <a:rPr lang="en-US"/>
              <a:t>Some demands cross the line</a:t>
            </a:r>
            <a:endParaRPr lang="en-US" dirty="0"/>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597150" y="4059485"/>
            <a:ext cx="3949700" cy="2117478"/>
          </a:xfrm>
          <a:prstGeom prst="roundRect">
            <a:avLst>
              <a:gd name="adj" fmla="val 13164"/>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6605554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Content Placeholder 2"/>
          <p:cNvSpPr>
            <a:spLocks noGrp="1"/>
          </p:cNvSpPr>
          <p:nvPr>
            <p:ph idx="1"/>
          </p:nvPr>
        </p:nvSpPr>
        <p:spPr>
          <a:xfrm>
            <a:off x="482601" y="1358899"/>
            <a:ext cx="8347074" cy="4818063"/>
          </a:xfrm>
        </p:spPr>
        <p:txBody>
          <a:bodyPr/>
          <a:lstStyle/>
          <a:p>
            <a:pPr>
              <a:spcBef>
                <a:spcPts val="2400"/>
              </a:spcBef>
            </a:pPr>
            <a:r>
              <a:rPr lang="en-US"/>
              <a:t>How can we facilitate the new employee’s transition?</a:t>
            </a:r>
          </a:p>
          <a:p>
            <a:pPr>
              <a:spcBef>
                <a:spcPts val="2400"/>
              </a:spcBef>
            </a:pPr>
            <a:r>
              <a:rPr lang="en-US"/>
              <a:t>Are there skill gaps we can fill?</a:t>
            </a:r>
          </a:p>
          <a:p>
            <a:pPr>
              <a:spcBef>
                <a:spcPts val="2400"/>
              </a:spcBef>
            </a:pPr>
            <a:r>
              <a:rPr lang="en-US"/>
              <a:t>How often should we check in?</a:t>
            </a:r>
          </a:p>
          <a:p>
            <a:pPr>
              <a:spcBef>
                <a:spcPts val="2400"/>
              </a:spcBef>
            </a:pPr>
            <a:r>
              <a:rPr lang="en-US"/>
              <a:t>How should we contact you?</a:t>
            </a:r>
          </a:p>
          <a:p>
            <a:pPr>
              <a:spcBef>
                <a:spcPts val="2400"/>
              </a:spcBef>
            </a:pPr>
            <a:endParaRPr lang="en-US"/>
          </a:p>
          <a:p>
            <a:pPr>
              <a:spcBef>
                <a:spcPts val="2400"/>
              </a:spcBef>
            </a:pPr>
            <a:endParaRPr lang="en-US" dirty="0"/>
          </a:p>
        </p:txBody>
      </p:sp>
      <p:sp>
        <p:nvSpPr>
          <p:cNvPr id="91137" name="Title 1"/>
          <p:cNvSpPr>
            <a:spLocks noGrp="1"/>
          </p:cNvSpPr>
          <p:nvPr>
            <p:ph type="title"/>
          </p:nvPr>
        </p:nvSpPr>
        <p:spPr/>
        <p:txBody>
          <a:bodyPr/>
          <a:lstStyle/>
          <a:p>
            <a:r>
              <a:rPr lang="en-US"/>
              <a:t>Offer retention services</a:t>
            </a:r>
            <a:endParaRPr lang="en-US" dirty="0"/>
          </a:p>
        </p:txBody>
      </p:sp>
    </p:spTree>
    <p:extLst>
      <p:ext uri="{BB962C8B-B14F-4D97-AF65-F5344CB8AC3E}">
        <p14:creationId xmlns:p14="http://schemas.microsoft.com/office/powerpoint/2010/main" val="6827559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4325" y="1384299"/>
            <a:ext cx="8515350" cy="4957763"/>
          </a:xfrm>
        </p:spPr>
        <p:txBody>
          <a:bodyPr/>
          <a:lstStyle/>
          <a:p>
            <a:pPr lvl="0"/>
            <a:r>
              <a:rPr lang="en-US"/>
              <a:t>Workforce solutions</a:t>
            </a:r>
          </a:p>
          <a:p>
            <a:pPr lvl="0"/>
            <a:r>
              <a:rPr lang="en-US"/>
              <a:t>Problem solving tools</a:t>
            </a:r>
          </a:p>
          <a:p>
            <a:pPr lvl="0"/>
            <a:r>
              <a:rPr lang="en-US"/>
              <a:t>Money saving ideas</a:t>
            </a:r>
          </a:p>
          <a:p>
            <a:pPr lvl="0"/>
            <a:endParaRPr lang="en-US"/>
          </a:p>
          <a:p>
            <a:pPr lvl="0"/>
            <a:endParaRPr lang="en-US"/>
          </a:p>
          <a:p>
            <a:pPr marL="0" lvl="0" indent="0">
              <a:buNone/>
            </a:pPr>
            <a:endParaRPr lang="en-US"/>
          </a:p>
          <a:p>
            <a:pPr marL="0" lvl="0" indent="0" algn="ctr">
              <a:buNone/>
            </a:pPr>
            <a:r>
              <a:rPr lang="en-US">
                <a:solidFill>
                  <a:schemeClr val="accent5"/>
                </a:solidFill>
              </a:rPr>
              <a:t>We avoid selling programs, funding sources, government assistance</a:t>
            </a:r>
            <a:endParaRPr lang="en-US" dirty="0">
              <a:solidFill>
                <a:schemeClr val="accent5"/>
              </a:solidFill>
            </a:endParaRPr>
          </a:p>
        </p:txBody>
      </p:sp>
      <p:sp>
        <p:nvSpPr>
          <p:cNvPr id="2" name="Title 1"/>
          <p:cNvSpPr>
            <a:spLocks noGrp="1"/>
          </p:cNvSpPr>
          <p:nvPr>
            <p:ph type="title"/>
          </p:nvPr>
        </p:nvSpPr>
        <p:spPr/>
        <p:txBody>
          <a:bodyPr/>
          <a:lstStyle/>
          <a:p>
            <a:r>
              <a:rPr lang="en-US"/>
              <a:t>What are we selling, exactly?</a:t>
            </a:r>
            <a:endParaRPr lang="en-US" dirty="0"/>
          </a:p>
        </p:txBody>
      </p:sp>
      <p:cxnSp>
        <p:nvCxnSpPr>
          <p:cNvPr id="7" name="Straight Connector 6"/>
          <p:cNvCxnSpPr/>
          <p:nvPr/>
        </p:nvCxnSpPr>
        <p:spPr>
          <a:xfrm>
            <a:off x="787400" y="4127500"/>
            <a:ext cx="756920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22136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We provide Labor Market Information</a:t>
            </a:r>
            <a:endParaRPr lang="en-US" dirty="0"/>
          </a:p>
        </p:txBody>
      </p:sp>
      <p:sp>
        <p:nvSpPr>
          <p:cNvPr id="3" name="Content Placeholder 2"/>
          <p:cNvSpPr>
            <a:spLocks noGrp="1"/>
          </p:cNvSpPr>
          <p:nvPr>
            <p:ph sz="half" idx="1"/>
          </p:nvPr>
        </p:nvSpPr>
        <p:spPr/>
        <p:txBody>
          <a:bodyPr>
            <a:normAutofit/>
          </a:bodyPr>
          <a:lstStyle/>
          <a:p>
            <a:pPr>
              <a:spcBef>
                <a:spcPts val="2400"/>
              </a:spcBef>
            </a:pPr>
            <a:r>
              <a:rPr lang="en-US"/>
              <a:t>Manufacturing</a:t>
            </a:r>
          </a:p>
          <a:p>
            <a:pPr>
              <a:spcBef>
                <a:spcPts val="2400"/>
              </a:spcBef>
            </a:pPr>
            <a:r>
              <a:rPr lang="en-US"/>
              <a:t>Retail</a:t>
            </a:r>
          </a:p>
          <a:p>
            <a:pPr>
              <a:spcBef>
                <a:spcPts val="2400"/>
              </a:spcBef>
            </a:pPr>
            <a:r>
              <a:rPr lang="en-US"/>
              <a:t>Professional Business Services</a:t>
            </a:r>
          </a:p>
          <a:p>
            <a:pPr>
              <a:spcBef>
                <a:spcPts val="2400"/>
              </a:spcBef>
            </a:pPr>
            <a:r>
              <a:rPr lang="en-US"/>
              <a:t>Education </a:t>
            </a:r>
          </a:p>
          <a:p>
            <a:pPr>
              <a:spcBef>
                <a:spcPts val="2400"/>
              </a:spcBef>
            </a:pPr>
            <a:r>
              <a:rPr lang="en-US"/>
              <a:t>Health Services</a:t>
            </a:r>
          </a:p>
          <a:p>
            <a:pPr>
              <a:spcBef>
                <a:spcPts val="2400"/>
              </a:spcBef>
            </a:pPr>
            <a:endParaRPr lang="en-US"/>
          </a:p>
          <a:p>
            <a:pPr>
              <a:spcBef>
                <a:spcPts val="2400"/>
              </a:spcBef>
            </a:pPr>
            <a:endParaRPr lang="en-US"/>
          </a:p>
          <a:p>
            <a:pPr>
              <a:spcBef>
                <a:spcPts val="2400"/>
              </a:spcBef>
            </a:pPr>
            <a:endParaRPr lang="en-US"/>
          </a:p>
          <a:p>
            <a:pPr>
              <a:spcBef>
                <a:spcPts val="2400"/>
              </a:spcBef>
            </a:pPr>
            <a:endParaRPr lang="en-US"/>
          </a:p>
        </p:txBody>
      </p:sp>
      <p:sp>
        <p:nvSpPr>
          <p:cNvPr id="6" name="Content Placeholder 5"/>
          <p:cNvSpPr>
            <a:spLocks noGrp="1"/>
          </p:cNvSpPr>
          <p:nvPr>
            <p:ph sz="half" idx="2"/>
          </p:nvPr>
        </p:nvSpPr>
        <p:spPr/>
        <p:txBody>
          <a:bodyPr/>
          <a:lstStyle/>
          <a:p>
            <a:pPr>
              <a:spcBef>
                <a:spcPts val="2400"/>
              </a:spcBef>
            </a:pPr>
            <a:r>
              <a:rPr lang="en-US"/>
              <a:t>Construction</a:t>
            </a:r>
          </a:p>
          <a:p>
            <a:pPr>
              <a:spcBef>
                <a:spcPts val="2400"/>
              </a:spcBef>
            </a:pPr>
            <a:r>
              <a:rPr lang="en-US"/>
              <a:t>Wholesale</a:t>
            </a:r>
          </a:p>
          <a:p>
            <a:pPr>
              <a:spcBef>
                <a:spcPts val="2400"/>
              </a:spcBef>
            </a:pPr>
            <a:r>
              <a:rPr lang="en-US"/>
              <a:t>Financial Services</a:t>
            </a:r>
          </a:p>
          <a:p>
            <a:pPr>
              <a:spcBef>
                <a:spcPts val="2400"/>
              </a:spcBef>
            </a:pPr>
            <a:r>
              <a:rPr lang="en-US"/>
              <a:t>Transportation/ Warehousing</a:t>
            </a:r>
          </a:p>
        </p:txBody>
      </p:sp>
    </p:spTree>
    <p:extLst>
      <p:ext uri="{BB962C8B-B14F-4D97-AF65-F5344CB8AC3E}">
        <p14:creationId xmlns:p14="http://schemas.microsoft.com/office/powerpoint/2010/main" val="10224814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30599" y="1193799"/>
            <a:ext cx="5299075" cy="4983163"/>
          </a:xfrm>
        </p:spPr>
        <p:txBody>
          <a:bodyPr/>
          <a:lstStyle/>
          <a:p>
            <a:pPr>
              <a:spcBef>
                <a:spcPts val="2400"/>
              </a:spcBef>
            </a:pPr>
            <a:r>
              <a:rPr lang="en-US"/>
              <a:t>Assessments</a:t>
            </a:r>
          </a:p>
          <a:p>
            <a:pPr>
              <a:spcBef>
                <a:spcPts val="2400"/>
              </a:spcBef>
            </a:pPr>
            <a:r>
              <a:rPr lang="en-US"/>
              <a:t>OJT contracts</a:t>
            </a:r>
          </a:p>
          <a:p>
            <a:pPr>
              <a:spcBef>
                <a:spcPts val="2400"/>
              </a:spcBef>
            </a:pPr>
            <a:r>
              <a:rPr lang="en-US"/>
              <a:t>Registered Apprenticeship</a:t>
            </a:r>
          </a:p>
          <a:p>
            <a:pPr>
              <a:spcBef>
                <a:spcPts val="2400"/>
              </a:spcBef>
            </a:pPr>
            <a:r>
              <a:rPr lang="en-US"/>
              <a:t>Tax incentives</a:t>
            </a:r>
          </a:p>
          <a:p>
            <a:pPr>
              <a:spcBef>
                <a:spcPts val="2400"/>
              </a:spcBef>
            </a:pPr>
            <a:r>
              <a:rPr lang="en-US"/>
              <a:t>Federal bonding program</a:t>
            </a:r>
          </a:p>
          <a:p>
            <a:pPr>
              <a:spcBef>
                <a:spcPts val="2400"/>
              </a:spcBef>
            </a:pPr>
            <a:r>
              <a:rPr lang="en-US"/>
              <a:t>Screening</a:t>
            </a:r>
          </a:p>
          <a:p>
            <a:pPr>
              <a:spcBef>
                <a:spcPts val="2400"/>
              </a:spcBef>
            </a:pPr>
            <a:r>
              <a:rPr lang="en-US"/>
              <a:t>Retention services</a:t>
            </a:r>
            <a:endParaRPr lang="en-US" dirty="0"/>
          </a:p>
        </p:txBody>
      </p:sp>
      <p:sp>
        <p:nvSpPr>
          <p:cNvPr id="2" name="Title 1"/>
          <p:cNvSpPr>
            <a:spLocks noGrp="1"/>
          </p:cNvSpPr>
          <p:nvPr>
            <p:ph type="title"/>
          </p:nvPr>
        </p:nvSpPr>
        <p:spPr/>
        <p:txBody>
          <a:bodyPr/>
          <a:lstStyle/>
          <a:p>
            <a:r>
              <a:rPr lang="en-US"/>
              <a:t>Other Business Services we provide</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4325" y="1823924"/>
            <a:ext cx="2438198" cy="4937352"/>
          </a:xfrm>
          <a:prstGeom prst="rect">
            <a:avLst/>
          </a:prstGeom>
        </p:spPr>
      </p:pic>
    </p:spTree>
    <p:extLst>
      <p:ext uri="{BB962C8B-B14F-4D97-AF65-F5344CB8AC3E}">
        <p14:creationId xmlns:p14="http://schemas.microsoft.com/office/powerpoint/2010/main" val="141107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lnSpcReduction="10000"/>
          </a:bodyPr>
          <a:lstStyle/>
          <a:p>
            <a:r>
              <a:rPr lang="en-US" dirty="0"/>
              <a:t>Benjamin Kushner</a:t>
            </a:r>
          </a:p>
          <a:p>
            <a:pPr lvl="1"/>
            <a:r>
              <a:rPr lang="en-US" dirty="0"/>
              <a:t>Independent Contractor,</a:t>
            </a:r>
          </a:p>
          <a:p>
            <a:pPr lvl="1"/>
            <a:r>
              <a:rPr lang="en-US" dirty="0"/>
              <a:t>Jobs for the Future</a:t>
            </a:r>
          </a:p>
          <a:p>
            <a:pPr lvl="2"/>
            <a:r>
              <a:rPr lang="en-US" dirty="0"/>
              <a:t>Los Angeles, CA</a:t>
            </a:r>
          </a:p>
          <a:p>
            <a:pPr lvl="3"/>
            <a:r>
              <a:rPr lang="en-US" dirty="0"/>
              <a:t>ben@benjaminkushner.com</a:t>
            </a:r>
          </a:p>
          <a:p>
            <a:endParaRPr lang="en-US" dirty="0"/>
          </a:p>
        </p:txBody>
      </p:sp>
      <p:pic>
        <p:nvPicPr>
          <p:cNvPr id="2" name="Picture Placeholder 1"/>
          <p:cNvPicPr>
            <a:picLocks noGrp="1" noChangeAspect="1"/>
          </p:cNvPicPr>
          <p:nvPr>
            <p:ph type="pic" sz="quarter" idx="10"/>
          </p:nvPr>
        </p:nvPicPr>
        <p:blipFill rotWithShape="1">
          <a:blip r:embed="rId3" cstate="screen">
            <a:extLst>
              <a:ext uri="{BEBA8EAE-BF5A-486C-A8C5-ECC9F3942E4B}">
                <a14:imgProps xmlns:a14="http://schemas.microsoft.com/office/drawing/2010/main">
                  <a14:imgLayer r:embed="rId4">
                    <a14:imgEffect>
                      <a14:sharpenSoften amount="50000"/>
                    </a14:imgEffect>
                    <a14:imgEffect>
                      <a14:colorTemperature colorTemp="5300"/>
                    </a14:imgEffect>
                    <a14:imgEffect>
                      <a14:saturation sat="80000"/>
                    </a14:imgEffect>
                    <a14:imgEffect>
                      <a14:brightnessContrast bright="15000" contrast="20000"/>
                    </a14:imgEffect>
                  </a14:imgLayer>
                </a14:imgProps>
              </a:ext>
              <a:ext uri="{28A0092B-C50C-407E-A947-70E740481C1C}">
                <a14:useLocalDpi xmlns:a14="http://schemas.microsoft.com/office/drawing/2010/main"/>
              </a:ext>
            </a:extLst>
          </a:blip>
          <a:srcRect/>
          <a:stretch/>
        </p:blipFill>
        <p:spPr>
          <a:xfrm>
            <a:off x="1409244" y="2075544"/>
            <a:ext cx="1736725" cy="2392586"/>
          </a:xfrm>
          <a:prstGeom prst="round2DiagRect">
            <a:avLst>
              <a:gd name="adj1" fmla="val 35793"/>
              <a:gd name="adj2" fmla="val 0"/>
            </a:avLst>
          </a:prstGeom>
        </p:spPr>
      </p:pic>
    </p:spTree>
    <p:extLst>
      <p:ext uri="{BB962C8B-B14F-4D97-AF65-F5344CB8AC3E}">
        <p14:creationId xmlns:p14="http://schemas.microsoft.com/office/powerpoint/2010/main" val="7815026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How can we </a:t>
            </a:r>
            <a:br>
              <a:rPr lang="en-US"/>
            </a:br>
            <a:r>
              <a:rPr lang="en-US"/>
              <a:t>support one another?</a:t>
            </a:r>
            <a:endParaRPr lang="en-US" dirty="0"/>
          </a:p>
        </p:txBody>
      </p:sp>
    </p:spTree>
    <p:extLst>
      <p:ext uri="{BB962C8B-B14F-4D97-AF65-F5344CB8AC3E}">
        <p14:creationId xmlns:p14="http://schemas.microsoft.com/office/powerpoint/2010/main" val="17080219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Content Placeholder 2"/>
          <p:cNvSpPr>
            <a:spLocks noGrp="1"/>
          </p:cNvSpPr>
          <p:nvPr>
            <p:ph idx="1"/>
          </p:nvPr>
        </p:nvSpPr>
        <p:spPr/>
        <p:txBody>
          <a:bodyPr>
            <a:normAutofit/>
          </a:bodyPr>
          <a:lstStyle/>
          <a:p>
            <a:pPr lvl="0"/>
            <a:r>
              <a:rPr lang="en-US"/>
              <a:t>Questions to ask the task force: </a:t>
            </a:r>
          </a:p>
          <a:p>
            <a:pPr marL="4572000" lvl="1"/>
            <a:r>
              <a:rPr lang="en-US" sz="2200"/>
              <a:t>Are we doing enough to reach the employers?</a:t>
            </a:r>
          </a:p>
          <a:p>
            <a:pPr marL="4572000" lvl="1"/>
            <a:r>
              <a:rPr lang="en-US" sz="2200"/>
              <a:t>Do we understand employers’ skill needs?</a:t>
            </a:r>
          </a:p>
          <a:p>
            <a:pPr marL="4572000" lvl="1"/>
            <a:r>
              <a:rPr lang="en-US" sz="2200"/>
              <a:t>Are we listening to our employers?</a:t>
            </a:r>
          </a:p>
          <a:p>
            <a:pPr marL="4572000" lvl="1"/>
            <a:r>
              <a:rPr lang="en-US" sz="2200"/>
              <a:t>Are we making the best matches?</a:t>
            </a:r>
          </a:p>
          <a:p>
            <a:pPr marL="4572000" lvl="1"/>
            <a:r>
              <a:rPr lang="en-US" sz="2200"/>
              <a:t>Are we following up with good retention services?</a:t>
            </a:r>
          </a:p>
          <a:p>
            <a:endParaRPr lang="en-US" dirty="0"/>
          </a:p>
        </p:txBody>
      </p:sp>
      <p:sp>
        <p:nvSpPr>
          <p:cNvPr id="91137" name="Title 1"/>
          <p:cNvSpPr>
            <a:spLocks noGrp="1"/>
          </p:cNvSpPr>
          <p:nvPr>
            <p:ph type="title"/>
          </p:nvPr>
        </p:nvSpPr>
        <p:spPr/>
        <p:txBody>
          <a:bodyPr/>
          <a:lstStyle/>
          <a:p>
            <a:r>
              <a:rPr lang="en-US"/>
              <a:t>Form a multi-team task force</a:t>
            </a:r>
            <a:endParaRPr lang="en-US" dirty="0"/>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4325" y="2046255"/>
            <a:ext cx="3851275" cy="2566572"/>
          </a:xfrm>
          <a:prstGeom prst="roundRect">
            <a:avLst>
              <a:gd name="adj" fmla="val 17218"/>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408675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Content Placeholder 2"/>
          <p:cNvSpPr>
            <a:spLocks noGrp="1"/>
          </p:cNvSpPr>
          <p:nvPr>
            <p:ph idx="1"/>
          </p:nvPr>
        </p:nvSpPr>
        <p:spPr/>
        <p:txBody>
          <a:bodyPr/>
          <a:lstStyle/>
          <a:p>
            <a:pPr lvl="0"/>
            <a:r>
              <a:rPr lang="en-US"/>
              <a:t>Types of information </a:t>
            </a:r>
            <a:br>
              <a:rPr lang="en-US"/>
            </a:br>
            <a:r>
              <a:rPr lang="en-US"/>
              <a:t>valuable to everyone: </a:t>
            </a:r>
          </a:p>
          <a:p>
            <a:pPr lvl="1"/>
            <a:r>
              <a:rPr lang="en-US"/>
              <a:t>Who is hiring?</a:t>
            </a:r>
          </a:p>
          <a:p>
            <a:pPr lvl="1"/>
            <a:r>
              <a:rPr lang="en-US"/>
              <a:t>What skills are most in-demand?</a:t>
            </a:r>
          </a:p>
          <a:p>
            <a:pPr lvl="1"/>
            <a:r>
              <a:rPr lang="en-US"/>
              <a:t>Salary information</a:t>
            </a:r>
          </a:p>
          <a:p>
            <a:pPr lvl="1"/>
            <a:r>
              <a:rPr lang="en-US"/>
              <a:t>Job description</a:t>
            </a:r>
          </a:p>
          <a:p>
            <a:pPr lvl="1"/>
            <a:r>
              <a:rPr lang="en-US"/>
              <a:t>Credentials newly in demand</a:t>
            </a:r>
          </a:p>
          <a:p>
            <a:endParaRPr lang="en-US" dirty="0"/>
          </a:p>
        </p:txBody>
      </p:sp>
      <p:sp>
        <p:nvSpPr>
          <p:cNvPr id="91137" name="Title 1"/>
          <p:cNvSpPr>
            <a:spLocks noGrp="1"/>
          </p:cNvSpPr>
          <p:nvPr>
            <p:ph type="title"/>
          </p:nvPr>
        </p:nvSpPr>
        <p:spPr/>
        <p:txBody>
          <a:bodyPr/>
          <a:lstStyle/>
          <a:p>
            <a:r>
              <a:rPr lang="en-US"/>
              <a:t>Share labor market information</a:t>
            </a:r>
            <a:endParaRPr lang="en-US" dirty="0"/>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30492" y="2890159"/>
            <a:ext cx="2799183" cy="2710542"/>
          </a:xfrm>
          <a:prstGeom prst="rect">
            <a:avLst/>
          </a:prstGeom>
        </p:spPr>
      </p:pic>
    </p:spTree>
    <p:extLst>
      <p:ext uri="{BB962C8B-B14F-4D97-AF65-F5344CB8AC3E}">
        <p14:creationId xmlns:p14="http://schemas.microsoft.com/office/powerpoint/2010/main" val="1692265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Content Placeholder 2"/>
          <p:cNvSpPr>
            <a:spLocks noGrp="1"/>
          </p:cNvSpPr>
          <p:nvPr>
            <p:ph idx="1"/>
          </p:nvPr>
        </p:nvSpPr>
        <p:spPr>
          <a:xfrm>
            <a:off x="314325" y="1739899"/>
            <a:ext cx="3813175" cy="4437063"/>
          </a:xfrm>
        </p:spPr>
        <p:txBody>
          <a:bodyPr>
            <a:normAutofit/>
          </a:bodyPr>
          <a:lstStyle/>
          <a:p>
            <a:pPr lvl="0">
              <a:spcBef>
                <a:spcPts val="3000"/>
              </a:spcBef>
            </a:pPr>
            <a:r>
              <a:rPr lang="en-US" sz="2200"/>
              <a:t>Registered Apprenticeship </a:t>
            </a:r>
          </a:p>
          <a:p>
            <a:pPr lvl="0">
              <a:spcBef>
                <a:spcPts val="3000"/>
              </a:spcBef>
            </a:pPr>
            <a:r>
              <a:rPr lang="en-US" sz="2200"/>
              <a:t>On the Job Training Contracts</a:t>
            </a:r>
          </a:p>
          <a:p>
            <a:pPr lvl="0">
              <a:spcBef>
                <a:spcPts val="3000"/>
              </a:spcBef>
            </a:pPr>
            <a:r>
              <a:rPr lang="en-US" sz="2200"/>
              <a:t>Internships</a:t>
            </a:r>
          </a:p>
          <a:p>
            <a:pPr>
              <a:spcBef>
                <a:spcPts val="3000"/>
              </a:spcBef>
            </a:pPr>
            <a:endParaRPr lang="en-US" sz="2200" dirty="0"/>
          </a:p>
        </p:txBody>
      </p:sp>
      <p:sp>
        <p:nvSpPr>
          <p:cNvPr id="91137" name="Title 1"/>
          <p:cNvSpPr>
            <a:spLocks noGrp="1"/>
          </p:cNvSpPr>
          <p:nvPr>
            <p:ph type="title"/>
          </p:nvPr>
        </p:nvSpPr>
        <p:spPr/>
        <p:txBody>
          <a:bodyPr/>
          <a:lstStyle/>
          <a:p>
            <a:r>
              <a:rPr lang="en-US"/>
              <a:t>Earn and learn collaboration</a:t>
            </a:r>
            <a:endParaRPr lang="en-US" dirty="0"/>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72000" y="1447907"/>
            <a:ext cx="4457700" cy="4300324"/>
          </a:xfrm>
          <a:prstGeom prst="rect">
            <a:avLst/>
          </a:prstGeom>
        </p:spPr>
      </p:pic>
    </p:spTree>
    <p:extLst>
      <p:ext uri="{BB962C8B-B14F-4D97-AF65-F5344CB8AC3E}">
        <p14:creationId xmlns:p14="http://schemas.microsoft.com/office/powerpoint/2010/main" val="1145036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Content Placeholder 2"/>
          <p:cNvSpPr>
            <a:spLocks noGrp="1"/>
          </p:cNvSpPr>
          <p:nvPr>
            <p:ph idx="1"/>
          </p:nvPr>
        </p:nvSpPr>
        <p:spPr/>
        <p:txBody>
          <a:bodyPr/>
          <a:lstStyle/>
          <a:p>
            <a:pPr lvl="0">
              <a:spcBef>
                <a:spcPts val="2400"/>
              </a:spcBef>
            </a:pPr>
            <a:r>
              <a:rPr lang="en-US"/>
              <a:t>Work toward continuous improvement</a:t>
            </a:r>
          </a:p>
          <a:p>
            <a:pPr lvl="0">
              <a:spcBef>
                <a:spcPts val="2400"/>
              </a:spcBef>
            </a:pPr>
            <a:r>
              <a:rPr lang="en-US"/>
              <a:t>Does everyone agree on effectiveness?</a:t>
            </a:r>
          </a:p>
          <a:p>
            <a:pPr lvl="0">
              <a:spcBef>
                <a:spcPts val="2400"/>
              </a:spcBef>
            </a:pPr>
            <a:r>
              <a:rPr lang="en-US"/>
              <a:t>Are you sharing information timely?</a:t>
            </a:r>
          </a:p>
          <a:p>
            <a:pPr lvl="0">
              <a:spcBef>
                <a:spcPts val="2400"/>
              </a:spcBef>
            </a:pPr>
            <a:r>
              <a:rPr lang="en-US"/>
              <a:t>Are your customers being helped?</a:t>
            </a:r>
            <a:endParaRPr lang="en-US" dirty="0"/>
          </a:p>
        </p:txBody>
      </p:sp>
      <p:sp>
        <p:nvSpPr>
          <p:cNvPr id="91137" name="Title 1"/>
          <p:cNvSpPr>
            <a:spLocks noGrp="1"/>
          </p:cNvSpPr>
          <p:nvPr>
            <p:ph type="title"/>
          </p:nvPr>
        </p:nvSpPr>
        <p:spPr/>
        <p:txBody>
          <a:bodyPr/>
          <a:lstStyle/>
          <a:p>
            <a:r>
              <a:rPr lang="en-US"/>
              <a:t>Evaluate your collaboration</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85889" y="2529468"/>
            <a:ext cx="3943786" cy="3297663"/>
          </a:xfrm>
          <a:prstGeom prst="rect">
            <a:avLst/>
          </a:prstGeom>
        </p:spPr>
      </p:pic>
    </p:spTree>
    <p:extLst>
      <p:ext uri="{BB962C8B-B14F-4D97-AF65-F5344CB8AC3E}">
        <p14:creationId xmlns:p14="http://schemas.microsoft.com/office/powerpoint/2010/main" val="8059522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825769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46728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screen">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tretch>
            <a:fillRect/>
          </a:stretch>
        </p:blipFill>
        <p:spPr>
          <a:xfrm>
            <a:off x="154668" y="1822244"/>
            <a:ext cx="2835276" cy="3025527"/>
          </a:xfrm>
          <a:prstGeom prst="rect">
            <a:avLst/>
          </a:prstGeom>
        </p:spPr>
      </p:pic>
      <p:sp>
        <p:nvSpPr>
          <p:cNvPr id="3" name="Content Placeholder 2"/>
          <p:cNvSpPr>
            <a:spLocks noGrp="1"/>
          </p:cNvSpPr>
          <p:nvPr>
            <p:ph idx="1"/>
          </p:nvPr>
        </p:nvSpPr>
        <p:spPr>
          <a:xfrm>
            <a:off x="420914" y="1320800"/>
            <a:ext cx="8723086" cy="4856163"/>
          </a:xfrm>
        </p:spPr>
        <p:txBody>
          <a:bodyPr>
            <a:normAutofit/>
          </a:bodyPr>
          <a:lstStyle/>
          <a:p>
            <a:pPr>
              <a:spcBef>
                <a:spcPts val="2400"/>
              </a:spcBef>
            </a:pPr>
            <a:r>
              <a:rPr lang="en-US" dirty="0"/>
              <a:t>A suite of training modules</a:t>
            </a:r>
          </a:p>
          <a:p>
            <a:pPr>
              <a:spcBef>
                <a:spcPts val="4800"/>
              </a:spcBef>
              <a:spcAft>
                <a:spcPts val="600"/>
              </a:spcAft>
            </a:pPr>
            <a:r>
              <a:rPr lang="en-US" dirty="0"/>
              <a:t>Intended for Case Counselors</a:t>
            </a:r>
          </a:p>
          <a:p>
            <a:pPr marL="2468880" lvl="1">
              <a:spcBef>
                <a:spcPts val="600"/>
              </a:spcBef>
            </a:pPr>
            <a:r>
              <a:rPr lang="en-US" dirty="0"/>
              <a:t>Keeping Precise and Effective Case Notes</a:t>
            </a:r>
          </a:p>
          <a:p>
            <a:pPr marL="2468880" lvl="1">
              <a:spcBef>
                <a:spcPts val="600"/>
              </a:spcBef>
            </a:pPr>
            <a:r>
              <a:rPr lang="en-US" dirty="0"/>
              <a:t>Understanding Different Career Services</a:t>
            </a:r>
          </a:p>
          <a:p>
            <a:pPr marL="2468880" lvl="1">
              <a:spcBef>
                <a:spcPts val="600"/>
              </a:spcBef>
            </a:pPr>
            <a:r>
              <a:rPr lang="en-US" dirty="0"/>
              <a:t>Improving Time Management</a:t>
            </a:r>
          </a:p>
          <a:p>
            <a:pPr marL="2468880" lvl="1">
              <a:spcBef>
                <a:spcPts val="600"/>
              </a:spcBef>
            </a:pPr>
            <a:r>
              <a:rPr lang="en-US" dirty="0"/>
              <a:t>Knowing What Employers Want</a:t>
            </a:r>
          </a:p>
          <a:p>
            <a:pPr marL="365760" lvl="1" indent="-365760">
              <a:spcBef>
                <a:spcPts val="4800"/>
              </a:spcBef>
              <a:buClr>
                <a:srgbClr val="185EAC"/>
              </a:buClr>
              <a:buSzPct val="90000"/>
              <a:buFont typeface="Wingdings 3" panose="05040102010807070707" pitchFamily="18" charset="2"/>
              <a:buChar char=""/>
            </a:pPr>
            <a:r>
              <a:rPr lang="en-US" sz="2500" dirty="0">
                <a:solidFill>
                  <a:schemeClr val="tx1"/>
                </a:solidFill>
                <a:latin typeface="+mj-lt"/>
              </a:rPr>
              <a:t>Consider offering a certificate of completion</a:t>
            </a:r>
          </a:p>
        </p:txBody>
      </p:sp>
      <p:sp>
        <p:nvSpPr>
          <p:cNvPr id="2" name="Title 1"/>
          <p:cNvSpPr>
            <a:spLocks noGrp="1"/>
          </p:cNvSpPr>
          <p:nvPr>
            <p:ph type="title"/>
          </p:nvPr>
        </p:nvSpPr>
        <p:spPr/>
        <p:txBody>
          <a:bodyPr/>
          <a:lstStyle/>
          <a:p>
            <a:r>
              <a:rPr lang="en-US" dirty="0"/>
              <a:t>Four indicators of effective customer service</a:t>
            </a:r>
          </a:p>
        </p:txBody>
      </p:sp>
    </p:spTree>
    <p:extLst>
      <p:ext uri="{BB962C8B-B14F-4D97-AF65-F5344CB8AC3E}">
        <p14:creationId xmlns:p14="http://schemas.microsoft.com/office/powerpoint/2010/main" val="933720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4325" y="1289957"/>
            <a:ext cx="8515350" cy="4887006"/>
          </a:xfrm>
        </p:spPr>
        <p:txBody>
          <a:bodyPr/>
          <a:lstStyle/>
          <a:p>
            <a:pPr>
              <a:spcBef>
                <a:spcPts val="2400"/>
              </a:spcBef>
            </a:pPr>
            <a:r>
              <a:rPr lang="en-US" altLang="x-none"/>
              <a:t>Case Counselors will gain a better understanding of employer needs &amp; the role of the Business Services Team</a:t>
            </a:r>
          </a:p>
          <a:p>
            <a:pPr>
              <a:spcBef>
                <a:spcPts val="2400"/>
              </a:spcBef>
            </a:pPr>
            <a:r>
              <a:rPr lang="en-US" altLang="x-none"/>
              <a:t>We will consider the complexities of the Employer relationship</a:t>
            </a:r>
          </a:p>
          <a:p>
            <a:pPr>
              <a:spcBef>
                <a:spcPts val="2400"/>
              </a:spcBef>
            </a:pPr>
            <a:r>
              <a:rPr lang="en-US" altLang="x-none"/>
              <a:t>We will try to incorporate what we learn to make the best referrals</a:t>
            </a:r>
          </a:p>
          <a:p>
            <a:pPr>
              <a:spcBef>
                <a:spcPts val="2400"/>
              </a:spcBef>
            </a:pPr>
            <a:r>
              <a:rPr lang="en-US" altLang="x-none"/>
              <a:t>We will work to develop a collaborative </a:t>
            </a:r>
            <a:br>
              <a:rPr lang="en-US" altLang="x-none"/>
            </a:br>
            <a:r>
              <a:rPr lang="en-US" altLang="x-none"/>
              <a:t>action plan</a:t>
            </a:r>
            <a:endParaRPr lang="en-US" altLang="x-none" dirty="0"/>
          </a:p>
        </p:txBody>
      </p:sp>
    </p:spTree>
    <p:extLst>
      <p:ext uri="{BB962C8B-B14F-4D97-AF65-F5344CB8AC3E}">
        <p14:creationId xmlns:p14="http://schemas.microsoft.com/office/powerpoint/2010/main" val="563068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What do employers want?</a:t>
            </a:r>
            <a:endParaRPr lang="en-US" dirty="0"/>
          </a:p>
        </p:txBody>
      </p:sp>
    </p:spTree>
    <p:extLst>
      <p:ext uri="{BB962C8B-B14F-4D97-AF65-F5344CB8AC3E}">
        <p14:creationId xmlns:p14="http://schemas.microsoft.com/office/powerpoint/2010/main" val="527968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41371" y="1117599"/>
            <a:ext cx="4388304" cy="5059363"/>
          </a:xfrm>
        </p:spPr>
        <p:txBody>
          <a:bodyPr/>
          <a:lstStyle/>
          <a:p>
            <a:r>
              <a:rPr lang="en-US"/>
              <a:t>Screened, qualified candidates</a:t>
            </a:r>
          </a:p>
          <a:p>
            <a:pPr>
              <a:spcBef>
                <a:spcPts val="2400"/>
              </a:spcBef>
            </a:pPr>
            <a:r>
              <a:rPr lang="en-US"/>
              <a:t>Workers with “Essential” skills</a:t>
            </a:r>
          </a:p>
          <a:p>
            <a:pPr lvl="1"/>
            <a:r>
              <a:rPr lang="en-US"/>
              <a:t>Adaptability</a:t>
            </a:r>
          </a:p>
          <a:p>
            <a:pPr lvl="1"/>
            <a:r>
              <a:rPr lang="en-US"/>
              <a:t>Flexibility</a:t>
            </a:r>
          </a:p>
          <a:p>
            <a:pPr lvl="1"/>
            <a:r>
              <a:rPr lang="en-US"/>
              <a:t>Professionalism</a:t>
            </a:r>
          </a:p>
          <a:p>
            <a:pPr lvl="1"/>
            <a:r>
              <a:rPr lang="en-US"/>
              <a:t>Team player</a:t>
            </a:r>
          </a:p>
          <a:p>
            <a:pPr lvl="1"/>
            <a:r>
              <a:rPr lang="en-US"/>
              <a:t>Good fit</a:t>
            </a:r>
          </a:p>
          <a:p>
            <a:pPr>
              <a:spcBef>
                <a:spcPts val="2400"/>
              </a:spcBef>
            </a:pPr>
            <a:r>
              <a:rPr lang="en-US"/>
              <a:t>Workers with “Technical” skills</a:t>
            </a:r>
          </a:p>
          <a:p>
            <a:endParaRPr lang="en-US" dirty="0"/>
          </a:p>
        </p:txBody>
      </p:sp>
      <p:sp>
        <p:nvSpPr>
          <p:cNvPr id="2" name="Title 1"/>
          <p:cNvSpPr>
            <a:spLocks noGrp="1"/>
          </p:cNvSpPr>
          <p:nvPr>
            <p:ph type="title"/>
          </p:nvPr>
        </p:nvSpPr>
        <p:spPr/>
        <p:txBody>
          <a:bodyPr/>
          <a:lstStyle/>
          <a:p>
            <a:r>
              <a:rPr lang="en-US"/>
              <a:t>Simplest answer to the question:</a:t>
            </a:r>
            <a:endParaRPr lang="en-US" dirty="0"/>
          </a:p>
        </p:txBody>
      </p:sp>
      <p:pic>
        <p:nvPicPr>
          <p:cNvPr id="13" name="Picture 1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833439"/>
            <a:ext cx="4061966" cy="5538786"/>
          </a:xfrm>
          <a:prstGeom prst="rect">
            <a:avLst/>
          </a:prstGeom>
        </p:spPr>
      </p:pic>
    </p:spTree>
    <p:extLst>
      <p:ext uri="{BB962C8B-B14F-4D97-AF65-F5344CB8AC3E}">
        <p14:creationId xmlns:p14="http://schemas.microsoft.com/office/powerpoint/2010/main" val="13890051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screen">
            <a:extLst>
              <a:ext uri="{BEBA8EAE-BF5A-486C-A8C5-ECC9F3942E4B}">
                <a14:imgProps xmlns:a14="http://schemas.microsoft.com/office/drawing/2010/main">
                  <a14:imgLayer r:embed="rId4">
                    <a14:imgEffect>
                      <a14:saturation sat="66000"/>
                    </a14:imgEffect>
                    <a14:imgEffect>
                      <a14:brightnessContrast bright="20000" contrast="20000"/>
                    </a14:imgEffect>
                  </a14:imgLayer>
                </a14:imgProps>
              </a:ext>
              <a:ext uri="{28A0092B-C50C-407E-A947-70E740481C1C}">
                <a14:useLocalDpi xmlns:a14="http://schemas.microsoft.com/office/drawing/2010/main"/>
              </a:ext>
            </a:extLst>
          </a:blip>
          <a:srcRect/>
          <a:stretch/>
        </p:blipFill>
        <p:spPr>
          <a:xfrm>
            <a:off x="0" y="3048000"/>
            <a:ext cx="9144000" cy="3367314"/>
          </a:xfrm>
          <a:prstGeom prst="roundRect">
            <a:avLst>
              <a:gd name="adj" fmla="val 8594"/>
            </a:avLst>
          </a:prstGeom>
          <a:solidFill>
            <a:srgbClr val="FFFFFF">
              <a:shade val="85000"/>
            </a:srgbClr>
          </a:solidFill>
          <a:ln>
            <a:noFill/>
          </a:ln>
          <a:effectLst>
            <a:softEdge rad="635000"/>
          </a:effectLst>
        </p:spPr>
      </p:pic>
      <p:sp>
        <p:nvSpPr>
          <p:cNvPr id="39939" name="Content Placeholder 2"/>
          <p:cNvSpPr>
            <a:spLocks noGrp="1"/>
          </p:cNvSpPr>
          <p:nvPr>
            <p:ph idx="1"/>
          </p:nvPr>
        </p:nvSpPr>
        <p:spPr>
          <a:xfrm>
            <a:off x="314325" y="1074058"/>
            <a:ext cx="8515350" cy="2185534"/>
          </a:xfrm>
        </p:spPr>
        <p:txBody>
          <a:bodyPr/>
          <a:lstStyle/>
          <a:p>
            <a:pPr>
              <a:spcBef>
                <a:spcPts val="2400"/>
              </a:spcBef>
            </a:pPr>
            <a:r>
              <a:rPr lang="en-US"/>
              <a:t>Ability to read and write</a:t>
            </a:r>
          </a:p>
          <a:p>
            <a:pPr>
              <a:spcBef>
                <a:spcPts val="2400"/>
              </a:spcBef>
            </a:pPr>
            <a:r>
              <a:rPr lang="en-US"/>
              <a:t>Tests for math and reading</a:t>
            </a:r>
          </a:p>
          <a:p>
            <a:pPr>
              <a:spcBef>
                <a:spcPts val="2400"/>
              </a:spcBef>
            </a:pPr>
            <a:r>
              <a:rPr lang="en-US"/>
              <a:t>Computer literacy </a:t>
            </a:r>
          </a:p>
          <a:p>
            <a:pPr>
              <a:spcBef>
                <a:spcPts val="2400"/>
              </a:spcBef>
            </a:pPr>
            <a:endParaRPr lang="en-US" dirty="0"/>
          </a:p>
        </p:txBody>
      </p:sp>
      <p:sp>
        <p:nvSpPr>
          <p:cNvPr id="91137" name="Title 1"/>
          <p:cNvSpPr>
            <a:spLocks noGrp="1"/>
          </p:cNvSpPr>
          <p:nvPr>
            <p:ph type="title"/>
          </p:nvPr>
        </p:nvSpPr>
        <p:spPr/>
        <p:txBody>
          <a:bodyPr/>
          <a:lstStyle/>
          <a:p>
            <a:r>
              <a:rPr lang="en-US"/>
              <a:t>What else do Employers Want?</a:t>
            </a:r>
            <a:endParaRPr lang="en-US" dirty="0"/>
          </a:p>
        </p:txBody>
      </p:sp>
    </p:spTree>
    <p:extLst>
      <p:ext uri="{BB962C8B-B14F-4D97-AF65-F5344CB8AC3E}">
        <p14:creationId xmlns:p14="http://schemas.microsoft.com/office/powerpoint/2010/main" val="18219125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400" dirty="0"/>
              <a:t>Why is this so challenging?</a:t>
            </a:r>
            <a:endParaRPr lang="en-US" dirty="0"/>
          </a:p>
        </p:txBody>
      </p:sp>
    </p:spTree>
    <p:extLst>
      <p:ext uri="{BB962C8B-B14F-4D97-AF65-F5344CB8AC3E}">
        <p14:creationId xmlns:p14="http://schemas.microsoft.com/office/powerpoint/2010/main" val="2490780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7999" y="1146628"/>
            <a:ext cx="5815013" cy="5023191"/>
          </a:xfrm>
        </p:spPr>
        <p:txBody>
          <a:bodyPr/>
          <a:lstStyle/>
          <a:p>
            <a:pPr>
              <a:spcBef>
                <a:spcPts val="1800"/>
              </a:spcBef>
            </a:pPr>
            <a:r>
              <a:rPr lang="en-US"/>
              <a:t>Word of mouth</a:t>
            </a:r>
          </a:p>
          <a:p>
            <a:pPr>
              <a:spcBef>
                <a:spcPts val="1800"/>
              </a:spcBef>
            </a:pPr>
            <a:r>
              <a:rPr lang="en-US"/>
              <a:t>Employment agencies</a:t>
            </a:r>
          </a:p>
          <a:p>
            <a:pPr>
              <a:spcBef>
                <a:spcPts val="1800"/>
              </a:spcBef>
            </a:pPr>
            <a:r>
              <a:rPr lang="en-US"/>
              <a:t>Career offices at schools</a:t>
            </a:r>
          </a:p>
          <a:p>
            <a:pPr>
              <a:spcBef>
                <a:spcPts val="1800"/>
              </a:spcBef>
            </a:pPr>
            <a:r>
              <a:rPr lang="en-US"/>
              <a:t>Job boards like Monster and Indeed </a:t>
            </a:r>
          </a:p>
          <a:p>
            <a:pPr>
              <a:spcBef>
                <a:spcPts val="1800"/>
              </a:spcBef>
            </a:pPr>
            <a:r>
              <a:rPr lang="en-US"/>
              <a:t>Custom job boards like Dice</a:t>
            </a:r>
          </a:p>
          <a:p>
            <a:pPr>
              <a:spcBef>
                <a:spcPts val="1800"/>
              </a:spcBef>
            </a:pPr>
            <a:r>
              <a:rPr lang="en-US"/>
              <a:t>Newspaper ads</a:t>
            </a:r>
          </a:p>
          <a:p>
            <a:pPr>
              <a:spcBef>
                <a:spcPts val="1800"/>
              </a:spcBef>
            </a:pPr>
            <a:r>
              <a:rPr lang="en-US"/>
              <a:t>Company websites</a:t>
            </a:r>
            <a:endParaRPr lang="en-US" dirty="0"/>
          </a:p>
        </p:txBody>
      </p:sp>
      <p:sp>
        <p:nvSpPr>
          <p:cNvPr id="2" name="Title 1"/>
          <p:cNvSpPr>
            <a:spLocks noGrp="1"/>
          </p:cNvSpPr>
          <p:nvPr>
            <p:ph type="title"/>
          </p:nvPr>
        </p:nvSpPr>
        <p:spPr/>
        <p:txBody>
          <a:bodyPr/>
          <a:lstStyle/>
          <a:p>
            <a:r>
              <a:rPr lang="en-US"/>
              <a:t>Employers have many sources</a:t>
            </a:r>
            <a:endParaRPr lang="en-US" dirty="0"/>
          </a:p>
        </p:txBody>
      </p:sp>
      <p:pic>
        <p:nvPicPr>
          <p:cNvPr id="7" name="Picture 6"/>
          <p:cNvPicPr>
            <a:picLocks noChangeAspect="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flipH="1">
            <a:off x="-2" y="833438"/>
            <a:ext cx="3468107" cy="6024562"/>
          </a:xfrm>
          <a:prstGeom prst="rect">
            <a:avLst/>
          </a:prstGeom>
        </p:spPr>
      </p:pic>
    </p:spTree>
    <p:extLst>
      <p:ext uri="{BB962C8B-B14F-4D97-AF65-F5344CB8AC3E}">
        <p14:creationId xmlns:p14="http://schemas.microsoft.com/office/powerpoint/2010/main" val="559729657"/>
      </p:ext>
    </p:extLst>
  </p:cSld>
  <p:clrMapOvr>
    <a:masterClrMapping/>
  </p:clrMapOvr>
</p:sld>
</file>

<file path=ppt/theme/theme1.xml><?xml version="1.0" encoding="utf-8"?>
<a:theme xmlns:a="http://schemas.openxmlformats.org/drawingml/2006/main" name="Office Theme">
  <a:themeElements>
    <a:clrScheme name="ORM Jeweled 2">
      <a:dk1>
        <a:sysClr val="windowText" lastClr="000000"/>
      </a:dk1>
      <a:lt1>
        <a:sysClr val="window" lastClr="FFFFFF"/>
      </a:lt1>
      <a:dk2>
        <a:srgbClr val="253C86"/>
      </a:dk2>
      <a:lt2>
        <a:srgbClr val="E7E6E6"/>
      </a:lt2>
      <a:accent1>
        <a:srgbClr val="185EAC"/>
      </a:accent1>
      <a:accent2>
        <a:srgbClr val="F06722"/>
      </a:accent2>
      <a:accent3>
        <a:srgbClr val="CB1680"/>
      </a:accent3>
      <a:accent4>
        <a:srgbClr val="FABD12"/>
      </a:accent4>
      <a:accent5>
        <a:srgbClr val="1B8DCC"/>
      </a:accent5>
      <a:accent6>
        <a:srgbClr val="18AA4F"/>
      </a:accent6>
      <a:hlink>
        <a:srgbClr val="185EAC"/>
      </a:hlink>
      <a:folHlink>
        <a:srgbClr val="7F1757"/>
      </a:folHlink>
    </a:clrScheme>
    <a:fontScheme name="Montserrat">
      <a:majorFont>
        <a:latin typeface="Montserrat Medium"/>
        <a:ea typeface=""/>
        <a:cs typeface=""/>
      </a:majorFont>
      <a:minorFont>
        <a:latin typeface="Montserrat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F0012A8F387AA46A85594366FFB6402" ma:contentTypeVersion="" ma:contentTypeDescription="Create a new document." ma:contentTypeScope="" ma:versionID="5babc1d6c5a181f1487d38956cf4caf6">
  <xsd:schema xmlns:xsd="http://www.w3.org/2001/XMLSchema" xmlns:xs="http://www.w3.org/2001/XMLSchema" xmlns:p="http://schemas.microsoft.com/office/2006/metadata/properties" xmlns:ns2="e9383cf3-6c95-48c0-84cb-ffd9d14604cc" xmlns:ns3="bdfd28cc-f485-46e8-bcf6-b555ff9859c5" targetNamespace="http://schemas.microsoft.com/office/2006/metadata/properties" ma:root="true" ma:fieldsID="d925be56846f0c5ec47e72daf726a656" ns2:_="" ns3:_="">
    <xsd:import namespace="e9383cf3-6c95-48c0-84cb-ffd9d14604cc"/>
    <xsd:import namespace="bdfd28cc-f485-46e8-bcf6-b555ff9859c5"/>
    <xsd:element name="properties">
      <xsd:complexType>
        <xsd:sequence>
          <xsd:element name="documentManagement">
            <xsd:complexType>
              <xsd:all>
                <xsd:element ref="ns2:MMType" minOccurs="0"/>
                <xsd:element ref="ns2: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383cf3-6c95-48c0-84cb-ffd9d14604cc" elementFormDefault="qualified">
    <xsd:import namespace="http://schemas.microsoft.com/office/2006/documentManagement/types"/>
    <xsd:import namespace="http://schemas.microsoft.com/office/infopath/2007/PartnerControls"/>
    <xsd:element name="MMType" ma:index="8" nillable="true" ma:displayName="MMType" ma:internalName="MMType">
      <xsd:complexType>
        <xsd:complexContent>
          <xsd:extension base="dms:MultiChoice">
            <xsd:sequence>
              <xsd:element name="Value" maxOccurs="unbounded" minOccurs="0" nillable="true">
                <xsd:simpleType>
                  <xsd:restriction base="dms:Choice">
                    <xsd:enumeration value="Action Planner"/>
                    <xsd:enumeration value="Assessment (includes Self-Assessment, Needs Assessment, Survey, Pre-Assessment, etc.)"/>
                    <xsd:enumeration value="Budget"/>
                    <xsd:enumeration value="Case Study"/>
                    <xsd:enumeration value="Charter"/>
                    <xsd:enumeration value="Chat"/>
                    <xsd:enumeration value="Checklist"/>
                    <xsd:enumeration value="Coaching Plan"/>
                    <xsd:enumeration value="Communications Plan"/>
                    <xsd:enumeration value="Compliance (includes 508)"/>
                    <xsd:enumeration value="Contacts"/>
                    <xsd:enumeration value="Content Roadmap"/>
                    <xsd:enumeration value="Course – Online (includes MOOCs, Breeze, WBT, Web Course, etc.)"/>
                    <xsd:enumeration value="Course – In Person"/>
                    <xsd:enumeration value="Desk Guide"/>
                    <xsd:enumeration value="Facilitator Guide"/>
                    <xsd:enumeration value="Focus Group"/>
                    <xsd:enumeration value="Framework"/>
                    <xsd:enumeration value="Images"/>
                    <xsd:enumeration value="Logos"/>
                    <xsd:enumeration value="Metrics"/>
                    <xsd:enumeration value="Network Mapping (includes Social network mapping, Asset mapping)"/>
                    <xsd:enumeration value="Newsletter"/>
                    <xsd:enumeration value="One-Pager"/>
                    <xsd:enumeration value="On-site Meeting (includes Retreats, Steering Committee, etc.)"/>
                    <xsd:enumeration value="Participant Guide"/>
                    <xsd:enumeration value="Pilot Training"/>
                    <xsd:enumeration value="Podcast"/>
                    <xsd:enumeration value="Process Map"/>
                    <xsd:enumeration value="Project Plan (includes Workplan)"/>
                    <xsd:enumeration value="QSAP"/>
                    <xsd:enumeration value="RFP/RFQ (includes Bids/Proposals, etc.)"/>
                    <xsd:enumeration value="SOW"/>
                    <xsd:enumeration value="Social Media"/>
                    <xsd:enumeration value="Summary Reports (includes Annual Reports, Final Reports, etc.)"/>
                    <xsd:enumeration value="TA Plan"/>
                    <xsd:enumeration value="Toolkit"/>
                    <xsd:enumeration value="Train-the-Trainer"/>
                    <xsd:enumeration value="Webinar"/>
                    <xsd:enumeration value="Website (includes Wireframes, etc.)"/>
                    <xsd:enumeration value="Video"/>
                    <xsd:enumeration value="Virtual Meeting"/>
                    <xsd:enumeration value="Vision Statement"/>
                    <xsd:enumeration value="Whitepaper (and White Paper)"/>
                  </xsd:restriction>
                </xsd:simpleType>
              </xsd:element>
            </xsd:sequence>
          </xsd:extension>
        </xsd:complexContent>
      </xsd:complexType>
    </xsd:element>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dfd28cc-f485-46e8-bcf6-b555ff9859c5" elementFormDefault="qualified">
    <xsd:import namespace="http://schemas.microsoft.com/office/2006/documentManagement/types"/>
    <xsd:import namespace="http://schemas.microsoft.com/office/infopath/2007/PartnerControls"/>
    <xsd:element name="SharedWithDetails" ma:index="10"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MType xmlns="e9383cf3-6c95-48c0-84cb-ffd9d14604cc"/>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7DF5C01-00FE-4C23-9953-F929435E9C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9383cf3-6c95-48c0-84cb-ffd9d14604cc"/>
    <ds:schemaRef ds:uri="bdfd28cc-f485-46e8-bcf6-b555ff9859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23324FA-F134-4D96-AA06-ADCF8119C0D4}">
  <ds:schemaRefs>
    <ds:schemaRef ds:uri="e9383cf3-6c95-48c0-84cb-ffd9d14604cc"/>
    <ds:schemaRef ds:uri="http://www.w3.org/XML/1998/namespace"/>
    <ds:schemaRef ds:uri="http://schemas.microsoft.com/office/2006/documentManagement/types"/>
    <ds:schemaRef ds:uri="http://schemas.microsoft.com/office/2006/metadata/properties"/>
    <ds:schemaRef ds:uri="http://purl.org/dc/elements/1.1/"/>
    <ds:schemaRef ds:uri="http://purl.org/dc/terms/"/>
    <ds:schemaRef ds:uri="http://purl.org/dc/dcmitype/"/>
    <ds:schemaRef ds:uri="http://schemas.microsoft.com/office/infopath/2007/PartnerControls"/>
    <ds:schemaRef ds:uri="http://schemas.openxmlformats.org/package/2006/metadata/core-properties"/>
    <ds:schemaRef ds:uri="bdfd28cc-f485-46e8-bcf6-b555ff9859c5"/>
  </ds:schemaRefs>
</ds:datastoreItem>
</file>

<file path=customXml/itemProps3.xml><?xml version="1.0" encoding="utf-8"?>
<ds:datastoreItem xmlns:ds="http://schemas.openxmlformats.org/officeDocument/2006/customXml" ds:itemID="{8CD391A9-0850-4DD5-B5D5-FB72A968ADE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7281</TotalTime>
  <Words>3549</Words>
  <Application>Microsoft Macintosh PowerPoint</Application>
  <PresentationFormat>On-screen Show (4:3)</PresentationFormat>
  <Paragraphs>327</Paragraphs>
  <Slides>26</Slides>
  <Notes>23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26</vt:i4>
      </vt:variant>
    </vt:vector>
  </HeadingPairs>
  <TitlesOfParts>
    <vt:vector size="37" baseType="lpstr">
      <vt:lpstr>Arial</vt:lpstr>
      <vt:lpstr>Calibri</vt:lpstr>
      <vt:lpstr>Mangal</vt:lpstr>
      <vt:lpstr>Montserrat</vt:lpstr>
      <vt:lpstr>Montserrat Light</vt:lpstr>
      <vt:lpstr>Montserrat Medium</vt:lpstr>
      <vt:lpstr>ＭＳ Ｐゴシック</vt:lpstr>
      <vt:lpstr>Times New Roman</vt:lpstr>
      <vt:lpstr>Wingdings</vt:lpstr>
      <vt:lpstr>Wingdings 3</vt:lpstr>
      <vt:lpstr>Office Theme</vt:lpstr>
      <vt:lpstr>Case Counselor Training</vt:lpstr>
      <vt:lpstr>PowerPoint Presentation</vt:lpstr>
      <vt:lpstr>Four indicators of effective customer service</vt:lpstr>
      <vt:lpstr>PowerPoint Presentation</vt:lpstr>
      <vt:lpstr>What do employers want?</vt:lpstr>
      <vt:lpstr>Simplest answer to the question:</vt:lpstr>
      <vt:lpstr>What else do Employers Want?</vt:lpstr>
      <vt:lpstr>Why is this so challenging?</vt:lpstr>
      <vt:lpstr>Employers have many sources</vt:lpstr>
      <vt:lpstr>There is no “Typical” Employer</vt:lpstr>
      <vt:lpstr>Other Employer differences</vt:lpstr>
      <vt:lpstr>Previous Experience plays a role</vt:lpstr>
      <vt:lpstr>How do we  address  their needs?</vt:lpstr>
      <vt:lpstr>It All Starts with Listening</vt:lpstr>
      <vt:lpstr>Some demands cross the line</vt:lpstr>
      <vt:lpstr>Offer retention services</vt:lpstr>
      <vt:lpstr>What are we selling, exactly?</vt:lpstr>
      <vt:lpstr>We provide Labor Market Information</vt:lpstr>
      <vt:lpstr>Other Business Services we provide</vt:lpstr>
      <vt:lpstr>How can we  support one another?</vt:lpstr>
      <vt:lpstr>Form a multi-team task force</vt:lpstr>
      <vt:lpstr>Share labor market information</vt:lpstr>
      <vt:lpstr>Earn and learn collaboration</vt:lpstr>
      <vt:lpstr>Evaluate your collaboration</vt:lpstr>
      <vt:lpstr>PowerPoint Presentation</vt:lpstr>
      <vt:lpstr>PowerPoint Presentation</vt:lpstr>
    </vt:vector>
  </TitlesOfParts>
  <LinksUpToDate>false</LinksUpToDate>
  <SharedDoc>false</SharedDoc>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Robbins</dc:creator>
  <cp:lastModifiedBy>Benjamin Kushner</cp:lastModifiedBy>
  <cp:revision>122</cp:revision>
  <dcterms:created xsi:type="dcterms:W3CDTF">2017-04-18T15:41:10Z</dcterms:created>
  <dcterms:modified xsi:type="dcterms:W3CDTF">2017-06-20T16:19:09Z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0x0101009F0012A8F387AA46A85594366FFB6402</vt:lpwstr>
  </property>
</Properties>
</file>