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92" r:id="rId1"/>
  </p:sldMasterIdLst>
  <p:notesMasterIdLst>
    <p:notesMasterId r:id="rId25"/>
  </p:notesMasterIdLst>
  <p:handoutMasterIdLst>
    <p:handoutMasterId r:id="rId26"/>
  </p:handoutMasterIdLst>
  <p:sldIdLst>
    <p:sldId id="334" r:id="rId2"/>
    <p:sldId id="300" r:id="rId3"/>
    <p:sldId id="315" r:id="rId4"/>
    <p:sldId id="339" r:id="rId5"/>
    <p:sldId id="318" r:id="rId6"/>
    <p:sldId id="298" r:id="rId7"/>
    <p:sldId id="340" r:id="rId8"/>
    <p:sldId id="328" r:id="rId9"/>
    <p:sldId id="327" r:id="rId10"/>
    <p:sldId id="326" r:id="rId11"/>
    <p:sldId id="338" r:id="rId12"/>
    <p:sldId id="323" r:id="rId13"/>
    <p:sldId id="333" r:id="rId14"/>
    <p:sldId id="330" r:id="rId15"/>
    <p:sldId id="331" r:id="rId16"/>
    <p:sldId id="337" r:id="rId17"/>
    <p:sldId id="342" r:id="rId18"/>
    <p:sldId id="332" r:id="rId19"/>
    <p:sldId id="316" r:id="rId20"/>
    <p:sldId id="341" r:id="rId21"/>
    <p:sldId id="313" r:id="rId22"/>
    <p:sldId id="325" r:id="rId23"/>
    <p:sldId id="335" r:id="rId2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ortia Wu" initials="PWu" lastIdx="7" clrIdx="0"/>
  <p:cmAuthor id="7" name="LaMia Chapman" initials="LC" lastIdx="1" clrIdx="7"/>
  <p:cmAuthor id="1" name="atolagbe.simisola.m@dol.gov" initials="SA" lastIdx="8" clrIdx="1"/>
  <p:cmAuthor id="8" name="Reynolds, Louisa - SOL" initials="RL-S" lastIdx="18" clrIdx="8"/>
  <p:cmAuthor id="2" name="ETA User" initials="EU" lastIdx="0" clrIdx="2"/>
  <p:cmAuthor id="9" name="Heather Vitale" initials="HV" lastIdx="1" clrIdx="9"/>
  <p:cmAuthor id="3" name="Michi McNeace" initials="MAM" lastIdx="3" clrIdx="3"/>
  <p:cmAuthor id="4" name="Irene A Jefferson " initials="IAJ" lastIdx="1" clrIdx="4"/>
  <p:cmAuthor id="5" name="Michi McNeace" initials="MaM" lastIdx="13" clrIdx="5"/>
  <p:cmAuthor id="6" name="Michi McNeace" initials="MM" lastIdx="13"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90632" autoAdjust="0"/>
  </p:normalViewPr>
  <p:slideViewPr>
    <p:cSldViewPr>
      <p:cViewPr varScale="1">
        <p:scale>
          <a:sx n="65" d="100"/>
          <a:sy n="65" d="100"/>
        </p:scale>
        <p:origin x="160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060" y="-12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131A02DA-F142-4F08-8B60-ECA3312E0314}" type="datetimeFigureOut">
              <a:rPr lang="en-US" smtClean="0"/>
              <a:t>5/16/2017</a:t>
            </a:fld>
            <a:endParaRPr lang="en-US" dirty="0"/>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75BB1CA0-4C23-480B-9268-5008FBC869F4}" type="slidenum">
              <a:rPr lang="en-US" smtClean="0"/>
              <a:t>‹#›</a:t>
            </a:fld>
            <a:endParaRPr lang="en-US" dirty="0"/>
          </a:p>
        </p:txBody>
      </p:sp>
    </p:spTree>
    <p:extLst>
      <p:ext uri="{BB962C8B-B14F-4D97-AF65-F5344CB8AC3E}">
        <p14:creationId xmlns:p14="http://schemas.microsoft.com/office/powerpoint/2010/main" val="1059997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EB8F1F18-D787-48E1-A971-E3C15D173B9A}" type="datetimeFigureOut">
              <a:rPr lang="en-US" smtClean="0"/>
              <a:t>5/16/2017</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04A82FDE-96D3-4C40-A40E-E2EF6AB32467}" type="slidenum">
              <a:rPr lang="en-US" smtClean="0"/>
              <a:t>‹#›</a:t>
            </a:fld>
            <a:endParaRPr lang="en-US" dirty="0"/>
          </a:p>
        </p:txBody>
      </p:sp>
    </p:spTree>
    <p:extLst>
      <p:ext uri="{BB962C8B-B14F-4D97-AF65-F5344CB8AC3E}">
        <p14:creationId xmlns:p14="http://schemas.microsoft.com/office/powerpoint/2010/main" val="1064220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t>1</a:t>
            </a:fld>
            <a:endParaRPr lang="en-US" dirty="0"/>
          </a:p>
        </p:txBody>
      </p:sp>
    </p:spTree>
    <p:extLst>
      <p:ext uri="{BB962C8B-B14F-4D97-AF65-F5344CB8AC3E}">
        <p14:creationId xmlns:p14="http://schemas.microsoft.com/office/powerpoint/2010/main" val="1260076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buFont typeface="Courier New" panose="02070309020205020404" pitchFamily="49" charset="0"/>
              <a:buChar char="o"/>
            </a:pPr>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t>13</a:t>
            </a:fld>
            <a:endParaRPr lang="en-US" dirty="0"/>
          </a:p>
        </p:txBody>
      </p:sp>
    </p:spTree>
    <p:extLst>
      <p:ext uri="{BB962C8B-B14F-4D97-AF65-F5344CB8AC3E}">
        <p14:creationId xmlns:p14="http://schemas.microsoft.com/office/powerpoint/2010/main" val="3706342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t>14</a:t>
            </a:fld>
            <a:endParaRPr lang="en-US" dirty="0"/>
          </a:p>
        </p:txBody>
      </p:sp>
    </p:spTree>
    <p:extLst>
      <p:ext uri="{BB962C8B-B14F-4D97-AF65-F5344CB8AC3E}">
        <p14:creationId xmlns:p14="http://schemas.microsoft.com/office/powerpoint/2010/main" val="3706342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t>15</a:t>
            </a:fld>
            <a:endParaRPr lang="en-US" dirty="0"/>
          </a:p>
        </p:txBody>
      </p:sp>
    </p:spTree>
    <p:extLst>
      <p:ext uri="{BB962C8B-B14F-4D97-AF65-F5344CB8AC3E}">
        <p14:creationId xmlns:p14="http://schemas.microsoft.com/office/powerpoint/2010/main" val="2530929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t>16</a:t>
            </a:fld>
            <a:endParaRPr lang="en-US" dirty="0"/>
          </a:p>
        </p:txBody>
      </p:sp>
    </p:spTree>
    <p:extLst>
      <p:ext uri="{BB962C8B-B14F-4D97-AF65-F5344CB8AC3E}">
        <p14:creationId xmlns:p14="http://schemas.microsoft.com/office/powerpoint/2010/main" val="2675853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t>17</a:t>
            </a:fld>
            <a:endParaRPr lang="en-US" dirty="0"/>
          </a:p>
        </p:txBody>
      </p:sp>
    </p:spTree>
    <p:extLst>
      <p:ext uri="{BB962C8B-B14F-4D97-AF65-F5344CB8AC3E}">
        <p14:creationId xmlns:p14="http://schemas.microsoft.com/office/powerpoint/2010/main" val="2885873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t>18</a:t>
            </a:fld>
            <a:endParaRPr lang="en-US" dirty="0"/>
          </a:p>
        </p:txBody>
      </p:sp>
    </p:spTree>
    <p:extLst>
      <p:ext uri="{BB962C8B-B14F-4D97-AF65-F5344CB8AC3E}">
        <p14:creationId xmlns:p14="http://schemas.microsoft.com/office/powerpoint/2010/main" val="1047402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t>19</a:t>
            </a:fld>
            <a:endParaRPr lang="en-US" dirty="0"/>
          </a:p>
        </p:txBody>
      </p:sp>
    </p:spTree>
    <p:extLst>
      <p:ext uri="{BB962C8B-B14F-4D97-AF65-F5344CB8AC3E}">
        <p14:creationId xmlns:p14="http://schemas.microsoft.com/office/powerpoint/2010/main" val="3389038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t>21</a:t>
            </a:fld>
            <a:endParaRPr lang="en-US" dirty="0"/>
          </a:p>
        </p:txBody>
      </p:sp>
    </p:spTree>
    <p:extLst>
      <p:ext uri="{BB962C8B-B14F-4D97-AF65-F5344CB8AC3E}">
        <p14:creationId xmlns:p14="http://schemas.microsoft.com/office/powerpoint/2010/main" val="220090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t>2</a:t>
            </a:fld>
            <a:endParaRPr lang="en-US" dirty="0"/>
          </a:p>
        </p:txBody>
      </p:sp>
    </p:spTree>
    <p:extLst>
      <p:ext uri="{BB962C8B-B14F-4D97-AF65-F5344CB8AC3E}">
        <p14:creationId xmlns:p14="http://schemas.microsoft.com/office/powerpoint/2010/main" val="4178347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t>3</a:t>
            </a:fld>
            <a:endParaRPr lang="en-US" dirty="0"/>
          </a:p>
        </p:txBody>
      </p:sp>
    </p:spTree>
    <p:extLst>
      <p:ext uri="{BB962C8B-B14F-4D97-AF65-F5344CB8AC3E}">
        <p14:creationId xmlns:p14="http://schemas.microsoft.com/office/powerpoint/2010/main" val="3852389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t>5</a:t>
            </a:fld>
            <a:endParaRPr lang="en-US" dirty="0"/>
          </a:p>
        </p:txBody>
      </p:sp>
    </p:spTree>
    <p:extLst>
      <p:ext uri="{BB962C8B-B14F-4D97-AF65-F5344CB8AC3E}">
        <p14:creationId xmlns:p14="http://schemas.microsoft.com/office/powerpoint/2010/main" val="3764563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t>6</a:t>
            </a:fld>
            <a:endParaRPr lang="en-US" dirty="0"/>
          </a:p>
        </p:txBody>
      </p:sp>
    </p:spTree>
    <p:extLst>
      <p:ext uri="{BB962C8B-B14F-4D97-AF65-F5344CB8AC3E}">
        <p14:creationId xmlns:p14="http://schemas.microsoft.com/office/powerpoint/2010/main" val="4271978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t>8</a:t>
            </a:fld>
            <a:endParaRPr lang="en-US" dirty="0"/>
          </a:p>
        </p:txBody>
      </p:sp>
    </p:spTree>
    <p:extLst>
      <p:ext uri="{BB962C8B-B14F-4D97-AF65-F5344CB8AC3E}">
        <p14:creationId xmlns:p14="http://schemas.microsoft.com/office/powerpoint/2010/main" val="1073413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t>9</a:t>
            </a:fld>
            <a:endParaRPr lang="en-US" dirty="0"/>
          </a:p>
        </p:txBody>
      </p:sp>
    </p:spTree>
    <p:extLst>
      <p:ext uri="{BB962C8B-B14F-4D97-AF65-F5344CB8AC3E}">
        <p14:creationId xmlns:p14="http://schemas.microsoft.com/office/powerpoint/2010/main" val="2316146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t>10</a:t>
            </a:fld>
            <a:endParaRPr lang="en-US" dirty="0"/>
          </a:p>
        </p:txBody>
      </p:sp>
    </p:spTree>
    <p:extLst>
      <p:ext uri="{BB962C8B-B14F-4D97-AF65-F5344CB8AC3E}">
        <p14:creationId xmlns:p14="http://schemas.microsoft.com/office/powerpoint/2010/main" val="2316146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buFont typeface="Courier New" panose="02070309020205020404" pitchFamily="49" charset="0"/>
              <a:buNone/>
            </a:pPr>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t>12</a:t>
            </a:fld>
            <a:endParaRPr lang="en-US" dirty="0"/>
          </a:p>
        </p:txBody>
      </p:sp>
    </p:spTree>
    <p:extLst>
      <p:ext uri="{BB962C8B-B14F-4D97-AF65-F5344CB8AC3E}">
        <p14:creationId xmlns:p14="http://schemas.microsoft.com/office/powerpoint/2010/main" val="3706342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mailto:ETAsupport@wfgpshelpdesk.atlassian.net"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emplate Information">
    <p:bg>
      <p:bgPr>
        <a:solidFill>
          <a:schemeClr val="bg1"/>
        </a:solidFill>
        <a:effectLst/>
      </p:bgPr>
    </p:bg>
    <p:spTree>
      <p:nvGrpSpPr>
        <p:cNvPr id="1" name=""/>
        <p:cNvGrpSpPr/>
        <p:nvPr/>
      </p:nvGrpSpPr>
      <p:grpSpPr>
        <a:xfrm>
          <a:off x="0" y="0"/>
          <a:ext cx="0" cy="0"/>
          <a:chOff x="0" y="0"/>
          <a:chExt cx="0" cy="0"/>
        </a:xfrm>
      </p:grpSpPr>
      <p:sp>
        <p:nvSpPr>
          <p:cNvPr id="33" name="Rectangle 32"/>
          <p:cNvSpPr/>
          <p:nvPr/>
        </p:nvSpPr>
        <p:spPr>
          <a:xfrm>
            <a:off x="0" y="3752850"/>
            <a:ext cx="4429402" cy="295275"/>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ectangle 33"/>
          <p:cNvSpPr/>
          <p:nvPr/>
        </p:nvSpPr>
        <p:spPr>
          <a:xfrm>
            <a:off x="0" y="5620716"/>
            <a:ext cx="4429402" cy="295275"/>
          </a:xfrm>
          <a:prstGeom prst="rect">
            <a:avLst/>
          </a:prstGeom>
          <a:gradFill>
            <a:gsLst>
              <a:gs pos="0">
                <a:schemeClr val="accent3">
                  <a:shade val="15000"/>
                  <a:satMod val="180000"/>
                  <a:lumMod val="72000"/>
                </a:schemeClr>
              </a:gs>
              <a:gs pos="78000">
                <a:schemeClr val="accent3">
                  <a:shade val="45000"/>
                  <a:satMod val="170000"/>
                  <a:lumMod val="85000"/>
                </a:schemeClr>
              </a:gs>
              <a:gs pos="100000">
                <a:schemeClr val="accent3">
                  <a:tint val="99000"/>
                  <a:shade val="65000"/>
                  <a:satMod val="155000"/>
                </a:schemeClr>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TextBox 13"/>
          <p:cNvSpPr txBox="1"/>
          <p:nvPr/>
        </p:nvSpPr>
        <p:spPr>
          <a:xfrm>
            <a:off x="4695825" y="1571624"/>
            <a:ext cx="4297680" cy="5191126"/>
          </a:xfrm>
          <a:prstGeom prst="rect">
            <a:avLst/>
          </a:prstGeom>
          <a:noFill/>
        </p:spPr>
        <p:txBody>
          <a:bodyPr wrap="square" rtlCol="0">
            <a:noAutofit/>
          </a:bodyPr>
          <a:lstStyle/>
          <a:p>
            <a:pPr marL="0" indent="0">
              <a:spcAft>
                <a:spcPts val="1000"/>
              </a:spcAft>
              <a:buFont typeface="Arial" panose="020B0604020202020204" pitchFamily="34" charset="0"/>
              <a:buNone/>
            </a:pPr>
            <a:r>
              <a:rPr lang="en-US" sz="1400" b="1" dirty="0">
                <a:latin typeface="Arial" panose="020B0604020202020204" pitchFamily="34" charset="0"/>
                <a:cs typeface="Arial" panose="020B0604020202020204" pitchFamily="34" charset="0"/>
              </a:rPr>
              <a:t>Beyond</a:t>
            </a:r>
            <a:r>
              <a:rPr lang="en-US" sz="1400" b="1" baseline="0" dirty="0">
                <a:latin typeface="Arial" panose="020B0604020202020204" pitchFamily="34" charset="0"/>
                <a:cs typeface="Arial" panose="020B0604020202020204" pitchFamily="34" charset="0"/>
              </a:rPr>
              <a:t> the standard offerings</a:t>
            </a:r>
            <a:r>
              <a:rPr lang="en-US" sz="1150" b="0" baseline="0" dirty="0">
                <a:latin typeface="Arial" panose="020B0604020202020204" pitchFamily="34" charset="0"/>
                <a:cs typeface="Arial" panose="020B0604020202020204" pitchFamily="34" charset="0"/>
              </a:rPr>
              <a:t>,</a:t>
            </a:r>
            <a:r>
              <a:rPr lang="en-US" sz="1150" b="1" baseline="0" dirty="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Agenda</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endParaRPr lang="en-US" sz="11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Title Slide:</a:t>
            </a:r>
          </a:p>
          <a:p>
            <a:pPr marL="62865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The titles are formatted to display as “Small Caps”.  </a:t>
            </a:r>
          </a:p>
          <a:p>
            <a:pPr marL="628650" lvl="1" indent="-171450">
              <a:spcBef>
                <a:spcPts val="300"/>
              </a:spcBef>
              <a:spcAft>
                <a:spcPts val="0"/>
              </a:spcAft>
              <a:buFont typeface="Arial" panose="020B0604020202020204" pitchFamily="34" charset="0"/>
              <a:buChar char="•"/>
            </a:pPr>
            <a:r>
              <a:rPr lang="en-US" sz="1050" dirty="0">
                <a:latin typeface="Arial" panose="020B0604020202020204" pitchFamily="34" charset="0"/>
                <a:cs typeface="Arial" panose="020B0604020202020204" pitchFamily="34" charset="0"/>
              </a:rPr>
              <a:t>The</a:t>
            </a:r>
            <a:r>
              <a:rPr lang="en-US" sz="1050" baseline="0" dirty="0">
                <a:latin typeface="Arial" panose="020B0604020202020204" pitchFamily="34" charset="0"/>
                <a:cs typeface="Arial" panose="020B0604020202020204" pitchFamily="34" charset="0"/>
              </a:rPr>
              <a:t> date on the title slide updates automatically to the current day.  On the day of the Webinar, it will reflect the proper date.</a:t>
            </a:r>
          </a:p>
          <a:p>
            <a:pPr marL="171450" indent="-171450">
              <a:spcBef>
                <a:spcPts val="600"/>
              </a:spcBef>
              <a:spcAft>
                <a:spcPts val="8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Resources:</a:t>
            </a:r>
            <a:br>
              <a:rPr lang="en-US" sz="1050" b="1"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levels.</a:t>
            </a:r>
          </a:p>
          <a:p>
            <a:pPr marL="628650" lvl="1" indent="-171450">
              <a:spcBef>
                <a:spcPts val="600"/>
              </a:spcBef>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first level is the name of the resource</a:t>
            </a:r>
          </a:p>
          <a:p>
            <a:pPr marL="628650" lvl="1" indent="-171450">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second level is the Resource Information</a:t>
            </a:r>
          </a:p>
          <a:p>
            <a:pPr marL="628650" lvl="1" indent="-171450">
              <a:spcAft>
                <a:spcPts val="6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third level is the Resource Link.</a:t>
            </a:r>
          </a:p>
          <a:p>
            <a:pPr marL="171450" lvl="0" indent="-171450">
              <a:spcAft>
                <a:spcPts val="600"/>
              </a:spcAft>
              <a:buFont typeface="Arial" panose="020B0604020202020204" pitchFamily="34" charset="0"/>
              <a:buChar char="•"/>
            </a:pP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p:nvGrpSpPr>
        <p:grpSpPr>
          <a:xfrm>
            <a:off x="6728086" y="5023409"/>
            <a:ext cx="1296075" cy="481538"/>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28" name="Rectangle 27"/>
          <p:cNvSpPr/>
          <p:nvPr/>
        </p:nvSpPr>
        <p:spPr>
          <a:xfrm>
            <a:off x="5509122" y="1"/>
            <a:ext cx="278130" cy="11975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p:cNvSpPr/>
          <p:nvPr/>
        </p:nvSpPr>
        <p:spPr>
          <a:xfrm>
            <a:off x="4429402" y="1501813"/>
            <a:ext cx="278130" cy="535618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p:cNvSpPr txBox="1"/>
          <p:nvPr/>
        </p:nvSpPr>
        <p:spPr>
          <a:xfrm>
            <a:off x="0" y="54831"/>
            <a:ext cx="5448300" cy="978729"/>
          </a:xfrm>
          <a:prstGeom prst="rect">
            <a:avLst/>
          </a:prstGeom>
          <a:noFill/>
        </p:spPr>
        <p:txBody>
          <a:bodyPr wrap="square" rtlCol="0">
            <a:spAutoFit/>
          </a:bodyPr>
          <a:lstStyle/>
          <a:p>
            <a:pPr algn="ctr">
              <a:lnSpc>
                <a:spcPct val="90000"/>
              </a:lnSpc>
            </a:pPr>
            <a:r>
              <a:rPr lang="en-US" sz="36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This Slide Is Hidden.  </a:t>
            </a:r>
          </a:p>
          <a:p>
            <a:pPr algn="ctr">
              <a:lnSpc>
                <a:spcPct val="90000"/>
              </a:lnSpc>
            </a:pPr>
            <a:r>
              <a:rPr lang="en-US" sz="28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It will not display in your presentation.</a:t>
            </a:r>
          </a:p>
        </p:txBody>
      </p:sp>
      <p:sp>
        <p:nvSpPr>
          <p:cNvPr id="7" name="TextBox 6"/>
          <p:cNvSpPr txBox="1"/>
          <p:nvPr/>
        </p:nvSpPr>
        <p:spPr>
          <a:xfrm>
            <a:off x="91736" y="1613703"/>
            <a:ext cx="4297680" cy="5149047"/>
          </a:xfrm>
          <a:prstGeom prst="rect">
            <a:avLst/>
          </a:prstGeom>
          <a:noFill/>
        </p:spPr>
        <p:txBody>
          <a:bodyPr wrap="square" rtlCol="0">
            <a:noAutofit/>
          </a:bodyPr>
          <a:lstStyle/>
          <a:p>
            <a:pPr>
              <a:spcAft>
                <a:spcPts val="300"/>
              </a:spcAft>
            </a:pPr>
            <a:r>
              <a:rPr lang="en-US" sz="1400" b="1" dirty="0">
                <a:latin typeface="Arial" panose="020B0604020202020204" pitchFamily="34" charset="0"/>
                <a:cs typeface="Arial" panose="020B0604020202020204" pitchFamily="34" charset="0"/>
              </a:rPr>
              <a:t>How to use</a:t>
            </a:r>
            <a:r>
              <a:rPr lang="en-US" sz="1400" b="1" baseline="0" dirty="0">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  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 slide,</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click the “Layout” button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right next to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60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Template Notes:</a:t>
            </a:r>
          </a:p>
          <a:p>
            <a:pPr marL="274320" lvl="0" indent="0">
              <a:spcAft>
                <a:spcPts val="600"/>
              </a:spcAft>
              <a:buFont typeface="Arial" panose="020B0604020202020204" pitchFamily="34" charset="0"/>
              <a:buNone/>
            </a:pPr>
            <a:r>
              <a:rPr lang="en-US" sz="1800" b="0" u="sng" spc="60" baseline="0" dirty="0">
                <a:solidFill>
                  <a:schemeClr val="bg1"/>
                </a:solidFill>
                <a:effectLst>
                  <a:outerShdw blurRad="76200" dist="38100" dir="8100000" algn="tr" rotWithShape="0">
                    <a:prstClr val="black">
                      <a:alpha val="60000"/>
                    </a:prstClr>
                  </a:outerShdw>
                </a:effectLst>
                <a:latin typeface="Impact" panose="020B0806030902050204" pitchFamily="34" charset="0"/>
                <a:cs typeface="Arial" panose="020B0604020202020204" pitchFamily="34" charset="0"/>
              </a:rPr>
              <a:t>DO NOT:</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If a spacing adjustment is needed, it will be handled by the design team.</a:t>
            </a:r>
            <a:endParaRPr lang="en-US" sz="1050" b="0" dirty="0">
              <a:latin typeface="Arial" panose="020B0604020202020204" pitchFamily="34" charset="0"/>
              <a:cs typeface="Arial" panose="020B0604020202020204" pitchFamily="34" charset="0"/>
            </a:endParaRP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Change heading alignment or location. </a:t>
            </a:r>
            <a:r>
              <a:rPr lang="en-US" sz="1050" b="0" baseline="0" dirty="0">
                <a:latin typeface="Arial" panose="020B0604020202020204" pitchFamily="34" charset="0"/>
                <a:cs typeface="Arial" panose="020B0604020202020204" pitchFamily="34" charset="0"/>
              </a:rPr>
              <a:t>Any issues present in the display of your slides will be repaired by the design team.</a:t>
            </a:r>
          </a:p>
          <a:p>
            <a:pPr marL="27432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Impact" panose="020B0806030902050204" pitchFamily="34" charset="0"/>
                <a:ea typeface="+mn-ea"/>
                <a:cs typeface="Arial" panose="020B0604020202020204" pitchFamily="34" charset="0"/>
              </a:rPr>
              <a:t>DO:</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  Note that any graphics not referenced or in violation of </a:t>
            </a:r>
            <a:r>
              <a:rPr kumimoji="0" lang="en-US" sz="105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grpSp>
        <p:nvGrpSpPr>
          <p:cNvPr id="13" name="Group 12"/>
          <p:cNvGrpSpPr/>
          <p:nvPr/>
        </p:nvGrpSpPr>
        <p:grpSpPr>
          <a:xfrm>
            <a:off x="95250" y="1177480"/>
            <a:ext cx="8953500" cy="325901"/>
            <a:chOff x="95250" y="1177480"/>
            <a:chExt cx="8953500" cy="325901"/>
          </a:xfrm>
        </p:grpSpPr>
        <p:sp>
          <p:nvSpPr>
            <p:cNvPr id="10" name="TextBox 9"/>
            <p:cNvSpPr txBox="1"/>
            <p:nvPr userDrawn="1"/>
          </p:nvSpPr>
          <p:spPr>
            <a:xfrm>
              <a:off x="95250" y="1177480"/>
              <a:ext cx="8953500" cy="304277"/>
            </a:xfrm>
            <a:prstGeom prst="rect">
              <a:avLst/>
            </a:prstGeom>
            <a:noFill/>
          </p:spPr>
          <p:txBody>
            <a:bodyPr wrap="square" rtlCol="0">
              <a:noAutofit/>
            </a:bodyPr>
            <a:lstStyle/>
            <a:p>
              <a:pPr algn="ctr"/>
              <a:r>
                <a:rPr lang="en-US" sz="1600" i="1" dirty="0">
                  <a:solidFill>
                    <a:schemeClr val="tx1">
                      <a:lumMod val="65000"/>
                      <a:lumOff val="35000"/>
                    </a:schemeClr>
                  </a:solidFill>
                  <a:latin typeface="Arial" panose="020B0604020202020204" pitchFamily="34" charset="0"/>
                  <a:cs typeface="Arial" panose="020B0604020202020204" pitchFamily="34" charset="0"/>
                </a:rPr>
                <a:t>This slide contains information</a:t>
              </a:r>
              <a:r>
                <a:rPr lang="en-US" sz="1600" i="1" baseline="0" dirty="0">
                  <a:solidFill>
                    <a:schemeClr val="tx1">
                      <a:lumMod val="65000"/>
                      <a:lumOff val="35000"/>
                    </a:schemeClr>
                  </a:solidFill>
                  <a:latin typeface="Arial" panose="020B0604020202020204" pitchFamily="34" charset="0"/>
                  <a:cs typeface="Arial" panose="020B0604020202020204" pitchFamily="34" charset="0"/>
                </a:rPr>
                <a:t> on how to use this template.  It is not a part of the presentation.</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114300" y="1197535"/>
              <a:ext cx="8915400" cy="305846"/>
              <a:chOff x="114300" y="1188010"/>
              <a:chExt cx="8915400" cy="305846"/>
            </a:xfrm>
          </p:grpSpPr>
          <p:cxnSp>
            <p:nvCxnSpPr>
              <p:cNvPr id="9" name="Straight Connector 8"/>
              <p:cNvCxnSpPr/>
              <p:nvPr userDrawn="1"/>
            </p:nvCxnSpPr>
            <p:spPr>
              <a:xfrm>
                <a:off x="114300" y="1493856"/>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114300" y="1188010"/>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sp>
        <p:nvSpPr>
          <p:cNvPr id="15" name="TextBox 14"/>
          <p:cNvSpPr txBox="1"/>
          <p:nvPr/>
        </p:nvSpPr>
        <p:spPr>
          <a:xfrm>
            <a:off x="7084799" y="2272914"/>
            <a:ext cx="1317601" cy="1154326"/>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pPr>
            <a:r>
              <a:rPr lang="en-US" sz="1100" b="0" baseline="0" dirty="0"/>
              <a:t>Quote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p:nvCxnSpPr>
        <p:spPr>
          <a:xfrm>
            <a:off x="5040000" y="2239425"/>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5040000" y="347715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6" name="Group 25"/>
          <p:cNvGrpSpPr/>
          <p:nvPr/>
        </p:nvGrpSpPr>
        <p:grpSpPr>
          <a:xfrm>
            <a:off x="6000750" y="-37309"/>
            <a:ext cx="3143249" cy="1262157"/>
            <a:chOff x="6000750" y="-37309"/>
            <a:chExt cx="3143249" cy="1262157"/>
          </a:xfrm>
        </p:grpSpPr>
        <p:sp>
          <p:nvSpPr>
            <p:cNvPr id="23" name="TextBox 22"/>
            <p:cNvSpPr txBox="1"/>
            <p:nvPr userDrawn="1"/>
          </p:nvSpPr>
          <p:spPr>
            <a:xfrm>
              <a:off x="7205266" y="66207"/>
              <a:ext cx="1938733" cy="1044036"/>
            </a:xfrm>
            <a:prstGeom prst="rect">
              <a:avLst/>
            </a:prstGeom>
            <a:noFill/>
          </p:spPr>
          <p:txBody>
            <a:bodyPr wrap="square" rtlCol="0">
              <a:noAutofit/>
            </a:bodyPr>
            <a:lstStyle/>
            <a:p>
              <a:pPr algn="l">
                <a:lnSpc>
                  <a:spcPct val="90000"/>
                </a:lnSpc>
              </a:pPr>
              <a:r>
                <a:rPr lang="en-US" sz="1300" b="1" i="0" spc="40" dirty="0">
                  <a:solidFill>
                    <a:schemeClr val="tx1">
                      <a:lumMod val="85000"/>
                      <a:lumOff val="15000"/>
                    </a:schemeClr>
                  </a:solidFill>
                  <a:latin typeface="+mj-lt"/>
                </a:rPr>
                <a:t>Don’t Delete this slide until the presentation is final.</a:t>
              </a:r>
              <a:endParaRPr lang="en-US" sz="13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25" name="Group 24"/>
            <p:cNvGrpSpPr/>
            <p:nvPr userDrawn="1"/>
          </p:nvGrpSpPr>
          <p:grpSpPr>
            <a:xfrm>
              <a:off x="6000750" y="-37309"/>
              <a:ext cx="1262157" cy="1262157"/>
              <a:chOff x="1714500" y="4547858"/>
              <a:chExt cx="1262157" cy="1262157"/>
            </a:xfrm>
          </p:grpSpPr>
          <p:grpSp>
            <p:nvGrpSpPr>
              <p:cNvPr id="24" name="Group 23"/>
              <p:cNvGrpSpPr/>
              <p:nvPr userDrawn="1"/>
            </p:nvGrpSpPr>
            <p:grpSpPr>
              <a:xfrm>
                <a:off x="1714500" y="4547858"/>
                <a:ext cx="1262157" cy="1262157"/>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p:cNvSpPr txBox="1"/>
              <p:nvPr userDrawn="1"/>
            </p:nvSpPr>
            <p:spPr>
              <a:xfrm>
                <a:off x="1849335" y="4755916"/>
                <a:ext cx="992486" cy="838221"/>
              </a:xfrm>
              <a:prstGeom prst="rect">
                <a:avLst/>
              </a:prstGeom>
              <a:noFill/>
              <a:effectLst>
                <a:outerShdw blurRad="50800" dist="25400" dir="8100000" algn="tr" rotWithShape="0">
                  <a:prstClr val="black">
                    <a:alpha val="40000"/>
                  </a:prstClr>
                </a:outerShdw>
              </a:effectLst>
            </p:spPr>
            <p:txBody>
              <a:bodyPr wrap="square" rtlCol="0">
                <a:noAutofit/>
              </a:bodyPr>
              <a:lstStyle/>
              <a:p>
                <a:pPr algn="ctr"/>
                <a:r>
                  <a:rPr lang="en-US" sz="2300" b="0" i="0" spc="40" baseline="0" dirty="0">
                    <a:solidFill>
                      <a:schemeClr val="bg1"/>
                    </a:solidFill>
                    <a:latin typeface="Impact" panose="020B0806030902050204" pitchFamily="34" charset="0"/>
                  </a:rPr>
                  <a:t>DON’T</a:t>
                </a:r>
                <a:br>
                  <a:rPr lang="en-US" sz="2300" b="0" i="0" spc="40" baseline="0" dirty="0">
                    <a:solidFill>
                      <a:schemeClr val="bg1"/>
                    </a:solidFill>
                    <a:latin typeface="Impact" panose="020B0806030902050204" pitchFamily="34" charset="0"/>
                  </a:rPr>
                </a:br>
                <a:r>
                  <a:rPr lang="en-US" sz="2300" b="0" i="0" spc="40" baseline="0" dirty="0">
                    <a:solidFill>
                      <a:schemeClr val="bg1"/>
                    </a:solidFill>
                    <a:latin typeface="Impact" panose="020B0806030902050204" pitchFamily="34" charset="0"/>
                  </a:rPr>
                  <a:t>DELETE</a:t>
                </a:r>
              </a:p>
            </p:txBody>
          </p:sp>
        </p:grpSp>
      </p:grpSp>
      <p:grpSp>
        <p:nvGrpSpPr>
          <p:cNvPr id="20" name="Group 19"/>
          <p:cNvGrpSpPr/>
          <p:nvPr/>
        </p:nvGrpSpPr>
        <p:grpSpPr>
          <a:xfrm>
            <a:off x="1939046" y="2334674"/>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35" name="TextBox 34"/>
          <p:cNvSpPr txBox="1"/>
          <p:nvPr/>
        </p:nvSpPr>
        <p:spPr>
          <a:xfrm>
            <a:off x="114300" y="910225"/>
            <a:ext cx="5313591" cy="304277"/>
          </a:xfrm>
          <a:prstGeom prst="rect">
            <a:avLst/>
          </a:prstGeom>
          <a:noFill/>
        </p:spPr>
        <p:txBody>
          <a:bodyPr wrap="square" rtlCol="0">
            <a:noAutofit/>
          </a:bodyPr>
          <a:lstStyle/>
          <a:p>
            <a:pPr algn="ctr"/>
            <a:r>
              <a:rPr lang="en-US" sz="1200" b="1" i="0" dirty="0">
                <a:solidFill>
                  <a:schemeClr val="accent2">
                    <a:lumMod val="50000"/>
                  </a:schemeClr>
                </a:solidFill>
                <a:latin typeface="Arial" panose="020B0604020202020204" pitchFamily="34" charset="0"/>
                <a:cs typeface="Arial" panose="020B0604020202020204" pitchFamily="34" charset="0"/>
              </a:rPr>
              <a:t>Slide numbers will set properly when deck is</a:t>
            </a:r>
            <a:r>
              <a:rPr lang="en-US" sz="1200" b="1" i="0" baseline="0" dirty="0">
                <a:solidFill>
                  <a:schemeClr val="accent2">
                    <a:lumMod val="50000"/>
                  </a:schemeClr>
                </a:solidFill>
                <a:latin typeface="Arial" panose="020B0604020202020204" pitchFamily="34" charset="0"/>
                <a:cs typeface="Arial" panose="020B0604020202020204" pitchFamily="34" charset="0"/>
              </a:rPr>
              <a:t> finalized.</a:t>
            </a:r>
            <a:endParaRPr lang="en-US" sz="1200" b="1" i="0"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p:nvSpPr>
        <p:spPr>
          <a:xfrm>
            <a:off x="4714598" y="6248400"/>
            <a:ext cx="4429402" cy="610606"/>
          </a:xfrm>
          <a:prstGeom prst="rect">
            <a:avLst/>
          </a:prstGeom>
          <a:solidFill>
            <a:schemeClr val="bg2">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tIns="0" rtlCol="0" anchor="ctr"/>
          <a:lstStyle/>
          <a:p>
            <a:pPr algn="ctr"/>
            <a:r>
              <a:rPr lang="en-US" sz="2000" b="1" dirty="0">
                <a:solidFill>
                  <a:schemeClr val="bg1"/>
                </a:solidFill>
                <a:effectLst>
                  <a:outerShdw blurRad="50800" dist="38100" dir="8100000" algn="tr" rotWithShape="0">
                    <a:prstClr val="black">
                      <a:alpha val="40000"/>
                    </a:prstClr>
                  </a:outerShdw>
                </a:effectLst>
              </a:rPr>
              <a:t>Questions</a:t>
            </a:r>
            <a:r>
              <a:rPr lang="en-US" sz="2000" b="1" baseline="0" dirty="0">
                <a:solidFill>
                  <a:schemeClr val="bg1"/>
                </a:solidFill>
                <a:effectLst>
                  <a:outerShdw blurRad="50800" dist="38100" dir="8100000" algn="tr" rotWithShape="0">
                    <a:prstClr val="black">
                      <a:alpha val="40000"/>
                    </a:prstClr>
                  </a:outerShdw>
                </a:effectLst>
              </a:rPr>
              <a:t> about this template?</a:t>
            </a:r>
          </a:p>
          <a:p>
            <a:pPr algn="ctr"/>
            <a:r>
              <a:rPr lang="en-US" sz="1400" baseline="0" dirty="0">
                <a:solidFill>
                  <a:schemeClr val="bg1"/>
                </a:solidFill>
                <a:effectLst>
                  <a:outerShdw blurRad="50800" dist="38100" dir="8100000" algn="tr" rotWithShape="0">
                    <a:prstClr val="black">
                      <a:alpha val="40000"/>
                    </a:prstClr>
                  </a:outerShdw>
                </a:effectLst>
              </a:rPr>
              <a:t>Email: </a:t>
            </a:r>
            <a:r>
              <a:rPr lang="en-US" sz="1400" baseline="0" dirty="0">
                <a:solidFill>
                  <a:schemeClr val="bg1"/>
                </a:solidFill>
                <a:effectLst>
                  <a:outerShdw blurRad="50800" dist="38100" dir="8100000" algn="tr" rotWithShape="0">
                    <a:prstClr val="black">
                      <a:alpha val="40000"/>
                    </a:prstClr>
                  </a:outerShdw>
                </a:effectLst>
                <a:hlinkClick r:id="rId4"/>
              </a:rPr>
              <a:t>ETAsupport@wfgpshelpdesk.atlassian.net</a:t>
            </a:r>
            <a:r>
              <a:rPr lang="en-US" sz="1400" baseline="0" dirty="0">
                <a:solidFill>
                  <a:schemeClr val="bg1"/>
                </a:solidFill>
                <a:effectLst>
                  <a:outerShdw blurRad="50800" dist="38100" dir="8100000" algn="tr" rotWithShape="0">
                    <a:prstClr val="black">
                      <a:alpha val="40000"/>
                    </a:prstClr>
                  </a:outerShdw>
                </a:effectLst>
              </a:rPr>
              <a:t> </a:t>
            </a:r>
            <a:endParaRPr lang="en-US" sz="1400" dirty="0">
              <a:solidFill>
                <a:schemeClr val="tx2">
                  <a:lumMod val="20000"/>
                  <a:lumOff val="80000"/>
                </a:schemeClr>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15738395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5486400" cy="566738"/>
          </a:xfrm>
        </p:spPr>
        <p:txBody>
          <a:bodyPr anchor="b">
            <a:normAutofit/>
          </a:bodyPr>
          <a:lstStyle>
            <a:lvl1pPr algn="l">
              <a:defRPr sz="2400" b="0" spc="40" baseline="0">
                <a:gradFill>
                  <a:gsLst>
                    <a:gs pos="0">
                      <a:srgbClr val="004874"/>
                    </a:gs>
                    <a:gs pos="100000">
                      <a:srgbClr val="041F36"/>
                    </a:gs>
                  </a:gsLst>
                  <a:lin ang="5400000" scaled="1"/>
                </a:gradFill>
              </a:defRPr>
            </a:lvl1pPr>
          </a:lstStyle>
          <a:p>
            <a:r>
              <a:rPr lang="en-US" dirty="0"/>
              <a:t>Picture Title Here</a:t>
            </a:r>
          </a:p>
        </p:txBody>
      </p:sp>
      <p:sp>
        <p:nvSpPr>
          <p:cNvPr id="3" name="Picture Placeholder 2"/>
          <p:cNvSpPr>
            <a:spLocks noGrp="1"/>
          </p:cNvSpPr>
          <p:nvPr>
            <p:ph type="pic" idx="1" hasCustomPrompt="1"/>
          </p:nvPr>
        </p:nvSpPr>
        <p:spPr>
          <a:xfrm>
            <a:off x="1316038" y="612775"/>
            <a:ext cx="5486400" cy="41148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vert="horz" lIns="91440" tIns="45720" rIns="91440" bIns="45720" rtlCol="0"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lang="en-US" sz="3200" i="1" baseline="0">
                <a:ln>
                  <a:noFill/>
                </a:ln>
              </a:defRPr>
            </a:lvl1pPr>
          </a:lstStyle>
          <a:p>
            <a:pPr marL="0" marR="0" lvl="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a:pPr>
            <a:r>
              <a:rPr lang="en-US" dirty="0"/>
              <a:t>drop picture here</a:t>
            </a:r>
          </a:p>
        </p:txBody>
      </p:sp>
      <p:sp>
        <p:nvSpPr>
          <p:cNvPr id="4" name="Text Placeholder 3"/>
          <p:cNvSpPr>
            <a:spLocks noGrp="1"/>
          </p:cNvSpPr>
          <p:nvPr>
            <p:ph type="body" sz="half" idx="2" hasCustomPrompt="1"/>
          </p:nvPr>
        </p:nvSpPr>
        <p:spPr>
          <a:xfrm>
            <a:off x="2628900" y="5396366"/>
            <a:ext cx="4649788"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here</a:t>
            </a:r>
          </a:p>
        </p:txBody>
      </p:sp>
      <p:pic>
        <p:nvPicPr>
          <p:cNvPr id="6" name="Picture 5" descr="wrfgps-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8014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300" b="0" i="0" spc="40" baseline="0" dirty="0">
                <a:latin typeface="Franklin Gothic Medium" panose="020B0603020102020204" pitchFamily="34" charset="0"/>
              </a:rPr>
              <a:t>Today’s Moderator</a:t>
            </a:r>
          </a:p>
        </p:txBody>
      </p:sp>
    </p:spTree>
    <p:extLst>
      <p:ext uri="{BB962C8B-B14F-4D97-AF65-F5344CB8AC3E}">
        <p14:creationId xmlns:p14="http://schemas.microsoft.com/office/powerpoint/2010/main" val="247956636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p:nvCxnSpPr>
        <p:spPr>
          <a:xfrm>
            <a:off x="3249613" y="27932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p:nvSpPr>
        <p:spPr>
          <a:xfrm rot="17343955">
            <a:off x="6256333" y="4876220"/>
            <a:ext cx="3635812"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a:t>
            </a:r>
          </a:p>
        </p:txBody>
      </p:sp>
      <p:pic>
        <p:nvPicPr>
          <p:cNvPr id="9" name="Picture 8" descr="wrfgps-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04614535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peaker Slide - Doubl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3249612" y="3454341"/>
            <a:ext cx="4621068" cy="457200"/>
          </a:xfrm>
        </p:spPr>
        <p:txBody>
          <a:bodyPr lIns="0" tIns="0" rIns="0" bIns="0" anchor="t" anchorCtr="0">
            <a:normAutofit/>
          </a:bodyPr>
          <a:lstStyle>
            <a:lvl1pPr marL="0" indent="0" algn="l" defTabSz="457200" rtl="0" eaLnBrk="1" latinLnBrk="0" hangingPunct="1">
              <a:lnSpc>
                <a:spcPct val="85000"/>
              </a:lnSpc>
              <a:spcBef>
                <a:spcPct val="0"/>
              </a:spcBef>
              <a:buNone/>
              <a:defRPr lang="en-US" sz="31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2" name="Title 1"/>
          <p:cNvSpPr>
            <a:spLocks noGrp="1"/>
          </p:cNvSpPr>
          <p:nvPr>
            <p:ph type="title" hasCustomPrompt="1"/>
          </p:nvPr>
        </p:nvSpPr>
        <p:spPr>
          <a:xfrm>
            <a:off x="3249613" y="541738"/>
            <a:ext cx="4621067" cy="457200"/>
          </a:xfrm>
        </p:spPr>
        <p:txBody>
          <a:bodyPr lIns="0" tIns="0" rIns="0" bIns="0" anchor="t" anchorCtr="0">
            <a:normAutofit/>
          </a:bodyPr>
          <a:lstStyle>
            <a:lvl1pPr algn="l">
              <a:defRPr sz="31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1057276"/>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362320" y="581025"/>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p:nvCxnSpPr>
        <p:spPr>
          <a:xfrm>
            <a:off x="3249613" y="14597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1571626"/>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3249613" y="3968692"/>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1362320" y="3492441"/>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p:nvCxnSpPr>
        <p:spPr>
          <a:xfrm>
            <a:off x="3249613" y="4371125"/>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3249613" y="4483042"/>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6" name="Title 1"/>
          <p:cNvSpPr txBox="1">
            <a:spLocks/>
          </p:cNvSpPr>
          <p:nvPr/>
        </p:nvSpPr>
        <p:spPr>
          <a:xfrm rot="17343955">
            <a:off x="6244495" y="4884653"/>
            <a:ext cx="3653658"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15" name="Picture 14" descr="wrfgps-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71580526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peaker Slide - Triple">
    <p:spTree>
      <p:nvGrpSpPr>
        <p:cNvPr id="1" name=""/>
        <p:cNvGrpSpPr/>
        <p:nvPr/>
      </p:nvGrpSpPr>
      <p:grpSpPr>
        <a:xfrm>
          <a:off x="0" y="0"/>
          <a:ext cx="0" cy="0"/>
          <a:chOff x="0" y="0"/>
          <a:chExt cx="0" cy="0"/>
        </a:xfrm>
      </p:grpSpPr>
      <p:sp>
        <p:nvSpPr>
          <p:cNvPr id="28" name="Rectangle 27"/>
          <p:cNvSpPr/>
          <p:nvPr/>
        </p:nvSpPr>
        <p:spPr>
          <a:xfrm>
            <a:off x="0" y="2124678"/>
            <a:ext cx="8239125"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p:nvPr/>
        </p:nvGrpSpPr>
        <p:grpSpPr>
          <a:xfrm>
            <a:off x="-1" y="2097246"/>
            <a:ext cx="8239126" cy="1681481"/>
            <a:chOff x="-1" y="2097246"/>
            <a:chExt cx="8239126" cy="1681481"/>
          </a:xfrm>
        </p:grpSpPr>
        <p:sp>
          <p:nvSpPr>
            <p:cNvPr id="30" name="Rectangle 29"/>
            <p:cNvSpPr/>
            <p:nvPr userDrawn="1"/>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ext Placeholder 8"/>
          <p:cNvSpPr>
            <a:spLocks noGrp="1"/>
          </p:cNvSpPr>
          <p:nvPr>
            <p:ph type="body" sz="quarter" idx="19" hasCustomPrompt="1"/>
          </p:nvPr>
        </p:nvSpPr>
        <p:spPr>
          <a:xfrm>
            <a:off x="4035283" y="2078559"/>
            <a:ext cx="4397517" cy="459267"/>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2297112" y="3931873"/>
            <a:ext cx="4306888" cy="477644"/>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marL="0" lvl="0" indent="0" algn="l" defTabSz="457200"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2297113" y="290227"/>
            <a:ext cx="4675187" cy="331230"/>
          </a:xfrm>
        </p:spPr>
        <p:txBody>
          <a:bodyPr lIns="0" tIns="0" rIns="0" bIns="0" anchor="b" anchorCtr="0">
            <a:normAutofit/>
          </a:bodyPr>
          <a:lstStyle>
            <a:lvl1pPr algn="l">
              <a:defRPr sz="2800" b="0" spc="40"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2297112" y="685801"/>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558941" y="265513"/>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p:nvCxnSpPr>
        <p:spPr>
          <a:xfrm>
            <a:off x="2297113" y="10025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2297113" y="1038226"/>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2297113" y="443814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558941" y="3989281"/>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p:nvCxnSpPr>
        <p:spPr>
          <a:xfrm>
            <a:off x="2297113" y="475485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2297113" y="4790569"/>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4" name="Text Placeholder 3"/>
          <p:cNvSpPr>
            <a:spLocks noGrp="1"/>
          </p:cNvSpPr>
          <p:nvPr>
            <p:ph type="body" sz="half" idx="16" hasCustomPrompt="1"/>
          </p:nvPr>
        </p:nvSpPr>
        <p:spPr>
          <a:xfrm>
            <a:off x="4035283" y="256716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25" name="Picture Placeholder 6"/>
          <p:cNvSpPr>
            <a:spLocks noGrp="1"/>
          </p:cNvSpPr>
          <p:nvPr>
            <p:ph type="pic" sz="quarter" idx="17" hasCustomPrompt="1"/>
          </p:nvPr>
        </p:nvSpPr>
        <p:spPr>
          <a:xfrm>
            <a:off x="2297112" y="2103112"/>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26" name="Straight Connector 25"/>
          <p:cNvCxnSpPr/>
          <p:nvPr/>
        </p:nvCxnSpPr>
        <p:spPr>
          <a:xfrm>
            <a:off x="4035283" y="288387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 Placeholder 3"/>
          <p:cNvSpPr>
            <a:spLocks noGrp="1"/>
          </p:cNvSpPr>
          <p:nvPr>
            <p:ph type="body" sz="half" idx="18" hasCustomPrompt="1"/>
          </p:nvPr>
        </p:nvSpPr>
        <p:spPr>
          <a:xfrm>
            <a:off x="4035283" y="2919590"/>
            <a:ext cx="3970337" cy="905256"/>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3" name="Title 1"/>
          <p:cNvSpPr txBox="1">
            <a:spLocks/>
          </p:cNvSpPr>
          <p:nvPr/>
        </p:nvSpPr>
        <p:spPr>
          <a:xfrm rot="17343955">
            <a:off x="6225688" y="4898052"/>
            <a:ext cx="3682011"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29" name="Picture 28" descr="wrfgps-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409467549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here Are You?">
    <p:spTree>
      <p:nvGrpSpPr>
        <p:cNvPr id="1" name=""/>
        <p:cNvGrpSpPr/>
        <p:nvPr/>
      </p:nvGrpSpPr>
      <p:grpSpPr>
        <a:xfrm>
          <a:off x="0" y="0"/>
          <a:ext cx="0" cy="0"/>
          <a:chOff x="0" y="0"/>
          <a:chExt cx="0" cy="0"/>
        </a:xfrm>
      </p:grpSpPr>
      <p:sp>
        <p:nvSpPr>
          <p:cNvPr id="4" name="Title 1"/>
          <p:cNvSpPr txBox="1">
            <a:spLocks/>
          </p:cNvSpPr>
          <p:nvPr/>
        </p:nvSpPr>
        <p:spPr>
          <a:xfrm>
            <a:off x="-15780" y="217489"/>
            <a:ext cx="3194592" cy="774492"/>
          </a:xfrm>
          <a:prstGeom prst="rect">
            <a:avLst/>
          </a:prstGeom>
        </p:spPr>
        <p:txBody>
          <a:bodyPr vert="horz" lIns="91440" tIns="45720" rIns="91440" bIns="45720" rtlCol="0" anchor="ctr">
            <a:normAutofit fontScale="85000" lnSpcReduction="100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baseline="0" dirty="0">
                <a:gradFill>
                  <a:gsLst>
                    <a:gs pos="0">
                      <a:srgbClr val="004874"/>
                    </a:gs>
                    <a:gs pos="100000">
                      <a:srgbClr val="041F36"/>
                    </a:gs>
                  </a:gsLst>
                  <a:lin ang="5400000" scaled="1"/>
                </a:gradFill>
                <a:latin typeface="Franklin Gothic Medium" panose="020B0603020102020204" pitchFamily="34" charset="0"/>
              </a:rPr>
              <a:t>Where Are You?</a:t>
            </a:r>
          </a:p>
        </p:txBody>
      </p:sp>
      <p:sp>
        <p:nvSpPr>
          <p:cNvPr id="2" name="TextBox 1"/>
          <p:cNvSpPr txBox="1"/>
          <p:nvPr/>
        </p:nvSpPr>
        <p:spPr>
          <a:xfrm>
            <a:off x="3026982" y="373931"/>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window!</a:t>
            </a:r>
          </a:p>
        </p:txBody>
      </p:sp>
      <p:pic>
        <p:nvPicPr>
          <p:cNvPr id="14" name="Picture 13"/>
          <p:cNvPicPr>
            <a:picLocks noChangeAspect="1"/>
          </p:cNvPicPr>
          <p:nvPr/>
        </p:nvPicPr>
        <p:blipFill>
          <a:blip r:embed="rId2"/>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21229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bjectives">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743200"/>
            <a:ext cx="8064341" cy="4023497"/>
          </a:xfrm>
          <a:prstGeom prst="rect">
            <a:avLst/>
          </a:prstGeom>
        </p:spPr>
      </p:pic>
      <p:sp>
        <p:nvSpPr>
          <p:cNvPr id="4" name="Title 1"/>
          <p:cNvSpPr txBox="1">
            <a:spLocks/>
          </p:cNvSpPr>
          <p:nvPr/>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Objectives</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ü"/>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185224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37876" y="0"/>
            <a:ext cx="2803928" cy="2041991"/>
          </a:xfrm>
          <a:prstGeom prst="rect">
            <a:avLst/>
          </a:prstGeom>
        </p:spPr>
      </p:pic>
      <p:sp>
        <p:nvSpPr>
          <p:cNvPr id="4" name="Title 1"/>
          <p:cNvSpPr txBox="1">
            <a:spLocks/>
          </p:cNvSpPr>
          <p:nvPr/>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Ø"/>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6921541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Poll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8813" y="2574767"/>
            <a:ext cx="1822480" cy="2730500"/>
          </a:xfrm>
          <a:prstGeom prst="rect">
            <a:avLst/>
          </a:prstGeom>
        </p:spPr>
      </p:pic>
      <p:sp>
        <p:nvSpPr>
          <p:cNvPr id="18" name="Content Placeholder 2"/>
          <p:cNvSpPr>
            <a:spLocks noGrp="1"/>
          </p:cNvSpPr>
          <p:nvPr>
            <p:ph idx="1"/>
          </p:nvPr>
        </p:nvSpPr>
        <p:spPr>
          <a:xfrm>
            <a:off x="457200" y="2950005"/>
            <a:ext cx="6908800" cy="3485834"/>
          </a:xfrm>
        </p:spPr>
        <p:txBody>
          <a:bodyPr/>
          <a:lstStyle>
            <a:lvl1pPr marL="342900" indent="-342900">
              <a:spcBef>
                <a:spcPts val="0"/>
              </a:spcBef>
              <a:spcAft>
                <a:spcPts val="1200"/>
              </a:spcAft>
              <a:buFont typeface="Arial" panose="020B0604020202020204" pitchFamily="34" charset="0"/>
              <a:buChar char="•"/>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p:txBody>
      </p:sp>
      <p:sp>
        <p:nvSpPr>
          <p:cNvPr id="19" name="Freeform 18"/>
          <p:cNvSpPr/>
          <p:nvPr/>
        </p:nvSpPr>
        <p:spPr>
          <a:xfrm>
            <a:off x="88903" y="1218088"/>
            <a:ext cx="7480297" cy="1505810"/>
          </a:xfrm>
          <a:custGeom>
            <a:avLst/>
            <a:gdLst>
              <a:gd name="connsiteX0" fmla="*/ 0 w 8376408"/>
              <a:gd name="connsiteY0" fmla="*/ 150581 h 1505810"/>
              <a:gd name="connsiteX1" fmla="*/ 150581 w 8376408"/>
              <a:gd name="connsiteY1" fmla="*/ 0 h 1505810"/>
              <a:gd name="connsiteX2" fmla="*/ 8225827 w 8376408"/>
              <a:gd name="connsiteY2" fmla="*/ 0 h 1505810"/>
              <a:gd name="connsiteX3" fmla="*/ 8376408 w 8376408"/>
              <a:gd name="connsiteY3" fmla="*/ 150581 h 1505810"/>
              <a:gd name="connsiteX4" fmla="*/ 8376408 w 8376408"/>
              <a:gd name="connsiteY4" fmla="*/ 1355229 h 1505810"/>
              <a:gd name="connsiteX5" fmla="*/ 8225827 w 8376408"/>
              <a:gd name="connsiteY5" fmla="*/ 1505810 h 1505810"/>
              <a:gd name="connsiteX6" fmla="*/ 150581 w 8376408"/>
              <a:gd name="connsiteY6" fmla="*/ 1505810 h 1505810"/>
              <a:gd name="connsiteX7" fmla="*/ 0 w 8376408"/>
              <a:gd name="connsiteY7" fmla="*/ 1355229 h 1505810"/>
              <a:gd name="connsiteX8" fmla="*/ 0 w 8376408"/>
              <a:gd name="connsiteY8" fmla="*/ 150581 h 15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6408" h="1505810">
                <a:moveTo>
                  <a:pt x="0" y="150581"/>
                </a:moveTo>
                <a:cubicBezTo>
                  <a:pt x="0" y="67417"/>
                  <a:pt x="67417" y="0"/>
                  <a:pt x="150581" y="0"/>
                </a:cubicBezTo>
                <a:lnTo>
                  <a:pt x="8225827" y="0"/>
                </a:lnTo>
                <a:cubicBezTo>
                  <a:pt x="8308991" y="0"/>
                  <a:pt x="8376408" y="67417"/>
                  <a:pt x="8376408" y="150581"/>
                </a:cubicBezTo>
                <a:lnTo>
                  <a:pt x="8376408" y="1355229"/>
                </a:lnTo>
                <a:cubicBezTo>
                  <a:pt x="8376408" y="1438393"/>
                  <a:pt x="8308991" y="1505810"/>
                  <a:pt x="8225827" y="1505810"/>
                </a:cubicBezTo>
                <a:lnTo>
                  <a:pt x="150581" y="1505810"/>
                </a:lnTo>
                <a:cubicBezTo>
                  <a:pt x="67417" y="1505810"/>
                  <a:pt x="0" y="1438393"/>
                  <a:pt x="0" y="1355229"/>
                </a:cubicBezTo>
                <a:lnTo>
                  <a:pt x="0" y="150581"/>
                </a:lnTo>
                <a:close/>
              </a:path>
            </a:pathLst>
          </a:custGeom>
          <a:noFill/>
          <a:ln w="38100" cap="rnd">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9824" tIns="74584" rIns="89824" bIns="74584" numCol="1" spcCol="1270" anchor="ctr" anchorCtr="0">
            <a:noAutofit/>
          </a:bodyPr>
          <a:lstStyle/>
          <a:p>
            <a:pPr lvl="0" algn="ctr" defTabSz="1066800">
              <a:lnSpc>
                <a:spcPct val="90000"/>
              </a:lnSpc>
              <a:spcBef>
                <a:spcPct val="0"/>
              </a:spcBef>
              <a:spcAft>
                <a:spcPct val="35000"/>
              </a:spcAft>
            </a:pPr>
            <a:endParaRPr lang="en-US" sz="2400" kern="12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07673210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ries Slide">
    <p:spTree>
      <p:nvGrpSpPr>
        <p:cNvPr id="1" name=""/>
        <p:cNvGrpSpPr/>
        <p:nvPr/>
      </p:nvGrpSpPr>
      <p:grpSpPr>
        <a:xfrm>
          <a:off x="0" y="0"/>
          <a:ext cx="0" cy="0"/>
          <a:chOff x="0" y="0"/>
          <a:chExt cx="0" cy="0"/>
        </a:xfrm>
      </p:grpSpPr>
      <p:sp>
        <p:nvSpPr>
          <p:cNvPr id="2" name="Title 1"/>
          <p:cNvSpPr>
            <a:spLocks noGrp="1"/>
          </p:cNvSpPr>
          <p:nvPr>
            <p:ph type="title"/>
          </p:nvPr>
        </p:nvSpPr>
        <p:spPr>
          <a:xfrm>
            <a:off x="1183504" y="217489"/>
            <a:ext cx="6710174" cy="774492"/>
          </a:xfrm>
        </p:spPr>
        <p:txBody>
          <a:bodyPr>
            <a:normAutofit/>
          </a:bodyPr>
          <a:lstStyle>
            <a:lvl1pPr>
              <a:defRPr sz="3800" spc="40" baseline="0">
                <a:gradFill flip="none" rotWithShape="1">
                  <a:gsLst>
                    <a:gs pos="0">
                      <a:srgbClr val="004874"/>
                    </a:gs>
                    <a:gs pos="100000">
                      <a:srgbClr val="041F36"/>
                    </a:gs>
                  </a:gsLst>
                  <a:lin ang="5400000" scaled="1"/>
                  <a:tileRect/>
                </a:gradFill>
              </a:defRPr>
            </a:lvl1pPr>
          </a:lstStyle>
          <a:p>
            <a:r>
              <a:rPr lang="en-US"/>
              <a:t>Click to edit Master title style</a:t>
            </a:r>
            <a:endParaRPr lang="en-US" dirty="0"/>
          </a:p>
        </p:txBody>
      </p:sp>
      <p:grpSp>
        <p:nvGrpSpPr>
          <p:cNvPr id="10" name="Group 9"/>
          <p:cNvGrpSpPr/>
          <p:nvPr/>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p:nvPicPr>
        <p:blipFill rotWithShape="1">
          <a:blip r:embed="rId2"/>
          <a:srcRect r="66253"/>
          <a:stretch/>
        </p:blipFill>
        <p:spPr>
          <a:xfrm>
            <a:off x="7498391" y="567"/>
            <a:ext cx="1645609" cy="6857433"/>
          </a:xfrm>
          <a:prstGeom prst="rect">
            <a:avLst/>
          </a:prstGeom>
          <a:effectLst/>
        </p:spPr>
      </p:pic>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0" name="Group 19"/>
          <p:cNvGrpSpPr/>
          <p:nvPr/>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5" name="Group 4"/>
          <p:cNvGrpSpPr/>
          <p:nvPr/>
        </p:nvGrpSpPr>
        <p:grpSpPr>
          <a:xfrm>
            <a:off x="163880" y="1"/>
            <a:ext cx="1019623" cy="1198094"/>
            <a:chOff x="163880" y="1"/>
            <a:chExt cx="1019623" cy="1198094"/>
          </a:xfrm>
          <a:effectLst>
            <a:outerShdw blurRad="50800" dist="38100" dir="5400000" sx="101000" sy="101000" algn="t" rotWithShape="0">
              <a:prstClr val="black">
                <a:alpha val="40000"/>
              </a:prstClr>
            </a:outerShdw>
          </a:effectLst>
        </p:grpSpPr>
        <p:sp>
          <p:nvSpPr>
            <p:cNvPr id="4" name="Pentagon 3"/>
            <p:cNvSpPr/>
            <p:nvPr userDrawn="1"/>
          </p:nvSpPr>
          <p:spPr>
            <a:xfrm rot="5400000">
              <a:off x="74645" y="89236"/>
              <a:ext cx="1198094" cy="1019623"/>
            </a:xfrm>
            <a:prstGeom prst="homePlate">
              <a:avLst>
                <a:gd name="adj" fmla="val 24591"/>
              </a:avLst>
            </a:prstGeom>
            <a:gradFill flip="none" rotWithShape="1">
              <a:gsLst>
                <a:gs pos="9000">
                  <a:schemeClr val="bg1">
                    <a:lumMod val="75000"/>
                  </a:schemeClr>
                </a:gs>
                <a:gs pos="26000">
                  <a:schemeClr val="bg1"/>
                </a:gs>
                <a:gs pos="100000">
                  <a:schemeClr val="bg1">
                    <a:lumMod val="8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p:cNvSpPr/>
            <p:nvPr userDrawn="1"/>
          </p:nvSpPr>
          <p:spPr>
            <a:xfrm rot="5400000">
              <a:off x="564947" y="-401066"/>
              <a:ext cx="217490" cy="1019623"/>
            </a:xfrm>
            <a:prstGeom prst="rect">
              <a:avLst/>
            </a:prstGeom>
            <a:gradFill flip="none" rotWithShape="1">
              <a:gsLst>
                <a:gs pos="0">
                  <a:srgbClr val="7A232E"/>
                </a:gs>
                <a:gs pos="48000">
                  <a:srgbClr val="9D1C30"/>
                </a:gs>
                <a:gs pos="100000">
                  <a:srgbClr val="B85759">
                    <a:alpha val="0"/>
                  </a:srgbClr>
                </a:gs>
                <a:gs pos="97000">
                  <a:srgbClr val="B85759"/>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9" name="Text Placeholder 3"/>
          <p:cNvSpPr>
            <a:spLocks noGrp="1"/>
          </p:cNvSpPr>
          <p:nvPr>
            <p:ph type="body" sz="half" idx="2" hasCustomPrompt="1"/>
          </p:nvPr>
        </p:nvSpPr>
        <p:spPr>
          <a:xfrm>
            <a:off x="210398" y="198689"/>
            <a:ext cx="921646" cy="804862"/>
          </a:xfrm>
        </p:spPr>
        <p:txBody>
          <a:bodyPr tIns="64008">
            <a:normAutofit/>
          </a:bodyPr>
          <a:lstStyle>
            <a:lvl1pPr marL="0" indent="0" algn="ctr">
              <a:buNone/>
              <a:defRPr lang="en-US" sz="4000" b="0" i="0" kern="1200" cap="small" spc="40" baseline="0" dirty="0" smtClean="0">
                <a:ln w="15875">
                  <a:gradFill flip="none" rotWithShape="1">
                    <a:gsLst>
                      <a:gs pos="0">
                        <a:srgbClr val="9D1C30">
                          <a:lumMod val="83000"/>
                        </a:srgbClr>
                      </a:gs>
                      <a:gs pos="100000">
                        <a:srgbClr val="7A232E">
                          <a:lumMod val="93000"/>
                        </a:srgbClr>
                      </a:gs>
                    </a:gsLst>
                    <a:lin ang="16200000" scaled="1"/>
                    <a:tileRect/>
                  </a:gradFill>
                </a:ln>
                <a:gradFill flip="none" rotWithShape="1">
                  <a:gsLst>
                    <a:gs pos="0">
                      <a:srgbClr val="9D1C30">
                        <a:lumMod val="0"/>
                        <a:lumOff val="100000"/>
                      </a:srgbClr>
                    </a:gs>
                    <a:gs pos="34000">
                      <a:srgbClr val="9D1C30"/>
                    </a:gs>
                    <a:gs pos="100000">
                      <a:srgbClr val="7A232E">
                        <a:lumMod val="67000"/>
                      </a:srgbClr>
                    </a:gs>
                  </a:gsLst>
                  <a:lin ang="5400000" scaled="1"/>
                  <a:tileRect/>
                </a:gradFill>
                <a:effectLst>
                  <a:innerShdw blurRad="101600" dist="76200" dir="18900000">
                    <a:prstClr val="black">
                      <a:alpha val="50000"/>
                    </a:prstClr>
                  </a:innerShdw>
                </a:effectLst>
                <a:latin typeface="Impact" panose="020B0806030902050204" pitchFamily="34" charset="0"/>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t>
            </a:r>
          </a:p>
        </p:txBody>
      </p:sp>
      <p:pic>
        <p:nvPicPr>
          <p:cNvPr id="23" name="Picture 22"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4" name="Group 23"/>
          <p:cNvGrpSpPr/>
          <p:nvPr/>
        </p:nvGrpSpPr>
        <p:grpSpPr>
          <a:xfrm rot="10800000" flipH="1" flipV="1">
            <a:off x="8553860" y="5040637"/>
            <a:ext cx="592563" cy="1820427"/>
            <a:chOff x="8515350" y="5037573"/>
            <a:chExt cx="628650" cy="1820427"/>
          </a:xfrm>
        </p:grpSpPr>
        <p:sp>
          <p:nvSpPr>
            <p:cNvPr id="25" name="Isosceles Triangle 24"/>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 name="Isosceles Triangle 25"/>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95551947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2" name="Picture 11" descr="PPT-Background.png"/>
          <p:cNvPicPr>
            <a:picLocks noChangeAspect="1"/>
          </p:cNvPicPr>
          <p:nvPr/>
        </p:nvPicPr>
        <p:blipFill rotWithShape="1">
          <a:blip r:embed="rId2" cstate="print">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a:solidFill>
            <a:schemeClr val="bg1"/>
          </a:solidFill>
        </p:spPr>
      </p:pic>
      <p:sp>
        <p:nvSpPr>
          <p:cNvPr id="5" name="Rectangle 4"/>
          <p:cNvSpPr/>
          <p:nvPr/>
        </p:nvSpPr>
        <p:spPr>
          <a:xfrm>
            <a:off x="-1" y="6117905"/>
            <a:ext cx="5307845"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 name="Title 1"/>
          <p:cNvSpPr>
            <a:spLocks noGrp="1"/>
          </p:cNvSpPr>
          <p:nvPr>
            <p:ph type="ctrTitle" hasCustomPrompt="1"/>
          </p:nvPr>
        </p:nvSpPr>
        <p:spPr>
          <a:xfrm>
            <a:off x="474870" y="1280052"/>
            <a:ext cx="5002696" cy="1470025"/>
          </a:xfrm>
        </p:spPr>
        <p:txBody>
          <a:bodyPr>
            <a:noAutofit/>
          </a:bodyPr>
          <a:lstStyle>
            <a:lvl1pPr>
              <a:lnSpc>
                <a:spcPct val="80000"/>
              </a:lnSpc>
              <a:defRPr sz="4800" b="0" i="0" cap="small" baseline="0">
                <a:gradFill>
                  <a:gsLst>
                    <a:gs pos="0">
                      <a:srgbClr val="004874"/>
                    </a:gs>
                    <a:gs pos="100000">
                      <a:srgbClr val="041F36"/>
                    </a:gs>
                  </a:gsLst>
                  <a:lin ang="5400000" scaled="1"/>
                </a:gradFill>
                <a:latin typeface="Franklin Gothic Medium" panose="020B0603020102020204" pitchFamily="34" charset="0"/>
                <a:cs typeface="Franklin Gothic Medium" panose="020B06030201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2784" y="3576972"/>
            <a:ext cx="5024782"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7" name="Group 6"/>
          <p:cNvGrpSpPr/>
          <p:nvPr/>
        </p:nvGrpSpPr>
        <p:grpSpPr>
          <a:xfrm>
            <a:off x="728807" y="6200285"/>
            <a:ext cx="3460479" cy="590826"/>
            <a:chOff x="3197079" y="5516217"/>
            <a:chExt cx="3460479" cy="590826"/>
          </a:xfrm>
        </p:grpSpPr>
        <p:pic>
          <p:nvPicPr>
            <p:cNvPr id="4" name="Picture 3"/>
            <p:cNvPicPr>
              <a:picLocks noChangeAspect="1"/>
            </p:cNvPicPr>
            <p:nvPr userDrawn="1"/>
          </p:nvPicPr>
          <p:blipFill>
            <a:blip r:embed="rId4"/>
            <a:stretch>
              <a:fillRect/>
            </a:stretch>
          </p:blipFill>
          <p:spPr>
            <a:xfrm>
              <a:off x="3197079" y="5516217"/>
              <a:ext cx="590826" cy="590826"/>
            </a:xfrm>
            <a:prstGeom prst="rect">
              <a:avLst/>
            </a:prstGeom>
          </p:spPr>
        </p:pic>
        <p:sp>
          <p:nvSpPr>
            <p:cNvPr id="9" name="TextBox 8"/>
            <p:cNvSpPr txBox="1"/>
            <p:nvPr userDrawn="1"/>
          </p:nvSpPr>
          <p:spPr>
            <a:xfrm>
              <a:off x="3750362" y="561120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solidFill>
                    <a:schemeClr val="bg1"/>
                  </a:solidFill>
                  <a:latin typeface="Arial" pitchFamily="34" charset="0"/>
                  <a:cs typeface="Arial" pitchFamily="34" charset="0"/>
                </a:rPr>
                <a:t>Employment and Training</a:t>
              </a:r>
              <a:r>
                <a:rPr lang="en-US" sz="900" b="1" i="0" kern="800" cap="all" spc="0" baseline="0" dirty="0">
                  <a:solidFill>
                    <a:schemeClr val="bg1"/>
                  </a:solidFill>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solidFill>
                    <a:schemeClr val="bg1"/>
                  </a:solidFill>
                  <a:latin typeface="Arial" pitchFamily="34" charset="0"/>
                  <a:cs typeface="Arial" pitchFamily="34" charset="0"/>
                </a:rPr>
                <a:t>United States Department of Labor</a:t>
              </a:r>
            </a:p>
          </p:txBody>
        </p:sp>
      </p:grpSp>
      <p:pic>
        <p:nvPicPr>
          <p:cNvPr id="8" name="Picture 7"/>
          <p:cNvPicPr>
            <a:picLocks noChangeAspect="1"/>
          </p:cNvPicPr>
          <p:nvPr/>
        </p:nvPicPr>
        <p:blipFill rotWithShape="1">
          <a:blip r:embed="rId5"/>
          <a:srcRect r="12034"/>
          <a:stretch/>
        </p:blipFill>
        <p:spPr>
          <a:xfrm>
            <a:off x="4854453" y="567"/>
            <a:ext cx="4289548" cy="6857433"/>
          </a:xfrm>
          <a:prstGeom prst="rect">
            <a:avLst/>
          </a:prstGeom>
        </p:spPr>
      </p:pic>
      <p:sp>
        <p:nvSpPr>
          <p:cNvPr id="17" name="TextBox 16"/>
          <p:cNvSpPr txBox="1"/>
          <p:nvPr/>
        </p:nvSpPr>
        <p:spPr>
          <a:xfrm>
            <a:off x="5930349" y="5212404"/>
            <a:ext cx="2867025" cy="369332"/>
          </a:xfrm>
          <a:prstGeom prst="rect">
            <a:avLst/>
          </a:prstGeom>
          <a:noFill/>
        </p:spPr>
        <p:txBody>
          <a:bodyPr wrap="square" lIns="0" rIns="0" rtlCol="0">
            <a:spAutoFit/>
          </a:bodyPr>
          <a:lstStyle/>
          <a:p>
            <a:pPr algn="ctr"/>
            <a:r>
              <a:rPr lang="en-US" i="0" dirty="0">
                <a:solidFill>
                  <a:schemeClr val="tx2">
                    <a:lumMod val="20000"/>
                    <a:lumOff val="80000"/>
                  </a:schemeClr>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Presented By:</a:t>
            </a:r>
          </a:p>
        </p:txBody>
      </p:sp>
      <p:sp>
        <p:nvSpPr>
          <p:cNvPr id="18" name="TextBox 17"/>
          <p:cNvSpPr txBox="1"/>
          <p:nvPr/>
        </p:nvSpPr>
        <p:spPr>
          <a:xfrm>
            <a:off x="5632384" y="275442"/>
            <a:ext cx="3440870" cy="461665"/>
          </a:xfrm>
          <a:prstGeom prst="rect">
            <a:avLst/>
          </a:prstGeom>
          <a:noFill/>
        </p:spPr>
        <p:txBody>
          <a:bodyPr wrap="square" rtlCol="0">
            <a:spAutoFit/>
          </a:bodyPr>
          <a:lstStyle/>
          <a:p>
            <a:pPr algn="ctr"/>
            <a:fld id="{875B8B45-955B-4B98-9CF8-C4EF3E1D75FE}" type="datetime4">
              <a:rPr lang="en-US" sz="2400" b="1" i="0" spc="-40" baseline="0" smtClean="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pPr algn="ctr"/>
              <a:t>May 16, 2017</a:t>
            </a:fld>
            <a:endParaRPr lang="en-US" sz="2400" b="1" i="0" spc="-40" baseline="0" dirty="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endParaRPr>
          </a:p>
        </p:txBody>
      </p:sp>
      <p:sp>
        <p:nvSpPr>
          <p:cNvPr id="19" name="Text Placeholder 3"/>
          <p:cNvSpPr>
            <a:spLocks noGrp="1"/>
          </p:cNvSpPr>
          <p:nvPr>
            <p:ph type="body" sz="half" idx="12" hasCustomPrompt="1"/>
          </p:nvPr>
        </p:nvSpPr>
        <p:spPr>
          <a:xfrm>
            <a:off x="5654470" y="5730973"/>
            <a:ext cx="3418783" cy="773865"/>
          </a:xfrm>
        </p:spPr>
        <p:txBody>
          <a:bodyPr lIns="0" tIns="0" rIns="0" bIns="0">
            <a:noAutofit/>
          </a:bodyPr>
          <a:lstStyle>
            <a:lvl1pPr marL="0" indent="0" algn="ctr">
              <a:buNone/>
              <a:defRPr sz="2300" b="0" i="0" spc="50" baseline="0">
                <a:ln>
                  <a:solidFill>
                    <a:srgbClr val="004874"/>
                  </a:solidFill>
                </a:ln>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349609604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6551612"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 Placeholder 3"/>
          <p:cNvSpPr>
            <a:spLocks noGrp="1"/>
          </p:cNvSpPr>
          <p:nvPr>
            <p:ph type="body" sz="half" idx="10" hasCustomPrompt="1"/>
          </p:nvPr>
        </p:nvSpPr>
        <p:spPr>
          <a:xfrm>
            <a:off x="1162050" y="5398235"/>
            <a:ext cx="6705600" cy="354865"/>
          </a:xfrm>
        </p:spPr>
        <p:txBody>
          <a:bodyPr anchor="ctr" anchorCtr="0">
            <a:noAutofit/>
          </a:bodyPr>
          <a:lstStyle>
            <a:lvl1pPr marL="0" indent="0" algn="r">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
        <p:nvSpPr>
          <p:cNvPr id="9" name="Title 1"/>
          <p:cNvSpPr txBox="1">
            <a:spLocks/>
          </p:cNvSpPr>
          <p:nvPr/>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pic>
        <p:nvPicPr>
          <p:cNvPr id="10" name="Picture 9" descr="wrfgps-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28440619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Resources">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765705" y="1475005"/>
            <a:ext cx="3803589" cy="3736539"/>
          </a:xfrm>
          <a:prstGeom prst="rect">
            <a:avLst/>
          </a:prstGeom>
        </p:spPr>
      </p:pic>
      <p:sp>
        <p:nvSpPr>
          <p:cNvPr id="5" name="Text Placeholder 4"/>
          <p:cNvSpPr>
            <a:spLocks noGrp="1"/>
          </p:cNvSpPr>
          <p:nvPr>
            <p:ph type="body" sz="quarter" idx="10" hasCustomPrompt="1"/>
          </p:nvPr>
        </p:nvSpPr>
        <p:spPr>
          <a:xfrm>
            <a:off x="133350"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13" name="Text Placeholder 4"/>
          <p:cNvSpPr>
            <a:spLocks noGrp="1"/>
          </p:cNvSpPr>
          <p:nvPr>
            <p:ph type="body" sz="quarter" idx="11" hasCustomPrompt="1"/>
          </p:nvPr>
        </p:nvSpPr>
        <p:spPr>
          <a:xfrm>
            <a:off x="3914775"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7" name="Title 1"/>
          <p:cNvSpPr txBox="1">
            <a:spLocks/>
          </p:cNvSpPr>
          <p:nvPr/>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Resources</a:t>
            </a:r>
          </a:p>
        </p:txBody>
      </p:sp>
      <p:pic>
        <p:nvPicPr>
          <p:cNvPr id="10" name="Picture 9"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3469457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4" name="Title 1"/>
          <p:cNvSpPr txBox="1">
            <a:spLocks/>
          </p:cNvSpPr>
          <p:nvPr/>
        </p:nvSpPr>
        <p:spPr>
          <a:xfrm>
            <a:off x="2180" y="204789"/>
            <a:ext cx="3152321" cy="774492"/>
          </a:xfrm>
          <a:prstGeom prst="rect">
            <a:avLst/>
          </a:prstGeom>
        </p:spPr>
        <p:txBody>
          <a:bodyPr vert="horz" lIns="91440" tIns="45720" rIns="91440" bIns="45720" rtlCol="0" anchor="ctr">
            <a:normAutofit fontScale="925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Any Questions?</a:t>
            </a:r>
          </a:p>
        </p:txBody>
      </p:sp>
      <p:pic>
        <p:nvPicPr>
          <p:cNvPr id="14" name="Picture 13"/>
          <p:cNvPicPr>
            <a:picLocks noChangeAspect="1"/>
          </p:cNvPicPr>
          <p:nvPr/>
        </p:nvPicPr>
        <p:blipFill>
          <a:blip r:embed="rId2"/>
          <a:stretch>
            <a:fillRect/>
          </a:stretch>
        </p:blipFill>
        <p:spPr>
          <a:xfrm>
            <a:off x="-1" y="844029"/>
            <a:ext cx="9144001" cy="5420142"/>
          </a:xfrm>
          <a:prstGeom prst="rect">
            <a:avLst/>
          </a:prstGeom>
        </p:spPr>
      </p:pic>
      <p:pic>
        <p:nvPicPr>
          <p:cNvPr id="8" name="Picture 7"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9" name="TextBox 8"/>
          <p:cNvSpPr txBox="1"/>
          <p:nvPr/>
        </p:nvSpPr>
        <p:spPr>
          <a:xfrm>
            <a:off x="3026982" y="383750"/>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900" kern="1200" dirty="0">
                <a:solidFill>
                  <a:schemeClr val="tx1">
                    <a:lumMod val="75000"/>
                    <a:lumOff val="25000"/>
                  </a:schemeClr>
                </a:solidFill>
                <a:latin typeface="+mn-lt"/>
                <a:ea typeface="+mn-ea"/>
                <a:cs typeface="Myriad Pro"/>
              </a:rPr>
              <a:t>Enter your questions in the Chat window!</a:t>
            </a:r>
          </a:p>
        </p:txBody>
      </p:sp>
      <p:sp>
        <p:nvSpPr>
          <p:cNvPr id="10" name="Chevron 9"/>
          <p:cNvSpPr/>
          <p:nvPr/>
        </p:nvSpPr>
        <p:spPr>
          <a:xfrm>
            <a:off x="30628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613433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085" y="2600200"/>
            <a:ext cx="5095324" cy="566738"/>
          </a:xfrm>
        </p:spPr>
        <p:txBody>
          <a:bodyPr anchor="b">
            <a:normAutofit/>
          </a:bodyPr>
          <a:lstStyle>
            <a:lvl1pPr marL="0" indent="0" algn="l">
              <a:buClr>
                <a:srgbClr val="7A232E"/>
              </a:buClr>
              <a:buFont typeface="Wingdings" panose="05000000000000000000" pitchFamily="2" charset="2"/>
              <a:buNone/>
              <a:defRPr sz="36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6" name="Text Placeholder 3"/>
          <p:cNvSpPr>
            <a:spLocks noGrp="1"/>
          </p:cNvSpPr>
          <p:nvPr>
            <p:ph type="body" sz="half" idx="10" hasCustomPrompt="1"/>
          </p:nvPr>
        </p:nvSpPr>
        <p:spPr>
          <a:xfrm>
            <a:off x="1772085" y="3202597"/>
            <a:ext cx="5095324"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nvPr>
        </p:nvSpPr>
        <p:spPr>
          <a:xfrm>
            <a:off x="1772085" y="3653875"/>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nvPr>
        </p:nvSpPr>
        <p:spPr>
          <a:xfrm>
            <a:off x="1772085" y="3593121"/>
            <a:ext cx="3840480" cy="27432"/>
          </a:xfrm>
          <a:solidFill>
            <a:srgbClr val="4A7EBB"/>
          </a:solidFill>
        </p:spPr>
        <p:txBody>
          <a:bodyPr>
            <a:noAutofit/>
          </a:bodyPr>
          <a:lstStyle>
            <a:lvl1pPr marL="0" indent="0">
              <a:buNone/>
              <a:defRPr sz="100">
                <a:solidFill>
                  <a:schemeClr val="accent1"/>
                </a:solidFill>
              </a:defRPr>
            </a:lvl1pPr>
          </a:lstStyle>
          <a:p>
            <a:pPr lvl="0"/>
            <a:r>
              <a:rPr lang="en-US"/>
              <a:t>Click to edit Master text styles</a:t>
            </a:r>
          </a:p>
        </p:txBody>
      </p:sp>
      <p:sp>
        <p:nvSpPr>
          <p:cNvPr id="16" name="Text Placeholder 3"/>
          <p:cNvSpPr>
            <a:spLocks noGrp="1"/>
          </p:cNvSpPr>
          <p:nvPr>
            <p:ph type="body" sz="half" idx="13" hasCustomPrompt="1"/>
          </p:nvPr>
        </p:nvSpPr>
        <p:spPr>
          <a:xfrm>
            <a:off x="1772085" y="4261387"/>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p:nvPicPr>
        <p:blipFill>
          <a:blip r:embed="rId2"/>
          <a:stretch>
            <a:fillRect/>
          </a:stretch>
        </p:blipFill>
        <p:spPr>
          <a:xfrm>
            <a:off x="170922" y="128938"/>
            <a:ext cx="2182188" cy="2304097"/>
          </a:xfrm>
          <a:prstGeom prst="rect">
            <a:avLst/>
          </a:prstGeom>
        </p:spPr>
      </p:pic>
      <p:sp>
        <p:nvSpPr>
          <p:cNvPr id="19" name="Text Placeholder 3"/>
          <p:cNvSpPr>
            <a:spLocks noGrp="1"/>
          </p:cNvSpPr>
          <p:nvPr>
            <p:ph type="body" sz="half" idx="14" hasCustomPrompt="1"/>
          </p:nvPr>
        </p:nvSpPr>
        <p:spPr>
          <a:xfrm>
            <a:off x="1772085" y="4680671"/>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Contact</a:t>
            </a:r>
          </a:p>
        </p:txBody>
      </p:sp>
      <p:pic>
        <p:nvPicPr>
          <p:cNvPr id="11" name="Picture 10"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98028826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66" y="472966"/>
            <a:ext cx="8655269" cy="6400800"/>
          </a:xfrm>
          <a:prstGeom prst="rect">
            <a:avLst/>
          </a:prstGeom>
          <a:effectLst>
            <a:innerShdw blurRad="88900" dist="38100" dir="18900000">
              <a:prstClr val="black">
                <a:alpha val="27000"/>
              </a:prstClr>
            </a:innerShdw>
          </a:effectLst>
        </p:spPr>
      </p:pic>
      <p:pic>
        <p:nvPicPr>
          <p:cNvPr id="4" name="Picture 3"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00957461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ection-Slide-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18885" y="2191006"/>
            <a:ext cx="5494337" cy="1168599"/>
          </a:xfrm>
        </p:spPr>
        <p:txBody>
          <a:bodyPr anchor="b" anchorCtr="0">
            <a:normAutofit/>
          </a:bodyPr>
          <a:lstStyle>
            <a:lvl1pPr algn="l">
              <a:defRPr sz="4000" b="0" cap="small" baseline="0">
                <a:gradFill>
                  <a:gsLst>
                    <a:gs pos="0">
                      <a:srgbClr val="004874"/>
                    </a:gs>
                    <a:gs pos="100000">
                      <a:srgbClr val="041F36"/>
                    </a:gs>
                  </a:gsLst>
                  <a:lin ang="5400000" scaled="1"/>
                </a:gradFill>
              </a:defRPr>
            </a:lvl1pPr>
          </a:lstStyle>
          <a:p>
            <a:r>
              <a:rPr lang="en-US" dirty="0"/>
              <a:t>Click to Edit Master Title Style</a:t>
            </a:r>
          </a:p>
        </p:txBody>
      </p:sp>
      <p:sp>
        <p:nvSpPr>
          <p:cNvPr id="3" name="Text Placeholder 2"/>
          <p:cNvSpPr>
            <a:spLocks noGrp="1"/>
          </p:cNvSpPr>
          <p:nvPr>
            <p:ph type="body" idx="1" hasCustomPrompt="1"/>
          </p:nvPr>
        </p:nvSpPr>
        <p:spPr>
          <a:xfrm>
            <a:off x="418885" y="3536723"/>
            <a:ext cx="5240509" cy="893387"/>
          </a:xfrm>
        </p:spPr>
        <p:txBody>
          <a:bodyPr anchor="t">
            <a:noAutofit/>
          </a:bodyPr>
          <a:lstStyle>
            <a:lvl1pPr marL="0" indent="0">
              <a:buNone/>
              <a:defRPr sz="2200" b="0" i="0" cap="all" baseline="0">
                <a:solidFill>
                  <a:srgbClr val="275A9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41F36"/>
                </a:solidFill>
              </a:defRPr>
            </a:lvl1pPr>
          </a:lstStyle>
          <a:p>
            <a:fld id="{D38BCB92-4239-460A-8122-62657529D709}" type="slidenum">
              <a:rPr lang="en-US" smtClean="0"/>
              <a:t>‹#›</a:t>
            </a:fld>
            <a:endParaRPr lang="en-US" dirty="0"/>
          </a:p>
        </p:txBody>
      </p:sp>
      <p:pic>
        <p:nvPicPr>
          <p:cNvPr id="11" name="Picture 10"/>
          <p:cNvPicPr>
            <a:picLocks noChangeAspect="1"/>
          </p:cNvPicPr>
          <p:nvPr/>
        </p:nvPicPr>
        <p:blipFill rotWithShape="1">
          <a:blip r:embed="rId3"/>
          <a:srcRect r="12034"/>
          <a:stretch/>
        </p:blipFill>
        <p:spPr>
          <a:xfrm>
            <a:off x="4854453" y="567"/>
            <a:ext cx="4289548" cy="6857433"/>
          </a:xfrm>
          <a:prstGeom prst="rect">
            <a:avLst/>
          </a:prstGeom>
        </p:spPr>
      </p:pic>
      <p:grpSp>
        <p:nvGrpSpPr>
          <p:cNvPr id="17" name="Group 16"/>
          <p:cNvGrpSpPr/>
          <p:nvPr/>
        </p:nvGrpSpPr>
        <p:grpSpPr>
          <a:xfrm flipV="1">
            <a:off x="8515350" y="0"/>
            <a:ext cx="628650"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0" name="TextBox 19"/>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2" name="Picture 11" descr="wrfgps-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13" name="Group 12"/>
          <p:cNvGrpSpPr/>
          <p:nvPr/>
        </p:nvGrpSpPr>
        <p:grpSpPr>
          <a:xfrm rot="10800000" flipH="1" flipV="1">
            <a:off x="8553860" y="5040637"/>
            <a:ext cx="592563" cy="1820427"/>
            <a:chOff x="8515350" y="5037573"/>
            <a:chExt cx="628650" cy="1820427"/>
          </a:xfrm>
        </p:grpSpPr>
        <p:sp>
          <p:nvSpPr>
            <p:cNvPr id="14" name="Isosceles Triangle 1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Isosceles Triangle 1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3248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gradFill flip="none" rotWithShape="1">
                  <a:gsLst>
                    <a:gs pos="0">
                      <a:srgbClr val="004874"/>
                    </a:gs>
                    <a:gs pos="100000">
                      <a:srgbClr val="041F36"/>
                    </a:gs>
                  </a:gsLst>
                  <a:lin ang="5400000" scaled="1"/>
                  <a:tileRect/>
                </a:gradFill>
              </a:defRPr>
            </a:lvl1pPr>
          </a:lstStyle>
          <a:p>
            <a:r>
              <a:rPr lang="en-US"/>
              <a:t>Click to edit Master title style</a:t>
            </a:r>
            <a:endParaRPr lang="en-US" dirty="0"/>
          </a:p>
        </p:txBody>
      </p:sp>
      <p:grpSp>
        <p:nvGrpSpPr>
          <p:cNvPr id="10" name="Group 9"/>
          <p:cNvGrpSpPr/>
          <p:nvPr/>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11" name="Picture 10" descr="wrfgps-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12" name="Rectangle 11"/>
          <p:cNvSpPr/>
          <p:nvPr/>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p:nvPicPr>
        <p:blipFill rotWithShape="1">
          <a:blip r:embed="rId3"/>
          <a:srcRect r="66253"/>
          <a:stretch/>
        </p:blipFill>
        <p:spPr>
          <a:xfrm>
            <a:off x="7498391" y="567"/>
            <a:ext cx="1645609" cy="6857433"/>
          </a:xfrm>
          <a:prstGeom prst="rect">
            <a:avLst/>
          </a:prstGeom>
          <a:effectLst/>
        </p:spPr>
      </p:pic>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0" name="Group 19"/>
          <p:cNvGrpSpPr/>
          <p:nvPr/>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6" name="Group 15"/>
          <p:cNvGrpSpPr/>
          <p:nvPr/>
        </p:nvGrpSpPr>
        <p:grpSpPr>
          <a:xfrm rot="10800000" flipH="1" flipV="1">
            <a:off x="8553860" y="5040637"/>
            <a:ext cx="592563"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6889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rgbClr val="004874"/>
                    </a:gs>
                    <a:gs pos="100000">
                      <a:srgbClr val="041F36"/>
                    </a:gs>
                  </a:gsLst>
                  <a:lin ang="5400000" scaled="1"/>
                </a:gradFill>
              </a:defRPr>
            </a:lvl1pPr>
          </a:lstStyle>
          <a:p>
            <a:r>
              <a:rPr lang="en-US"/>
              <a:t>Click to edit Master title style</a:t>
            </a:r>
            <a:endParaRPr lang="en-US" dirty="0"/>
          </a:p>
        </p:txBody>
      </p:sp>
      <p:grpSp>
        <p:nvGrpSpPr>
          <p:cNvPr id="10" name="Group 9"/>
          <p:cNvGrpSpPr/>
          <p:nvPr/>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p:nvPicPr>
        <p:blipFill rotWithShape="1">
          <a:blip r:embed="rId2"/>
          <a:srcRect r="66253"/>
          <a:stretch/>
        </p:blipFill>
        <p:spPr>
          <a:xfrm>
            <a:off x="7498390" y="-1934"/>
            <a:ext cx="1645609" cy="6857433"/>
          </a:xfrm>
          <a:prstGeom prst="rect">
            <a:avLst/>
          </a:prstGeom>
          <a:effectLst/>
        </p:spPr>
      </p:pic>
      <p:sp>
        <p:nvSpPr>
          <p:cNvPr id="3" name="Content Placeholder 2"/>
          <p:cNvSpPr>
            <a:spLocks noGrp="1"/>
          </p:cNvSpPr>
          <p:nvPr>
            <p:ph sz="half" idx="1"/>
          </p:nvPr>
        </p:nvSpPr>
        <p:spPr>
          <a:xfrm>
            <a:off x="4572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053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entagon 16"/>
          <p:cNvSpPr/>
          <p:nvPr/>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23" name="Group 22"/>
          <p:cNvGrpSpPr/>
          <p:nvPr/>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8" name="Picture 17"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9" name="Group 18"/>
          <p:cNvGrpSpPr/>
          <p:nvPr/>
        </p:nvGrpSpPr>
        <p:grpSpPr>
          <a:xfrm rot="10800000" flipH="1" flipV="1">
            <a:off x="8553860" y="5040637"/>
            <a:ext cx="592563" cy="1820427"/>
            <a:chOff x="8515350" y="5037573"/>
            <a:chExt cx="628650" cy="1820427"/>
          </a:xfrm>
        </p:grpSpPr>
        <p:sp>
          <p:nvSpPr>
            <p:cNvPr id="20" name="Isosceles Triangle 19"/>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Isosceles Triangle 20"/>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43373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a:t>Click to edit Master title style</a:t>
            </a:r>
            <a:endParaRPr lang="en-US" dirty="0"/>
          </a:p>
        </p:txBody>
      </p:sp>
      <p:grpSp>
        <p:nvGrpSpPr>
          <p:cNvPr id="10" name="Group 9"/>
          <p:cNvGrpSpPr/>
          <p:nvPr/>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p:nvPicPr>
        <p:blipFill rotWithShape="1">
          <a:blip r:embed="rId2"/>
          <a:srcRect r="66253"/>
          <a:stretch/>
        </p:blipFill>
        <p:spPr>
          <a:xfrm>
            <a:off x="7498391" y="284"/>
            <a:ext cx="1645609" cy="6857433"/>
          </a:xfrm>
          <a:prstGeom prst="rect">
            <a:avLst/>
          </a:prstGeom>
          <a:effectLst/>
        </p:spPr>
      </p:pic>
      <p:sp>
        <p:nvSpPr>
          <p:cNvPr id="3" name="Content Placeholder 2"/>
          <p:cNvSpPr>
            <a:spLocks noGrp="1"/>
          </p:cNvSpPr>
          <p:nvPr>
            <p:ph sz="half" idx="1"/>
          </p:nvPr>
        </p:nvSpPr>
        <p:spPr>
          <a:xfrm>
            <a:off x="4572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053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entagon 16"/>
          <p:cNvSpPr/>
          <p:nvPr/>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Text Placeholder 2"/>
          <p:cNvSpPr>
            <a:spLocks noGrp="1"/>
          </p:cNvSpPr>
          <p:nvPr>
            <p:ph type="body" idx="10"/>
          </p:nvPr>
        </p:nvSpPr>
        <p:spPr>
          <a:xfrm>
            <a:off x="457200" y="1085850"/>
            <a:ext cx="3621253"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4"/>
          <p:cNvSpPr>
            <a:spLocks noGrp="1"/>
          </p:cNvSpPr>
          <p:nvPr>
            <p:ph type="body" sz="quarter" idx="3"/>
          </p:nvPr>
        </p:nvSpPr>
        <p:spPr>
          <a:xfrm>
            <a:off x="4319588" y="1085850"/>
            <a:ext cx="3622675"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0" name="Straight Connector 19"/>
          <p:cNvCxnSpPr/>
          <p:nvPr/>
        </p:nvCxnSpPr>
        <p:spPr>
          <a:xfrm>
            <a:off x="4572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3053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3" name="Group 22"/>
          <p:cNvGrpSpPr/>
          <p:nvPr/>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7" name="Picture 26"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8" name="Group 27"/>
          <p:cNvGrpSpPr/>
          <p:nvPr/>
        </p:nvGrpSpPr>
        <p:grpSpPr>
          <a:xfrm rot="10800000" flipH="1" flipV="1">
            <a:off x="8553860" y="5040637"/>
            <a:ext cx="592563" cy="1820427"/>
            <a:chOff x="8515350" y="5037573"/>
            <a:chExt cx="628650" cy="1820427"/>
          </a:xfrm>
        </p:grpSpPr>
        <p:sp>
          <p:nvSpPr>
            <p:cNvPr id="29" name="Isosceles Triangle 28"/>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0" name="Isosceles Triangle 29"/>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12053518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991981"/>
            <a:ext cx="9144000" cy="5104019"/>
            <a:chOff x="0" y="991981"/>
            <a:chExt cx="9144000" cy="4951619"/>
          </a:xfrm>
        </p:grpSpPr>
        <p:sp>
          <p:nvSpPr>
            <p:cNvPr id="20" name="Rectangle 19"/>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Rectangle 20"/>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Rectangle 16"/>
          <p:cNvSpPr/>
          <p:nvPr/>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ectangle 17"/>
          <p:cNvSpPr/>
          <p:nvPr/>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9" name="Picture 18"/>
          <p:cNvPicPr>
            <a:picLocks noChangeAspect="1"/>
          </p:cNvPicPr>
          <p:nvPr/>
        </p:nvPicPr>
        <p:blipFill rotWithShape="1">
          <a:blip r:embed="rId2"/>
          <a:srcRect r="66253"/>
          <a:stretch/>
        </p:blipFill>
        <p:spPr>
          <a:xfrm>
            <a:off x="7498391" y="284"/>
            <a:ext cx="1645609" cy="6857433"/>
          </a:xfrm>
          <a:prstGeom prst="rect">
            <a:avLst/>
          </a:prstGeom>
          <a:effectLst/>
        </p:spPr>
      </p:pic>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a:t>Click to edit Master title style</a:t>
            </a:r>
            <a:endParaRPr lang="en-US" dirty="0"/>
          </a:p>
        </p:txBody>
      </p:sp>
      <p:grpSp>
        <p:nvGrpSpPr>
          <p:cNvPr id="22" name="Group 21"/>
          <p:cNvGrpSpPr/>
          <p:nvPr/>
        </p:nvGrpSpPr>
        <p:grpSpPr>
          <a:xfrm flipV="1">
            <a:off x="8515350" y="0"/>
            <a:ext cx="628650" cy="1820427"/>
            <a:chOff x="8515350" y="5037573"/>
            <a:chExt cx="628650" cy="1820427"/>
          </a:xfrm>
        </p:grpSpPr>
        <p:sp>
          <p:nvSpPr>
            <p:cNvPr id="23" name="Isosceles Triangle 22"/>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Isosceles Triangle 23"/>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5" name="TextBox 24"/>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6" name="Picture 25"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7" name="Group 26"/>
          <p:cNvGrpSpPr/>
          <p:nvPr/>
        </p:nvGrpSpPr>
        <p:grpSpPr>
          <a:xfrm rot="10800000" flipH="1" flipV="1">
            <a:off x="8553860" y="5040637"/>
            <a:ext cx="592563" cy="1820427"/>
            <a:chOff x="8515350" y="5037573"/>
            <a:chExt cx="628650" cy="1820427"/>
          </a:xfrm>
        </p:grpSpPr>
        <p:sp>
          <p:nvSpPr>
            <p:cNvPr id="28" name="Isosceles Triangle 2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 name="Isosceles Triangle 2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4698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2" descr="wrfgps-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43820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White Background">
    <p:spTree>
      <p:nvGrpSpPr>
        <p:cNvPr id="1" name=""/>
        <p:cNvGrpSpPr/>
        <p:nvPr/>
      </p:nvGrpSpPr>
      <p:grpSpPr>
        <a:xfrm>
          <a:off x="0" y="0"/>
          <a:ext cx="0" cy="0"/>
          <a:chOff x="0" y="0"/>
          <a:chExt cx="0" cy="0"/>
        </a:xfrm>
      </p:grpSpPr>
      <p:grpSp>
        <p:nvGrpSpPr>
          <p:cNvPr id="3" name="Group 2"/>
          <p:cNvGrpSpPr/>
          <p:nvPr/>
        </p:nvGrpSpPr>
        <p:grpSpPr>
          <a:xfrm>
            <a:off x="0" y="991981"/>
            <a:ext cx="9144000" cy="5104019"/>
            <a:chOff x="0" y="991981"/>
            <a:chExt cx="9144000" cy="4951619"/>
          </a:xfrm>
        </p:grpSpPr>
        <p:sp>
          <p:nvSpPr>
            <p:cNvPr id="8" name="Rectangle 7"/>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5" name="Rectangle 4"/>
          <p:cNvSpPr/>
          <p:nvPr/>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Rectangle 5"/>
          <p:cNvSpPr/>
          <p:nvPr/>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7" name="Picture 6"/>
          <p:cNvPicPr>
            <a:picLocks noChangeAspect="1"/>
          </p:cNvPicPr>
          <p:nvPr/>
        </p:nvPicPr>
        <p:blipFill rotWithShape="1">
          <a:blip r:embed="rId2"/>
          <a:srcRect r="66253"/>
          <a:stretch/>
        </p:blipFill>
        <p:spPr>
          <a:xfrm>
            <a:off x="7498391" y="284"/>
            <a:ext cx="1645609" cy="6857433"/>
          </a:xfrm>
          <a:prstGeom prst="rect">
            <a:avLst/>
          </a:prstGeom>
          <a:effectLst/>
        </p:spPr>
      </p:pic>
      <p:grpSp>
        <p:nvGrpSpPr>
          <p:cNvPr id="10" name="Group 9"/>
          <p:cNvGrpSpPr/>
          <p:nvPr/>
        </p:nvGrpSpPr>
        <p:grpSpPr>
          <a:xfrm flipV="1">
            <a:off x="8515350" y="0"/>
            <a:ext cx="628650"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3" name="TextBox 12"/>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4" name="Picture 13"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5" name="Group 14"/>
          <p:cNvGrpSpPr/>
          <p:nvPr/>
        </p:nvGrpSpPr>
        <p:grpSpPr>
          <a:xfrm rot="10800000" flipH="1" flipV="1">
            <a:off x="8553860" y="5040637"/>
            <a:ext cx="592563"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25406800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p:nvPicPr>
        <p:blipFill rotWithShape="1">
          <a:blip r:embed="rId26" cstate="print">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rotWithShape="1">
          <a:blip r:embed="rId27"/>
          <a:srcRect r="66253"/>
          <a:stretch/>
        </p:blipFill>
        <p:spPr>
          <a:xfrm>
            <a:off x="7498391" y="284"/>
            <a:ext cx="1645609" cy="6857433"/>
          </a:xfrm>
          <a:prstGeom prst="rect">
            <a:avLst/>
          </a:prstGeom>
        </p:spPr>
      </p:pic>
      <p:grpSp>
        <p:nvGrpSpPr>
          <p:cNvPr id="15" name="Group 14"/>
          <p:cNvGrpSpPr/>
          <p:nvPr/>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8" name="TextBox 17"/>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91200307"/>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106" r:id="rId14"/>
    <p:sldLayoutId id="2147484107" r:id="rId15"/>
    <p:sldLayoutId id="2147484108" r:id="rId16"/>
    <p:sldLayoutId id="2147484109" r:id="rId17"/>
    <p:sldLayoutId id="2147484110" r:id="rId18"/>
    <p:sldLayoutId id="2147484111" r:id="rId19"/>
    <p:sldLayoutId id="2147484112" r:id="rId20"/>
    <p:sldLayoutId id="2147484113" r:id="rId21"/>
    <p:sldLayoutId id="2147484114" r:id="rId22"/>
    <p:sldLayoutId id="2147484115" r:id="rId23"/>
    <p:sldLayoutId id="2147484116" r:id="rId24"/>
  </p:sldLayoutIdLst>
  <p:hf hdr="0" ftr="0" dt="0"/>
  <p:txStyles>
    <p:title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p:titleStyle>
    <p:body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mailto:ScsepTransition@dol.gov" TargetMode="Externa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 y="762000"/>
            <a:ext cx="5181600" cy="1295400"/>
          </a:xfrm>
        </p:spPr>
        <p:txBody>
          <a:bodyPr/>
          <a:lstStyle/>
          <a:p>
            <a:r>
              <a:rPr lang="en-US" sz="3600" b="1" i="1" dirty="0">
                <a:solidFill>
                  <a:schemeClr val="accent1">
                    <a:lumMod val="75000"/>
                  </a:schemeClr>
                </a:solidFill>
              </a:rPr>
              <a:t>Stakeholder Consultation</a:t>
            </a:r>
            <a:endParaRPr lang="en-US" sz="3600" dirty="0">
              <a:solidFill>
                <a:schemeClr val="accent1">
                  <a:lumMod val="75000"/>
                </a:schemeClr>
              </a:solidFill>
            </a:endParaRPr>
          </a:p>
        </p:txBody>
      </p:sp>
      <p:sp>
        <p:nvSpPr>
          <p:cNvPr id="6" name="Subtitle 5"/>
          <p:cNvSpPr>
            <a:spLocks noGrp="1"/>
          </p:cNvSpPr>
          <p:nvPr>
            <p:ph type="subTitle" idx="1"/>
          </p:nvPr>
        </p:nvSpPr>
        <p:spPr>
          <a:xfrm>
            <a:off x="152400" y="2286000"/>
            <a:ext cx="5562600" cy="2438400"/>
          </a:xfrm>
        </p:spPr>
        <p:txBody>
          <a:bodyPr>
            <a:noAutofit/>
          </a:bodyPr>
          <a:lstStyle/>
          <a:p>
            <a:pPr algn="ctr"/>
            <a:r>
              <a:rPr lang="en-US" sz="2000" b="1" cap="small" spc="-50" dirty="0">
                <a:solidFill>
                  <a:schemeClr val="tx1"/>
                </a:solidFill>
                <a:latin typeface="Franklin Gothic Medium" panose="020B0603020102020204" pitchFamily="34" charset="0"/>
                <a:ea typeface="+mj-ea"/>
              </a:rPr>
              <a:t>Older Americans Act Reauthorization Act of 2016 </a:t>
            </a:r>
            <a:br>
              <a:rPr lang="en-US" sz="2000" b="1" cap="small" spc="-50" dirty="0">
                <a:solidFill>
                  <a:schemeClr val="tx1"/>
                </a:solidFill>
                <a:latin typeface="Franklin Gothic Medium" panose="020B0603020102020204" pitchFamily="34" charset="0"/>
                <a:ea typeface="+mj-ea"/>
              </a:rPr>
            </a:br>
            <a:r>
              <a:rPr lang="en-US" sz="2000" b="1" cap="small" spc="-50" dirty="0">
                <a:solidFill>
                  <a:schemeClr val="tx1"/>
                </a:solidFill>
                <a:latin typeface="Franklin Gothic Medium" panose="020B0603020102020204" pitchFamily="34" charset="0"/>
                <a:ea typeface="+mj-ea"/>
              </a:rPr>
              <a:t>and </a:t>
            </a:r>
            <a:br>
              <a:rPr lang="en-US" sz="2000" b="1" cap="small" spc="-50" dirty="0">
                <a:solidFill>
                  <a:schemeClr val="tx1"/>
                </a:solidFill>
                <a:latin typeface="Franklin Gothic Medium" panose="020B0603020102020204" pitchFamily="34" charset="0"/>
                <a:ea typeface="+mj-ea"/>
              </a:rPr>
            </a:br>
            <a:r>
              <a:rPr lang="en-US" sz="2000" b="1" cap="small" spc="-50" dirty="0">
                <a:solidFill>
                  <a:schemeClr val="tx1"/>
                </a:solidFill>
                <a:latin typeface="Franklin Gothic Medium" panose="020B0603020102020204" pitchFamily="34" charset="0"/>
                <a:ea typeface="+mj-ea"/>
              </a:rPr>
              <a:t>Alignment of Senior Community Service Employment Program’s (SCSEP) with the Workforce Innovation Opportunity Act (WIOA) Primary Indicators of Performance</a:t>
            </a:r>
            <a:br>
              <a:rPr lang="en-US" sz="1800" b="1" cap="small" spc="-50" dirty="0">
                <a:solidFill>
                  <a:schemeClr val="tx1"/>
                </a:solidFill>
                <a:latin typeface="Franklin Gothic Medium" panose="020B0603020102020204" pitchFamily="34" charset="0"/>
                <a:ea typeface="+mj-ea"/>
              </a:rPr>
            </a:br>
            <a:endParaRPr lang="en-US" sz="1800" dirty="0">
              <a:solidFill>
                <a:schemeClr val="tx1"/>
              </a:solidFill>
            </a:endParaRPr>
          </a:p>
        </p:txBody>
      </p:sp>
      <p:sp>
        <p:nvSpPr>
          <p:cNvPr id="7" name="Text Placeholder 6"/>
          <p:cNvSpPr>
            <a:spLocks noGrp="1"/>
          </p:cNvSpPr>
          <p:nvPr>
            <p:ph type="body" sz="half" idx="12"/>
          </p:nvPr>
        </p:nvSpPr>
        <p:spPr/>
        <p:txBody>
          <a:bodyPr/>
          <a:lstStyle/>
          <a:p>
            <a:r>
              <a:rPr lang="en-US" b="1" dirty="0">
                <a:latin typeface="Franklin Gothic Medium" panose="020B0603020102020204" pitchFamily="34" charset="0"/>
              </a:rPr>
              <a:t>USDOL/ETA</a:t>
            </a:r>
          </a:p>
        </p:txBody>
      </p:sp>
      <p:sp>
        <p:nvSpPr>
          <p:cNvPr id="4" name="Slide Number Placeholder 3"/>
          <p:cNvSpPr>
            <a:spLocks noGrp="1"/>
          </p:cNvSpPr>
          <p:nvPr>
            <p:ph type="sldNum" sz="quarter" idx="4294967295"/>
          </p:nvPr>
        </p:nvSpPr>
        <p:spPr>
          <a:xfrm>
            <a:off x="8159750" y="6459538"/>
            <a:ext cx="984250" cy="365125"/>
          </a:xfrm>
          <a:prstGeom prst="rect">
            <a:avLst/>
          </a:prstGeom>
        </p:spPr>
        <p:txBody>
          <a:bodyPr/>
          <a:lstStyle/>
          <a:p>
            <a:fld id="{D38BCB92-4239-460A-8122-62657529D709}" type="slidenum">
              <a:rPr lang="en-US" smtClean="0"/>
              <a:t>1</a:t>
            </a:fld>
            <a:endParaRPr lang="en-US" dirty="0"/>
          </a:p>
        </p:txBody>
      </p:sp>
      <p:pic>
        <p:nvPicPr>
          <p:cNvPr id="1026" name="Picture 2" descr="http://labornet.dol.gov/OPA/Seal/images/DOL-MasterLogo_Color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9050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327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State Plan</a:t>
            </a:r>
          </a:p>
        </p:txBody>
      </p:sp>
      <p:sp>
        <p:nvSpPr>
          <p:cNvPr id="3" name="Content Placeholder 2"/>
          <p:cNvSpPr>
            <a:spLocks noGrp="1"/>
          </p:cNvSpPr>
          <p:nvPr>
            <p:ph idx="1"/>
          </p:nvPr>
        </p:nvSpPr>
        <p:spPr>
          <a:xfrm>
            <a:off x="228600" y="1524000"/>
            <a:ext cx="7924800" cy="4654617"/>
          </a:xfrm>
        </p:spPr>
        <p:txBody>
          <a:bodyPr>
            <a:normAutofit/>
          </a:bodyPr>
          <a:lstStyle/>
          <a:p>
            <a:pPr lvl="1">
              <a:buFont typeface="Wingdings" panose="05000000000000000000" pitchFamily="2" charset="2"/>
              <a:buChar char="§"/>
            </a:pPr>
            <a:r>
              <a:rPr lang="en-US" sz="2400" dirty="0">
                <a:solidFill>
                  <a:schemeClr val="tx1"/>
                </a:solidFill>
                <a:latin typeface="Franklin Gothic Medium" panose="020B0603020102020204" pitchFamily="34" charset="0"/>
              </a:rPr>
              <a:t>States may include SCSEP in their WIOA combined state plans in lieu of a SCSEP standalone plan</a:t>
            </a:r>
          </a:p>
          <a:p>
            <a:pPr marL="457200" lvl="1" indent="0">
              <a:buNone/>
            </a:pPr>
            <a:r>
              <a:rPr lang="en-US" sz="2400" dirty="0">
                <a:solidFill>
                  <a:schemeClr val="tx1"/>
                </a:solidFill>
                <a:latin typeface="Franklin Gothic Medium" panose="020B0603020102020204" pitchFamily="34" charset="0"/>
              </a:rPr>
              <a:t> </a:t>
            </a:r>
          </a:p>
          <a:p>
            <a:pPr lvl="1">
              <a:buFont typeface="Wingdings" panose="05000000000000000000" pitchFamily="2" charset="2"/>
              <a:buChar char="§"/>
            </a:pPr>
            <a:r>
              <a:rPr lang="en-US" sz="2400" dirty="0">
                <a:solidFill>
                  <a:schemeClr val="tx1"/>
                </a:solidFill>
                <a:latin typeface="Franklin Gothic Medium" panose="020B0603020102020204" pitchFamily="34" charset="0"/>
              </a:rPr>
              <a:t>SCSEP state plans, whether in the WIOA combined state plan or in the SCSEP standalone plan, must describe coordination with WIOA and other related programs</a:t>
            </a:r>
          </a:p>
          <a:p>
            <a:pPr lvl="1">
              <a:buFont typeface="Wingdings" panose="05000000000000000000" pitchFamily="2" charset="2"/>
              <a:buChar char="§"/>
            </a:pPr>
            <a:endParaRPr lang="en-US" sz="1000" dirty="0">
              <a:solidFill>
                <a:schemeClr val="tx1"/>
              </a:solidFill>
              <a:latin typeface="Franklin Gothic Medium" panose="020B0603020102020204" pitchFamily="34" charset="0"/>
            </a:endParaRPr>
          </a:p>
          <a:p>
            <a:pPr lvl="1">
              <a:buFont typeface="Wingdings" panose="05000000000000000000" pitchFamily="2" charset="2"/>
              <a:buChar char="§"/>
            </a:pPr>
            <a:r>
              <a:rPr lang="en-US" sz="2400" dirty="0">
                <a:solidFill>
                  <a:schemeClr val="tx1"/>
                </a:solidFill>
                <a:latin typeface="Franklin Gothic Medium" panose="020B0603020102020204" pitchFamily="34" charset="0"/>
              </a:rPr>
              <a:t>SCSEP state plan required to describe how it will reduce unnecessary duplication of activities under WIOA and related activities</a:t>
            </a:r>
          </a:p>
        </p:txBody>
      </p:sp>
      <p:sp>
        <p:nvSpPr>
          <p:cNvPr id="4" name="Slide Number Placeholder 3"/>
          <p:cNvSpPr>
            <a:spLocks noGrp="1"/>
          </p:cNvSpPr>
          <p:nvPr>
            <p:ph type="sldNum" sz="quarter" idx="4294967295"/>
          </p:nvPr>
        </p:nvSpPr>
        <p:spPr>
          <a:xfrm>
            <a:off x="8159750" y="6459538"/>
            <a:ext cx="984250" cy="365125"/>
          </a:xfrm>
          <a:prstGeom prst="rect">
            <a:avLst/>
          </a:prstGeom>
        </p:spPr>
        <p:txBody>
          <a:bodyPr/>
          <a:lstStyle/>
          <a:p>
            <a:fld id="{D38BCB92-4239-460A-8122-62657529D709}" type="slidenum">
              <a:rPr lang="en-US" smtClean="0"/>
              <a:t>10</a:t>
            </a:fld>
            <a:endParaRPr lang="en-US" dirty="0"/>
          </a:p>
        </p:txBody>
      </p:sp>
    </p:spTree>
    <p:extLst>
      <p:ext uri="{BB962C8B-B14F-4D97-AF65-F5344CB8AC3E}">
        <p14:creationId xmlns:p14="http://schemas.microsoft.com/office/powerpoint/2010/main" val="796929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POLL	</a:t>
            </a:r>
          </a:p>
        </p:txBody>
      </p:sp>
      <p:sp>
        <p:nvSpPr>
          <p:cNvPr id="6" name="Content Placeholder 5"/>
          <p:cNvSpPr>
            <a:spLocks noGrp="1"/>
          </p:cNvSpPr>
          <p:nvPr>
            <p:ph idx="1"/>
          </p:nvPr>
        </p:nvSpPr>
        <p:spPr/>
        <p:txBody>
          <a:bodyPr/>
          <a:lstStyle/>
          <a:p>
            <a:r>
              <a:rPr lang="en-US" dirty="0"/>
              <a:t>Stand-Alone State Plan</a:t>
            </a:r>
          </a:p>
          <a:p>
            <a:r>
              <a:rPr lang="en-US" dirty="0"/>
              <a:t>Combined State Plan </a:t>
            </a:r>
          </a:p>
          <a:p>
            <a:r>
              <a:rPr lang="en-US" dirty="0"/>
              <a:t>Ummm -- I really don’t know</a:t>
            </a:r>
          </a:p>
        </p:txBody>
      </p:sp>
      <p:sp>
        <p:nvSpPr>
          <p:cNvPr id="7" name="TextBox 6"/>
          <p:cNvSpPr txBox="1"/>
          <p:nvPr/>
        </p:nvSpPr>
        <p:spPr>
          <a:xfrm>
            <a:off x="304800" y="1601661"/>
            <a:ext cx="7218323" cy="400110"/>
          </a:xfrm>
          <a:prstGeom prst="rect">
            <a:avLst/>
          </a:prstGeom>
          <a:noFill/>
        </p:spPr>
        <p:txBody>
          <a:bodyPr wrap="none" rtlCol="0">
            <a:spAutoFit/>
          </a:bodyPr>
          <a:lstStyle/>
          <a:p>
            <a:r>
              <a:rPr lang="en-US" sz="2000" dirty="0">
                <a:latin typeface="Franklin Gothic Medium" panose="020B0603020102020204" pitchFamily="34" charset="0"/>
              </a:rPr>
              <a:t>What Type of SCSEP State Plan Does Your State Currently Have?</a:t>
            </a:r>
          </a:p>
        </p:txBody>
      </p:sp>
    </p:spTree>
    <p:extLst>
      <p:ext uri="{BB962C8B-B14F-4D97-AF65-F5344CB8AC3E}">
        <p14:creationId xmlns:p14="http://schemas.microsoft.com/office/powerpoint/2010/main" val="2902524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US" sz="2400" b="1" dirty="0"/>
              <a:t>SCSEP Specified Many Of The Same Performance Indicators as Specified As WIOA Core Programs  </a:t>
            </a:r>
            <a:endParaRPr lang="en-US" sz="2400" dirty="0"/>
          </a:p>
        </p:txBody>
      </p:sp>
      <p:sp>
        <p:nvSpPr>
          <p:cNvPr id="3" name="Content Placeholder 2"/>
          <p:cNvSpPr>
            <a:spLocks noGrp="1"/>
          </p:cNvSpPr>
          <p:nvPr>
            <p:ph idx="1"/>
          </p:nvPr>
        </p:nvSpPr>
        <p:spPr>
          <a:xfrm>
            <a:off x="457200" y="1209470"/>
            <a:ext cx="7315200" cy="4654617"/>
          </a:xfrm>
        </p:spPr>
        <p:txBody>
          <a:bodyPr>
            <a:normAutofit fontScale="70000" lnSpcReduction="20000"/>
          </a:bodyPr>
          <a:lstStyle/>
          <a:p>
            <a:pPr>
              <a:buFont typeface="Wingdings" panose="05000000000000000000" pitchFamily="2" charset="2"/>
              <a:buChar char="§"/>
            </a:pPr>
            <a:r>
              <a:rPr lang="en-US" sz="2900" dirty="0">
                <a:solidFill>
                  <a:schemeClr val="tx1"/>
                </a:solidFill>
                <a:latin typeface="Franklin Gothic Medium" panose="020B0603020102020204" pitchFamily="34" charset="0"/>
              </a:rPr>
              <a:t>OAA-2016 requires SCSEP performance measures to align with WIOA primary indicators of performance</a:t>
            </a:r>
          </a:p>
          <a:p>
            <a:pPr lvl="1">
              <a:buFont typeface="Wingdings" panose="05000000000000000000" pitchFamily="2" charset="2"/>
              <a:buChar char="Ø"/>
            </a:pPr>
            <a:r>
              <a:rPr lang="en-US" dirty="0">
                <a:solidFill>
                  <a:schemeClr val="tx1"/>
                </a:solidFill>
                <a:latin typeface="Franklin Gothic Medium" panose="020B0603020102020204" pitchFamily="34" charset="0"/>
              </a:rPr>
              <a:t>Current - Entered Employment</a:t>
            </a:r>
            <a:r>
              <a:rPr lang="en-US" b="1" dirty="0">
                <a:solidFill>
                  <a:schemeClr val="tx1"/>
                </a:solidFill>
                <a:latin typeface="Franklin Gothic Medium" panose="020B0603020102020204" pitchFamily="34" charset="0"/>
              </a:rPr>
              <a:t>: </a:t>
            </a:r>
            <a:r>
              <a:rPr lang="en-US" dirty="0">
                <a:solidFill>
                  <a:schemeClr val="tx1"/>
                </a:solidFill>
                <a:latin typeface="Franklin Gothic Medium" panose="020B0603020102020204" pitchFamily="34" charset="0"/>
              </a:rPr>
              <a:t>1</a:t>
            </a:r>
            <a:r>
              <a:rPr lang="en-US" baseline="30000" dirty="0">
                <a:solidFill>
                  <a:schemeClr val="tx1"/>
                </a:solidFill>
                <a:latin typeface="Franklin Gothic Medium" panose="020B0603020102020204" pitchFamily="34" charset="0"/>
              </a:rPr>
              <a:t>st</a:t>
            </a:r>
            <a:r>
              <a:rPr lang="en-US" dirty="0">
                <a:solidFill>
                  <a:schemeClr val="tx1"/>
                </a:solidFill>
                <a:latin typeface="Franklin Gothic Medium" panose="020B0603020102020204" pitchFamily="34" charset="0"/>
              </a:rPr>
              <a:t> quarter after exit quarter</a:t>
            </a:r>
            <a:endParaRPr lang="en-US" b="1" dirty="0">
              <a:solidFill>
                <a:schemeClr val="tx1"/>
              </a:solidFill>
              <a:latin typeface="Franklin Gothic Medium" panose="020B0603020102020204" pitchFamily="34" charset="0"/>
            </a:endParaRPr>
          </a:p>
          <a:p>
            <a:pPr lvl="2">
              <a:buFont typeface="Wingdings" panose="05000000000000000000" pitchFamily="2" charset="2"/>
              <a:buChar char="ü"/>
            </a:pPr>
            <a:r>
              <a:rPr lang="en-US" sz="2600" b="1" dirty="0">
                <a:solidFill>
                  <a:schemeClr val="accent1">
                    <a:lumMod val="75000"/>
                  </a:schemeClr>
                </a:solidFill>
                <a:latin typeface="Franklin Gothic Medium" panose="020B0603020102020204" pitchFamily="34" charset="0"/>
              </a:rPr>
              <a:t>New: The percentage of project participants who are in unsubsidized employment during the second quarter after exit from the project </a:t>
            </a:r>
          </a:p>
          <a:p>
            <a:pPr lvl="1">
              <a:buFont typeface="Wingdings" panose="05000000000000000000" pitchFamily="2" charset="2"/>
              <a:buChar char="Ø"/>
            </a:pPr>
            <a:r>
              <a:rPr lang="en-US" dirty="0">
                <a:solidFill>
                  <a:schemeClr val="tx1"/>
                </a:solidFill>
                <a:latin typeface="Franklin Gothic Medium" panose="020B0603020102020204" pitchFamily="34" charset="0"/>
              </a:rPr>
              <a:t>Current: Employment Retention:</a:t>
            </a:r>
            <a:r>
              <a:rPr lang="en-US" b="1" dirty="0">
                <a:solidFill>
                  <a:schemeClr val="tx1"/>
                </a:solidFill>
                <a:latin typeface="Franklin Gothic Medium" panose="020B0603020102020204" pitchFamily="34" charset="0"/>
              </a:rPr>
              <a:t> </a:t>
            </a:r>
            <a:r>
              <a:rPr lang="en-US" dirty="0">
                <a:solidFill>
                  <a:schemeClr val="tx1"/>
                </a:solidFill>
                <a:latin typeface="Franklin Gothic Medium" panose="020B0603020102020204" pitchFamily="34" charset="0"/>
              </a:rPr>
              <a:t>2</a:t>
            </a:r>
            <a:r>
              <a:rPr lang="en-US" baseline="30000" dirty="0">
                <a:solidFill>
                  <a:schemeClr val="tx1"/>
                </a:solidFill>
                <a:latin typeface="Franklin Gothic Medium" panose="020B0603020102020204" pitchFamily="34" charset="0"/>
              </a:rPr>
              <a:t>nd</a:t>
            </a:r>
            <a:r>
              <a:rPr lang="en-US" dirty="0">
                <a:solidFill>
                  <a:schemeClr val="tx1"/>
                </a:solidFill>
                <a:latin typeface="Franklin Gothic Medium" panose="020B0603020102020204" pitchFamily="34" charset="0"/>
              </a:rPr>
              <a:t> and 3</a:t>
            </a:r>
            <a:r>
              <a:rPr lang="en-US" baseline="30000" dirty="0">
                <a:solidFill>
                  <a:schemeClr val="tx1"/>
                </a:solidFill>
                <a:latin typeface="Franklin Gothic Medium" panose="020B0603020102020204" pitchFamily="34" charset="0"/>
              </a:rPr>
              <a:t>rd</a:t>
            </a:r>
            <a:r>
              <a:rPr lang="en-US" dirty="0">
                <a:solidFill>
                  <a:schemeClr val="tx1"/>
                </a:solidFill>
                <a:latin typeface="Franklin Gothic Medium" panose="020B0603020102020204" pitchFamily="34" charset="0"/>
              </a:rPr>
              <a:t> quarters after   exit quarter</a:t>
            </a:r>
            <a:endParaRPr lang="en-US" b="1" dirty="0">
              <a:solidFill>
                <a:schemeClr val="tx1"/>
              </a:solidFill>
              <a:latin typeface="Franklin Gothic Medium" panose="020B0603020102020204" pitchFamily="34" charset="0"/>
            </a:endParaRPr>
          </a:p>
          <a:p>
            <a:pPr lvl="2">
              <a:buFont typeface="Wingdings" panose="05000000000000000000" pitchFamily="2" charset="2"/>
              <a:buChar char="ü"/>
            </a:pPr>
            <a:r>
              <a:rPr lang="en-US" sz="2600" b="1" dirty="0">
                <a:solidFill>
                  <a:schemeClr val="accent1">
                    <a:lumMod val="75000"/>
                  </a:schemeClr>
                </a:solidFill>
                <a:latin typeface="Franklin Gothic Medium" panose="020B0603020102020204" pitchFamily="34" charset="0"/>
              </a:rPr>
              <a:t>New: The percentage of project participants who are in unsubsidized employment during the fourth quarter after exit from the project </a:t>
            </a:r>
          </a:p>
          <a:p>
            <a:pPr lvl="1">
              <a:buFont typeface="Wingdings" panose="05000000000000000000" pitchFamily="2" charset="2"/>
              <a:buChar char="Ø"/>
            </a:pPr>
            <a:r>
              <a:rPr lang="en-US" dirty="0">
                <a:solidFill>
                  <a:schemeClr val="tx1"/>
                </a:solidFill>
                <a:latin typeface="Franklin Gothic Medium" panose="020B0603020102020204" pitchFamily="34" charset="0"/>
              </a:rPr>
              <a:t>Current - Average earnings: total earnings in 2</a:t>
            </a:r>
            <a:r>
              <a:rPr lang="en-US" baseline="30000" dirty="0">
                <a:solidFill>
                  <a:schemeClr val="tx1"/>
                </a:solidFill>
                <a:latin typeface="Franklin Gothic Medium" panose="020B0603020102020204" pitchFamily="34" charset="0"/>
              </a:rPr>
              <a:t>nd</a:t>
            </a:r>
            <a:r>
              <a:rPr lang="en-US" dirty="0">
                <a:solidFill>
                  <a:schemeClr val="tx1"/>
                </a:solidFill>
                <a:latin typeface="Franklin Gothic Medium" panose="020B0603020102020204" pitchFamily="34" charset="0"/>
              </a:rPr>
              <a:t>and 3</a:t>
            </a:r>
            <a:r>
              <a:rPr lang="en-US" baseline="30000" dirty="0">
                <a:solidFill>
                  <a:schemeClr val="tx1"/>
                </a:solidFill>
                <a:latin typeface="Franklin Gothic Medium" panose="020B0603020102020204" pitchFamily="34" charset="0"/>
              </a:rPr>
              <a:t>rd</a:t>
            </a:r>
            <a:r>
              <a:rPr lang="en-US" dirty="0">
                <a:solidFill>
                  <a:schemeClr val="tx1"/>
                </a:solidFill>
                <a:latin typeface="Franklin Gothic Medium" panose="020B0603020102020204" pitchFamily="34" charset="0"/>
              </a:rPr>
              <a:t> quarter after exit</a:t>
            </a:r>
          </a:p>
          <a:p>
            <a:pPr lvl="2">
              <a:buFont typeface="Wingdings" panose="05000000000000000000" pitchFamily="2" charset="2"/>
              <a:buChar char="ü"/>
            </a:pPr>
            <a:r>
              <a:rPr lang="en-US" sz="2600" b="1" dirty="0">
                <a:solidFill>
                  <a:schemeClr val="accent1">
                    <a:lumMod val="75000"/>
                  </a:schemeClr>
                </a:solidFill>
                <a:latin typeface="Franklin Gothic Medium" panose="020B0603020102020204" pitchFamily="34" charset="0"/>
              </a:rPr>
              <a:t>New: The median earnings of project participants who are in unsubsidized employment during the second quarter after exit from the project</a:t>
            </a:r>
          </a:p>
          <a:p>
            <a:pPr lvl="2">
              <a:buFont typeface="Courier New" panose="02070309020205020404" pitchFamily="49" charset="0"/>
              <a:buChar char="o"/>
            </a:pPr>
            <a:endParaRPr lang="en-US" sz="2400" b="1" dirty="0"/>
          </a:p>
          <a:p>
            <a:pPr>
              <a:buFont typeface="Wingdings" panose="05000000000000000000" pitchFamily="2" charset="2"/>
              <a:buChar char="§"/>
            </a:pPr>
            <a:endParaRPr lang="en-US" sz="2200" dirty="0"/>
          </a:p>
          <a:p>
            <a:pPr>
              <a:buFont typeface="Wingdings" panose="05000000000000000000" pitchFamily="2" charset="2"/>
              <a:buChar char="§"/>
            </a:pPr>
            <a:endParaRPr lang="en-US" sz="2200" dirty="0"/>
          </a:p>
          <a:p>
            <a:pPr>
              <a:buFont typeface="Wingdings" panose="05000000000000000000" pitchFamily="2" charset="2"/>
              <a:buChar char="§"/>
            </a:pPr>
            <a:endParaRPr lang="en-US" sz="2200" dirty="0"/>
          </a:p>
        </p:txBody>
      </p:sp>
      <p:sp>
        <p:nvSpPr>
          <p:cNvPr id="4" name="Slide Number Placeholder 3"/>
          <p:cNvSpPr>
            <a:spLocks noGrp="1"/>
          </p:cNvSpPr>
          <p:nvPr>
            <p:ph type="sldNum" sz="quarter" idx="4294967295"/>
          </p:nvPr>
        </p:nvSpPr>
        <p:spPr>
          <a:xfrm>
            <a:off x="8159750" y="6459538"/>
            <a:ext cx="984250" cy="365125"/>
          </a:xfrm>
          <a:prstGeom prst="rect">
            <a:avLst/>
          </a:prstGeom>
        </p:spPr>
        <p:txBody>
          <a:bodyPr/>
          <a:lstStyle/>
          <a:p>
            <a:fld id="{D38BCB92-4239-460A-8122-62657529D709}" type="slidenum">
              <a:rPr lang="en-US" smtClean="0"/>
              <a:t>12</a:t>
            </a:fld>
            <a:endParaRPr lang="en-US" dirty="0"/>
          </a:p>
        </p:txBody>
      </p:sp>
    </p:spTree>
    <p:extLst>
      <p:ext uri="{BB962C8B-B14F-4D97-AF65-F5344CB8AC3E}">
        <p14:creationId xmlns:p14="http://schemas.microsoft.com/office/powerpoint/2010/main" val="2514740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7489"/>
            <a:ext cx="7620000" cy="774492"/>
          </a:xfrm>
        </p:spPr>
        <p:txBody>
          <a:bodyPr>
            <a:noAutofit/>
          </a:bodyPr>
          <a:lstStyle/>
          <a:p>
            <a:pPr lvl="0" algn="ctr"/>
            <a:r>
              <a:rPr lang="en-US" sz="3200" dirty="0"/>
              <a:t>Changed from an additional measure to an indicator of performance</a:t>
            </a:r>
          </a:p>
        </p:txBody>
      </p:sp>
      <p:sp>
        <p:nvSpPr>
          <p:cNvPr id="3" name="Content Placeholder 2"/>
          <p:cNvSpPr>
            <a:spLocks noGrp="1"/>
          </p:cNvSpPr>
          <p:nvPr>
            <p:ph idx="1"/>
          </p:nvPr>
        </p:nvSpPr>
        <p:spPr>
          <a:xfrm>
            <a:off x="152400" y="1143000"/>
            <a:ext cx="7924800" cy="4654617"/>
          </a:xfrm>
        </p:spPr>
        <p:txBody>
          <a:bodyPr>
            <a:normAutofit/>
          </a:bodyPr>
          <a:lstStyle/>
          <a:p>
            <a:pPr>
              <a:buFont typeface="Wingdings" panose="05000000000000000000" pitchFamily="2" charset="2"/>
              <a:buChar char="§"/>
            </a:pPr>
            <a:r>
              <a:rPr lang="en-US" sz="2800" dirty="0">
                <a:solidFill>
                  <a:schemeClr val="tx1"/>
                </a:solidFill>
                <a:latin typeface="Franklin Gothic Medium" panose="020B0603020102020204" pitchFamily="34" charset="0"/>
              </a:rPr>
              <a:t>Indicators of effectiveness in serving employers, host agencies, and project participants</a:t>
            </a:r>
          </a:p>
          <a:p>
            <a:pPr lvl="1">
              <a:buFont typeface="Wingdings" panose="05000000000000000000" pitchFamily="2" charset="2"/>
              <a:buChar char="§"/>
            </a:pPr>
            <a:endParaRPr lang="en-US" sz="2000" dirty="0">
              <a:solidFill>
                <a:schemeClr val="tx1"/>
              </a:solidFill>
              <a:latin typeface="Franklin Gothic Medium" panose="020B0603020102020204" pitchFamily="34" charset="0"/>
            </a:endParaRPr>
          </a:p>
          <a:p>
            <a:pPr lvl="2">
              <a:buFont typeface="Wingdings" panose="05000000000000000000" pitchFamily="2" charset="2"/>
              <a:buChar char="Ø"/>
            </a:pPr>
            <a:r>
              <a:rPr lang="en-US" sz="2100" dirty="0">
                <a:solidFill>
                  <a:schemeClr val="tx1"/>
                </a:solidFill>
                <a:latin typeface="Franklin Gothic Medium" panose="020B0603020102020204" pitchFamily="34" charset="0"/>
              </a:rPr>
              <a:t>SCSEP currently captures this information and is defined as an average of American Customer Satisfaction Index (ACSI) score for employers, participants, and host agencies  </a:t>
            </a:r>
          </a:p>
          <a:p>
            <a:pPr lvl="2">
              <a:buFont typeface="Wingdings" panose="05000000000000000000" pitchFamily="2" charset="2"/>
              <a:buChar char="Ø"/>
            </a:pPr>
            <a:endParaRPr lang="en-US" sz="1100" dirty="0">
              <a:latin typeface="Franklin Gothic Medium" panose="020B0603020102020204" pitchFamily="34" charset="0"/>
            </a:endParaRPr>
          </a:p>
          <a:p>
            <a:pPr lvl="3"/>
            <a:endParaRPr lang="en-US" sz="2000" dirty="0"/>
          </a:p>
          <a:p>
            <a:pPr lvl="2"/>
            <a:endParaRPr lang="en-US" sz="2000" dirty="0"/>
          </a:p>
          <a:p>
            <a:pPr lvl="2"/>
            <a:endParaRPr lang="en-US" sz="2000" dirty="0"/>
          </a:p>
          <a:p>
            <a:endParaRPr lang="en-US" dirty="0"/>
          </a:p>
          <a:p>
            <a:endParaRPr lang="en-US" dirty="0"/>
          </a:p>
          <a:p>
            <a:endParaRPr lang="en-US" dirty="0"/>
          </a:p>
        </p:txBody>
      </p:sp>
      <p:sp>
        <p:nvSpPr>
          <p:cNvPr id="4" name="Slide Number Placeholder 3"/>
          <p:cNvSpPr>
            <a:spLocks noGrp="1"/>
          </p:cNvSpPr>
          <p:nvPr>
            <p:ph type="sldNum" sz="quarter" idx="4294967295"/>
          </p:nvPr>
        </p:nvSpPr>
        <p:spPr>
          <a:xfrm>
            <a:off x="8159750" y="6459538"/>
            <a:ext cx="984250" cy="365125"/>
          </a:xfrm>
          <a:prstGeom prst="rect">
            <a:avLst/>
          </a:prstGeom>
        </p:spPr>
        <p:txBody>
          <a:bodyPr/>
          <a:lstStyle/>
          <a:p>
            <a:fld id="{D38BCB92-4239-460A-8122-62657529D709}" type="slidenum">
              <a:rPr lang="en-US" smtClean="0"/>
              <a:pPr/>
              <a:t>13</a:t>
            </a:fld>
            <a:endParaRPr lang="en-US" dirty="0"/>
          </a:p>
        </p:txBody>
      </p:sp>
    </p:spTree>
    <p:extLst>
      <p:ext uri="{BB962C8B-B14F-4D97-AF65-F5344CB8AC3E}">
        <p14:creationId xmlns:p14="http://schemas.microsoft.com/office/powerpoint/2010/main" val="354572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7489"/>
            <a:ext cx="7213600" cy="774492"/>
          </a:xfrm>
        </p:spPr>
        <p:txBody>
          <a:bodyPr>
            <a:noAutofit/>
          </a:bodyPr>
          <a:lstStyle/>
          <a:p>
            <a:pPr lvl="0" algn="r"/>
            <a:r>
              <a:rPr lang="en-US" sz="2800" b="1" dirty="0"/>
              <a:t>Participation &amp; Community Service Measures </a:t>
            </a:r>
            <a:endParaRPr lang="en-US" sz="28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solidFill>
                  <a:schemeClr val="tx1"/>
                </a:solidFill>
                <a:latin typeface="Franklin Gothic Medium" panose="020B0603020102020204" pitchFamily="34" charset="0"/>
              </a:rPr>
              <a:t>OAA-2016 retains all three SCSEP participation and community service measures </a:t>
            </a:r>
          </a:p>
          <a:p>
            <a:pPr>
              <a:buFont typeface="Wingdings" panose="05000000000000000000" pitchFamily="2" charset="2"/>
              <a:buChar char="§"/>
            </a:pPr>
            <a:endParaRPr lang="en-US" sz="1000" dirty="0">
              <a:solidFill>
                <a:schemeClr val="tx1"/>
              </a:solidFill>
              <a:latin typeface="Franklin Gothic Medium" panose="020B0603020102020204" pitchFamily="34" charset="0"/>
            </a:endParaRPr>
          </a:p>
          <a:p>
            <a:pPr lvl="2">
              <a:buFont typeface="Wingdings" panose="05000000000000000000" pitchFamily="2" charset="2"/>
              <a:buChar char="Ø"/>
            </a:pPr>
            <a:r>
              <a:rPr lang="en-US" sz="2400" dirty="0">
                <a:solidFill>
                  <a:schemeClr val="tx1"/>
                </a:solidFill>
                <a:latin typeface="Franklin Gothic Medium" panose="020B0603020102020204" pitchFamily="34" charset="0"/>
              </a:rPr>
              <a:t>Community Service (hours of community service employment)</a:t>
            </a:r>
          </a:p>
          <a:p>
            <a:pPr lvl="2">
              <a:buFont typeface="Wingdings" panose="05000000000000000000" pitchFamily="2" charset="2"/>
              <a:buChar char="Ø"/>
            </a:pPr>
            <a:r>
              <a:rPr lang="en-US" sz="2400" dirty="0">
                <a:solidFill>
                  <a:schemeClr val="tx1"/>
                </a:solidFill>
                <a:latin typeface="Franklin Gothic Medium" panose="020B0603020102020204" pitchFamily="34" charset="0"/>
              </a:rPr>
              <a:t>Service Level (number of individuals served)</a:t>
            </a:r>
          </a:p>
          <a:p>
            <a:pPr lvl="2">
              <a:buFont typeface="Wingdings" panose="05000000000000000000" pitchFamily="2" charset="2"/>
              <a:buChar char="Ø"/>
            </a:pPr>
            <a:r>
              <a:rPr lang="en-US" sz="2400" dirty="0">
                <a:solidFill>
                  <a:schemeClr val="tx1"/>
                </a:solidFill>
                <a:latin typeface="Franklin Gothic Medium" panose="020B0603020102020204" pitchFamily="34" charset="0"/>
              </a:rPr>
              <a:t>Service to Most-in-Need</a:t>
            </a:r>
          </a:p>
          <a:p>
            <a:pPr lvl="2">
              <a:buFont typeface="Wingdings" panose="05000000000000000000" pitchFamily="2" charset="2"/>
              <a:buChar char="Ø"/>
            </a:pPr>
            <a:endParaRPr lang="en-US" sz="1000" dirty="0">
              <a:solidFill>
                <a:schemeClr val="tx1"/>
              </a:solidFill>
              <a:latin typeface="Franklin Gothic Medium" panose="020B0603020102020204" pitchFamily="34" charset="0"/>
            </a:endParaRPr>
          </a:p>
          <a:p>
            <a:pPr>
              <a:buFont typeface="Wingdings" panose="05000000000000000000" pitchFamily="2" charset="2"/>
              <a:buChar char="§"/>
            </a:pPr>
            <a:r>
              <a:rPr lang="en-US" sz="2400" dirty="0">
                <a:solidFill>
                  <a:schemeClr val="tx1"/>
                </a:solidFill>
                <a:latin typeface="Franklin Gothic Medium" panose="020B0603020102020204" pitchFamily="34" charset="0"/>
              </a:rPr>
              <a:t>OAA-2016 statutory language describing these measures is identical to the OAA-2006 language</a:t>
            </a:r>
          </a:p>
          <a:p>
            <a:pPr>
              <a:buFont typeface="Wingdings" panose="05000000000000000000" pitchFamily="2" charset="2"/>
              <a:buChar char="§"/>
            </a:pPr>
            <a:endParaRPr lang="en-US" sz="2200" dirty="0"/>
          </a:p>
          <a:p>
            <a:pPr>
              <a:buFont typeface="Wingdings" panose="05000000000000000000" pitchFamily="2" charset="2"/>
              <a:buChar char="§"/>
            </a:pPr>
            <a:endParaRPr lang="en-US" sz="2200" dirty="0"/>
          </a:p>
        </p:txBody>
      </p:sp>
      <p:sp>
        <p:nvSpPr>
          <p:cNvPr id="4" name="Slide Number Placeholder 3"/>
          <p:cNvSpPr>
            <a:spLocks noGrp="1"/>
          </p:cNvSpPr>
          <p:nvPr>
            <p:ph type="sldNum" sz="quarter" idx="4294967295"/>
          </p:nvPr>
        </p:nvSpPr>
        <p:spPr>
          <a:xfrm>
            <a:off x="8159750" y="6459538"/>
            <a:ext cx="984250" cy="365125"/>
          </a:xfrm>
          <a:prstGeom prst="rect">
            <a:avLst/>
          </a:prstGeom>
        </p:spPr>
        <p:txBody>
          <a:bodyPr/>
          <a:lstStyle/>
          <a:p>
            <a:fld id="{D38BCB92-4239-460A-8122-62657529D709}" type="slidenum">
              <a:rPr lang="en-US" smtClean="0"/>
              <a:t>14</a:t>
            </a:fld>
            <a:endParaRPr lang="en-US" dirty="0"/>
          </a:p>
        </p:txBody>
      </p:sp>
    </p:spTree>
    <p:extLst>
      <p:ext uri="{BB962C8B-B14F-4D97-AF65-F5344CB8AC3E}">
        <p14:creationId xmlns:p14="http://schemas.microsoft.com/office/powerpoint/2010/main" val="1740583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7489"/>
            <a:ext cx="7391400" cy="774492"/>
          </a:xfrm>
        </p:spPr>
        <p:txBody>
          <a:bodyPr>
            <a:noAutofit/>
          </a:bodyPr>
          <a:lstStyle/>
          <a:p>
            <a:pPr algn="ctr"/>
            <a:r>
              <a:rPr lang="en-US" sz="3200" b="1" dirty="0"/>
              <a:t>Eliminated Additional Performance Measures </a:t>
            </a:r>
            <a:endParaRPr lang="en-US" sz="3200" dirty="0"/>
          </a:p>
        </p:txBody>
      </p:sp>
      <p:sp>
        <p:nvSpPr>
          <p:cNvPr id="3" name="Content Placeholder 2"/>
          <p:cNvSpPr>
            <a:spLocks noGrp="1"/>
          </p:cNvSpPr>
          <p:nvPr>
            <p:ph idx="1"/>
          </p:nvPr>
        </p:nvSpPr>
        <p:spPr>
          <a:xfrm>
            <a:off x="457200" y="1219200"/>
            <a:ext cx="7543800" cy="4654617"/>
          </a:xfrm>
        </p:spPr>
        <p:txBody>
          <a:bodyPr>
            <a:normAutofit/>
          </a:bodyPr>
          <a:lstStyle/>
          <a:p>
            <a:pPr>
              <a:buFont typeface="Wingdings" panose="05000000000000000000" pitchFamily="2" charset="2"/>
              <a:buChar char="§"/>
            </a:pPr>
            <a:r>
              <a:rPr lang="en-US" sz="2400" dirty="0">
                <a:solidFill>
                  <a:schemeClr val="tx1"/>
                </a:solidFill>
                <a:latin typeface="Franklin Gothic Medium" panose="020B0603020102020204" pitchFamily="34" charset="0"/>
              </a:rPr>
              <a:t>OAA-2016 eliminates the Secretary of Labor’s authority to establish additional indicators of performance   </a:t>
            </a:r>
          </a:p>
          <a:p>
            <a:pPr>
              <a:buFont typeface="Wingdings" panose="05000000000000000000" pitchFamily="2" charset="2"/>
              <a:buChar char="§"/>
            </a:pPr>
            <a:r>
              <a:rPr lang="en-US" sz="2400" dirty="0">
                <a:solidFill>
                  <a:schemeClr val="tx1"/>
                </a:solidFill>
                <a:latin typeface="Franklin Gothic Medium" panose="020B0603020102020204" pitchFamily="34" charset="0"/>
              </a:rPr>
              <a:t>As a result, Volunteerism is eliminated.  Also Retention is now captured as the Employment Rate  – 4th Quarter After Exit indicator and Satisfaction of Participants, Employers and Host agencies is now captured as the Effectiveness in Serving Employers, Host Agencies, and Project Participants indicator</a:t>
            </a:r>
          </a:p>
          <a:p>
            <a:pPr>
              <a:buFont typeface="Wingdings" panose="05000000000000000000" pitchFamily="2" charset="2"/>
              <a:buChar char="§"/>
            </a:pPr>
            <a:endParaRPr lang="en-US" sz="2400" dirty="0">
              <a:solidFill>
                <a:schemeClr val="tx1"/>
              </a:solidFill>
              <a:latin typeface="Franklin Gothic Medium" panose="020B0603020102020204" pitchFamily="34" charset="0"/>
            </a:endParaRPr>
          </a:p>
          <a:p>
            <a:endParaRPr lang="en-US" dirty="0">
              <a:latin typeface="Franklin Gothic Medium" panose="020B0603020102020204" pitchFamily="34" charset="0"/>
            </a:endParaRPr>
          </a:p>
        </p:txBody>
      </p:sp>
      <p:sp>
        <p:nvSpPr>
          <p:cNvPr id="4" name="Slide Number Placeholder 3"/>
          <p:cNvSpPr>
            <a:spLocks noGrp="1"/>
          </p:cNvSpPr>
          <p:nvPr>
            <p:ph type="sldNum" sz="quarter" idx="4294967295"/>
          </p:nvPr>
        </p:nvSpPr>
        <p:spPr>
          <a:xfrm>
            <a:off x="8159750" y="6459538"/>
            <a:ext cx="984250" cy="365125"/>
          </a:xfrm>
          <a:prstGeom prst="rect">
            <a:avLst/>
          </a:prstGeom>
        </p:spPr>
        <p:txBody>
          <a:bodyPr/>
          <a:lstStyle/>
          <a:p>
            <a:fld id="{D38BCB92-4239-460A-8122-62657529D709}" type="slidenum">
              <a:rPr lang="en-US" smtClean="0"/>
              <a:t>15</a:t>
            </a:fld>
            <a:endParaRPr lang="en-US" dirty="0"/>
          </a:p>
        </p:txBody>
      </p:sp>
    </p:spTree>
    <p:extLst>
      <p:ext uri="{BB962C8B-B14F-4D97-AF65-F5344CB8AC3E}">
        <p14:creationId xmlns:p14="http://schemas.microsoft.com/office/powerpoint/2010/main" val="2606320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7489"/>
            <a:ext cx="7467600" cy="774492"/>
          </a:xfrm>
        </p:spPr>
        <p:txBody>
          <a:bodyPr>
            <a:noAutofit/>
          </a:bodyPr>
          <a:lstStyle/>
          <a:p>
            <a:pPr algn="ctr"/>
            <a:r>
              <a:rPr lang="en-US" sz="2800" b="1" dirty="0"/>
              <a:t>Current Factors for negotiating Expected Levels of Performance </a:t>
            </a:r>
            <a:endParaRPr lang="en-US" sz="2800" dirty="0"/>
          </a:p>
        </p:txBody>
      </p:sp>
      <p:sp>
        <p:nvSpPr>
          <p:cNvPr id="3" name="Content Placeholder 2"/>
          <p:cNvSpPr>
            <a:spLocks noGrp="1"/>
          </p:cNvSpPr>
          <p:nvPr>
            <p:ph idx="1"/>
          </p:nvPr>
        </p:nvSpPr>
        <p:spPr>
          <a:xfrm>
            <a:off x="152399" y="1209470"/>
            <a:ext cx="7867475" cy="4654617"/>
          </a:xfrm>
        </p:spPr>
        <p:txBody>
          <a:bodyPr>
            <a:normAutofit lnSpcReduction="10000"/>
          </a:bodyPr>
          <a:lstStyle/>
          <a:p>
            <a:pPr>
              <a:buFont typeface="Wingdings" panose="05000000000000000000" pitchFamily="2" charset="2"/>
              <a:buChar char="§"/>
            </a:pPr>
            <a:r>
              <a:rPr lang="en-US" sz="2000" dirty="0">
                <a:solidFill>
                  <a:schemeClr val="tx1"/>
                </a:solidFill>
                <a:latin typeface="Franklin Gothic Medium" panose="020B0603020102020204" pitchFamily="34" charset="0"/>
              </a:rPr>
              <a:t>Current OAA language specifies “Adjustment” The expected levels of performance shall be adjusted after the agreement has been reached only with respect to the following factors:</a:t>
            </a:r>
          </a:p>
          <a:p>
            <a:pPr marL="1085850" lvl="2">
              <a:buFont typeface="Wingdings" panose="05000000000000000000" pitchFamily="2" charset="2"/>
              <a:buChar char="Ø"/>
            </a:pPr>
            <a:r>
              <a:rPr lang="en-US" sz="1600" dirty="0">
                <a:solidFill>
                  <a:schemeClr val="tx1"/>
                </a:solidFill>
                <a:latin typeface="Franklin Gothic Medium" panose="020B0603020102020204" pitchFamily="34" charset="0"/>
              </a:rPr>
              <a:t>High rates of employment or of poverty or participation in the program of block grants to States for temporary assistance for needy families established under part A of title IV of the Social Security Act (42 U.S.C. 601 et seq.), in the areas served by a grantee, relative to other areas of the State involved or Nation</a:t>
            </a:r>
          </a:p>
          <a:p>
            <a:pPr marL="1085850" lvl="2">
              <a:buFont typeface="Wingdings" panose="05000000000000000000" pitchFamily="2" charset="2"/>
              <a:buChar char="Ø"/>
            </a:pPr>
            <a:r>
              <a:rPr lang="en-US" sz="1600" dirty="0">
                <a:solidFill>
                  <a:schemeClr val="tx1"/>
                </a:solidFill>
                <a:latin typeface="Franklin Gothic Medium" panose="020B0603020102020204" pitchFamily="34" charset="0"/>
              </a:rPr>
              <a:t>Significant downturns in the areas served by the grantee or in the national economy</a:t>
            </a:r>
          </a:p>
          <a:p>
            <a:pPr marL="1085850" lvl="2">
              <a:buFont typeface="Wingdings" panose="05000000000000000000" pitchFamily="2" charset="2"/>
              <a:buChar char="Ø"/>
            </a:pPr>
            <a:r>
              <a:rPr lang="en-US" sz="1600" dirty="0">
                <a:solidFill>
                  <a:schemeClr val="tx1"/>
                </a:solidFill>
                <a:latin typeface="Franklin Gothic Medium" panose="020B0603020102020204" pitchFamily="34" charset="0"/>
              </a:rPr>
              <a:t>Significant numbers or proportion of participants with 1 or more barriers to employment, including individuals described in subsection (a)(3)(B)(ii) or (b)(2) of section 518, served by a grantee relative to such numbers or proportions for grantee serving other areas of the State or Nation</a:t>
            </a:r>
          </a:p>
          <a:p>
            <a:pPr marL="1085850" lvl="2">
              <a:buFont typeface="Wingdings" panose="05000000000000000000" pitchFamily="2" charset="2"/>
              <a:buChar char="Ø"/>
            </a:pPr>
            <a:r>
              <a:rPr lang="en-US" sz="1600" dirty="0">
                <a:solidFill>
                  <a:schemeClr val="tx1"/>
                </a:solidFill>
                <a:latin typeface="Franklin Gothic Medium" panose="020B0603020102020204" pitchFamily="34" charset="0"/>
              </a:rPr>
              <a:t>Changes in Federal, State, or local minimum wage requirements </a:t>
            </a:r>
          </a:p>
          <a:p>
            <a:pPr marL="1085850" lvl="2">
              <a:buFont typeface="Wingdings" panose="05000000000000000000" pitchFamily="2" charset="2"/>
              <a:buChar char="Ø"/>
            </a:pPr>
            <a:r>
              <a:rPr lang="en-US" sz="1600" dirty="0">
                <a:solidFill>
                  <a:schemeClr val="tx1"/>
                </a:solidFill>
                <a:latin typeface="Franklin Gothic Medium" panose="020B0603020102020204" pitchFamily="34" charset="0"/>
              </a:rPr>
              <a:t>Limited economies of scale for the provision of community service employment and other authorized activities in the areas served by the grantee</a:t>
            </a:r>
          </a:p>
        </p:txBody>
      </p:sp>
    </p:spTree>
    <p:extLst>
      <p:ext uri="{BB962C8B-B14F-4D97-AF65-F5344CB8AC3E}">
        <p14:creationId xmlns:p14="http://schemas.microsoft.com/office/powerpoint/2010/main" val="494958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OAA-2016 - Adjustments and Factors for negotiating Expected Levels of Performance </a:t>
            </a:r>
            <a:endParaRPr lang="en-US" dirty="0"/>
          </a:p>
        </p:txBody>
      </p:sp>
      <p:sp>
        <p:nvSpPr>
          <p:cNvPr id="3" name="Content Placeholder 2"/>
          <p:cNvSpPr>
            <a:spLocks noGrp="1"/>
          </p:cNvSpPr>
          <p:nvPr>
            <p:ph idx="1"/>
          </p:nvPr>
        </p:nvSpPr>
        <p:spPr/>
        <p:txBody>
          <a:bodyPr>
            <a:normAutofit/>
          </a:bodyPr>
          <a:lstStyle/>
          <a:p>
            <a:pPr lvl="0" indent="-285750">
              <a:buFont typeface="Wingdings" panose="05000000000000000000" pitchFamily="2" charset="2"/>
              <a:buChar char="§"/>
            </a:pPr>
            <a:r>
              <a:rPr lang="en-US" sz="1800" dirty="0">
                <a:solidFill>
                  <a:prstClr val="black"/>
                </a:solidFill>
                <a:latin typeface="Franklin Gothic Medium" panose="020B0603020102020204" pitchFamily="34" charset="0"/>
              </a:rPr>
              <a:t>FACTORS - In reaching the agreements described in subparagraph (B), Each grantee and the Secretary shall – </a:t>
            </a:r>
          </a:p>
          <a:p>
            <a:pPr lvl="1">
              <a:buFont typeface="Wingdings" panose="05000000000000000000" pitchFamily="2" charset="2"/>
              <a:buChar char="Ø"/>
            </a:pPr>
            <a:r>
              <a:rPr lang="en-US" sz="1400" dirty="0">
                <a:solidFill>
                  <a:prstClr val="black"/>
                </a:solidFill>
                <a:latin typeface="Franklin Gothic Medium" panose="020B0603020102020204" pitchFamily="34" charset="0"/>
              </a:rPr>
              <a:t>Take into account how the levels involved compare with the expected levels of performance established for other grantees</a:t>
            </a:r>
          </a:p>
          <a:p>
            <a:pPr lvl="1">
              <a:buFont typeface="Wingdings" panose="05000000000000000000" pitchFamily="2" charset="2"/>
              <a:buChar char="Ø"/>
            </a:pPr>
            <a:r>
              <a:rPr lang="en-US" sz="1400" dirty="0">
                <a:solidFill>
                  <a:prstClr val="black"/>
                </a:solidFill>
                <a:latin typeface="Franklin Gothic Medium" panose="020B0603020102020204" pitchFamily="34" charset="0"/>
              </a:rPr>
              <a:t>Ensure that the levels involved are adjusted, using an objective statistical model based on the model established by the Secretary</a:t>
            </a:r>
          </a:p>
          <a:p>
            <a:pPr lvl="1">
              <a:buFont typeface="Wingdings" panose="05000000000000000000" pitchFamily="2" charset="2"/>
              <a:buChar char="Ø"/>
            </a:pPr>
            <a:r>
              <a:rPr lang="en-US" sz="1400" dirty="0">
                <a:solidFill>
                  <a:prstClr val="black"/>
                </a:solidFill>
                <a:latin typeface="Franklin Gothic Medium" panose="020B0603020102020204" pitchFamily="34" charset="0"/>
              </a:rPr>
              <a:t>Take into account the extent to which the levels involved promote continuous improvement in performance accountability on the core measures and ensure optimal return on the investment of the Federal Funds.</a:t>
            </a:r>
          </a:p>
          <a:p>
            <a:pPr lvl="0" indent="-285750">
              <a:buFont typeface="Wingdings" panose="05000000000000000000" pitchFamily="2" charset="2"/>
              <a:buChar char="§"/>
            </a:pPr>
            <a:r>
              <a:rPr lang="en-US" sz="1800" dirty="0">
                <a:solidFill>
                  <a:prstClr val="black"/>
                </a:solidFill>
                <a:latin typeface="Franklin Gothic Medium" panose="020B0603020102020204" pitchFamily="34" charset="0"/>
              </a:rPr>
              <a:t>ADJUSTMENTS BASED ON ECONOMIC CONDITIONS AND INDIVIDUALS SERVED </a:t>
            </a:r>
            <a:r>
              <a:rPr lang="en-US" sz="1800" dirty="0">
                <a:solidFill>
                  <a:schemeClr val="tx1"/>
                </a:solidFill>
                <a:latin typeface="Franklin Gothic Medium" panose="020B0603020102020204" pitchFamily="34" charset="0"/>
              </a:rPr>
              <a:t>DURING THE PROGRM YEAR – </a:t>
            </a:r>
          </a:p>
          <a:p>
            <a:pPr lvl="1">
              <a:buFont typeface="Wingdings" panose="05000000000000000000" pitchFamily="2" charset="2"/>
              <a:buChar char="Ø"/>
            </a:pPr>
            <a:r>
              <a:rPr lang="en-US" sz="1600" dirty="0">
                <a:solidFill>
                  <a:schemeClr val="tx1"/>
                </a:solidFill>
                <a:latin typeface="Franklin Gothic Medium" panose="020B0603020102020204" pitchFamily="34" charset="0"/>
              </a:rPr>
              <a:t>The Secretary shall, in accordance with the objective statistical model developed pursuant to subparagraph (D)(ii), adjust the expected levels of performance for a program year for grantees, to reflect the actual economic conditions and characteristics of participants in the corresponding projects during such program year</a:t>
            </a:r>
          </a:p>
        </p:txBody>
      </p:sp>
    </p:spTree>
    <p:extLst>
      <p:ext uri="{BB962C8B-B14F-4D97-AF65-F5344CB8AC3E}">
        <p14:creationId xmlns:p14="http://schemas.microsoft.com/office/powerpoint/2010/main" val="1856715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26594609"/>
              </p:ext>
            </p:extLst>
          </p:nvPr>
        </p:nvGraphicFramePr>
        <p:xfrm>
          <a:off x="228600" y="1014174"/>
          <a:ext cx="7543800" cy="5007326"/>
        </p:xfrm>
        <a:graphic>
          <a:graphicData uri="http://schemas.openxmlformats.org/drawingml/2006/table">
            <a:tbl>
              <a:tblPr firstRow="1" firstCol="1" bandRow="1">
                <a:tableStyleId>{5C22544A-7EE6-4342-B048-85BDC9FD1C3A}</a:tableStyleId>
              </a:tblPr>
              <a:tblGrid>
                <a:gridCol w="3644497">
                  <a:extLst>
                    <a:ext uri="{9D8B030D-6E8A-4147-A177-3AD203B41FA5}">
                      <a16:colId xmlns:a16="http://schemas.microsoft.com/office/drawing/2014/main" val="20000"/>
                    </a:ext>
                  </a:extLst>
                </a:gridCol>
                <a:gridCol w="3899303">
                  <a:extLst>
                    <a:ext uri="{9D8B030D-6E8A-4147-A177-3AD203B41FA5}">
                      <a16:colId xmlns:a16="http://schemas.microsoft.com/office/drawing/2014/main" val="20001"/>
                    </a:ext>
                  </a:extLst>
                </a:gridCol>
              </a:tblGrid>
              <a:tr h="551824">
                <a:tc>
                  <a:txBody>
                    <a:bodyPr/>
                    <a:lstStyle/>
                    <a:p>
                      <a:pPr marL="0" marR="0" lvl="0" indent="0" algn="l">
                        <a:lnSpc>
                          <a:spcPct val="115000"/>
                        </a:lnSpc>
                        <a:spcBef>
                          <a:spcPts val="0"/>
                        </a:spcBef>
                        <a:spcAft>
                          <a:spcPts val="0"/>
                        </a:spcAft>
                        <a:buFont typeface="+mj-lt"/>
                        <a:buNone/>
                      </a:pPr>
                      <a:r>
                        <a:rPr lang="en-US" sz="1600" b="0" dirty="0"/>
                        <a:t>OAA Reauthorized 2006 (PL 109-365)</a:t>
                      </a:r>
                      <a:endParaRPr lang="en-US" sz="1600" b="0" dirty="0">
                        <a:effectLst/>
                        <a:latin typeface="Calibri"/>
                        <a:ea typeface="Calibri"/>
                        <a:cs typeface="Times New Roman"/>
                      </a:endParaRPr>
                    </a:p>
                  </a:txBody>
                  <a:tcPr marL="47700" marR="47700" marT="0" marB="0"/>
                </a:tc>
                <a:tc>
                  <a: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600" b="0" dirty="0"/>
                        <a:t>OAA Reauthorized 2016 (PL 114-144)</a:t>
                      </a:r>
                    </a:p>
                    <a:p>
                      <a:pPr marL="342900" marR="0" lvl="0" indent="-342900" algn="l">
                        <a:lnSpc>
                          <a:spcPct val="115000"/>
                        </a:lnSpc>
                        <a:spcBef>
                          <a:spcPts val="0"/>
                        </a:spcBef>
                        <a:spcAft>
                          <a:spcPts val="0"/>
                        </a:spcAft>
                        <a:buFont typeface="+mj-lt"/>
                        <a:buAutoNum type="alphaUcParenR"/>
                      </a:pPr>
                      <a:endParaRPr lang="en-US" sz="1600" b="0" dirty="0">
                        <a:effectLst/>
                        <a:latin typeface="Calibri"/>
                        <a:ea typeface="Calibri"/>
                        <a:cs typeface="Times New Roman"/>
                      </a:endParaRPr>
                    </a:p>
                  </a:txBody>
                  <a:tcPr marL="47700" marR="47700" marT="0" marB="0"/>
                </a:tc>
                <a:extLst>
                  <a:ext uri="{0D108BD9-81ED-4DB2-BD59-A6C34878D82A}">
                    <a16:rowId xmlns:a16="http://schemas.microsoft.com/office/drawing/2014/main" val="10000"/>
                  </a:ext>
                </a:extLst>
              </a:tr>
              <a:tr h="680959">
                <a:tc>
                  <a:txBody>
                    <a:bodyPr/>
                    <a:lstStyle/>
                    <a:p>
                      <a:pPr marL="0" marR="0" lvl="0" indent="0" algn="l">
                        <a:lnSpc>
                          <a:spcPct val="115000"/>
                        </a:lnSpc>
                        <a:spcBef>
                          <a:spcPts val="0"/>
                        </a:spcBef>
                        <a:spcAft>
                          <a:spcPts val="0"/>
                        </a:spcAft>
                        <a:buFont typeface="+mj-lt"/>
                        <a:buNone/>
                      </a:pPr>
                      <a:r>
                        <a:rPr lang="en-US" sz="1100" b="1" dirty="0">
                          <a:effectLst/>
                          <a:latin typeface="+mn-lt"/>
                        </a:rPr>
                        <a:t>Entered Employment</a:t>
                      </a:r>
                    </a:p>
                    <a:p>
                      <a:pPr marL="0" marR="0" lvl="0" indent="0" algn="l">
                        <a:lnSpc>
                          <a:spcPct val="115000"/>
                        </a:lnSpc>
                        <a:spcBef>
                          <a:spcPts val="0"/>
                        </a:spcBef>
                        <a:spcAft>
                          <a:spcPts val="0"/>
                        </a:spcAft>
                        <a:buFont typeface="+mj-lt"/>
                        <a:buNone/>
                      </a:pPr>
                      <a:r>
                        <a:rPr lang="en-US" sz="1100" b="0" dirty="0">
                          <a:effectLst/>
                          <a:latin typeface="+mn-lt"/>
                        </a:rPr>
                        <a:t>Measured at 1</a:t>
                      </a:r>
                      <a:r>
                        <a:rPr lang="en-US" sz="1100" b="0" baseline="30000" dirty="0">
                          <a:effectLst/>
                          <a:latin typeface="+mn-lt"/>
                        </a:rPr>
                        <a:t>st</a:t>
                      </a:r>
                      <a:r>
                        <a:rPr lang="en-US" sz="1100" b="0" dirty="0">
                          <a:effectLst/>
                          <a:latin typeface="+mn-lt"/>
                        </a:rPr>
                        <a:t> Quarter after Exit</a:t>
                      </a:r>
                      <a:r>
                        <a:rPr lang="en-US" sz="1100" b="0" baseline="0" dirty="0">
                          <a:effectLst/>
                          <a:latin typeface="+mn-lt"/>
                        </a:rPr>
                        <a:t> Quarter</a:t>
                      </a:r>
                      <a:endParaRPr lang="en-US" sz="1100" b="0" dirty="0">
                        <a:effectLst/>
                        <a:latin typeface="+mn-lt"/>
                        <a:ea typeface="Calibri"/>
                        <a:cs typeface="Times New Roman"/>
                      </a:endParaRPr>
                    </a:p>
                  </a:txBody>
                  <a:tcPr marL="47700" marR="47700" marT="0" marB="0"/>
                </a:tc>
                <a:tc>
                  <a:txBody>
                    <a:bodyPr/>
                    <a:lstStyle/>
                    <a:p>
                      <a:pPr marL="0" marR="0" lvl="0" indent="0" algn="l">
                        <a:lnSpc>
                          <a:spcPct val="115000"/>
                        </a:lnSpc>
                        <a:spcBef>
                          <a:spcPts val="0"/>
                        </a:spcBef>
                        <a:spcAft>
                          <a:spcPts val="0"/>
                        </a:spcAft>
                        <a:buFont typeface="+mj-lt"/>
                        <a:buNone/>
                      </a:pPr>
                      <a:r>
                        <a:rPr lang="en-US" sz="1100" b="0" dirty="0">
                          <a:effectLst/>
                          <a:latin typeface="+mn-lt"/>
                        </a:rPr>
                        <a:t>Employment Rate</a:t>
                      </a:r>
                      <a:r>
                        <a:rPr lang="en-US" sz="1100" b="0" dirty="0">
                          <a:solidFill>
                            <a:srgbClr val="FF0000"/>
                          </a:solidFill>
                          <a:effectLst/>
                          <a:latin typeface="+mn-lt"/>
                        </a:rPr>
                        <a:t> </a:t>
                      </a:r>
                      <a:r>
                        <a:rPr lang="en-US" sz="1100" b="0" u="none" dirty="0">
                          <a:solidFill>
                            <a:schemeClr val="tx1"/>
                          </a:solidFill>
                          <a:effectLst/>
                          <a:latin typeface="+mn-lt"/>
                        </a:rPr>
                        <a:t>– 2nd Quarter After Exit - </a:t>
                      </a:r>
                      <a:r>
                        <a:rPr lang="en-US" sz="1100" b="0" dirty="0">
                          <a:effectLst/>
                          <a:latin typeface="+mn-lt"/>
                        </a:rPr>
                        <a:t>The percentage of project participants who are in unsubsidized employment during the second quarter after exit from the project</a:t>
                      </a:r>
                    </a:p>
                  </a:txBody>
                  <a:tcPr marL="47700" marR="47700" marT="0" marB="0"/>
                </a:tc>
                <a:extLst>
                  <a:ext uri="{0D108BD9-81ED-4DB2-BD59-A6C34878D82A}">
                    <a16:rowId xmlns:a16="http://schemas.microsoft.com/office/drawing/2014/main" val="10001"/>
                  </a:ext>
                </a:extLst>
              </a:tr>
              <a:tr h="680959">
                <a:tc>
                  <a:txBody>
                    <a:bodyPr/>
                    <a:lstStyle/>
                    <a:p>
                      <a:pPr marL="0" marR="0" lvl="0" indent="0" algn="l">
                        <a:lnSpc>
                          <a:spcPct val="115000"/>
                        </a:lnSpc>
                        <a:spcBef>
                          <a:spcPts val="0"/>
                        </a:spcBef>
                        <a:spcAft>
                          <a:spcPts val="0"/>
                        </a:spcAft>
                        <a:buFont typeface="+mj-lt"/>
                        <a:buNone/>
                      </a:pPr>
                      <a:r>
                        <a:rPr lang="en-US" sz="1100" b="1" dirty="0">
                          <a:effectLst/>
                          <a:latin typeface="+mn-lt"/>
                          <a:ea typeface="Calibri"/>
                          <a:cs typeface="Times New Roman"/>
                        </a:rPr>
                        <a:t>Employment</a:t>
                      </a:r>
                      <a:r>
                        <a:rPr lang="en-US" sz="1100" b="1" baseline="0" dirty="0">
                          <a:effectLst/>
                          <a:latin typeface="+mn-lt"/>
                          <a:ea typeface="Calibri"/>
                          <a:cs typeface="Times New Roman"/>
                        </a:rPr>
                        <a:t> Retention</a:t>
                      </a:r>
                    </a:p>
                    <a:p>
                      <a:pPr marL="0" marR="0" lvl="0" indent="0" algn="l">
                        <a:lnSpc>
                          <a:spcPct val="115000"/>
                        </a:lnSpc>
                        <a:spcBef>
                          <a:spcPts val="0"/>
                        </a:spcBef>
                        <a:spcAft>
                          <a:spcPts val="0"/>
                        </a:spcAft>
                        <a:buFont typeface="+mj-lt"/>
                        <a:buNone/>
                      </a:pPr>
                      <a:r>
                        <a:rPr lang="en-US" sz="1100" b="0" baseline="0" dirty="0">
                          <a:effectLst/>
                          <a:latin typeface="+mn-lt"/>
                          <a:ea typeface="Calibri"/>
                          <a:cs typeface="Times New Roman"/>
                        </a:rPr>
                        <a:t>Measured at 2</a:t>
                      </a:r>
                      <a:r>
                        <a:rPr lang="en-US" sz="1100" b="0" baseline="30000" dirty="0">
                          <a:effectLst/>
                          <a:latin typeface="+mn-lt"/>
                          <a:ea typeface="Calibri"/>
                          <a:cs typeface="Times New Roman"/>
                        </a:rPr>
                        <a:t>nd</a:t>
                      </a:r>
                      <a:r>
                        <a:rPr lang="en-US" sz="1100" b="0" baseline="0" dirty="0">
                          <a:effectLst/>
                          <a:latin typeface="+mn-lt"/>
                          <a:ea typeface="Calibri"/>
                          <a:cs typeface="Times New Roman"/>
                        </a:rPr>
                        <a:t> and 3</a:t>
                      </a:r>
                      <a:r>
                        <a:rPr lang="en-US" sz="1100" b="0" baseline="30000" dirty="0">
                          <a:effectLst/>
                          <a:latin typeface="+mn-lt"/>
                          <a:ea typeface="Calibri"/>
                          <a:cs typeface="Times New Roman"/>
                        </a:rPr>
                        <a:t>rd</a:t>
                      </a:r>
                      <a:r>
                        <a:rPr lang="en-US" sz="1100" b="0" baseline="0" dirty="0">
                          <a:effectLst/>
                          <a:latin typeface="+mn-lt"/>
                          <a:ea typeface="Calibri"/>
                          <a:cs typeface="Times New Roman"/>
                        </a:rPr>
                        <a:t> Quarters after Exit Quarter</a:t>
                      </a:r>
                      <a:endParaRPr lang="en-US" sz="1100" b="0" dirty="0">
                        <a:effectLst/>
                        <a:latin typeface="+mn-lt"/>
                        <a:ea typeface="Calibri"/>
                        <a:cs typeface="Times New Roman"/>
                      </a:endParaRPr>
                    </a:p>
                  </a:txBody>
                  <a:tcPr marL="47700" marR="47700" marT="0" marB="0"/>
                </a:tc>
                <a:tc>
                  <a:txBody>
                    <a:bodyPr/>
                    <a:lstStyle/>
                    <a:p>
                      <a:pPr marL="0" marR="0" lvl="0" indent="0" algn="l">
                        <a:lnSpc>
                          <a:spcPct val="115000"/>
                        </a:lnSpc>
                        <a:spcBef>
                          <a:spcPts val="0"/>
                        </a:spcBef>
                        <a:spcAft>
                          <a:spcPts val="0"/>
                        </a:spcAft>
                        <a:buFont typeface="+mj-lt"/>
                        <a:buNone/>
                      </a:pPr>
                      <a:r>
                        <a:rPr lang="en-US" sz="1100" b="0" dirty="0">
                          <a:effectLst/>
                          <a:latin typeface="+mn-lt"/>
                          <a:ea typeface="Calibri"/>
                          <a:cs typeface="Times New Roman"/>
                        </a:rPr>
                        <a:t>Employment</a:t>
                      </a:r>
                      <a:r>
                        <a:rPr lang="en-US" sz="1100" b="0" baseline="0" dirty="0">
                          <a:effectLst/>
                          <a:latin typeface="+mn-lt"/>
                          <a:ea typeface="Calibri"/>
                          <a:cs typeface="Times New Roman"/>
                        </a:rPr>
                        <a:t> </a:t>
                      </a:r>
                      <a:r>
                        <a:rPr lang="en-US" sz="1100" b="0" u="none" baseline="0" dirty="0">
                          <a:solidFill>
                            <a:schemeClr val="tx1"/>
                          </a:solidFill>
                          <a:effectLst/>
                          <a:latin typeface="+mn-lt"/>
                          <a:ea typeface="Calibri"/>
                          <a:cs typeface="Times New Roman"/>
                        </a:rPr>
                        <a:t>Rate </a:t>
                      </a:r>
                      <a:r>
                        <a:rPr lang="en-US" sz="1100" b="0" u="none" dirty="0">
                          <a:solidFill>
                            <a:schemeClr val="tx1"/>
                          </a:solidFill>
                          <a:effectLst/>
                          <a:latin typeface="+mn-lt"/>
                        </a:rPr>
                        <a:t>– 4th Quarter After Exit </a:t>
                      </a:r>
                      <a:r>
                        <a:rPr lang="en-US" sz="1100" b="0" u="none" baseline="0" dirty="0">
                          <a:solidFill>
                            <a:schemeClr val="tx1"/>
                          </a:solidFill>
                          <a:effectLst/>
                          <a:latin typeface="+mn-lt"/>
                          <a:ea typeface="Calibri"/>
                          <a:cs typeface="Times New Roman"/>
                        </a:rPr>
                        <a:t>- </a:t>
                      </a:r>
                      <a:r>
                        <a:rPr lang="en-US" sz="1100" b="0" u="none" dirty="0">
                          <a:solidFill>
                            <a:schemeClr val="tx1"/>
                          </a:solidFill>
                          <a:effectLst/>
                          <a:latin typeface="+mn-lt"/>
                          <a:ea typeface="Calibri"/>
                          <a:cs typeface="Times New Roman"/>
                        </a:rPr>
                        <a:t>The </a:t>
                      </a:r>
                      <a:r>
                        <a:rPr lang="en-US" sz="1100" b="0" dirty="0">
                          <a:effectLst/>
                          <a:latin typeface="+mn-lt"/>
                          <a:ea typeface="Calibri"/>
                          <a:cs typeface="Times New Roman"/>
                        </a:rPr>
                        <a:t>percentage of project participants who are in unsubsidized employment during the fourth quarter after exit from the project</a:t>
                      </a:r>
                    </a:p>
                  </a:txBody>
                  <a:tcPr marL="47700" marR="47700" marT="0" marB="0"/>
                </a:tc>
                <a:extLst>
                  <a:ext uri="{0D108BD9-81ED-4DB2-BD59-A6C34878D82A}">
                    <a16:rowId xmlns:a16="http://schemas.microsoft.com/office/drawing/2014/main" val="10002"/>
                  </a:ext>
                </a:extLst>
              </a:tr>
              <a:tr h="733658">
                <a:tc>
                  <a:txBody>
                    <a:bodyPr/>
                    <a:lstStyle/>
                    <a:p>
                      <a:pPr marL="0" marR="0" lvl="0" indent="0" algn="l">
                        <a:lnSpc>
                          <a:spcPct val="115000"/>
                        </a:lnSpc>
                        <a:spcBef>
                          <a:spcPts val="0"/>
                        </a:spcBef>
                        <a:spcAft>
                          <a:spcPts val="0"/>
                        </a:spcAft>
                        <a:buFont typeface="+mj-lt"/>
                        <a:buNone/>
                      </a:pPr>
                      <a:r>
                        <a:rPr lang="en-US" sz="1100" b="1" dirty="0">
                          <a:effectLst/>
                          <a:latin typeface="+mn-lt"/>
                          <a:ea typeface="Calibri"/>
                          <a:cs typeface="Times New Roman"/>
                        </a:rPr>
                        <a:t>Average</a:t>
                      </a:r>
                      <a:r>
                        <a:rPr lang="en-US" sz="1100" b="1" baseline="0" dirty="0">
                          <a:effectLst/>
                          <a:latin typeface="+mn-lt"/>
                          <a:ea typeface="Calibri"/>
                          <a:cs typeface="Times New Roman"/>
                        </a:rPr>
                        <a:t> Earnings</a:t>
                      </a:r>
                    </a:p>
                    <a:p>
                      <a:pPr marL="0" marR="0" lvl="0" indent="0" algn="l">
                        <a:lnSpc>
                          <a:spcPct val="115000"/>
                        </a:lnSpc>
                        <a:spcBef>
                          <a:spcPts val="0"/>
                        </a:spcBef>
                        <a:spcAft>
                          <a:spcPts val="0"/>
                        </a:spcAft>
                        <a:buFont typeface="+mj-lt"/>
                        <a:buNone/>
                      </a:pPr>
                      <a:r>
                        <a:rPr lang="en-US" sz="1100" b="0" baseline="0" dirty="0">
                          <a:effectLst/>
                          <a:latin typeface="+mn-lt"/>
                          <a:ea typeface="Calibri"/>
                          <a:cs typeface="Times New Roman"/>
                        </a:rPr>
                        <a:t>Mean earnings in 2</a:t>
                      </a:r>
                      <a:r>
                        <a:rPr lang="en-US" sz="1100" b="0" baseline="30000" dirty="0">
                          <a:effectLst/>
                          <a:latin typeface="+mn-lt"/>
                          <a:ea typeface="Calibri"/>
                          <a:cs typeface="Times New Roman"/>
                        </a:rPr>
                        <a:t>nd</a:t>
                      </a:r>
                      <a:r>
                        <a:rPr lang="en-US" sz="1100" b="0" baseline="0" dirty="0">
                          <a:effectLst/>
                          <a:latin typeface="+mn-lt"/>
                          <a:ea typeface="Calibri"/>
                          <a:cs typeface="Times New Roman"/>
                        </a:rPr>
                        <a:t> and 3</a:t>
                      </a:r>
                      <a:r>
                        <a:rPr lang="en-US" sz="1100" b="0" baseline="30000" dirty="0">
                          <a:effectLst/>
                          <a:latin typeface="+mn-lt"/>
                          <a:ea typeface="Calibri"/>
                          <a:cs typeface="Times New Roman"/>
                        </a:rPr>
                        <a:t>rd</a:t>
                      </a:r>
                      <a:r>
                        <a:rPr lang="en-US" sz="1100" b="0" baseline="0" dirty="0">
                          <a:effectLst/>
                          <a:latin typeface="+mn-lt"/>
                          <a:ea typeface="Calibri"/>
                          <a:cs typeface="Times New Roman"/>
                        </a:rPr>
                        <a:t> Quarters after Exit Quarter</a:t>
                      </a:r>
                      <a:endParaRPr lang="en-US" sz="1100" b="0" dirty="0">
                        <a:effectLst/>
                        <a:latin typeface="+mn-lt"/>
                        <a:ea typeface="Calibri"/>
                        <a:cs typeface="Times New Roman"/>
                      </a:endParaRPr>
                    </a:p>
                  </a:txBody>
                  <a:tcPr marL="47700" marR="47700" marT="0" marB="0"/>
                </a:tc>
                <a:tc>
                  <a:txBody>
                    <a:bodyPr/>
                    <a:lstStyle/>
                    <a:p>
                      <a:pPr marL="0" marR="0" lvl="0" indent="0" algn="l">
                        <a:lnSpc>
                          <a:spcPct val="115000"/>
                        </a:lnSpc>
                        <a:spcBef>
                          <a:spcPts val="0"/>
                        </a:spcBef>
                        <a:spcAft>
                          <a:spcPts val="0"/>
                        </a:spcAft>
                        <a:buFont typeface="+mj-lt"/>
                        <a:buNone/>
                      </a:pPr>
                      <a:r>
                        <a:rPr lang="en-US" sz="1100" b="0" u="none" dirty="0">
                          <a:solidFill>
                            <a:schemeClr val="tx1"/>
                          </a:solidFill>
                          <a:effectLst/>
                          <a:latin typeface="+mn-lt"/>
                        </a:rPr>
                        <a:t>Median Earnings – 2nd Quarter After Exit - </a:t>
                      </a:r>
                      <a:r>
                        <a:rPr lang="en-US" sz="1100" b="0" dirty="0">
                          <a:effectLst/>
                          <a:latin typeface="+mn-lt"/>
                          <a:ea typeface="Calibri"/>
                          <a:cs typeface="Times New Roman"/>
                        </a:rPr>
                        <a:t>The median earnings of project participants who are in unsubsidized employment during the second quarter after exit from the project</a:t>
                      </a:r>
                    </a:p>
                  </a:txBody>
                  <a:tcPr marL="47700" marR="47700" marT="0" marB="0"/>
                </a:tc>
                <a:extLst>
                  <a:ext uri="{0D108BD9-81ED-4DB2-BD59-A6C34878D82A}">
                    <a16:rowId xmlns:a16="http://schemas.microsoft.com/office/drawing/2014/main" val="10003"/>
                  </a:ext>
                </a:extLst>
              </a:tr>
              <a:tr h="358866">
                <a:tc>
                  <a:txBody>
                    <a:bodyPr/>
                    <a:lstStyle/>
                    <a:p>
                      <a:pPr marL="0" marR="0" lvl="0" indent="0" algn="l">
                        <a:lnSpc>
                          <a:spcPct val="115000"/>
                        </a:lnSpc>
                        <a:spcBef>
                          <a:spcPts val="0"/>
                        </a:spcBef>
                        <a:spcAft>
                          <a:spcPts val="0"/>
                        </a:spcAft>
                        <a:buFont typeface="+mj-lt"/>
                        <a:buNone/>
                      </a:pPr>
                      <a:r>
                        <a:rPr lang="en-US" sz="1100" b="0" dirty="0">
                          <a:effectLst/>
                          <a:latin typeface="+mn-lt"/>
                          <a:ea typeface="Calibri"/>
                          <a:cs typeface="Times New Roman"/>
                        </a:rPr>
                        <a:t>Community</a:t>
                      </a:r>
                      <a:r>
                        <a:rPr lang="en-US" sz="1100" b="0" baseline="0" dirty="0">
                          <a:effectLst/>
                          <a:latin typeface="+mn-lt"/>
                          <a:ea typeface="Calibri"/>
                          <a:cs typeface="Times New Roman"/>
                        </a:rPr>
                        <a:t> Service:</a:t>
                      </a:r>
                    </a:p>
                    <a:p>
                      <a:pPr marL="0" marR="0" lvl="0" indent="0" algn="l">
                        <a:lnSpc>
                          <a:spcPct val="115000"/>
                        </a:lnSpc>
                        <a:spcBef>
                          <a:spcPts val="0"/>
                        </a:spcBef>
                        <a:spcAft>
                          <a:spcPts val="0"/>
                        </a:spcAft>
                        <a:buFont typeface="+mj-lt"/>
                        <a:buNone/>
                      </a:pPr>
                      <a:r>
                        <a:rPr lang="en-US" sz="1100" b="0" baseline="0" dirty="0">
                          <a:effectLst/>
                          <a:latin typeface="+mn-lt"/>
                          <a:ea typeface="Calibri"/>
                          <a:cs typeface="Times New Roman"/>
                        </a:rPr>
                        <a:t>Hours of Community Service Employment</a:t>
                      </a:r>
                      <a:endParaRPr lang="en-US" sz="1100" b="0" dirty="0">
                        <a:effectLst/>
                        <a:latin typeface="+mn-lt"/>
                        <a:ea typeface="Calibri"/>
                        <a:cs typeface="Times New Roman"/>
                      </a:endParaRPr>
                    </a:p>
                  </a:txBody>
                  <a:tcPr marL="47700" marR="47700" marT="0" marB="0"/>
                </a:tc>
                <a:tc>
                  <a:txBody>
                    <a:bodyPr/>
                    <a:lstStyle/>
                    <a:p>
                      <a:pPr marL="0" marR="0" lvl="0" indent="0" algn="l">
                        <a:lnSpc>
                          <a:spcPct val="115000"/>
                        </a:lnSpc>
                        <a:spcBef>
                          <a:spcPts val="0"/>
                        </a:spcBef>
                        <a:spcAft>
                          <a:spcPts val="0"/>
                        </a:spcAft>
                        <a:buFont typeface="+mj-lt"/>
                        <a:buNone/>
                      </a:pPr>
                      <a:r>
                        <a:rPr lang="en-US" sz="1100" b="0" dirty="0">
                          <a:effectLst/>
                          <a:latin typeface="+mn-lt"/>
                          <a:ea typeface="Calibri"/>
                          <a:cs typeface="Times New Roman"/>
                        </a:rPr>
                        <a:t>Community</a:t>
                      </a:r>
                      <a:r>
                        <a:rPr lang="en-US" sz="1100" b="0" baseline="0" dirty="0">
                          <a:effectLst/>
                          <a:latin typeface="+mn-lt"/>
                          <a:ea typeface="Calibri"/>
                          <a:cs typeface="Times New Roman"/>
                        </a:rPr>
                        <a:t> Service:</a:t>
                      </a:r>
                    </a:p>
                    <a:p>
                      <a:pPr marL="0" marR="0" lvl="0" indent="0" algn="l">
                        <a:lnSpc>
                          <a:spcPct val="115000"/>
                        </a:lnSpc>
                        <a:spcBef>
                          <a:spcPts val="0"/>
                        </a:spcBef>
                        <a:spcAft>
                          <a:spcPts val="0"/>
                        </a:spcAft>
                        <a:buFont typeface="+mj-lt"/>
                        <a:buNone/>
                      </a:pPr>
                      <a:r>
                        <a:rPr lang="en-US" sz="1100" b="0" baseline="0" dirty="0">
                          <a:effectLst/>
                          <a:latin typeface="+mn-lt"/>
                          <a:ea typeface="Calibri"/>
                          <a:cs typeface="Times New Roman"/>
                        </a:rPr>
                        <a:t>Hours of Community Service Employment</a:t>
                      </a:r>
                      <a:endParaRPr lang="en-US" sz="1100" b="0" dirty="0">
                        <a:effectLst/>
                        <a:latin typeface="+mn-lt"/>
                        <a:ea typeface="Calibri"/>
                        <a:cs typeface="Times New Roman"/>
                      </a:endParaRPr>
                    </a:p>
                  </a:txBody>
                  <a:tcPr marL="47700" marR="47700" marT="0" marB="0"/>
                </a:tc>
                <a:extLst>
                  <a:ext uri="{0D108BD9-81ED-4DB2-BD59-A6C34878D82A}">
                    <a16:rowId xmlns:a16="http://schemas.microsoft.com/office/drawing/2014/main" val="10004"/>
                  </a:ext>
                </a:extLst>
              </a:tr>
              <a:tr h="358866">
                <a:tc>
                  <a:txBody>
                    <a:bodyPr/>
                    <a:lstStyle/>
                    <a:p>
                      <a:pPr marL="0" marR="0" algn="l">
                        <a:lnSpc>
                          <a:spcPct val="115000"/>
                        </a:lnSpc>
                        <a:spcBef>
                          <a:spcPts val="0"/>
                        </a:spcBef>
                        <a:spcAft>
                          <a:spcPts val="0"/>
                        </a:spcAft>
                      </a:pPr>
                      <a:r>
                        <a:rPr lang="en-US" sz="1100" b="0" dirty="0">
                          <a:effectLst/>
                          <a:latin typeface="+mn-lt"/>
                          <a:ea typeface="+mn-ea"/>
                          <a:cs typeface="+mn-cs"/>
                        </a:rPr>
                        <a:t>Service</a:t>
                      </a:r>
                      <a:r>
                        <a:rPr lang="en-US" sz="1100" b="0" baseline="0" dirty="0">
                          <a:effectLst/>
                          <a:latin typeface="+mn-lt"/>
                          <a:ea typeface="+mn-ea"/>
                          <a:cs typeface="+mn-cs"/>
                        </a:rPr>
                        <a:t> Level:</a:t>
                      </a:r>
                    </a:p>
                    <a:p>
                      <a:pPr marL="0" marR="0" algn="l">
                        <a:lnSpc>
                          <a:spcPct val="115000"/>
                        </a:lnSpc>
                        <a:spcBef>
                          <a:spcPts val="0"/>
                        </a:spcBef>
                        <a:spcAft>
                          <a:spcPts val="0"/>
                        </a:spcAft>
                      </a:pPr>
                      <a:r>
                        <a:rPr lang="en-US" sz="1100" b="0" baseline="0" dirty="0">
                          <a:effectLst/>
                          <a:latin typeface="+mn-lt"/>
                          <a:ea typeface="+mn-ea"/>
                          <a:cs typeface="+mn-cs"/>
                        </a:rPr>
                        <a:t>Number of Individuals Served</a:t>
                      </a:r>
                      <a:endParaRPr lang="en-US" sz="1100" b="0" dirty="0">
                        <a:effectLst/>
                        <a:latin typeface="+mn-lt"/>
                        <a:ea typeface="Calibri"/>
                        <a:cs typeface="Times New Roman"/>
                      </a:endParaRPr>
                    </a:p>
                  </a:txBody>
                  <a:tcPr marL="47700" marR="47700" marT="0" marB="0"/>
                </a:tc>
                <a:tc>
                  <a:txBody>
                    <a:bodyPr/>
                    <a:lstStyle/>
                    <a:p>
                      <a:pPr marL="0" marR="0" algn="l">
                        <a:lnSpc>
                          <a:spcPct val="115000"/>
                        </a:lnSpc>
                        <a:spcBef>
                          <a:spcPts val="0"/>
                        </a:spcBef>
                        <a:spcAft>
                          <a:spcPts val="0"/>
                        </a:spcAft>
                      </a:pPr>
                      <a:r>
                        <a:rPr lang="en-US" sz="1100" b="0" dirty="0">
                          <a:effectLst/>
                          <a:latin typeface="+mn-lt"/>
                          <a:ea typeface="+mn-ea"/>
                          <a:cs typeface="+mn-cs"/>
                        </a:rPr>
                        <a:t>Service</a:t>
                      </a:r>
                      <a:r>
                        <a:rPr lang="en-US" sz="1100" b="0" baseline="0" dirty="0">
                          <a:effectLst/>
                          <a:latin typeface="+mn-lt"/>
                          <a:ea typeface="+mn-ea"/>
                          <a:cs typeface="+mn-cs"/>
                        </a:rPr>
                        <a:t> Level:</a:t>
                      </a:r>
                    </a:p>
                    <a:p>
                      <a:pPr marL="0" marR="0" algn="l">
                        <a:lnSpc>
                          <a:spcPct val="115000"/>
                        </a:lnSpc>
                        <a:spcBef>
                          <a:spcPts val="0"/>
                        </a:spcBef>
                        <a:spcAft>
                          <a:spcPts val="0"/>
                        </a:spcAft>
                      </a:pPr>
                      <a:r>
                        <a:rPr lang="en-US" sz="1100" b="0" baseline="0" dirty="0">
                          <a:effectLst/>
                          <a:latin typeface="+mn-lt"/>
                          <a:ea typeface="+mn-ea"/>
                          <a:cs typeface="+mn-cs"/>
                        </a:rPr>
                        <a:t>Number of Individuals Served</a:t>
                      </a:r>
                      <a:endParaRPr lang="en-US" sz="1100" b="0" dirty="0">
                        <a:effectLst/>
                        <a:latin typeface="+mn-lt"/>
                        <a:ea typeface="Calibri"/>
                        <a:cs typeface="Times New Roman"/>
                      </a:endParaRPr>
                    </a:p>
                  </a:txBody>
                  <a:tcPr marL="47700" marR="47700" marT="0" marB="0"/>
                </a:tc>
                <a:extLst>
                  <a:ext uri="{0D108BD9-81ED-4DB2-BD59-A6C34878D82A}">
                    <a16:rowId xmlns:a16="http://schemas.microsoft.com/office/drawing/2014/main" val="10005"/>
                  </a:ext>
                </a:extLst>
              </a:tr>
              <a:tr h="358866">
                <a:tc>
                  <a:txBody>
                    <a:bodyPr/>
                    <a:lstStyle/>
                    <a:p>
                      <a:pPr marL="0" marR="0" lvl="0" indent="0" algn="l">
                        <a:lnSpc>
                          <a:spcPct val="115000"/>
                        </a:lnSpc>
                        <a:spcBef>
                          <a:spcPts val="0"/>
                        </a:spcBef>
                        <a:spcAft>
                          <a:spcPts val="0"/>
                        </a:spcAft>
                        <a:buFont typeface="+mj-lt"/>
                        <a:buNone/>
                      </a:pPr>
                      <a:r>
                        <a:rPr lang="en-US" sz="1100" b="0" dirty="0">
                          <a:effectLst/>
                          <a:latin typeface="+mn-lt"/>
                          <a:ea typeface="Calibri"/>
                          <a:cs typeface="Times New Roman"/>
                        </a:rPr>
                        <a:t>Service</a:t>
                      </a:r>
                      <a:r>
                        <a:rPr lang="en-US" sz="1100" b="0" baseline="0" dirty="0">
                          <a:effectLst/>
                          <a:latin typeface="+mn-lt"/>
                          <a:ea typeface="Calibri"/>
                          <a:cs typeface="Times New Roman"/>
                        </a:rPr>
                        <a:t> to Most-in-Need</a:t>
                      </a:r>
                    </a:p>
                    <a:p>
                      <a:pPr marL="0" marR="0" lvl="0" indent="0" algn="l">
                        <a:lnSpc>
                          <a:spcPct val="115000"/>
                        </a:lnSpc>
                        <a:spcBef>
                          <a:spcPts val="0"/>
                        </a:spcBef>
                        <a:spcAft>
                          <a:spcPts val="0"/>
                        </a:spcAft>
                        <a:buFont typeface="+mj-lt"/>
                        <a:buNone/>
                      </a:pPr>
                      <a:r>
                        <a:rPr lang="en-US" sz="1100" b="0" baseline="0" dirty="0">
                          <a:effectLst/>
                          <a:latin typeface="+mn-lt"/>
                          <a:ea typeface="Calibri"/>
                          <a:cs typeface="Times New Roman"/>
                        </a:rPr>
                        <a:t>Average Number of Barriers per Participant</a:t>
                      </a:r>
                      <a:endParaRPr lang="en-US" sz="1100" b="0" dirty="0">
                        <a:effectLst/>
                        <a:latin typeface="+mn-lt"/>
                        <a:ea typeface="Calibri"/>
                        <a:cs typeface="Times New Roman"/>
                      </a:endParaRPr>
                    </a:p>
                  </a:txBody>
                  <a:tcPr marL="47700" marR="47700" marT="0" marB="0"/>
                </a:tc>
                <a:tc>
                  <a:txBody>
                    <a:bodyPr/>
                    <a:lstStyle/>
                    <a:p>
                      <a:pPr marL="0" marR="0" lvl="0" indent="0" algn="l">
                        <a:lnSpc>
                          <a:spcPct val="115000"/>
                        </a:lnSpc>
                        <a:spcBef>
                          <a:spcPts val="0"/>
                        </a:spcBef>
                        <a:spcAft>
                          <a:spcPts val="0"/>
                        </a:spcAft>
                        <a:buFont typeface="+mj-lt"/>
                        <a:buNone/>
                      </a:pPr>
                      <a:r>
                        <a:rPr lang="en-US" sz="1100" b="0" dirty="0">
                          <a:effectLst/>
                          <a:latin typeface="+mn-lt"/>
                          <a:ea typeface="Calibri"/>
                          <a:cs typeface="Times New Roman"/>
                        </a:rPr>
                        <a:t>Service</a:t>
                      </a:r>
                      <a:r>
                        <a:rPr lang="en-US" sz="1100" b="0" baseline="0" dirty="0">
                          <a:effectLst/>
                          <a:latin typeface="+mn-lt"/>
                          <a:ea typeface="Calibri"/>
                          <a:cs typeface="Times New Roman"/>
                        </a:rPr>
                        <a:t> to Most-in-Need</a:t>
                      </a:r>
                    </a:p>
                    <a:p>
                      <a:pPr marL="0" marR="0" lvl="0" indent="0" algn="l">
                        <a:lnSpc>
                          <a:spcPct val="115000"/>
                        </a:lnSpc>
                        <a:spcBef>
                          <a:spcPts val="0"/>
                        </a:spcBef>
                        <a:spcAft>
                          <a:spcPts val="0"/>
                        </a:spcAft>
                        <a:buFont typeface="+mj-lt"/>
                        <a:buNone/>
                      </a:pPr>
                      <a:r>
                        <a:rPr lang="en-US" sz="1100" b="0" baseline="0" dirty="0">
                          <a:effectLst/>
                          <a:latin typeface="+mn-lt"/>
                          <a:ea typeface="Calibri"/>
                          <a:cs typeface="Times New Roman"/>
                        </a:rPr>
                        <a:t>Average Number of Barriers per Participant</a:t>
                      </a:r>
                      <a:endParaRPr lang="en-US" sz="1100" b="0" dirty="0">
                        <a:effectLst/>
                        <a:latin typeface="+mn-lt"/>
                        <a:ea typeface="Calibri"/>
                        <a:cs typeface="Times New Roman"/>
                      </a:endParaRPr>
                    </a:p>
                  </a:txBody>
                  <a:tcPr marL="47700" marR="47700" marT="0" marB="0"/>
                </a:tc>
                <a:extLst>
                  <a:ext uri="{0D108BD9-81ED-4DB2-BD59-A6C34878D82A}">
                    <a16:rowId xmlns:a16="http://schemas.microsoft.com/office/drawing/2014/main" val="10006"/>
                  </a:ext>
                </a:extLst>
              </a:tr>
              <a:tr h="546262">
                <a:tc>
                  <a:txBody>
                    <a:bodyPr/>
                    <a:lstStyle/>
                    <a:p>
                      <a:pPr marL="0" marR="0" lvl="0" indent="0" algn="l">
                        <a:lnSpc>
                          <a:spcPct val="115000"/>
                        </a:lnSpc>
                        <a:spcBef>
                          <a:spcPts val="0"/>
                        </a:spcBef>
                        <a:spcAft>
                          <a:spcPts val="0"/>
                        </a:spcAft>
                        <a:buFont typeface="+mj-lt"/>
                        <a:buNone/>
                      </a:pPr>
                      <a:r>
                        <a:rPr lang="en-US" sz="1100" b="0" baseline="0" dirty="0">
                          <a:effectLst/>
                          <a:latin typeface="+mn-lt"/>
                          <a:ea typeface="Calibri"/>
                          <a:cs typeface="Times New Roman"/>
                        </a:rPr>
                        <a:t>Customer Satisfaction Additional Measure</a:t>
                      </a:r>
                    </a:p>
                    <a:p>
                      <a:pPr marL="0" marR="0" lvl="0" indent="0" algn="l">
                        <a:lnSpc>
                          <a:spcPct val="115000"/>
                        </a:lnSpc>
                        <a:spcBef>
                          <a:spcPts val="0"/>
                        </a:spcBef>
                        <a:spcAft>
                          <a:spcPts val="0"/>
                        </a:spcAft>
                        <a:buFont typeface="+mj-lt"/>
                        <a:buNone/>
                      </a:pPr>
                      <a:r>
                        <a:rPr lang="en-US" sz="1100" b="0" dirty="0">
                          <a:effectLst/>
                          <a:latin typeface="+mn-lt"/>
                          <a:ea typeface="Calibri"/>
                          <a:cs typeface="Times New Roman"/>
                        </a:rPr>
                        <a:t>Customer Satisfaction of Participants,</a:t>
                      </a:r>
                      <a:r>
                        <a:rPr lang="en-US" sz="1100" b="0" baseline="0" dirty="0">
                          <a:effectLst/>
                          <a:latin typeface="+mn-lt"/>
                          <a:ea typeface="Calibri"/>
                          <a:cs typeface="Times New Roman"/>
                        </a:rPr>
                        <a:t> Host Agencies, and Employers</a:t>
                      </a:r>
                      <a:endParaRPr lang="en-US" sz="1100" b="0" dirty="0">
                        <a:effectLst/>
                        <a:latin typeface="+mn-lt"/>
                        <a:ea typeface="Calibri"/>
                        <a:cs typeface="Times New Roman"/>
                      </a:endParaRPr>
                    </a:p>
                  </a:txBody>
                  <a:tcPr marL="47700" marR="47700" marT="0" marB="0"/>
                </a:tc>
                <a:tc>
                  <a:txBody>
                    <a:bodyPr/>
                    <a:lstStyle/>
                    <a:p>
                      <a:pPr marL="0" marR="0" lvl="0" indent="0" algn="l">
                        <a:lnSpc>
                          <a:spcPct val="115000"/>
                        </a:lnSpc>
                        <a:spcBef>
                          <a:spcPts val="0"/>
                        </a:spcBef>
                        <a:spcAft>
                          <a:spcPts val="0"/>
                        </a:spcAft>
                        <a:buFont typeface="+mj-lt"/>
                        <a:buNone/>
                      </a:pPr>
                      <a:r>
                        <a:rPr lang="en-US" sz="1100" b="0" dirty="0">
                          <a:effectLst/>
                          <a:latin typeface="+mn-lt"/>
                          <a:ea typeface="Calibri"/>
                          <a:cs typeface="Times New Roman"/>
                        </a:rPr>
                        <a:t>Now captured as Indicators of effectiveness in serving employers, host agencies, and project participants</a:t>
                      </a:r>
                    </a:p>
                  </a:txBody>
                  <a:tcPr marL="47700" marR="47700" marT="0" marB="0"/>
                </a:tc>
                <a:extLst>
                  <a:ext uri="{0D108BD9-81ED-4DB2-BD59-A6C34878D82A}">
                    <a16:rowId xmlns:a16="http://schemas.microsoft.com/office/drawing/2014/main" val="10007"/>
                  </a:ext>
                </a:extLst>
              </a:tr>
              <a:tr h="171471">
                <a:tc>
                  <a:txBody>
                    <a:bodyPr/>
                    <a:lstStyle/>
                    <a:p>
                      <a:r>
                        <a:rPr lang="en-US" sz="1100" b="0" dirty="0">
                          <a:latin typeface="+mn-lt"/>
                        </a:rPr>
                        <a:t>Volunteerism Additional Measure</a:t>
                      </a:r>
                    </a:p>
                  </a:txBody>
                  <a:tcPr marL="47700" marR="47700" marT="0" marB="0"/>
                </a:tc>
                <a:tc>
                  <a:txBody>
                    <a:bodyPr/>
                    <a:lstStyle/>
                    <a:p>
                      <a:pPr marL="0" marR="0" algn="l">
                        <a:lnSpc>
                          <a:spcPct val="115000"/>
                        </a:lnSpc>
                        <a:spcBef>
                          <a:spcPts val="0"/>
                        </a:spcBef>
                        <a:spcAft>
                          <a:spcPts val="0"/>
                        </a:spcAft>
                      </a:pPr>
                      <a:r>
                        <a:rPr lang="en-US" sz="1100" b="0" dirty="0">
                          <a:effectLst/>
                          <a:latin typeface="+mn-lt"/>
                        </a:rPr>
                        <a:t>Eliminated</a:t>
                      </a:r>
                      <a:endParaRPr lang="en-US" sz="1100" b="0" dirty="0">
                        <a:effectLst/>
                        <a:latin typeface="+mn-lt"/>
                        <a:ea typeface="Calibri"/>
                        <a:cs typeface="Times New Roman"/>
                      </a:endParaRPr>
                    </a:p>
                  </a:txBody>
                  <a:tcPr marL="47700" marR="47700" marT="0" marB="0"/>
                </a:tc>
                <a:extLst>
                  <a:ext uri="{0D108BD9-81ED-4DB2-BD59-A6C34878D82A}">
                    <a16:rowId xmlns:a16="http://schemas.microsoft.com/office/drawing/2014/main" val="10008"/>
                  </a:ext>
                </a:extLst>
              </a:tr>
              <a:tr h="358866">
                <a:tc>
                  <a:txBody>
                    <a:bodyPr/>
                    <a:lstStyle/>
                    <a:p>
                      <a:r>
                        <a:rPr lang="en-US" sz="1100" b="0" dirty="0">
                          <a:latin typeface="+mn-lt"/>
                        </a:rPr>
                        <a:t>Employment Retention at One Year Additional Measure</a:t>
                      </a:r>
                    </a:p>
                  </a:txBody>
                  <a:tcPr marL="47700" marR="47700" marT="0" marB="0"/>
                </a:tc>
                <a:tc>
                  <a:txBody>
                    <a:bodyPr/>
                    <a:lstStyle/>
                    <a:p>
                      <a:pPr marL="0" marR="0" algn="l">
                        <a:lnSpc>
                          <a:spcPct val="115000"/>
                        </a:lnSpc>
                        <a:spcBef>
                          <a:spcPts val="0"/>
                        </a:spcBef>
                        <a:spcAft>
                          <a:spcPts val="0"/>
                        </a:spcAft>
                      </a:pPr>
                      <a:r>
                        <a:rPr lang="en-US" sz="1100" b="0" dirty="0">
                          <a:effectLst/>
                          <a:latin typeface="+mn-lt"/>
                          <a:ea typeface="Calibri"/>
                          <a:cs typeface="Times New Roman"/>
                        </a:rPr>
                        <a:t>Eliminated but now captured as </a:t>
                      </a:r>
                      <a:r>
                        <a:rPr lang="en-US" sz="1100" b="0" u="none" dirty="0">
                          <a:solidFill>
                            <a:schemeClr val="tx1"/>
                          </a:solidFill>
                          <a:effectLst/>
                          <a:latin typeface="+mn-lt"/>
                        </a:rPr>
                        <a:t>Employment Rate – 4th Quarter After Exit </a:t>
                      </a:r>
                      <a:endParaRPr lang="en-US" sz="1100" b="0" u="none" dirty="0">
                        <a:solidFill>
                          <a:schemeClr val="tx1"/>
                        </a:solidFill>
                        <a:effectLst/>
                        <a:latin typeface="+mn-lt"/>
                        <a:ea typeface="Calibri"/>
                        <a:cs typeface="Times New Roman"/>
                      </a:endParaRPr>
                    </a:p>
                  </a:txBody>
                  <a:tcPr marL="47700" marR="47700" marT="0" marB="0"/>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4294967295"/>
          </p:nvPr>
        </p:nvSpPr>
        <p:spPr>
          <a:xfrm>
            <a:off x="8159750" y="6459538"/>
            <a:ext cx="984250" cy="365125"/>
          </a:xfrm>
          <a:prstGeom prst="rect">
            <a:avLst/>
          </a:prstGeom>
        </p:spPr>
        <p:txBody>
          <a:bodyPr/>
          <a:lstStyle/>
          <a:p>
            <a:fld id="{D38BCB92-4239-460A-8122-62657529D709}" type="slidenum">
              <a:rPr lang="en-US" smtClean="0"/>
              <a:t>18</a:t>
            </a:fld>
            <a:endParaRPr lang="en-US" dirty="0"/>
          </a:p>
        </p:txBody>
      </p:sp>
      <p:sp>
        <p:nvSpPr>
          <p:cNvPr id="7" name="TextBox 6"/>
          <p:cNvSpPr txBox="1"/>
          <p:nvPr/>
        </p:nvSpPr>
        <p:spPr>
          <a:xfrm>
            <a:off x="1066800" y="152400"/>
            <a:ext cx="6096000" cy="861774"/>
          </a:xfrm>
          <a:prstGeom prst="rect">
            <a:avLst/>
          </a:prstGeom>
          <a:noFill/>
        </p:spPr>
        <p:txBody>
          <a:bodyPr wrap="square" rtlCol="0">
            <a:spAutoFit/>
          </a:bodyPr>
          <a:lstStyle/>
          <a:p>
            <a:pPr algn="ctr"/>
            <a:r>
              <a:rPr lang="en-US" sz="3200" dirty="0">
                <a:latin typeface="Franklin Gothic Medium" panose="020B0603020102020204" pitchFamily="34" charset="0"/>
              </a:rPr>
              <a:t>Crosswalk of SCSEP Measures  </a:t>
            </a:r>
          </a:p>
          <a:p>
            <a:r>
              <a:rPr lang="en-US" dirty="0"/>
              <a:t>	</a:t>
            </a:r>
          </a:p>
        </p:txBody>
      </p:sp>
    </p:spTree>
    <p:extLst>
      <p:ext uri="{BB962C8B-B14F-4D97-AF65-F5344CB8AC3E}">
        <p14:creationId xmlns:p14="http://schemas.microsoft.com/office/powerpoint/2010/main" val="604657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Performance Goal Timeframe</a:t>
            </a:r>
          </a:p>
        </p:txBody>
      </p:sp>
      <p:sp>
        <p:nvSpPr>
          <p:cNvPr id="5" name="Content Placeholder 4"/>
          <p:cNvSpPr>
            <a:spLocks noGrp="1"/>
          </p:cNvSpPr>
          <p:nvPr>
            <p:ph idx="1"/>
          </p:nvPr>
        </p:nvSpPr>
        <p:spPr/>
        <p:txBody>
          <a:bodyPr>
            <a:normAutofit fontScale="70000" lnSpcReduction="20000"/>
          </a:bodyPr>
          <a:lstStyle/>
          <a:p>
            <a:pPr lvl="0">
              <a:buFont typeface="Wingdings" panose="05000000000000000000" pitchFamily="2" charset="2"/>
              <a:buChar char="§"/>
            </a:pPr>
            <a:r>
              <a:rPr lang="en-US" sz="3200" dirty="0">
                <a:solidFill>
                  <a:schemeClr val="tx1"/>
                </a:solidFill>
                <a:latin typeface="Franklin Gothic Medium" panose="020B0603020102020204" pitchFamily="34" charset="0"/>
              </a:rPr>
              <a:t>Performance requirements are phased in over the course of a four year period based on negotiated agreement between grantees and the Secretary</a:t>
            </a:r>
          </a:p>
          <a:p>
            <a:pPr lvl="0">
              <a:buFont typeface="Wingdings" panose="05000000000000000000" pitchFamily="2" charset="2"/>
              <a:buChar char="§"/>
            </a:pPr>
            <a:endParaRPr lang="en-US" sz="3200" dirty="0">
              <a:solidFill>
                <a:schemeClr val="tx1"/>
              </a:solidFill>
              <a:latin typeface="Franklin Gothic Medium" panose="020B0603020102020204" pitchFamily="34" charset="0"/>
            </a:endParaRPr>
          </a:p>
          <a:p>
            <a:pPr>
              <a:buFont typeface="Wingdings" panose="05000000000000000000" pitchFamily="2" charset="2"/>
              <a:buChar char="§"/>
            </a:pPr>
            <a:r>
              <a:rPr lang="en-US" sz="3200" dirty="0">
                <a:solidFill>
                  <a:schemeClr val="tx1"/>
                </a:solidFill>
                <a:latin typeface="Franklin Gothic Medium" panose="020B0603020102020204" pitchFamily="34" charset="0"/>
              </a:rPr>
              <a:t>OAA-2016 requires DOL to implement the changes to the performance measures by December 31, 2017</a:t>
            </a:r>
          </a:p>
          <a:p>
            <a:pPr>
              <a:buFont typeface="Wingdings" panose="05000000000000000000" pitchFamily="2" charset="2"/>
              <a:buChar char="§"/>
            </a:pPr>
            <a:endParaRPr lang="en-US" sz="3200" dirty="0">
              <a:solidFill>
                <a:schemeClr val="tx1"/>
              </a:solidFill>
              <a:latin typeface="Franklin Gothic Medium" panose="020B0603020102020204" pitchFamily="34" charset="0"/>
            </a:endParaRPr>
          </a:p>
          <a:p>
            <a:pPr>
              <a:buFont typeface="Wingdings" panose="05000000000000000000" pitchFamily="2" charset="2"/>
              <a:buChar char="§"/>
            </a:pPr>
            <a:r>
              <a:rPr lang="en-US" sz="3200" dirty="0">
                <a:solidFill>
                  <a:schemeClr val="tx1"/>
                </a:solidFill>
                <a:latin typeface="Franklin Gothic Medium" panose="020B0603020102020204" pitchFamily="34" charset="0"/>
              </a:rPr>
              <a:t>DOL expects to make all required changes through an Interim Final Rule (IFR)</a:t>
            </a:r>
          </a:p>
          <a:p>
            <a:pPr>
              <a:buFont typeface="Wingdings" panose="05000000000000000000" pitchFamily="2" charset="2"/>
              <a:buChar char="§"/>
            </a:pPr>
            <a:endParaRPr lang="en-US" sz="3200" dirty="0">
              <a:solidFill>
                <a:schemeClr val="tx1"/>
              </a:solidFill>
              <a:latin typeface="Franklin Gothic Medium" panose="020B0603020102020204" pitchFamily="34" charset="0"/>
            </a:endParaRPr>
          </a:p>
          <a:p>
            <a:pPr>
              <a:buFont typeface="Wingdings" panose="05000000000000000000" pitchFamily="2" charset="2"/>
              <a:buChar char="§"/>
            </a:pPr>
            <a:r>
              <a:rPr lang="en-US" sz="3100" dirty="0">
                <a:solidFill>
                  <a:schemeClr val="tx1"/>
                </a:solidFill>
                <a:latin typeface="Franklin Gothic Medium" panose="020B0603020102020204" pitchFamily="34" charset="0"/>
              </a:rPr>
              <a:t>ETA expects that grantees will report on the new performance measures in the first quarter beginning July 1, 2018 </a:t>
            </a:r>
          </a:p>
        </p:txBody>
      </p:sp>
      <p:sp>
        <p:nvSpPr>
          <p:cNvPr id="4" name="Slide Number Placeholder 3"/>
          <p:cNvSpPr>
            <a:spLocks noGrp="1"/>
          </p:cNvSpPr>
          <p:nvPr>
            <p:ph type="sldNum" sz="quarter" idx="4294967295"/>
          </p:nvPr>
        </p:nvSpPr>
        <p:spPr>
          <a:xfrm>
            <a:off x="8159750" y="6459538"/>
            <a:ext cx="984250" cy="365125"/>
          </a:xfrm>
          <a:prstGeom prst="rect">
            <a:avLst/>
          </a:prstGeom>
        </p:spPr>
        <p:txBody>
          <a:bodyPr/>
          <a:lstStyle/>
          <a:p>
            <a:fld id="{D38BCB92-4239-460A-8122-62657529D709}" type="slidenum">
              <a:rPr lang="en-US" smtClean="0"/>
              <a:t>19</a:t>
            </a:fld>
            <a:endParaRPr lang="en-US" dirty="0"/>
          </a:p>
        </p:txBody>
      </p:sp>
    </p:spTree>
    <p:extLst>
      <p:ext uri="{BB962C8B-B14F-4D97-AF65-F5344CB8AC3E}">
        <p14:creationId xmlns:p14="http://schemas.microsoft.com/office/powerpoint/2010/main" val="3379377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Agenda</a:t>
            </a:r>
          </a:p>
        </p:txBody>
      </p:sp>
      <p:sp>
        <p:nvSpPr>
          <p:cNvPr id="3" name="Content Placeholder 2"/>
          <p:cNvSpPr>
            <a:spLocks noGrp="1"/>
          </p:cNvSpPr>
          <p:nvPr>
            <p:ph idx="1"/>
          </p:nvPr>
        </p:nvSpPr>
        <p:spPr>
          <a:xfrm>
            <a:off x="304800" y="1447800"/>
            <a:ext cx="7520940" cy="3852372"/>
          </a:xfrm>
        </p:spPr>
        <p:txBody>
          <a:bodyPr>
            <a:noAutofit/>
          </a:bodyPr>
          <a:lstStyle/>
          <a:p>
            <a:pPr>
              <a:buFont typeface="Wingdings" panose="05000000000000000000" pitchFamily="2" charset="2"/>
              <a:buChar char="§"/>
            </a:pPr>
            <a:r>
              <a:rPr lang="en-US" sz="2400" dirty="0">
                <a:solidFill>
                  <a:schemeClr val="tx1"/>
                </a:solidFill>
                <a:latin typeface="Franklin Gothic Medium" panose="020B0603020102020204" pitchFamily="34" charset="0"/>
              </a:rPr>
              <a:t>Purpose and Session Flow</a:t>
            </a:r>
          </a:p>
          <a:p>
            <a:pPr>
              <a:buFont typeface="Wingdings" panose="05000000000000000000" pitchFamily="2" charset="2"/>
              <a:buChar char="§"/>
            </a:pPr>
            <a:r>
              <a:rPr lang="en-US" sz="2400" dirty="0">
                <a:solidFill>
                  <a:schemeClr val="tx1"/>
                </a:solidFill>
                <a:latin typeface="Franklin Gothic Medium" panose="020B0603020102020204" pitchFamily="34" charset="0"/>
              </a:rPr>
              <a:t>Overview of the Older Americans Act Reauthorization of 2016 (OAA-2016) </a:t>
            </a:r>
          </a:p>
          <a:p>
            <a:pPr>
              <a:buFont typeface="Wingdings" panose="05000000000000000000" pitchFamily="2" charset="2"/>
              <a:buChar char="§"/>
            </a:pPr>
            <a:r>
              <a:rPr lang="en-US" sz="2400" dirty="0">
                <a:solidFill>
                  <a:schemeClr val="tx1"/>
                </a:solidFill>
                <a:latin typeface="Franklin Gothic Medium" panose="020B0603020102020204" pitchFamily="34" charset="0"/>
              </a:rPr>
              <a:t>Summary of changes to the Senior Community Service and Employment Program (SCSEP) required by OAA-2016</a:t>
            </a:r>
          </a:p>
          <a:p>
            <a:pPr>
              <a:buFont typeface="Wingdings" panose="05000000000000000000" pitchFamily="2" charset="2"/>
              <a:buChar char="§"/>
            </a:pPr>
            <a:r>
              <a:rPr lang="en-US" sz="2400" dirty="0">
                <a:solidFill>
                  <a:schemeClr val="tx1"/>
                </a:solidFill>
                <a:latin typeface="Franklin Gothic Medium" panose="020B0603020102020204" pitchFamily="34" charset="0"/>
              </a:rPr>
              <a:t>Stakeholder Input</a:t>
            </a:r>
          </a:p>
        </p:txBody>
      </p:sp>
      <p:sp>
        <p:nvSpPr>
          <p:cNvPr id="4" name="Slide Number Placeholder 3"/>
          <p:cNvSpPr>
            <a:spLocks noGrp="1"/>
          </p:cNvSpPr>
          <p:nvPr>
            <p:ph type="sldNum" sz="quarter" idx="4294967295"/>
          </p:nvPr>
        </p:nvSpPr>
        <p:spPr>
          <a:xfrm>
            <a:off x="8159750" y="6459538"/>
            <a:ext cx="984250" cy="365125"/>
          </a:xfrm>
          <a:prstGeom prst="rect">
            <a:avLst/>
          </a:prstGeom>
        </p:spPr>
        <p:txBody>
          <a:bodyPr/>
          <a:lstStyle/>
          <a:p>
            <a:fld id="{D38BCB92-4239-460A-8122-62657529D709}" type="slidenum">
              <a:rPr lang="en-US" smtClean="0"/>
              <a:t>2</a:t>
            </a:fld>
            <a:endParaRPr lang="en-US" dirty="0"/>
          </a:p>
        </p:txBody>
      </p:sp>
    </p:spTree>
    <p:extLst>
      <p:ext uri="{BB962C8B-B14F-4D97-AF65-F5344CB8AC3E}">
        <p14:creationId xmlns:p14="http://schemas.microsoft.com/office/powerpoint/2010/main" val="2585408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fontScale="77500" lnSpcReduction="20000"/>
          </a:bodyPr>
          <a:lstStyle/>
          <a:p>
            <a:r>
              <a:rPr lang="en-US" dirty="0">
                <a:solidFill>
                  <a:schemeClr val="tx1"/>
                </a:solidFill>
                <a:latin typeface="Franklin Gothic Medium" panose="020B0603020102020204" pitchFamily="34" charset="0"/>
              </a:rPr>
              <a:t>It’s been very positive</a:t>
            </a:r>
          </a:p>
          <a:p>
            <a:r>
              <a:rPr lang="en-US" dirty="0">
                <a:solidFill>
                  <a:schemeClr val="tx1"/>
                </a:solidFill>
                <a:latin typeface="Franklin Gothic Medium" panose="020B0603020102020204" pitchFamily="34" charset="0"/>
              </a:rPr>
              <a:t>It’s challenging, but moving in the right direction</a:t>
            </a:r>
          </a:p>
          <a:p>
            <a:r>
              <a:rPr lang="en-US" dirty="0">
                <a:solidFill>
                  <a:schemeClr val="tx1"/>
                </a:solidFill>
                <a:latin typeface="Franklin Gothic Medium" panose="020B0603020102020204" pitchFamily="34" charset="0"/>
              </a:rPr>
              <a:t>Trying to promote coordination but having difficulties </a:t>
            </a:r>
          </a:p>
          <a:p>
            <a:r>
              <a:rPr lang="en-US" dirty="0">
                <a:solidFill>
                  <a:schemeClr val="tx1"/>
                </a:solidFill>
                <a:latin typeface="Franklin Gothic Medium" panose="020B0603020102020204" pitchFamily="34" charset="0"/>
              </a:rPr>
              <a:t>There are no coordination between SCSEP and WIOA</a:t>
            </a:r>
          </a:p>
          <a:p>
            <a:r>
              <a:rPr lang="en-US" dirty="0">
                <a:solidFill>
                  <a:schemeClr val="tx1"/>
                </a:solidFill>
                <a:latin typeface="Franklin Gothic Medium" panose="020B0603020102020204" pitchFamily="34" charset="0"/>
              </a:rPr>
              <a:t>I don’t have any experience with coordinating SCSEP and WIOA programs</a:t>
            </a:r>
          </a:p>
        </p:txBody>
      </p:sp>
      <p:sp>
        <p:nvSpPr>
          <p:cNvPr id="6" name="TextBox 5"/>
          <p:cNvSpPr txBox="1"/>
          <p:nvPr/>
        </p:nvSpPr>
        <p:spPr>
          <a:xfrm>
            <a:off x="76200" y="1416995"/>
            <a:ext cx="7417415" cy="707886"/>
          </a:xfrm>
          <a:prstGeom prst="rect">
            <a:avLst/>
          </a:prstGeom>
          <a:noFill/>
        </p:spPr>
        <p:txBody>
          <a:bodyPr wrap="none" rtlCol="0">
            <a:spAutoFit/>
          </a:bodyPr>
          <a:lstStyle/>
          <a:p>
            <a:r>
              <a:rPr lang="en-US" sz="2000" dirty="0">
                <a:latin typeface="Franklin Gothic Medium" panose="020B0603020102020204" pitchFamily="34" charset="0"/>
              </a:rPr>
              <a:t>What Has Your Experience Been With Alignment and Coordination</a:t>
            </a:r>
          </a:p>
          <a:p>
            <a:r>
              <a:rPr lang="en-US" sz="2000" dirty="0">
                <a:latin typeface="Franklin Gothic Medium" panose="020B0603020102020204" pitchFamily="34" charset="0"/>
              </a:rPr>
              <a:t> Between SCSEP and WIOA Programs?</a:t>
            </a:r>
          </a:p>
        </p:txBody>
      </p:sp>
    </p:spTree>
    <p:extLst>
      <p:ext uri="{BB962C8B-B14F-4D97-AF65-F5344CB8AC3E}">
        <p14:creationId xmlns:p14="http://schemas.microsoft.com/office/powerpoint/2010/main" val="2181476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Stakeholder Input</a:t>
            </a:r>
            <a:endParaRPr lang="en-US" sz="4000" dirty="0"/>
          </a:p>
        </p:txBody>
      </p:sp>
      <p:sp>
        <p:nvSpPr>
          <p:cNvPr id="3" name="Content Placeholder 2"/>
          <p:cNvSpPr>
            <a:spLocks noGrp="1"/>
          </p:cNvSpPr>
          <p:nvPr>
            <p:ph idx="1"/>
          </p:nvPr>
        </p:nvSpPr>
        <p:spPr/>
        <p:txBody>
          <a:bodyPr>
            <a:normAutofit/>
          </a:bodyPr>
          <a:lstStyle/>
          <a:p>
            <a:pPr marR="0" lvl="0">
              <a:spcBef>
                <a:spcPts val="0"/>
              </a:spcBef>
              <a:spcAft>
                <a:spcPts val="0"/>
              </a:spcAft>
              <a:buFont typeface="Wingdings" panose="05000000000000000000" pitchFamily="2" charset="2"/>
              <a:buChar char="§"/>
            </a:pPr>
            <a:endParaRPr lang="en-US" dirty="0">
              <a:latin typeface="Franklin Gothic Medium" panose="020B0603020102020204" pitchFamily="34" charset="0"/>
              <a:ea typeface="Calibri"/>
              <a:cs typeface="Arial"/>
            </a:endParaRPr>
          </a:p>
          <a:p>
            <a:pPr marR="0" lvl="0">
              <a:spcBef>
                <a:spcPts val="0"/>
              </a:spcBef>
              <a:spcAft>
                <a:spcPts val="0"/>
              </a:spcAft>
              <a:buFont typeface="Wingdings" panose="05000000000000000000" pitchFamily="2" charset="2"/>
              <a:buChar char="§"/>
            </a:pPr>
            <a:r>
              <a:rPr lang="en-US" dirty="0">
                <a:solidFill>
                  <a:schemeClr val="tx1"/>
                </a:solidFill>
                <a:latin typeface="Franklin Gothic Medium" panose="020B0603020102020204" pitchFamily="34" charset="0"/>
                <a:ea typeface="Calibri"/>
                <a:cs typeface="Arial"/>
              </a:rPr>
              <a:t>Please provide your input via the chat feature about the OAA-2016 required areas of SCSEP alignment with WIOA</a:t>
            </a:r>
          </a:p>
        </p:txBody>
      </p:sp>
      <p:sp>
        <p:nvSpPr>
          <p:cNvPr id="4" name="Slide Number Placeholder 3"/>
          <p:cNvSpPr>
            <a:spLocks noGrp="1"/>
          </p:cNvSpPr>
          <p:nvPr>
            <p:ph type="sldNum" sz="quarter" idx="4294967295"/>
          </p:nvPr>
        </p:nvSpPr>
        <p:spPr>
          <a:xfrm>
            <a:off x="8159750" y="6459538"/>
            <a:ext cx="984250" cy="365125"/>
          </a:xfrm>
          <a:prstGeom prst="rect">
            <a:avLst/>
          </a:prstGeom>
        </p:spPr>
        <p:txBody>
          <a:bodyPr/>
          <a:lstStyle/>
          <a:p>
            <a:fld id="{D38BCB92-4239-460A-8122-62657529D709}" type="slidenum">
              <a:rPr lang="en-US" smtClean="0"/>
              <a:t>21</a:t>
            </a:fld>
            <a:endParaRPr lang="en-US" dirty="0"/>
          </a:p>
        </p:txBody>
      </p:sp>
    </p:spTree>
    <p:extLst>
      <p:ext uri="{BB962C8B-B14F-4D97-AF65-F5344CB8AC3E}">
        <p14:creationId xmlns:p14="http://schemas.microsoft.com/office/powerpoint/2010/main" val="476770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p:txBody>
          <a:bodyPr/>
          <a:lstStyle/>
          <a:p>
            <a:endParaRPr lang="en-US" dirty="0"/>
          </a:p>
        </p:txBody>
      </p:sp>
      <p:sp>
        <p:nvSpPr>
          <p:cNvPr id="13" name="Text Placeholder 12"/>
          <p:cNvSpPr>
            <a:spLocks noGrp="1"/>
          </p:cNvSpPr>
          <p:nvPr>
            <p:ph type="body" sz="half" idx="14"/>
          </p:nvPr>
        </p:nvSpPr>
        <p:spPr>
          <a:xfrm>
            <a:off x="1600200" y="4724400"/>
            <a:ext cx="5095324" cy="609600"/>
          </a:xfrm>
        </p:spPr>
        <p:txBody>
          <a:bodyPr/>
          <a:lstStyle/>
          <a:p>
            <a:pPr algn="ctr"/>
            <a:endParaRPr lang="en-US" sz="2400" dirty="0">
              <a:hlinkClick r:id="rId2"/>
            </a:endParaRPr>
          </a:p>
          <a:p>
            <a:pPr algn="ctr"/>
            <a:r>
              <a:rPr lang="en-US" sz="2400" dirty="0">
                <a:hlinkClick r:id="rId2"/>
              </a:rPr>
              <a:t>SCSEPTransition@dol.gov</a:t>
            </a:r>
            <a:endParaRPr lang="en-US" sz="2400" dirty="0"/>
          </a:p>
          <a:p>
            <a:pPr algn="ctr"/>
            <a:r>
              <a:rPr lang="en-US" sz="2400" dirty="0"/>
              <a:t> </a:t>
            </a:r>
          </a:p>
          <a:p>
            <a:pPr algn="ctr"/>
            <a:endParaRPr lang="en-US" sz="2400" dirty="0"/>
          </a:p>
        </p:txBody>
      </p:sp>
      <p:sp>
        <p:nvSpPr>
          <p:cNvPr id="4" name="Slide Number Placeholder 3"/>
          <p:cNvSpPr>
            <a:spLocks noGrp="1"/>
          </p:cNvSpPr>
          <p:nvPr>
            <p:ph type="sldNum" sz="quarter" idx="4294967295"/>
          </p:nvPr>
        </p:nvSpPr>
        <p:spPr>
          <a:xfrm>
            <a:off x="8159750" y="6459538"/>
            <a:ext cx="984250" cy="365125"/>
          </a:xfrm>
          <a:prstGeom prst="rect">
            <a:avLst/>
          </a:prstGeom>
        </p:spPr>
        <p:txBody>
          <a:bodyPr/>
          <a:lstStyle/>
          <a:p>
            <a:fld id="{D38BCB92-4239-460A-8122-62657529D709}" type="slidenum">
              <a:rPr lang="en-US" smtClean="0"/>
              <a:t>22</a:t>
            </a:fld>
            <a:endParaRPr lang="en-US" dirty="0"/>
          </a:p>
        </p:txBody>
      </p:sp>
      <p:sp>
        <p:nvSpPr>
          <p:cNvPr id="5" name="Rectangle 4"/>
          <p:cNvSpPr/>
          <p:nvPr/>
        </p:nvSpPr>
        <p:spPr>
          <a:xfrm>
            <a:off x="457200" y="2551837"/>
            <a:ext cx="7543800" cy="1938992"/>
          </a:xfrm>
          <a:prstGeom prst="rect">
            <a:avLst/>
          </a:prstGeom>
        </p:spPr>
        <p:txBody>
          <a:bodyPr wrap="square">
            <a:spAutoFit/>
          </a:bodyPr>
          <a:lstStyle/>
          <a:p>
            <a:r>
              <a:rPr lang="en-US" sz="2400" dirty="0">
                <a:latin typeface="Franklin Gothic Medium" panose="020B0603020102020204" pitchFamily="34" charset="0"/>
              </a:rPr>
              <a:t>The Department of Labor Thanks You For Your Participation</a:t>
            </a:r>
          </a:p>
          <a:p>
            <a:endParaRPr lang="en-US" sz="2400" dirty="0">
              <a:latin typeface="Franklin Gothic Medium" panose="020B0603020102020204" pitchFamily="34" charset="0"/>
            </a:endParaRPr>
          </a:p>
          <a:p>
            <a:r>
              <a:rPr lang="en-US" sz="2400" dirty="0">
                <a:latin typeface="Franklin Gothic Medium" panose="020B0603020102020204" pitchFamily="34" charset="0"/>
              </a:rPr>
              <a:t>If You Have Further Comments or Questions, Please Send Them directly to LaMia Chapman At:</a:t>
            </a:r>
          </a:p>
        </p:txBody>
      </p:sp>
    </p:spTree>
    <p:extLst>
      <p:ext uri="{BB962C8B-B14F-4D97-AF65-F5344CB8AC3E}">
        <p14:creationId xmlns:p14="http://schemas.microsoft.com/office/powerpoint/2010/main" val="2999807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0398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Purpose</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endParaRPr lang="en-US" sz="2200" dirty="0">
              <a:solidFill>
                <a:schemeClr val="tx2"/>
              </a:solidFill>
            </a:endParaRPr>
          </a:p>
          <a:p>
            <a:pPr>
              <a:buFont typeface="Wingdings" panose="05000000000000000000" pitchFamily="2" charset="2"/>
              <a:buChar char="§"/>
            </a:pPr>
            <a:r>
              <a:rPr lang="en-US" sz="2400" dirty="0">
                <a:solidFill>
                  <a:schemeClr val="tx1"/>
                </a:solidFill>
                <a:latin typeface="Franklin Gothic Medium" panose="020B0603020102020204" pitchFamily="34" charset="0"/>
              </a:rPr>
              <a:t>Gather input from SCSEP state and national grantees, local workforce leaders and practitioners, workforce system and aging partners, customers, and other stakeholders on changes to SCSEP required by the OAA-2016</a:t>
            </a:r>
          </a:p>
          <a:p>
            <a:pPr>
              <a:buFont typeface="Wingdings" panose="05000000000000000000" pitchFamily="2" charset="2"/>
              <a:buChar char="§"/>
            </a:pPr>
            <a:endParaRPr lang="en-US" sz="1000" dirty="0">
              <a:solidFill>
                <a:schemeClr val="tx1"/>
              </a:solidFill>
              <a:latin typeface="Franklin Gothic Medium" panose="020B0603020102020204" pitchFamily="34" charset="0"/>
            </a:endParaRPr>
          </a:p>
          <a:p>
            <a:pPr>
              <a:buFont typeface="Wingdings" panose="05000000000000000000" pitchFamily="2" charset="2"/>
              <a:buChar char="§"/>
            </a:pPr>
            <a:r>
              <a:rPr lang="en-US" sz="2400" dirty="0">
                <a:solidFill>
                  <a:schemeClr val="tx1"/>
                </a:solidFill>
                <a:latin typeface="Franklin Gothic Medium" panose="020B0603020102020204" pitchFamily="34" charset="0"/>
              </a:rPr>
              <a:t>Inform development of regulations; and</a:t>
            </a:r>
          </a:p>
          <a:p>
            <a:pPr>
              <a:buFont typeface="Wingdings" panose="05000000000000000000" pitchFamily="2" charset="2"/>
              <a:buChar char="§"/>
            </a:pPr>
            <a:endParaRPr lang="en-US" sz="1000" dirty="0">
              <a:solidFill>
                <a:schemeClr val="tx1"/>
              </a:solidFill>
              <a:latin typeface="Franklin Gothic Medium" panose="020B0603020102020204" pitchFamily="34" charset="0"/>
            </a:endParaRPr>
          </a:p>
          <a:p>
            <a:pPr>
              <a:buFont typeface="Wingdings" panose="05000000000000000000" pitchFamily="2" charset="2"/>
              <a:buChar char="§"/>
            </a:pPr>
            <a:r>
              <a:rPr lang="en-US" sz="2400" dirty="0">
                <a:solidFill>
                  <a:schemeClr val="tx1"/>
                </a:solidFill>
                <a:latin typeface="Franklin Gothic Medium" panose="020B0603020102020204" pitchFamily="34" charset="0"/>
              </a:rPr>
              <a:t>Inform strategies to support implementation</a:t>
            </a:r>
          </a:p>
        </p:txBody>
      </p:sp>
      <p:sp>
        <p:nvSpPr>
          <p:cNvPr id="4" name="Slide Number Placeholder 3"/>
          <p:cNvSpPr>
            <a:spLocks noGrp="1"/>
          </p:cNvSpPr>
          <p:nvPr>
            <p:ph type="sldNum" sz="quarter" idx="4294967295"/>
          </p:nvPr>
        </p:nvSpPr>
        <p:spPr>
          <a:xfrm>
            <a:off x="8159750" y="6459538"/>
            <a:ext cx="984250" cy="365125"/>
          </a:xfrm>
          <a:prstGeom prst="rect">
            <a:avLst/>
          </a:prstGeom>
        </p:spPr>
        <p:txBody>
          <a:bodyPr/>
          <a:lstStyle/>
          <a:p>
            <a:fld id="{D38BCB92-4239-460A-8122-62657529D709}" type="slidenum">
              <a:rPr lang="en-US" smtClean="0"/>
              <a:t>3</a:t>
            </a:fld>
            <a:endParaRPr lang="en-US" dirty="0"/>
          </a:p>
        </p:txBody>
      </p:sp>
    </p:spTree>
    <p:extLst>
      <p:ext uri="{BB962C8B-B14F-4D97-AF65-F5344CB8AC3E}">
        <p14:creationId xmlns:p14="http://schemas.microsoft.com/office/powerpoint/2010/main" val="1228906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POLL</a:t>
            </a:r>
          </a:p>
        </p:txBody>
      </p:sp>
      <p:sp>
        <p:nvSpPr>
          <p:cNvPr id="5" name="Content Placeholder 4"/>
          <p:cNvSpPr>
            <a:spLocks noGrp="1"/>
          </p:cNvSpPr>
          <p:nvPr>
            <p:ph idx="1"/>
          </p:nvPr>
        </p:nvSpPr>
        <p:spPr/>
        <p:txBody>
          <a:bodyPr>
            <a:normAutofit/>
          </a:bodyPr>
          <a:lstStyle/>
          <a:p>
            <a:r>
              <a:rPr lang="en-US" sz="2000" dirty="0">
                <a:solidFill>
                  <a:schemeClr val="tx1"/>
                </a:solidFill>
                <a:latin typeface="Franklin Gothic Medium" panose="020B0603020102020204" pitchFamily="34" charset="0"/>
              </a:rPr>
              <a:t>SCSEP Grantee or Sub-Grantee</a:t>
            </a:r>
          </a:p>
          <a:p>
            <a:r>
              <a:rPr lang="en-US" sz="2000" dirty="0">
                <a:solidFill>
                  <a:schemeClr val="tx1"/>
                </a:solidFill>
                <a:latin typeface="Franklin Gothic Medium" panose="020B0603020102020204" pitchFamily="34" charset="0"/>
              </a:rPr>
              <a:t>SCSEP Host Agency</a:t>
            </a:r>
          </a:p>
          <a:p>
            <a:r>
              <a:rPr lang="en-US" sz="2000" dirty="0">
                <a:solidFill>
                  <a:schemeClr val="tx1"/>
                </a:solidFill>
                <a:latin typeface="Franklin Gothic Medium" panose="020B0603020102020204" pitchFamily="34" charset="0"/>
              </a:rPr>
              <a:t>WIOA Partner, One-Stop Operator or American Job Center Affiliate</a:t>
            </a:r>
          </a:p>
          <a:p>
            <a:r>
              <a:rPr lang="en-US" sz="2000" dirty="0">
                <a:solidFill>
                  <a:schemeClr val="tx1"/>
                </a:solidFill>
                <a:latin typeface="Franklin Gothic Medium" panose="020B0603020102020204" pitchFamily="34" charset="0"/>
              </a:rPr>
              <a:t>National and/or Local Aging Organization (N4A,NASUAD, AAAs,ASA,ADRCs)</a:t>
            </a:r>
          </a:p>
          <a:p>
            <a:r>
              <a:rPr lang="en-US" sz="2000" dirty="0">
                <a:solidFill>
                  <a:schemeClr val="tx1"/>
                </a:solidFill>
                <a:latin typeface="Franklin Gothic Medium" panose="020B0603020102020204" pitchFamily="34" charset="0"/>
              </a:rPr>
              <a:t>Administration for Community Living (ACL)</a:t>
            </a:r>
          </a:p>
          <a:p>
            <a:r>
              <a:rPr lang="en-US" sz="2000" dirty="0">
                <a:solidFill>
                  <a:schemeClr val="tx1"/>
                </a:solidFill>
                <a:latin typeface="Franklin Gothic Medium" panose="020B0603020102020204" pitchFamily="34" charset="0"/>
              </a:rPr>
              <a:t>Other</a:t>
            </a:r>
          </a:p>
        </p:txBody>
      </p:sp>
      <p:sp>
        <p:nvSpPr>
          <p:cNvPr id="6" name="TextBox 5"/>
          <p:cNvSpPr txBox="1"/>
          <p:nvPr/>
        </p:nvSpPr>
        <p:spPr>
          <a:xfrm>
            <a:off x="433431" y="1676400"/>
            <a:ext cx="6598153" cy="461665"/>
          </a:xfrm>
          <a:prstGeom prst="rect">
            <a:avLst/>
          </a:prstGeom>
          <a:noFill/>
        </p:spPr>
        <p:txBody>
          <a:bodyPr wrap="none" rtlCol="0">
            <a:spAutoFit/>
          </a:bodyPr>
          <a:lstStyle/>
          <a:p>
            <a:r>
              <a:rPr lang="en-US" sz="2400" b="1" dirty="0"/>
              <a:t>What Stakeholder Group Are You A Part Of?</a:t>
            </a:r>
          </a:p>
        </p:txBody>
      </p:sp>
    </p:spTree>
    <p:extLst>
      <p:ext uri="{BB962C8B-B14F-4D97-AF65-F5344CB8AC3E}">
        <p14:creationId xmlns:p14="http://schemas.microsoft.com/office/powerpoint/2010/main" val="3473689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Session Flow</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400" dirty="0">
                <a:solidFill>
                  <a:schemeClr val="tx1"/>
                </a:solidFill>
                <a:latin typeface="Franklin Gothic Medium" panose="020B0603020102020204" pitchFamily="34" charset="0"/>
              </a:rPr>
              <a:t>The Department of Labor is in a “listening” mode</a:t>
            </a:r>
          </a:p>
          <a:p>
            <a:pPr>
              <a:buFont typeface="Wingdings" panose="05000000000000000000" pitchFamily="2" charset="2"/>
              <a:buChar char="§"/>
            </a:pPr>
            <a:endParaRPr lang="en-US" sz="1000" dirty="0">
              <a:solidFill>
                <a:schemeClr val="tx1"/>
              </a:solidFill>
              <a:latin typeface="Franklin Gothic Medium" panose="020B0603020102020204" pitchFamily="34" charset="0"/>
            </a:endParaRPr>
          </a:p>
          <a:p>
            <a:pPr>
              <a:buFont typeface="Wingdings" panose="05000000000000000000" pitchFamily="2" charset="2"/>
              <a:buChar char="§"/>
            </a:pPr>
            <a:r>
              <a:rPr lang="en-US" sz="2400" dirty="0">
                <a:solidFill>
                  <a:schemeClr val="tx1"/>
                </a:solidFill>
                <a:latin typeface="Franklin Gothic Medium" panose="020B0603020102020204" pitchFamily="34" charset="0"/>
              </a:rPr>
              <a:t>Submit your responses and input to the discussion questions through the chat feature</a:t>
            </a:r>
          </a:p>
          <a:p>
            <a:pPr>
              <a:buFont typeface="Wingdings" panose="05000000000000000000" pitchFamily="2" charset="2"/>
              <a:buChar char="§"/>
            </a:pPr>
            <a:endParaRPr lang="en-US" sz="1000" dirty="0">
              <a:solidFill>
                <a:schemeClr val="tx1"/>
              </a:solidFill>
              <a:latin typeface="Franklin Gothic Medium" panose="020B0603020102020204" pitchFamily="34" charset="0"/>
            </a:endParaRPr>
          </a:p>
          <a:p>
            <a:pPr>
              <a:buFont typeface="Wingdings" panose="05000000000000000000" pitchFamily="2" charset="2"/>
              <a:buChar char="§"/>
            </a:pPr>
            <a:r>
              <a:rPr lang="en-US" sz="2400" dirty="0">
                <a:solidFill>
                  <a:schemeClr val="tx1"/>
                </a:solidFill>
                <a:latin typeface="Franklin Gothic Medium" panose="020B0603020102020204" pitchFamily="34" charset="0"/>
              </a:rPr>
              <a:t>Responses will be reviewed and analyzed as we are developing draft regulations and planning any future guidance issuance and/or technical assistance</a:t>
            </a:r>
          </a:p>
          <a:p>
            <a:pPr>
              <a:buFont typeface="Wingdings" panose="05000000000000000000" pitchFamily="2" charset="2"/>
              <a:buChar char="§"/>
            </a:pPr>
            <a:endParaRPr lang="en-US" dirty="0">
              <a:latin typeface="Franklin Gothic Medium" panose="020B0603020102020204" pitchFamily="34" charset="0"/>
            </a:endParaRPr>
          </a:p>
        </p:txBody>
      </p:sp>
      <p:sp>
        <p:nvSpPr>
          <p:cNvPr id="4" name="Slide Number Placeholder 3"/>
          <p:cNvSpPr>
            <a:spLocks noGrp="1"/>
          </p:cNvSpPr>
          <p:nvPr>
            <p:ph type="sldNum" sz="quarter" idx="4294967295"/>
          </p:nvPr>
        </p:nvSpPr>
        <p:spPr>
          <a:xfrm>
            <a:off x="8159750" y="6459538"/>
            <a:ext cx="984250" cy="365125"/>
          </a:xfrm>
          <a:prstGeom prst="rect">
            <a:avLst/>
          </a:prstGeom>
        </p:spPr>
        <p:txBody>
          <a:bodyPr/>
          <a:lstStyle/>
          <a:p>
            <a:fld id="{D38BCB92-4239-460A-8122-62657529D709}" type="slidenum">
              <a:rPr lang="en-US" smtClean="0"/>
              <a:t>5</a:t>
            </a:fld>
            <a:endParaRPr lang="en-US" dirty="0"/>
          </a:p>
        </p:txBody>
      </p:sp>
    </p:spTree>
    <p:extLst>
      <p:ext uri="{BB962C8B-B14F-4D97-AF65-F5344CB8AC3E}">
        <p14:creationId xmlns:p14="http://schemas.microsoft.com/office/powerpoint/2010/main" val="293086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Overview of the OAA-2016</a:t>
            </a:r>
          </a:p>
        </p:txBody>
      </p:sp>
      <p:sp>
        <p:nvSpPr>
          <p:cNvPr id="3" name="Content Placeholder 2"/>
          <p:cNvSpPr>
            <a:spLocks noGrp="1"/>
          </p:cNvSpPr>
          <p:nvPr>
            <p:ph idx="1"/>
          </p:nvPr>
        </p:nvSpPr>
        <p:spPr>
          <a:xfrm>
            <a:off x="228600" y="1219200"/>
            <a:ext cx="7520940" cy="4343400"/>
          </a:xfrm>
        </p:spPr>
        <p:txBody>
          <a:bodyPr>
            <a:noAutofit/>
          </a:bodyPr>
          <a:lstStyle/>
          <a:p>
            <a:pPr>
              <a:buFont typeface="Wingdings" panose="05000000000000000000" pitchFamily="2" charset="2"/>
              <a:buChar char="§"/>
            </a:pPr>
            <a:r>
              <a:rPr lang="en-US" sz="2200" dirty="0">
                <a:solidFill>
                  <a:schemeClr val="tx1"/>
                </a:solidFill>
                <a:latin typeface="Franklin Gothic Medium" panose="020B0603020102020204" pitchFamily="34" charset="0"/>
              </a:rPr>
              <a:t>OAA Title V authorizes the SCSEP</a:t>
            </a:r>
          </a:p>
          <a:p>
            <a:pPr>
              <a:buFont typeface="Wingdings" panose="05000000000000000000" pitchFamily="2" charset="2"/>
              <a:buChar char="§"/>
            </a:pPr>
            <a:endParaRPr lang="en-US" sz="1000" dirty="0">
              <a:solidFill>
                <a:schemeClr val="tx1"/>
              </a:solidFill>
              <a:latin typeface="Franklin Gothic Medium" panose="020B0603020102020204" pitchFamily="34" charset="0"/>
            </a:endParaRPr>
          </a:p>
          <a:p>
            <a:pPr>
              <a:buFont typeface="Wingdings" panose="05000000000000000000" pitchFamily="2" charset="2"/>
              <a:buChar char="§"/>
            </a:pPr>
            <a:r>
              <a:rPr lang="en-US" sz="2200" dirty="0">
                <a:solidFill>
                  <a:schemeClr val="tx1"/>
                </a:solidFill>
                <a:latin typeface="Franklin Gothic Medium" panose="020B0603020102020204" pitchFamily="34" charset="0"/>
              </a:rPr>
              <a:t>OAA-2016 reauthorized by Congress on April 19, 2016 </a:t>
            </a:r>
          </a:p>
          <a:p>
            <a:pPr>
              <a:buFont typeface="Wingdings" panose="05000000000000000000" pitchFamily="2" charset="2"/>
              <a:buChar char="§"/>
            </a:pPr>
            <a:endParaRPr lang="en-US" sz="1000" b="0" dirty="0">
              <a:solidFill>
                <a:schemeClr val="tx1"/>
              </a:solidFill>
              <a:latin typeface="Franklin Gothic Medium" panose="020B0603020102020204" pitchFamily="34" charset="0"/>
            </a:endParaRPr>
          </a:p>
          <a:p>
            <a:pPr>
              <a:buFont typeface="Wingdings" panose="05000000000000000000" pitchFamily="2" charset="2"/>
              <a:buChar char="§"/>
            </a:pPr>
            <a:r>
              <a:rPr lang="en-US" sz="2200" dirty="0">
                <a:solidFill>
                  <a:schemeClr val="tx1"/>
                </a:solidFill>
                <a:latin typeface="Franklin Gothic Medium" panose="020B0603020102020204" pitchFamily="34" charset="0"/>
              </a:rPr>
              <a:t>OAA-2016 – Title V maintains the dual purposes of SCSEP in promoting community service and work-based training activities for unemployed low-income persons ages 55 and older with poor employment prospects</a:t>
            </a:r>
          </a:p>
          <a:p>
            <a:pPr>
              <a:buFont typeface="Wingdings" panose="05000000000000000000" pitchFamily="2" charset="2"/>
              <a:buChar char="§"/>
            </a:pPr>
            <a:endParaRPr lang="en-US" sz="1000" dirty="0">
              <a:solidFill>
                <a:schemeClr val="tx1"/>
              </a:solidFill>
              <a:latin typeface="Franklin Gothic Medium" panose="020B0603020102020204" pitchFamily="34" charset="0"/>
            </a:endParaRPr>
          </a:p>
          <a:p>
            <a:pPr>
              <a:buFont typeface="Wingdings" panose="05000000000000000000" pitchFamily="2" charset="2"/>
              <a:buChar char="§"/>
            </a:pPr>
            <a:r>
              <a:rPr lang="en-US" sz="2200" dirty="0">
                <a:solidFill>
                  <a:schemeClr val="tx1"/>
                </a:solidFill>
                <a:latin typeface="Franklin Gothic Medium" panose="020B0603020102020204" pitchFamily="34" charset="0"/>
              </a:rPr>
              <a:t>OAA-2016 reinforces alignment and coordination with the Workforce Innovation and Opportunity Act (WIOA) enacted in 2014</a:t>
            </a:r>
          </a:p>
          <a:p>
            <a:pPr marL="0" indent="0">
              <a:buNone/>
            </a:pPr>
            <a:endParaRPr lang="en-US" sz="2200" b="0" dirty="0">
              <a:solidFill>
                <a:schemeClr val="tx2"/>
              </a:solidFill>
            </a:endParaRPr>
          </a:p>
        </p:txBody>
      </p:sp>
      <p:sp>
        <p:nvSpPr>
          <p:cNvPr id="4" name="Slide Number Placeholder 3"/>
          <p:cNvSpPr>
            <a:spLocks noGrp="1"/>
          </p:cNvSpPr>
          <p:nvPr>
            <p:ph type="sldNum" sz="quarter" idx="4294967295"/>
          </p:nvPr>
        </p:nvSpPr>
        <p:spPr>
          <a:xfrm>
            <a:off x="8159750" y="6459538"/>
            <a:ext cx="984250" cy="365125"/>
          </a:xfrm>
          <a:prstGeom prst="rect">
            <a:avLst/>
          </a:prstGeom>
        </p:spPr>
        <p:txBody>
          <a:bodyPr/>
          <a:lstStyle/>
          <a:p>
            <a:fld id="{D38BCB92-4239-460A-8122-62657529D709}" type="slidenum">
              <a:rPr lang="en-US" smtClean="0"/>
              <a:t>6</a:t>
            </a:fld>
            <a:endParaRPr lang="en-US" dirty="0"/>
          </a:p>
        </p:txBody>
      </p:sp>
    </p:spTree>
    <p:extLst>
      <p:ext uri="{BB962C8B-B14F-4D97-AF65-F5344CB8AC3E}">
        <p14:creationId xmlns:p14="http://schemas.microsoft.com/office/powerpoint/2010/main" val="67768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POLL</a:t>
            </a:r>
          </a:p>
        </p:txBody>
      </p:sp>
      <p:sp>
        <p:nvSpPr>
          <p:cNvPr id="5" name="Content Placeholder 4"/>
          <p:cNvSpPr>
            <a:spLocks noGrp="1"/>
          </p:cNvSpPr>
          <p:nvPr>
            <p:ph idx="1"/>
          </p:nvPr>
        </p:nvSpPr>
        <p:spPr/>
        <p:txBody>
          <a:bodyPr>
            <a:normAutofit fontScale="92500" lnSpcReduction="10000"/>
          </a:bodyPr>
          <a:lstStyle/>
          <a:p>
            <a:r>
              <a:rPr lang="en-US" sz="2400" dirty="0">
                <a:solidFill>
                  <a:schemeClr val="tx1"/>
                </a:solidFill>
                <a:latin typeface="Franklin Gothic Medium" panose="020B0603020102020204" pitchFamily="34" charset="0"/>
              </a:rPr>
              <a:t>I have read and understand the OAA and the 2016 Amendments</a:t>
            </a:r>
          </a:p>
          <a:p>
            <a:r>
              <a:rPr lang="en-US" sz="2400" dirty="0">
                <a:solidFill>
                  <a:schemeClr val="tx1"/>
                </a:solidFill>
                <a:latin typeface="Franklin Gothic Medium" panose="020B0603020102020204" pitchFamily="34" charset="0"/>
              </a:rPr>
              <a:t>I read the OAA 2016 – but don’t understand the impact of the changes</a:t>
            </a:r>
          </a:p>
          <a:p>
            <a:r>
              <a:rPr lang="en-US" sz="2400" dirty="0">
                <a:solidFill>
                  <a:schemeClr val="tx1"/>
                </a:solidFill>
                <a:latin typeface="Franklin Gothic Medium" panose="020B0603020102020204" pitchFamily="34" charset="0"/>
              </a:rPr>
              <a:t>I am somewhat familiar but need further information or clarification</a:t>
            </a:r>
          </a:p>
          <a:p>
            <a:r>
              <a:rPr lang="en-US" sz="2400" dirty="0">
                <a:solidFill>
                  <a:schemeClr val="tx1"/>
                </a:solidFill>
                <a:latin typeface="Franklin Gothic Medium" panose="020B0603020102020204" pitchFamily="34" charset="0"/>
              </a:rPr>
              <a:t>I have not read the OAA 2016 </a:t>
            </a:r>
          </a:p>
          <a:p>
            <a:r>
              <a:rPr lang="en-US" sz="2400" dirty="0">
                <a:solidFill>
                  <a:schemeClr val="tx1"/>
                </a:solidFill>
                <a:latin typeface="Franklin Gothic Medium" panose="020B0603020102020204" pitchFamily="34" charset="0"/>
              </a:rPr>
              <a:t>What is the Older Americans Act?</a:t>
            </a:r>
          </a:p>
          <a:p>
            <a:endParaRPr lang="en-US" dirty="0"/>
          </a:p>
        </p:txBody>
      </p:sp>
      <p:sp>
        <p:nvSpPr>
          <p:cNvPr id="6" name="TextBox 5"/>
          <p:cNvSpPr txBox="1"/>
          <p:nvPr/>
        </p:nvSpPr>
        <p:spPr>
          <a:xfrm>
            <a:off x="228600" y="1447800"/>
            <a:ext cx="6553200" cy="830997"/>
          </a:xfrm>
          <a:prstGeom prst="rect">
            <a:avLst/>
          </a:prstGeom>
          <a:noFill/>
        </p:spPr>
        <p:txBody>
          <a:bodyPr wrap="square" rtlCol="0">
            <a:spAutoFit/>
          </a:bodyPr>
          <a:lstStyle/>
          <a:p>
            <a:r>
              <a:rPr lang="en-US" sz="2400" dirty="0">
                <a:latin typeface="Franklin Gothic Medium" panose="020B0603020102020204" pitchFamily="34" charset="0"/>
              </a:rPr>
              <a:t>How Familiar Are You With The Older Americans Act Reauthorization of 2016?</a:t>
            </a:r>
          </a:p>
        </p:txBody>
      </p:sp>
    </p:spTree>
    <p:extLst>
      <p:ext uri="{BB962C8B-B14F-4D97-AF65-F5344CB8AC3E}">
        <p14:creationId xmlns:p14="http://schemas.microsoft.com/office/powerpoint/2010/main" val="719260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7489"/>
            <a:ext cx="7543800" cy="774492"/>
          </a:xfrm>
        </p:spPr>
        <p:txBody>
          <a:bodyPr>
            <a:noAutofit/>
          </a:bodyPr>
          <a:lstStyle/>
          <a:p>
            <a:pPr algn="ctr"/>
            <a:r>
              <a:rPr lang="en-US" sz="3200" b="1" dirty="0"/>
              <a:t>Required Changes to SCSEP under </a:t>
            </a:r>
            <a:br>
              <a:rPr lang="en-US" sz="3200" b="1" dirty="0"/>
            </a:br>
            <a:r>
              <a:rPr lang="en-US" sz="3200" b="1" dirty="0"/>
              <a:t>OAA-2016</a:t>
            </a:r>
            <a:endParaRPr lang="en-US" sz="3200" dirty="0"/>
          </a:p>
        </p:txBody>
      </p:sp>
      <p:sp>
        <p:nvSpPr>
          <p:cNvPr id="3" name="Content Placeholder 2"/>
          <p:cNvSpPr>
            <a:spLocks noGrp="1"/>
          </p:cNvSpPr>
          <p:nvPr>
            <p:ph idx="1"/>
          </p:nvPr>
        </p:nvSpPr>
        <p:spPr>
          <a:xfrm>
            <a:off x="533400" y="1524000"/>
            <a:ext cx="6908800" cy="4654617"/>
          </a:xfrm>
        </p:spPr>
        <p:txBody>
          <a:bodyPr>
            <a:normAutofit/>
          </a:bodyPr>
          <a:lstStyle/>
          <a:p>
            <a:pPr>
              <a:buFont typeface="Wingdings" panose="05000000000000000000" pitchFamily="2" charset="2"/>
              <a:buChar char="§"/>
            </a:pPr>
            <a:r>
              <a:rPr lang="en-US" sz="2400" dirty="0">
                <a:solidFill>
                  <a:schemeClr val="tx1"/>
                </a:solidFill>
                <a:latin typeface="Franklin Gothic Medium" panose="020B0603020102020204" pitchFamily="34" charset="0"/>
              </a:rPr>
              <a:t>Terminology  </a:t>
            </a:r>
          </a:p>
          <a:p>
            <a:pPr>
              <a:buFont typeface="Wingdings" panose="05000000000000000000" pitchFamily="2" charset="2"/>
              <a:buChar char="§"/>
            </a:pPr>
            <a:endParaRPr lang="en-US" sz="1000" dirty="0">
              <a:solidFill>
                <a:schemeClr val="tx1"/>
              </a:solidFill>
              <a:latin typeface="Franklin Gothic Medium" panose="020B0603020102020204" pitchFamily="34" charset="0"/>
            </a:endParaRPr>
          </a:p>
          <a:p>
            <a:pPr>
              <a:buFont typeface="Wingdings" panose="05000000000000000000" pitchFamily="2" charset="2"/>
              <a:buChar char="§"/>
            </a:pPr>
            <a:r>
              <a:rPr lang="en-US" sz="2400" dirty="0">
                <a:solidFill>
                  <a:schemeClr val="tx1"/>
                </a:solidFill>
                <a:latin typeface="Franklin Gothic Medium" panose="020B0603020102020204" pitchFamily="34" charset="0"/>
              </a:rPr>
              <a:t>State Plans</a:t>
            </a:r>
          </a:p>
          <a:p>
            <a:pPr>
              <a:buFont typeface="Wingdings" panose="05000000000000000000" pitchFamily="2" charset="2"/>
              <a:buChar char="§"/>
            </a:pPr>
            <a:endParaRPr lang="en-US" sz="1000" dirty="0">
              <a:solidFill>
                <a:schemeClr val="tx1"/>
              </a:solidFill>
              <a:latin typeface="Franklin Gothic Medium" panose="020B0603020102020204" pitchFamily="34" charset="0"/>
            </a:endParaRPr>
          </a:p>
          <a:p>
            <a:pPr>
              <a:buFont typeface="Wingdings" panose="05000000000000000000" pitchFamily="2" charset="2"/>
              <a:buChar char="§"/>
            </a:pPr>
            <a:r>
              <a:rPr lang="en-US" sz="2400" dirty="0">
                <a:solidFill>
                  <a:schemeClr val="tx1"/>
                </a:solidFill>
                <a:latin typeface="Franklin Gothic Medium" panose="020B0603020102020204" pitchFamily="34" charset="0"/>
              </a:rPr>
              <a:t>Performance Measu</a:t>
            </a:r>
            <a:r>
              <a:rPr lang="en-US" sz="2400" dirty="0">
                <a:solidFill>
                  <a:schemeClr val="tx1"/>
                </a:solidFill>
              </a:rPr>
              <a:t>res</a:t>
            </a:r>
          </a:p>
        </p:txBody>
      </p:sp>
      <p:sp>
        <p:nvSpPr>
          <p:cNvPr id="4" name="Slide Number Placeholder 3"/>
          <p:cNvSpPr>
            <a:spLocks noGrp="1"/>
          </p:cNvSpPr>
          <p:nvPr>
            <p:ph type="sldNum" sz="quarter" idx="4294967295"/>
          </p:nvPr>
        </p:nvSpPr>
        <p:spPr>
          <a:xfrm>
            <a:off x="8159750" y="6459538"/>
            <a:ext cx="984250" cy="365125"/>
          </a:xfrm>
          <a:prstGeom prst="rect">
            <a:avLst/>
          </a:prstGeom>
        </p:spPr>
        <p:txBody>
          <a:bodyPr/>
          <a:lstStyle/>
          <a:p>
            <a:fld id="{D38BCB92-4239-460A-8122-62657529D709}" type="slidenum">
              <a:rPr lang="en-US" smtClean="0"/>
              <a:t>8</a:t>
            </a:fld>
            <a:endParaRPr lang="en-US" dirty="0"/>
          </a:p>
        </p:txBody>
      </p:sp>
    </p:spTree>
    <p:extLst>
      <p:ext uri="{BB962C8B-B14F-4D97-AF65-F5344CB8AC3E}">
        <p14:creationId xmlns:p14="http://schemas.microsoft.com/office/powerpoint/2010/main" val="2008774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Terminology</a:t>
            </a:r>
          </a:p>
        </p:txBody>
      </p:sp>
      <p:sp>
        <p:nvSpPr>
          <p:cNvPr id="3" name="Content Placeholder 2"/>
          <p:cNvSpPr>
            <a:spLocks noGrp="1"/>
          </p:cNvSpPr>
          <p:nvPr>
            <p:ph idx="1"/>
          </p:nvPr>
        </p:nvSpPr>
        <p:spPr>
          <a:xfrm>
            <a:off x="152400" y="1011555"/>
            <a:ext cx="7924800" cy="4800600"/>
          </a:xfrm>
        </p:spPr>
        <p:txBody>
          <a:bodyPr>
            <a:noAutofit/>
          </a:bodyPr>
          <a:lstStyle/>
          <a:p>
            <a:pPr>
              <a:buFont typeface="Wingdings" panose="05000000000000000000" pitchFamily="2" charset="2"/>
              <a:buChar char="§"/>
            </a:pPr>
            <a:r>
              <a:rPr lang="en-US" sz="2400" dirty="0">
                <a:solidFill>
                  <a:schemeClr val="tx1"/>
                </a:solidFill>
                <a:latin typeface="Franklin Gothic Medium" panose="020B0603020102020204" pitchFamily="34" charset="0"/>
              </a:rPr>
              <a:t>SCSEP Terms That Have Been Influenced By WIOA Terms</a:t>
            </a:r>
          </a:p>
          <a:p>
            <a:pPr lvl="1">
              <a:buFont typeface="Wingdings" panose="05000000000000000000" pitchFamily="2" charset="2"/>
              <a:buChar char="§"/>
            </a:pPr>
            <a:endParaRPr lang="en-US" sz="900" dirty="0">
              <a:solidFill>
                <a:schemeClr val="tx1"/>
              </a:solidFill>
              <a:latin typeface="Franklin Gothic Medium" panose="020B0603020102020204" pitchFamily="34" charset="0"/>
            </a:endParaRPr>
          </a:p>
          <a:p>
            <a:pPr lvl="2">
              <a:buFont typeface="Wingdings" panose="05000000000000000000" pitchFamily="2" charset="2"/>
              <a:buChar char="Ø"/>
            </a:pPr>
            <a:r>
              <a:rPr lang="en-US" sz="2000" dirty="0">
                <a:solidFill>
                  <a:schemeClr val="tx1"/>
                </a:solidFill>
                <a:latin typeface="Franklin Gothic Medium" panose="020B0603020102020204" pitchFamily="34" charset="0"/>
              </a:rPr>
              <a:t>Core/intensive services changed to career services and training services</a:t>
            </a:r>
          </a:p>
          <a:p>
            <a:pPr lvl="2">
              <a:buFont typeface="Wingdings" panose="05000000000000000000" pitchFamily="2" charset="2"/>
              <a:buChar char="Ø"/>
            </a:pPr>
            <a:r>
              <a:rPr lang="en-US" sz="2000" dirty="0">
                <a:solidFill>
                  <a:schemeClr val="tx1"/>
                </a:solidFill>
                <a:latin typeface="Franklin Gothic Medium" panose="020B0603020102020204" pitchFamily="34" charset="0"/>
              </a:rPr>
              <a:t>Core indicators changed to primary indicators </a:t>
            </a:r>
          </a:p>
          <a:p>
            <a:pPr lvl="2">
              <a:buFont typeface="Wingdings" panose="05000000000000000000" pitchFamily="2" charset="2"/>
              <a:buChar char="Ø"/>
            </a:pPr>
            <a:r>
              <a:rPr lang="en-US" sz="2000" dirty="0">
                <a:solidFill>
                  <a:schemeClr val="tx1"/>
                </a:solidFill>
                <a:latin typeface="Franklin Gothic Medium" panose="020B0603020102020204" pitchFamily="34" charset="0"/>
              </a:rPr>
              <a:t>Local Board changed to Local Workforce Development Board</a:t>
            </a:r>
          </a:p>
          <a:p>
            <a:pPr lvl="2">
              <a:buFont typeface="Wingdings" panose="05000000000000000000" pitchFamily="2" charset="2"/>
              <a:buChar char="Ø"/>
            </a:pPr>
            <a:r>
              <a:rPr lang="en-US" sz="2000" dirty="0">
                <a:solidFill>
                  <a:schemeClr val="tx1"/>
                </a:solidFill>
                <a:latin typeface="Franklin Gothic Medium" panose="020B0603020102020204" pitchFamily="34" charset="0"/>
              </a:rPr>
              <a:t>Eight indicators changed to seven performance indicators</a:t>
            </a:r>
          </a:p>
          <a:p>
            <a:pPr lvl="2">
              <a:buFont typeface="Wingdings" panose="05000000000000000000" pitchFamily="2" charset="2"/>
              <a:buChar char="Ø"/>
            </a:pPr>
            <a:r>
              <a:rPr lang="en-US" sz="2000" dirty="0">
                <a:solidFill>
                  <a:schemeClr val="tx1"/>
                </a:solidFill>
                <a:latin typeface="Franklin Gothic Medium" panose="020B0603020102020204" pitchFamily="34" charset="0"/>
              </a:rPr>
              <a:t>Workforce Investment Act (WIA) changed to Workforce Innovation and Opportunity Act (WIOA) </a:t>
            </a:r>
          </a:p>
          <a:p>
            <a:pPr lvl="2">
              <a:buFont typeface="Wingdings" panose="05000000000000000000" pitchFamily="2" charset="2"/>
              <a:buChar char="Ø"/>
            </a:pPr>
            <a:r>
              <a:rPr lang="en-US" sz="2000" dirty="0">
                <a:solidFill>
                  <a:schemeClr val="tx1"/>
                </a:solidFill>
                <a:latin typeface="Franklin Gothic Medium" panose="020B0603020102020204" pitchFamily="34" charset="0"/>
              </a:rPr>
              <a:t>Workforce investment boards changed to workforce development boards</a:t>
            </a:r>
          </a:p>
          <a:p>
            <a:pPr lvl="2">
              <a:buFont typeface="Wingdings" panose="05000000000000000000" pitchFamily="2" charset="2"/>
              <a:buChar char="Ø"/>
            </a:pPr>
            <a:r>
              <a:rPr lang="en-US" sz="2000" dirty="0">
                <a:solidFill>
                  <a:schemeClr val="tx1"/>
                </a:solidFill>
                <a:latin typeface="Franklin Gothic Medium" panose="020B0603020102020204" pitchFamily="34" charset="0"/>
              </a:rPr>
              <a:t>WIA Unified State Plan changed to WIOA Combined State Plan etc.</a:t>
            </a:r>
          </a:p>
          <a:p>
            <a:pPr marL="566928" lvl="3" indent="0">
              <a:buNone/>
            </a:pPr>
            <a:endParaRPr lang="en-US" sz="2000" dirty="0">
              <a:latin typeface="Franklin Gothic Medium" panose="020B0603020102020204" pitchFamily="34" charset="0"/>
            </a:endParaRPr>
          </a:p>
          <a:p>
            <a:pPr lvl="2">
              <a:buFont typeface="Wingdings" panose="05000000000000000000" pitchFamily="2" charset="2"/>
              <a:buChar char="§"/>
            </a:pPr>
            <a:endParaRPr lang="en-US" sz="2000" dirty="0">
              <a:latin typeface="Franklin Gothic Medium" panose="020B0603020102020204" pitchFamily="34" charset="0"/>
            </a:endParaRPr>
          </a:p>
        </p:txBody>
      </p:sp>
      <p:sp>
        <p:nvSpPr>
          <p:cNvPr id="4" name="Slide Number Placeholder 3"/>
          <p:cNvSpPr>
            <a:spLocks noGrp="1"/>
          </p:cNvSpPr>
          <p:nvPr>
            <p:ph type="sldNum" sz="quarter" idx="4294967295"/>
          </p:nvPr>
        </p:nvSpPr>
        <p:spPr>
          <a:xfrm>
            <a:off x="8159750" y="6459538"/>
            <a:ext cx="984250" cy="365125"/>
          </a:xfrm>
          <a:prstGeom prst="rect">
            <a:avLst/>
          </a:prstGeom>
        </p:spPr>
        <p:txBody>
          <a:bodyPr/>
          <a:lstStyle/>
          <a:p>
            <a:fld id="{D38BCB92-4239-460A-8122-62657529D709}" type="slidenum">
              <a:rPr lang="en-US" smtClean="0"/>
              <a:t>9</a:t>
            </a:fld>
            <a:endParaRPr lang="en-US" dirty="0"/>
          </a:p>
        </p:txBody>
      </p:sp>
    </p:spTree>
    <p:extLst>
      <p:ext uri="{BB962C8B-B14F-4D97-AF65-F5344CB8AC3E}">
        <p14:creationId xmlns:p14="http://schemas.microsoft.com/office/powerpoint/2010/main" val="3027051343"/>
      </p:ext>
    </p:extLst>
  </p:cSld>
  <p:clrMapOvr>
    <a:masterClrMapping/>
  </p:clrMapOvr>
</p:sld>
</file>

<file path=ppt/theme/theme1.xml><?xml version="1.0" encoding="utf-8"?>
<a:theme xmlns:a="http://schemas.openxmlformats.org/drawingml/2006/main" name="WorkforceGPS_Template_201605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WorkforceGPS_Template_20160509</Template>
  <TotalTime>7432</TotalTime>
  <Words>1567</Words>
  <Application>Microsoft Office PowerPoint</Application>
  <PresentationFormat>On-screen Show (4:3)</PresentationFormat>
  <Paragraphs>204</Paragraphs>
  <Slides>23</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Courier New</vt:lpstr>
      <vt:lpstr>Franklin Gothic Medium</vt:lpstr>
      <vt:lpstr>Impact</vt:lpstr>
      <vt:lpstr>Myriad Pro</vt:lpstr>
      <vt:lpstr>Myriad Pro Cond</vt:lpstr>
      <vt:lpstr>Times New Roman</vt:lpstr>
      <vt:lpstr>Wingdings</vt:lpstr>
      <vt:lpstr>WorkforceGPS_Template_20160509</vt:lpstr>
      <vt:lpstr>Stakeholder Consultation</vt:lpstr>
      <vt:lpstr>Agenda</vt:lpstr>
      <vt:lpstr>Purpose</vt:lpstr>
      <vt:lpstr>POLL</vt:lpstr>
      <vt:lpstr>Session Flow</vt:lpstr>
      <vt:lpstr>Overview of the OAA-2016</vt:lpstr>
      <vt:lpstr>POLL</vt:lpstr>
      <vt:lpstr>Required Changes to SCSEP under  OAA-2016</vt:lpstr>
      <vt:lpstr>Terminology</vt:lpstr>
      <vt:lpstr>State Plan</vt:lpstr>
      <vt:lpstr>POLL </vt:lpstr>
      <vt:lpstr>SCSEP Specified Many Of The Same Performance Indicators as Specified As WIOA Core Programs  </vt:lpstr>
      <vt:lpstr>Changed from an additional measure to an indicator of performance</vt:lpstr>
      <vt:lpstr>Participation &amp; Community Service Measures </vt:lpstr>
      <vt:lpstr>Eliminated Additional Performance Measures </vt:lpstr>
      <vt:lpstr>Current Factors for negotiating Expected Levels of Performance </vt:lpstr>
      <vt:lpstr>OAA-2016 - Adjustments and Factors for negotiating Expected Levels of Performance </vt:lpstr>
      <vt:lpstr>PowerPoint Presentation</vt:lpstr>
      <vt:lpstr>Performance Goal Timeframe</vt:lpstr>
      <vt:lpstr>PowerPoint Presentation</vt:lpstr>
      <vt:lpstr>Stakeholder Input</vt:lpstr>
      <vt:lpstr>PowerPoint Presentation</vt:lpstr>
      <vt:lpstr>PowerPoint Presentation</vt:lpstr>
    </vt:vector>
  </TitlesOfParts>
  <Company>Employment &amp; Training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WIA Reauthorization Update</dc:title>
  <dc:creator>superman</dc:creator>
  <cp:lastModifiedBy>Laura Casertano</cp:lastModifiedBy>
  <cp:revision>285</cp:revision>
  <cp:lastPrinted>2017-05-03T20:32:56Z</cp:lastPrinted>
  <dcterms:created xsi:type="dcterms:W3CDTF">2013-07-23T15:01:02Z</dcterms:created>
  <dcterms:modified xsi:type="dcterms:W3CDTF">2017-05-16T13:39:14Z</dcterms:modified>
</cp:coreProperties>
</file>