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sldIdLst>
    <p:sldId id="256" r:id="rId2"/>
    <p:sldId id="264" r:id="rId3"/>
    <p:sldId id="275" r:id="rId4"/>
    <p:sldId id="392" r:id="rId5"/>
    <p:sldId id="393" r:id="rId6"/>
    <p:sldId id="278" r:id="rId7"/>
    <p:sldId id="277" r:id="rId8"/>
    <p:sldId id="435" r:id="rId9"/>
    <p:sldId id="396" r:id="rId10"/>
    <p:sldId id="398" r:id="rId11"/>
    <p:sldId id="395" r:id="rId12"/>
    <p:sldId id="329" r:id="rId13"/>
    <p:sldId id="394" r:id="rId14"/>
    <p:sldId id="330" r:id="rId15"/>
    <p:sldId id="331" r:id="rId16"/>
    <p:sldId id="332" r:id="rId17"/>
    <p:sldId id="333" r:id="rId18"/>
    <p:sldId id="399" r:id="rId19"/>
    <p:sldId id="400" r:id="rId20"/>
    <p:sldId id="401" r:id="rId21"/>
    <p:sldId id="402" r:id="rId22"/>
    <p:sldId id="406" r:id="rId23"/>
    <p:sldId id="397" r:id="rId24"/>
    <p:sldId id="407" r:id="rId25"/>
    <p:sldId id="408" r:id="rId26"/>
    <p:sldId id="439" r:id="rId27"/>
    <p:sldId id="440" r:id="rId28"/>
    <p:sldId id="441" r:id="rId29"/>
    <p:sldId id="442" r:id="rId30"/>
    <p:sldId id="443" r:id="rId31"/>
    <p:sldId id="444" r:id="rId32"/>
    <p:sldId id="445" r:id="rId33"/>
    <p:sldId id="446" r:id="rId34"/>
    <p:sldId id="447" r:id="rId35"/>
    <p:sldId id="410" r:id="rId36"/>
    <p:sldId id="450" r:id="rId37"/>
    <p:sldId id="448" r:id="rId38"/>
    <p:sldId id="449" r:id="rId39"/>
    <p:sldId id="456" r:id="rId40"/>
    <p:sldId id="432" r:id="rId41"/>
    <p:sldId id="433" r:id="rId42"/>
    <p:sldId id="434" r:id="rId43"/>
    <p:sldId id="457" r:id="rId44"/>
    <p:sldId id="429" r:id="rId45"/>
    <p:sldId id="430" r:id="rId46"/>
    <p:sldId id="431" r:id="rId47"/>
    <p:sldId id="458" r:id="rId48"/>
    <p:sldId id="426" r:id="rId49"/>
    <p:sldId id="427" r:id="rId50"/>
    <p:sldId id="428" r:id="rId51"/>
    <p:sldId id="459" r:id="rId52"/>
    <p:sldId id="436" r:id="rId53"/>
    <p:sldId id="437" r:id="rId54"/>
    <p:sldId id="438" r:id="rId55"/>
    <p:sldId id="414" r:id="rId56"/>
    <p:sldId id="416" r:id="rId57"/>
    <p:sldId id="415" r:id="rId58"/>
    <p:sldId id="417" r:id="rId59"/>
    <p:sldId id="403" r:id="rId60"/>
    <p:sldId id="404" r:id="rId61"/>
  </p:sldIdLst>
  <p:sldSz cx="9144000" cy="6858000" type="screen4x3"/>
  <p:notesSz cx="6954838" cy="9309100"/>
  <p:custDataLst>
    <p:tags r:id="rId6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D95"/>
    <a:srgbClr val="004874"/>
    <a:srgbClr val="002C47"/>
    <a:srgbClr val="4A7EBB"/>
    <a:srgbClr val="9D1C30"/>
    <a:srgbClr val="4675B8"/>
    <a:srgbClr val="275A99"/>
    <a:srgbClr val="041F36"/>
    <a:srgbClr val="7A232E"/>
    <a:srgbClr val="B857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0" autoAdjust="0"/>
    <p:restoredTop sz="90047" autoAdjust="0"/>
  </p:normalViewPr>
  <p:slideViewPr>
    <p:cSldViewPr snapToGrid="0">
      <p:cViewPr varScale="1">
        <p:scale>
          <a:sx n="78" d="100"/>
          <a:sy n="78" d="100"/>
        </p:scale>
        <p:origin x="1642" y="6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F3D24A67-AA62-4186-A757-A456E975DB50}" type="datetimeFigureOut">
              <a:rPr lang="en-US" smtClean="0"/>
              <a:t>3/7/2017</a:t>
            </a:fld>
            <a:endParaRPr lang="en-US" dirty="0"/>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6001E2EF-2509-467C-A54C-38870F905B8F}" type="slidenum">
              <a:rPr lang="en-US" smtClean="0"/>
              <a:t>‹#›</a:t>
            </a:fld>
            <a:endParaRPr lang="en-US" dirty="0"/>
          </a:p>
        </p:txBody>
      </p:sp>
    </p:spTree>
    <p:extLst>
      <p:ext uri="{BB962C8B-B14F-4D97-AF65-F5344CB8AC3E}">
        <p14:creationId xmlns:p14="http://schemas.microsoft.com/office/powerpoint/2010/main" val="619493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a:t>
            </a:fld>
            <a:endParaRPr lang="en-US" dirty="0"/>
          </a:p>
        </p:txBody>
      </p:sp>
    </p:spTree>
    <p:extLst>
      <p:ext uri="{BB962C8B-B14F-4D97-AF65-F5344CB8AC3E}">
        <p14:creationId xmlns:p14="http://schemas.microsoft.com/office/powerpoint/2010/main" val="3962255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54981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652413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967389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654106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913733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652413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652413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652413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652413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652413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B3D19-6E73-48E4-A62C-CC25AD01EEFC}" type="slidenum">
              <a:rPr lang="en-US" smtClean="0"/>
              <a:t>4</a:t>
            </a:fld>
            <a:endParaRPr lang="en-US" dirty="0"/>
          </a:p>
        </p:txBody>
      </p:sp>
    </p:spTree>
    <p:extLst>
      <p:ext uri="{BB962C8B-B14F-4D97-AF65-F5344CB8AC3E}">
        <p14:creationId xmlns:p14="http://schemas.microsoft.com/office/powerpoint/2010/main" val="2031882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652413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652413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1E2EF-2509-467C-A54C-38870F905B8F}" type="slidenum">
              <a:rPr lang="en-US" smtClean="0"/>
              <a:t>26</a:t>
            </a:fld>
            <a:endParaRPr lang="en-US" dirty="0"/>
          </a:p>
        </p:txBody>
      </p:sp>
    </p:spTree>
    <p:extLst>
      <p:ext uri="{BB962C8B-B14F-4D97-AF65-F5344CB8AC3E}">
        <p14:creationId xmlns:p14="http://schemas.microsoft.com/office/powerpoint/2010/main" val="4075615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1E2EF-2509-467C-A54C-38870F905B8F}" type="slidenum">
              <a:rPr lang="en-US" smtClean="0"/>
              <a:t>39</a:t>
            </a:fld>
            <a:endParaRPr lang="en-US" dirty="0"/>
          </a:p>
        </p:txBody>
      </p:sp>
    </p:spTree>
    <p:extLst>
      <p:ext uri="{BB962C8B-B14F-4D97-AF65-F5344CB8AC3E}">
        <p14:creationId xmlns:p14="http://schemas.microsoft.com/office/powerpoint/2010/main" val="2755635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1E2EF-2509-467C-A54C-38870F905B8F}" type="slidenum">
              <a:rPr lang="en-US" smtClean="0"/>
              <a:t>40</a:t>
            </a:fld>
            <a:endParaRPr lang="en-US" dirty="0"/>
          </a:p>
        </p:txBody>
      </p:sp>
    </p:spTree>
    <p:extLst>
      <p:ext uri="{BB962C8B-B14F-4D97-AF65-F5344CB8AC3E}">
        <p14:creationId xmlns:p14="http://schemas.microsoft.com/office/powerpoint/2010/main" val="3698591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1E2EF-2509-467C-A54C-38870F905B8F}" type="slidenum">
              <a:rPr lang="en-US" smtClean="0"/>
              <a:t>41</a:t>
            </a:fld>
            <a:endParaRPr lang="en-US" dirty="0"/>
          </a:p>
        </p:txBody>
      </p:sp>
    </p:spTree>
    <p:extLst>
      <p:ext uri="{BB962C8B-B14F-4D97-AF65-F5344CB8AC3E}">
        <p14:creationId xmlns:p14="http://schemas.microsoft.com/office/powerpoint/2010/main" val="597158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1E2EF-2509-467C-A54C-38870F905B8F}" type="slidenum">
              <a:rPr lang="en-US" smtClean="0"/>
              <a:t>42</a:t>
            </a:fld>
            <a:endParaRPr lang="en-US" dirty="0"/>
          </a:p>
        </p:txBody>
      </p:sp>
    </p:spTree>
    <p:extLst>
      <p:ext uri="{BB962C8B-B14F-4D97-AF65-F5344CB8AC3E}">
        <p14:creationId xmlns:p14="http://schemas.microsoft.com/office/powerpoint/2010/main" val="39637958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1E2EF-2509-467C-A54C-38870F905B8F}" type="slidenum">
              <a:rPr lang="en-US" smtClean="0"/>
              <a:t>43</a:t>
            </a:fld>
            <a:endParaRPr lang="en-US" dirty="0"/>
          </a:p>
        </p:txBody>
      </p:sp>
    </p:spTree>
    <p:extLst>
      <p:ext uri="{BB962C8B-B14F-4D97-AF65-F5344CB8AC3E}">
        <p14:creationId xmlns:p14="http://schemas.microsoft.com/office/powerpoint/2010/main" val="1763230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1E2EF-2509-467C-A54C-38870F905B8F}" type="slidenum">
              <a:rPr lang="en-US" smtClean="0"/>
              <a:t>44</a:t>
            </a:fld>
            <a:endParaRPr lang="en-US" dirty="0"/>
          </a:p>
        </p:txBody>
      </p:sp>
    </p:spTree>
    <p:extLst>
      <p:ext uri="{BB962C8B-B14F-4D97-AF65-F5344CB8AC3E}">
        <p14:creationId xmlns:p14="http://schemas.microsoft.com/office/powerpoint/2010/main" val="1175982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1E2EF-2509-467C-A54C-38870F905B8F}" type="slidenum">
              <a:rPr lang="en-US" smtClean="0"/>
              <a:t>45</a:t>
            </a:fld>
            <a:endParaRPr lang="en-US" dirty="0"/>
          </a:p>
        </p:txBody>
      </p:sp>
    </p:spTree>
    <p:extLst>
      <p:ext uri="{BB962C8B-B14F-4D97-AF65-F5344CB8AC3E}">
        <p14:creationId xmlns:p14="http://schemas.microsoft.com/office/powerpoint/2010/main" val="3843897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B3D19-6E73-48E4-A62C-CC25AD01EEFC}" type="slidenum">
              <a:rPr lang="en-US" smtClean="0"/>
              <a:t>5</a:t>
            </a:fld>
            <a:endParaRPr lang="en-US" dirty="0"/>
          </a:p>
        </p:txBody>
      </p:sp>
    </p:spTree>
    <p:extLst>
      <p:ext uri="{BB962C8B-B14F-4D97-AF65-F5344CB8AC3E}">
        <p14:creationId xmlns:p14="http://schemas.microsoft.com/office/powerpoint/2010/main" val="14186798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1E2EF-2509-467C-A54C-38870F905B8F}" type="slidenum">
              <a:rPr lang="en-US" smtClean="0"/>
              <a:t>46</a:t>
            </a:fld>
            <a:endParaRPr lang="en-US" dirty="0"/>
          </a:p>
        </p:txBody>
      </p:sp>
    </p:spTree>
    <p:extLst>
      <p:ext uri="{BB962C8B-B14F-4D97-AF65-F5344CB8AC3E}">
        <p14:creationId xmlns:p14="http://schemas.microsoft.com/office/powerpoint/2010/main" val="562207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1E2EF-2509-467C-A54C-38870F905B8F}" type="slidenum">
              <a:rPr lang="en-US" smtClean="0"/>
              <a:t>47</a:t>
            </a:fld>
            <a:endParaRPr lang="en-US" dirty="0"/>
          </a:p>
        </p:txBody>
      </p:sp>
    </p:spTree>
    <p:extLst>
      <p:ext uri="{BB962C8B-B14F-4D97-AF65-F5344CB8AC3E}">
        <p14:creationId xmlns:p14="http://schemas.microsoft.com/office/powerpoint/2010/main" val="3707554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1E2EF-2509-467C-A54C-38870F905B8F}" type="slidenum">
              <a:rPr lang="en-US" smtClean="0"/>
              <a:t>48</a:t>
            </a:fld>
            <a:endParaRPr lang="en-US" dirty="0"/>
          </a:p>
        </p:txBody>
      </p:sp>
    </p:spTree>
    <p:extLst>
      <p:ext uri="{BB962C8B-B14F-4D97-AF65-F5344CB8AC3E}">
        <p14:creationId xmlns:p14="http://schemas.microsoft.com/office/powerpoint/2010/main" val="2142913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1E2EF-2509-467C-A54C-38870F905B8F}" type="slidenum">
              <a:rPr lang="en-US" smtClean="0"/>
              <a:t>49</a:t>
            </a:fld>
            <a:endParaRPr lang="en-US" dirty="0"/>
          </a:p>
        </p:txBody>
      </p:sp>
    </p:spTree>
    <p:extLst>
      <p:ext uri="{BB962C8B-B14F-4D97-AF65-F5344CB8AC3E}">
        <p14:creationId xmlns:p14="http://schemas.microsoft.com/office/powerpoint/2010/main" val="37317875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1E2EF-2509-467C-A54C-38870F905B8F}" type="slidenum">
              <a:rPr lang="en-US" smtClean="0"/>
              <a:t>50</a:t>
            </a:fld>
            <a:endParaRPr lang="en-US" dirty="0"/>
          </a:p>
        </p:txBody>
      </p:sp>
    </p:spTree>
    <p:extLst>
      <p:ext uri="{BB962C8B-B14F-4D97-AF65-F5344CB8AC3E}">
        <p14:creationId xmlns:p14="http://schemas.microsoft.com/office/powerpoint/2010/main" val="36486858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1E2EF-2509-467C-A54C-38870F905B8F}" type="slidenum">
              <a:rPr lang="en-US" smtClean="0"/>
              <a:t>51</a:t>
            </a:fld>
            <a:endParaRPr lang="en-US" dirty="0"/>
          </a:p>
        </p:txBody>
      </p:sp>
    </p:spTree>
    <p:extLst>
      <p:ext uri="{BB962C8B-B14F-4D97-AF65-F5344CB8AC3E}">
        <p14:creationId xmlns:p14="http://schemas.microsoft.com/office/powerpoint/2010/main" val="15246451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1E2EF-2509-467C-A54C-38870F905B8F}" type="slidenum">
              <a:rPr lang="en-US" smtClean="0"/>
              <a:t>52</a:t>
            </a:fld>
            <a:endParaRPr lang="en-US" dirty="0"/>
          </a:p>
        </p:txBody>
      </p:sp>
    </p:spTree>
    <p:extLst>
      <p:ext uri="{BB962C8B-B14F-4D97-AF65-F5344CB8AC3E}">
        <p14:creationId xmlns:p14="http://schemas.microsoft.com/office/powerpoint/2010/main" val="41126703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1E2EF-2509-467C-A54C-38870F905B8F}" type="slidenum">
              <a:rPr lang="en-US" smtClean="0"/>
              <a:t>53</a:t>
            </a:fld>
            <a:endParaRPr lang="en-US" dirty="0"/>
          </a:p>
        </p:txBody>
      </p:sp>
    </p:spTree>
    <p:extLst>
      <p:ext uri="{BB962C8B-B14F-4D97-AF65-F5344CB8AC3E}">
        <p14:creationId xmlns:p14="http://schemas.microsoft.com/office/powerpoint/2010/main" val="13909116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1E2EF-2509-467C-A54C-38870F905B8F}" type="slidenum">
              <a:rPr lang="en-US" smtClean="0"/>
              <a:t>54</a:t>
            </a:fld>
            <a:endParaRPr lang="en-US" dirty="0"/>
          </a:p>
        </p:txBody>
      </p:sp>
    </p:spTree>
    <p:extLst>
      <p:ext uri="{BB962C8B-B14F-4D97-AF65-F5344CB8AC3E}">
        <p14:creationId xmlns:p14="http://schemas.microsoft.com/office/powerpoint/2010/main" val="5945647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1E2EF-2509-467C-A54C-38870F905B8F}" type="slidenum">
              <a:rPr lang="en-US" smtClean="0"/>
              <a:t>55</a:t>
            </a:fld>
            <a:endParaRPr lang="en-US" dirty="0"/>
          </a:p>
        </p:txBody>
      </p:sp>
    </p:spTree>
    <p:extLst>
      <p:ext uri="{BB962C8B-B14F-4D97-AF65-F5344CB8AC3E}">
        <p14:creationId xmlns:p14="http://schemas.microsoft.com/office/powerpoint/2010/main" val="1392792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6</a:t>
            </a:fld>
            <a:endParaRPr lang="en-US" dirty="0"/>
          </a:p>
        </p:txBody>
      </p:sp>
    </p:spTree>
    <p:extLst>
      <p:ext uri="{BB962C8B-B14F-4D97-AF65-F5344CB8AC3E}">
        <p14:creationId xmlns:p14="http://schemas.microsoft.com/office/powerpoint/2010/main" val="16854895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1E2EF-2509-467C-A54C-38870F905B8F}" type="slidenum">
              <a:rPr lang="en-US" smtClean="0"/>
              <a:t>56</a:t>
            </a:fld>
            <a:endParaRPr lang="en-US" dirty="0"/>
          </a:p>
        </p:txBody>
      </p:sp>
    </p:spTree>
    <p:extLst>
      <p:ext uri="{BB962C8B-B14F-4D97-AF65-F5344CB8AC3E}">
        <p14:creationId xmlns:p14="http://schemas.microsoft.com/office/powerpoint/2010/main" val="11195363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57</a:t>
            </a:fld>
            <a:endParaRPr lang="en-US"/>
          </a:p>
        </p:txBody>
      </p:sp>
    </p:spTree>
    <p:extLst>
      <p:ext uri="{BB962C8B-B14F-4D97-AF65-F5344CB8AC3E}">
        <p14:creationId xmlns:p14="http://schemas.microsoft.com/office/powerpoint/2010/main" val="25586538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58</a:t>
            </a:fld>
            <a:endParaRPr lang="en-US"/>
          </a:p>
        </p:txBody>
      </p:sp>
    </p:spTree>
    <p:extLst>
      <p:ext uri="{BB962C8B-B14F-4D97-AF65-F5344CB8AC3E}">
        <p14:creationId xmlns:p14="http://schemas.microsoft.com/office/powerpoint/2010/main" val="25586538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B3D19-6E73-48E4-A62C-CC25AD01EEFC}" type="slidenum">
              <a:rPr lang="en-US" smtClean="0"/>
              <a:t>59</a:t>
            </a:fld>
            <a:endParaRPr lang="en-US" dirty="0"/>
          </a:p>
        </p:txBody>
      </p:sp>
    </p:spTree>
    <p:extLst>
      <p:ext uri="{BB962C8B-B14F-4D97-AF65-F5344CB8AC3E}">
        <p14:creationId xmlns:p14="http://schemas.microsoft.com/office/powerpoint/2010/main" val="19333737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5DD105-809F-44F6-AB5E-18592B7A5840}" type="slidenum">
              <a:rPr lang="en-US" smtClean="0"/>
              <a:t>60</a:t>
            </a:fld>
            <a:endParaRPr lang="en-US"/>
          </a:p>
        </p:txBody>
      </p:sp>
    </p:spTree>
    <p:extLst>
      <p:ext uri="{BB962C8B-B14F-4D97-AF65-F5344CB8AC3E}">
        <p14:creationId xmlns:p14="http://schemas.microsoft.com/office/powerpoint/2010/main" val="2152665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7</a:t>
            </a:fld>
            <a:endParaRPr lang="en-US" dirty="0"/>
          </a:p>
        </p:txBody>
      </p:sp>
    </p:spTree>
    <p:extLst>
      <p:ext uri="{BB962C8B-B14F-4D97-AF65-F5344CB8AC3E}">
        <p14:creationId xmlns:p14="http://schemas.microsoft.com/office/powerpoint/2010/main" val="122552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1E2EF-2509-467C-A54C-38870F905B8F}" type="slidenum">
              <a:rPr lang="en-US" smtClean="0"/>
              <a:t>8</a:t>
            </a:fld>
            <a:endParaRPr lang="en-US" dirty="0"/>
          </a:p>
        </p:txBody>
      </p:sp>
    </p:spTree>
    <p:extLst>
      <p:ext uri="{BB962C8B-B14F-4D97-AF65-F5344CB8AC3E}">
        <p14:creationId xmlns:p14="http://schemas.microsoft.com/office/powerpoint/2010/main" val="1334296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986" indent="-170986">
              <a:buFontTx/>
              <a:buChar char="-"/>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652413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652413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652413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sp>
        <p:nvSpPr>
          <p:cNvPr id="33" name="Rectangle 32"/>
          <p:cNvSpPr/>
          <p:nvPr userDrawn="1"/>
        </p:nvSpPr>
        <p:spPr>
          <a:xfrm>
            <a:off x="0" y="3752850"/>
            <a:ext cx="4429402" cy="295275"/>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4" name="Rectangle 33"/>
          <p:cNvSpPr/>
          <p:nvPr userDrawn="1"/>
        </p:nvSpPr>
        <p:spPr>
          <a:xfrm>
            <a:off x="0" y="5620716"/>
            <a:ext cx="4429402" cy="295275"/>
          </a:xfrm>
          <a:prstGeom prst="rect">
            <a:avLst/>
          </a:prstGeom>
          <a:gradFill>
            <a:gsLst>
              <a:gs pos="0">
                <a:schemeClr val="accent3">
                  <a:shade val="15000"/>
                  <a:satMod val="180000"/>
                  <a:lumMod val="72000"/>
                </a:schemeClr>
              </a:gs>
              <a:gs pos="78000">
                <a:schemeClr val="accent3">
                  <a:shade val="45000"/>
                  <a:satMod val="170000"/>
                  <a:lumMod val="85000"/>
                </a:schemeClr>
              </a:gs>
              <a:gs pos="100000">
                <a:schemeClr val="accent3">
                  <a:tint val="99000"/>
                  <a:shade val="65000"/>
                  <a:satMod val="155000"/>
                </a:schemeClr>
              </a:gs>
            </a:gsLs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4" name="TextBox 13"/>
          <p:cNvSpPr txBox="1"/>
          <p:nvPr userDrawn="1"/>
        </p:nvSpPr>
        <p:spPr>
          <a:xfrm>
            <a:off x="4695825" y="1571624"/>
            <a:ext cx="4297680" cy="5191126"/>
          </a:xfrm>
          <a:prstGeom prst="rect">
            <a:avLst/>
          </a:prstGeom>
          <a:noFill/>
        </p:spPr>
        <p:txBody>
          <a:bodyPr wrap="square" rtlCol="0">
            <a:noAutofit/>
          </a:bodyPr>
          <a:lstStyle/>
          <a:p>
            <a:pPr marL="0" indent="0">
              <a:spcAft>
                <a:spcPts val="1000"/>
              </a:spcAft>
              <a:buFont typeface="Arial" panose="020B0604020202020204" pitchFamily="34" charset="0"/>
              <a:buNone/>
            </a:pPr>
            <a:r>
              <a:rPr lang="en-US" sz="1400" b="1" dirty="0">
                <a:latin typeface="Arial" panose="020B0604020202020204" pitchFamily="34" charset="0"/>
                <a:cs typeface="Arial" panose="020B0604020202020204" pitchFamily="34" charset="0"/>
              </a:rPr>
              <a:t>Beyond</a:t>
            </a:r>
            <a:r>
              <a:rPr lang="en-US" sz="1400" b="1" baseline="0" dirty="0">
                <a:latin typeface="Arial" panose="020B0604020202020204" pitchFamily="34" charset="0"/>
                <a:cs typeface="Arial" panose="020B0604020202020204" pitchFamily="34" charset="0"/>
              </a:rPr>
              <a:t> the standard offerings</a:t>
            </a:r>
            <a:r>
              <a:rPr lang="en-US" sz="1150" b="0" baseline="0" dirty="0">
                <a:latin typeface="Arial" panose="020B0604020202020204" pitchFamily="34" charset="0"/>
                <a:cs typeface="Arial" panose="020B0604020202020204" pitchFamily="34" charset="0"/>
              </a:rPr>
              <a:t>,</a:t>
            </a:r>
            <a:r>
              <a:rPr lang="en-US" sz="1150" b="1" baseline="0" dirty="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a:t>
            </a:r>
            <a:r>
              <a:rPr lang="en-US" sz="1150" b="0" dirty="0">
                <a:latin typeface="Arial" panose="020B0604020202020204" pitchFamily="34" charset="0"/>
                <a:cs typeface="Arial" panose="020B0604020202020204" pitchFamily="34" charset="0"/>
              </a:rPr>
              <a:t>his</a:t>
            </a:r>
            <a:r>
              <a:rPr lang="en-US" sz="1150" b="0" baseline="0" dirty="0">
                <a:latin typeface="Arial" panose="020B0604020202020204" pitchFamily="34" charset="0"/>
                <a:cs typeface="Arial" panose="020B0604020202020204" pitchFamily="34" charset="0"/>
              </a:rPr>
              <a:t> 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3 Speaker Slide choices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Objectives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Agenda</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Series Set</a:t>
            </a:r>
            <a:endParaRPr lang="en-US" sz="1100" b="1"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Title Slide:</a:t>
            </a:r>
          </a:p>
          <a:p>
            <a:pPr marL="628650" marR="0" lvl="1"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050" b="0" baseline="0" dirty="0">
                <a:latin typeface="Arial" panose="020B0604020202020204" pitchFamily="34" charset="0"/>
                <a:cs typeface="Arial" panose="020B0604020202020204" pitchFamily="34" charset="0"/>
              </a:rPr>
              <a:t>The titles are formatted to display as “Small Caps”.  </a:t>
            </a:r>
          </a:p>
          <a:p>
            <a:pPr marL="628650" lvl="1" indent="-171450">
              <a:spcBef>
                <a:spcPts val="300"/>
              </a:spcBef>
              <a:spcAft>
                <a:spcPts val="0"/>
              </a:spcAft>
              <a:buFont typeface="Arial" panose="020B0604020202020204" pitchFamily="34" charset="0"/>
              <a:buChar char="•"/>
            </a:pPr>
            <a:r>
              <a:rPr lang="en-US" sz="1050" dirty="0">
                <a:latin typeface="Arial" panose="020B0604020202020204" pitchFamily="34" charset="0"/>
                <a:cs typeface="Arial" panose="020B0604020202020204" pitchFamily="34" charset="0"/>
              </a:rPr>
              <a:t>The</a:t>
            </a:r>
            <a:r>
              <a:rPr lang="en-US" sz="1050" baseline="0" dirty="0">
                <a:latin typeface="Arial" panose="020B0604020202020204" pitchFamily="34" charset="0"/>
                <a:cs typeface="Arial" panose="020B0604020202020204" pitchFamily="34" charset="0"/>
              </a:rPr>
              <a:t> date on the title slide updates automatically to the current day.  On the day of the Webinar, it will reflect the proper date.</a:t>
            </a:r>
          </a:p>
          <a:p>
            <a:pPr marL="171450" indent="-171450">
              <a:spcBef>
                <a:spcPts val="600"/>
              </a:spcBef>
              <a:spcAft>
                <a:spcPts val="800"/>
              </a:spcAft>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Resources:</a:t>
            </a:r>
            <a:br>
              <a:rPr lang="en-US" sz="1050" b="1"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This works like a multi-level bulleted list.  Use the list level buttons on your “Home” tab to</a:t>
            </a:r>
            <a:br>
              <a:rPr lang="en-US" sz="1050"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change levels.</a:t>
            </a:r>
          </a:p>
          <a:p>
            <a:pPr marL="628650" lvl="1" indent="-171450">
              <a:spcBef>
                <a:spcPts val="600"/>
              </a:spcBef>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first level is the name of the resource</a:t>
            </a:r>
          </a:p>
          <a:p>
            <a:pPr marL="628650" lvl="1" indent="-171450">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second level is the Resource Information</a:t>
            </a:r>
          </a:p>
          <a:p>
            <a:pPr marL="628650" lvl="1" indent="-171450">
              <a:spcAft>
                <a:spcPts val="6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third level is the Resource Link.</a:t>
            </a:r>
          </a:p>
          <a:p>
            <a:pPr marL="171450" lvl="0" indent="-171450">
              <a:spcAft>
                <a:spcPts val="600"/>
              </a:spcAft>
              <a:buFont typeface="Arial" panose="020B0604020202020204" pitchFamily="34" charset="0"/>
              <a:buChar char="•"/>
            </a:pP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6728086" y="5023409"/>
            <a:ext cx="1296075" cy="481538"/>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28" name="Rectangle 27"/>
          <p:cNvSpPr/>
          <p:nvPr userDrawn="1"/>
        </p:nvSpPr>
        <p:spPr>
          <a:xfrm>
            <a:off x="5509122" y="1"/>
            <a:ext cx="278130" cy="119753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Rectangle 26"/>
          <p:cNvSpPr/>
          <p:nvPr userDrawn="1"/>
        </p:nvSpPr>
        <p:spPr>
          <a:xfrm>
            <a:off x="4429402" y="1501813"/>
            <a:ext cx="278130" cy="535618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TextBox 5"/>
          <p:cNvSpPr txBox="1"/>
          <p:nvPr userDrawn="1"/>
        </p:nvSpPr>
        <p:spPr>
          <a:xfrm>
            <a:off x="0" y="54831"/>
            <a:ext cx="5448300" cy="978729"/>
          </a:xfrm>
          <a:prstGeom prst="rect">
            <a:avLst/>
          </a:prstGeom>
          <a:noFill/>
        </p:spPr>
        <p:txBody>
          <a:bodyPr wrap="square" rtlCol="0">
            <a:spAutoFit/>
          </a:bodyPr>
          <a:lstStyle/>
          <a:p>
            <a:pPr algn="ctr">
              <a:lnSpc>
                <a:spcPct val="90000"/>
              </a:lnSpc>
            </a:pPr>
            <a:r>
              <a:rPr lang="en-US" sz="36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This Slide Is Hidden.  </a:t>
            </a:r>
          </a:p>
          <a:p>
            <a:pPr algn="ctr">
              <a:lnSpc>
                <a:spcPct val="90000"/>
              </a:lnSpc>
            </a:pPr>
            <a:r>
              <a:rPr lang="en-US" sz="28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It will not display in your presentation.</a:t>
            </a:r>
          </a:p>
        </p:txBody>
      </p:sp>
      <p:sp>
        <p:nvSpPr>
          <p:cNvPr id="7" name="TextBox 6"/>
          <p:cNvSpPr txBox="1"/>
          <p:nvPr userDrawn="1"/>
        </p:nvSpPr>
        <p:spPr>
          <a:xfrm>
            <a:off x="91736" y="1613703"/>
            <a:ext cx="4297680" cy="5149047"/>
          </a:xfrm>
          <a:prstGeom prst="rect">
            <a:avLst/>
          </a:prstGeom>
          <a:noFill/>
        </p:spPr>
        <p:txBody>
          <a:bodyPr wrap="square" rtlCol="0">
            <a:noAutofit/>
          </a:bodyPr>
          <a:lstStyle/>
          <a:p>
            <a:pPr>
              <a:spcAft>
                <a:spcPts val="300"/>
              </a:spcAft>
            </a:pPr>
            <a:r>
              <a:rPr lang="en-US" sz="1400" b="1" dirty="0">
                <a:latin typeface="Arial" panose="020B0604020202020204" pitchFamily="34" charset="0"/>
                <a:cs typeface="Arial" panose="020B0604020202020204" pitchFamily="34" charset="0"/>
              </a:rPr>
              <a:t>How to use</a:t>
            </a:r>
            <a:r>
              <a:rPr lang="en-US" sz="1400" b="1" baseline="0" dirty="0">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available.  Select 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of a slide,</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click the “Layout” button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right next to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600"/>
              </a:spcBef>
              <a:spcAft>
                <a:spcPts val="3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General Template Notes:</a:t>
            </a:r>
          </a:p>
          <a:p>
            <a:pPr marL="274320" lvl="0" indent="0">
              <a:spcAft>
                <a:spcPts val="600"/>
              </a:spcAft>
              <a:buFont typeface="Arial" panose="020B0604020202020204" pitchFamily="34" charset="0"/>
              <a:buNone/>
            </a:pPr>
            <a:r>
              <a:rPr lang="en-US" sz="1800" b="0" u="sng" spc="60" baseline="0" dirty="0">
                <a:solidFill>
                  <a:schemeClr val="bg1"/>
                </a:solidFill>
                <a:effectLst>
                  <a:outerShdw blurRad="76200" dist="38100" dir="8100000" algn="tr" rotWithShape="0">
                    <a:prstClr val="black">
                      <a:alpha val="60000"/>
                    </a:prstClr>
                  </a:outerShdw>
                </a:effectLst>
                <a:latin typeface="Impact" panose="020B0806030902050204" pitchFamily="34" charset="0"/>
                <a:cs typeface="Arial" panose="020B0604020202020204" pitchFamily="34" charset="0"/>
              </a:rPr>
              <a:t>DO NOT:</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dirty="0">
                <a:latin typeface="Arial" panose="020B0604020202020204" pitchFamily="34" charset="0"/>
                <a:cs typeface="Arial" panose="020B0604020202020204" pitchFamily="34" charset="0"/>
              </a:rPr>
              <a:t>.  If a spacing adjustment is needed, it will be handled by the design team.</a:t>
            </a:r>
            <a:endParaRPr lang="en-US" sz="1050" b="0" dirty="0">
              <a:latin typeface="Arial" panose="020B0604020202020204" pitchFamily="34" charset="0"/>
              <a:cs typeface="Arial" panose="020B0604020202020204" pitchFamily="34" charset="0"/>
            </a:endParaRP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Change heading alignment or location. </a:t>
            </a:r>
            <a:r>
              <a:rPr lang="en-US" sz="1050" b="0" baseline="0" dirty="0">
                <a:latin typeface="Arial" panose="020B0604020202020204" pitchFamily="34" charset="0"/>
                <a:cs typeface="Arial" panose="020B0604020202020204" pitchFamily="34" charset="0"/>
              </a:rPr>
              <a:t>Any issues present in the display of your slides will be repaired by the design team.</a:t>
            </a:r>
          </a:p>
          <a:p>
            <a:pPr marL="27432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sng"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Impact" panose="020B0806030902050204" pitchFamily="34" charset="0"/>
                <a:ea typeface="+mn-ea"/>
                <a:cs typeface="Arial" panose="020B0604020202020204" pitchFamily="34" charset="0"/>
              </a:rPr>
              <a:t>DO:</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 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originated.  Note that any graphics not referenced or in violation of </a:t>
            </a:r>
            <a:r>
              <a:rPr kumimoji="0" lang="en-US" sz="1050" b="1"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grpSp>
        <p:nvGrpSpPr>
          <p:cNvPr id="13" name="Group 12"/>
          <p:cNvGrpSpPr/>
          <p:nvPr userDrawn="1"/>
        </p:nvGrpSpPr>
        <p:grpSpPr>
          <a:xfrm>
            <a:off x="95250" y="1177480"/>
            <a:ext cx="8953500" cy="325901"/>
            <a:chOff x="95250" y="1177480"/>
            <a:chExt cx="8953500" cy="325901"/>
          </a:xfrm>
        </p:grpSpPr>
        <p:sp>
          <p:nvSpPr>
            <p:cNvPr id="10" name="TextBox 9"/>
            <p:cNvSpPr txBox="1"/>
            <p:nvPr userDrawn="1"/>
          </p:nvSpPr>
          <p:spPr>
            <a:xfrm>
              <a:off x="95250" y="1177480"/>
              <a:ext cx="8953500" cy="304277"/>
            </a:xfrm>
            <a:prstGeom prst="rect">
              <a:avLst/>
            </a:prstGeom>
            <a:noFill/>
          </p:spPr>
          <p:txBody>
            <a:bodyPr wrap="square" rtlCol="0">
              <a:noAutofit/>
            </a:bodyPr>
            <a:lstStyle/>
            <a:p>
              <a:pPr algn="ctr"/>
              <a:r>
                <a:rPr lang="en-US" sz="1600" i="1" dirty="0">
                  <a:solidFill>
                    <a:schemeClr val="tx1">
                      <a:lumMod val="65000"/>
                      <a:lumOff val="35000"/>
                    </a:schemeClr>
                  </a:solidFill>
                  <a:latin typeface="Arial" panose="020B0604020202020204" pitchFamily="34" charset="0"/>
                  <a:cs typeface="Arial" panose="020B0604020202020204" pitchFamily="34" charset="0"/>
                </a:rPr>
                <a:t>This slide contains information</a:t>
              </a:r>
              <a:r>
                <a:rPr lang="en-US" sz="1600" i="1" baseline="0" dirty="0">
                  <a:solidFill>
                    <a:schemeClr val="tx1">
                      <a:lumMod val="65000"/>
                      <a:lumOff val="35000"/>
                    </a:schemeClr>
                  </a:solidFill>
                  <a:latin typeface="Arial" panose="020B0604020202020204" pitchFamily="34" charset="0"/>
                  <a:cs typeface="Arial" panose="020B0604020202020204" pitchFamily="34" charset="0"/>
                </a:rPr>
                <a:t> on how to use this template.  It is not a part of the presentation.</a:t>
              </a:r>
              <a:endParaRPr lang="en-US" sz="1600" i="1"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2" name="Group 11"/>
            <p:cNvGrpSpPr/>
            <p:nvPr userDrawn="1"/>
          </p:nvGrpSpPr>
          <p:grpSpPr>
            <a:xfrm>
              <a:off x="114300" y="1197535"/>
              <a:ext cx="8915400" cy="305846"/>
              <a:chOff x="114300" y="1188010"/>
              <a:chExt cx="8915400" cy="305846"/>
            </a:xfrm>
          </p:grpSpPr>
          <p:cxnSp>
            <p:nvCxnSpPr>
              <p:cNvPr id="9" name="Straight Connector 8"/>
              <p:cNvCxnSpPr/>
              <p:nvPr userDrawn="1"/>
            </p:nvCxnSpPr>
            <p:spPr>
              <a:xfrm>
                <a:off x="114300" y="1493856"/>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userDrawn="1"/>
            </p:nvCxnSpPr>
            <p:spPr>
              <a:xfrm>
                <a:off x="114300" y="1188010"/>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grpSp>
      </p:grpSp>
      <p:sp>
        <p:nvSpPr>
          <p:cNvPr id="15" name="TextBox 14"/>
          <p:cNvSpPr txBox="1"/>
          <p:nvPr userDrawn="1"/>
        </p:nvSpPr>
        <p:spPr>
          <a:xfrm>
            <a:off x="7084799" y="2272914"/>
            <a:ext cx="1317601" cy="1154326"/>
          </a:xfrm>
          <a:prstGeom prst="rect">
            <a:avLst/>
          </a:prstGeom>
          <a:noFill/>
        </p:spPr>
        <p:txBody>
          <a:bodyPr wrap="square" rtlCol="0">
            <a:noAutofit/>
          </a:bodyPr>
          <a:lstStyle/>
          <a:p>
            <a:pPr marL="0" lvl="1" indent="-171450">
              <a:lnSpc>
                <a:spcPct val="90000"/>
              </a:lnSpc>
              <a:spcAft>
                <a:spcPts val="400"/>
              </a:spcAft>
              <a:buFont typeface="Arial" panose="020B0604020202020204" pitchFamily="34" charset="0"/>
              <a:buChar char="•"/>
            </a:pPr>
            <a:r>
              <a:rPr lang="en-US" sz="1100" b="0" baseline="0" dirty="0"/>
              <a:t>Quote</a:t>
            </a:r>
          </a:p>
          <a:p>
            <a:pPr marL="0" lvl="1" indent="-171450">
              <a:lnSpc>
                <a:spcPct val="90000"/>
              </a:lnSpc>
              <a:spcAft>
                <a:spcPts val="400"/>
              </a:spcAft>
              <a:buFont typeface="Arial" panose="020B0604020202020204" pitchFamily="34" charset="0"/>
              <a:buChar char="•"/>
            </a:pPr>
            <a:r>
              <a:rPr lang="en-US" sz="1100" b="0" baseline="0" dirty="0"/>
              <a:t>Questions</a:t>
            </a:r>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39425"/>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47715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6" name="Group 25"/>
          <p:cNvGrpSpPr/>
          <p:nvPr userDrawn="1"/>
        </p:nvGrpSpPr>
        <p:grpSpPr>
          <a:xfrm>
            <a:off x="6000750" y="-37309"/>
            <a:ext cx="3143249" cy="1262157"/>
            <a:chOff x="6000750" y="-37309"/>
            <a:chExt cx="3143249" cy="1262157"/>
          </a:xfrm>
        </p:grpSpPr>
        <p:sp>
          <p:nvSpPr>
            <p:cNvPr id="23" name="TextBox 22"/>
            <p:cNvSpPr txBox="1"/>
            <p:nvPr userDrawn="1"/>
          </p:nvSpPr>
          <p:spPr>
            <a:xfrm>
              <a:off x="7205266" y="66207"/>
              <a:ext cx="1938733" cy="1044036"/>
            </a:xfrm>
            <a:prstGeom prst="rect">
              <a:avLst/>
            </a:prstGeom>
            <a:noFill/>
          </p:spPr>
          <p:txBody>
            <a:bodyPr wrap="square" rtlCol="0">
              <a:noAutofit/>
            </a:bodyPr>
            <a:lstStyle/>
            <a:p>
              <a:pPr algn="l">
                <a:lnSpc>
                  <a:spcPct val="90000"/>
                </a:lnSpc>
              </a:pPr>
              <a:r>
                <a:rPr lang="en-US" sz="1300" b="1" i="0" spc="40" dirty="0">
                  <a:solidFill>
                    <a:schemeClr val="tx1">
                      <a:lumMod val="85000"/>
                      <a:lumOff val="15000"/>
                    </a:schemeClr>
                  </a:solidFill>
                  <a:latin typeface="+mj-lt"/>
                </a:rPr>
                <a:t>Don’t Delete this slide until the presentation is final.</a:t>
              </a:r>
              <a:endParaRPr lang="en-US" sz="13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in the template.</a:t>
              </a:r>
              <a:endParaRPr lang="en-US" sz="1500" b="1" i="0" spc="40" dirty="0">
                <a:solidFill>
                  <a:srgbClr val="9D1C30"/>
                </a:solidFill>
                <a:latin typeface="+mj-lt"/>
              </a:endParaRPr>
            </a:p>
          </p:txBody>
        </p:sp>
        <p:grpSp>
          <p:nvGrpSpPr>
            <p:cNvPr id="25" name="Group 24"/>
            <p:cNvGrpSpPr/>
            <p:nvPr userDrawn="1"/>
          </p:nvGrpSpPr>
          <p:grpSpPr>
            <a:xfrm>
              <a:off x="6000750" y="-37309"/>
              <a:ext cx="1262157" cy="1262157"/>
              <a:chOff x="1714500" y="4547858"/>
              <a:chExt cx="1262157" cy="1262157"/>
            </a:xfrm>
          </p:grpSpPr>
          <p:grpSp>
            <p:nvGrpSpPr>
              <p:cNvPr id="24" name="Group 23"/>
              <p:cNvGrpSpPr/>
              <p:nvPr userDrawn="1"/>
            </p:nvGrpSpPr>
            <p:grpSpPr>
              <a:xfrm>
                <a:off x="1714500" y="4547858"/>
                <a:ext cx="1262157" cy="1262157"/>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19" name="TextBox 18"/>
              <p:cNvSpPr txBox="1"/>
              <p:nvPr userDrawn="1"/>
            </p:nvSpPr>
            <p:spPr>
              <a:xfrm>
                <a:off x="1849335" y="4755916"/>
                <a:ext cx="992486" cy="838221"/>
              </a:xfrm>
              <a:prstGeom prst="rect">
                <a:avLst/>
              </a:prstGeom>
              <a:noFill/>
              <a:effectLst>
                <a:outerShdw blurRad="50800" dist="25400" dir="8100000" algn="tr" rotWithShape="0">
                  <a:prstClr val="black">
                    <a:alpha val="40000"/>
                  </a:prstClr>
                </a:outerShdw>
              </a:effectLst>
            </p:spPr>
            <p:txBody>
              <a:bodyPr wrap="square" rtlCol="0">
                <a:noAutofit/>
              </a:bodyPr>
              <a:lstStyle/>
              <a:p>
                <a:pPr algn="ctr"/>
                <a:r>
                  <a:rPr lang="en-US" sz="2300" b="0" i="0" spc="40" baseline="0" dirty="0">
                    <a:solidFill>
                      <a:schemeClr val="bg1"/>
                    </a:solidFill>
                    <a:latin typeface="Impact" panose="020B0806030902050204" pitchFamily="34" charset="0"/>
                  </a:rPr>
                  <a:t>DON’T</a:t>
                </a:r>
                <a:br>
                  <a:rPr lang="en-US" sz="2300" b="0" i="0" spc="40" baseline="0" dirty="0">
                    <a:solidFill>
                      <a:schemeClr val="bg1"/>
                    </a:solidFill>
                    <a:latin typeface="Impact" panose="020B0806030902050204" pitchFamily="34" charset="0"/>
                  </a:rPr>
                </a:br>
                <a:r>
                  <a:rPr lang="en-US" sz="23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334674"/>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35" name="TextBox 34"/>
          <p:cNvSpPr txBox="1"/>
          <p:nvPr userDrawn="1"/>
        </p:nvSpPr>
        <p:spPr>
          <a:xfrm>
            <a:off x="114300" y="910225"/>
            <a:ext cx="5313591" cy="304277"/>
          </a:xfrm>
          <a:prstGeom prst="rect">
            <a:avLst/>
          </a:prstGeom>
          <a:noFill/>
        </p:spPr>
        <p:txBody>
          <a:bodyPr wrap="square" rtlCol="0">
            <a:noAutofit/>
          </a:bodyPr>
          <a:lstStyle/>
          <a:p>
            <a:pPr algn="ctr"/>
            <a:r>
              <a:rPr lang="en-US" sz="1200" b="1" i="0" dirty="0">
                <a:solidFill>
                  <a:schemeClr val="accent2">
                    <a:lumMod val="50000"/>
                  </a:schemeClr>
                </a:solidFill>
                <a:latin typeface="Arial" panose="020B0604020202020204" pitchFamily="34" charset="0"/>
                <a:cs typeface="Arial" panose="020B0604020202020204" pitchFamily="34" charset="0"/>
              </a:rPr>
              <a:t>Slide numbers will set properly when deck is</a:t>
            </a:r>
            <a:r>
              <a:rPr lang="en-US" sz="1200" b="1" i="0" baseline="0" dirty="0">
                <a:solidFill>
                  <a:schemeClr val="accent2">
                    <a:lumMod val="50000"/>
                  </a:schemeClr>
                </a:solidFill>
                <a:latin typeface="Arial" panose="020B0604020202020204" pitchFamily="34" charset="0"/>
                <a:cs typeface="Arial" panose="020B0604020202020204" pitchFamily="34" charset="0"/>
              </a:rPr>
              <a:t> finalized.</a:t>
            </a:r>
            <a:endParaRPr lang="en-US" sz="1200" b="1" i="0" dirty="0">
              <a:solidFill>
                <a:schemeClr val="accent2">
                  <a:lumMod val="50000"/>
                </a:schemeClr>
              </a:solidFill>
              <a:latin typeface="Arial" panose="020B0604020202020204" pitchFamily="34" charset="0"/>
              <a:cs typeface="Arial" panose="020B0604020202020204" pitchFamily="34" charset="0"/>
            </a:endParaRPr>
          </a:p>
        </p:txBody>
      </p:sp>
      <p:sp>
        <p:nvSpPr>
          <p:cNvPr id="36" name="Rectangle 35"/>
          <p:cNvSpPr/>
          <p:nvPr userDrawn="1"/>
        </p:nvSpPr>
        <p:spPr>
          <a:xfrm>
            <a:off x="4714598" y="6248400"/>
            <a:ext cx="4429402" cy="610606"/>
          </a:xfrm>
          <a:prstGeom prst="rect">
            <a:avLst/>
          </a:prstGeom>
          <a:gradFill>
            <a:gsLst>
              <a:gs pos="0">
                <a:schemeClr val="tx1">
                  <a:lumMod val="85000"/>
                  <a:lumOff val="15000"/>
                </a:schemeClr>
              </a:gs>
              <a:gs pos="32000">
                <a:schemeClr val="tx1">
                  <a:lumMod val="75000"/>
                  <a:lumOff val="25000"/>
                </a:schemeClr>
              </a:gs>
              <a:gs pos="70000">
                <a:schemeClr val="tx1">
                  <a:lumMod val="65000"/>
                  <a:lumOff val="35000"/>
                </a:schemeClr>
              </a:gs>
              <a:gs pos="100000">
                <a:schemeClr val="tx1">
                  <a:lumMod val="50000"/>
                  <a:lumOff val="50000"/>
                </a:schemeClr>
              </a:gs>
            </a:gsLst>
          </a:gradFill>
          <a:ln>
            <a:noFill/>
          </a:ln>
          <a:effectLst/>
        </p:spPr>
        <p:style>
          <a:lnRef idx="1">
            <a:schemeClr val="accent2"/>
          </a:lnRef>
          <a:fillRef idx="3">
            <a:schemeClr val="accent2"/>
          </a:fillRef>
          <a:effectRef idx="2">
            <a:schemeClr val="accent2"/>
          </a:effectRef>
          <a:fontRef idx="minor">
            <a:schemeClr val="lt1"/>
          </a:fontRef>
        </p:style>
        <p:txBody>
          <a:bodyPr tIns="0" rtlCol="0" anchor="ctr"/>
          <a:lstStyle/>
          <a:p>
            <a:pPr algn="ctr"/>
            <a:r>
              <a:rPr lang="en-US" sz="2000" b="1" dirty="0">
                <a:solidFill>
                  <a:schemeClr val="bg1"/>
                </a:solidFill>
                <a:effectLst>
                  <a:outerShdw blurRad="50800" dist="38100" dir="8100000" algn="tr" rotWithShape="0">
                    <a:prstClr val="black">
                      <a:alpha val="40000"/>
                    </a:prstClr>
                  </a:outerShdw>
                </a:effectLst>
              </a:rPr>
              <a:t>Questions</a:t>
            </a:r>
            <a:r>
              <a:rPr lang="en-US" sz="2000" b="1" baseline="0" dirty="0">
                <a:solidFill>
                  <a:schemeClr val="bg1"/>
                </a:solidFill>
                <a:effectLst>
                  <a:outerShdw blurRad="50800" dist="38100" dir="8100000" algn="tr" rotWithShape="0">
                    <a:prstClr val="black">
                      <a:alpha val="40000"/>
                    </a:prstClr>
                  </a:outerShdw>
                </a:effectLst>
              </a:rPr>
              <a:t> about this template?</a:t>
            </a:r>
          </a:p>
          <a:p>
            <a:pPr algn="ctr"/>
            <a:r>
              <a:rPr lang="en-US" sz="1400" baseline="0" dirty="0">
                <a:solidFill>
                  <a:schemeClr val="bg1"/>
                </a:solidFill>
                <a:effectLst>
                  <a:outerShdw blurRad="50800" dist="38100" dir="8100000" algn="tr" rotWithShape="0">
                    <a:prstClr val="black">
                      <a:alpha val="40000"/>
                    </a:prstClr>
                  </a:outerShdw>
                </a:effectLst>
              </a:rPr>
              <a:t>Email: Cheryl Robbins at </a:t>
            </a:r>
            <a:r>
              <a:rPr lang="en-US" sz="1400" baseline="0" dirty="0">
                <a:solidFill>
                  <a:schemeClr val="tx2">
                    <a:lumMod val="20000"/>
                    <a:lumOff val="80000"/>
                  </a:schemeClr>
                </a:solidFill>
                <a:effectLst>
                  <a:outerShdw blurRad="50800" dist="38100" dir="8100000" algn="tr" rotWithShape="0">
                    <a:prstClr val="black">
                      <a:alpha val="40000"/>
                    </a:prstClr>
                  </a:outerShdw>
                </a:effectLst>
              </a:rPr>
              <a:t>crobbins@mahernet.com</a:t>
            </a:r>
            <a:endParaRPr lang="en-US" sz="1400" dirty="0">
              <a:solidFill>
                <a:schemeClr val="tx2">
                  <a:lumMod val="20000"/>
                  <a:lumOff val="80000"/>
                </a:schemeClr>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3157383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5486400" cy="566738"/>
          </a:xfrm>
        </p:spPr>
        <p:txBody>
          <a:bodyPr anchor="b">
            <a:normAutofit/>
          </a:bodyPr>
          <a:lstStyle>
            <a:lvl1pPr algn="l">
              <a:defRPr sz="2400" b="0" spc="40" baseline="0">
                <a:gradFill>
                  <a:gsLst>
                    <a:gs pos="0">
                      <a:srgbClr val="004874"/>
                    </a:gs>
                    <a:gs pos="100000">
                      <a:srgbClr val="041F36"/>
                    </a:gs>
                  </a:gsLst>
                  <a:lin ang="5400000" scaled="1"/>
                </a:gradFill>
              </a:defRPr>
            </a:lvl1pPr>
          </a:lstStyle>
          <a:p>
            <a:r>
              <a:rPr lang="en-US" dirty="0"/>
              <a:t>Picture Title Here</a:t>
            </a:r>
          </a:p>
        </p:txBody>
      </p:sp>
      <p:sp>
        <p:nvSpPr>
          <p:cNvPr id="3" name="Picture Placeholder 2"/>
          <p:cNvSpPr>
            <a:spLocks noGrp="1"/>
          </p:cNvSpPr>
          <p:nvPr>
            <p:ph type="pic" idx="1" hasCustomPrompt="1"/>
          </p:nvPr>
        </p:nvSpPr>
        <p:spPr>
          <a:xfrm>
            <a:off x="1316038" y="612775"/>
            <a:ext cx="5486400" cy="41148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vert="horz" lIns="91440" tIns="45720" rIns="91440" bIns="45720" rtlCol="0"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lang="en-US" sz="3200" i="1" baseline="0">
                <a:ln>
                  <a:noFill/>
                </a:ln>
              </a:defRPr>
            </a:lvl1pPr>
          </a:lstStyle>
          <a:p>
            <a:pPr marL="0" marR="0" lvl="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a:pPr>
            <a:r>
              <a:rPr lang="en-US" dirty="0"/>
              <a:t>drop picture here</a:t>
            </a:r>
          </a:p>
        </p:txBody>
      </p:sp>
      <p:sp>
        <p:nvSpPr>
          <p:cNvPr id="4" name="Text Placeholder 3"/>
          <p:cNvSpPr>
            <a:spLocks noGrp="1"/>
          </p:cNvSpPr>
          <p:nvPr>
            <p:ph type="body" sz="half" idx="2" hasCustomPrompt="1"/>
          </p:nvPr>
        </p:nvSpPr>
        <p:spPr>
          <a:xfrm>
            <a:off x="2628900" y="5396366"/>
            <a:ext cx="4649788" cy="804862"/>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Picture caption here</a:t>
            </a:r>
          </a:p>
        </p:txBody>
      </p:sp>
      <p:pic>
        <p:nvPicPr>
          <p:cNvPr id="8" name="Picture 7"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Tree>
    <p:extLst>
      <p:ext uri="{BB962C8B-B14F-4D97-AF65-F5344CB8AC3E}">
        <p14:creationId xmlns:p14="http://schemas.microsoft.com/office/powerpoint/2010/main" val="78014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eaker Slide - Sing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9613" y="1875238"/>
            <a:ext cx="4837112" cy="533400"/>
          </a:xfrm>
        </p:spPr>
        <p:txBody>
          <a:bodyPr lIns="0" tIns="0" rIns="0" bIns="0" anchor="t" anchorCtr="0">
            <a:normAutofit/>
          </a:bodyPr>
          <a:lstStyle>
            <a:lvl1pPr algn="l">
              <a:defRPr sz="32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2390776"/>
            <a:ext cx="4837112" cy="354807"/>
          </a:xfrm>
        </p:spPr>
        <p:txBody>
          <a:bodyPr lIns="182880">
            <a:normAutofit/>
          </a:bodyPr>
          <a:lstStyle>
            <a:lvl1pPr marL="0" indent="0">
              <a:buNone/>
              <a:defRPr sz="18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pic>
        <p:nvPicPr>
          <p:cNvPr id="8" name="Picture 7"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6" name="Picture Placeholder 6"/>
          <p:cNvSpPr>
            <a:spLocks noGrp="1"/>
          </p:cNvSpPr>
          <p:nvPr>
            <p:ph type="pic" sz="quarter" idx="10" hasCustomPrompt="1"/>
          </p:nvPr>
        </p:nvSpPr>
        <p:spPr>
          <a:xfrm>
            <a:off x="1066800" y="1914525"/>
            <a:ext cx="1828800" cy="25146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indent="0" algn="ctr">
              <a:buNone/>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3249613" y="27932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2905126"/>
            <a:ext cx="4837112" cy="1347790"/>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Today’s Presenter</a:t>
            </a:r>
          </a:p>
        </p:txBody>
      </p:sp>
    </p:spTree>
    <p:extLst>
      <p:ext uri="{BB962C8B-B14F-4D97-AF65-F5344CB8AC3E}">
        <p14:creationId xmlns:p14="http://schemas.microsoft.com/office/powerpoint/2010/main" val="2046145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eaker Slide - Double">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3249612" y="3454341"/>
            <a:ext cx="3970337" cy="457200"/>
          </a:xfrm>
        </p:spPr>
        <p:txBody>
          <a:bodyPr lIns="0" tIns="0" rIns="0" bIns="0" anchor="t" anchorCtr="0">
            <a:normAutofit/>
          </a:bodyPr>
          <a:lstStyle>
            <a:lvl1pPr marL="0" indent="0" algn="l" defTabSz="457200" rtl="0" eaLnBrk="1" latinLnBrk="0" hangingPunct="1">
              <a:lnSpc>
                <a:spcPct val="85000"/>
              </a:lnSpc>
              <a:spcBef>
                <a:spcPct val="0"/>
              </a:spcBef>
              <a:buNone/>
              <a:defRPr lang="en-US" sz="3100" b="0" i="0" kern="1200" cap="small" spc="40" baseline="0" dirty="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stStyle>
          <a:p>
            <a:pPr lvl="0"/>
            <a:r>
              <a:rPr lang="en-US" dirty="0"/>
              <a:t>Speaker’s Name Goes Here.</a:t>
            </a:r>
          </a:p>
        </p:txBody>
      </p:sp>
      <p:sp>
        <p:nvSpPr>
          <p:cNvPr id="2" name="Title 1"/>
          <p:cNvSpPr>
            <a:spLocks noGrp="1"/>
          </p:cNvSpPr>
          <p:nvPr>
            <p:ph type="title" hasCustomPrompt="1"/>
          </p:nvPr>
        </p:nvSpPr>
        <p:spPr>
          <a:xfrm>
            <a:off x="3249613" y="541738"/>
            <a:ext cx="3970337" cy="457200"/>
          </a:xfrm>
        </p:spPr>
        <p:txBody>
          <a:bodyPr lIns="0" tIns="0" rIns="0" bIns="0" anchor="t" anchorCtr="0">
            <a:normAutofit/>
          </a:bodyPr>
          <a:lstStyle>
            <a:lvl1pPr algn="l">
              <a:defRPr sz="31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1057276"/>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pic>
        <p:nvPicPr>
          <p:cNvPr id="8" name="Picture 7"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6" name="Picture Placeholder 6"/>
          <p:cNvSpPr>
            <a:spLocks noGrp="1"/>
          </p:cNvSpPr>
          <p:nvPr>
            <p:ph type="pic" sz="quarter" idx="10" hasCustomPrompt="1"/>
          </p:nvPr>
        </p:nvSpPr>
        <p:spPr>
          <a:xfrm>
            <a:off x="1362320" y="581025"/>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3249613" y="14597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1571626"/>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3249613" y="3968692"/>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1362320" y="3492441"/>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userDrawn="1"/>
        </p:nvCxnSpPr>
        <p:spPr>
          <a:xfrm>
            <a:off x="3249613" y="4371125"/>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3249613" y="4483042"/>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6"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Today’s Presenters</a:t>
            </a:r>
          </a:p>
        </p:txBody>
      </p:sp>
    </p:spTree>
    <p:extLst>
      <p:ext uri="{BB962C8B-B14F-4D97-AF65-F5344CB8AC3E}">
        <p14:creationId xmlns:p14="http://schemas.microsoft.com/office/powerpoint/2010/main" val="1715805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eaker Slide - Triple">
    <p:spTree>
      <p:nvGrpSpPr>
        <p:cNvPr id="1" name=""/>
        <p:cNvGrpSpPr/>
        <p:nvPr/>
      </p:nvGrpSpPr>
      <p:grpSpPr>
        <a:xfrm>
          <a:off x="0" y="0"/>
          <a:ext cx="0" cy="0"/>
          <a:chOff x="0" y="0"/>
          <a:chExt cx="0" cy="0"/>
        </a:xfrm>
      </p:grpSpPr>
      <p:sp>
        <p:nvSpPr>
          <p:cNvPr id="28" name="Rectangle 27"/>
          <p:cNvSpPr/>
          <p:nvPr userDrawn="1"/>
        </p:nvSpPr>
        <p:spPr>
          <a:xfrm>
            <a:off x="0" y="2124678"/>
            <a:ext cx="8239125" cy="1625896"/>
          </a:xfrm>
          <a:prstGeom prst="rect">
            <a:avLst/>
          </a:prstGeom>
          <a:gradFill flip="none" rotWithShape="1">
            <a:gsLst>
              <a:gs pos="0">
                <a:srgbClr val="EEF9FD">
                  <a:lumMod val="99000"/>
                </a:srgbClr>
              </a:gs>
              <a:gs pos="65000">
                <a:srgbClr val="EEF9FD">
                  <a:alpha val="50000"/>
                </a:srgb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2" name="Group 31"/>
          <p:cNvGrpSpPr/>
          <p:nvPr userDrawn="1"/>
        </p:nvGrpSpPr>
        <p:grpSpPr>
          <a:xfrm>
            <a:off x="-1" y="2097246"/>
            <a:ext cx="8239126" cy="1681481"/>
            <a:chOff x="-1" y="2097246"/>
            <a:chExt cx="8239126" cy="1681481"/>
          </a:xfrm>
        </p:grpSpPr>
        <p:sp>
          <p:nvSpPr>
            <p:cNvPr id="30" name="Rectangle 29"/>
            <p:cNvSpPr/>
            <p:nvPr userDrawn="1"/>
          </p:nvSpPr>
          <p:spPr>
            <a:xfrm>
              <a:off x="0" y="3751295"/>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1" y="2097246"/>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9" name="Text Placeholder 8"/>
          <p:cNvSpPr>
            <a:spLocks noGrp="1"/>
          </p:cNvSpPr>
          <p:nvPr>
            <p:ph type="body" sz="quarter" idx="19" hasCustomPrompt="1"/>
          </p:nvPr>
        </p:nvSpPr>
        <p:spPr>
          <a:xfrm>
            <a:off x="4035283" y="2171114"/>
            <a:ext cx="3970337" cy="366712"/>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stStyle>
          <a:p>
            <a:pPr lvl="0"/>
            <a:r>
              <a:rPr lang="en-US" dirty="0"/>
              <a:t>Speaker’s Name Goes Here.</a:t>
            </a:r>
          </a:p>
        </p:txBody>
      </p:sp>
      <p:sp>
        <p:nvSpPr>
          <p:cNvPr id="5" name="Text Placeholder 4"/>
          <p:cNvSpPr>
            <a:spLocks noGrp="1"/>
          </p:cNvSpPr>
          <p:nvPr>
            <p:ph type="body" sz="quarter" idx="15" hasCustomPrompt="1"/>
          </p:nvPr>
        </p:nvSpPr>
        <p:spPr>
          <a:xfrm>
            <a:off x="2297112" y="4043757"/>
            <a:ext cx="3970337" cy="365760"/>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stStyle>
          <a:p>
            <a:pPr marL="0" lvl="0" indent="0" algn="l" defTabSz="457200" rtl="0" eaLnBrk="1" latinLnBrk="0" hangingPunct="1">
              <a:lnSpc>
                <a:spcPct val="85000"/>
              </a:lnSpc>
              <a:spcBef>
                <a:spcPts val="0"/>
              </a:spcBef>
              <a:buClr>
                <a:srgbClr val="752832"/>
              </a:buClr>
              <a:buFont typeface="Wingdings" panose="05000000000000000000" pitchFamily="2" charset="2"/>
              <a:buNone/>
            </a:pPr>
            <a:r>
              <a:rPr lang="en-US" dirty="0"/>
              <a:t>Speaker’s Name Goes Here.</a:t>
            </a:r>
          </a:p>
        </p:txBody>
      </p:sp>
      <p:sp>
        <p:nvSpPr>
          <p:cNvPr id="2" name="Title 1"/>
          <p:cNvSpPr>
            <a:spLocks noGrp="1"/>
          </p:cNvSpPr>
          <p:nvPr>
            <p:ph type="title" hasCustomPrompt="1"/>
          </p:nvPr>
        </p:nvSpPr>
        <p:spPr>
          <a:xfrm>
            <a:off x="2297113" y="290227"/>
            <a:ext cx="3970337" cy="365760"/>
          </a:xfrm>
        </p:spPr>
        <p:txBody>
          <a:bodyPr lIns="0" tIns="0" rIns="0" bIns="0" anchor="b" anchorCtr="0">
            <a:normAutofit/>
          </a:bodyPr>
          <a:lstStyle>
            <a:lvl1pPr algn="l">
              <a:defRPr sz="2800" b="0" spc="40" baseline="0">
                <a:ln w="6350">
                  <a:noFill/>
                </a:ln>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2297112" y="685801"/>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pic>
        <p:nvPicPr>
          <p:cNvPr id="8" name="Picture 7"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6" name="Picture Placeholder 6"/>
          <p:cNvSpPr>
            <a:spLocks noGrp="1"/>
          </p:cNvSpPr>
          <p:nvPr>
            <p:ph type="pic" sz="quarter" idx="10" hasCustomPrompt="1"/>
          </p:nvPr>
        </p:nvSpPr>
        <p:spPr>
          <a:xfrm>
            <a:off x="558941" y="265513"/>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2297113" y="10025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2297113" y="1038226"/>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2297113" y="443814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558941" y="3989281"/>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userDrawn="1"/>
        </p:nvCxnSpPr>
        <p:spPr>
          <a:xfrm>
            <a:off x="2297113" y="475485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2297113" y="4790569"/>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4" name="Text Placeholder 3"/>
          <p:cNvSpPr>
            <a:spLocks noGrp="1"/>
          </p:cNvSpPr>
          <p:nvPr>
            <p:ph type="body" sz="half" idx="16" hasCustomPrompt="1"/>
          </p:nvPr>
        </p:nvSpPr>
        <p:spPr>
          <a:xfrm>
            <a:off x="4035283" y="256716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25" name="Picture Placeholder 6"/>
          <p:cNvSpPr>
            <a:spLocks noGrp="1"/>
          </p:cNvSpPr>
          <p:nvPr>
            <p:ph type="pic" sz="quarter" idx="17" hasCustomPrompt="1"/>
          </p:nvPr>
        </p:nvSpPr>
        <p:spPr>
          <a:xfrm>
            <a:off x="2297112" y="2103112"/>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26" name="Straight Connector 25"/>
          <p:cNvCxnSpPr/>
          <p:nvPr userDrawn="1"/>
        </p:nvCxnSpPr>
        <p:spPr>
          <a:xfrm>
            <a:off x="4035283" y="288387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Text Placeholder 3"/>
          <p:cNvSpPr>
            <a:spLocks noGrp="1"/>
          </p:cNvSpPr>
          <p:nvPr>
            <p:ph type="body" sz="half" idx="18" hasCustomPrompt="1"/>
          </p:nvPr>
        </p:nvSpPr>
        <p:spPr>
          <a:xfrm>
            <a:off x="4035283" y="2919590"/>
            <a:ext cx="3970337" cy="905256"/>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3"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Today’s Presenters</a:t>
            </a:r>
          </a:p>
        </p:txBody>
      </p:sp>
    </p:spTree>
    <p:extLst>
      <p:ext uri="{BB962C8B-B14F-4D97-AF65-F5344CB8AC3E}">
        <p14:creationId xmlns:p14="http://schemas.microsoft.com/office/powerpoint/2010/main" val="4094675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5" name="Picture 4"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r>
              <a:rPr lang="en-US" sz="3800" b="0" spc="40" baseline="0" dirty="0">
                <a:gradFill>
                  <a:gsLst>
                    <a:gs pos="0">
                      <a:srgbClr val="004874"/>
                    </a:gs>
                    <a:gs pos="100000">
                      <a:srgbClr val="041F36"/>
                    </a:gs>
                  </a:gsLst>
                  <a:lin ang="5400000" scaled="1"/>
                </a:gradFill>
                <a:latin typeface="Impact" panose="020B0806030902050204" pitchFamily="34" charset="0"/>
              </a:rPr>
              <a:t>Where Are You?</a:t>
            </a:r>
          </a:p>
        </p:txBody>
      </p:sp>
      <p:sp>
        <p:nvSpPr>
          <p:cNvPr id="2" name="TextBox 1"/>
          <p:cNvSpPr txBox="1"/>
          <p:nvPr userDrawn="1"/>
        </p:nvSpPr>
        <p:spPr>
          <a:xfrm>
            <a:off x="3781168" y="345650"/>
            <a:ext cx="3921382"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1600" kern="1200" dirty="0">
                <a:solidFill>
                  <a:schemeClr val="tx1">
                    <a:lumMod val="75000"/>
                    <a:lumOff val="25000"/>
                  </a:schemeClr>
                </a:solidFill>
                <a:latin typeface="+mn-lt"/>
                <a:ea typeface="+mn-ea"/>
                <a:cs typeface="Myriad Pro"/>
              </a:rPr>
              <a:t>Enter your location in the Chat window</a:t>
            </a:r>
          </a:p>
          <a:p>
            <a:pPr marL="0" lvl="0" indent="0" algn="r" defTabSz="457200" rtl="0" eaLnBrk="1" latinLnBrk="0" hangingPunct="1">
              <a:spcBef>
                <a:spcPts val="0"/>
              </a:spcBef>
              <a:buClr>
                <a:srgbClr val="752832"/>
              </a:buClr>
              <a:buFont typeface="Wingdings" panose="05000000000000000000" pitchFamily="2" charset="2"/>
              <a:buNone/>
            </a:pPr>
            <a:r>
              <a:rPr lang="en-US" sz="1400" i="1" kern="1200" spc="60" baseline="0" dirty="0">
                <a:solidFill>
                  <a:srgbClr val="4675B8"/>
                </a:solidFill>
                <a:latin typeface="+mn-lt"/>
                <a:ea typeface="+mn-ea"/>
                <a:cs typeface="Myriad Pro"/>
              </a:rPr>
              <a:t>(lower left of screen)</a:t>
            </a:r>
          </a:p>
        </p:txBody>
      </p:sp>
      <p:pic>
        <p:nvPicPr>
          <p:cNvPr id="14" name="Picture 13"/>
          <p:cNvPicPr>
            <a:picLocks noChangeAspect="1"/>
          </p:cNvPicPr>
          <p:nvPr userDrawn="1"/>
        </p:nvPicPr>
        <p:blipFill>
          <a:blip r:embed="rId3"/>
          <a:stretch>
            <a:fillRect/>
          </a:stretch>
        </p:blipFill>
        <p:spPr>
          <a:xfrm>
            <a:off x="0" y="849106"/>
            <a:ext cx="8295970" cy="5656620"/>
          </a:xfrm>
          <a:prstGeom prst="rect">
            <a:avLst/>
          </a:prstGeom>
          <a:effectLst>
            <a:outerShdw blurRad="63500" dist="38100" dir="8100000" algn="tr" rotWithShape="0">
              <a:prstClr val="black">
                <a:alpha val="20000"/>
              </a:prstClr>
            </a:outerShdw>
          </a:effectLst>
        </p:spPr>
      </p:pic>
      <p:sp>
        <p:nvSpPr>
          <p:cNvPr id="7" name="Chevron 6"/>
          <p:cNvSpPr/>
          <p:nvPr userDrawn="1"/>
        </p:nvSpPr>
        <p:spPr>
          <a:xfrm>
            <a:off x="3655362" y="347552"/>
            <a:ext cx="150520" cy="450049"/>
          </a:xfrm>
          <a:prstGeom prst="chevron">
            <a:avLst/>
          </a:prstGeom>
          <a:solidFill>
            <a:srgbClr val="4675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212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3834763"/>
            <a:ext cx="8064341" cy="2931934"/>
          </a:xfrm>
          <a:prstGeom prst="rect">
            <a:avLst/>
          </a:prstGeom>
        </p:spPr>
      </p:pic>
      <p:pic>
        <p:nvPicPr>
          <p:cNvPr id="5" name="Picture 4"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Impact" panose="020B0806030902050204" pitchFamily="34" charset="0"/>
                <a:ea typeface="+mj-ea"/>
                <a:cs typeface="Myriad Pro Cond"/>
              </a:rPr>
              <a:t>Today’s Objectives</a:t>
            </a:r>
          </a:p>
        </p:txBody>
      </p:sp>
      <p:sp>
        <p:nvSpPr>
          <p:cNvPr id="6" name="Content Placeholder 2"/>
          <p:cNvSpPr>
            <a:spLocks noGrp="1"/>
          </p:cNvSpPr>
          <p:nvPr>
            <p:ph idx="1"/>
          </p:nvPr>
        </p:nvSpPr>
        <p:spPr>
          <a:xfrm>
            <a:off x="457200" y="1209470"/>
            <a:ext cx="6908800" cy="4654617"/>
          </a:xfrm>
        </p:spPr>
        <p:txBody>
          <a:bodyPr/>
          <a:lstStyle>
            <a:lvl1pPr marL="342900" indent="-342900">
              <a:buFont typeface="Wingdings" panose="05000000000000000000" pitchFamily="2" charset="2"/>
              <a:buChar char="ü"/>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1852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4937876" y="0"/>
            <a:ext cx="2803928" cy="2041991"/>
          </a:xfrm>
          <a:prstGeom prst="rect">
            <a:avLst/>
          </a:prstGeom>
        </p:spPr>
      </p:pic>
      <p:pic>
        <p:nvPicPr>
          <p:cNvPr id="5" name="Picture 4"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Impact" panose="020B0806030902050204" pitchFamily="34" charset="0"/>
                <a:ea typeface="+mj-ea"/>
                <a:cs typeface="Myriad Pro Cond"/>
              </a:rPr>
              <a:t>Today’s Agenda</a:t>
            </a:r>
          </a:p>
        </p:txBody>
      </p:sp>
      <p:sp>
        <p:nvSpPr>
          <p:cNvPr id="6" name="Content Placeholder 2"/>
          <p:cNvSpPr>
            <a:spLocks noGrp="1"/>
          </p:cNvSpPr>
          <p:nvPr>
            <p:ph idx="1"/>
          </p:nvPr>
        </p:nvSpPr>
        <p:spPr>
          <a:xfrm>
            <a:off x="457200" y="1209470"/>
            <a:ext cx="6908800" cy="4654617"/>
          </a:xfrm>
        </p:spPr>
        <p:txBody>
          <a:bodyPr/>
          <a:lstStyle>
            <a:lvl1pPr marL="342900" indent="-342900">
              <a:buFont typeface="Wingdings" panose="05000000000000000000" pitchFamily="2" charset="2"/>
              <a:buChar char="Ø"/>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9215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ries Slide">
    <p:spTree>
      <p:nvGrpSpPr>
        <p:cNvPr id="1" name=""/>
        <p:cNvGrpSpPr/>
        <p:nvPr/>
      </p:nvGrpSpPr>
      <p:grpSpPr>
        <a:xfrm>
          <a:off x="0" y="0"/>
          <a:ext cx="0" cy="0"/>
          <a:chOff x="0" y="0"/>
          <a:chExt cx="0" cy="0"/>
        </a:xfrm>
      </p:grpSpPr>
      <p:sp>
        <p:nvSpPr>
          <p:cNvPr id="2" name="Title 1"/>
          <p:cNvSpPr>
            <a:spLocks noGrp="1"/>
          </p:cNvSpPr>
          <p:nvPr>
            <p:ph type="title"/>
          </p:nvPr>
        </p:nvSpPr>
        <p:spPr>
          <a:xfrm>
            <a:off x="1183504" y="217489"/>
            <a:ext cx="6182496" cy="774492"/>
          </a:xfrm>
        </p:spPr>
        <p:txBody>
          <a:bodyPr>
            <a:normAutofit/>
          </a:bodyPr>
          <a:lstStyle>
            <a:lvl1pPr>
              <a:defRPr sz="3800" spc="40" baseline="0">
                <a:gradFill flip="none" rotWithShape="1">
                  <a:gsLst>
                    <a:gs pos="0">
                      <a:srgbClr val="004874"/>
                    </a:gs>
                    <a:gs pos="100000">
                      <a:srgbClr val="041F36"/>
                    </a:gs>
                  </a:gsLst>
                  <a:lin ang="5400000" scaled="1"/>
                  <a:tileRect/>
                </a:gradFill>
              </a:defRPr>
            </a:lvl1pPr>
          </a:lstStyle>
          <a:p>
            <a:r>
              <a:rPr lang="en-US" dirty="0"/>
              <a:t>Click to edit Master title style</a:t>
            </a:r>
          </a:p>
        </p:txBody>
      </p:sp>
      <p:grpSp>
        <p:nvGrpSpPr>
          <p:cNvPr id="14" name="Group 13"/>
          <p:cNvGrpSpPr/>
          <p:nvPr userDrawn="1"/>
        </p:nvGrpSpPr>
        <p:grpSpPr>
          <a:xfrm>
            <a:off x="0" y="-1933"/>
            <a:ext cx="9144000" cy="6859933"/>
            <a:chOff x="0" y="-1933"/>
            <a:chExt cx="9144000" cy="6859933"/>
          </a:xfrm>
        </p:grpSpPr>
        <p:grpSp>
          <p:nvGrpSpPr>
            <p:cNvPr id="10" name="Group 9"/>
            <p:cNvGrpSpPr/>
            <p:nvPr userDrawn="1"/>
          </p:nvGrpSpPr>
          <p:grpSpPr>
            <a:xfrm>
              <a:off x="0" y="991981"/>
              <a:ext cx="9144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pic>
          <p:nvPicPr>
            <p:cNvPr id="11" name="Picture 10"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8" name="Picture 7"/>
            <p:cNvPicPr>
              <a:picLocks noChangeAspect="1"/>
            </p:cNvPicPr>
            <p:nvPr userDrawn="1"/>
          </p:nvPicPr>
          <p:blipFill rotWithShape="1">
            <a:blip r:embed="rId3"/>
            <a:srcRect r="66253"/>
            <a:stretch/>
          </p:blipFill>
          <p:spPr>
            <a:xfrm>
              <a:off x="7498391" y="567"/>
              <a:ext cx="1645609" cy="6857433"/>
            </a:xfrm>
            <a:prstGeom prst="rect">
              <a:avLst/>
            </a:prstGeom>
            <a:effectLst/>
          </p:spPr>
        </p:pic>
      </p:gr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flipV="1">
            <a:off x="8515350" y="0"/>
            <a:ext cx="62865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TextBox 16"/>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5" name="Group 4"/>
          <p:cNvGrpSpPr/>
          <p:nvPr userDrawn="1"/>
        </p:nvGrpSpPr>
        <p:grpSpPr>
          <a:xfrm>
            <a:off x="163880" y="1"/>
            <a:ext cx="1019623" cy="1198094"/>
            <a:chOff x="163880" y="1"/>
            <a:chExt cx="1019623" cy="1198094"/>
          </a:xfrm>
          <a:effectLst>
            <a:outerShdw blurRad="50800" dist="38100" dir="5400000" sx="101000" sy="101000" algn="t" rotWithShape="0">
              <a:prstClr val="black">
                <a:alpha val="40000"/>
              </a:prstClr>
            </a:outerShdw>
          </a:effectLst>
        </p:grpSpPr>
        <p:sp>
          <p:nvSpPr>
            <p:cNvPr id="4" name="Pentagon 3"/>
            <p:cNvSpPr/>
            <p:nvPr userDrawn="1"/>
          </p:nvSpPr>
          <p:spPr>
            <a:xfrm rot="5400000">
              <a:off x="74645" y="89236"/>
              <a:ext cx="1198094" cy="1019623"/>
            </a:xfrm>
            <a:prstGeom prst="homePlate">
              <a:avLst>
                <a:gd name="adj" fmla="val 24591"/>
              </a:avLst>
            </a:prstGeom>
            <a:gradFill flip="none" rotWithShape="1">
              <a:gsLst>
                <a:gs pos="9000">
                  <a:schemeClr val="bg1">
                    <a:lumMod val="75000"/>
                  </a:schemeClr>
                </a:gs>
                <a:gs pos="26000">
                  <a:schemeClr val="bg1"/>
                </a:gs>
                <a:gs pos="100000">
                  <a:schemeClr val="bg1">
                    <a:lumMod val="85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Rectangle 17"/>
            <p:cNvSpPr/>
            <p:nvPr userDrawn="1"/>
          </p:nvSpPr>
          <p:spPr>
            <a:xfrm rot="5400000">
              <a:off x="564947" y="-401066"/>
              <a:ext cx="217490" cy="1019623"/>
            </a:xfrm>
            <a:prstGeom prst="rect">
              <a:avLst/>
            </a:prstGeom>
            <a:gradFill flip="none" rotWithShape="1">
              <a:gsLst>
                <a:gs pos="0">
                  <a:srgbClr val="7A232E"/>
                </a:gs>
                <a:gs pos="48000">
                  <a:srgbClr val="9D1C30"/>
                </a:gs>
                <a:gs pos="100000">
                  <a:srgbClr val="B85759">
                    <a:alpha val="0"/>
                  </a:srgbClr>
                </a:gs>
                <a:gs pos="97000">
                  <a:srgbClr val="B85759"/>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9" name="Text Placeholder 3"/>
          <p:cNvSpPr>
            <a:spLocks noGrp="1"/>
          </p:cNvSpPr>
          <p:nvPr>
            <p:ph type="body" sz="half" idx="2" hasCustomPrompt="1"/>
          </p:nvPr>
        </p:nvSpPr>
        <p:spPr>
          <a:xfrm>
            <a:off x="210398" y="198689"/>
            <a:ext cx="921646" cy="804862"/>
          </a:xfrm>
        </p:spPr>
        <p:txBody>
          <a:bodyPr tIns="64008">
            <a:normAutofit/>
          </a:bodyPr>
          <a:lstStyle>
            <a:lvl1pPr marL="0" indent="0" algn="ctr">
              <a:buNone/>
              <a:defRPr lang="en-US" sz="4000" b="0" i="0" kern="1200" cap="small" spc="40" baseline="0" dirty="0" smtClean="0">
                <a:ln w="15875">
                  <a:gradFill flip="none" rotWithShape="1">
                    <a:gsLst>
                      <a:gs pos="0">
                        <a:srgbClr val="9D1C30">
                          <a:lumMod val="83000"/>
                        </a:srgbClr>
                      </a:gs>
                      <a:gs pos="100000">
                        <a:srgbClr val="7A232E">
                          <a:lumMod val="93000"/>
                        </a:srgbClr>
                      </a:gs>
                    </a:gsLst>
                    <a:lin ang="16200000" scaled="1"/>
                    <a:tileRect/>
                  </a:gradFill>
                </a:ln>
                <a:gradFill flip="none" rotWithShape="1">
                  <a:gsLst>
                    <a:gs pos="0">
                      <a:srgbClr val="9D1C30">
                        <a:lumMod val="0"/>
                        <a:lumOff val="100000"/>
                      </a:srgbClr>
                    </a:gs>
                    <a:gs pos="34000">
                      <a:srgbClr val="9D1C30"/>
                    </a:gs>
                    <a:gs pos="100000">
                      <a:srgbClr val="7A232E">
                        <a:lumMod val="67000"/>
                      </a:srgbClr>
                    </a:gs>
                  </a:gsLst>
                  <a:lin ang="5400000" scaled="1"/>
                  <a:tileRect/>
                </a:gradFill>
                <a:effectLst>
                  <a:innerShdw blurRad="101600" dist="76200" dir="18900000">
                    <a:prstClr val="black">
                      <a:alpha val="50000"/>
                    </a:prstClr>
                  </a:innerShdw>
                </a:effectLst>
                <a:latin typeface="Impact" panose="020B0806030902050204" pitchFamily="34" charset="0"/>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t>
            </a:r>
          </a:p>
        </p:txBody>
      </p:sp>
    </p:spTree>
    <p:extLst>
      <p:ext uri="{BB962C8B-B14F-4D97-AF65-F5344CB8AC3E}">
        <p14:creationId xmlns:p14="http://schemas.microsoft.com/office/powerpoint/2010/main" val="955519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6551612"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8" name="Picture 7"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6" name="Text Placeholder 3"/>
          <p:cNvSpPr>
            <a:spLocks noGrp="1"/>
          </p:cNvSpPr>
          <p:nvPr>
            <p:ph type="body" sz="half" idx="10" hasCustomPrompt="1"/>
          </p:nvPr>
        </p:nvSpPr>
        <p:spPr>
          <a:xfrm>
            <a:off x="1162050" y="5398235"/>
            <a:ext cx="6705600" cy="354865"/>
          </a:xfrm>
        </p:spPr>
        <p:txBody>
          <a:bodyPr anchor="ctr" anchorCtr="0">
            <a:noAutofit/>
          </a:bodyPr>
          <a:lstStyle>
            <a:lvl1pPr marL="0" indent="0" algn="r">
              <a:buNone/>
              <a:defRPr sz="18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84406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4765705" y="1475005"/>
            <a:ext cx="3803589" cy="3736539"/>
          </a:xfrm>
          <a:prstGeom prst="rect">
            <a:avLst/>
          </a:prstGeom>
        </p:spPr>
      </p:pic>
      <p:pic>
        <p:nvPicPr>
          <p:cNvPr id="8" name="Picture 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5" name="Text Placeholder 4"/>
          <p:cNvSpPr>
            <a:spLocks noGrp="1"/>
          </p:cNvSpPr>
          <p:nvPr>
            <p:ph type="body" sz="quarter" idx="10" hasCustomPrompt="1"/>
          </p:nvPr>
        </p:nvSpPr>
        <p:spPr>
          <a:xfrm>
            <a:off x="133350" y="190500"/>
            <a:ext cx="35433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13" name="Text Placeholder 4"/>
          <p:cNvSpPr>
            <a:spLocks noGrp="1"/>
          </p:cNvSpPr>
          <p:nvPr>
            <p:ph type="body" sz="quarter" idx="11" hasCustomPrompt="1"/>
          </p:nvPr>
        </p:nvSpPr>
        <p:spPr>
          <a:xfrm>
            <a:off x="3914775" y="190500"/>
            <a:ext cx="35433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7"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Resources</a:t>
            </a:r>
          </a:p>
        </p:txBody>
      </p:sp>
    </p:spTree>
    <p:extLst>
      <p:ext uri="{BB962C8B-B14F-4D97-AF65-F5344CB8AC3E}">
        <p14:creationId xmlns:p14="http://schemas.microsoft.com/office/powerpoint/2010/main" val="234694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PPT-Background.png"/>
          <p:cNvPicPr>
            <a:picLocks noChangeAspect="1"/>
          </p:cNvPicPr>
          <p:nvPr userDrawn="1"/>
        </p:nvPicPr>
        <p:blipFill rotWithShape="1">
          <a:blip r:embed="rId2">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a:solidFill>
            <a:schemeClr val="bg1"/>
          </a:solidFill>
        </p:spPr>
      </p:pic>
      <p:sp>
        <p:nvSpPr>
          <p:cNvPr id="5" name="Rectangle 4"/>
          <p:cNvSpPr/>
          <p:nvPr userDrawn="1"/>
        </p:nvSpPr>
        <p:spPr>
          <a:xfrm>
            <a:off x="-1" y="6117905"/>
            <a:ext cx="5307845" cy="740095"/>
          </a:xfrm>
          <a:prstGeom prst="rect">
            <a:avLst/>
          </a:prstGeom>
          <a:solidFill>
            <a:srgbClr val="7A232E"/>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 name="Title 1"/>
          <p:cNvSpPr>
            <a:spLocks noGrp="1"/>
          </p:cNvSpPr>
          <p:nvPr>
            <p:ph type="ctrTitle" hasCustomPrompt="1"/>
          </p:nvPr>
        </p:nvSpPr>
        <p:spPr>
          <a:xfrm>
            <a:off x="474870" y="1280052"/>
            <a:ext cx="4980609" cy="1470025"/>
          </a:xfrm>
        </p:spPr>
        <p:txBody>
          <a:bodyPr>
            <a:noAutofit/>
          </a:bodyPr>
          <a:lstStyle>
            <a:lvl1pPr>
              <a:lnSpc>
                <a:spcPct val="80000"/>
              </a:lnSpc>
              <a:defRPr sz="4800" b="0" i="0" cap="small" baseline="0">
                <a:gradFill>
                  <a:gsLst>
                    <a:gs pos="0">
                      <a:srgbClr val="004874"/>
                    </a:gs>
                    <a:gs pos="100000">
                      <a:srgbClr val="041F36"/>
                    </a:gs>
                  </a:gsLst>
                  <a:lin ang="5400000" scaled="1"/>
                </a:gradFill>
                <a:latin typeface="Impact" panose="020B0806030902050204" pitchFamily="34" charset="0"/>
                <a:cs typeface="Impact" panose="020B080603090205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452784" y="3576972"/>
            <a:ext cx="5024782" cy="1326340"/>
          </a:xfrm>
        </p:spPr>
        <p:txBody>
          <a:bodyPr>
            <a:normAutofit/>
          </a:bodyPr>
          <a:lstStyle>
            <a:lvl1pPr marL="0" indent="0" algn="l">
              <a:lnSpc>
                <a:spcPct val="100000"/>
              </a:lnSpc>
              <a:buNone/>
              <a:defRPr sz="2800" b="0" i="0" cap="all" baseline="0">
                <a:solidFill>
                  <a:srgbClr val="275A99"/>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grpSp>
        <p:nvGrpSpPr>
          <p:cNvPr id="7" name="Group 6"/>
          <p:cNvGrpSpPr/>
          <p:nvPr userDrawn="1"/>
        </p:nvGrpSpPr>
        <p:grpSpPr>
          <a:xfrm>
            <a:off x="728807" y="6200285"/>
            <a:ext cx="3460479" cy="590826"/>
            <a:chOff x="3197079" y="5516217"/>
            <a:chExt cx="3460479" cy="590826"/>
          </a:xfrm>
        </p:grpSpPr>
        <p:pic>
          <p:nvPicPr>
            <p:cNvPr id="4" name="Picture 3"/>
            <p:cNvPicPr>
              <a:picLocks noChangeAspect="1"/>
            </p:cNvPicPr>
            <p:nvPr userDrawn="1"/>
          </p:nvPicPr>
          <p:blipFill>
            <a:blip r:embed="rId4"/>
            <a:stretch>
              <a:fillRect/>
            </a:stretch>
          </p:blipFill>
          <p:spPr>
            <a:xfrm>
              <a:off x="3197079" y="5516217"/>
              <a:ext cx="590826" cy="590826"/>
            </a:xfrm>
            <a:prstGeom prst="rect">
              <a:avLst/>
            </a:prstGeom>
          </p:spPr>
        </p:pic>
        <p:sp>
          <p:nvSpPr>
            <p:cNvPr id="9" name="TextBox 8"/>
            <p:cNvSpPr txBox="1"/>
            <p:nvPr userDrawn="1"/>
          </p:nvSpPr>
          <p:spPr>
            <a:xfrm>
              <a:off x="3750362" y="5611203"/>
              <a:ext cx="2907196" cy="369332"/>
            </a:xfrm>
            <a:prstGeom prst="rect">
              <a:avLst/>
            </a:prstGeom>
            <a:noFill/>
          </p:spPr>
          <p:txBody>
            <a:bodyPr wrap="square" rtlCol="0">
              <a:spAutoFit/>
            </a:bodyPr>
            <a:lstStyle/>
            <a:p>
              <a:pPr>
                <a:lnSpc>
                  <a:spcPct val="100000"/>
                </a:lnSpc>
                <a:spcBef>
                  <a:spcPts val="0"/>
                </a:spcBef>
                <a:spcAft>
                  <a:spcPts val="0"/>
                </a:spcAft>
              </a:pPr>
              <a:r>
                <a:rPr lang="en-US" sz="900" b="1" i="0" kern="800" cap="all" spc="0" dirty="0">
                  <a:solidFill>
                    <a:schemeClr val="bg1"/>
                  </a:solidFill>
                  <a:latin typeface="Arial" pitchFamily="34" charset="0"/>
                  <a:cs typeface="Arial" pitchFamily="34" charset="0"/>
                </a:rPr>
                <a:t>Employment and Training</a:t>
              </a:r>
              <a:r>
                <a:rPr lang="en-US" sz="900" b="1" i="0" kern="800" cap="all" spc="0" baseline="0" dirty="0">
                  <a:solidFill>
                    <a:schemeClr val="bg1"/>
                  </a:solidFill>
                  <a:latin typeface="Arial" pitchFamily="34" charset="0"/>
                  <a:cs typeface="Arial" pitchFamily="34" charset="0"/>
                </a:rPr>
                <a:t> Administration</a:t>
              </a:r>
            </a:p>
            <a:p>
              <a:pPr>
                <a:lnSpc>
                  <a:spcPct val="100000"/>
                </a:lnSpc>
                <a:spcBef>
                  <a:spcPts val="0"/>
                </a:spcBef>
                <a:spcAft>
                  <a:spcPts val="0"/>
                </a:spcAft>
              </a:pPr>
              <a:r>
                <a:rPr lang="en-US" sz="900" b="0" i="0" kern="800" cap="all" spc="0" baseline="0" dirty="0">
                  <a:solidFill>
                    <a:schemeClr val="bg1"/>
                  </a:solidFill>
                  <a:latin typeface="Arial" pitchFamily="34" charset="0"/>
                  <a:cs typeface="Arial" pitchFamily="34" charset="0"/>
                </a:rPr>
                <a:t>United States Department of Labor</a:t>
              </a:r>
            </a:p>
          </p:txBody>
        </p:sp>
      </p:grpSp>
      <p:pic>
        <p:nvPicPr>
          <p:cNvPr id="8" name="Picture 7"/>
          <p:cNvPicPr>
            <a:picLocks noChangeAspect="1"/>
          </p:cNvPicPr>
          <p:nvPr userDrawn="1"/>
        </p:nvPicPr>
        <p:blipFill rotWithShape="1">
          <a:blip r:embed="rId5"/>
          <a:srcRect r="12034"/>
          <a:stretch/>
        </p:blipFill>
        <p:spPr>
          <a:xfrm>
            <a:off x="4854453" y="567"/>
            <a:ext cx="4289548" cy="6857433"/>
          </a:xfrm>
          <a:prstGeom prst="rect">
            <a:avLst/>
          </a:prstGeom>
        </p:spPr>
      </p:pic>
      <p:sp>
        <p:nvSpPr>
          <p:cNvPr id="17" name="TextBox 16"/>
          <p:cNvSpPr txBox="1"/>
          <p:nvPr userDrawn="1"/>
        </p:nvSpPr>
        <p:spPr>
          <a:xfrm>
            <a:off x="5930349" y="5212404"/>
            <a:ext cx="2867025" cy="369332"/>
          </a:xfrm>
          <a:prstGeom prst="rect">
            <a:avLst/>
          </a:prstGeom>
          <a:noFill/>
        </p:spPr>
        <p:txBody>
          <a:bodyPr wrap="square" lIns="0" rIns="0" rtlCol="0">
            <a:spAutoFit/>
          </a:bodyPr>
          <a:lstStyle/>
          <a:p>
            <a:pPr algn="ctr"/>
            <a:r>
              <a:rPr lang="en-US" i="0" dirty="0">
                <a:solidFill>
                  <a:schemeClr val="tx2">
                    <a:lumMod val="20000"/>
                    <a:lumOff val="80000"/>
                  </a:schemeClr>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Presented By:</a:t>
            </a:r>
          </a:p>
        </p:txBody>
      </p:sp>
      <p:sp>
        <p:nvSpPr>
          <p:cNvPr id="18" name="TextBox 17"/>
          <p:cNvSpPr txBox="1"/>
          <p:nvPr userDrawn="1"/>
        </p:nvSpPr>
        <p:spPr>
          <a:xfrm>
            <a:off x="5632384" y="275442"/>
            <a:ext cx="3440870" cy="461665"/>
          </a:xfrm>
          <a:prstGeom prst="rect">
            <a:avLst/>
          </a:prstGeom>
          <a:noFill/>
        </p:spPr>
        <p:txBody>
          <a:bodyPr wrap="square" rtlCol="0">
            <a:spAutoFit/>
          </a:bodyPr>
          <a:lstStyle/>
          <a:p>
            <a:pPr algn="ctr"/>
            <a:fld id="{875B8B45-955B-4B98-9CF8-C4EF3E1D75FE}" type="datetime4">
              <a:rPr lang="en-US" sz="2400" b="1" i="0" spc="-40" baseline="0" smtClean="0">
                <a:solidFill>
                  <a:schemeClr val="tx2">
                    <a:lumMod val="20000"/>
                    <a:lumOff val="80000"/>
                  </a:schemeClr>
                </a:solidFill>
                <a:effectLst>
                  <a:innerShdw blurRad="63500" dist="50800" dir="18900000">
                    <a:prstClr val="black">
                      <a:alpha val="50000"/>
                    </a:prstClr>
                  </a:innerShdw>
                </a:effectLst>
                <a:latin typeface="Arial" panose="020B0604020202020204" pitchFamily="34" charset="0"/>
                <a:cs typeface="Arial" panose="020B0604020202020204" pitchFamily="34" charset="0"/>
              </a:rPr>
              <a:pPr algn="ctr"/>
              <a:t>March 7, 2017</a:t>
            </a:fld>
            <a:endParaRPr lang="en-US" sz="2400" b="1" i="0" spc="-40" baseline="0" dirty="0">
              <a:solidFill>
                <a:schemeClr val="tx2">
                  <a:lumMod val="20000"/>
                  <a:lumOff val="80000"/>
                </a:schemeClr>
              </a:solidFill>
              <a:effectLst>
                <a:innerShdw blurRad="63500" dist="50800" dir="18900000">
                  <a:prstClr val="black">
                    <a:alpha val="50000"/>
                  </a:prstClr>
                </a:innerShdw>
              </a:effectLst>
              <a:latin typeface="Arial" panose="020B0604020202020204" pitchFamily="34" charset="0"/>
              <a:cs typeface="Arial" panose="020B0604020202020204" pitchFamily="34" charset="0"/>
            </a:endParaRPr>
          </a:p>
        </p:txBody>
      </p:sp>
      <p:sp>
        <p:nvSpPr>
          <p:cNvPr id="19" name="Text Placeholder 3"/>
          <p:cNvSpPr>
            <a:spLocks noGrp="1"/>
          </p:cNvSpPr>
          <p:nvPr userDrawn="1">
            <p:ph type="body" sz="half" idx="12" hasCustomPrompt="1"/>
          </p:nvPr>
        </p:nvSpPr>
        <p:spPr>
          <a:xfrm>
            <a:off x="5654470" y="5730973"/>
            <a:ext cx="3418783" cy="773865"/>
          </a:xfrm>
        </p:spPr>
        <p:txBody>
          <a:bodyPr lIns="0" tIns="0" rIns="0" bIns="0">
            <a:noAutofit/>
          </a:bodyPr>
          <a:lstStyle>
            <a:lvl1pPr marL="0" indent="0" algn="ctr">
              <a:buNone/>
              <a:defRPr sz="2300" b="0" i="0" spc="50" baseline="0">
                <a:ln>
                  <a:solidFill>
                    <a:srgbClr val="004874"/>
                  </a:solidFill>
                </a:ln>
                <a:solidFill>
                  <a:schemeClr val="bg1"/>
                </a:solidFill>
                <a:effectLst>
                  <a:outerShdw blurRad="50800" dist="38100" dir="8100000" algn="tr" rotWithShape="0">
                    <a:prstClr val="black">
                      <a:alpha val="40000"/>
                    </a:prstClr>
                  </a:outerShdw>
                </a:effectLst>
                <a:latin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 Name</a:t>
            </a:r>
          </a:p>
        </p:txBody>
      </p:sp>
    </p:spTree>
    <p:extLst>
      <p:ext uri="{BB962C8B-B14F-4D97-AF65-F5344CB8AC3E}">
        <p14:creationId xmlns:p14="http://schemas.microsoft.com/office/powerpoint/2010/main" val="3496096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5" name="Picture 4"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4" name="Title 1"/>
          <p:cNvSpPr txBox="1">
            <a:spLocks/>
          </p:cNvSpPr>
          <p:nvPr userDrawn="1"/>
        </p:nvSpPr>
        <p:spPr>
          <a:xfrm>
            <a:off x="457200" y="217489"/>
            <a:ext cx="3152321"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Impact" panose="020B0806030902050204" pitchFamily="34" charset="0"/>
                <a:ea typeface="+mj-ea"/>
                <a:cs typeface="Myriad Pro Cond"/>
              </a:rPr>
              <a:t>Any Questions?</a:t>
            </a:r>
          </a:p>
        </p:txBody>
      </p:sp>
      <p:pic>
        <p:nvPicPr>
          <p:cNvPr id="14" name="Picture 13"/>
          <p:cNvPicPr>
            <a:picLocks noChangeAspect="1"/>
          </p:cNvPicPr>
          <p:nvPr userDrawn="1"/>
        </p:nvPicPr>
        <p:blipFill>
          <a:blip r:embed="rId3"/>
          <a:stretch>
            <a:fillRect/>
          </a:stretch>
        </p:blipFill>
        <p:spPr>
          <a:xfrm>
            <a:off x="457200" y="1046309"/>
            <a:ext cx="7840136" cy="4816257"/>
          </a:xfrm>
          <a:prstGeom prst="rect">
            <a:avLst/>
          </a:prstGeom>
        </p:spPr>
      </p:pic>
      <p:sp>
        <p:nvSpPr>
          <p:cNvPr id="6" name="TextBox 5"/>
          <p:cNvSpPr txBox="1"/>
          <p:nvPr userDrawn="1"/>
        </p:nvSpPr>
        <p:spPr>
          <a:xfrm>
            <a:off x="3609521" y="345650"/>
            <a:ext cx="4093029"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1600" kern="1200" dirty="0">
                <a:solidFill>
                  <a:schemeClr val="tx1">
                    <a:lumMod val="75000"/>
                    <a:lumOff val="25000"/>
                  </a:schemeClr>
                </a:solidFill>
                <a:latin typeface="+mn-lt"/>
                <a:ea typeface="+mn-ea"/>
                <a:cs typeface="Myriad Pro"/>
              </a:rPr>
              <a:t>Enter your questions in the Chat window</a:t>
            </a:r>
          </a:p>
          <a:p>
            <a:pPr marL="0" lvl="0" indent="0" algn="r" defTabSz="457200" rtl="0" eaLnBrk="1" latinLnBrk="0" hangingPunct="1">
              <a:spcBef>
                <a:spcPts val="0"/>
              </a:spcBef>
              <a:buClr>
                <a:srgbClr val="752832"/>
              </a:buClr>
              <a:buFont typeface="Wingdings" panose="05000000000000000000" pitchFamily="2" charset="2"/>
              <a:buNone/>
            </a:pPr>
            <a:r>
              <a:rPr lang="en-US" sz="1400" i="1" kern="1200" spc="60" baseline="0" dirty="0">
                <a:solidFill>
                  <a:srgbClr val="4675B8"/>
                </a:solidFill>
                <a:latin typeface="+mn-lt"/>
                <a:ea typeface="+mn-ea"/>
                <a:cs typeface="Myriad Pro"/>
              </a:rPr>
              <a:t>(lower left of screen)</a:t>
            </a:r>
          </a:p>
        </p:txBody>
      </p:sp>
      <p:sp>
        <p:nvSpPr>
          <p:cNvPr id="7" name="Chevron 6"/>
          <p:cNvSpPr/>
          <p:nvPr userDrawn="1"/>
        </p:nvSpPr>
        <p:spPr>
          <a:xfrm>
            <a:off x="3498840" y="347552"/>
            <a:ext cx="150520" cy="450049"/>
          </a:xfrm>
          <a:prstGeom prst="chevron">
            <a:avLst/>
          </a:prstGeom>
          <a:solidFill>
            <a:srgbClr val="4675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6134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2085" y="2600200"/>
            <a:ext cx="5095324" cy="566738"/>
          </a:xfrm>
        </p:spPr>
        <p:txBody>
          <a:bodyPr anchor="b">
            <a:normAutofit/>
          </a:bodyPr>
          <a:lstStyle>
            <a:lvl1pPr marL="0" indent="0" algn="l">
              <a:buClr>
                <a:srgbClr val="7A232E"/>
              </a:buClr>
              <a:buFont typeface="Wingdings" panose="05000000000000000000" pitchFamily="2" charset="2"/>
              <a:buNone/>
              <a:defRPr sz="36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pic>
        <p:nvPicPr>
          <p:cNvPr id="8" name="Picture 7"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6" name="Text Placeholder 3"/>
          <p:cNvSpPr>
            <a:spLocks noGrp="1"/>
          </p:cNvSpPr>
          <p:nvPr>
            <p:ph type="body" sz="half" idx="10" hasCustomPrompt="1"/>
          </p:nvPr>
        </p:nvSpPr>
        <p:spPr>
          <a:xfrm>
            <a:off x="1772085" y="3202597"/>
            <a:ext cx="5095324" cy="354865"/>
          </a:xfrm>
        </p:spPr>
        <p:txBody>
          <a:bodyPr anchor="ctr" anchorCtr="0">
            <a:noAutofit/>
          </a:bodyPr>
          <a:lstStyle>
            <a:lvl1pPr marL="0" indent="0" algn="l">
              <a:buNone/>
              <a:defRPr sz="24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Position/Title</a:t>
            </a:r>
          </a:p>
        </p:txBody>
      </p:sp>
      <p:sp>
        <p:nvSpPr>
          <p:cNvPr id="10" name="Text Placeholder 3"/>
          <p:cNvSpPr>
            <a:spLocks noGrp="1"/>
          </p:cNvSpPr>
          <p:nvPr>
            <p:ph type="body" sz="half" idx="11" hasCustomPrompt="1"/>
          </p:nvPr>
        </p:nvSpPr>
        <p:spPr>
          <a:xfrm>
            <a:off x="1772085" y="3653875"/>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a:t>
            </a:r>
          </a:p>
        </p:txBody>
      </p:sp>
      <p:sp>
        <p:nvSpPr>
          <p:cNvPr id="15" name="Text Placeholder 14"/>
          <p:cNvSpPr>
            <a:spLocks noGrp="1"/>
          </p:cNvSpPr>
          <p:nvPr>
            <p:ph type="body" sz="quarter" idx="12"/>
          </p:nvPr>
        </p:nvSpPr>
        <p:spPr>
          <a:xfrm>
            <a:off x="1772085" y="3593121"/>
            <a:ext cx="3840480" cy="27432"/>
          </a:xfrm>
          <a:solidFill>
            <a:srgbClr val="4A7EBB"/>
          </a:solidFill>
        </p:spPr>
        <p:txBody>
          <a:bodyPr>
            <a:noAutofit/>
          </a:bodyPr>
          <a:lstStyle>
            <a:lvl1pPr marL="0" indent="0">
              <a:buNone/>
              <a:defRPr sz="100">
                <a:solidFill>
                  <a:schemeClr val="accent1"/>
                </a:solidFill>
              </a:defRPr>
            </a:lvl1pPr>
          </a:lstStyle>
          <a:p>
            <a:pPr lvl="0"/>
            <a:endParaRPr lang="en-US" dirty="0"/>
          </a:p>
        </p:txBody>
      </p:sp>
      <p:sp>
        <p:nvSpPr>
          <p:cNvPr id="16" name="Text Placeholder 3"/>
          <p:cNvSpPr>
            <a:spLocks noGrp="1"/>
          </p:cNvSpPr>
          <p:nvPr>
            <p:ph type="body" sz="half" idx="13" hasCustomPrompt="1"/>
          </p:nvPr>
        </p:nvSpPr>
        <p:spPr>
          <a:xfrm>
            <a:off x="1772085" y="4261387"/>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pic>
        <p:nvPicPr>
          <p:cNvPr id="18" name="Picture 17"/>
          <p:cNvPicPr>
            <a:picLocks noChangeAspect="1"/>
          </p:cNvPicPr>
          <p:nvPr userDrawn="1"/>
        </p:nvPicPr>
        <p:blipFill>
          <a:blip r:embed="rId3"/>
          <a:stretch>
            <a:fillRect/>
          </a:stretch>
        </p:blipFill>
        <p:spPr>
          <a:xfrm>
            <a:off x="170922" y="128938"/>
            <a:ext cx="2182188" cy="2304097"/>
          </a:xfrm>
          <a:prstGeom prst="rect">
            <a:avLst/>
          </a:prstGeom>
        </p:spPr>
      </p:pic>
      <p:sp>
        <p:nvSpPr>
          <p:cNvPr id="19" name="Text Placeholder 3"/>
          <p:cNvSpPr>
            <a:spLocks noGrp="1"/>
          </p:cNvSpPr>
          <p:nvPr>
            <p:ph type="body" sz="half" idx="14" hasCustomPrompt="1"/>
          </p:nvPr>
        </p:nvSpPr>
        <p:spPr>
          <a:xfrm>
            <a:off x="1772085" y="4680671"/>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sp>
        <p:nvSpPr>
          <p:cNvPr id="12"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Contact</a:t>
            </a:r>
          </a:p>
        </p:txBody>
      </p:sp>
    </p:spTree>
    <p:extLst>
      <p:ext uri="{BB962C8B-B14F-4D97-AF65-F5344CB8AC3E}">
        <p14:creationId xmlns:p14="http://schemas.microsoft.com/office/powerpoint/2010/main" val="2980288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883828"/>
            <a:ext cx="8717281" cy="5576138"/>
          </a:xfrm>
          <a:prstGeom prst="rect">
            <a:avLst/>
          </a:prstGeom>
          <a:effectLst>
            <a:innerShdw blurRad="88900" dist="38100" dir="18900000">
              <a:prstClr val="black">
                <a:alpha val="27000"/>
              </a:prstClr>
            </a:innerShdw>
          </a:effectLst>
        </p:spPr>
      </p:pic>
      <p:pic>
        <p:nvPicPr>
          <p:cNvPr id="5" name="Picture 4"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Tree>
    <p:extLst>
      <p:ext uri="{BB962C8B-B14F-4D97-AF65-F5344CB8AC3E}">
        <p14:creationId xmlns:p14="http://schemas.microsoft.com/office/powerpoint/2010/main" val="3009574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Section-Slide-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18885" y="2191006"/>
            <a:ext cx="5494337" cy="1168599"/>
          </a:xfrm>
        </p:spPr>
        <p:txBody>
          <a:bodyPr anchor="b" anchorCtr="0">
            <a:normAutofit/>
          </a:bodyPr>
          <a:lstStyle>
            <a:lvl1pPr algn="l">
              <a:defRPr sz="4000" b="0" cap="small" baseline="0">
                <a:gradFill>
                  <a:gsLst>
                    <a:gs pos="0">
                      <a:srgbClr val="004874"/>
                    </a:gs>
                    <a:gs pos="100000">
                      <a:srgbClr val="041F36"/>
                    </a:gs>
                  </a:gsLst>
                  <a:lin ang="5400000" scaled="1"/>
                </a:gradFill>
              </a:defRPr>
            </a:lvl1pPr>
          </a:lstStyle>
          <a:p>
            <a:r>
              <a:rPr lang="en-US" dirty="0"/>
              <a:t>Click to Edit Master Title Style</a:t>
            </a:r>
          </a:p>
        </p:txBody>
      </p:sp>
      <p:sp>
        <p:nvSpPr>
          <p:cNvPr id="3" name="Text Placeholder 2"/>
          <p:cNvSpPr>
            <a:spLocks noGrp="1"/>
          </p:cNvSpPr>
          <p:nvPr>
            <p:ph type="body" idx="1" hasCustomPrompt="1"/>
          </p:nvPr>
        </p:nvSpPr>
        <p:spPr>
          <a:xfrm>
            <a:off x="418885" y="3536723"/>
            <a:ext cx="5240509" cy="585857"/>
          </a:xfrm>
        </p:spPr>
        <p:txBody>
          <a:bodyPr anchor="t">
            <a:noAutofit/>
          </a:bodyPr>
          <a:lstStyle>
            <a:lvl1pPr marL="0" indent="0">
              <a:buNone/>
              <a:defRPr sz="2200" b="0" i="0" cap="all" baseline="0">
                <a:solidFill>
                  <a:srgbClr val="275A99"/>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Subtitle Style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41F36"/>
                </a:solidFill>
              </a:defRPr>
            </a:lvl1pPr>
          </a:lstStyle>
          <a:p>
            <a:fld id="{42234874-4AE6-EC41-8F27-0640F467241F}" type="slidenum">
              <a:rPr lang="en-US" smtClean="0"/>
              <a:pPr/>
              <a:t>‹#›</a:t>
            </a:fld>
            <a:endParaRPr lang="en-US" dirty="0"/>
          </a:p>
        </p:txBody>
      </p:sp>
      <p:pic>
        <p:nvPicPr>
          <p:cNvPr id="11" name="Picture 10"/>
          <p:cNvPicPr>
            <a:picLocks noChangeAspect="1"/>
          </p:cNvPicPr>
          <p:nvPr userDrawn="1"/>
        </p:nvPicPr>
        <p:blipFill rotWithShape="1">
          <a:blip r:embed="rId3"/>
          <a:srcRect r="12034"/>
          <a:stretch/>
        </p:blipFill>
        <p:spPr>
          <a:xfrm>
            <a:off x="4854453" y="567"/>
            <a:ext cx="4289548" cy="6857433"/>
          </a:xfrm>
          <a:prstGeom prst="rect">
            <a:avLst/>
          </a:prstGeom>
        </p:spPr>
      </p:pic>
      <p:grpSp>
        <p:nvGrpSpPr>
          <p:cNvPr id="17" name="Group 16"/>
          <p:cNvGrpSpPr/>
          <p:nvPr userDrawn="1"/>
        </p:nvGrpSpPr>
        <p:grpSpPr>
          <a:xfrm flipV="1">
            <a:off x="8515350" y="0"/>
            <a:ext cx="628650" cy="1820427"/>
            <a:chOff x="8515350" y="5037573"/>
            <a:chExt cx="628650" cy="1820427"/>
          </a:xfrm>
        </p:grpSpPr>
        <p:sp>
          <p:nvSpPr>
            <p:cNvPr id="18" name="Isosceles Triangle 1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9" name="Isosceles Triangle 1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0" name="TextBox 19"/>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2" name="Picture 11" descr="wrfgps-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spTree>
    <p:extLst>
      <p:ext uri="{BB962C8B-B14F-4D97-AF65-F5344CB8AC3E}">
        <p14:creationId xmlns:p14="http://schemas.microsoft.com/office/powerpoint/2010/main" val="332488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gradFill flip="none" rotWithShape="1">
                  <a:gsLst>
                    <a:gs pos="0">
                      <a:srgbClr val="004874"/>
                    </a:gs>
                    <a:gs pos="100000">
                      <a:srgbClr val="041F36"/>
                    </a:gs>
                  </a:gsLst>
                  <a:lin ang="5400000" scaled="1"/>
                  <a:tileRect/>
                </a:gradFill>
              </a:defRPr>
            </a:lvl1pPr>
          </a:lstStyle>
          <a:p>
            <a:r>
              <a:rPr lang="en-US" dirty="0"/>
              <a:t>Click to edit Master title style</a:t>
            </a:r>
          </a:p>
        </p:txBody>
      </p:sp>
      <p:grpSp>
        <p:nvGrpSpPr>
          <p:cNvPr id="14" name="Group 13"/>
          <p:cNvGrpSpPr/>
          <p:nvPr userDrawn="1"/>
        </p:nvGrpSpPr>
        <p:grpSpPr>
          <a:xfrm>
            <a:off x="0" y="-1933"/>
            <a:ext cx="9144000" cy="6859933"/>
            <a:chOff x="0" y="-1933"/>
            <a:chExt cx="9144000" cy="6859933"/>
          </a:xfrm>
        </p:grpSpPr>
        <p:grpSp>
          <p:nvGrpSpPr>
            <p:cNvPr id="10" name="Group 9"/>
            <p:cNvGrpSpPr/>
            <p:nvPr userDrawn="1"/>
          </p:nvGrpSpPr>
          <p:grpSpPr>
            <a:xfrm>
              <a:off x="0" y="991981"/>
              <a:ext cx="9144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pic>
          <p:nvPicPr>
            <p:cNvPr id="11" name="Picture 10"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8" name="Picture 7"/>
            <p:cNvPicPr>
              <a:picLocks noChangeAspect="1"/>
            </p:cNvPicPr>
            <p:nvPr userDrawn="1"/>
          </p:nvPicPr>
          <p:blipFill rotWithShape="1">
            <a:blip r:embed="rId3"/>
            <a:srcRect r="66253"/>
            <a:stretch/>
          </p:blipFill>
          <p:spPr>
            <a:xfrm>
              <a:off x="7498391" y="567"/>
              <a:ext cx="1645609" cy="6857433"/>
            </a:xfrm>
            <a:prstGeom prst="rect">
              <a:avLst/>
            </a:prstGeom>
            <a:effectLst/>
          </p:spPr>
        </p:pic>
      </p:gr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flipV="1">
            <a:off x="8515350" y="0"/>
            <a:ext cx="62865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TextBox 16"/>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spTree>
    <p:extLst>
      <p:ext uri="{BB962C8B-B14F-4D97-AF65-F5344CB8AC3E}">
        <p14:creationId xmlns:p14="http://schemas.microsoft.com/office/powerpoint/2010/main" val="3468892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0">
                      <a:srgbClr val="004874"/>
                    </a:gs>
                    <a:gs pos="100000">
                      <a:srgbClr val="041F36"/>
                    </a:gs>
                  </a:gsLst>
                  <a:lin ang="5400000" scaled="1"/>
                </a:gradFill>
              </a:defRPr>
            </a:lvl1pPr>
          </a:lstStyle>
          <a:p>
            <a:r>
              <a:rPr lang="en-US" dirty="0"/>
              <a:t>Click to edit Master title style</a:t>
            </a:r>
          </a:p>
        </p:txBody>
      </p:sp>
      <p:grpSp>
        <p:nvGrpSpPr>
          <p:cNvPr id="9" name="Group 8"/>
          <p:cNvGrpSpPr/>
          <p:nvPr userDrawn="1"/>
        </p:nvGrpSpPr>
        <p:grpSpPr>
          <a:xfrm>
            <a:off x="0" y="-1933"/>
            <a:ext cx="9144000" cy="6859933"/>
            <a:chOff x="0" y="-1933"/>
            <a:chExt cx="9144000" cy="6859933"/>
          </a:xfrm>
        </p:grpSpPr>
        <p:grpSp>
          <p:nvGrpSpPr>
            <p:cNvPr id="10" name="Group 9"/>
            <p:cNvGrpSpPr/>
            <p:nvPr userDrawn="1"/>
          </p:nvGrpSpPr>
          <p:grpSpPr>
            <a:xfrm>
              <a:off x="0" y="991981"/>
              <a:ext cx="9144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pic>
          <p:nvPicPr>
            <p:cNvPr id="11" name="Picture 10"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4" name="Picture 13"/>
            <p:cNvPicPr>
              <a:picLocks noChangeAspect="1"/>
            </p:cNvPicPr>
            <p:nvPr userDrawn="1"/>
          </p:nvPicPr>
          <p:blipFill rotWithShape="1">
            <a:blip r:embed="rId3"/>
            <a:srcRect r="66253"/>
            <a:stretch/>
          </p:blipFill>
          <p:spPr>
            <a:xfrm>
              <a:off x="7498391" y="284"/>
              <a:ext cx="1645609" cy="6857433"/>
            </a:xfrm>
            <a:prstGeom prst="rect">
              <a:avLst/>
            </a:prstGeom>
            <a:effectLst/>
          </p:spPr>
        </p:pic>
      </p:grpSp>
      <p:sp>
        <p:nvSpPr>
          <p:cNvPr id="3" name="Content Placeholder 2"/>
          <p:cNvSpPr>
            <a:spLocks noGrp="1"/>
          </p:cNvSpPr>
          <p:nvPr>
            <p:ph sz="half" idx="1"/>
          </p:nvPr>
        </p:nvSpPr>
        <p:spPr>
          <a:xfrm>
            <a:off x="457200" y="1281009"/>
            <a:ext cx="36195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05300" y="1281009"/>
            <a:ext cx="36195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entagon 16"/>
          <p:cNvSpPr/>
          <p:nvPr userDrawn="1"/>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nvGrpSpPr>
          <p:cNvPr id="23" name="Group 22"/>
          <p:cNvGrpSpPr/>
          <p:nvPr userDrawn="1"/>
        </p:nvGrpSpPr>
        <p:grpSpPr>
          <a:xfrm flipV="1">
            <a:off x="8515350" y="0"/>
            <a:ext cx="62865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6" name="TextBox 25"/>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spTree>
    <p:extLst>
      <p:ext uri="{BB962C8B-B14F-4D97-AF65-F5344CB8AC3E}">
        <p14:creationId xmlns:p14="http://schemas.microsoft.com/office/powerpoint/2010/main" val="243373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dirty="0"/>
              <a:t>Click to edit Master title style</a:t>
            </a:r>
          </a:p>
        </p:txBody>
      </p:sp>
      <p:grpSp>
        <p:nvGrpSpPr>
          <p:cNvPr id="9" name="Group 8"/>
          <p:cNvGrpSpPr/>
          <p:nvPr userDrawn="1"/>
        </p:nvGrpSpPr>
        <p:grpSpPr>
          <a:xfrm>
            <a:off x="0" y="-1933"/>
            <a:ext cx="9144000" cy="6859933"/>
            <a:chOff x="0" y="-1933"/>
            <a:chExt cx="9144000" cy="6859933"/>
          </a:xfrm>
        </p:grpSpPr>
        <p:grpSp>
          <p:nvGrpSpPr>
            <p:cNvPr id="10" name="Group 9"/>
            <p:cNvGrpSpPr/>
            <p:nvPr userDrawn="1"/>
          </p:nvGrpSpPr>
          <p:grpSpPr>
            <a:xfrm>
              <a:off x="0" y="991981"/>
              <a:ext cx="9144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pic>
          <p:nvPicPr>
            <p:cNvPr id="11" name="Picture 10"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4" name="Picture 13"/>
            <p:cNvPicPr>
              <a:picLocks noChangeAspect="1"/>
            </p:cNvPicPr>
            <p:nvPr userDrawn="1"/>
          </p:nvPicPr>
          <p:blipFill rotWithShape="1">
            <a:blip r:embed="rId3"/>
            <a:srcRect r="66253"/>
            <a:stretch/>
          </p:blipFill>
          <p:spPr>
            <a:xfrm>
              <a:off x="7498391" y="284"/>
              <a:ext cx="1645609" cy="6857433"/>
            </a:xfrm>
            <a:prstGeom prst="rect">
              <a:avLst/>
            </a:prstGeom>
            <a:effectLst/>
          </p:spPr>
        </p:pic>
      </p:grpSp>
      <p:sp>
        <p:nvSpPr>
          <p:cNvPr id="3" name="Content Placeholder 2"/>
          <p:cNvSpPr>
            <a:spLocks noGrp="1"/>
          </p:cNvSpPr>
          <p:nvPr>
            <p:ph sz="half" idx="1"/>
          </p:nvPr>
        </p:nvSpPr>
        <p:spPr>
          <a:xfrm>
            <a:off x="4572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053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entagon 16"/>
          <p:cNvSpPr/>
          <p:nvPr userDrawn="1"/>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Text Placeholder 2"/>
          <p:cNvSpPr>
            <a:spLocks noGrp="1"/>
          </p:cNvSpPr>
          <p:nvPr>
            <p:ph type="body" idx="10"/>
          </p:nvPr>
        </p:nvSpPr>
        <p:spPr>
          <a:xfrm>
            <a:off x="457200" y="1085850"/>
            <a:ext cx="3621253"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Impact" panose="020B080603090205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4"/>
          <p:cNvSpPr>
            <a:spLocks noGrp="1"/>
          </p:cNvSpPr>
          <p:nvPr>
            <p:ph type="body" sz="quarter" idx="3"/>
          </p:nvPr>
        </p:nvSpPr>
        <p:spPr>
          <a:xfrm>
            <a:off x="4319588" y="1085850"/>
            <a:ext cx="3622675"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Impact" panose="020B080603090205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20" name="Straight Connector 19"/>
          <p:cNvCxnSpPr/>
          <p:nvPr userDrawn="1"/>
        </p:nvCxnSpPr>
        <p:spPr>
          <a:xfrm>
            <a:off x="4572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userDrawn="1"/>
        </p:nvCxnSpPr>
        <p:spPr>
          <a:xfrm>
            <a:off x="43053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3" name="Group 22"/>
          <p:cNvGrpSpPr/>
          <p:nvPr userDrawn="1"/>
        </p:nvGrpSpPr>
        <p:grpSpPr>
          <a:xfrm flipV="1">
            <a:off x="8515350" y="0"/>
            <a:ext cx="62865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6" name="TextBox 25"/>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spTree>
    <p:extLst>
      <p:ext uri="{BB962C8B-B14F-4D97-AF65-F5344CB8AC3E}">
        <p14:creationId xmlns:p14="http://schemas.microsoft.com/office/powerpoint/2010/main" val="2120535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4" name="Group 13"/>
          <p:cNvGrpSpPr/>
          <p:nvPr userDrawn="1"/>
        </p:nvGrpSpPr>
        <p:grpSpPr>
          <a:xfrm>
            <a:off x="0" y="-1933"/>
            <a:ext cx="9144000" cy="6859933"/>
            <a:chOff x="0" y="-1933"/>
            <a:chExt cx="9144000" cy="6859933"/>
          </a:xfrm>
        </p:grpSpPr>
        <p:grpSp>
          <p:nvGrpSpPr>
            <p:cNvPr id="15" name="Group 14"/>
            <p:cNvGrpSpPr/>
            <p:nvPr userDrawn="1"/>
          </p:nvGrpSpPr>
          <p:grpSpPr>
            <a:xfrm>
              <a:off x="0" y="991981"/>
              <a:ext cx="9144000" cy="5104019"/>
              <a:chOff x="0" y="991981"/>
              <a:chExt cx="9144000" cy="4951619"/>
            </a:xfrm>
          </p:grpSpPr>
          <p:sp>
            <p:nvSpPr>
              <p:cNvPr id="20" name="Rectangle 19"/>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 name="Rectangle 20"/>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pic>
          <p:nvPicPr>
            <p:cNvPr id="16" name="Picture 15"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17" name="Rectangle 16"/>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Rectangle 17"/>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9" name="Picture 18"/>
            <p:cNvPicPr>
              <a:picLocks noChangeAspect="1"/>
            </p:cNvPicPr>
            <p:nvPr userDrawn="1"/>
          </p:nvPicPr>
          <p:blipFill rotWithShape="1">
            <a:blip r:embed="rId3"/>
            <a:srcRect r="66253"/>
            <a:stretch/>
          </p:blipFill>
          <p:spPr>
            <a:xfrm>
              <a:off x="7498391" y="284"/>
              <a:ext cx="1645609" cy="6857433"/>
            </a:xfrm>
            <a:prstGeom prst="rect">
              <a:avLst/>
            </a:prstGeom>
            <a:effectLst/>
          </p:spPr>
        </p:pic>
      </p:grpSp>
      <p:sp>
        <p:nvSpPr>
          <p:cNvPr id="2" name="Title 1"/>
          <p:cNvSpPr>
            <a:spLocks noGrp="1"/>
          </p:cNvSpPr>
          <p:nvPr>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dirty="0"/>
              <a:t>Click to edit Master title style</a:t>
            </a:r>
          </a:p>
        </p:txBody>
      </p:sp>
      <p:grpSp>
        <p:nvGrpSpPr>
          <p:cNvPr id="22" name="Group 21"/>
          <p:cNvGrpSpPr/>
          <p:nvPr userDrawn="1"/>
        </p:nvGrpSpPr>
        <p:grpSpPr>
          <a:xfrm flipV="1">
            <a:off x="8515350" y="0"/>
            <a:ext cx="628650" cy="1820427"/>
            <a:chOff x="8515350" y="5037573"/>
            <a:chExt cx="628650" cy="1820427"/>
          </a:xfrm>
        </p:grpSpPr>
        <p:sp>
          <p:nvSpPr>
            <p:cNvPr id="23" name="Isosceles Triangle 22"/>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4" name="Isosceles Triangle 23"/>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5" name="TextBox 24"/>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spTree>
    <p:extLst>
      <p:ext uri="{BB962C8B-B14F-4D97-AF65-F5344CB8AC3E}">
        <p14:creationId xmlns:p14="http://schemas.microsoft.com/office/powerpoint/2010/main" val="3446989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Tree>
    <p:extLst>
      <p:ext uri="{BB962C8B-B14F-4D97-AF65-F5344CB8AC3E}">
        <p14:creationId xmlns:p14="http://schemas.microsoft.com/office/powerpoint/2010/main" val="143820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 White Background">
    <p:spTree>
      <p:nvGrpSpPr>
        <p:cNvPr id="1" name=""/>
        <p:cNvGrpSpPr/>
        <p:nvPr/>
      </p:nvGrpSpPr>
      <p:grpSpPr>
        <a:xfrm>
          <a:off x="0" y="0"/>
          <a:ext cx="0" cy="0"/>
          <a:chOff x="0" y="0"/>
          <a:chExt cx="0" cy="0"/>
        </a:xfrm>
      </p:grpSpPr>
      <p:grpSp>
        <p:nvGrpSpPr>
          <p:cNvPr id="2" name="Group 1"/>
          <p:cNvGrpSpPr/>
          <p:nvPr userDrawn="1"/>
        </p:nvGrpSpPr>
        <p:grpSpPr>
          <a:xfrm>
            <a:off x="0" y="-1933"/>
            <a:ext cx="9144000" cy="6859933"/>
            <a:chOff x="0" y="-1933"/>
            <a:chExt cx="9144000" cy="6859933"/>
          </a:xfrm>
        </p:grpSpPr>
        <p:grpSp>
          <p:nvGrpSpPr>
            <p:cNvPr id="3" name="Group 2"/>
            <p:cNvGrpSpPr/>
            <p:nvPr userDrawn="1"/>
          </p:nvGrpSpPr>
          <p:grpSpPr>
            <a:xfrm>
              <a:off x="0" y="991981"/>
              <a:ext cx="9144000" cy="5104019"/>
              <a:chOff x="0" y="991981"/>
              <a:chExt cx="9144000" cy="4951619"/>
            </a:xfrm>
          </p:grpSpPr>
          <p:sp>
            <p:nvSpPr>
              <p:cNvPr id="8" name="Rectangle 7"/>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pic>
          <p:nvPicPr>
            <p:cNvPr id="4" name="Picture 3"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5" name="Rectangle 4"/>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 name="Rectangle 5"/>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7" name="Picture 6"/>
            <p:cNvPicPr>
              <a:picLocks noChangeAspect="1"/>
            </p:cNvPicPr>
            <p:nvPr userDrawn="1"/>
          </p:nvPicPr>
          <p:blipFill rotWithShape="1">
            <a:blip r:embed="rId3"/>
            <a:srcRect r="66253"/>
            <a:stretch/>
          </p:blipFill>
          <p:spPr>
            <a:xfrm>
              <a:off x="7498391" y="284"/>
              <a:ext cx="1645609" cy="6857433"/>
            </a:xfrm>
            <a:prstGeom prst="rect">
              <a:avLst/>
            </a:prstGeom>
            <a:effectLst/>
          </p:spPr>
        </p:pic>
      </p:grpSp>
      <p:grpSp>
        <p:nvGrpSpPr>
          <p:cNvPr id="10" name="Group 9"/>
          <p:cNvGrpSpPr/>
          <p:nvPr userDrawn="1"/>
        </p:nvGrpSpPr>
        <p:grpSpPr>
          <a:xfrm flipV="1">
            <a:off x="8515350" y="0"/>
            <a:ext cx="628650"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3" name="TextBox 12"/>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spTree>
    <p:extLst>
      <p:ext uri="{BB962C8B-B14F-4D97-AF65-F5344CB8AC3E}">
        <p14:creationId xmlns:p14="http://schemas.microsoft.com/office/powerpoint/2010/main" val="2254068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Background.png"/>
          <p:cNvPicPr>
            <a:picLocks noChangeAspect="1"/>
          </p:cNvPicPr>
          <p:nvPr userDrawn="1"/>
        </p:nvPicPr>
        <p:blipFill rotWithShape="1">
          <a:blip r:embed="rId24">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p:spPr>
      </p:pic>
      <p:sp>
        <p:nvSpPr>
          <p:cNvPr id="2" name="Title Placeholder 1"/>
          <p:cNvSpPr>
            <a:spLocks noGrp="1"/>
          </p:cNvSpPr>
          <p:nvPr>
            <p:ph type="title"/>
          </p:nvPr>
        </p:nvSpPr>
        <p:spPr>
          <a:xfrm>
            <a:off x="457200" y="217489"/>
            <a:ext cx="6908800" cy="77449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9470"/>
            <a:ext cx="6908800" cy="4654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rotWithShape="1">
          <a:blip r:embed="rId25"/>
          <a:srcRect r="66253"/>
          <a:stretch/>
        </p:blipFill>
        <p:spPr>
          <a:xfrm>
            <a:off x="7498391" y="284"/>
            <a:ext cx="1645609" cy="6857433"/>
          </a:xfrm>
          <a:prstGeom prst="rect">
            <a:avLst/>
          </a:prstGeom>
        </p:spPr>
      </p:pic>
      <p:grpSp>
        <p:nvGrpSpPr>
          <p:cNvPr id="15" name="Group 14"/>
          <p:cNvGrpSpPr/>
          <p:nvPr userDrawn="1"/>
        </p:nvGrpSpPr>
        <p:grpSpPr>
          <a:xfrm flipV="1">
            <a:off x="8515350" y="0"/>
            <a:ext cx="628650"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8" name="TextBox 17"/>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spTree>
    <p:extLst>
      <p:ext uri="{BB962C8B-B14F-4D97-AF65-F5344CB8AC3E}">
        <p14:creationId xmlns:p14="http://schemas.microsoft.com/office/powerpoint/2010/main" val="191200307"/>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51" r:id="rId3"/>
    <p:sldLayoutId id="2147483650" r:id="rId4"/>
    <p:sldLayoutId id="2147483652" r:id="rId5"/>
    <p:sldLayoutId id="2147483660" r:id="rId6"/>
    <p:sldLayoutId id="2147483654" r:id="rId7"/>
    <p:sldLayoutId id="2147483655" r:id="rId8"/>
    <p:sldLayoutId id="2147483661" r:id="rId9"/>
    <p:sldLayoutId id="2147483657" r:id="rId10"/>
    <p:sldLayoutId id="2147483663" r:id="rId11"/>
    <p:sldLayoutId id="2147483664" r:id="rId12"/>
    <p:sldLayoutId id="2147483665" r:id="rId13"/>
    <p:sldLayoutId id="2147483666" r:id="rId14"/>
    <p:sldLayoutId id="2147483669" r:id="rId15"/>
    <p:sldLayoutId id="2147483673" r:id="rId16"/>
    <p:sldLayoutId id="2147483674" r:id="rId17"/>
    <p:sldLayoutId id="2147483670" r:id="rId18"/>
    <p:sldLayoutId id="2147483668" r:id="rId19"/>
    <p:sldLayoutId id="2147483667" r:id="rId20"/>
    <p:sldLayoutId id="2147483671" r:id="rId21"/>
    <p:sldLayoutId id="2147483672" r:id="rId22"/>
  </p:sldLayoutIdLst>
  <p:txStyles>
    <p:titleStyle>
      <a:lvl1pPr algn="l" defTabSz="457200" rtl="0" eaLnBrk="1" latinLnBrk="0" hangingPunct="1">
        <a:lnSpc>
          <a:spcPct val="85000"/>
        </a:lnSpc>
        <a:spcBef>
          <a:spcPct val="0"/>
        </a:spcBef>
        <a:buNone/>
        <a:defRPr sz="3800" b="0" i="0" u="none" kern="1200" cap="small" spc="40" baseline="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p:titleStyle>
    <p:bodyStyle>
      <a:lvl1pPr marL="342900" indent="-342900" algn="l" defTabSz="457200" rtl="0" eaLnBrk="1" latinLnBrk="0" hangingPunct="1">
        <a:spcBef>
          <a:spcPct val="20000"/>
        </a:spcBef>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youthbuild.workforcegps.org/resources/2016/11/10/12/33/YouthBuild_Toolbox"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www.sss.gov/"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3" Type="http://schemas.openxmlformats.org/officeDocument/2006/relationships/hyperlink" Target="https://youthbuild.workforcegps.org/resources/2016/11/10/12/33/YouthBuild_Toolbox" TargetMode="External"/><Relationship Id="rId2" Type="http://schemas.openxmlformats.org/officeDocument/2006/relationships/notesSlide" Target="../notesSlides/notesSlide40.xml"/><Relationship Id="rId1" Type="http://schemas.openxmlformats.org/officeDocument/2006/relationships/slideLayout" Target="../slideLayouts/slideLayout19.xml"/><Relationship Id="rId5" Type="http://schemas.openxmlformats.org/officeDocument/2006/relationships/hyperlink" Target="https://wdr.doleta.gov/directives/" TargetMode="External"/><Relationship Id="rId4" Type="http://schemas.openxmlformats.org/officeDocument/2006/relationships/hyperlink" Target="https://youthbuild.workforcegps.org/"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hyperlink" Target="mailto:wilson.toni@dol.gov"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jp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hyperlink" Target="http://www.doleta.gov/"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dr.doleta.gov/directive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4870" y="2785002"/>
            <a:ext cx="4894884" cy="1470025"/>
          </a:xfrm>
        </p:spPr>
        <p:txBody>
          <a:bodyPr/>
          <a:lstStyle/>
          <a:p>
            <a:r>
              <a:rPr lang="en-US" sz="2800" dirty="0">
                <a:solidFill>
                  <a:srgbClr val="4A7EBB"/>
                </a:solidFill>
                <a:latin typeface="+mj-lt"/>
              </a:rPr>
              <a:t>Documentation Requirements and Key Guidance </a:t>
            </a:r>
          </a:p>
        </p:txBody>
      </p:sp>
      <p:sp>
        <p:nvSpPr>
          <p:cNvPr id="6" name="Text Placeholder 5"/>
          <p:cNvSpPr>
            <a:spLocks noGrp="1"/>
          </p:cNvSpPr>
          <p:nvPr>
            <p:ph type="body" sz="half" idx="12"/>
          </p:nvPr>
        </p:nvSpPr>
        <p:spPr/>
        <p:txBody>
          <a:bodyPr/>
          <a:lstStyle/>
          <a:p>
            <a:pPr lvl="0" algn="l"/>
            <a:r>
              <a:rPr lang="en-US" sz="1400" cap="all" spc="0" dirty="0">
                <a:ln>
                  <a:noFill/>
                </a:ln>
                <a:solidFill>
                  <a:srgbClr val="275A99"/>
                </a:solidFill>
                <a:effectLst/>
                <a:latin typeface="Arial" panose="020B0604020202020204" pitchFamily="34" charset="0"/>
              </a:rPr>
              <a:t>U.S. Department of Labor/ETA</a:t>
            </a:r>
          </a:p>
        </p:txBody>
      </p:sp>
      <p:sp>
        <p:nvSpPr>
          <p:cNvPr id="4" name="Title 1"/>
          <p:cNvSpPr txBox="1">
            <a:spLocks/>
          </p:cNvSpPr>
          <p:nvPr/>
        </p:nvSpPr>
        <p:spPr>
          <a:xfrm>
            <a:off x="474870" y="1280052"/>
            <a:ext cx="4980609" cy="1470025"/>
          </a:xfrm>
          <a:prstGeom prst="rect">
            <a:avLst/>
          </a:prstGeom>
        </p:spPr>
        <p:txBody>
          <a:bodyPr vert="horz" lIns="91440" tIns="45720" rIns="91440" bIns="45720" rtlCol="0" anchor="ctr">
            <a:noAutofit/>
          </a:bodyPr>
          <a:lstStyle>
            <a:lvl1pPr algn="l" defTabSz="457200" rtl="0" eaLnBrk="1" latinLnBrk="0" hangingPunct="1">
              <a:lnSpc>
                <a:spcPct val="80000"/>
              </a:lnSpc>
              <a:spcBef>
                <a:spcPct val="0"/>
              </a:spcBef>
              <a:buNone/>
              <a:defRPr sz="4800" b="0" i="0" kern="1200" cap="small" spc="40" baseline="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stStyle>
          <a:p>
            <a:r>
              <a:rPr lang="en-US"/>
              <a:t>YouthBuild Webinar Series:</a:t>
            </a:r>
            <a:endParaRPr lang="en-US" dirty="0"/>
          </a:p>
        </p:txBody>
      </p:sp>
    </p:spTree>
    <p:extLst>
      <p:ext uri="{BB962C8B-B14F-4D97-AF65-F5344CB8AC3E}">
        <p14:creationId xmlns:p14="http://schemas.microsoft.com/office/powerpoint/2010/main" val="403076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TEGL 14-09</a:t>
            </a:r>
          </a:p>
        </p:txBody>
      </p:sp>
      <p:sp>
        <p:nvSpPr>
          <p:cNvPr id="4" name="Footer Placeholder 3"/>
          <p:cNvSpPr>
            <a:spLocks noGrp="1"/>
          </p:cNvSpPr>
          <p:nvPr>
            <p:ph type="ftr" sz="quarter" idx="4294967295"/>
          </p:nvPr>
        </p:nvSpPr>
        <p:spPr>
          <a:xfrm>
            <a:off x="3124200" y="6416675"/>
            <a:ext cx="2895600" cy="365125"/>
          </a:xfrm>
          <a:prstGeom prst="rect">
            <a:avLst/>
          </a:prstGeom>
        </p:spPr>
        <p:txBody>
          <a:bodyPr/>
          <a:lstStyle/>
          <a:p>
            <a:r>
              <a:rPr lang="en-US" dirty="0">
                <a:solidFill>
                  <a:prstClr val="white"/>
                </a:solidFill>
              </a:rPr>
              <a:t>#</a:t>
            </a:r>
          </a:p>
        </p:txBody>
      </p:sp>
      <p:sp>
        <p:nvSpPr>
          <p:cNvPr id="5" name="Slide Number Placeholder 4"/>
          <p:cNvSpPr>
            <a:spLocks noGrp="1"/>
          </p:cNvSpPr>
          <p:nvPr>
            <p:ph type="sldNum" sz="quarter" idx="4294967295"/>
          </p:nvPr>
        </p:nvSpPr>
        <p:spPr>
          <a:xfrm>
            <a:off x="6324600" y="6416675"/>
            <a:ext cx="2133600" cy="365125"/>
          </a:xfrm>
          <a:prstGeom prst="rect">
            <a:avLst/>
          </a:prstGeom>
        </p:spPr>
        <p:txBody>
          <a:bodyPr/>
          <a:lstStyle/>
          <a:p>
            <a:fld id="{01723B91-CE10-4F20-890A-0852E2246859}" type="slidenum">
              <a:rPr lang="en-US" smtClean="0">
                <a:solidFill>
                  <a:prstClr val="black"/>
                </a:solidFill>
              </a:rPr>
              <a:pPr/>
              <a:t>10</a:t>
            </a:fld>
            <a:endParaRPr lang="en-US" dirty="0">
              <a:solidFill>
                <a:prstClr val="black"/>
              </a:solidFill>
            </a:endParaRPr>
          </a:p>
        </p:txBody>
      </p:sp>
      <p:sp>
        <p:nvSpPr>
          <p:cNvPr id="3" name="TextBox 2"/>
          <p:cNvSpPr txBox="1"/>
          <p:nvPr/>
        </p:nvSpPr>
        <p:spPr>
          <a:xfrm>
            <a:off x="620484" y="1317172"/>
            <a:ext cx="7413171" cy="4616648"/>
          </a:xfrm>
          <a:prstGeom prst="rect">
            <a:avLst/>
          </a:prstGeom>
          <a:noFill/>
        </p:spPr>
        <p:txBody>
          <a:bodyPr wrap="square" rtlCol="0">
            <a:spAutoFit/>
          </a:bodyPr>
          <a:lstStyle/>
          <a:p>
            <a:pPr algn="ctr"/>
            <a:r>
              <a:rPr lang="en-US" sz="2400" dirty="0">
                <a:solidFill>
                  <a:srgbClr val="C00000"/>
                </a:solidFill>
                <a:latin typeface="Arial" panose="020B0604020202020204" pitchFamily="34" charset="0"/>
                <a:ea typeface="Tahoma" panose="020B0604030504040204" pitchFamily="34" charset="0"/>
                <a:cs typeface="Arial" panose="020B0604020202020204" pitchFamily="34" charset="0"/>
              </a:rPr>
              <a:t>Mental Toughness/Orientation Allowable Costs in a YouthBuild Program</a:t>
            </a:r>
          </a:p>
          <a:p>
            <a:pPr algn="ctr"/>
            <a:r>
              <a:rPr lang="en-US" sz="2400" dirty="0">
                <a:solidFill>
                  <a:prstClr val="white"/>
                </a:solidFill>
                <a:latin typeface="Arial" panose="020B0604020202020204" pitchFamily="34" charset="0"/>
                <a:cs typeface="Arial" panose="020B0604020202020204" pitchFamily="34" charset="0"/>
              </a:rPr>
              <a:t>Their Role in Training</a:t>
            </a:r>
            <a:endParaRPr lang="en-US" sz="2400" dirty="0">
              <a:solidFill>
                <a:srgbClr val="C00000"/>
              </a:solidFill>
              <a:latin typeface="Arial" panose="020B0604020202020204" pitchFamily="34" charset="0"/>
              <a:cs typeface="Arial" panose="020B0604020202020204" pitchFamily="34" charset="0"/>
            </a:endParaRPr>
          </a:p>
          <a:p>
            <a:pPr marL="342900" indent="-342900">
              <a:spcBef>
                <a:spcPts val="1200"/>
              </a:spcBef>
              <a:buFont typeface="Arial" panose="020B0604020202020204" pitchFamily="34" charset="0"/>
              <a:buChar char="•"/>
            </a:pPr>
            <a:r>
              <a:rPr lang="en-US" sz="2400" dirty="0">
                <a:solidFill>
                  <a:srgbClr val="C00000"/>
                </a:solidFill>
                <a:latin typeface="Arial" panose="020B0604020202020204" pitchFamily="34" charset="0"/>
                <a:cs typeface="Arial" panose="020B0604020202020204" pitchFamily="34" charset="0"/>
              </a:rPr>
              <a:t>Provides information on allowable time frames and costs to the grant during the mental toughness phase of programming.</a:t>
            </a:r>
          </a:p>
          <a:p>
            <a:pPr marL="342900" indent="-342900">
              <a:spcBef>
                <a:spcPts val="1200"/>
              </a:spcBef>
              <a:buFont typeface="Arial" panose="020B0604020202020204" pitchFamily="34" charset="0"/>
              <a:buChar char="•"/>
            </a:pPr>
            <a:r>
              <a:rPr lang="en-US" sz="2400" dirty="0">
                <a:solidFill>
                  <a:srgbClr val="C00000"/>
                </a:solidFill>
                <a:latin typeface="Arial" panose="020B0604020202020204" pitchFamily="34" charset="0"/>
                <a:cs typeface="Arial" panose="020B0604020202020204" pitchFamily="34" charset="0"/>
              </a:rPr>
              <a:t>Clarifies purpose and limitations of mental toughness.</a:t>
            </a:r>
          </a:p>
          <a:p>
            <a:pPr marL="342900" indent="-342900">
              <a:spcBef>
                <a:spcPts val="1200"/>
              </a:spcBef>
              <a:buFont typeface="Arial" panose="020B0604020202020204" pitchFamily="34" charset="0"/>
              <a:buChar char="•"/>
            </a:pPr>
            <a:r>
              <a:rPr lang="en-US" sz="2400" dirty="0">
                <a:solidFill>
                  <a:srgbClr val="C00000"/>
                </a:solidFill>
                <a:latin typeface="Arial" panose="020B0604020202020204" pitchFamily="34" charset="0"/>
                <a:cs typeface="Arial" panose="020B0604020202020204" pitchFamily="34" charset="0"/>
              </a:rPr>
              <a:t>Shares guidelines to use in designing and implementing mental toughness component.</a:t>
            </a:r>
          </a:p>
          <a:p>
            <a:endParaRPr lang="en-US" sz="2400" dirty="0"/>
          </a:p>
        </p:txBody>
      </p:sp>
    </p:spTree>
    <p:extLst>
      <p:ext uri="{BB962C8B-B14F-4D97-AF65-F5344CB8AC3E}">
        <p14:creationId xmlns:p14="http://schemas.microsoft.com/office/powerpoint/2010/main" val="3060529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TEGL 02-10</a:t>
            </a:r>
          </a:p>
        </p:txBody>
      </p:sp>
      <p:sp>
        <p:nvSpPr>
          <p:cNvPr id="4" name="Footer Placeholder 3"/>
          <p:cNvSpPr>
            <a:spLocks noGrp="1"/>
          </p:cNvSpPr>
          <p:nvPr>
            <p:ph type="ftr" sz="quarter" idx="4294967295"/>
          </p:nvPr>
        </p:nvSpPr>
        <p:spPr>
          <a:xfrm>
            <a:off x="3124200" y="6416675"/>
            <a:ext cx="2895600" cy="365125"/>
          </a:xfrm>
          <a:prstGeom prst="rect">
            <a:avLst/>
          </a:prstGeom>
        </p:spPr>
        <p:txBody>
          <a:bodyPr/>
          <a:lstStyle/>
          <a:p>
            <a:r>
              <a:rPr lang="en-US" dirty="0">
                <a:solidFill>
                  <a:prstClr val="white"/>
                </a:solidFill>
              </a:rPr>
              <a:t>#</a:t>
            </a:r>
          </a:p>
        </p:txBody>
      </p:sp>
      <p:sp>
        <p:nvSpPr>
          <p:cNvPr id="5" name="Slide Number Placeholder 4"/>
          <p:cNvSpPr>
            <a:spLocks noGrp="1"/>
          </p:cNvSpPr>
          <p:nvPr>
            <p:ph type="sldNum" sz="quarter" idx="4294967295"/>
          </p:nvPr>
        </p:nvSpPr>
        <p:spPr>
          <a:xfrm>
            <a:off x="6324600" y="6416675"/>
            <a:ext cx="2133600" cy="365125"/>
          </a:xfrm>
          <a:prstGeom prst="rect">
            <a:avLst/>
          </a:prstGeom>
        </p:spPr>
        <p:txBody>
          <a:bodyPr/>
          <a:lstStyle/>
          <a:p>
            <a:fld id="{01723B91-CE10-4F20-890A-0852E2246859}" type="slidenum">
              <a:rPr lang="en-US" smtClean="0">
                <a:solidFill>
                  <a:prstClr val="black"/>
                </a:solidFill>
              </a:rPr>
              <a:pPr/>
              <a:t>11</a:t>
            </a:fld>
            <a:endParaRPr lang="en-US" dirty="0">
              <a:solidFill>
                <a:prstClr val="black"/>
              </a:solidFill>
            </a:endParaRPr>
          </a:p>
        </p:txBody>
      </p:sp>
      <p:sp>
        <p:nvSpPr>
          <p:cNvPr id="7" name="TextBox 6"/>
          <p:cNvSpPr txBox="1"/>
          <p:nvPr/>
        </p:nvSpPr>
        <p:spPr>
          <a:xfrm>
            <a:off x="344831" y="966323"/>
            <a:ext cx="7815944" cy="5186035"/>
          </a:xfrm>
          <a:prstGeom prst="rect">
            <a:avLst/>
          </a:prstGeom>
          <a:noFill/>
        </p:spPr>
        <p:txBody>
          <a:bodyPr wrap="square" rtlCol="0">
            <a:spAutoFit/>
          </a:bodyPr>
          <a:lstStyle/>
          <a:p>
            <a:pPr algn="ctr">
              <a:spcBef>
                <a:spcPts val="1800"/>
              </a:spcBef>
            </a:pPr>
            <a:r>
              <a:rPr lang="en-US" sz="2400" dirty="0">
                <a:solidFill>
                  <a:srgbClr val="C00000"/>
                </a:solidFill>
                <a:latin typeface="Arial" panose="020B0604020202020204" pitchFamily="34" charset="0"/>
                <a:ea typeface="Tahoma" panose="020B0604030504040204" pitchFamily="34" charset="0"/>
                <a:cs typeface="Arial" panose="020B0604020202020204" pitchFamily="34" charset="0"/>
              </a:rPr>
              <a:t>Clarification on the Use of YouthBuild Funds Provided by Separate Year Funding</a:t>
            </a:r>
          </a:p>
          <a:p>
            <a:pPr marL="342900" indent="-342900">
              <a:spcBef>
                <a:spcPts val="1800"/>
              </a:spcBef>
              <a:buFont typeface="Arial" panose="020B0604020202020204" pitchFamily="34" charset="0"/>
              <a:buChar char="•"/>
            </a:pPr>
            <a:r>
              <a:rPr lang="en-US" sz="2400" dirty="0">
                <a:solidFill>
                  <a:srgbClr val="C00000"/>
                </a:solidFill>
                <a:latin typeface="Arial" panose="020B0604020202020204" pitchFamily="34" charset="0"/>
                <a:cs typeface="Arial" panose="020B0604020202020204" pitchFamily="34" charset="0"/>
              </a:rPr>
              <a:t>Clarifies policy related to the administration of multiple YouthBuild grants form separate grant years.</a:t>
            </a:r>
          </a:p>
          <a:p>
            <a:pPr marL="342900" indent="-342900">
              <a:spcBef>
                <a:spcPts val="600"/>
              </a:spcBef>
              <a:buFont typeface="Arial" panose="020B0604020202020204" pitchFamily="34" charset="0"/>
              <a:buChar char="•"/>
            </a:pPr>
            <a:r>
              <a:rPr lang="en-US" sz="2400" dirty="0">
                <a:solidFill>
                  <a:srgbClr val="C00000"/>
                </a:solidFill>
                <a:latin typeface="Arial" panose="020B0604020202020204" pitchFamily="34" charset="0"/>
                <a:cs typeface="Arial" panose="020B0604020202020204" pitchFamily="34" charset="0"/>
              </a:rPr>
              <a:t>Requires that participants be enrolled separately for each grant award and cannot be enrolled in one grant and served with funds from another; each grant award is severable and separate.</a:t>
            </a:r>
          </a:p>
          <a:p>
            <a:pPr marL="342900" indent="-342900">
              <a:spcBef>
                <a:spcPts val="600"/>
              </a:spcBef>
              <a:buFont typeface="Arial" panose="020B0604020202020204" pitchFamily="34" charset="0"/>
              <a:buChar char="•"/>
            </a:pPr>
            <a:r>
              <a:rPr lang="en-US" sz="2400" dirty="0">
                <a:solidFill>
                  <a:srgbClr val="C00000"/>
                </a:solidFill>
                <a:latin typeface="Arial" panose="020B0604020202020204" pitchFamily="34" charset="0"/>
                <a:cs typeface="Arial" panose="020B0604020202020204" pitchFamily="34" charset="0"/>
              </a:rPr>
              <a:t>Change 1 published July 12, 2016 extended the policy to current and future years of grant funding (original TEGL only addressed PY 2007, 2008 and 2009 grant funding cycles).</a:t>
            </a:r>
          </a:p>
          <a:p>
            <a:endParaRPr lang="en-US" dirty="0"/>
          </a:p>
        </p:txBody>
      </p:sp>
    </p:spTree>
    <p:extLst>
      <p:ext uri="{BB962C8B-B14F-4D97-AF65-F5344CB8AC3E}">
        <p14:creationId xmlns:p14="http://schemas.microsoft.com/office/powerpoint/2010/main" val="3060529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TEGL 05-10 </a:t>
            </a:r>
          </a:p>
        </p:txBody>
      </p:sp>
      <p:sp>
        <p:nvSpPr>
          <p:cNvPr id="3" name="Slide Number Placeholder 2"/>
          <p:cNvSpPr>
            <a:spLocks noGrp="1"/>
          </p:cNvSpPr>
          <p:nvPr>
            <p:ph type="sldNum" sz="quarter" idx="4294967295"/>
          </p:nvPr>
        </p:nvSpPr>
        <p:spPr>
          <a:xfrm>
            <a:off x="6324600" y="6416675"/>
            <a:ext cx="2133600" cy="365125"/>
          </a:xfrm>
          <a:prstGeom prst="rect">
            <a:avLst/>
          </a:prstGeom>
        </p:spPr>
        <p:txBody>
          <a:bodyPr/>
          <a:lstStyle/>
          <a:p>
            <a:fld id="{01723B91-CE10-4F20-890A-0852E2246859}" type="slidenum">
              <a:rPr lang="en-US" smtClean="0">
                <a:solidFill>
                  <a:prstClr val="black"/>
                </a:solidFill>
              </a:rPr>
              <a:pPr/>
              <a:t>12</a:t>
            </a:fld>
            <a:endParaRPr lang="en-US" dirty="0">
              <a:solidFill>
                <a:prstClr val="black"/>
              </a:solidFill>
            </a:endParaRPr>
          </a:p>
        </p:txBody>
      </p:sp>
      <p:pic>
        <p:nvPicPr>
          <p:cNvPr id="6" name="Picture 4" descr="http://s3-production.bobvila.com/articles/wp-content/uploads/2014/01/home-building-tren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6412" y="901513"/>
            <a:ext cx="2516731" cy="168040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24542" y="2581915"/>
            <a:ext cx="7500257" cy="3570208"/>
          </a:xfrm>
          <a:prstGeom prst="rect">
            <a:avLst/>
          </a:prstGeom>
          <a:noFill/>
        </p:spPr>
        <p:txBody>
          <a:bodyPr wrap="square" rtlCol="0">
            <a:spAutoFit/>
          </a:bodyPr>
          <a:lstStyle/>
          <a:p>
            <a:pPr marL="285750" lvl="0" indent="-285750">
              <a:spcBef>
                <a:spcPts val="600"/>
              </a:spcBef>
              <a:buFont typeface="Arial" panose="020B0604020202020204" pitchFamily="34" charset="0"/>
              <a:buChar char="•"/>
            </a:pPr>
            <a:r>
              <a:rPr lang="en-US" sz="2200" dirty="0">
                <a:solidFill>
                  <a:srgbClr val="C00000"/>
                </a:solidFill>
              </a:rPr>
              <a:t>Provides important information on what construction-related costs are allowable with grant or match funds for work site training.</a:t>
            </a:r>
          </a:p>
          <a:p>
            <a:pPr marL="285750" lvl="0" indent="-285750">
              <a:spcBef>
                <a:spcPts val="600"/>
              </a:spcBef>
              <a:buFont typeface="Arial" panose="020B0604020202020204" pitchFamily="34" charset="0"/>
              <a:buChar char="•"/>
            </a:pPr>
            <a:r>
              <a:rPr lang="en-US" sz="2200" dirty="0">
                <a:solidFill>
                  <a:srgbClr val="C00000"/>
                </a:solidFill>
              </a:rPr>
              <a:t>Provides further explanation of match funds under YouthBuild.</a:t>
            </a:r>
          </a:p>
          <a:p>
            <a:pPr marL="285750" indent="-285750">
              <a:spcBef>
                <a:spcPts val="600"/>
              </a:spcBef>
              <a:buFont typeface="Arial" panose="020B0604020202020204" pitchFamily="34" charset="0"/>
              <a:buChar char="•"/>
            </a:pPr>
            <a:r>
              <a:rPr lang="en-US" sz="2200" dirty="0">
                <a:solidFill>
                  <a:srgbClr val="C00000"/>
                </a:solidFill>
              </a:rPr>
              <a:t>Particular focus should be on the attachment, YouthBuild Selected Items of Cost, which provides specific information on various construction activities and costs and whether they are allowed with grant/match funds.</a:t>
            </a:r>
          </a:p>
          <a:p>
            <a:pPr marL="285750" indent="-285750">
              <a:buFont typeface="Arial" panose="020B0604020202020204" pitchFamily="34" charset="0"/>
              <a:buChar char="•"/>
            </a:pPr>
            <a:endParaRPr lang="en-US" dirty="0"/>
          </a:p>
        </p:txBody>
      </p:sp>
      <p:sp>
        <p:nvSpPr>
          <p:cNvPr id="12" name="TextBox 11"/>
          <p:cNvSpPr txBox="1"/>
          <p:nvPr/>
        </p:nvSpPr>
        <p:spPr>
          <a:xfrm>
            <a:off x="424542" y="1113472"/>
            <a:ext cx="5072744" cy="1477328"/>
          </a:xfrm>
          <a:prstGeom prst="rect">
            <a:avLst/>
          </a:prstGeom>
          <a:noFill/>
        </p:spPr>
        <p:txBody>
          <a:bodyPr wrap="square" rtlCol="0">
            <a:spAutoFit/>
          </a:bodyPr>
          <a:lstStyle/>
          <a:p>
            <a:r>
              <a:rPr lang="en-US" sz="2400" dirty="0">
                <a:solidFill>
                  <a:srgbClr val="C00000"/>
                </a:solidFill>
              </a:rPr>
              <a:t>Match and Allowable Construction and Other Capital Asset Costs for the YouthBuild Program</a:t>
            </a:r>
          </a:p>
          <a:p>
            <a:endParaRPr lang="en-US" dirty="0"/>
          </a:p>
        </p:txBody>
      </p:sp>
    </p:spTree>
    <p:extLst>
      <p:ext uri="{BB962C8B-B14F-4D97-AF65-F5344CB8AC3E}">
        <p14:creationId xmlns:p14="http://schemas.microsoft.com/office/powerpoint/2010/main" val="76478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TEGL 15-10</a:t>
            </a:r>
          </a:p>
        </p:txBody>
      </p:sp>
      <p:sp>
        <p:nvSpPr>
          <p:cNvPr id="4" name="Footer Placeholder 3"/>
          <p:cNvSpPr>
            <a:spLocks noGrp="1"/>
          </p:cNvSpPr>
          <p:nvPr>
            <p:ph type="ftr" sz="quarter" idx="4294967295"/>
          </p:nvPr>
        </p:nvSpPr>
        <p:spPr>
          <a:xfrm>
            <a:off x="3124200" y="6416675"/>
            <a:ext cx="2895600" cy="365125"/>
          </a:xfrm>
          <a:prstGeom prst="rect">
            <a:avLst/>
          </a:prstGeom>
        </p:spPr>
        <p:txBody>
          <a:bodyPr/>
          <a:lstStyle/>
          <a:p>
            <a:r>
              <a:rPr lang="en-US" dirty="0">
                <a:solidFill>
                  <a:prstClr val="white"/>
                </a:solidFill>
              </a:rPr>
              <a:t>#</a:t>
            </a:r>
          </a:p>
        </p:txBody>
      </p:sp>
      <p:sp>
        <p:nvSpPr>
          <p:cNvPr id="5" name="Slide Number Placeholder 4"/>
          <p:cNvSpPr>
            <a:spLocks noGrp="1"/>
          </p:cNvSpPr>
          <p:nvPr>
            <p:ph type="sldNum" sz="quarter" idx="4294967295"/>
          </p:nvPr>
        </p:nvSpPr>
        <p:spPr>
          <a:xfrm>
            <a:off x="6324600" y="6416675"/>
            <a:ext cx="2133600" cy="365125"/>
          </a:xfrm>
          <a:prstGeom prst="rect">
            <a:avLst/>
          </a:prstGeom>
        </p:spPr>
        <p:txBody>
          <a:bodyPr/>
          <a:lstStyle/>
          <a:p>
            <a:fld id="{01723B91-CE10-4F20-890A-0852E2246859}" type="slidenum">
              <a:rPr lang="en-US" smtClean="0">
                <a:solidFill>
                  <a:prstClr val="black"/>
                </a:solidFill>
              </a:rPr>
              <a:pPr/>
              <a:t>13</a:t>
            </a:fld>
            <a:endParaRPr lang="en-US" dirty="0">
              <a:solidFill>
                <a:prstClr val="black"/>
              </a:solidFill>
            </a:endParaRPr>
          </a:p>
        </p:txBody>
      </p:sp>
      <p:sp>
        <p:nvSpPr>
          <p:cNvPr id="3" name="TextBox 2"/>
          <p:cNvSpPr txBox="1"/>
          <p:nvPr/>
        </p:nvSpPr>
        <p:spPr>
          <a:xfrm>
            <a:off x="401934" y="1296237"/>
            <a:ext cx="7646796" cy="4739759"/>
          </a:xfrm>
          <a:prstGeom prst="rect">
            <a:avLst/>
          </a:prstGeom>
          <a:noFill/>
        </p:spPr>
        <p:txBody>
          <a:bodyPr wrap="square" rtlCol="0">
            <a:spAutoFit/>
          </a:bodyPr>
          <a:lstStyle/>
          <a:p>
            <a:pPr algn="ctr">
              <a:spcBef>
                <a:spcPts val="1800"/>
              </a:spcBef>
            </a:pPr>
            <a:r>
              <a:rPr lang="en-US" sz="2400" dirty="0">
                <a:solidFill>
                  <a:srgbClr val="C00000"/>
                </a:solidFill>
                <a:latin typeface="Arial" panose="020B0604020202020204" pitchFamily="34" charset="0"/>
                <a:ea typeface="Tahoma" panose="020B0604030504040204" pitchFamily="34" charset="0"/>
                <a:cs typeface="Arial" panose="020B0604020202020204" pitchFamily="34" charset="0"/>
              </a:rPr>
              <a:t>Increasing Credential, Degree, and Certificate Attainment by Participants of the Public Workforce System</a:t>
            </a:r>
          </a:p>
          <a:p>
            <a:pPr marL="342900" indent="-342900">
              <a:spcBef>
                <a:spcPts val="1800"/>
              </a:spcBef>
              <a:buFont typeface="Arial" panose="020B0604020202020204" pitchFamily="34" charset="0"/>
              <a:buChar char="•"/>
            </a:pPr>
            <a:r>
              <a:rPr lang="en-US" sz="2400" dirty="0">
                <a:solidFill>
                  <a:srgbClr val="C00000"/>
                </a:solidFill>
                <a:latin typeface="Arial" panose="020B0604020202020204" pitchFamily="34" charset="0"/>
                <a:cs typeface="Arial" panose="020B0604020202020204" pitchFamily="34" charset="0"/>
              </a:rPr>
              <a:t>Further defines credentials, provides information on how to improve credential attainment, and how to identify industry-recognized credentials.</a:t>
            </a:r>
          </a:p>
          <a:p>
            <a:pPr marL="342900" indent="-342900">
              <a:spcBef>
                <a:spcPts val="600"/>
              </a:spcBef>
              <a:buFont typeface="Arial" panose="020B0604020202020204" pitchFamily="34" charset="0"/>
              <a:buChar char="•"/>
            </a:pPr>
            <a:r>
              <a:rPr lang="en-US" sz="2400" dirty="0">
                <a:solidFill>
                  <a:srgbClr val="C00000"/>
                </a:solidFill>
                <a:latin typeface="Arial" panose="020B0604020202020204" pitchFamily="34" charset="0"/>
                <a:cs typeface="Arial" panose="020B0604020202020204" pitchFamily="34" charset="0"/>
              </a:rPr>
              <a:t>Particular emphasis for grantees should be on the Credential Resources Guide (Attachment 2) which provides specific information to help grantees make informed decisions about whether credentials may qualify.</a:t>
            </a:r>
          </a:p>
          <a:p>
            <a:endParaRPr lang="en-US" dirty="0"/>
          </a:p>
        </p:txBody>
      </p:sp>
    </p:spTree>
    <p:extLst>
      <p:ext uri="{BB962C8B-B14F-4D97-AF65-F5344CB8AC3E}">
        <p14:creationId xmlns:p14="http://schemas.microsoft.com/office/powerpoint/2010/main" val="3060529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 13-12</a:t>
            </a:r>
          </a:p>
        </p:txBody>
      </p:sp>
      <p:sp>
        <p:nvSpPr>
          <p:cNvPr id="3" name="Slide Number Placeholder 2"/>
          <p:cNvSpPr>
            <a:spLocks noGrp="1"/>
          </p:cNvSpPr>
          <p:nvPr>
            <p:ph type="sldNum" sz="quarter" idx="4294967295"/>
          </p:nvPr>
        </p:nvSpPr>
        <p:spPr>
          <a:xfrm>
            <a:off x="6324600" y="6416675"/>
            <a:ext cx="2133600" cy="365125"/>
          </a:xfrm>
          <a:prstGeom prst="rect">
            <a:avLst/>
          </a:prstGeom>
        </p:spPr>
        <p:txBody>
          <a:bodyPr/>
          <a:lstStyle/>
          <a:p>
            <a:fld id="{01723B91-CE10-4F20-890A-0852E2246859}" type="slidenum">
              <a:rPr lang="en-US" smtClean="0">
                <a:solidFill>
                  <a:prstClr val="black"/>
                </a:solidFill>
              </a:rPr>
              <a:pPr/>
              <a:t>14</a:t>
            </a:fld>
            <a:endParaRPr lang="en-US" dirty="0">
              <a:solidFill>
                <a:prstClr val="black"/>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17915"/>
            <a:ext cx="3086712" cy="4115616"/>
          </a:xfrm>
          <a:prstGeom prst="ellipse">
            <a:avLst/>
          </a:prstGeom>
          <a:ln>
            <a:noFill/>
          </a:ln>
          <a:effectLst>
            <a:softEdge rad="112500"/>
          </a:effectLst>
        </p:spPr>
      </p:pic>
      <p:sp>
        <p:nvSpPr>
          <p:cNvPr id="5" name="TextBox 4"/>
          <p:cNvSpPr txBox="1"/>
          <p:nvPr/>
        </p:nvSpPr>
        <p:spPr>
          <a:xfrm>
            <a:off x="2936799" y="1992085"/>
            <a:ext cx="5464629" cy="4431983"/>
          </a:xfrm>
          <a:prstGeom prst="rect">
            <a:avLst/>
          </a:prstGeom>
          <a:noFill/>
        </p:spPr>
        <p:txBody>
          <a:bodyPr wrap="square" rtlCol="0">
            <a:spAutoFit/>
          </a:bodyPr>
          <a:lstStyle/>
          <a:p>
            <a:pPr marL="342900" lvl="0" indent="-342900">
              <a:buFont typeface="Arial" panose="020B0604020202020204" pitchFamily="34" charset="0"/>
              <a:buChar char="•"/>
            </a:pPr>
            <a:r>
              <a:rPr lang="en-US" sz="2200" dirty="0">
                <a:solidFill>
                  <a:srgbClr val="C00000"/>
                </a:solidFill>
              </a:rPr>
              <a:t>Provides information on how a pre-apprenticeship program is defined and how to develop one.</a:t>
            </a:r>
          </a:p>
          <a:p>
            <a:pPr marL="342900" lvl="0" indent="-342900">
              <a:buFont typeface="Arial" panose="020B0604020202020204" pitchFamily="34" charset="0"/>
              <a:buChar char="•"/>
            </a:pPr>
            <a:r>
              <a:rPr lang="en-US" sz="2200" dirty="0">
                <a:solidFill>
                  <a:srgbClr val="C00000"/>
                </a:solidFill>
              </a:rPr>
              <a:t>Provides helpful strategies for grantees to better understand collaboration with Registered Apprenticeships and paths to facilitated entry/articulation.</a:t>
            </a:r>
          </a:p>
          <a:p>
            <a:pPr marL="342900" indent="-342900">
              <a:buFont typeface="Arial" panose="020B0604020202020204" pitchFamily="34" charset="0"/>
              <a:buChar char="•"/>
            </a:pPr>
            <a:r>
              <a:rPr lang="en-US" sz="2200" dirty="0">
                <a:solidFill>
                  <a:srgbClr val="C00000"/>
                </a:solidFill>
              </a:rPr>
              <a:t>Also provides information on resources to develop pre-apprenticeship programs and information on existing pre-apprenticeships for potential partnership.</a:t>
            </a:r>
          </a:p>
          <a:p>
            <a:endParaRPr lang="en-US" dirty="0"/>
          </a:p>
        </p:txBody>
      </p:sp>
      <p:sp>
        <p:nvSpPr>
          <p:cNvPr id="6" name="TextBox 5"/>
          <p:cNvSpPr txBox="1"/>
          <p:nvPr/>
        </p:nvSpPr>
        <p:spPr>
          <a:xfrm>
            <a:off x="228600" y="1034143"/>
            <a:ext cx="7805057" cy="1107996"/>
          </a:xfrm>
          <a:prstGeom prst="rect">
            <a:avLst/>
          </a:prstGeom>
          <a:noFill/>
        </p:spPr>
        <p:txBody>
          <a:bodyPr wrap="square" rtlCol="0">
            <a:spAutoFit/>
          </a:bodyPr>
          <a:lstStyle/>
          <a:p>
            <a:r>
              <a:rPr lang="en-US" sz="2400" dirty="0">
                <a:solidFill>
                  <a:srgbClr val="C00000"/>
                </a:solidFill>
              </a:rPr>
              <a:t>Defining a Quality Pre-Apprenticeship Program and Related Tools and Resources</a:t>
            </a:r>
          </a:p>
          <a:p>
            <a:endParaRPr lang="en-US" dirty="0"/>
          </a:p>
        </p:txBody>
      </p:sp>
    </p:spTree>
    <p:extLst>
      <p:ext uri="{BB962C8B-B14F-4D97-AF65-F5344CB8AC3E}">
        <p14:creationId xmlns:p14="http://schemas.microsoft.com/office/powerpoint/2010/main" val="792142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TEGL 35-12 </a:t>
            </a:r>
          </a:p>
        </p:txBody>
      </p:sp>
      <p:sp>
        <p:nvSpPr>
          <p:cNvPr id="3" name="Slide Number Placeholder 2"/>
          <p:cNvSpPr>
            <a:spLocks noGrp="1"/>
          </p:cNvSpPr>
          <p:nvPr>
            <p:ph type="sldNum" sz="quarter" idx="4294967295"/>
          </p:nvPr>
        </p:nvSpPr>
        <p:spPr>
          <a:xfrm>
            <a:off x="6324600" y="6416675"/>
            <a:ext cx="2133600" cy="365125"/>
          </a:xfrm>
          <a:prstGeom prst="rect">
            <a:avLst/>
          </a:prstGeom>
        </p:spPr>
        <p:txBody>
          <a:bodyPr/>
          <a:lstStyle/>
          <a:p>
            <a:fld id="{01723B91-CE10-4F20-890A-0852E2246859}" type="slidenum">
              <a:rPr lang="en-US" smtClean="0">
                <a:solidFill>
                  <a:prstClr val="black"/>
                </a:solidFill>
              </a:rPr>
              <a:pPr/>
              <a:t>15</a:t>
            </a:fld>
            <a:endParaRPr lang="en-US" dirty="0">
              <a:solidFill>
                <a:prstClr val="black"/>
              </a:solidFill>
            </a:endParaRPr>
          </a:p>
        </p:txBody>
      </p:sp>
      <p:sp>
        <p:nvSpPr>
          <p:cNvPr id="8" name="TextBox 7"/>
          <p:cNvSpPr txBox="1"/>
          <p:nvPr/>
        </p:nvSpPr>
        <p:spPr>
          <a:xfrm>
            <a:off x="370114" y="1393371"/>
            <a:ext cx="7859486" cy="4524315"/>
          </a:xfrm>
          <a:prstGeom prst="rect">
            <a:avLst/>
          </a:prstGeom>
          <a:noFill/>
        </p:spPr>
        <p:txBody>
          <a:bodyPr wrap="square" rtlCol="0">
            <a:spAutoFit/>
          </a:bodyPr>
          <a:lstStyle/>
          <a:p>
            <a:pPr algn="ctr"/>
            <a:r>
              <a:rPr lang="en-US" sz="2400" dirty="0">
                <a:solidFill>
                  <a:srgbClr val="C00000"/>
                </a:solidFill>
                <a:latin typeface="Arial" panose="020B0604020202020204" pitchFamily="34" charset="0"/>
                <a:cs typeface="Arial" panose="020B0604020202020204" pitchFamily="34" charset="0"/>
              </a:rPr>
              <a:t>Definition and Guidance on Allowable Construction Credentials for YouthBuild Programs</a:t>
            </a:r>
          </a:p>
          <a:p>
            <a:pPr algn="ctr"/>
            <a:endParaRPr lang="en-US" sz="2400" dirty="0">
              <a:solidFill>
                <a:srgbClr val="C00000"/>
              </a:solidFill>
              <a:latin typeface="Arial" panose="020B0604020202020204" pitchFamily="34" charset="0"/>
              <a:cs typeface="Arial" panose="020B0604020202020204" pitchFamily="34" charset="0"/>
            </a:endParaRPr>
          </a:p>
          <a:p>
            <a:pPr marL="342900" indent="-342900">
              <a:spcBef>
                <a:spcPts val="1800"/>
              </a:spcBef>
              <a:buFont typeface="Arial" panose="020B0604020202020204" pitchFamily="34" charset="0"/>
              <a:buChar char="•"/>
            </a:pPr>
            <a:r>
              <a:rPr lang="en-US" sz="2400" dirty="0">
                <a:solidFill>
                  <a:srgbClr val="C00000"/>
                </a:solidFill>
                <a:latin typeface="Arial" panose="020B0604020202020204" pitchFamily="34" charset="0"/>
                <a:cs typeface="Arial" panose="020B0604020202020204" pitchFamily="34" charset="0"/>
              </a:rPr>
              <a:t>Provides guidance on minimum level of certification allowable  for each of three nationally industry-recognized construction certifications – i.e. more than one module may need to be completed and passed for it to count as a “certification outcome.”</a:t>
            </a:r>
          </a:p>
          <a:p>
            <a:pPr marL="342900" indent="-342900">
              <a:spcBef>
                <a:spcPts val="1800"/>
              </a:spcBef>
              <a:buFont typeface="Arial" panose="020B0604020202020204" pitchFamily="34" charset="0"/>
              <a:buChar char="•"/>
            </a:pPr>
            <a:r>
              <a:rPr lang="en-US" sz="2400" dirty="0">
                <a:solidFill>
                  <a:srgbClr val="C00000"/>
                </a:solidFill>
                <a:latin typeface="Arial" panose="020B0604020202020204" pitchFamily="34" charset="0"/>
                <a:cs typeface="Arial" panose="020B0604020202020204" pitchFamily="34" charset="0"/>
              </a:rPr>
              <a:t>Encapsulates TEGL 15-10 explanation of how to determine whether additional credentials qualify.</a:t>
            </a:r>
          </a:p>
          <a:p>
            <a:endParaRPr lang="en-US" dirty="0"/>
          </a:p>
        </p:txBody>
      </p:sp>
    </p:spTree>
    <p:extLst>
      <p:ext uri="{BB962C8B-B14F-4D97-AF65-F5344CB8AC3E}">
        <p14:creationId xmlns:p14="http://schemas.microsoft.com/office/powerpoint/2010/main" val="2152164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TEGL 07-14</a:t>
            </a:r>
          </a:p>
        </p:txBody>
      </p:sp>
      <p:sp>
        <p:nvSpPr>
          <p:cNvPr id="4" name="Footer Placeholder 3"/>
          <p:cNvSpPr>
            <a:spLocks noGrp="1"/>
          </p:cNvSpPr>
          <p:nvPr>
            <p:ph type="ftr" sz="quarter" idx="4294967295"/>
          </p:nvPr>
        </p:nvSpPr>
        <p:spPr>
          <a:xfrm>
            <a:off x="3124200" y="6416675"/>
            <a:ext cx="2895600" cy="365125"/>
          </a:xfrm>
          <a:prstGeom prst="rect">
            <a:avLst/>
          </a:prstGeom>
        </p:spPr>
        <p:txBody>
          <a:bodyPr/>
          <a:lstStyle/>
          <a:p>
            <a:r>
              <a:rPr lang="en-US" dirty="0">
                <a:solidFill>
                  <a:prstClr val="white"/>
                </a:solidFill>
              </a:rPr>
              <a:t>#</a:t>
            </a:r>
          </a:p>
        </p:txBody>
      </p:sp>
      <p:sp>
        <p:nvSpPr>
          <p:cNvPr id="5" name="Slide Number Placeholder 4"/>
          <p:cNvSpPr>
            <a:spLocks noGrp="1"/>
          </p:cNvSpPr>
          <p:nvPr>
            <p:ph type="sldNum" sz="quarter" idx="4294967295"/>
          </p:nvPr>
        </p:nvSpPr>
        <p:spPr>
          <a:xfrm>
            <a:off x="6324600" y="6416675"/>
            <a:ext cx="2133600" cy="365125"/>
          </a:xfrm>
          <a:prstGeom prst="rect">
            <a:avLst/>
          </a:prstGeom>
        </p:spPr>
        <p:txBody>
          <a:bodyPr/>
          <a:lstStyle/>
          <a:p>
            <a:fld id="{01723B91-CE10-4F20-890A-0852E2246859}" type="slidenum">
              <a:rPr lang="en-US" smtClean="0">
                <a:solidFill>
                  <a:prstClr val="black"/>
                </a:solidFill>
              </a:rPr>
              <a:pPr/>
              <a:t>16</a:t>
            </a:fld>
            <a:endParaRPr lang="en-US" dirty="0">
              <a:solidFill>
                <a:prstClr val="black"/>
              </a:solidFill>
            </a:endParaRPr>
          </a:p>
        </p:txBody>
      </p:sp>
      <p:sp>
        <p:nvSpPr>
          <p:cNvPr id="6" name="TextBox 5"/>
          <p:cNvSpPr txBox="1"/>
          <p:nvPr/>
        </p:nvSpPr>
        <p:spPr>
          <a:xfrm>
            <a:off x="435429" y="1251857"/>
            <a:ext cx="7794171" cy="4970591"/>
          </a:xfrm>
          <a:prstGeom prst="rect">
            <a:avLst/>
          </a:prstGeom>
          <a:noFill/>
        </p:spPr>
        <p:txBody>
          <a:bodyPr wrap="square" rtlCol="0">
            <a:spAutoFit/>
          </a:bodyPr>
          <a:lstStyle/>
          <a:p>
            <a:pPr algn="ctr">
              <a:spcBef>
                <a:spcPts val="1800"/>
              </a:spcBef>
            </a:pPr>
            <a:r>
              <a:rPr lang="en-US" sz="2400" dirty="0">
                <a:solidFill>
                  <a:srgbClr val="C00000"/>
                </a:solidFill>
                <a:latin typeface="Arial" panose="020B0604020202020204" pitchFamily="34" charset="0"/>
                <a:cs typeface="Arial" panose="020B0604020202020204" pitchFamily="34" charset="0"/>
              </a:rPr>
              <a:t>Guidance for Implementing the “Construction Plus” Component of the YouthBuild Program</a:t>
            </a:r>
          </a:p>
          <a:p>
            <a:pPr marL="342900" indent="-342900">
              <a:spcBef>
                <a:spcPts val="1800"/>
              </a:spcBef>
              <a:spcAft>
                <a:spcPts val="0"/>
              </a:spcAft>
              <a:buFont typeface="Arial" panose="020B0604020202020204" pitchFamily="34" charset="0"/>
              <a:buChar char="•"/>
            </a:pPr>
            <a:r>
              <a:rPr lang="en-US" sz="2400" dirty="0">
                <a:solidFill>
                  <a:srgbClr val="C00000"/>
                </a:solidFill>
                <a:latin typeface="Arial" panose="020B0604020202020204" pitchFamily="34" charset="0"/>
                <a:cs typeface="Arial" panose="020B0604020202020204" pitchFamily="34" charset="0"/>
              </a:rPr>
              <a:t>Provides guidance on Construction Plus implementation and requirements.</a:t>
            </a:r>
          </a:p>
          <a:p>
            <a:pPr marL="342900" indent="-342900">
              <a:spcBef>
                <a:spcPts val="1200"/>
              </a:spcBef>
              <a:spcAft>
                <a:spcPts val="0"/>
              </a:spcAft>
              <a:buFont typeface="Arial" panose="020B0604020202020204" pitchFamily="34" charset="0"/>
              <a:buChar char="•"/>
            </a:pPr>
            <a:r>
              <a:rPr lang="en-US" sz="2400" dirty="0">
                <a:solidFill>
                  <a:srgbClr val="C00000"/>
                </a:solidFill>
                <a:latin typeface="Arial" panose="020B0604020202020204" pitchFamily="34" charset="0"/>
                <a:cs typeface="Arial" panose="020B0604020202020204" pitchFamily="34" charset="0"/>
              </a:rPr>
              <a:t>Provides resources for researching local Labor Market Information to determine in-demand fields in the local area.</a:t>
            </a:r>
          </a:p>
          <a:p>
            <a:pPr marL="342900" indent="-342900">
              <a:spcBef>
                <a:spcPts val="1200"/>
              </a:spcBef>
              <a:spcAft>
                <a:spcPts val="0"/>
              </a:spcAft>
              <a:buFont typeface="Arial" panose="020B0604020202020204" pitchFamily="34" charset="0"/>
              <a:buChar char="•"/>
            </a:pPr>
            <a:r>
              <a:rPr lang="en-US" sz="2400" dirty="0">
                <a:solidFill>
                  <a:srgbClr val="C00000"/>
                </a:solidFill>
                <a:latin typeface="Arial" panose="020B0604020202020204" pitchFamily="34" charset="0"/>
                <a:cs typeface="Arial" panose="020B0604020202020204" pitchFamily="34" charset="0"/>
              </a:rPr>
              <a:t>Includes Considerations attachment that provides additional information for programs to consider in determining what Construction Plus industries to include.</a:t>
            </a:r>
          </a:p>
          <a:p>
            <a:endParaRPr lang="en-US" dirty="0"/>
          </a:p>
        </p:txBody>
      </p:sp>
    </p:spTree>
    <p:extLst>
      <p:ext uri="{BB962C8B-B14F-4D97-AF65-F5344CB8AC3E}">
        <p14:creationId xmlns:p14="http://schemas.microsoft.com/office/powerpoint/2010/main" val="2446939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TEGL 06-15</a:t>
            </a:r>
          </a:p>
        </p:txBody>
      </p:sp>
      <p:sp>
        <p:nvSpPr>
          <p:cNvPr id="4" name="Footer Placeholder 3"/>
          <p:cNvSpPr>
            <a:spLocks noGrp="1"/>
          </p:cNvSpPr>
          <p:nvPr>
            <p:ph type="ftr" sz="quarter" idx="4294967295"/>
          </p:nvPr>
        </p:nvSpPr>
        <p:spPr>
          <a:xfrm>
            <a:off x="3124200" y="6416675"/>
            <a:ext cx="2895600" cy="365125"/>
          </a:xfrm>
          <a:prstGeom prst="rect">
            <a:avLst/>
          </a:prstGeom>
        </p:spPr>
        <p:txBody>
          <a:bodyPr/>
          <a:lstStyle/>
          <a:p>
            <a:r>
              <a:rPr lang="en-US" dirty="0">
                <a:solidFill>
                  <a:prstClr val="white"/>
                </a:solidFill>
              </a:rPr>
              <a:t>#</a:t>
            </a:r>
          </a:p>
        </p:txBody>
      </p:sp>
      <p:sp>
        <p:nvSpPr>
          <p:cNvPr id="5" name="Slide Number Placeholder 4"/>
          <p:cNvSpPr>
            <a:spLocks noGrp="1"/>
          </p:cNvSpPr>
          <p:nvPr>
            <p:ph type="sldNum" sz="quarter" idx="4294967295"/>
          </p:nvPr>
        </p:nvSpPr>
        <p:spPr>
          <a:xfrm>
            <a:off x="6324600" y="6416675"/>
            <a:ext cx="2133600" cy="365125"/>
          </a:xfrm>
          <a:prstGeom prst="rect">
            <a:avLst/>
          </a:prstGeom>
        </p:spPr>
        <p:txBody>
          <a:bodyPr/>
          <a:lstStyle/>
          <a:p>
            <a:fld id="{01723B91-CE10-4F20-890A-0852E2246859}" type="slidenum">
              <a:rPr lang="en-US" smtClean="0">
                <a:solidFill>
                  <a:prstClr val="black"/>
                </a:solidFill>
              </a:rPr>
              <a:pPr/>
              <a:t>17</a:t>
            </a:fld>
            <a:endParaRPr lang="en-US" dirty="0">
              <a:solidFill>
                <a:prstClr val="black"/>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1572" y="147663"/>
            <a:ext cx="2286000" cy="3227110"/>
          </a:xfrm>
          <a:prstGeom prst="ellipse">
            <a:avLst/>
          </a:prstGeom>
          <a:ln>
            <a:noFill/>
          </a:ln>
          <a:effectLst>
            <a:softEdge rad="112500"/>
          </a:effectLst>
        </p:spPr>
      </p:pic>
      <p:sp>
        <p:nvSpPr>
          <p:cNvPr id="3" name="TextBox 2"/>
          <p:cNvSpPr txBox="1"/>
          <p:nvPr/>
        </p:nvSpPr>
        <p:spPr>
          <a:xfrm>
            <a:off x="326572" y="2198914"/>
            <a:ext cx="6357258" cy="3477875"/>
          </a:xfrm>
          <a:prstGeom prst="rect">
            <a:avLst/>
          </a:prstGeom>
          <a:noFill/>
        </p:spPr>
        <p:txBody>
          <a:bodyPr wrap="square" rtlCol="0">
            <a:spAutoFit/>
          </a:bodyPr>
          <a:lstStyle/>
          <a:p>
            <a:pPr marL="342900" indent="-342900">
              <a:buFont typeface="Arial" panose="020B0604020202020204" pitchFamily="34" charset="0"/>
              <a:buChar char="•"/>
            </a:pPr>
            <a:r>
              <a:rPr lang="en-US" sz="2000">
                <a:solidFill>
                  <a:srgbClr val="C00000"/>
                </a:solidFill>
                <a:latin typeface="Arial" panose="020B0604020202020204" pitchFamily="34" charset="0"/>
                <a:cs typeface="Arial" panose="020B0604020202020204" pitchFamily="34" charset="0"/>
              </a:rPr>
              <a:t>Describes </a:t>
            </a:r>
            <a:r>
              <a:rPr lang="en-US" sz="2000" dirty="0">
                <a:solidFill>
                  <a:srgbClr val="C00000"/>
                </a:solidFill>
                <a:latin typeface="Arial" panose="020B0604020202020204" pitchFamily="34" charset="0"/>
                <a:cs typeface="Arial" panose="020B0604020202020204" pitchFamily="34" charset="0"/>
              </a:rPr>
              <a:t>the level of construction work that qualifies a work site.</a:t>
            </a:r>
          </a:p>
          <a:p>
            <a:pPr marL="342900" indent="-342900">
              <a:buFont typeface="Arial" panose="020B0604020202020204" pitchFamily="34" charset="0"/>
              <a:buChar char="•"/>
            </a:pPr>
            <a:r>
              <a:rPr lang="en-US" sz="2000" dirty="0">
                <a:solidFill>
                  <a:srgbClr val="C00000"/>
                </a:solidFill>
                <a:latin typeface="Arial" panose="020B0604020202020204" pitchFamily="34" charset="0"/>
                <a:cs typeface="Arial" panose="020B0604020202020204" pitchFamily="34" charset="0"/>
              </a:rPr>
              <a:t>Clarifies activities that may be done in conjunction with work site training but that do not qualify as stand-alone work site activities.</a:t>
            </a:r>
          </a:p>
          <a:p>
            <a:pPr marL="342900" indent="-342900">
              <a:buFont typeface="Arial" panose="020B0604020202020204" pitchFamily="34" charset="0"/>
              <a:buChar char="•"/>
            </a:pPr>
            <a:r>
              <a:rPr lang="en-US" sz="2000" dirty="0">
                <a:solidFill>
                  <a:srgbClr val="C00000"/>
                </a:solidFill>
                <a:latin typeface="Arial" panose="020B0604020202020204" pitchFamily="34" charset="0"/>
                <a:cs typeface="Arial" panose="020B0604020202020204" pitchFamily="34" charset="0"/>
              </a:rPr>
              <a:t>Provides suggestions for potential work site partners.</a:t>
            </a:r>
          </a:p>
          <a:p>
            <a:pPr marL="342900" indent="-342900">
              <a:buFont typeface="Arial" panose="020B0604020202020204" pitchFamily="34" charset="0"/>
              <a:buChar char="•"/>
            </a:pPr>
            <a:r>
              <a:rPr lang="en-US" sz="2000" dirty="0">
                <a:solidFill>
                  <a:srgbClr val="C00000"/>
                </a:solidFill>
                <a:latin typeface="Arial" panose="020B0604020202020204" pitchFamily="34" charset="0"/>
                <a:cs typeface="Arial" panose="020B0604020202020204" pitchFamily="34" charset="0"/>
              </a:rPr>
              <a:t>Reiterates the program structure requirements for the YouthBuild program as they relate to work site training.</a:t>
            </a:r>
          </a:p>
          <a:p>
            <a:endParaRPr lang="en-US" sz="2000" dirty="0"/>
          </a:p>
        </p:txBody>
      </p:sp>
      <p:sp>
        <p:nvSpPr>
          <p:cNvPr id="8" name="TextBox 7"/>
          <p:cNvSpPr txBox="1"/>
          <p:nvPr/>
        </p:nvSpPr>
        <p:spPr>
          <a:xfrm>
            <a:off x="446314" y="1284514"/>
            <a:ext cx="5595258" cy="707886"/>
          </a:xfrm>
          <a:prstGeom prst="rect">
            <a:avLst/>
          </a:prstGeom>
          <a:noFill/>
        </p:spPr>
        <p:txBody>
          <a:bodyPr wrap="square" rtlCol="0">
            <a:spAutoFit/>
          </a:bodyPr>
          <a:lstStyle/>
          <a:p>
            <a:r>
              <a:rPr lang="en-US" sz="2000" dirty="0">
                <a:solidFill>
                  <a:srgbClr val="C00000"/>
                </a:solidFill>
                <a:latin typeface="Arial" panose="020B0604020202020204" pitchFamily="34" charset="0"/>
                <a:ea typeface="Tahoma" panose="020B0604030504040204" pitchFamily="34" charset="0"/>
                <a:cs typeface="Arial" panose="020B0604020202020204" pitchFamily="34" charset="0"/>
              </a:rPr>
              <a:t>Qualifying Work Sites and Construction Projects for YouthBuild Grantees</a:t>
            </a:r>
            <a:endParaRPr lang="en-US" sz="2000" dirty="0"/>
          </a:p>
        </p:txBody>
      </p:sp>
    </p:spTree>
    <p:extLst>
      <p:ext uri="{BB962C8B-B14F-4D97-AF65-F5344CB8AC3E}">
        <p14:creationId xmlns:p14="http://schemas.microsoft.com/office/powerpoint/2010/main" val="1887631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 08-16</a:t>
            </a:r>
          </a:p>
        </p:txBody>
      </p:sp>
      <p:sp>
        <p:nvSpPr>
          <p:cNvPr id="4" name="Footer Placeholder 3"/>
          <p:cNvSpPr>
            <a:spLocks noGrp="1"/>
          </p:cNvSpPr>
          <p:nvPr>
            <p:ph type="ftr" sz="quarter" idx="4294967295"/>
          </p:nvPr>
        </p:nvSpPr>
        <p:spPr>
          <a:xfrm>
            <a:off x="3124200" y="6416675"/>
            <a:ext cx="2895600" cy="365125"/>
          </a:xfrm>
          <a:prstGeom prst="rect">
            <a:avLst/>
          </a:prstGeom>
        </p:spPr>
        <p:txBody>
          <a:bodyPr/>
          <a:lstStyle/>
          <a:p>
            <a:r>
              <a:rPr lang="en-US" dirty="0">
                <a:solidFill>
                  <a:prstClr val="white"/>
                </a:solidFill>
              </a:rPr>
              <a:t>#</a:t>
            </a:r>
          </a:p>
        </p:txBody>
      </p:sp>
      <p:sp>
        <p:nvSpPr>
          <p:cNvPr id="5" name="Slide Number Placeholder 4"/>
          <p:cNvSpPr>
            <a:spLocks noGrp="1"/>
          </p:cNvSpPr>
          <p:nvPr>
            <p:ph type="sldNum" sz="quarter" idx="4294967295"/>
          </p:nvPr>
        </p:nvSpPr>
        <p:spPr>
          <a:xfrm>
            <a:off x="6324600" y="6416675"/>
            <a:ext cx="2133600" cy="365125"/>
          </a:xfrm>
          <a:prstGeom prst="rect">
            <a:avLst/>
          </a:prstGeom>
        </p:spPr>
        <p:txBody>
          <a:bodyPr/>
          <a:lstStyle/>
          <a:p>
            <a:fld id="{01723B91-CE10-4F20-890A-0852E2246859}" type="slidenum">
              <a:rPr lang="en-US" smtClean="0">
                <a:solidFill>
                  <a:prstClr val="black"/>
                </a:solidFill>
              </a:rPr>
              <a:pPr/>
              <a:t>18</a:t>
            </a:fld>
            <a:endParaRPr lang="en-US" dirty="0">
              <a:solidFill>
                <a:prstClr val="black"/>
              </a:solidFill>
            </a:endParaRPr>
          </a:p>
        </p:txBody>
      </p:sp>
      <p:sp>
        <p:nvSpPr>
          <p:cNvPr id="3" name="TextBox 2"/>
          <p:cNvSpPr txBox="1"/>
          <p:nvPr/>
        </p:nvSpPr>
        <p:spPr>
          <a:xfrm>
            <a:off x="446314" y="1284514"/>
            <a:ext cx="7716918" cy="5047536"/>
          </a:xfrm>
          <a:prstGeom prst="rect">
            <a:avLst/>
          </a:prstGeom>
          <a:noFill/>
        </p:spPr>
        <p:txBody>
          <a:bodyPr wrap="square" rtlCol="0">
            <a:spAutoFit/>
          </a:bodyPr>
          <a:lstStyle/>
          <a:p>
            <a:pPr algn="ctr"/>
            <a:r>
              <a:rPr lang="en-US" sz="2400" dirty="0">
                <a:solidFill>
                  <a:srgbClr val="C00000"/>
                </a:solidFill>
                <a:latin typeface="Arial" panose="020B0604020202020204" pitchFamily="34" charset="0"/>
                <a:ea typeface="Tahoma" panose="020B0604030504040204" pitchFamily="34" charset="0"/>
                <a:cs typeface="Arial" panose="020B0604020202020204" pitchFamily="34" charset="0"/>
              </a:rPr>
              <a:t>Implementation of an Integrated Performance Reporting System for Multiple Employment and Training Administration (ETA) and Veterans’ Employment and Training Services (VETS) Administered Programs</a:t>
            </a:r>
          </a:p>
          <a:p>
            <a:pPr algn="ctr"/>
            <a:r>
              <a:rPr lang="en-US" sz="2400" dirty="0">
                <a:solidFill>
                  <a:prstClr val="white"/>
                </a:solidFill>
                <a:latin typeface="Arial" panose="020B0604020202020204" pitchFamily="34" charset="0"/>
                <a:cs typeface="Arial" panose="020B0604020202020204" pitchFamily="34" charset="0"/>
              </a:rPr>
              <a:t>Their Role in Training</a:t>
            </a:r>
            <a:endParaRPr lang="en-US" sz="2400" dirty="0">
              <a:solidFill>
                <a:srgbClr val="C00000"/>
              </a:solidFill>
              <a:latin typeface="Arial" panose="020B0604020202020204" pitchFamily="34" charset="0"/>
              <a:cs typeface="Arial" panose="020B0604020202020204" pitchFamily="34" charset="0"/>
            </a:endParaRPr>
          </a:p>
          <a:p>
            <a:pPr marL="342900" indent="-342900">
              <a:spcBef>
                <a:spcPts val="600"/>
              </a:spcBef>
              <a:buFont typeface="Arial" panose="020B0604020202020204" pitchFamily="34" charset="0"/>
              <a:buChar char="•"/>
            </a:pPr>
            <a:r>
              <a:rPr lang="en-US" sz="2400" dirty="0">
                <a:solidFill>
                  <a:srgbClr val="C00000"/>
                </a:solidFill>
                <a:latin typeface="Arial" panose="020B0604020202020204" pitchFamily="34" charset="0"/>
                <a:cs typeface="Arial" panose="020B0604020202020204" pitchFamily="34" charset="0"/>
              </a:rPr>
              <a:t>Provides information related to YouthBuild and other DOL-funded programs as it relates to the new WIOA common performance indicators.</a:t>
            </a:r>
          </a:p>
          <a:p>
            <a:pPr marL="342900" indent="-342900">
              <a:spcBef>
                <a:spcPts val="600"/>
              </a:spcBef>
              <a:buFont typeface="Arial" panose="020B0604020202020204" pitchFamily="34" charset="0"/>
              <a:buChar char="•"/>
            </a:pPr>
            <a:r>
              <a:rPr lang="en-US" sz="2400" dirty="0">
                <a:solidFill>
                  <a:srgbClr val="C00000"/>
                </a:solidFill>
                <a:latin typeface="Arial" panose="020B0604020202020204" pitchFamily="34" charset="0"/>
                <a:cs typeface="Arial" panose="020B0604020202020204" pitchFamily="34" charset="0"/>
              </a:rPr>
              <a:t>Clarifies that YouthBuild will use WIOA transition authority to phase in the collection and reporting of WIOA common performance measures.</a:t>
            </a:r>
          </a:p>
          <a:p>
            <a:endParaRPr lang="en-US" sz="2400" dirty="0"/>
          </a:p>
        </p:txBody>
      </p:sp>
    </p:spTree>
    <p:extLst>
      <p:ext uri="{BB962C8B-B14F-4D97-AF65-F5344CB8AC3E}">
        <p14:creationId xmlns:p14="http://schemas.microsoft.com/office/powerpoint/2010/main" val="3060529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TEGL 10-16</a:t>
            </a:r>
          </a:p>
        </p:txBody>
      </p:sp>
      <p:sp>
        <p:nvSpPr>
          <p:cNvPr id="4" name="Footer Placeholder 3"/>
          <p:cNvSpPr>
            <a:spLocks noGrp="1"/>
          </p:cNvSpPr>
          <p:nvPr>
            <p:ph type="ftr" sz="quarter" idx="4294967295"/>
          </p:nvPr>
        </p:nvSpPr>
        <p:spPr>
          <a:xfrm>
            <a:off x="3124200" y="6416675"/>
            <a:ext cx="2895600" cy="365125"/>
          </a:xfrm>
          <a:prstGeom prst="rect">
            <a:avLst/>
          </a:prstGeom>
        </p:spPr>
        <p:txBody>
          <a:bodyPr/>
          <a:lstStyle/>
          <a:p>
            <a:r>
              <a:rPr lang="en-US" dirty="0">
                <a:solidFill>
                  <a:prstClr val="white"/>
                </a:solidFill>
              </a:rPr>
              <a:t>#</a:t>
            </a:r>
          </a:p>
        </p:txBody>
      </p:sp>
      <p:sp>
        <p:nvSpPr>
          <p:cNvPr id="5" name="Slide Number Placeholder 4"/>
          <p:cNvSpPr>
            <a:spLocks noGrp="1"/>
          </p:cNvSpPr>
          <p:nvPr>
            <p:ph type="sldNum" sz="quarter" idx="4294967295"/>
          </p:nvPr>
        </p:nvSpPr>
        <p:spPr>
          <a:xfrm>
            <a:off x="6324600" y="6416675"/>
            <a:ext cx="2133600" cy="365125"/>
          </a:xfrm>
          <a:prstGeom prst="rect">
            <a:avLst/>
          </a:prstGeom>
        </p:spPr>
        <p:txBody>
          <a:bodyPr/>
          <a:lstStyle/>
          <a:p>
            <a:fld id="{01723B91-CE10-4F20-890A-0852E2246859}" type="slidenum">
              <a:rPr lang="en-US" smtClean="0">
                <a:solidFill>
                  <a:prstClr val="black"/>
                </a:solidFill>
              </a:rPr>
              <a:pPr/>
              <a:t>19</a:t>
            </a:fld>
            <a:endParaRPr lang="en-US" dirty="0">
              <a:solidFill>
                <a:prstClr val="black"/>
              </a:solidFill>
            </a:endParaRPr>
          </a:p>
        </p:txBody>
      </p:sp>
      <p:sp>
        <p:nvSpPr>
          <p:cNvPr id="3" name="TextBox 2"/>
          <p:cNvSpPr txBox="1"/>
          <p:nvPr/>
        </p:nvSpPr>
        <p:spPr>
          <a:xfrm>
            <a:off x="293914" y="1480457"/>
            <a:ext cx="7717972" cy="4370427"/>
          </a:xfrm>
          <a:prstGeom prst="rect">
            <a:avLst/>
          </a:prstGeom>
          <a:noFill/>
        </p:spPr>
        <p:txBody>
          <a:bodyPr wrap="square" rtlCol="0">
            <a:spAutoFit/>
          </a:bodyPr>
          <a:lstStyle/>
          <a:p>
            <a:pPr algn="ctr"/>
            <a:r>
              <a:rPr lang="en-US" sz="2400" dirty="0">
                <a:solidFill>
                  <a:srgbClr val="C00000"/>
                </a:solidFill>
                <a:latin typeface="Arial" panose="020B0604020202020204" pitchFamily="34" charset="0"/>
                <a:ea typeface="Tahoma" panose="020B0604030504040204" pitchFamily="34" charset="0"/>
                <a:cs typeface="Arial" panose="020B0604020202020204" pitchFamily="34" charset="0"/>
              </a:rPr>
              <a:t>Performance Accountability Guidance for Workforce Innovation and Opportunity Act (WIOA) Title I, Title II, Title III and Title IV Core Programs</a:t>
            </a:r>
          </a:p>
          <a:p>
            <a:pPr algn="ctr"/>
            <a:r>
              <a:rPr lang="en-US" sz="2400" dirty="0">
                <a:solidFill>
                  <a:prstClr val="white"/>
                </a:solidFill>
                <a:latin typeface="Arial" panose="020B0604020202020204" pitchFamily="34" charset="0"/>
                <a:cs typeface="Arial" panose="020B0604020202020204" pitchFamily="34" charset="0"/>
              </a:rPr>
              <a:t>Their Role in Training</a:t>
            </a:r>
            <a:endParaRPr lang="en-US" sz="2400" dirty="0">
              <a:solidFill>
                <a:srgbClr val="C00000"/>
              </a:solidFill>
              <a:latin typeface="Arial" panose="020B0604020202020204" pitchFamily="34" charset="0"/>
              <a:cs typeface="Arial" panose="020B0604020202020204" pitchFamily="34" charset="0"/>
            </a:endParaRPr>
          </a:p>
          <a:p>
            <a:pPr marL="342900" indent="-342900">
              <a:spcBef>
                <a:spcPts val="1200"/>
              </a:spcBef>
              <a:buFont typeface="Arial" panose="020B0604020202020204" pitchFamily="34" charset="0"/>
              <a:buChar char="•"/>
            </a:pPr>
            <a:r>
              <a:rPr lang="en-US" sz="2400" dirty="0">
                <a:solidFill>
                  <a:srgbClr val="C00000"/>
                </a:solidFill>
                <a:latin typeface="Arial" panose="020B0604020202020204" pitchFamily="34" charset="0"/>
                <a:cs typeface="Arial" panose="020B0604020202020204" pitchFamily="34" charset="0"/>
              </a:rPr>
              <a:t>Provides information regarding the six primary indicators of performance for core programs, including methodology for calculating and definitions of terms.</a:t>
            </a:r>
          </a:p>
          <a:p>
            <a:pPr marL="342900" indent="-342900">
              <a:spcBef>
                <a:spcPts val="1200"/>
              </a:spcBef>
              <a:buFont typeface="Arial" panose="020B0604020202020204" pitchFamily="34" charset="0"/>
              <a:buChar char="•"/>
            </a:pPr>
            <a:r>
              <a:rPr lang="en-US" sz="2400" dirty="0">
                <a:solidFill>
                  <a:srgbClr val="C00000"/>
                </a:solidFill>
                <a:latin typeface="Arial" panose="020B0604020202020204" pitchFamily="34" charset="0"/>
                <a:cs typeface="Arial" panose="020B0604020202020204" pitchFamily="34" charset="0"/>
              </a:rPr>
              <a:t>Provides guidance related to participant enrollment and exit.</a:t>
            </a:r>
          </a:p>
          <a:p>
            <a:endParaRPr lang="en-US" dirty="0"/>
          </a:p>
        </p:txBody>
      </p:sp>
    </p:spTree>
    <p:extLst>
      <p:ext uri="{BB962C8B-B14F-4D97-AF65-F5344CB8AC3E}">
        <p14:creationId xmlns:p14="http://schemas.microsoft.com/office/powerpoint/2010/main" val="3060529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81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TEGL 11-16</a:t>
            </a:r>
          </a:p>
        </p:txBody>
      </p:sp>
      <p:sp>
        <p:nvSpPr>
          <p:cNvPr id="4" name="Footer Placeholder 3"/>
          <p:cNvSpPr>
            <a:spLocks noGrp="1"/>
          </p:cNvSpPr>
          <p:nvPr>
            <p:ph type="ftr" sz="quarter" idx="4294967295"/>
          </p:nvPr>
        </p:nvSpPr>
        <p:spPr>
          <a:xfrm>
            <a:off x="3124200" y="6416675"/>
            <a:ext cx="2895600" cy="365125"/>
          </a:xfrm>
          <a:prstGeom prst="rect">
            <a:avLst/>
          </a:prstGeom>
        </p:spPr>
        <p:txBody>
          <a:bodyPr/>
          <a:lstStyle/>
          <a:p>
            <a:r>
              <a:rPr lang="en-US" dirty="0">
                <a:solidFill>
                  <a:prstClr val="white"/>
                </a:solidFill>
              </a:rPr>
              <a:t>#</a:t>
            </a:r>
          </a:p>
        </p:txBody>
      </p:sp>
      <p:sp>
        <p:nvSpPr>
          <p:cNvPr id="5" name="Slide Number Placeholder 4"/>
          <p:cNvSpPr>
            <a:spLocks noGrp="1"/>
          </p:cNvSpPr>
          <p:nvPr>
            <p:ph type="sldNum" sz="quarter" idx="4294967295"/>
          </p:nvPr>
        </p:nvSpPr>
        <p:spPr>
          <a:xfrm>
            <a:off x="6324600" y="6416675"/>
            <a:ext cx="2133600" cy="365125"/>
          </a:xfrm>
          <a:prstGeom prst="rect">
            <a:avLst/>
          </a:prstGeom>
        </p:spPr>
        <p:txBody>
          <a:bodyPr/>
          <a:lstStyle/>
          <a:p>
            <a:fld id="{01723B91-CE10-4F20-890A-0852E2246859}" type="slidenum">
              <a:rPr lang="en-US" smtClean="0">
                <a:solidFill>
                  <a:prstClr val="black"/>
                </a:solidFill>
              </a:rPr>
              <a:pPr/>
              <a:t>20</a:t>
            </a:fld>
            <a:endParaRPr lang="en-US" dirty="0">
              <a:solidFill>
                <a:prstClr val="black"/>
              </a:solidFill>
            </a:endParaRPr>
          </a:p>
        </p:txBody>
      </p:sp>
      <p:sp>
        <p:nvSpPr>
          <p:cNvPr id="3" name="TextBox 2"/>
          <p:cNvSpPr txBox="1"/>
          <p:nvPr/>
        </p:nvSpPr>
        <p:spPr>
          <a:xfrm>
            <a:off x="369762" y="1074174"/>
            <a:ext cx="7805057" cy="5109091"/>
          </a:xfrm>
          <a:prstGeom prst="rect">
            <a:avLst/>
          </a:prstGeom>
          <a:noFill/>
        </p:spPr>
        <p:txBody>
          <a:bodyPr wrap="square" rtlCol="0">
            <a:spAutoFit/>
          </a:bodyPr>
          <a:lstStyle/>
          <a:p>
            <a:pPr algn="ctr"/>
            <a:r>
              <a:rPr lang="en-US" sz="2400" dirty="0">
                <a:solidFill>
                  <a:srgbClr val="C00000"/>
                </a:solidFill>
                <a:latin typeface="Arial" panose="020B0604020202020204" pitchFamily="34" charset="0"/>
                <a:ea typeface="Tahoma" panose="020B0604030504040204" pitchFamily="34" charset="0"/>
                <a:cs typeface="Arial" panose="020B0604020202020204" pitchFamily="34" charset="0"/>
              </a:rPr>
              <a:t>YouthBuild Compliance with Davis-Bacon and Related Acts (DBRA)</a:t>
            </a:r>
          </a:p>
          <a:p>
            <a:pPr algn="ctr"/>
            <a:r>
              <a:rPr lang="en-US" sz="2400" dirty="0">
                <a:solidFill>
                  <a:prstClr val="white"/>
                </a:solidFill>
                <a:latin typeface="Arial" panose="020B0604020202020204" pitchFamily="34" charset="0"/>
                <a:cs typeface="Arial" panose="020B0604020202020204" pitchFamily="34" charset="0"/>
              </a:rPr>
              <a:t>Their Role in Training</a:t>
            </a:r>
            <a:endParaRPr lang="en-US" sz="2400" dirty="0">
              <a:solidFill>
                <a:srgbClr val="C00000"/>
              </a:solidFill>
              <a:latin typeface="Arial" panose="020B0604020202020204" pitchFamily="34" charset="0"/>
              <a:cs typeface="Arial" panose="020B0604020202020204" pitchFamily="34" charset="0"/>
            </a:endParaRPr>
          </a:p>
          <a:p>
            <a:pPr marL="342900" indent="-342900">
              <a:spcBef>
                <a:spcPts val="600"/>
              </a:spcBef>
              <a:buFont typeface="Arial" panose="020B0604020202020204" pitchFamily="34" charset="0"/>
              <a:buChar char="•"/>
            </a:pPr>
            <a:r>
              <a:rPr lang="en-US" sz="2400" dirty="0">
                <a:solidFill>
                  <a:srgbClr val="C00000"/>
                </a:solidFill>
                <a:latin typeface="Arial" panose="020B0604020202020204" pitchFamily="34" charset="0"/>
                <a:cs typeface="Arial" panose="020B0604020202020204" pitchFamily="34" charset="0"/>
              </a:rPr>
              <a:t>Most recent YouthBuild-specific TEGL.</a:t>
            </a:r>
          </a:p>
          <a:p>
            <a:pPr marL="342900" indent="-342900">
              <a:spcBef>
                <a:spcPts val="600"/>
              </a:spcBef>
              <a:buFont typeface="Arial" panose="020B0604020202020204" pitchFamily="34" charset="0"/>
              <a:buChar char="•"/>
            </a:pPr>
            <a:r>
              <a:rPr lang="en-US" sz="2400" dirty="0">
                <a:solidFill>
                  <a:srgbClr val="C00000"/>
                </a:solidFill>
                <a:latin typeface="Arial" panose="020B0604020202020204" pitchFamily="34" charset="0"/>
                <a:cs typeface="Arial" panose="020B0604020202020204" pitchFamily="34" charset="0"/>
              </a:rPr>
              <a:t>Clarifies that YouthBuild participants are not exempt from prevailing wage requirements determinations for any project to which DBRA labor standards apply.</a:t>
            </a:r>
          </a:p>
          <a:p>
            <a:pPr marL="342900" indent="-342900">
              <a:spcBef>
                <a:spcPts val="600"/>
              </a:spcBef>
              <a:buFont typeface="Arial" panose="020B0604020202020204" pitchFamily="34" charset="0"/>
              <a:buChar char="•"/>
            </a:pPr>
            <a:r>
              <a:rPr lang="en-US" sz="2400" dirty="0">
                <a:solidFill>
                  <a:srgbClr val="C00000"/>
                </a:solidFill>
                <a:latin typeface="Arial" panose="020B0604020202020204" pitchFamily="34" charset="0"/>
                <a:cs typeface="Arial" panose="020B0604020202020204" pitchFamily="34" charset="0"/>
              </a:rPr>
              <a:t>Provides information on how to determine when Davis-Bacon requirements apply.</a:t>
            </a:r>
          </a:p>
          <a:p>
            <a:pPr marL="342900" indent="-342900">
              <a:spcBef>
                <a:spcPts val="600"/>
              </a:spcBef>
              <a:buFont typeface="Arial" panose="020B0604020202020204" pitchFamily="34" charset="0"/>
              <a:buChar char="•"/>
            </a:pPr>
            <a:r>
              <a:rPr lang="en-US" sz="2400" dirty="0">
                <a:solidFill>
                  <a:srgbClr val="C00000"/>
                </a:solidFill>
                <a:latin typeface="Arial" panose="020B0604020202020204" pitchFamily="34" charset="0"/>
                <a:cs typeface="Arial" panose="020B0604020202020204" pitchFamily="34" charset="0"/>
              </a:rPr>
              <a:t>Provides examples where prevailing wage requirements may not apply due to coverage thresholds set forth in statutory language.</a:t>
            </a:r>
          </a:p>
          <a:p>
            <a:endParaRPr lang="en-US" dirty="0"/>
          </a:p>
        </p:txBody>
      </p:sp>
    </p:spTree>
    <p:extLst>
      <p:ext uri="{BB962C8B-B14F-4D97-AF65-F5344CB8AC3E}">
        <p14:creationId xmlns:p14="http://schemas.microsoft.com/office/powerpoint/2010/main" val="3060529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TEGL 17-16</a:t>
            </a:r>
          </a:p>
        </p:txBody>
      </p:sp>
      <p:sp>
        <p:nvSpPr>
          <p:cNvPr id="4" name="Footer Placeholder 3"/>
          <p:cNvSpPr>
            <a:spLocks noGrp="1"/>
          </p:cNvSpPr>
          <p:nvPr>
            <p:ph type="ftr" sz="quarter" idx="4294967295"/>
          </p:nvPr>
        </p:nvSpPr>
        <p:spPr>
          <a:xfrm>
            <a:off x="3124200" y="6416675"/>
            <a:ext cx="2895600" cy="365125"/>
          </a:xfrm>
          <a:prstGeom prst="rect">
            <a:avLst/>
          </a:prstGeom>
        </p:spPr>
        <p:txBody>
          <a:bodyPr/>
          <a:lstStyle/>
          <a:p>
            <a:r>
              <a:rPr lang="en-US" dirty="0">
                <a:solidFill>
                  <a:prstClr val="white"/>
                </a:solidFill>
              </a:rPr>
              <a:t>#</a:t>
            </a:r>
          </a:p>
        </p:txBody>
      </p:sp>
      <p:sp>
        <p:nvSpPr>
          <p:cNvPr id="5" name="Slide Number Placeholder 4"/>
          <p:cNvSpPr>
            <a:spLocks noGrp="1"/>
          </p:cNvSpPr>
          <p:nvPr>
            <p:ph type="sldNum" sz="quarter" idx="4294967295"/>
          </p:nvPr>
        </p:nvSpPr>
        <p:spPr>
          <a:xfrm>
            <a:off x="6324600" y="6416675"/>
            <a:ext cx="2133600" cy="365125"/>
          </a:xfrm>
          <a:prstGeom prst="rect">
            <a:avLst/>
          </a:prstGeom>
        </p:spPr>
        <p:txBody>
          <a:bodyPr/>
          <a:lstStyle/>
          <a:p>
            <a:fld id="{01723B91-CE10-4F20-890A-0852E2246859}" type="slidenum">
              <a:rPr lang="en-US" smtClean="0">
                <a:solidFill>
                  <a:prstClr val="black"/>
                </a:solidFill>
              </a:rPr>
              <a:pPr/>
              <a:t>21</a:t>
            </a:fld>
            <a:endParaRPr lang="en-US" dirty="0">
              <a:solidFill>
                <a:prstClr val="black"/>
              </a:solidFill>
            </a:endParaRPr>
          </a:p>
        </p:txBody>
      </p:sp>
      <p:sp>
        <p:nvSpPr>
          <p:cNvPr id="3" name="TextBox 2"/>
          <p:cNvSpPr txBox="1"/>
          <p:nvPr/>
        </p:nvSpPr>
        <p:spPr>
          <a:xfrm>
            <a:off x="351692" y="1151347"/>
            <a:ext cx="7914779" cy="4478149"/>
          </a:xfrm>
          <a:prstGeom prst="rect">
            <a:avLst/>
          </a:prstGeom>
          <a:noFill/>
        </p:spPr>
        <p:txBody>
          <a:bodyPr wrap="square" rtlCol="0">
            <a:spAutoFit/>
          </a:bodyPr>
          <a:lstStyle/>
          <a:p>
            <a:pPr algn="ctr"/>
            <a:r>
              <a:rPr lang="en-US" sz="2000" dirty="0">
                <a:solidFill>
                  <a:srgbClr val="C00000"/>
                </a:solidFill>
                <a:latin typeface="Arial" panose="020B0604020202020204" pitchFamily="34" charset="0"/>
                <a:ea typeface="Tahoma" panose="020B0604030504040204" pitchFamily="34" charset="0"/>
                <a:cs typeface="Arial" panose="020B0604020202020204" pitchFamily="34" charset="0"/>
              </a:rPr>
              <a:t>Infrastructure Funding for the One-Stop Delivery System</a:t>
            </a:r>
          </a:p>
          <a:p>
            <a:endParaRPr lang="en-US" sz="2000" dirty="0">
              <a:solidFill>
                <a:srgbClr val="C00000"/>
              </a:solidFill>
              <a:latin typeface="Arial" panose="020B0604020202020204" pitchFamily="34" charset="0"/>
              <a:cs typeface="Arial" panose="020B0604020202020204" pitchFamily="34" charset="0"/>
            </a:endParaRPr>
          </a:p>
          <a:p>
            <a:pPr marL="342900" indent="-342900">
              <a:spcBef>
                <a:spcPts val="600"/>
              </a:spcBef>
              <a:buFont typeface="Arial" panose="020B0604020202020204" pitchFamily="34" charset="0"/>
              <a:buChar char="•"/>
            </a:pPr>
            <a:r>
              <a:rPr lang="en-US" sz="2000" dirty="0">
                <a:solidFill>
                  <a:srgbClr val="C00000"/>
                </a:solidFill>
                <a:latin typeface="Arial" panose="020B0604020202020204" pitchFamily="34" charset="0"/>
                <a:cs typeface="Arial" panose="020B0604020202020204" pitchFamily="34" charset="0"/>
              </a:rPr>
              <a:t>Provides additional guidance regarding the infrastructure funding requirements for required One-Stop partners under WIOA.</a:t>
            </a:r>
          </a:p>
          <a:p>
            <a:pPr marL="342900" indent="-342900">
              <a:spcBef>
                <a:spcPts val="600"/>
              </a:spcBef>
              <a:buFont typeface="Arial" panose="020B0604020202020204" pitchFamily="34" charset="0"/>
              <a:buChar char="•"/>
            </a:pPr>
            <a:r>
              <a:rPr lang="en-US" sz="2000" dirty="0">
                <a:solidFill>
                  <a:srgbClr val="C00000"/>
                </a:solidFill>
                <a:latin typeface="Arial" panose="020B0604020202020204" pitchFamily="34" charset="0"/>
                <a:cs typeface="Arial" panose="020B0604020202020204" pitchFamily="34" charset="0"/>
              </a:rPr>
              <a:t>Describes what infrastructure funding costs are, the types, and sources.</a:t>
            </a:r>
          </a:p>
          <a:p>
            <a:pPr marL="342900" indent="-342900">
              <a:spcBef>
                <a:spcPts val="600"/>
              </a:spcBef>
              <a:buFont typeface="Arial" panose="020B0604020202020204" pitchFamily="34" charset="0"/>
              <a:buChar char="•"/>
            </a:pPr>
            <a:r>
              <a:rPr lang="en-US" sz="2000" dirty="0">
                <a:solidFill>
                  <a:srgbClr val="C00000"/>
                </a:solidFill>
                <a:latin typeface="Arial" panose="020B0604020202020204" pitchFamily="34" charset="0"/>
                <a:cs typeface="Arial" panose="020B0604020202020204" pitchFamily="34" charset="0"/>
              </a:rPr>
              <a:t>Shares the allocation methodologies for determining proportionate share of infrastructure costs for each required partner.</a:t>
            </a:r>
          </a:p>
          <a:p>
            <a:pPr marL="342900" indent="-342900">
              <a:spcBef>
                <a:spcPts val="600"/>
              </a:spcBef>
              <a:buFont typeface="Arial" panose="020B0604020202020204" pitchFamily="34" charset="0"/>
              <a:buChar char="•"/>
            </a:pPr>
            <a:r>
              <a:rPr lang="en-US" sz="2000" dirty="0">
                <a:solidFill>
                  <a:srgbClr val="C00000"/>
                </a:solidFill>
                <a:latin typeface="Arial" panose="020B0604020202020204" pitchFamily="34" charset="0"/>
                <a:cs typeface="Arial" panose="020B0604020202020204" pitchFamily="34" charset="0"/>
              </a:rPr>
              <a:t>Defines the Infrastructure Funding Agreement (IFA) and what it is required to include.</a:t>
            </a:r>
          </a:p>
          <a:p>
            <a:pPr marL="342900" indent="-342900">
              <a:spcBef>
                <a:spcPts val="600"/>
              </a:spcBef>
              <a:buFont typeface="Arial" panose="020B0604020202020204" pitchFamily="34" charset="0"/>
              <a:buChar char="•"/>
            </a:pPr>
            <a:r>
              <a:rPr lang="en-US" sz="2000" dirty="0">
                <a:solidFill>
                  <a:srgbClr val="C00000"/>
                </a:solidFill>
                <a:latin typeface="Arial" panose="020B0604020202020204" pitchFamily="34" charset="0"/>
                <a:cs typeface="Arial" panose="020B0604020202020204" pitchFamily="34" charset="0"/>
              </a:rPr>
              <a:t>Identifies the two types of Funding Mechanisms that can be used to determine infrastructure costs.</a:t>
            </a:r>
          </a:p>
        </p:txBody>
      </p:sp>
    </p:spTree>
    <p:extLst>
      <p:ext uri="{BB962C8B-B14F-4D97-AF65-F5344CB8AC3E}">
        <p14:creationId xmlns:p14="http://schemas.microsoft.com/office/powerpoint/2010/main" val="1539653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TEGL 17-05</a:t>
            </a:r>
          </a:p>
        </p:txBody>
      </p:sp>
      <p:sp>
        <p:nvSpPr>
          <p:cNvPr id="4" name="Footer Placeholder 3"/>
          <p:cNvSpPr>
            <a:spLocks noGrp="1"/>
          </p:cNvSpPr>
          <p:nvPr>
            <p:ph type="ftr" sz="quarter" idx="4294967295"/>
          </p:nvPr>
        </p:nvSpPr>
        <p:spPr>
          <a:xfrm>
            <a:off x="3124200" y="6416675"/>
            <a:ext cx="2895600" cy="365125"/>
          </a:xfrm>
          <a:prstGeom prst="rect">
            <a:avLst/>
          </a:prstGeom>
        </p:spPr>
        <p:txBody>
          <a:bodyPr/>
          <a:lstStyle/>
          <a:p>
            <a:r>
              <a:rPr lang="en-US" dirty="0">
                <a:solidFill>
                  <a:prstClr val="white"/>
                </a:solidFill>
              </a:rPr>
              <a:t>#</a:t>
            </a:r>
          </a:p>
        </p:txBody>
      </p:sp>
      <p:sp>
        <p:nvSpPr>
          <p:cNvPr id="5" name="Slide Number Placeholder 4"/>
          <p:cNvSpPr>
            <a:spLocks noGrp="1"/>
          </p:cNvSpPr>
          <p:nvPr>
            <p:ph type="sldNum" sz="quarter" idx="4294967295"/>
          </p:nvPr>
        </p:nvSpPr>
        <p:spPr>
          <a:xfrm>
            <a:off x="6324600" y="6416675"/>
            <a:ext cx="2133600" cy="365125"/>
          </a:xfrm>
          <a:prstGeom prst="rect">
            <a:avLst/>
          </a:prstGeom>
        </p:spPr>
        <p:txBody>
          <a:bodyPr/>
          <a:lstStyle/>
          <a:p>
            <a:fld id="{01723B91-CE10-4F20-890A-0852E2246859}" type="slidenum">
              <a:rPr lang="en-US" smtClean="0">
                <a:solidFill>
                  <a:prstClr val="black"/>
                </a:solidFill>
              </a:rPr>
              <a:pPr/>
              <a:t>22</a:t>
            </a:fld>
            <a:endParaRPr lang="en-US" dirty="0">
              <a:solidFill>
                <a:prstClr val="black"/>
              </a:solidFill>
            </a:endParaRPr>
          </a:p>
        </p:txBody>
      </p:sp>
      <p:sp>
        <p:nvSpPr>
          <p:cNvPr id="3" name="TextBox 2"/>
          <p:cNvSpPr txBox="1"/>
          <p:nvPr/>
        </p:nvSpPr>
        <p:spPr>
          <a:xfrm>
            <a:off x="381000" y="1665515"/>
            <a:ext cx="8001000" cy="3724096"/>
          </a:xfrm>
          <a:prstGeom prst="rect">
            <a:avLst/>
          </a:prstGeom>
          <a:noFill/>
        </p:spPr>
        <p:txBody>
          <a:bodyPr wrap="square" rtlCol="0">
            <a:spAutoFit/>
          </a:bodyPr>
          <a:lstStyle/>
          <a:p>
            <a:pPr algn="ctr"/>
            <a:r>
              <a:rPr lang="en-US" sz="2400" dirty="0">
                <a:solidFill>
                  <a:srgbClr val="C00000"/>
                </a:solidFill>
                <a:latin typeface="Arial" panose="020B0604020202020204" pitchFamily="34" charset="0"/>
                <a:ea typeface="Tahoma" panose="020B0604030504040204" pitchFamily="34" charset="0"/>
                <a:cs typeface="Arial" panose="020B0604020202020204" pitchFamily="34" charset="0"/>
              </a:rPr>
              <a:t>Common Measures Policy for the Employment and Training Administration’s (ETA) Performance Accountability System and Related Performance Issues </a:t>
            </a:r>
          </a:p>
          <a:p>
            <a:pPr algn="ctr"/>
            <a:r>
              <a:rPr lang="en-US" sz="2400" dirty="0">
                <a:solidFill>
                  <a:prstClr val="white"/>
                </a:solidFill>
                <a:latin typeface="Arial" panose="020B0604020202020204" pitchFamily="34" charset="0"/>
                <a:cs typeface="Arial" panose="020B0604020202020204" pitchFamily="34" charset="0"/>
              </a:rPr>
              <a:t>Their Role in Training</a:t>
            </a:r>
            <a:endParaRPr lang="en-US" sz="2400" dirty="0">
              <a:solidFill>
                <a:srgbClr val="C00000"/>
              </a:solidFill>
              <a:latin typeface="Arial" panose="020B0604020202020204" pitchFamily="34" charset="0"/>
              <a:cs typeface="Arial" panose="020B0604020202020204" pitchFamily="34" charset="0"/>
            </a:endParaRPr>
          </a:p>
          <a:p>
            <a:pPr marL="342900" indent="-342900">
              <a:spcBef>
                <a:spcPts val="1200"/>
              </a:spcBef>
              <a:buFont typeface="Arial" panose="020B0604020202020204" pitchFamily="34" charset="0"/>
              <a:buChar char="•"/>
            </a:pPr>
            <a:r>
              <a:rPr lang="en-US" sz="2400" dirty="0">
                <a:solidFill>
                  <a:srgbClr val="C00000"/>
                </a:solidFill>
                <a:latin typeface="Arial" panose="020B0604020202020204" pitchFamily="34" charset="0"/>
                <a:cs typeface="Arial" panose="020B0604020202020204" pitchFamily="34" charset="0"/>
              </a:rPr>
              <a:t>Performance Reporting and Documentation guidance under WIA.</a:t>
            </a:r>
          </a:p>
          <a:p>
            <a:pPr marL="342900" indent="-342900">
              <a:spcBef>
                <a:spcPts val="1200"/>
              </a:spcBef>
              <a:buFont typeface="Arial" panose="020B0604020202020204" pitchFamily="34" charset="0"/>
              <a:buChar char="•"/>
            </a:pPr>
            <a:r>
              <a:rPr lang="en-US" sz="2400" dirty="0">
                <a:solidFill>
                  <a:srgbClr val="C00000"/>
                </a:solidFill>
                <a:latin typeface="Arial" panose="020B0604020202020204" pitchFamily="34" charset="0"/>
                <a:cs typeface="Arial" panose="020B0604020202020204" pitchFamily="34" charset="0"/>
              </a:rPr>
              <a:t>Contains relevant data sources for outcome measures, including allowable supplemental sources.</a:t>
            </a:r>
          </a:p>
          <a:p>
            <a:endParaRPr lang="en-US" sz="2400" dirty="0"/>
          </a:p>
        </p:txBody>
      </p:sp>
    </p:spTree>
    <p:extLst>
      <p:ext uri="{BB962C8B-B14F-4D97-AF65-F5344CB8AC3E}">
        <p14:creationId xmlns:p14="http://schemas.microsoft.com/office/powerpoint/2010/main" val="1187266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 13-11</a:t>
            </a:r>
          </a:p>
        </p:txBody>
      </p:sp>
      <p:sp>
        <p:nvSpPr>
          <p:cNvPr id="4" name="Footer Placeholder 3"/>
          <p:cNvSpPr>
            <a:spLocks noGrp="1"/>
          </p:cNvSpPr>
          <p:nvPr>
            <p:ph type="ftr" sz="quarter" idx="4294967295"/>
          </p:nvPr>
        </p:nvSpPr>
        <p:spPr>
          <a:xfrm>
            <a:off x="3124200" y="6416675"/>
            <a:ext cx="2895600" cy="365125"/>
          </a:xfrm>
          <a:prstGeom prst="rect">
            <a:avLst/>
          </a:prstGeom>
        </p:spPr>
        <p:txBody>
          <a:bodyPr/>
          <a:lstStyle/>
          <a:p>
            <a:r>
              <a:rPr lang="en-US" dirty="0">
                <a:solidFill>
                  <a:prstClr val="white"/>
                </a:solidFill>
              </a:rPr>
              <a:t>#</a:t>
            </a:r>
          </a:p>
        </p:txBody>
      </p:sp>
      <p:sp>
        <p:nvSpPr>
          <p:cNvPr id="5" name="Slide Number Placeholder 4"/>
          <p:cNvSpPr>
            <a:spLocks noGrp="1"/>
          </p:cNvSpPr>
          <p:nvPr>
            <p:ph type="sldNum" sz="quarter" idx="4294967295"/>
          </p:nvPr>
        </p:nvSpPr>
        <p:spPr>
          <a:xfrm>
            <a:off x="6324600" y="6416675"/>
            <a:ext cx="2133600" cy="365125"/>
          </a:xfrm>
          <a:prstGeom prst="rect">
            <a:avLst/>
          </a:prstGeom>
        </p:spPr>
        <p:txBody>
          <a:bodyPr/>
          <a:lstStyle/>
          <a:p>
            <a:fld id="{01723B91-CE10-4F20-890A-0852E2246859}" type="slidenum">
              <a:rPr lang="en-US" smtClean="0">
                <a:solidFill>
                  <a:prstClr val="black"/>
                </a:solidFill>
              </a:rPr>
              <a:pPr/>
              <a:t>23</a:t>
            </a:fld>
            <a:endParaRPr lang="en-US" dirty="0">
              <a:solidFill>
                <a:prstClr val="black"/>
              </a:solidFill>
            </a:endParaRPr>
          </a:p>
        </p:txBody>
      </p:sp>
      <p:sp>
        <p:nvSpPr>
          <p:cNvPr id="3" name="TextBox 2"/>
          <p:cNvSpPr txBox="1"/>
          <p:nvPr/>
        </p:nvSpPr>
        <p:spPr>
          <a:xfrm>
            <a:off x="552010" y="1159153"/>
            <a:ext cx="7228115" cy="4524315"/>
          </a:xfrm>
          <a:prstGeom prst="rect">
            <a:avLst/>
          </a:prstGeom>
          <a:noFill/>
        </p:spPr>
        <p:txBody>
          <a:bodyPr wrap="square" rtlCol="0">
            <a:spAutoFit/>
          </a:bodyPr>
          <a:lstStyle/>
          <a:p>
            <a:pPr algn="ctr"/>
            <a:r>
              <a:rPr lang="en-US" sz="2400" dirty="0">
                <a:solidFill>
                  <a:srgbClr val="C00000"/>
                </a:solidFill>
                <a:latin typeface="Arial" panose="020B0604020202020204" pitchFamily="34" charset="0"/>
                <a:ea typeface="Tahoma" panose="020B0604030504040204" pitchFamily="34" charset="0"/>
                <a:cs typeface="Arial" panose="020B0604020202020204" pitchFamily="34" charset="0"/>
              </a:rPr>
              <a:t>YouthBuild Participant Documentation</a:t>
            </a:r>
          </a:p>
          <a:p>
            <a:pPr algn="ctr"/>
            <a:endParaRPr lang="en-US" sz="2400" dirty="0">
              <a:solidFill>
                <a:srgbClr val="C00000"/>
              </a:solidFill>
              <a:latin typeface="Arial" panose="020B0604020202020204" pitchFamily="34" charset="0"/>
              <a:ea typeface="Tahoma" panose="020B0604030504040204" pitchFamily="34" charset="0"/>
              <a:cs typeface="Arial" panose="020B0604020202020204" pitchFamily="34" charset="0"/>
            </a:endParaRPr>
          </a:p>
          <a:p>
            <a:pPr marL="342900" indent="-342900">
              <a:spcBef>
                <a:spcPts val="1200"/>
              </a:spcBef>
              <a:buFont typeface="Arial" panose="020B0604020202020204" pitchFamily="34" charset="0"/>
              <a:buChar char="•"/>
            </a:pPr>
            <a:r>
              <a:rPr lang="en-US" sz="2400" dirty="0">
                <a:solidFill>
                  <a:srgbClr val="C00000"/>
                </a:solidFill>
                <a:latin typeface="Arial" panose="020B0604020202020204" pitchFamily="34" charset="0"/>
                <a:cs typeface="Arial" panose="020B0604020202020204" pitchFamily="34" charset="0"/>
              </a:rPr>
              <a:t>Provides further detail on the importance of proper documentation for YouthBuild participant case records.</a:t>
            </a:r>
          </a:p>
          <a:p>
            <a:pPr marL="342900" indent="-342900">
              <a:spcBef>
                <a:spcPts val="1200"/>
              </a:spcBef>
              <a:buFont typeface="Arial" panose="020B0604020202020204" pitchFamily="34" charset="0"/>
              <a:buChar char="•"/>
            </a:pPr>
            <a:r>
              <a:rPr lang="en-US" sz="2400" dirty="0">
                <a:solidFill>
                  <a:srgbClr val="C00000"/>
                </a:solidFill>
                <a:latin typeface="Arial" panose="020B0604020202020204" pitchFamily="34" charset="0"/>
                <a:cs typeface="Arial" panose="020B0604020202020204" pitchFamily="34" charset="0"/>
              </a:rPr>
              <a:t>Provides resources for ensuring proper documentation sources are used.</a:t>
            </a:r>
          </a:p>
          <a:p>
            <a:pPr marL="342900" indent="-342900">
              <a:spcBef>
                <a:spcPts val="1200"/>
              </a:spcBef>
              <a:buFont typeface="Arial" panose="020B0604020202020204" pitchFamily="34" charset="0"/>
              <a:buChar char="•"/>
            </a:pPr>
            <a:r>
              <a:rPr lang="en-US" sz="2400" dirty="0">
                <a:solidFill>
                  <a:srgbClr val="C00000"/>
                </a:solidFill>
                <a:latin typeface="Arial" panose="020B0604020202020204" pitchFamily="34" charset="0"/>
                <a:cs typeface="Arial" panose="020B0604020202020204" pitchFamily="34" charset="0"/>
              </a:rPr>
              <a:t>Reminds grantees of responsibility to confirm eligibility prior to enrollment and services through acceptable forms of documentation.</a:t>
            </a:r>
          </a:p>
          <a:p>
            <a:endParaRPr lang="en-US" dirty="0"/>
          </a:p>
        </p:txBody>
      </p:sp>
    </p:spTree>
    <p:extLst>
      <p:ext uri="{BB962C8B-B14F-4D97-AF65-F5344CB8AC3E}">
        <p14:creationId xmlns:p14="http://schemas.microsoft.com/office/powerpoint/2010/main" val="3060529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Guidance on Documentation</a:t>
            </a:r>
          </a:p>
        </p:txBody>
      </p:sp>
      <p:sp>
        <p:nvSpPr>
          <p:cNvPr id="3" name="Content Placeholder 2"/>
          <p:cNvSpPr>
            <a:spLocks noGrp="1"/>
          </p:cNvSpPr>
          <p:nvPr>
            <p:ph idx="1"/>
          </p:nvPr>
        </p:nvSpPr>
        <p:spPr>
          <a:xfrm>
            <a:off x="457200" y="1209470"/>
            <a:ext cx="7470058" cy="4654617"/>
          </a:xfrm>
        </p:spPr>
        <p:txBody>
          <a:bodyPr>
            <a:normAutofit fontScale="92500" lnSpcReduction="10000"/>
          </a:bodyPr>
          <a:lstStyle/>
          <a:p>
            <a:pPr>
              <a:spcBef>
                <a:spcPts val="1200"/>
              </a:spcBef>
            </a:pPr>
            <a:r>
              <a:rPr lang="en-US" dirty="0"/>
              <a:t>As mentioned, TEGL 17-05* and TEN 13-11* provide information and guidance on allowable forms of documentation on outcomes and eligibility and grantees should be familiar with the guidance in both.</a:t>
            </a:r>
          </a:p>
          <a:p>
            <a:pPr>
              <a:spcBef>
                <a:spcPts val="1200"/>
              </a:spcBef>
            </a:pPr>
            <a:r>
              <a:rPr lang="en-US" dirty="0"/>
              <a:t>The YouthBuild Toolbox provides a helpful YouthBuild Eligibility Guidelines and Source Documentation chart. The Toolbox is available on </a:t>
            </a:r>
            <a:r>
              <a:rPr lang="en-US" dirty="0" err="1"/>
              <a:t>WorkforcegGPS</a:t>
            </a:r>
            <a:r>
              <a:rPr lang="en-US" dirty="0"/>
              <a:t> at </a:t>
            </a:r>
            <a:r>
              <a:rPr lang="en-US" dirty="0">
                <a:hlinkClick r:id="rId2"/>
              </a:rPr>
              <a:t>https://youthbuild.workforcegps.org/resources/2016/11/10/12/33/YouthBuild_Toolbox</a:t>
            </a:r>
            <a:r>
              <a:rPr lang="en-US" dirty="0"/>
              <a:t> </a:t>
            </a:r>
          </a:p>
        </p:txBody>
      </p:sp>
    </p:spTree>
    <p:extLst>
      <p:ext uri="{BB962C8B-B14F-4D97-AF65-F5344CB8AC3E}">
        <p14:creationId xmlns:p14="http://schemas.microsoft.com/office/powerpoint/2010/main" val="3246509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Documentation Requirements for Eligibility:</a:t>
            </a:r>
          </a:p>
        </p:txBody>
      </p:sp>
      <p:sp>
        <p:nvSpPr>
          <p:cNvPr id="3" name="Content Placeholder 2"/>
          <p:cNvSpPr>
            <a:spLocks noGrp="1"/>
          </p:cNvSpPr>
          <p:nvPr>
            <p:ph idx="1"/>
          </p:nvPr>
        </p:nvSpPr>
        <p:spPr/>
        <p:txBody>
          <a:bodyPr/>
          <a:lstStyle/>
          <a:p>
            <a:r>
              <a:rPr lang="en-US" dirty="0"/>
              <a:t>Age:</a:t>
            </a:r>
          </a:p>
          <a:p>
            <a:pPr marL="682625" indent="-220663">
              <a:spcBef>
                <a:spcPts val="1200"/>
              </a:spcBef>
              <a:buFont typeface="Wingdings" panose="05000000000000000000" pitchFamily="2" charset="2"/>
              <a:buChar char="ü"/>
            </a:pPr>
            <a:r>
              <a:rPr lang="en-US" dirty="0"/>
              <a:t> Driver’s License or Government ID</a:t>
            </a:r>
          </a:p>
          <a:p>
            <a:pPr marL="682625" indent="-220663">
              <a:spcBef>
                <a:spcPts val="1200"/>
              </a:spcBef>
              <a:buFont typeface="Wingdings" panose="05000000000000000000" pitchFamily="2" charset="2"/>
              <a:buChar char="ü"/>
            </a:pPr>
            <a:r>
              <a:rPr lang="en-US" dirty="0"/>
              <a:t> School Records/School ID</a:t>
            </a:r>
          </a:p>
          <a:p>
            <a:pPr marL="682625" indent="-220663">
              <a:spcBef>
                <a:spcPts val="1200"/>
              </a:spcBef>
              <a:buFont typeface="Wingdings" panose="05000000000000000000" pitchFamily="2" charset="2"/>
              <a:buChar char="ü"/>
            </a:pPr>
            <a:r>
              <a:rPr lang="en-US" dirty="0"/>
              <a:t> Birth Certificate</a:t>
            </a:r>
          </a:p>
          <a:p>
            <a:pPr marL="682625" indent="-220663">
              <a:spcBef>
                <a:spcPts val="1200"/>
              </a:spcBef>
              <a:buFont typeface="Wingdings" panose="05000000000000000000" pitchFamily="2" charset="2"/>
              <a:buChar char="ü"/>
            </a:pPr>
            <a:r>
              <a:rPr lang="en-US" dirty="0"/>
              <a:t> Hospital Birth Record</a:t>
            </a:r>
          </a:p>
          <a:p>
            <a:pPr marL="682625" indent="-220663">
              <a:spcBef>
                <a:spcPts val="1200"/>
              </a:spcBef>
              <a:buFont typeface="Wingdings" panose="05000000000000000000" pitchFamily="2" charset="2"/>
              <a:buChar char="ü"/>
            </a:pPr>
            <a:r>
              <a:rPr lang="en-US" dirty="0"/>
              <a:t> U.S. Passport</a:t>
            </a:r>
          </a:p>
          <a:p>
            <a:pPr marL="682625" indent="-220663">
              <a:spcBef>
                <a:spcPts val="1200"/>
              </a:spcBef>
              <a:buFont typeface="Wingdings" panose="05000000000000000000" pitchFamily="2" charset="2"/>
              <a:buChar char="ü"/>
            </a:pPr>
            <a:r>
              <a:rPr lang="en-US" dirty="0"/>
              <a:t> Naturalization Certificate</a:t>
            </a:r>
          </a:p>
          <a:p>
            <a:pPr marL="461962" indent="0">
              <a:buNone/>
            </a:pPr>
            <a:endParaRPr lang="en-US" dirty="0"/>
          </a:p>
        </p:txBody>
      </p:sp>
    </p:spTree>
    <p:extLst>
      <p:ext uri="{BB962C8B-B14F-4D97-AF65-F5344CB8AC3E}">
        <p14:creationId xmlns:p14="http://schemas.microsoft.com/office/powerpoint/2010/main" val="2124211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Documentation Requirements for Eligibility:</a:t>
            </a:r>
          </a:p>
        </p:txBody>
      </p:sp>
      <p:sp>
        <p:nvSpPr>
          <p:cNvPr id="3" name="Content Placeholder 2"/>
          <p:cNvSpPr>
            <a:spLocks noGrp="1"/>
          </p:cNvSpPr>
          <p:nvPr>
            <p:ph idx="1"/>
          </p:nvPr>
        </p:nvSpPr>
        <p:spPr>
          <a:xfrm>
            <a:off x="457200" y="1076734"/>
            <a:ext cx="7484806" cy="4654617"/>
          </a:xfrm>
        </p:spPr>
        <p:txBody>
          <a:bodyPr>
            <a:normAutofit fontScale="85000" lnSpcReduction="20000"/>
          </a:bodyPr>
          <a:lstStyle/>
          <a:p>
            <a:pPr marL="461963" indent="-401638"/>
            <a:r>
              <a:rPr lang="en-US" dirty="0"/>
              <a:t>Selective Service:</a:t>
            </a:r>
          </a:p>
          <a:p>
            <a:pPr marL="854075" indent="-392113">
              <a:spcBef>
                <a:spcPts val="1200"/>
              </a:spcBef>
              <a:buFont typeface="Wingdings" panose="05000000000000000000" pitchFamily="2" charset="2"/>
              <a:buChar char="ü"/>
            </a:pPr>
            <a:r>
              <a:rPr lang="en-US" dirty="0"/>
              <a:t>Selective Service Letter/Registration Letter</a:t>
            </a:r>
          </a:p>
          <a:p>
            <a:pPr marL="854075" indent="-392113">
              <a:spcBef>
                <a:spcPts val="1200"/>
              </a:spcBef>
              <a:buFont typeface="Wingdings" panose="05000000000000000000" pitchFamily="2" charset="2"/>
              <a:buChar char="ü"/>
            </a:pPr>
            <a:r>
              <a:rPr lang="en-US" dirty="0"/>
              <a:t>DD-214 Report of Transfer or Discharge from Military Service</a:t>
            </a:r>
          </a:p>
          <a:p>
            <a:pPr marL="854075" indent="-392113">
              <a:spcBef>
                <a:spcPts val="1200"/>
              </a:spcBef>
              <a:buFont typeface="Wingdings" panose="05000000000000000000" pitchFamily="2" charset="2"/>
              <a:buChar char="ü"/>
            </a:pPr>
            <a:r>
              <a:rPr lang="en-US" dirty="0"/>
              <a:t>Board/State Registration</a:t>
            </a:r>
          </a:p>
          <a:p>
            <a:pPr marL="854075" indent="-392113">
              <a:spcBef>
                <a:spcPts val="1200"/>
              </a:spcBef>
              <a:buFont typeface="Wingdings" panose="05000000000000000000" pitchFamily="2" charset="2"/>
              <a:buChar char="ü"/>
            </a:pPr>
            <a:r>
              <a:rPr lang="en-US" dirty="0"/>
              <a:t>Stamped Post Office Receipt of Registration</a:t>
            </a:r>
          </a:p>
          <a:p>
            <a:pPr marL="854075" indent="-392113">
              <a:spcBef>
                <a:spcPts val="1200"/>
              </a:spcBef>
              <a:buFont typeface="Wingdings" panose="05000000000000000000" pitchFamily="2" charset="2"/>
              <a:buChar char="ü"/>
            </a:pPr>
            <a:r>
              <a:rPr lang="en-US" dirty="0"/>
              <a:t>Internet Verification/Registration (</a:t>
            </a:r>
            <a:r>
              <a:rPr lang="en-US" dirty="0">
                <a:hlinkClick r:id="rId3"/>
              </a:rPr>
              <a:t>www.sss.gov</a:t>
            </a:r>
            <a:r>
              <a:rPr lang="en-US" dirty="0"/>
              <a:t>)</a:t>
            </a:r>
          </a:p>
          <a:p>
            <a:pPr marL="854075" indent="-392113">
              <a:spcBef>
                <a:spcPts val="1200"/>
              </a:spcBef>
              <a:buFont typeface="Wingdings" panose="05000000000000000000" pitchFamily="2" charset="2"/>
              <a:buChar char="ü"/>
            </a:pPr>
            <a:r>
              <a:rPr lang="en-US" dirty="0"/>
              <a:t>Telephone Verification (847-688-6888 or toll-free at 888-655-1825)</a:t>
            </a:r>
          </a:p>
        </p:txBody>
      </p:sp>
    </p:spTree>
    <p:extLst>
      <p:ext uri="{BB962C8B-B14F-4D97-AF65-F5344CB8AC3E}">
        <p14:creationId xmlns:p14="http://schemas.microsoft.com/office/powerpoint/2010/main" val="3979413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Documentation Requirements for Eligibility:</a:t>
            </a:r>
          </a:p>
        </p:txBody>
      </p:sp>
      <p:sp>
        <p:nvSpPr>
          <p:cNvPr id="3" name="Content Placeholder 2"/>
          <p:cNvSpPr>
            <a:spLocks noGrp="1"/>
          </p:cNvSpPr>
          <p:nvPr>
            <p:ph idx="1"/>
          </p:nvPr>
        </p:nvSpPr>
        <p:spPr/>
        <p:txBody>
          <a:bodyPr>
            <a:normAutofit fontScale="77500" lnSpcReduction="20000"/>
          </a:bodyPr>
          <a:lstStyle/>
          <a:p>
            <a:pPr marL="573088" indent="-401638"/>
            <a:r>
              <a:rPr lang="en-US" dirty="0"/>
              <a:t>Low-income:</a:t>
            </a:r>
          </a:p>
          <a:p>
            <a:pPr marL="1146175" indent="-463550">
              <a:buFont typeface="Wingdings" panose="05000000000000000000" pitchFamily="2" charset="2"/>
              <a:buChar char="ü"/>
            </a:pPr>
            <a:r>
              <a:rPr lang="en-US" dirty="0"/>
              <a:t>Pay Stubs</a:t>
            </a:r>
          </a:p>
          <a:p>
            <a:pPr marL="1146175" indent="-463550">
              <a:buFont typeface="Wingdings" panose="05000000000000000000" pitchFamily="2" charset="2"/>
              <a:buChar char="ü"/>
            </a:pPr>
            <a:r>
              <a:rPr lang="en-US" dirty="0"/>
              <a:t>Bank Statement (direct deposit)</a:t>
            </a:r>
          </a:p>
          <a:p>
            <a:pPr marL="1146175" indent="-463550">
              <a:buFont typeface="Wingdings" panose="05000000000000000000" pitchFamily="2" charset="2"/>
              <a:buChar char="ü"/>
            </a:pPr>
            <a:r>
              <a:rPr lang="en-US" dirty="0"/>
              <a:t>Employer Statement/Contact</a:t>
            </a:r>
          </a:p>
          <a:p>
            <a:pPr marL="1146175" indent="-463550">
              <a:buFont typeface="Wingdings" panose="05000000000000000000" pitchFamily="2" charset="2"/>
              <a:buChar char="ü"/>
            </a:pPr>
            <a:r>
              <a:rPr lang="en-US" dirty="0"/>
              <a:t>Parents’ Tax Return</a:t>
            </a:r>
          </a:p>
          <a:p>
            <a:pPr marL="1146175" indent="-463550">
              <a:buFont typeface="Wingdings" panose="05000000000000000000" pitchFamily="2" charset="2"/>
              <a:buChar char="ü"/>
            </a:pPr>
            <a:r>
              <a:rPr lang="en-US" dirty="0"/>
              <a:t>Participant Tax Return if over 18 or Emancipated</a:t>
            </a:r>
          </a:p>
          <a:p>
            <a:pPr marL="1146175" indent="-463550">
              <a:buFont typeface="Wingdings" panose="05000000000000000000" pitchFamily="2" charset="2"/>
              <a:buChar char="ü"/>
            </a:pPr>
            <a:r>
              <a:rPr lang="en-US" dirty="0"/>
              <a:t>Public Assistance Records/Receipt (TANF/Food Stamps)</a:t>
            </a:r>
          </a:p>
          <a:p>
            <a:pPr marL="1146175" indent="-463550">
              <a:buFont typeface="Wingdings" panose="05000000000000000000" pitchFamily="2" charset="2"/>
              <a:buChar char="ü"/>
            </a:pPr>
            <a:r>
              <a:rPr lang="en-US" dirty="0"/>
              <a:t>Documentation from Social Security Medical Card</a:t>
            </a:r>
          </a:p>
          <a:p>
            <a:pPr marL="1146175" indent="-463550">
              <a:buFont typeface="Wingdings" panose="05000000000000000000" pitchFamily="2" charset="2"/>
              <a:buChar char="ü"/>
            </a:pPr>
            <a:r>
              <a:rPr lang="en-US" dirty="0"/>
              <a:t>Refugee Assistance Records</a:t>
            </a:r>
          </a:p>
          <a:p>
            <a:pPr marL="1146175" indent="-463550">
              <a:buFont typeface="Wingdings" panose="05000000000000000000" pitchFamily="2" charset="2"/>
              <a:buChar char="ü"/>
            </a:pPr>
            <a:r>
              <a:rPr lang="en-US" dirty="0"/>
              <a:t>Public Housing Authority</a:t>
            </a:r>
          </a:p>
          <a:p>
            <a:pPr marL="682625" indent="0">
              <a:buNone/>
            </a:pPr>
            <a:endParaRPr lang="en-US" dirty="0"/>
          </a:p>
        </p:txBody>
      </p:sp>
    </p:spTree>
    <p:extLst>
      <p:ext uri="{BB962C8B-B14F-4D97-AF65-F5344CB8AC3E}">
        <p14:creationId xmlns:p14="http://schemas.microsoft.com/office/powerpoint/2010/main" val="527030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Documentation Requirements for Eligibility:</a:t>
            </a:r>
          </a:p>
        </p:txBody>
      </p:sp>
      <p:sp>
        <p:nvSpPr>
          <p:cNvPr id="3" name="Content Placeholder 2"/>
          <p:cNvSpPr>
            <a:spLocks noGrp="1"/>
          </p:cNvSpPr>
          <p:nvPr>
            <p:ph idx="1"/>
          </p:nvPr>
        </p:nvSpPr>
        <p:spPr/>
        <p:txBody>
          <a:bodyPr/>
          <a:lstStyle/>
          <a:p>
            <a:pPr marL="512763" indent="-401638"/>
            <a:r>
              <a:rPr lang="en-US" dirty="0"/>
              <a:t>Youth is an individual with a disability:</a:t>
            </a:r>
          </a:p>
          <a:p>
            <a:pPr marL="914400" indent="-452438">
              <a:spcBef>
                <a:spcPts val="1200"/>
              </a:spcBef>
              <a:buFont typeface="Wingdings" panose="05000000000000000000" pitchFamily="2" charset="2"/>
              <a:buChar char="ü"/>
              <a:tabLst>
                <a:tab pos="854075" algn="l"/>
              </a:tabLst>
            </a:pPr>
            <a:r>
              <a:rPr lang="en-US" dirty="0"/>
              <a:t>Social Security Administration Disability Records Statement</a:t>
            </a:r>
          </a:p>
          <a:p>
            <a:pPr marL="914400" indent="-452438">
              <a:spcBef>
                <a:spcPts val="1200"/>
              </a:spcBef>
              <a:buFont typeface="Wingdings" panose="05000000000000000000" pitchFamily="2" charset="2"/>
              <a:buChar char="ü"/>
              <a:tabLst>
                <a:tab pos="854075" algn="l"/>
              </a:tabLst>
            </a:pPr>
            <a:r>
              <a:rPr lang="en-US" dirty="0"/>
              <a:t>Academic Records</a:t>
            </a:r>
          </a:p>
          <a:p>
            <a:pPr marL="914400" indent="-452438">
              <a:spcBef>
                <a:spcPts val="1200"/>
              </a:spcBef>
              <a:buFont typeface="Wingdings" panose="05000000000000000000" pitchFamily="2" charset="2"/>
              <a:buChar char="ü"/>
              <a:tabLst>
                <a:tab pos="854075" algn="l"/>
              </a:tabLst>
            </a:pPr>
            <a:r>
              <a:rPr lang="en-US" dirty="0"/>
              <a:t>Medical Records</a:t>
            </a:r>
          </a:p>
          <a:p>
            <a:pPr marL="914400" indent="-452438">
              <a:spcBef>
                <a:spcPts val="1200"/>
              </a:spcBef>
              <a:buFont typeface="Wingdings" panose="05000000000000000000" pitchFamily="2" charset="2"/>
              <a:buChar char="ü"/>
              <a:tabLst>
                <a:tab pos="854075" algn="l"/>
              </a:tabLst>
            </a:pPr>
            <a:r>
              <a:rPr lang="en-US" dirty="0"/>
              <a:t>Physician Statement</a:t>
            </a:r>
          </a:p>
        </p:txBody>
      </p:sp>
    </p:spTree>
    <p:extLst>
      <p:ext uri="{BB962C8B-B14F-4D97-AF65-F5344CB8AC3E}">
        <p14:creationId xmlns:p14="http://schemas.microsoft.com/office/powerpoint/2010/main" val="527030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Documentation Requirements for Eligibility:</a:t>
            </a:r>
          </a:p>
        </p:txBody>
      </p:sp>
      <p:sp>
        <p:nvSpPr>
          <p:cNvPr id="3" name="Content Placeholder 2"/>
          <p:cNvSpPr>
            <a:spLocks noGrp="1"/>
          </p:cNvSpPr>
          <p:nvPr>
            <p:ph idx="1"/>
          </p:nvPr>
        </p:nvSpPr>
        <p:spPr/>
        <p:txBody>
          <a:bodyPr>
            <a:normAutofit lnSpcReduction="10000"/>
          </a:bodyPr>
          <a:lstStyle/>
          <a:p>
            <a:pPr marL="573088" indent="-461963"/>
            <a:r>
              <a:rPr lang="en-US" dirty="0"/>
              <a:t>Youth or Adult Offender:</a:t>
            </a:r>
          </a:p>
          <a:p>
            <a:pPr marL="1085850" indent="-512763">
              <a:spcBef>
                <a:spcPts val="1200"/>
              </a:spcBef>
              <a:buFont typeface="Wingdings" panose="05000000000000000000" pitchFamily="2" charset="2"/>
              <a:buChar char="ü"/>
              <a:tabLst>
                <a:tab pos="1085850" algn="l"/>
              </a:tabLst>
            </a:pPr>
            <a:r>
              <a:rPr lang="en-US" dirty="0"/>
              <a:t>Court Documentation</a:t>
            </a:r>
          </a:p>
          <a:p>
            <a:pPr marL="1085850" indent="-512763">
              <a:spcBef>
                <a:spcPts val="1200"/>
              </a:spcBef>
              <a:buFont typeface="Wingdings" panose="05000000000000000000" pitchFamily="2" charset="2"/>
              <a:buChar char="ü"/>
              <a:tabLst>
                <a:tab pos="1085850" algn="l"/>
              </a:tabLst>
            </a:pPr>
            <a:r>
              <a:rPr lang="en-US" dirty="0"/>
              <a:t>Resident of a Detention Facility, Group Home, or Restricted State Run Facility</a:t>
            </a:r>
          </a:p>
          <a:p>
            <a:pPr marL="1085850" indent="-512763">
              <a:spcBef>
                <a:spcPts val="1200"/>
              </a:spcBef>
              <a:buFont typeface="Wingdings" panose="05000000000000000000" pitchFamily="2" charset="2"/>
              <a:buChar char="ü"/>
              <a:tabLst>
                <a:tab pos="1085850" algn="l"/>
              </a:tabLst>
            </a:pPr>
            <a:r>
              <a:rPr lang="en-US" dirty="0"/>
              <a:t>Letter of Parole/Probation Officer</a:t>
            </a:r>
          </a:p>
          <a:p>
            <a:pPr marL="1085850" indent="-512763">
              <a:spcBef>
                <a:spcPts val="1200"/>
              </a:spcBef>
              <a:buFont typeface="Wingdings" panose="05000000000000000000" pitchFamily="2" charset="2"/>
              <a:buChar char="ü"/>
              <a:tabLst>
                <a:tab pos="1085850" algn="l"/>
              </a:tabLst>
            </a:pPr>
            <a:r>
              <a:rPr lang="en-US" dirty="0"/>
              <a:t>Police Records</a:t>
            </a:r>
          </a:p>
          <a:p>
            <a:pPr marL="1085850" indent="-512763">
              <a:spcBef>
                <a:spcPts val="1200"/>
              </a:spcBef>
              <a:buFont typeface="Wingdings" panose="05000000000000000000" pitchFamily="2" charset="2"/>
              <a:buChar char="ü"/>
              <a:tabLst>
                <a:tab pos="1085850" algn="l"/>
              </a:tabLst>
            </a:pPr>
            <a:r>
              <a:rPr lang="en-US" dirty="0"/>
              <a:t>Applicant Statement (self-attestation)</a:t>
            </a:r>
          </a:p>
        </p:txBody>
      </p:sp>
    </p:spTree>
    <p:extLst>
      <p:ext uri="{BB962C8B-B14F-4D97-AF65-F5344CB8AC3E}">
        <p14:creationId xmlns:p14="http://schemas.microsoft.com/office/powerpoint/2010/main" val="527030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Moderator</a:t>
            </a:r>
          </a:p>
        </p:txBody>
      </p:sp>
      <p:sp>
        <p:nvSpPr>
          <p:cNvPr id="7" name="Content Placeholder 2"/>
          <p:cNvSpPr txBox="1">
            <a:spLocks/>
          </p:cNvSpPr>
          <p:nvPr/>
        </p:nvSpPr>
        <p:spPr>
          <a:xfrm>
            <a:off x="3276600" y="2654300"/>
            <a:ext cx="4648200" cy="1765300"/>
          </a:xfrm>
          <a:prstGeom prst="rect">
            <a:avLst/>
          </a:prstGeom>
          <a:solidFill>
            <a:schemeClr val="bg1">
              <a:lumMod val="75000"/>
              <a:alpha val="85000"/>
            </a:schemeClr>
          </a:solidFill>
        </p:spPr>
        <p:txBody>
          <a:bodyPr vert="horz" lIns="91440" tIns="45720" rIns="91440" bIns="45720" rtlCol="0">
            <a:norm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400" b="1" dirty="0"/>
              <a:t>Toni Wilson</a:t>
            </a:r>
          </a:p>
          <a:p>
            <a:pPr marL="0" indent="0">
              <a:buNone/>
              <a:defRPr/>
            </a:pPr>
            <a:r>
              <a:rPr lang="en-US" sz="2400" dirty="0"/>
              <a:t>National YouthBuild Liaison</a:t>
            </a:r>
          </a:p>
          <a:p>
            <a:pPr marL="0" indent="0">
              <a:buNone/>
              <a:defRPr/>
            </a:pPr>
            <a:r>
              <a:rPr lang="en-US" sz="2400" dirty="0"/>
              <a:t>U.S. Department of Labor</a:t>
            </a:r>
          </a:p>
        </p:txBody>
      </p:sp>
      <p:sp>
        <p:nvSpPr>
          <p:cNvPr id="3" name="Slide Number Placeholder 2"/>
          <p:cNvSpPr>
            <a:spLocks noGrp="1"/>
          </p:cNvSpPr>
          <p:nvPr>
            <p:ph type="sldNum" sz="quarter" idx="4294967295"/>
          </p:nvPr>
        </p:nvSpPr>
        <p:spPr>
          <a:xfrm>
            <a:off x="6324600" y="6416675"/>
            <a:ext cx="2133600" cy="365125"/>
          </a:xfrm>
          <a:prstGeom prst="rect">
            <a:avLst/>
          </a:prstGeom>
        </p:spPr>
        <p:txBody>
          <a:bodyPr/>
          <a:lstStyle/>
          <a:p>
            <a:fld id="{01723B91-CE10-4F20-890A-0852E2246859}" type="slidenum">
              <a:rPr lang="en-US" smtClean="0"/>
              <a:pPr/>
              <a:t>3</a:t>
            </a:fld>
            <a:endParaRPr lang="en-US" dirty="0"/>
          </a:p>
        </p:txBody>
      </p:sp>
      <p:sp>
        <p:nvSpPr>
          <p:cNvPr id="6" name="Footer Placeholder 5"/>
          <p:cNvSpPr>
            <a:spLocks noGrp="1"/>
          </p:cNvSpPr>
          <p:nvPr>
            <p:ph type="ftr" sz="quarter" idx="4294967295"/>
          </p:nvPr>
        </p:nvSpPr>
        <p:spPr>
          <a:xfrm>
            <a:off x="3124200" y="6416675"/>
            <a:ext cx="2895600" cy="365125"/>
          </a:xfrm>
          <a:prstGeom prst="rect">
            <a:avLst/>
          </a:prstGeom>
        </p:spPr>
        <p:txBody>
          <a:bodyPr/>
          <a:lstStyle/>
          <a:p>
            <a:r>
              <a:rPr lang="en-US" dirty="0"/>
              <a:t>#</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l="2121" r="2121"/>
          <a:stretch>
            <a:fillRect/>
          </a:stretch>
        </p:blipFill>
        <p:spPr bwMode="auto">
          <a:xfrm>
            <a:off x="786588" y="2162995"/>
            <a:ext cx="1998480" cy="274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4460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Documentation Requirements for Eligibility:</a:t>
            </a:r>
          </a:p>
        </p:txBody>
      </p:sp>
      <p:sp>
        <p:nvSpPr>
          <p:cNvPr id="3" name="Content Placeholder 2"/>
          <p:cNvSpPr>
            <a:spLocks noGrp="1"/>
          </p:cNvSpPr>
          <p:nvPr>
            <p:ph idx="1"/>
          </p:nvPr>
        </p:nvSpPr>
        <p:spPr/>
        <p:txBody>
          <a:bodyPr/>
          <a:lstStyle/>
          <a:p>
            <a:pPr marL="573088" indent="-401638"/>
            <a:r>
              <a:rPr lang="en-US" dirty="0"/>
              <a:t>Migrant Youth:</a:t>
            </a:r>
          </a:p>
          <a:p>
            <a:pPr marL="1025525" indent="-392113">
              <a:spcBef>
                <a:spcPts val="1200"/>
              </a:spcBef>
              <a:buFont typeface="Wingdings" panose="05000000000000000000" pitchFamily="2" charset="2"/>
              <a:buChar char="ü"/>
            </a:pPr>
            <a:r>
              <a:rPr lang="en-US" dirty="0"/>
              <a:t>Employer Statement</a:t>
            </a:r>
          </a:p>
          <a:p>
            <a:pPr marL="1025525" indent="-392113">
              <a:spcBef>
                <a:spcPts val="1200"/>
              </a:spcBef>
              <a:buFont typeface="Wingdings" panose="05000000000000000000" pitchFamily="2" charset="2"/>
              <a:buChar char="ü"/>
            </a:pPr>
            <a:r>
              <a:rPr lang="en-US" dirty="0"/>
              <a:t>Wage Records/Family Wage Records</a:t>
            </a:r>
          </a:p>
          <a:p>
            <a:pPr marL="1025525" indent="-392113">
              <a:spcBef>
                <a:spcPts val="1200"/>
              </a:spcBef>
              <a:buFont typeface="Wingdings" panose="05000000000000000000" pitchFamily="2" charset="2"/>
              <a:buChar char="ü"/>
            </a:pPr>
            <a:r>
              <a:rPr lang="en-US" dirty="0"/>
              <a:t>Work Permits</a:t>
            </a:r>
          </a:p>
        </p:txBody>
      </p:sp>
    </p:spTree>
    <p:extLst>
      <p:ext uri="{BB962C8B-B14F-4D97-AF65-F5344CB8AC3E}">
        <p14:creationId xmlns:p14="http://schemas.microsoft.com/office/powerpoint/2010/main" val="530543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Documentation Requirements for Eligibility:</a:t>
            </a:r>
          </a:p>
        </p:txBody>
      </p:sp>
      <p:sp>
        <p:nvSpPr>
          <p:cNvPr id="3" name="Content Placeholder 2"/>
          <p:cNvSpPr>
            <a:spLocks noGrp="1"/>
          </p:cNvSpPr>
          <p:nvPr>
            <p:ph idx="1"/>
          </p:nvPr>
        </p:nvSpPr>
        <p:spPr/>
        <p:txBody>
          <a:bodyPr/>
          <a:lstStyle/>
          <a:p>
            <a:pPr marL="461963" indent="-350838"/>
            <a:r>
              <a:rPr lang="en-US" dirty="0"/>
              <a:t>Youth is a Child of an Incarcerated Parent:</a:t>
            </a:r>
          </a:p>
          <a:p>
            <a:pPr marL="1025525" indent="-512763">
              <a:spcBef>
                <a:spcPts val="1200"/>
              </a:spcBef>
              <a:buFont typeface="Wingdings" panose="05000000000000000000" pitchFamily="2" charset="2"/>
              <a:buChar char="ü"/>
            </a:pPr>
            <a:r>
              <a:rPr lang="en-US" dirty="0"/>
              <a:t>Court Records</a:t>
            </a:r>
          </a:p>
          <a:p>
            <a:pPr marL="1025525" indent="-512763">
              <a:spcBef>
                <a:spcPts val="1200"/>
              </a:spcBef>
              <a:buFont typeface="Wingdings" panose="05000000000000000000" pitchFamily="2" charset="2"/>
              <a:buChar char="ü"/>
            </a:pPr>
            <a:r>
              <a:rPr lang="en-US" dirty="0"/>
              <a:t>Applicant Statement (Self-Attestation)</a:t>
            </a:r>
          </a:p>
          <a:p>
            <a:pPr marL="1025525" indent="-452438">
              <a:buFont typeface="Wingdings" panose="05000000000000000000" pitchFamily="2" charset="2"/>
              <a:buChar char="ü"/>
            </a:pPr>
            <a:endParaRPr lang="en-US" dirty="0"/>
          </a:p>
        </p:txBody>
      </p:sp>
    </p:spTree>
    <p:extLst>
      <p:ext uri="{BB962C8B-B14F-4D97-AF65-F5344CB8AC3E}">
        <p14:creationId xmlns:p14="http://schemas.microsoft.com/office/powerpoint/2010/main" val="4246754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Documentation Requirements for Eligibility:</a:t>
            </a:r>
          </a:p>
        </p:txBody>
      </p:sp>
      <p:sp>
        <p:nvSpPr>
          <p:cNvPr id="3" name="Content Placeholder 2"/>
          <p:cNvSpPr>
            <a:spLocks noGrp="1"/>
          </p:cNvSpPr>
          <p:nvPr>
            <p:ph idx="1"/>
          </p:nvPr>
        </p:nvSpPr>
        <p:spPr/>
        <p:txBody>
          <a:bodyPr/>
          <a:lstStyle/>
          <a:p>
            <a:pPr marL="573088" indent="-401638"/>
            <a:r>
              <a:rPr lang="en-US" dirty="0"/>
              <a:t>Youth is basic skills deficient:</a:t>
            </a:r>
          </a:p>
          <a:p>
            <a:pPr marL="1146175" indent="-463550">
              <a:buFont typeface="Wingdings" panose="05000000000000000000" pitchFamily="2" charset="2"/>
              <a:buChar char="ü"/>
            </a:pPr>
            <a:r>
              <a:rPr lang="en-US" dirty="0"/>
              <a:t>U.S. Department of Education approved tests (CASAS, TABE, </a:t>
            </a:r>
            <a:r>
              <a:rPr lang="en-US" dirty="0" err="1"/>
              <a:t>etc</a:t>
            </a:r>
            <a:r>
              <a:rPr lang="en-US" dirty="0"/>
              <a:t>)</a:t>
            </a:r>
          </a:p>
        </p:txBody>
      </p:sp>
    </p:spTree>
    <p:extLst>
      <p:ext uri="{BB962C8B-B14F-4D97-AF65-F5344CB8AC3E}">
        <p14:creationId xmlns:p14="http://schemas.microsoft.com/office/powerpoint/2010/main" val="3544874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Documentation Requirements for Performance Outcomes:</a:t>
            </a:r>
          </a:p>
        </p:txBody>
      </p:sp>
      <p:sp>
        <p:nvSpPr>
          <p:cNvPr id="3" name="Content Placeholder 2"/>
          <p:cNvSpPr>
            <a:spLocks noGrp="1"/>
          </p:cNvSpPr>
          <p:nvPr>
            <p:ph idx="1"/>
          </p:nvPr>
        </p:nvSpPr>
        <p:spPr>
          <a:xfrm>
            <a:off x="457199" y="1209470"/>
            <a:ext cx="7514303" cy="4654617"/>
          </a:xfrm>
        </p:spPr>
        <p:txBody>
          <a:bodyPr>
            <a:normAutofit fontScale="92500" lnSpcReduction="10000"/>
          </a:bodyPr>
          <a:lstStyle/>
          <a:p>
            <a:pPr>
              <a:spcBef>
                <a:spcPts val="1200"/>
              </a:spcBef>
            </a:pPr>
            <a:r>
              <a:rPr lang="en-US" dirty="0"/>
              <a:t>Some grantees are still operating under the WIA performance measures and some are operating under the new WIOA performance measures.</a:t>
            </a:r>
          </a:p>
          <a:p>
            <a:pPr>
              <a:spcBef>
                <a:spcPts val="1200"/>
              </a:spcBef>
            </a:pPr>
            <a:r>
              <a:rPr lang="en-US" dirty="0"/>
              <a:t>Guidance is still being developed for documenting outcomes in WIOA.</a:t>
            </a:r>
          </a:p>
          <a:p>
            <a:pPr>
              <a:spcBef>
                <a:spcPts val="1200"/>
              </a:spcBef>
            </a:pPr>
            <a:r>
              <a:rPr lang="en-US" dirty="0"/>
              <a:t>YouthBuild is using transition authority to implement WIOA performance measures and this includes transition for documentation/verification of performance outcomes.</a:t>
            </a:r>
          </a:p>
        </p:txBody>
      </p:sp>
    </p:spTree>
    <p:extLst>
      <p:ext uri="{BB962C8B-B14F-4D97-AF65-F5344CB8AC3E}">
        <p14:creationId xmlns:p14="http://schemas.microsoft.com/office/powerpoint/2010/main" val="615169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Documentation Requirements for Performance Outcomes:</a:t>
            </a:r>
          </a:p>
        </p:txBody>
      </p:sp>
      <p:sp>
        <p:nvSpPr>
          <p:cNvPr id="3" name="Content Placeholder 2"/>
          <p:cNvSpPr>
            <a:spLocks noGrp="1"/>
          </p:cNvSpPr>
          <p:nvPr>
            <p:ph idx="1"/>
          </p:nvPr>
        </p:nvSpPr>
        <p:spPr/>
        <p:txBody>
          <a:bodyPr/>
          <a:lstStyle/>
          <a:p>
            <a:r>
              <a:rPr lang="en-US" dirty="0"/>
              <a:t>Transition authority is not an excuse to not provide documentation.  </a:t>
            </a:r>
          </a:p>
          <a:p>
            <a:pPr marL="0" indent="0">
              <a:buNone/>
            </a:pPr>
            <a:endParaRPr lang="en-US" dirty="0"/>
          </a:p>
          <a:p>
            <a:r>
              <a:rPr lang="en-US" dirty="0"/>
              <a:t>Until new guidance is provided, grantees should operate under existing guidance.</a:t>
            </a:r>
          </a:p>
        </p:txBody>
      </p:sp>
    </p:spTree>
    <p:extLst>
      <p:ext uri="{BB962C8B-B14F-4D97-AF65-F5344CB8AC3E}">
        <p14:creationId xmlns:p14="http://schemas.microsoft.com/office/powerpoint/2010/main" val="1829988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Documentation Requirements for Performance Outcomes:</a:t>
            </a:r>
          </a:p>
        </p:txBody>
      </p:sp>
      <p:sp>
        <p:nvSpPr>
          <p:cNvPr id="3" name="Content Placeholder 2"/>
          <p:cNvSpPr>
            <a:spLocks noGrp="1"/>
          </p:cNvSpPr>
          <p:nvPr>
            <p:ph idx="1"/>
          </p:nvPr>
        </p:nvSpPr>
        <p:spPr>
          <a:xfrm>
            <a:off x="457200" y="1209470"/>
            <a:ext cx="7551174" cy="4654617"/>
          </a:xfrm>
        </p:spPr>
        <p:txBody>
          <a:bodyPr>
            <a:noAutofit/>
          </a:bodyPr>
          <a:lstStyle/>
          <a:p>
            <a:r>
              <a:rPr lang="en-US" dirty="0"/>
              <a:t>Placements in Education or Employment: </a:t>
            </a:r>
          </a:p>
          <a:p>
            <a:pPr marL="798513" indent="-457200">
              <a:spcBef>
                <a:spcPts val="1800"/>
              </a:spcBef>
              <a:buFont typeface="Wingdings" panose="05000000000000000000" pitchFamily="2" charset="2"/>
              <a:buChar char="ü"/>
            </a:pPr>
            <a:r>
              <a:rPr lang="en-US" dirty="0"/>
              <a:t>Wage records and supplemental data sources can be used as documentation for placements into employment or the military</a:t>
            </a:r>
          </a:p>
          <a:p>
            <a:pPr marL="798513" indent="-457200">
              <a:spcBef>
                <a:spcPts val="1800"/>
              </a:spcBef>
              <a:buFont typeface="Wingdings" panose="05000000000000000000" pitchFamily="2" charset="2"/>
              <a:buChar char="ü"/>
            </a:pPr>
            <a:r>
              <a:rPr lang="en-US" dirty="0"/>
              <a:t>Administrative records can be used as documentation for placements into education or training. </a:t>
            </a:r>
          </a:p>
        </p:txBody>
      </p:sp>
    </p:spTree>
    <p:extLst>
      <p:ext uri="{BB962C8B-B14F-4D97-AF65-F5344CB8AC3E}">
        <p14:creationId xmlns:p14="http://schemas.microsoft.com/office/powerpoint/2010/main" val="2309275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Documentation Requirements for Performance Outcomes:</a:t>
            </a:r>
          </a:p>
        </p:txBody>
      </p:sp>
      <p:sp>
        <p:nvSpPr>
          <p:cNvPr id="3" name="Content Placeholder 2"/>
          <p:cNvSpPr>
            <a:spLocks noGrp="1"/>
          </p:cNvSpPr>
          <p:nvPr>
            <p:ph idx="1"/>
          </p:nvPr>
        </p:nvSpPr>
        <p:spPr/>
        <p:txBody>
          <a:bodyPr/>
          <a:lstStyle/>
          <a:p>
            <a:r>
              <a:rPr lang="en-US" dirty="0"/>
              <a:t>Supplemental data sources for employment/education/training placements:</a:t>
            </a:r>
          </a:p>
          <a:p>
            <a:pPr marL="976313" indent="-465138">
              <a:buFont typeface="Wingdings" panose="05000000000000000000" pitchFamily="2" charset="2"/>
              <a:buChar char="ü"/>
            </a:pPr>
            <a:r>
              <a:rPr lang="en-US" dirty="0"/>
              <a:t>Employer contacts</a:t>
            </a:r>
          </a:p>
          <a:p>
            <a:pPr marL="976313" indent="-465138">
              <a:buFont typeface="Wingdings" panose="05000000000000000000" pitchFamily="2" charset="2"/>
              <a:buChar char="ü"/>
            </a:pPr>
            <a:r>
              <a:rPr lang="en-US" dirty="0"/>
              <a:t>Pay stubs</a:t>
            </a:r>
          </a:p>
          <a:p>
            <a:pPr marL="976313" indent="-465138">
              <a:buFont typeface="Wingdings" panose="05000000000000000000" pitchFamily="2" charset="2"/>
              <a:buChar char="ü"/>
            </a:pPr>
            <a:r>
              <a:rPr lang="en-US"/>
              <a:t>Administrative </a:t>
            </a:r>
            <a:r>
              <a:rPr lang="en-US" dirty="0"/>
              <a:t>record sharing agreements with education providers</a:t>
            </a:r>
          </a:p>
        </p:txBody>
      </p:sp>
    </p:spTree>
    <p:extLst>
      <p:ext uri="{BB962C8B-B14F-4D97-AF65-F5344CB8AC3E}">
        <p14:creationId xmlns:p14="http://schemas.microsoft.com/office/powerpoint/2010/main" val="17328192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Documentation Requirements for Performance Outcomes:</a:t>
            </a:r>
          </a:p>
        </p:txBody>
      </p:sp>
      <p:sp>
        <p:nvSpPr>
          <p:cNvPr id="3" name="Content Placeholder 2"/>
          <p:cNvSpPr>
            <a:spLocks noGrp="1"/>
          </p:cNvSpPr>
          <p:nvPr>
            <p:ph idx="1"/>
          </p:nvPr>
        </p:nvSpPr>
        <p:spPr>
          <a:xfrm>
            <a:off x="457199" y="1209471"/>
            <a:ext cx="7679411" cy="4772875"/>
          </a:xfrm>
        </p:spPr>
        <p:txBody>
          <a:bodyPr>
            <a:normAutofit fontScale="85000" lnSpcReduction="20000"/>
          </a:bodyPr>
          <a:lstStyle/>
          <a:p>
            <a:pPr>
              <a:spcBef>
                <a:spcPts val="1200"/>
              </a:spcBef>
            </a:pPr>
            <a:r>
              <a:rPr lang="en-US" dirty="0"/>
              <a:t>Credential Attainment: A photocopy of the credential attained must be on file for each credential attained by the youth. </a:t>
            </a:r>
          </a:p>
          <a:p>
            <a:pPr>
              <a:spcBef>
                <a:spcPts val="1200"/>
              </a:spcBef>
            </a:pPr>
            <a:r>
              <a:rPr lang="en-US" dirty="0"/>
              <a:t>Literacy/Numeracy Gains: Assessment instruments that are approved by the U.S. Department of Labor can be used to demonstrate gains in literacy or numeracy. These instruments include assessments such as the Test of Adult Basic Education (TABE) or the Comprehensive Adult Student Assessment Systems (CASAS), among others.</a:t>
            </a:r>
          </a:p>
          <a:p>
            <a:pPr marL="806450" indent="-403225">
              <a:spcBef>
                <a:spcPts val="1200"/>
              </a:spcBef>
              <a:buFont typeface="Wingdings" panose="05000000000000000000" pitchFamily="2" charset="2"/>
              <a:buChar char="ü"/>
            </a:pPr>
            <a:r>
              <a:rPr lang="en-US" dirty="0"/>
              <a:t>Pre- and Post-tests must be on file to demonstrate the gain.</a:t>
            </a:r>
          </a:p>
        </p:txBody>
      </p:sp>
    </p:spTree>
    <p:extLst>
      <p:ext uri="{BB962C8B-B14F-4D97-AF65-F5344CB8AC3E}">
        <p14:creationId xmlns:p14="http://schemas.microsoft.com/office/powerpoint/2010/main" val="1684799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Documentation Requirements for Performance Outcomes:</a:t>
            </a:r>
          </a:p>
        </p:txBody>
      </p:sp>
      <p:sp>
        <p:nvSpPr>
          <p:cNvPr id="3" name="Content Placeholder 2"/>
          <p:cNvSpPr>
            <a:spLocks noGrp="1"/>
          </p:cNvSpPr>
          <p:nvPr>
            <p:ph idx="1"/>
          </p:nvPr>
        </p:nvSpPr>
        <p:spPr/>
        <p:txBody>
          <a:bodyPr>
            <a:normAutofit/>
          </a:bodyPr>
          <a:lstStyle/>
          <a:p>
            <a:pPr>
              <a:spcBef>
                <a:spcPts val="1800"/>
              </a:spcBef>
            </a:pPr>
            <a:r>
              <a:rPr lang="en-US" dirty="0"/>
              <a:t>Median Earnings: Wage records or supplemental data</a:t>
            </a:r>
          </a:p>
          <a:p>
            <a:pPr marL="914400" indent="-403225">
              <a:spcBef>
                <a:spcPts val="1800"/>
              </a:spcBef>
              <a:buFont typeface="Wingdings" panose="05000000000000000000" pitchFamily="2" charset="2"/>
              <a:buChar char="ü"/>
            </a:pPr>
            <a:r>
              <a:rPr lang="en-US" dirty="0"/>
              <a:t>Supplemental wage data sources:</a:t>
            </a:r>
          </a:p>
          <a:p>
            <a:pPr marL="1379538" indent="-527050">
              <a:spcBef>
                <a:spcPts val="1800"/>
              </a:spcBef>
              <a:buFont typeface="Courier New" panose="02070309020205020404" pitchFamily="49" charset="0"/>
              <a:buChar char="o"/>
            </a:pPr>
            <a:r>
              <a:rPr lang="en-US" dirty="0"/>
              <a:t>One-Stop system partners administrative records</a:t>
            </a:r>
          </a:p>
          <a:p>
            <a:pPr marL="1379538" indent="-527050">
              <a:spcBef>
                <a:spcPts val="1800"/>
              </a:spcBef>
              <a:buFont typeface="Courier New" panose="02070309020205020404" pitchFamily="49" charset="0"/>
              <a:buChar char="o"/>
            </a:pPr>
            <a:r>
              <a:rPr lang="en-US" dirty="0"/>
              <a:t>Employer contacts</a:t>
            </a:r>
          </a:p>
          <a:p>
            <a:pPr marL="1379538" indent="-527050">
              <a:spcBef>
                <a:spcPts val="1800"/>
              </a:spcBef>
              <a:buFont typeface="Courier New" panose="02070309020205020404" pitchFamily="49" charset="0"/>
              <a:buChar char="o"/>
            </a:pPr>
            <a:r>
              <a:rPr lang="en-US" dirty="0"/>
              <a:t>Pay stubs</a:t>
            </a:r>
          </a:p>
          <a:p>
            <a:pPr marL="852488" indent="0">
              <a:buNone/>
            </a:pPr>
            <a:endParaRPr lang="en-US" dirty="0"/>
          </a:p>
        </p:txBody>
      </p:sp>
    </p:spTree>
    <p:extLst>
      <p:ext uri="{BB962C8B-B14F-4D97-AF65-F5344CB8AC3E}">
        <p14:creationId xmlns:p14="http://schemas.microsoft.com/office/powerpoint/2010/main" val="1061963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Presenting….</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658" y="1712768"/>
            <a:ext cx="2680628" cy="284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984171" y="2046514"/>
            <a:ext cx="4822372" cy="2523768"/>
          </a:xfrm>
          <a:prstGeom prst="rect">
            <a:avLst/>
          </a:prstGeom>
          <a:noFill/>
        </p:spPr>
        <p:txBody>
          <a:bodyPr wrap="square" rtlCol="0">
            <a:spAutoFit/>
          </a:bodyPr>
          <a:lstStyle/>
          <a:p>
            <a:r>
              <a:rPr lang="en-US" sz="2800" b="1" dirty="0">
                <a:solidFill>
                  <a:srgbClr val="002060"/>
                </a:solidFill>
              </a:rPr>
              <a:t>William Mitchell</a:t>
            </a:r>
          </a:p>
          <a:p>
            <a:r>
              <a:rPr lang="en-US" sz="2800" b="1" dirty="0">
                <a:solidFill>
                  <a:srgbClr val="002060"/>
                </a:solidFill>
              </a:rPr>
              <a:t>Federal Project Officer</a:t>
            </a:r>
          </a:p>
          <a:p>
            <a:r>
              <a:rPr lang="en-US" sz="2800" b="1" dirty="0">
                <a:solidFill>
                  <a:srgbClr val="002060"/>
                </a:solidFill>
              </a:rPr>
              <a:t>U.S. Department of Labor/ETA</a:t>
            </a:r>
          </a:p>
          <a:p>
            <a:r>
              <a:rPr lang="en-US" sz="2800" b="1" dirty="0">
                <a:solidFill>
                  <a:srgbClr val="002060"/>
                </a:solidFill>
              </a:rPr>
              <a:t>Region 3</a:t>
            </a:r>
          </a:p>
          <a:p>
            <a:endParaRPr lang="en-US" dirty="0"/>
          </a:p>
        </p:txBody>
      </p:sp>
    </p:spTree>
    <p:extLst>
      <p:ext uri="{BB962C8B-B14F-4D97-AF65-F5344CB8AC3E}">
        <p14:creationId xmlns:p14="http://schemas.microsoft.com/office/powerpoint/2010/main" val="597781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09471"/>
            <a:ext cx="7018774" cy="3995576"/>
          </a:xfrm>
        </p:spPr>
        <p:txBody>
          <a:bodyPr>
            <a:normAutofit fontScale="92500" lnSpcReduction="10000"/>
          </a:bodyPr>
          <a:lstStyle/>
          <a:p>
            <a:pPr>
              <a:spcAft>
                <a:spcPts val="3000"/>
              </a:spcAft>
            </a:pPr>
            <a:r>
              <a:rPr lang="en-US" sz="3200" dirty="0">
                <a:solidFill>
                  <a:schemeClr val="tx1"/>
                </a:solidFill>
              </a:rPr>
              <a:t>Review of Previously-Issued DOL Guidance</a:t>
            </a:r>
          </a:p>
          <a:p>
            <a:pPr>
              <a:spcAft>
                <a:spcPts val="3000"/>
              </a:spcAft>
            </a:pPr>
            <a:r>
              <a:rPr lang="en-US" sz="3200" dirty="0">
                <a:solidFill>
                  <a:schemeClr val="tx1"/>
                </a:solidFill>
              </a:rPr>
              <a:t>Sharing information on key documentation requirements for eligibility and performance outcomes</a:t>
            </a:r>
          </a:p>
          <a:p>
            <a:pPr>
              <a:spcAft>
                <a:spcPts val="3000"/>
              </a:spcAft>
            </a:pPr>
            <a:r>
              <a:rPr lang="en-US" sz="3200" dirty="0">
                <a:solidFill>
                  <a:schemeClr val="tx1"/>
                </a:solidFill>
              </a:rPr>
              <a:t>Providing best practices to ensure adequate documentation is provided</a:t>
            </a:r>
          </a:p>
        </p:txBody>
      </p:sp>
    </p:spTree>
    <p:extLst>
      <p:ext uri="{BB962C8B-B14F-4D97-AF65-F5344CB8AC3E}">
        <p14:creationId xmlns:p14="http://schemas.microsoft.com/office/powerpoint/2010/main" val="11771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Documentation and the Core Monitoring Guide</a:t>
            </a:r>
          </a:p>
        </p:txBody>
      </p:sp>
      <p:sp>
        <p:nvSpPr>
          <p:cNvPr id="3" name="Content Placeholder 2"/>
          <p:cNvSpPr>
            <a:spLocks noGrp="1"/>
          </p:cNvSpPr>
          <p:nvPr>
            <p:ph idx="1"/>
          </p:nvPr>
        </p:nvSpPr>
        <p:spPr/>
        <p:txBody>
          <a:bodyPr>
            <a:normAutofit fontScale="92500" lnSpcReduction="20000"/>
          </a:bodyPr>
          <a:lstStyle/>
          <a:p>
            <a:r>
              <a:rPr lang="en-US" dirty="0"/>
              <a:t>The </a:t>
            </a:r>
            <a:r>
              <a:rPr lang="en-US" u="sng" dirty="0"/>
              <a:t>Core Monitoring Guide</a:t>
            </a:r>
            <a:r>
              <a:rPr lang="en-US" dirty="0"/>
              <a:t> is intended to be used to review the fundamental processes and procedures generally applicable to all ETA-funded grant activity. </a:t>
            </a:r>
          </a:p>
          <a:p>
            <a:r>
              <a:rPr lang="en-US" dirty="0"/>
              <a:t>The Core Monitoring Guide will be used to determine compliance with specific program requirements.</a:t>
            </a:r>
          </a:p>
          <a:p>
            <a:r>
              <a:rPr lang="en-US" dirty="0"/>
              <a:t>Compliance can be determined by documentation required and generated by your grant award and your Statement of Work.</a:t>
            </a:r>
          </a:p>
          <a:p>
            <a:pPr marL="0" indent="0">
              <a:buNone/>
            </a:pPr>
            <a:endParaRPr lang="en-US" dirty="0"/>
          </a:p>
        </p:txBody>
      </p:sp>
    </p:spTree>
    <p:extLst>
      <p:ext uri="{BB962C8B-B14F-4D97-AF65-F5344CB8AC3E}">
        <p14:creationId xmlns:p14="http://schemas.microsoft.com/office/powerpoint/2010/main" val="333413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88"/>
            <a:ext cx="6908800" cy="860813"/>
          </a:xfrm>
        </p:spPr>
        <p:txBody>
          <a:bodyPr>
            <a:normAutofit fontScale="90000"/>
          </a:bodyPr>
          <a:lstStyle/>
          <a:p>
            <a:r>
              <a:rPr lang="en-US" dirty="0"/>
              <a:t>Documentation that determines compliance</a:t>
            </a:r>
          </a:p>
        </p:txBody>
      </p:sp>
      <p:sp>
        <p:nvSpPr>
          <p:cNvPr id="3" name="Content Placeholder 2"/>
          <p:cNvSpPr>
            <a:spLocks noGrp="1"/>
          </p:cNvSpPr>
          <p:nvPr>
            <p:ph idx="1"/>
          </p:nvPr>
        </p:nvSpPr>
        <p:spPr>
          <a:xfrm>
            <a:off x="457200" y="1209470"/>
            <a:ext cx="7558548" cy="4654617"/>
          </a:xfrm>
        </p:spPr>
        <p:txBody>
          <a:bodyPr>
            <a:normAutofit/>
          </a:bodyPr>
          <a:lstStyle/>
          <a:p>
            <a:pPr>
              <a:spcBef>
                <a:spcPts val="600"/>
              </a:spcBef>
            </a:pPr>
            <a:r>
              <a:rPr lang="en-US" sz="2000" dirty="0"/>
              <a:t>The organization maintains policies and procedures for core management functions and program operations. </a:t>
            </a:r>
          </a:p>
          <a:p>
            <a:pPr>
              <a:spcBef>
                <a:spcPts val="600"/>
              </a:spcBef>
            </a:pPr>
            <a:r>
              <a:rPr lang="en-US" sz="2000" dirty="0"/>
              <a:t>A current written personnel policy (including hiring process and procedures) that meets the requirements of applicable Federal laws and regulations is on file and in force. </a:t>
            </a:r>
          </a:p>
          <a:p>
            <a:pPr>
              <a:spcBef>
                <a:spcPts val="600"/>
              </a:spcBef>
            </a:pPr>
            <a:r>
              <a:rPr lang="en-US" sz="2000" dirty="0"/>
              <a:t>Written policy and procedures that describe grant match requirements, allowable match, and methods for tracking match have been issued to all parties affected.</a:t>
            </a:r>
          </a:p>
          <a:p>
            <a:pPr>
              <a:spcBef>
                <a:spcPts val="600"/>
              </a:spcBef>
            </a:pPr>
            <a:r>
              <a:rPr lang="en-US" sz="2000" dirty="0"/>
              <a:t>Records are available and demonstrate that match is being tracked.</a:t>
            </a:r>
          </a:p>
          <a:p>
            <a:pPr>
              <a:spcBef>
                <a:spcPts val="600"/>
              </a:spcBef>
            </a:pPr>
            <a:r>
              <a:rPr lang="en-US" sz="2000" dirty="0"/>
              <a:t>Federally-required reports are submitted within designated timeframes and are consistent with data in the Management Information System (MIS)</a:t>
            </a:r>
          </a:p>
        </p:txBody>
      </p:sp>
    </p:spTree>
    <p:extLst>
      <p:ext uri="{BB962C8B-B14F-4D97-AF65-F5344CB8AC3E}">
        <p14:creationId xmlns:p14="http://schemas.microsoft.com/office/powerpoint/2010/main" val="335315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Documentation that determines compliance</a:t>
            </a:r>
          </a:p>
        </p:txBody>
      </p:sp>
      <p:sp>
        <p:nvSpPr>
          <p:cNvPr id="3" name="Content Placeholder 2"/>
          <p:cNvSpPr>
            <a:spLocks noGrp="1"/>
          </p:cNvSpPr>
          <p:nvPr>
            <p:ph idx="1"/>
          </p:nvPr>
        </p:nvSpPr>
        <p:spPr>
          <a:xfrm>
            <a:off x="431321" y="1209470"/>
            <a:ext cx="6908800" cy="4654617"/>
          </a:xfrm>
        </p:spPr>
        <p:txBody>
          <a:bodyPr>
            <a:normAutofit/>
          </a:bodyPr>
          <a:lstStyle/>
          <a:p>
            <a:r>
              <a:rPr lang="en-US" sz="2000" dirty="0"/>
              <a:t>The organization has an approved budget that is compared to actual expenditures on a regular basis (i.e., quarterly) to determine if it needs to modify its budget.</a:t>
            </a:r>
          </a:p>
          <a:p>
            <a:r>
              <a:rPr lang="en-US" sz="2000" dirty="0"/>
              <a:t>The organization has an approved indirect cost rate or cost allocation plan.</a:t>
            </a:r>
          </a:p>
          <a:p>
            <a:r>
              <a:rPr lang="en-US" sz="2000" dirty="0"/>
              <a:t>The grantee is serving the eligible/target population identified in the grant.</a:t>
            </a:r>
          </a:p>
          <a:p>
            <a:endParaRPr lang="en-US" sz="2000" dirty="0"/>
          </a:p>
          <a:p>
            <a:pPr marL="0" indent="0">
              <a:buNone/>
            </a:pPr>
            <a:r>
              <a:rPr lang="en-US" sz="2000" dirty="0"/>
              <a:t>If the FPO determines that the grantee is non compliant with the grant agreement, Statement of Work, or federal regulations, a report will be generated with required action(s).</a:t>
            </a:r>
          </a:p>
          <a:p>
            <a:pPr marL="0" indent="0" algn="ctr">
              <a:buNone/>
            </a:pPr>
            <a:r>
              <a:rPr lang="en-US" sz="2000" dirty="0"/>
              <a:t>Review the Core Monitoring Guide</a:t>
            </a:r>
          </a:p>
        </p:txBody>
      </p:sp>
    </p:spTree>
    <p:extLst>
      <p:ext uri="{BB962C8B-B14F-4D97-AF65-F5344CB8AC3E}">
        <p14:creationId xmlns:p14="http://schemas.microsoft.com/office/powerpoint/2010/main" val="32148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Presenting…</a:t>
            </a:r>
          </a:p>
        </p:txBody>
      </p:sp>
      <p:pic>
        <p:nvPicPr>
          <p:cNvPr id="3"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0965" t="18615" r="27417" b="-2"/>
          <a:stretch/>
        </p:blipFill>
        <p:spPr bwMode="auto">
          <a:xfrm>
            <a:off x="698825" y="1900151"/>
            <a:ext cx="2305631" cy="2723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581400" y="2057401"/>
            <a:ext cx="4724400" cy="2523768"/>
          </a:xfrm>
          <a:prstGeom prst="rect">
            <a:avLst/>
          </a:prstGeom>
          <a:noFill/>
        </p:spPr>
        <p:txBody>
          <a:bodyPr wrap="square" rtlCol="0">
            <a:spAutoFit/>
          </a:bodyPr>
          <a:lstStyle/>
          <a:p>
            <a:r>
              <a:rPr lang="en-US" sz="2800" b="1" dirty="0">
                <a:solidFill>
                  <a:srgbClr val="002060"/>
                </a:solidFill>
              </a:rPr>
              <a:t>Douglas Harris</a:t>
            </a:r>
          </a:p>
          <a:p>
            <a:r>
              <a:rPr lang="en-US" sz="2800" b="1" dirty="0">
                <a:solidFill>
                  <a:srgbClr val="002060"/>
                </a:solidFill>
              </a:rPr>
              <a:t>Federal Project Officer</a:t>
            </a:r>
          </a:p>
          <a:p>
            <a:r>
              <a:rPr lang="en-US" sz="2800" b="1" dirty="0">
                <a:solidFill>
                  <a:srgbClr val="002060"/>
                </a:solidFill>
              </a:rPr>
              <a:t>US Department of Labor/ETA</a:t>
            </a:r>
          </a:p>
          <a:p>
            <a:r>
              <a:rPr lang="en-US" sz="2800" b="1" dirty="0">
                <a:solidFill>
                  <a:srgbClr val="002060"/>
                </a:solidFill>
              </a:rPr>
              <a:t>Region 4</a:t>
            </a:r>
          </a:p>
          <a:p>
            <a:endParaRPr lang="en-US" dirty="0"/>
          </a:p>
        </p:txBody>
      </p:sp>
    </p:spTree>
    <p:extLst>
      <p:ext uri="{BB962C8B-B14F-4D97-AF65-F5344CB8AC3E}">
        <p14:creationId xmlns:p14="http://schemas.microsoft.com/office/powerpoint/2010/main" val="16952839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Most Common Monitoring Findings for YouthBuild on Documentation:</a:t>
            </a:r>
          </a:p>
        </p:txBody>
      </p:sp>
      <p:sp>
        <p:nvSpPr>
          <p:cNvPr id="3" name="Content Placeholder 2"/>
          <p:cNvSpPr>
            <a:spLocks noGrp="1"/>
          </p:cNvSpPr>
          <p:nvPr>
            <p:ph idx="1"/>
          </p:nvPr>
        </p:nvSpPr>
        <p:spPr/>
        <p:txBody>
          <a:bodyPr/>
          <a:lstStyle/>
          <a:p>
            <a:r>
              <a:rPr lang="en-US" dirty="0"/>
              <a:t>Service/Product Delivery</a:t>
            </a:r>
          </a:p>
          <a:p>
            <a:pPr lvl="1"/>
            <a:r>
              <a:rPr lang="en-US" dirty="0"/>
              <a:t>Not providing the full range of services stipulated in the grant agreement</a:t>
            </a:r>
          </a:p>
          <a:p>
            <a:pPr lvl="1"/>
            <a:r>
              <a:rPr lang="en-US" dirty="0"/>
              <a:t>Not recruiting and serving the eligible/target population identified in the SOW</a:t>
            </a:r>
            <a:endParaRPr lang="en-US" dirty="0">
              <a:solidFill>
                <a:srgbClr val="FF0000"/>
              </a:solidFill>
            </a:endParaRPr>
          </a:p>
          <a:p>
            <a:pPr lvl="1"/>
            <a:r>
              <a:rPr lang="en-US" dirty="0"/>
              <a:t>Placement documentation not present</a:t>
            </a:r>
          </a:p>
          <a:p>
            <a:pPr lvl="1"/>
            <a:r>
              <a:rPr lang="en-US" dirty="0"/>
              <a:t>Credential documentation not present in files</a:t>
            </a:r>
          </a:p>
          <a:p>
            <a:pPr marL="457200" lvl="1" indent="0">
              <a:buNone/>
            </a:pPr>
            <a:endParaRPr lang="en-US" dirty="0"/>
          </a:p>
        </p:txBody>
      </p:sp>
    </p:spTree>
    <p:extLst>
      <p:ext uri="{BB962C8B-B14F-4D97-AF65-F5344CB8AC3E}">
        <p14:creationId xmlns:p14="http://schemas.microsoft.com/office/powerpoint/2010/main" val="8260338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442" y="207441"/>
            <a:ext cx="6908800" cy="774492"/>
          </a:xfrm>
        </p:spPr>
        <p:txBody>
          <a:bodyPr>
            <a:normAutofit fontScale="90000"/>
          </a:bodyPr>
          <a:lstStyle/>
          <a:p>
            <a:r>
              <a:rPr lang="en-US" dirty="0"/>
              <a:t>Most Common Monitoring Findings for YouthBuild on Documentation:</a:t>
            </a:r>
          </a:p>
        </p:txBody>
      </p:sp>
      <p:sp>
        <p:nvSpPr>
          <p:cNvPr id="3" name="Content Placeholder 2"/>
          <p:cNvSpPr>
            <a:spLocks noGrp="1"/>
          </p:cNvSpPr>
          <p:nvPr>
            <p:ph idx="1"/>
          </p:nvPr>
        </p:nvSpPr>
        <p:spPr/>
        <p:txBody>
          <a:bodyPr>
            <a:normAutofit lnSpcReduction="10000"/>
          </a:bodyPr>
          <a:lstStyle/>
          <a:p>
            <a:r>
              <a:rPr lang="en-US" dirty="0"/>
              <a:t>Program and Grant Management</a:t>
            </a:r>
          </a:p>
          <a:p>
            <a:pPr lvl="1"/>
            <a:r>
              <a:rPr lang="en-US" dirty="0"/>
              <a:t>Failure to maintain policies and procedures for core management functions and program operations</a:t>
            </a:r>
            <a:r>
              <a:rPr lang="en-US" dirty="0">
                <a:solidFill>
                  <a:srgbClr val="FF0000"/>
                </a:solidFill>
              </a:rPr>
              <a:t> </a:t>
            </a:r>
          </a:p>
          <a:p>
            <a:pPr lvl="1"/>
            <a:r>
              <a:rPr lang="en-US" dirty="0"/>
              <a:t>Failure to provide source documents for reported match </a:t>
            </a:r>
          </a:p>
          <a:p>
            <a:pPr lvl="1"/>
            <a:r>
              <a:rPr lang="en-US" dirty="0"/>
              <a:t>Does not properly document participants meet Selective Services requirement</a:t>
            </a:r>
          </a:p>
          <a:p>
            <a:pPr lvl="1"/>
            <a:r>
              <a:rPr lang="en-US" dirty="0"/>
              <a:t>Non compliance with eligibility requirements</a:t>
            </a:r>
          </a:p>
          <a:p>
            <a:pPr lvl="1"/>
            <a:r>
              <a:rPr lang="en-US" dirty="0"/>
              <a:t>Lack of proper procurement</a:t>
            </a:r>
          </a:p>
          <a:p>
            <a:endParaRPr lang="en-US" dirty="0"/>
          </a:p>
        </p:txBody>
      </p:sp>
    </p:spTree>
    <p:extLst>
      <p:ext uri="{BB962C8B-B14F-4D97-AF65-F5344CB8AC3E}">
        <p14:creationId xmlns:p14="http://schemas.microsoft.com/office/powerpoint/2010/main" val="3044683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Most Common Monitoring Findings for YouthBuild on Documentation:</a:t>
            </a:r>
          </a:p>
        </p:txBody>
      </p:sp>
      <p:sp>
        <p:nvSpPr>
          <p:cNvPr id="3" name="Content Placeholder 2"/>
          <p:cNvSpPr>
            <a:spLocks noGrp="1"/>
          </p:cNvSpPr>
          <p:nvPr>
            <p:ph idx="1"/>
          </p:nvPr>
        </p:nvSpPr>
        <p:spPr/>
        <p:txBody>
          <a:bodyPr>
            <a:normAutofit lnSpcReduction="10000"/>
          </a:bodyPr>
          <a:lstStyle/>
          <a:p>
            <a:r>
              <a:rPr lang="en-US" dirty="0"/>
              <a:t>Design and Governance</a:t>
            </a:r>
          </a:p>
          <a:p>
            <a:pPr lvl="1"/>
            <a:r>
              <a:rPr lang="en-US" dirty="0"/>
              <a:t>Worksite(s) not incorporated into SOW</a:t>
            </a:r>
          </a:p>
          <a:p>
            <a:pPr lvl="1"/>
            <a:r>
              <a:rPr lang="en-US" dirty="0"/>
              <a:t>Failure to record restrictive covenant for properties constructed using YouthBuild funds</a:t>
            </a:r>
          </a:p>
          <a:p>
            <a:pPr lvl="1"/>
            <a:r>
              <a:rPr lang="en-US" dirty="0"/>
              <a:t>Lack of Veterans Priority of Services Policy</a:t>
            </a:r>
          </a:p>
          <a:p>
            <a:pPr lvl="1"/>
            <a:r>
              <a:rPr lang="en-US" dirty="0"/>
              <a:t>Missing policies/procedures explaining how wages/stipends are paid </a:t>
            </a:r>
          </a:p>
          <a:p>
            <a:pPr lvl="1"/>
            <a:r>
              <a:rPr lang="en-US" dirty="0"/>
              <a:t>Serving participants outside target areas without approved documentation</a:t>
            </a:r>
          </a:p>
        </p:txBody>
      </p:sp>
    </p:spTree>
    <p:extLst>
      <p:ext uri="{BB962C8B-B14F-4D97-AF65-F5344CB8AC3E}">
        <p14:creationId xmlns:p14="http://schemas.microsoft.com/office/powerpoint/2010/main" val="1488811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Presenting…</a:t>
            </a:r>
          </a:p>
        </p:txBody>
      </p:sp>
      <p:sp>
        <p:nvSpPr>
          <p:cNvPr id="3" name="TextBox 2"/>
          <p:cNvSpPr txBox="1"/>
          <p:nvPr/>
        </p:nvSpPr>
        <p:spPr>
          <a:xfrm>
            <a:off x="3603172" y="2340428"/>
            <a:ext cx="5170714" cy="1815882"/>
          </a:xfrm>
          <a:prstGeom prst="rect">
            <a:avLst/>
          </a:prstGeom>
          <a:noFill/>
        </p:spPr>
        <p:txBody>
          <a:bodyPr wrap="square" rtlCol="0">
            <a:spAutoFit/>
          </a:bodyPr>
          <a:lstStyle/>
          <a:p>
            <a:r>
              <a:rPr lang="en-US" sz="2800" b="1" dirty="0">
                <a:solidFill>
                  <a:srgbClr val="002060"/>
                </a:solidFill>
              </a:rPr>
              <a:t>Adrian Barrett</a:t>
            </a:r>
          </a:p>
          <a:p>
            <a:r>
              <a:rPr lang="en-US" sz="2800" b="1" dirty="0">
                <a:solidFill>
                  <a:srgbClr val="002060"/>
                </a:solidFill>
              </a:rPr>
              <a:t>Federal Project Officer</a:t>
            </a:r>
          </a:p>
          <a:p>
            <a:r>
              <a:rPr lang="en-US" sz="2800" b="1" dirty="0">
                <a:solidFill>
                  <a:srgbClr val="002060"/>
                </a:solidFill>
              </a:rPr>
              <a:t>US Department of Labor/ETA</a:t>
            </a:r>
          </a:p>
          <a:p>
            <a:r>
              <a:rPr lang="en-US" sz="2800" b="1" dirty="0">
                <a:solidFill>
                  <a:srgbClr val="002060"/>
                </a:solidFill>
              </a:rPr>
              <a:t>Region 3</a:t>
            </a:r>
          </a:p>
        </p:txBody>
      </p:sp>
      <p:pic>
        <p:nvPicPr>
          <p:cNvPr id="4" name="Picture 2" descr="C:\Users\smith.jenn\AppData\Local\Microsoft\Windows\Temporary Internet Files\Content.Outlook\4R1UORID\Headshot.jpg"/>
          <p:cNvPicPr>
            <a:picLocks noChangeAspect="1" noChangeArrowheads="1"/>
          </p:cNvPicPr>
          <p:nvPr/>
        </p:nvPicPr>
        <p:blipFill rotWithShape="1">
          <a:blip r:embed="rId3">
            <a:extLst>
              <a:ext uri="{28A0092B-C50C-407E-A947-70E740481C1C}">
                <a14:useLocalDpi xmlns:a14="http://schemas.microsoft.com/office/drawing/2010/main" val="0"/>
              </a:ext>
            </a:extLst>
          </a:blip>
          <a:srcRect l="8863" r="21755" b="20064"/>
          <a:stretch/>
        </p:blipFill>
        <p:spPr bwMode="auto">
          <a:xfrm>
            <a:off x="633044" y="2006459"/>
            <a:ext cx="2589125" cy="2674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340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Impact of Documentation Findings on Close-Out</a:t>
            </a:r>
          </a:p>
        </p:txBody>
      </p:sp>
      <p:sp>
        <p:nvSpPr>
          <p:cNvPr id="3" name="Content Placeholder 2"/>
          <p:cNvSpPr>
            <a:spLocks noGrp="1"/>
          </p:cNvSpPr>
          <p:nvPr>
            <p:ph idx="1"/>
          </p:nvPr>
        </p:nvSpPr>
        <p:spPr/>
        <p:txBody>
          <a:bodyPr>
            <a:normAutofit fontScale="77500" lnSpcReduction="20000"/>
          </a:bodyPr>
          <a:lstStyle/>
          <a:p>
            <a:pPr marL="0" indent="0" algn="ctr">
              <a:buNone/>
            </a:pPr>
            <a:r>
              <a:rPr lang="en-US" b="1" u="sng" dirty="0"/>
              <a:t>Common Problem Areas</a:t>
            </a:r>
          </a:p>
          <a:p>
            <a:r>
              <a:rPr lang="en-US" dirty="0"/>
              <a:t>Objective 2.5: Match Requirements</a:t>
            </a:r>
          </a:p>
          <a:p>
            <a:pPr lvl="1"/>
            <a:r>
              <a:rPr lang="en-US" dirty="0"/>
              <a:t>Not having written policies and methods for tracking match and leveraged resources</a:t>
            </a:r>
          </a:p>
          <a:p>
            <a:r>
              <a:rPr lang="en-US" dirty="0"/>
              <a:t>Objective 3.1: Budget Controls</a:t>
            </a:r>
          </a:p>
          <a:p>
            <a:pPr lvl="1"/>
            <a:r>
              <a:rPr lang="en-US" dirty="0"/>
              <a:t>Not having an approved budget to compare to actual expenditures</a:t>
            </a:r>
          </a:p>
          <a:p>
            <a:r>
              <a:rPr lang="en-US" dirty="0"/>
              <a:t>Objective 3.2 : Cash Management</a:t>
            </a:r>
          </a:p>
          <a:p>
            <a:pPr lvl="1"/>
            <a:r>
              <a:rPr lang="en-US" dirty="0"/>
              <a:t>Not having procedures for knowing how and when to draw down cash</a:t>
            </a:r>
          </a:p>
          <a:p>
            <a:r>
              <a:rPr lang="en-US" dirty="0"/>
              <a:t>Objective 3.4: Cost Allocation</a:t>
            </a:r>
          </a:p>
          <a:p>
            <a:pPr lvl="1"/>
            <a:r>
              <a:rPr lang="en-US" dirty="0"/>
              <a:t>Not having written evidence that costs are being allocated correctly (timesheets, Indirect Cost Rate)</a:t>
            </a:r>
          </a:p>
          <a:p>
            <a:r>
              <a:rPr lang="en-US" dirty="0"/>
              <a:t>Objective 3.5: Allowable Costs</a:t>
            </a:r>
          </a:p>
          <a:p>
            <a:pPr lvl="1"/>
            <a:r>
              <a:rPr lang="en-US" dirty="0"/>
              <a:t>Not being familiar with OMB cost principles</a:t>
            </a:r>
          </a:p>
          <a:p>
            <a:endParaRPr lang="en-US" dirty="0"/>
          </a:p>
        </p:txBody>
      </p:sp>
    </p:spTree>
    <p:extLst>
      <p:ext uri="{BB962C8B-B14F-4D97-AF65-F5344CB8AC3E}">
        <p14:creationId xmlns:p14="http://schemas.microsoft.com/office/powerpoint/2010/main" val="8481729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Impact of Documentation Findings on Close-Out</a:t>
            </a:r>
          </a:p>
        </p:txBody>
      </p:sp>
      <p:sp>
        <p:nvSpPr>
          <p:cNvPr id="3" name="Content Placeholder 2"/>
          <p:cNvSpPr>
            <a:spLocks noGrp="1"/>
          </p:cNvSpPr>
          <p:nvPr>
            <p:ph idx="1"/>
          </p:nvPr>
        </p:nvSpPr>
        <p:spPr>
          <a:xfrm>
            <a:off x="457199" y="1209470"/>
            <a:ext cx="7270955" cy="4654617"/>
          </a:xfrm>
        </p:spPr>
        <p:txBody>
          <a:bodyPr>
            <a:normAutofit fontScale="62500" lnSpcReduction="20000"/>
          </a:bodyPr>
          <a:lstStyle/>
          <a:p>
            <a:pPr marL="0" indent="0" algn="ctr">
              <a:buNone/>
            </a:pPr>
            <a:r>
              <a:rPr lang="en-US" b="1" u="sng" dirty="0"/>
              <a:t>Required Closeout Documents</a:t>
            </a:r>
          </a:p>
          <a:p>
            <a:r>
              <a:rPr lang="en-US" b="1" dirty="0"/>
              <a:t>Non-governmental grant recipients</a:t>
            </a:r>
            <a:r>
              <a:rPr lang="en-US" dirty="0"/>
              <a:t>: </a:t>
            </a:r>
          </a:p>
          <a:p>
            <a:pPr>
              <a:spcBef>
                <a:spcPts val="1200"/>
              </a:spcBef>
            </a:pPr>
            <a:r>
              <a:rPr lang="en-US" dirty="0"/>
              <a:t>Grantee’s Release </a:t>
            </a:r>
          </a:p>
          <a:p>
            <a:pPr>
              <a:spcBef>
                <a:spcPts val="1200"/>
              </a:spcBef>
            </a:pPr>
            <a:r>
              <a:rPr lang="en-US" dirty="0"/>
              <a:t>Grantee’s Assignment of Refunds, Rebates, and Credits </a:t>
            </a:r>
          </a:p>
          <a:p>
            <a:pPr>
              <a:spcBef>
                <a:spcPts val="1200"/>
              </a:spcBef>
            </a:pPr>
            <a:r>
              <a:rPr lang="en-US" dirty="0"/>
              <a:t>Government Property Closeout Inventory Certification </a:t>
            </a:r>
          </a:p>
          <a:p>
            <a:pPr>
              <a:spcBef>
                <a:spcPts val="1200"/>
              </a:spcBef>
            </a:pPr>
            <a:r>
              <a:rPr lang="en-US" dirty="0"/>
              <a:t>Grantee’s Detailed Statement of Costs </a:t>
            </a:r>
          </a:p>
          <a:p>
            <a:pPr>
              <a:spcBef>
                <a:spcPts val="1200"/>
              </a:spcBef>
            </a:pPr>
            <a:r>
              <a:rPr lang="en-US" dirty="0"/>
              <a:t>Grantee’s Close-out Tax Certification </a:t>
            </a:r>
          </a:p>
          <a:p>
            <a:pPr>
              <a:spcBef>
                <a:spcPts val="1200"/>
              </a:spcBef>
            </a:pPr>
            <a:r>
              <a:rPr lang="en-US" dirty="0"/>
              <a:t>Grantee Submittal of Closeout Documents </a:t>
            </a:r>
          </a:p>
          <a:p>
            <a:endParaRPr lang="en-US" dirty="0"/>
          </a:p>
          <a:p>
            <a:r>
              <a:rPr lang="en-US" dirty="0"/>
              <a:t>Additional forms for </a:t>
            </a:r>
            <a:r>
              <a:rPr lang="en-US" b="1" dirty="0"/>
              <a:t>governmental grant recipients </a:t>
            </a:r>
            <a:r>
              <a:rPr lang="en-US" dirty="0"/>
              <a:t>to submit: </a:t>
            </a:r>
          </a:p>
          <a:p>
            <a:pPr>
              <a:spcBef>
                <a:spcPts val="1200"/>
              </a:spcBef>
            </a:pPr>
            <a:r>
              <a:rPr lang="en-US" dirty="0"/>
              <a:t>Grantee Release </a:t>
            </a:r>
          </a:p>
          <a:p>
            <a:pPr>
              <a:spcBef>
                <a:spcPts val="1200"/>
              </a:spcBef>
            </a:pPr>
            <a:r>
              <a:rPr lang="en-US" dirty="0"/>
              <a:t>Government Property Closeout Inventory Certification </a:t>
            </a:r>
          </a:p>
          <a:p>
            <a:pPr>
              <a:spcBef>
                <a:spcPts val="1200"/>
              </a:spcBef>
            </a:pPr>
            <a:r>
              <a:rPr lang="en-US" dirty="0"/>
              <a:t>Grantee Submittal of Closeout Documents </a:t>
            </a:r>
          </a:p>
          <a:p>
            <a:pPr marL="0" indent="0">
              <a:buNone/>
            </a:pPr>
            <a:endParaRPr lang="en-US" b="1" u="sng" dirty="0"/>
          </a:p>
        </p:txBody>
      </p:sp>
    </p:spTree>
    <p:extLst>
      <p:ext uri="{BB962C8B-B14F-4D97-AF65-F5344CB8AC3E}">
        <p14:creationId xmlns:p14="http://schemas.microsoft.com/office/powerpoint/2010/main" val="244408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7175" y="1235947"/>
            <a:ext cx="6677025" cy="4742440"/>
          </a:xfrm>
        </p:spPr>
        <p:txBody>
          <a:bodyPr>
            <a:normAutofit lnSpcReduction="10000"/>
          </a:bodyPr>
          <a:lstStyle/>
          <a:p>
            <a:r>
              <a:rPr lang="en-US" dirty="0"/>
              <a:t>Welcome and Introductions</a:t>
            </a:r>
          </a:p>
          <a:p>
            <a:r>
              <a:rPr lang="en-US" dirty="0"/>
              <a:t>YouthBuild-Related/Relevant Guidance</a:t>
            </a:r>
          </a:p>
          <a:p>
            <a:r>
              <a:rPr lang="en-US" dirty="0"/>
              <a:t>Deeper Dive on Documentation</a:t>
            </a:r>
          </a:p>
          <a:p>
            <a:r>
              <a:rPr lang="en-US" dirty="0"/>
              <a:t>Most Popular Monitoring Findings on Documentation</a:t>
            </a:r>
          </a:p>
          <a:p>
            <a:r>
              <a:rPr lang="en-US" dirty="0"/>
              <a:t>Close Out and Documentation</a:t>
            </a:r>
          </a:p>
          <a:p>
            <a:r>
              <a:rPr lang="en-US" dirty="0"/>
              <a:t>Best Practices for Documentation</a:t>
            </a:r>
          </a:p>
          <a:p>
            <a:r>
              <a:rPr lang="en-US" dirty="0"/>
              <a:t>Q&amp;A</a:t>
            </a:r>
          </a:p>
        </p:txBody>
      </p:sp>
    </p:spTree>
    <p:extLst>
      <p:ext uri="{BB962C8B-B14F-4D97-AF65-F5344CB8AC3E}">
        <p14:creationId xmlns:p14="http://schemas.microsoft.com/office/powerpoint/2010/main" val="39405645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Impact of Documentation Findings on Close-Out</a:t>
            </a:r>
          </a:p>
        </p:txBody>
      </p:sp>
      <p:sp>
        <p:nvSpPr>
          <p:cNvPr id="3" name="Content Placeholder 2"/>
          <p:cNvSpPr>
            <a:spLocks noGrp="1"/>
          </p:cNvSpPr>
          <p:nvPr>
            <p:ph idx="1"/>
          </p:nvPr>
        </p:nvSpPr>
        <p:spPr/>
        <p:txBody>
          <a:bodyPr>
            <a:normAutofit fontScale="77500" lnSpcReduction="20000"/>
          </a:bodyPr>
          <a:lstStyle/>
          <a:p>
            <a:pPr>
              <a:spcBef>
                <a:spcPts val="1200"/>
              </a:spcBef>
            </a:pPr>
            <a:r>
              <a:rPr lang="en-US" dirty="0"/>
              <a:t>All closeout documents due within 90 days</a:t>
            </a:r>
          </a:p>
          <a:p>
            <a:pPr>
              <a:spcBef>
                <a:spcPts val="1200"/>
              </a:spcBef>
            </a:pPr>
            <a:r>
              <a:rPr lang="en-US" dirty="0"/>
              <a:t>DOL conducts a financial analysis of grant expenditures compared with  grant obligations. </a:t>
            </a:r>
          </a:p>
          <a:p>
            <a:pPr>
              <a:spcBef>
                <a:spcPts val="1200"/>
              </a:spcBef>
            </a:pPr>
            <a:r>
              <a:rPr lang="en-US" dirty="0"/>
              <a:t>DOL will also check: </a:t>
            </a:r>
          </a:p>
          <a:p>
            <a:pPr lvl="1">
              <a:spcBef>
                <a:spcPts val="1200"/>
              </a:spcBef>
            </a:pPr>
            <a:r>
              <a:rPr lang="en-US" dirty="0"/>
              <a:t>whether the grant’s administrative cost allocations are in compliance with stated limitations (15 percent)</a:t>
            </a:r>
          </a:p>
          <a:p>
            <a:pPr lvl="1">
              <a:spcBef>
                <a:spcPts val="1200"/>
              </a:spcBef>
            </a:pPr>
            <a:r>
              <a:rPr lang="en-US" dirty="0"/>
              <a:t>matching fund requirements were met</a:t>
            </a:r>
          </a:p>
          <a:p>
            <a:pPr lvl="1">
              <a:spcBef>
                <a:spcPts val="1200"/>
              </a:spcBef>
            </a:pPr>
            <a:r>
              <a:rPr lang="en-US" dirty="0"/>
              <a:t>equipment purchases received prior approval (vehicles)</a:t>
            </a:r>
          </a:p>
          <a:p>
            <a:pPr lvl="1">
              <a:spcBef>
                <a:spcPts val="1200"/>
              </a:spcBef>
            </a:pPr>
            <a:r>
              <a:rPr lang="en-US" dirty="0"/>
              <a:t>that performance issues were resolved. </a:t>
            </a:r>
          </a:p>
          <a:p>
            <a:pPr>
              <a:spcBef>
                <a:spcPts val="1200"/>
              </a:spcBef>
            </a:pPr>
            <a:r>
              <a:rPr lang="en-US" b="1" dirty="0"/>
              <a:t>Any unresolved issues discovered during this analysis may result in your organization owing a debt to the U.S. Government. </a:t>
            </a:r>
          </a:p>
          <a:p>
            <a:endParaRPr lang="en-US" dirty="0"/>
          </a:p>
          <a:p>
            <a:endParaRPr lang="en-US" dirty="0"/>
          </a:p>
        </p:txBody>
      </p:sp>
    </p:spTree>
    <p:extLst>
      <p:ext uri="{BB962C8B-B14F-4D97-AF65-F5344CB8AC3E}">
        <p14:creationId xmlns:p14="http://schemas.microsoft.com/office/powerpoint/2010/main" val="3865703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45" y="2068286"/>
            <a:ext cx="2594984" cy="2594984"/>
          </a:xfrm>
          <a:prstGeom prst="rect">
            <a:avLst/>
          </a:prstGeom>
        </p:spPr>
      </p:pic>
      <p:sp>
        <p:nvSpPr>
          <p:cNvPr id="4" name="TextBox 3"/>
          <p:cNvSpPr txBox="1"/>
          <p:nvPr/>
        </p:nvSpPr>
        <p:spPr>
          <a:xfrm>
            <a:off x="3668485" y="2231443"/>
            <a:ext cx="5094515" cy="1815882"/>
          </a:xfrm>
          <a:prstGeom prst="rect">
            <a:avLst/>
          </a:prstGeom>
          <a:noFill/>
        </p:spPr>
        <p:txBody>
          <a:bodyPr wrap="square" rtlCol="0">
            <a:spAutoFit/>
          </a:bodyPr>
          <a:lstStyle/>
          <a:p>
            <a:r>
              <a:rPr lang="en-US" sz="2800" b="1" dirty="0">
                <a:solidFill>
                  <a:srgbClr val="002060"/>
                </a:solidFill>
              </a:rPr>
              <a:t>Antonio McKoy</a:t>
            </a:r>
          </a:p>
          <a:p>
            <a:r>
              <a:rPr lang="en-US" sz="2800" b="1" dirty="0">
                <a:solidFill>
                  <a:srgbClr val="002060"/>
                </a:solidFill>
              </a:rPr>
              <a:t>Federal Project Officer</a:t>
            </a:r>
          </a:p>
          <a:p>
            <a:r>
              <a:rPr lang="en-US" sz="2800" b="1" dirty="0">
                <a:solidFill>
                  <a:srgbClr val="002060"/>
                </a:solidFill>
              </a:rPr>
              <a:t>US Department of Labor/ETA</a:t>
            </a:r>
          </a:p>
          <a:p>
            <a:r>
              <a:rPr lang="en-US" sz="2800" b="1" dirty="0">
                <a:solidFill>
                  <a:srgbClr val="002060"/>
                </a:solidFill>
              </a:rPr>
              <a:t>Region 2</a:t>
            </a:r>
            <a:endParaRPr lang="en-US" sz="2800" b="1" dirty="0"/>
          </a:p>
        </p:txBody>
      </p:sp>
    </p:spTree>
    <p:extLst>
      <p:ext uri="{BB962C8B-B14F-4D97-AF65-F5344CB8AC3E}">
        <p14:creationId xmlns:p14="http://schemas.microsoft.com/office/powerpoint/2010/main" val="4643952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 for Documentation	</a:t>
            </a:r>
          </a:p>
        </p:txBody>
      </p:sp>
      <p:sp>
        <p:nvSpPr>
          <p:cNvPr id="3" name="Content Placeholder 2"/>
          <p:cNvSpPr>
            <a:spLocks noGrp="1"/>
          </p:cNvSpPr>
          <p:nvPr>
            <p:ph idx="1"/>
          </p:nvPr>
        </p:nvSpPr>
        <p:spPr/>
        <p:txBody>
          <a:bodyPr>
            <a:normAutofit fontScale="92500"/>
          </a:bodyPr>
          <a:lstStyle/>
          <a:p>
            <a:r>
              <a:rPr lang="en-US" dirty="0"/>
              <a:t>Before Participant Enrollment</a:t>
            </a:r>
          </a:p>
          <a:p>
            <a:pPr lvl="1">
              <a:spcBef>
                <a:spcPts val="1200"/>
              </a:spcBef>
            </a:pPr>
            <a:r>
              <a:rPr lang="en-US" dirty="0"/>
              <a:t>Create temporary applicant files to collect participant eligibility documentation</a:t>
            </a:r>
          </a:p>
          <a:p>
            <a:pPr lvl="1">
              <a:spcBef>
                <a:spcPts val="1200"/>
              </a:spcBef>
            </a:pPr>
            <a:r>
              <a:rPr lang="en-US" dirty="0"/>
              <a:t>Utilize a checklist of required documentation for eligibility</a:t>
            </a:r>
          </a:p>
          <a:p>
            <a:pPr lvl="1">
              <a:spcBef>
                <a:spcPts val="1200"/>
              </a:spcBef>
            </a:pPr>
            <a:r>
              <a:rPr lang="en-US" dirty="0"/>
              <a:t>Gather and verify all eligibility documentation prior to Mental Toughness</a:t>
            </a:r>
          </a:p>
          <a:p>
            <a:pPr lvl="1">
              <a:spcBef>
                <a:spcPts val="1200"/>
              </a:spcBef>
            </a:pPr>
            <a:r>
              <a:rPr lang="en-US" dirty="0"/>
              <a:t>Have participants sign a release form allowing you to contact third parties to provide eligibility documentation</a:t>
            </a:r>
          </a:p>
          <a:p>
            <a:pPr lvl="1"/>
            <a:endParaRPr lang="en-US" dirty="0"/>
          </a:p>
        </p:txBody>
      </p:sp>
    </p:spTree>
    <p:extLst>
      <p:ext uri="{BB962C8B-B14F-4D97-AF65-F5344CB8AC3E}">
        <p14:creationId xmlns:p14="http://schemas.microsoft.com/office/powerpoint/2010/main" val="13046423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 for Documentation	</a:t>
            </a:r>
          </a:p>
        </p:txBody>
      </p:sp>
      <p:sp>
        <p:nvSpPr>
          <p:cNvPr id="3" name="Content Placeholder 2"/>
          <p:cNvSpPr>
            <a:spLocks noGrp="1"/>
          </p:cNvSpPr>
          <p:nvPr>
            <p:ph idx="1"/>
          </p:nvPr>
        </p:nvSpPr>
        <p:spPr/>
        <p:txBody>
          <a:bodyPr/>
          <a:lstStyle/>
          <a:p>
            <a:r>
              <a:rPr lang="en-US" dirty="0"/>
              <a:t>After Participant Enrollment</a:t>
            </a:r>
          </a:p>
          <a:p>
            <a:pPr lvl="1">
              <a:spcBef>
                <a:spcPts val="1200"/>
              </a:spcBef>
            </a:pPr>
            <a:r>
              <a:rPr lang="en-US" dirty="0"/>
              <a:t>Maintain a physical copy of all assessments and certifications in participant case file to document skills gains</a:t>
            </a:r>
          </a:p>
          <a:p>
            <a:pPr lvl="1">
              <a:spcBef>
                <a:spcPts val="1200"/>
              </a:spcBef>
            </a:pPr>
            <a:r>
              <a:rPr lang="en-US" dirty="0"/>
              <a:t>Maintain a system for documenting stipends/wages and other supportive services provided to participants</a:t>
            </a:r>
          </a:p>
          <a:p>
            <a:pPr marL="457200" lvl="1" indent="0">
              <a:buNone/>
            </a:pPr>
            <a:endParaRPr lang="en-US" dirty="0"/>
          </a:p>
        </p:txBody>
      </p:sp>
    </p:spTree>
    <p:extLst>
      <p:ext uri="{BB962C8B-B14F-4D97-AF65-F5344CB8AC3E}">
        <p14:creationId xmlns:p14="http://schemas.microsoft.com/office/powerpoint/2010/main" val="19273662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 for Documentation	</a:t>
            </a:r>
          </a:p>
        </p:txBody>
      </p:sp>
      <p:sp>
        <p:nvSpPr>
          <p:cNvPr id="3" name="Content Placeholder 2"/>
          <p:cNvSpPr>
            <a:spLocks noGrp="1"/>
          </p:cNvSpPr>
          <p:nvPr>
            <p:ph idx="1"/>
          </p:nvPr>
        </p:nvSpPr>
        <p:spPr>
          <a:xfrm>
            <a:off x="457199" y="1209470"/>
            <a:ext cx="7366819" cy="4654617"/>
          </a:xfrm>
        </p:spPr>
        <p:txBody>
          <a:bodyPr/>
          <a:lstStyle/>
          <a:p>
            <a:pPr>
              <a:spcBef>
                <a:spcPts val="1200"/>
              </a:spcBef>
            </a:pPr>
            <a:r>
              <a:rPr lang="en-US" dirty="0"/>
              <a:t>During Participant Follow Up</a:t>
            </a:r>
          </a:p>
          <a:p>
            <a:pPr lvl="1">
              <a:spcBef>
                <a:spcPts val="1200"/>
              </a:spcBef>
            </a:pPr>
            <a:r>
              <a:rPr lang="en-US" dirty="0"/>
              <a:t>Provide incentives to participants for providing placement documentation during follow up </a:t>
            </a:r>
          </a:p>
          <a:p>
            <a:pPr lvl="1">
              <a:spcBef>
                <a:spcPts val="1200"/>
              </a:spcBef>
            </a:pPr>
            <a:r>
              <a:rPr lang="en-US" dirty="0"/>
              <a:t>Have participants sign a release form to allow contact of third parties during follow up to provide placement documentation on their behalf</a:t>
            </a:r>
          </a:p>
        </p:txBody>
      </p:sp>
    </p:spTree>
    <p:extLst>
      <p:ext uri="{BB962C8B-B14F-4D97-AF65-F5344CB8AC3E}">
        <p14:creationId xmlns:p14="http://schemas.microsoft.com/office/powerpoint/2010/main" val="42180208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920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186543" y="762000"/>
            <a:ext cx="6271532" cy="5067300"/>
          </a:xfrm>
        </p:spPr>
        <p:txBody>
          <a:bodyPr/>
          <a:lstStyle/>
          <a:p>
            <a:pPr marL="457200" lvl="2" indent="-457200">
              <a:spcBef>
                <a:spcPts val="0"/>
              </a:spcBef>
              <a:spcAft>
                <a:spcPts val="0"/>
              </a:spcAft>
              <a:buFont typeface="Wingdings" panose="05000000000000000000" pitchFamily="2" charset="2"/>
              <a:buChar char="ü"/>
            </a:pPr>
            <a:r>
              <a:rPr lang="en-US" sz="3200" b="1" cap="small" dirty="0">
                <a:solidFill>
                  <a:srgbClr val="124D95"/>
                </a:solidFill>
                <a:latin typeface="Impact" panose="020B0806030902050204" pitchFamily="34" charset="0"/>
              </a:rPr>
              <a:t>YouthBuild Toolbox</a:t>
            </a:r>
          </a:p>
          <a:p>
            <a:pPr marL="511175" lvl="0">
              <a:spcBef>
                <a:spcPts val="0"/>
              </a:spcBef>
            </a:pPr>
            <a:r>
              <a:rPr lang="en-US" sz="1800" cap="none" dirty="0">
                <a:latin typeface="+mj-lt"/>
                <a:hlinkClick r:id="rId3"/>
              </a:rPr>
              <a:t>https://youthbuild.workforcegps.org/resources/2016/11/10/12/33/YouthBuild_Toolbox</a:t>
            </a:r>
            <a:endParaRPr lang="en-US" sz="1800" cap="none" dirty="0">
              <a:latin typeface="+mj-lt"/>
            </a:endParaRPr>
          </a:p>
          <a:p>
            <a:endParaRPr lang="en-US" dirty="0"/>
          </a:p>
          <a:p>
            <a:pPr marL="457200" lvl="1" indent="-457200">
              <a:buFont typeface="Wingdings" panose="05000000000000000000" pitchFamily="2" charset="2"/>
              <a:buChar char="ü"/>
            </a:pPr>
            <a:r>
              <a:rPr lang="en-US" sz="3200" b="1" cap="small" dirty="0" err="1">
                <a:solidFill>
                  <a:srgbClr val="124D95"/>
                </a:solidFill>
                <a:latin typeface="Impact" panose="020B0806030902050204" pitchFamily="34" charset="0"/>
              </a:rPr>
              <a:t>WorkforceGPS</a:t>
            </a:r>
            <a:endParaRPr lang="en-US" sz="3200" b="1" cap="small" dirty="0">
              <a:solidFill>
                <a:srgbClr val="124D95"/>
              </a:solidFill>
              <a:latin typeface="Impact" panose="020B0806030902050204" pitchFamily="34" charset="0"/>
            </a:endParaRPr>
          </a:p>
          <a:p>
            <a:pPr marL="0" lvl="1" indent="457200"/>
            <a:r>
              <a:rPr lang="en-US" sz="1800" dirty="0"/>
              <a:t>YouthBuild Community of Practice</a:t>
            </a:r>
          </a:p>
          <a:p>
            <a:pPr lvl="2" indent="457200">
              <a:buNone/>
            </a:pPr>
            <a:r>
              <a:rPr lang="en-US" sz="1800" dirty="0">
                <a:hlinkClick r:id="rId4"/>
              </a:rPr>
              <a:t>https://youthbuild.workforcegps.org/</a:t>
            </a:r>
            <a:endParaRPr lang="en-US" sz="1800" dirty="0"/>
          </a:p>
          <a:p>
            <a:endParaRPr lang="en-US" dirty="0"/>
          </a:p>
          <a:p>
            <a:pPr marL="457200" indent="-457200">
              <a:spcBef>
                <a:spcPts val="0"/>
              </a:spcBef>
              <a:buFont typeface="Wingdings" panose="05000000000000000000" pitchFamily="2" charset="2"/>
              <a:buChar char="ü"/>
            </a:pPr>
            <a:r>
              <a:rPr lang="en-US" sz="3200" b="1" dirty="0">
                <a:solidFill>
                  <a:srgbClr val="124D95"/>
                </a:solidFill>
              </a:rPr>
              <a:t>DOL Guidance</a:t>
            </a:r>
          </a:p>
          <a:p>
            <a:pPr>
              <a:spcBef>
                <a:spcPts val="0"/>
              </a:spcBef>
            </a:pPr>
            <a:r>
              <a:rPr lang="en-US" sz="1600" b="1" dirty="0">
                <a:solidFill>
                  <a:srgbClr val="124D95"/>
                </a:solidFill>
                <a:latin typeface="+mj-lt"/>
              </a:rPr>
              <a:t>	</a:t>
            </a:r>
            <a:r>
              <a:rPr lang="en-US" sz="1800" cap="none" dirty="0">
                <a:solidFill>
                  <a:srgbClr val="124D95"/>
                </a:solidFill>
                <a:latin typeface="+mj-lt"/>
                <a:hlinkClick r:id="rId5"/>
              </a:rPr>
              <a:t>https://wdr.doleta.gov/directives/</a:t>
            </a:r>
            <a:endParaRPr lang="en-US" sz="1800" cap="none" dirty="0">
              <a:solidFill>
                <a:srgbClr val="124D95"/>
              </a:solidFill>
              <a:latin typeface="+mj-lt"/>
            </a:endParaRPr>
          </a:p>
          <a:p>
            <a:pPr>
              <a:spcBef>
                <a:spcPts val="0"/>
              </a:spcBef>
            </a:pPr>
            <a:endParaRPr lang="en-US" sz="1600" cap="none" dirty="0">
              <a:solidFill>
                <a:srgbClr val="124D95"/>
              </a:solidFill>
              <a:latin typeface="+mj-lt"/>
            </a:endParaRPr>
          </a:p>
        </p:txBody>
      </p:sp>
    </p:spTree>
    <p:extLst>
      <p:ext uri="{BB962C8B-B14F-4D97-AF65-F5344CB8AC3E}">
        <p14:creationId xmlns:p14="http://schemas.microsoft.com/office/powerpoint/2010/main" val="28952094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54627"/>
          <a:stretch/>
        </p:blipFill>
        <p:spPr>
          <a:xfrm>
            <a:off x="4481117" y="1098456"/>
            <a:ext cx="4724399" cy="5769592"/>
          </a:xfrm>
          <a:prstGeom prst="rect">
            <a:avLst/>
          </a:prstGeom>
        </p:spPr>
      </p:pic>
      <p:sp>
        <p:nvSpPr>
          <p:cNvPr id="2" name="Title 1"/>
          <p:cNvSpPr>
            <a:spLocks noGrp="1"/>
          </p:cNvSpPr>
          <p:nvPr>
            <p:ph type="title"/>
          </p:nvPr>
        </p:nvSpPr>
        <p:spPr/>
        <p:txBody>
          <a:bodyPr/>
          <a:lstStyle/>
          <a:p>
            <a:r>
              <a:rPr lang="en-US" dirty="0"/>
              <a:t>Speakers’ Contact Information</a:t>
            </a:r>
          </a:p>
        </p:txBody>
      </p:sp>
      <p:sp>
        <p:nvSpPr>
          <p:cNvPr id="8" name="Title 1"/>
          <p:cNvSpPr txBox="1">
            <a:spLocks/>
          </p:cNvSpPr>
          <p:nvPr/>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3800" b="0" i="0" kern="1200" cap="small" spc="40" baseline="0">
                <a:gradFill flip="none" rotWithShape="1">
                  <a:gsLst>
                    <a:gs pos="0">
                      <a:srgbClr val="004874"/>
                    </a:gs>
                    <a:gs pos="100000">
                      <a:srgbClr val="041F36"/>
                    </a:gs>
                  </a:gsLst>
                  <a:lin ang="5400000" scaled="1"/>
                  <a:tileRect/>
                </a:gradFill>
                <a:latin typeface="Impact" panose="020B0806030902050204" pitchFamily="34" charset="0"/>
                <a:ea typeface="+mj-ea"/>
                <a:cs typeface="Impact" panose="020B0806030902050204" pitchFamily="34" charset="0"/>
              </a:defRPr>
            </a:lvl1pPr>
          </a:lstStyle>
          <a:p>
            <a:r>
              <a:rPr lang="en-US" dirty="0"/>
              <a:t>Speakers’ Contact Information</a:t>
            </a:r>
          </a:p>
        </p:txBody>
      </p:sp>
      <p:sp>
        <p:nvSpPr>
          <p:cNvPr id="17" name="Rounded Rectangle 16"/>
          <p:cNvSpPr/>
          <p:nvPr/>
        </p:nvSpPr>
        <p:spPr>
          <a:xfrm>
            <a:off x="196666" y="2622620"/>
            <a:ext cx="4868929" cy="14309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C00000"/>
              </a:solidFill>
              <a:latin typeface="Tahoma" pitchFamily="34" charset="0"/>
            </a:endParaRPr>
          </a:p>
          <a:p>
            <a:r>
              <a:rPr lang="en-US" sz="1600" dirty="0">
                <a:solidFill>
                  <a:srgbClr val="C00000"/>
                </a:solidFill>
                <a:latin typeface="Tahoma" pitchFamily="34" charset="0"/>
              </a:rPr>
              <a:t>Speaker: 	Adrian Barrett		</a:t>
            </a:r>
          </a:p>
          <a:p>
            <a:r>
              <a:rPr lang="en-US" sz="1600" dirty="0">
                <a:solidFill>
                  <a:srgbClr val="C00000"/>
                </a:solidFill>
                <a:latin typeface="Tahoma" pitchFamily="34" charset="0"/>
              </a:rPr>
              <a:t>Title: Federal Project Officer, Region 3</a:t>
            </a:r>
          </a:p>
          <a:p>
            <a:r>
              <a:rPr lang="en-US" sz="1600" dirty="0">
                <a:solidFill>
                  <a:srgbClr val="C00000"/>
                </a:solidFill>
                <a:latin typeface="Tahoma" pitchFamily="34" charset="0"/>
              </a:rPr>
              <a:t>Organization: U.S. Department of Labor</a:t>
            </a:r>
          </a:p>
          <a:p>
            <a:r>
              <a:rPr lang="en-US" sz="1600" dirty="0">
                <a:solidFill>
                  <a:srgbClr val="C00000"/>
                </a:solidFill>
                <a:latin typeface="Tahoma" pitchFamily="34" charset="0"/>
              </a:rPr>
              <a:t>Email: barrett.adrian@dol.gov</a:t>
            </a:r>
          </a:p>
          <a:p>
            <a:r>
              <a:rPr lang="en-US" sz="1600" dirty="0">
                <a:solidFill>
                  <a:srgbClr val="C00000"/>
                </a:solidFill>
                <a:latin typeface="Tahoma" pitchFamily="34" charset="0"/>
              </a:rPr>
              <a:t>Telephone: (404) 302-5339	</a:t>
            </a:r>
          </a:p>
          <a:p>
            <a:endParaRPr lang="en-US" sz="1600" dirty="0">
              <a:solidFill>
                <a:srgbClr val="C00000"/>
              </a:solidFill>
              <a:latin typeface="Tahoma" pitchFamily="34" charset="0"/>
            </a:endParaRPr>
          </a:p>
        </p:txBody>
      </p:sp>
      <p:sp>
        <p:nvSpPr>
          <p:cNvPr id="19" name="Rounded Rectangle 18"/>
          <p:cNvSpPr/>
          <p:nvPr/>
        </p:nvSpPr>
        <p:spPr>
          <a:xfrm>
            <a:off x="196668" y="1088408"/>
            <a:ext cx="4868929" cy="13787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C00000"/>
                </a:solidFill>
                <a:latin typeface="Tahoma" pitchFamily="34" charset="0"/>
              </a:rPr>
              <a:t>Moderator:  Toni Wilson</a:t>
            </a:r>
          </a:p>
          <a:p>
            <a:r>
              <a:rPr lang="en-US" sz="1600" dirty="0">
                <a:solidFill>
                  <a:srgbClr val="C00000"/>
                </a:solidFill>
                <a:latin typeface="Tahoma" pitchFamily="34" charset="0"/>
              </a:rPr>
              <a:t>Title: Workforce Analyst/National Liaison</a:t>
            </a:r>
          </a:p>
          <a:p>
            <a:r>
              <a:rPr lang="en-US" sz="1600" dirty="0">
                <a:solidFill>
                  <a:srgbClr val="C00000"/>
                </a:solidFill>
                <a:latin typeface="Tahoma" pitchFamily="34" charset="0"/>
              </a:rPr>
              <a:t>Organization: U.S. Department of Labor/ETA</a:t>
            </a:r>
          </a:p>
          <a:p>
            <a:r>
              <a:rPr lang="en-US" sz="1600" dirty="0">
                <a:solidFill>
                  <a:srgbClr val="C00000"/>
                </a:solidFill>
                <a:latin typeface="Tahoma" pitchFamily="34" charset="0"/>
              </a:rPr>
              <a:t>Email: </a:t>
            </a:r>
            <a:r>
              <a:rPr lang="en-US" sz="1600" dirty="0">
                <a:solidFill>
                  <a:srgbClr val="C00000"/>
                </a:solidFill>
                <a:latin typeface="Tahoma" pitchFamily="34" charset="0"/>
                <a:hlinkClick r:id="rId4"/>
              </a:rPr>
              <a:t>wilson.toni@dol.gov</a:t>
            </a:r>
            <a:endParaRPr lang="en-US" sz="1600" dirty="0">
              <a:solidFill>
                <a:srgbClr val="C00000"/>
              </a:solidFill>
              <a:latin typeface="Tahoma" pitchFamily="34" charset="0"/>
            </a:endParaRPr>
          </a:p>
          <a:p>
            <a:r>
              <a:rPr lang="en-US" sz="1600" dirty="0">
                <a:solidFill>
                  <a:srgbClr val="C00000"/>
                </a:solidFill>
                <a:latin typeface="Tahoma" pitchFamily="34" charset="0"/>
              </a:rPr>
              <a:t>Telephone: </a:t>
            </a:r>
            <a:r>
              <a:rPr lang="en-US" sz="1600" dirty="0">
                <a:solidFill>
                  <a:srgbClr val="C00000"/>
                </a:solidFill>
              </a:rPr>
              <a:t>(202) 693-2922</a:t>
            </a:r>
            <a:endParaRPr lang="en-US" sz="1600" dirty="0">
              <a:solidFill>
                <a:srgbClr val="C00000"/>
              </a:solidFill>
              <a:latin typeface="Tahoma" pitchFamily="34" charset="0"/>
            </a:endParaRPr>
          </a:p>
        </p:txBody>
      </p:sp>
      <p:sp>
        <p:nvSpPr>
          <p:cNvPr id="9" name="Rounded Rectangle 8"/>
          <p:cNvSpPr/>
          <p:nvPr/>
        </p:nvSpPr>
        <p:spPr>
          <a:xfrm>
            <a:off x="196667" y="4242079"/>
            <a:ext cx="4868929" cy="14309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C00000"/>
              </a:solidFill>
              <a:latin typeface="Tahoma" pitchFamily="34" charset="0"/>
            </a:endParaRPr>
          </a:p>
          <a:p>
            <a:r>
              <a:rPr lang="en-US" sz="1600" dirty="0">
                <a:solidFill>
                  <a:srgbClr val="C00000"/>
                </a:solidFill>
                <a:latin typeface="Tahoma" pitchFamily="34" charset="0"/>
              </a:rPr>
              <a:t>Speaker: 	Doug Harris	</a:t>
            </a:r>
          </a:p>
          <a:p>
            <a:r>
              <a:rPr lang="en-US" sz="1600" dirty="0">
                <a:solidFill>
                  <a:srgbClr val="C00000"/>
                </a:solidFill>
                <a:latin typeface="Tahoma" pitchFamily="34" charset="0"/>
              </a:rPr>
              <a:t>Title: Federal Project Officer, Region 4</a:t>
            </a:r>
          </a:p>
          <a:p>
            <a:r>
              <a:rPr lang="en-US" sz="1600" dirty="0">
                <a:solidFill>
                  <a:srgbClr val="C00000"/>
                </a:solidFill>
                <a:latin typeface="Tahoma" pitchFamily="34" charset="0"/>
              </a:rPr>
              <a:t>Organization: U.S. Department of Labor</a:t>
            </a:r>
          </a:p>
          <a:p>
            <a:r>
              <a:rPr lang="en-US" sz="1600" dirty="0">
                <a:solidFill>
                  <a:srgbClr val="C00000"/>
                </a:solidFill>
                <a:latin typeface="Tahoma" pitchFamily="34" charset="0"/>
              </a:rPr>
              <a:t>Email: harris.douglas@dol.gov</a:t>
            </a:r>
          </a:p>
          <a:p>
            <a:r>
              <a:rPr lang="en-US" sz="1600" dirty="0">
                <a:solidFill>
                  <a:srgbClr val="C00000"/>
                </a:solidFill>
                <a:latin typeface="Tahoma" pitchFamily="34" charset="0"/>
              </a:rPr>
              <a:t>Telephone: (972) 850-4614	</a:t>
            </a:r>
          </a:p>
          <a:p>
            <a:endParaRPr lang="en-US" sz="1600" dirty="0">
              <a:solidFill>
                <a:srgbClr val="C00000"/>
              </a:solidFill>
              <a:latin typeface="Tahoma" pitchFamily="34" charset="0"/>
            </a:endParaRPr>
          </a:p>
        </p:txBody>
      </p:sp>
    </p:spTree>
    <p:extLst>
      <p:ext uri="{BB962C8B-B14F-4D97-AF65-F5344CB8AC3E}">
        <p14:creationId xmlns:p14="http://schemas.microsoft.com/office/powerpoint/2010/main" val="41522422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54627"/>
          <a:stretch/>
        </p:blipFill>
        <p:spPr>
          <a:xfrm>
            <a:off x="4481117" y="1098456"/>
            <a:ext cx="4724399" cy="5769592"/>
          </a:xfrm>
          <a:prstGeom prst="rect">
            <a:avLst/>
          </a:prstGeom>
        </p:spPr>
      </p:pic>
      <p:sp>
        <p:nvSpPr>
          <p:cNvPr id="2" name="Title 1"/>
          <p:cNvSpPr>
            <a:spLocks noGrp="1"/>
          </p:cNvSpPr>
          <p:nvPr>
            <p:ph type="title"/>
          </p:nvPr>
        </p:nvSpPr>
        <p:spPr/>
        <p:txBody>
          <a:bodyPr/>
          <a:lstStyle/>
          <a:p>
            <a:r>
              <a:rPr lang="en-US" dirty="0"/>
              <a:t>Speakers’ Contact Information</a:t>
            </a:r>
          </a:p>
        </p:txBody>
      </p:sp>
      <p:sp>
        <p:nvSpPr>
          <p:cNvPr id="8" name="Title 1"/>
          <p:cNvSpPr txBox="1">
            <a:spLocks/>
          </p:cNvSpPr>
          <p:nvPr/>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3800" b="0" i="0" kern="1200" cap="small" spc="40" baseline="0">
                <a:gradFill flip="none" rotWithShape="1">
                  <a:gsLst>
                    <a:gs pos="0">
                      <a:srgbClr val="004874"/>
                    </a:gs>
                    <a:gs pos="100000">
                      <a:srgbClr val="041F36"/>
                    </a:gs>
                  </a:gsLst>
                  <a:lin ang="5400000" scaled="1"/>
                  <a:tileRect/>
                </a:gradFill>
                <a:latin typeface="Impact" panose="020B0806030902050204" pitchFamily="34" charset="0"/>
                <a:ea typeface="+mj-ea"/>
                <a:cs typeface="Impact" panose="020B0806030902050204" pitchFamily="34" charset="0"/>
              </a:defRPr>
            </a:lvl1pPr>
          </a:lstStyle>
          <a:p>
            <a:r>
              <a:rPr lang="en-US" dirty="0"/>
              <a:t>Speakers’ Contact Information Cont.</a:t>
            </a:r>
          </a:p>
        </p:txBody>
      </p:sp>
      <p:sp>
        <p:nvSpPr>
          <p:cNvPr id="17" name="Rounded Rectangle 16"/>
          <p:cNvSpPr/>
          <p:nvPr/>
        </p:nvSpPr>
        <p:spPr>
          <a:xfrm>
            <a:off x="189409" y="2622620"/>
            <a:ext cx="4868929" cy="14309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C00000"/>
                </a:solidFill>
                <a:latin typeface="Tahoma" pitchFamily="34" charset="0"/>
              </a:rPr>
              <a:t>Speaker: 	William Mitchell</a:t>
            </a:r>
          </a:p>
          <a:p>
            <a:r>
              <a:rPr lang="en-US" sz="1600" dirty="0">
                <a:solidFill>
                  <a:srgbClr val="C00000"/>
                </a:solidFill>
                <a:latin typeface="Tahoma" pitchFamily="34" charset="0"/>
              </a:rPr>
              <a:t>Title: Federal Project Officer, Region 3</a:t>
            </a:r>
          </a:p>
          <a:p>
            <a:r>
              <a:rPr lang="en-US" sz="1600" dirty="0">
                <a:solidFill>
                  <a:srgbClr val="C00000"/>
                </a:solidFill>
                <a:latin typeface="Tahoma" pitchFamily="34" charset="0"/>
              </a:rPr>
              <a:t>Organization: U.S. Department of Labor/ETA</a:t>
            </a:r>
          </a:p>
          <a:p>
            <a:r>
              <a:rPr lang="en-US" sz="1600" dirty="0">
                <a:solidFill>
                  <a:srgbClr val="C00000"/>
                </a:solidFill>
                <a:latin typeface="Tahoma" pitchFamily="34" charset="0"/>
              </a:rPr>
              <a:t>Email: mitchell.william.p@dol.gov	</a:t>
            </a:r>
          </a:p>
          <a:p>
            <a:r>
              <a:rPr lang="en-US" sz="1600" dirty="0">
                <a:solidFill>
                  <a:srgbClr val="C00000"/>
                </a:solidFill>
                <a:latin typeface="Tahoma" pitchFamily="34" charset="0"/>
              </a:rPr>
              <a:t>Telephone: (404) 302-5342</a:t>
            </a:r>
          </a:p>
        </p:txBody>
      </p:sp>
      <p:sp>
        <p:nvSpPr>
          <p:cNvPr id="19" name="Rounded Rectangle 18"/>
          <p:cNvSpPr/>
          <p:nvPr/>
        </p:nvSpPr>
        <p:spPr>
          <a:xfrm>
            <a:off x="196668" y="1088408"/>
            <a:ext cx="4868929" cy="13787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C00000"/>
                </a:solidFill>
                <a:latin typeface="Tahoma" pitchFamily="34" charset="0"/>
              </a:rPr>
              <a:t>Speaker:  Antonio McKoy</a:t>
            </a:r>
          </a:p>
          <a:p>
            <a:r>
              <a:rPr lang="en-US" sz="1600" dirty="0">
                <a:solidFill>
                  <a:srgbClr val="C00000"/>
                </a:solidFill>
                <a:latin typeface="Tahoma" pitchFamily="34" charset="0"/>
              </a:rPr>
              <a:t>Title: Federal Project Officer, Region 2</a:t>
            </a:r>
          </a:p>
          <a:p>
            <a:r>
              <a:rPr lang="en-US" sz="1600" dirty="0">
                <a:solidFill>
                  <a:srgbClr val="C00000"/>
                </a:solidFill>
                <a:latin typeface="Tahoma" pitchFamily="34" charset="0"/>
              </a:rPr>
              <a:t>Organization: U.S. Department of Labor/ETA</a:t>
            </a:r>
          </a:p>
          <a:p>
            <a:r>
              <a:rPr lang="en-US" sz="1600" dirty="0">
                <a:solidFill>
                  <a:srgbClr val="C00000"/>
                </a:solidFill>
                <a:latin typeface="Tahoma" pitchFamily="34" charset="0"/>
              </a:rPr>
              <a:t>Email: mckoy.antonio.l@dol.gov</a:t>
            </a:r>
          </a:p>
          <a:p>
            <a:r>
              <a:rPr lang="en-US" sz="1600" dirty="0">
                <a:solidFill>
                  <a:srgbClr val="C00000"/>
                </a:solidFill>
                <a:latin typeface="Tahoma" pitchFamily="34" charset="0"/>
              </a:rPr>
              <a:t>Telephone: (215) 861-5225</a:t>
            </a:r>
          </a:p>
        </p:txBody>
      </p:sp>
      <p:sp>
        <p:nvSpPr>
          <p:cNvPr id="9" name="Rounded Rectangle 8"/>
          <p:cNvSpPr/>
          <p:nvPr/>
        </p:nvSpPr>
        <p:spPr>
          <a:xfrm>
            <a:off x="196667" y="4242079"/>
            <a:ext cx="4868929" cy="153572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C00000"/>
              </a:solidFill>
              <a:latin typeface="Tahoma" pitchFamily="34" charset="0"/>
            </a:endParaRPr>
          </a:p>
          <a:p>
            <a:r>
              <a:rPr lang="en-US" sz="1600" dirty="0">
                <a:solidFill>
                  <a:srgbClr val="C00000"/>
                </a:solidFill>
                <a:latin typeface="Tahoma" pitchFamily="34" charset="0"/>
              </a:rPr>
              <a:t>Speaker: 	Jenn Smith	</a:t>
            </a:r>
          </a:p>
          <a:p>
            <a:r>
              <a:rPr lang="en-US" sz="1600" dirty="0">
                <a:solidFill>
                  <a:srgbClr val="C00000"/>
                </a:solidFill>
                <a:latin typeface="Tahoma" pitchFamily="34" charset="0"/>
              </a:rPr>
              <a:t>Title: National YouthBuild Director</a:t>
            </a:r>
          </a:p>
          <a:p>
            <a:r>
              <a:rPr lang="en-US" sz="1600" dirty="0">
                <a:solidFill>
                  <a:srgbClr val="C00000"/>
                </a:solidFill>
                <a:latin typeface="Tahoma" pitchFamily="34" charset="0"/>
              </a:rPr>
              <a:t>Organization: U.S. Department of Labor/ETA</a:t>
            </a:r>
          </a:p>
          <a:p>
            <a:r>
              <a:rPr lang="en-US" sz="1600" dirty="0">
                <a:solidFill>
                  <a:srgbClr val="C00000"/>
                </a:solidFill>
                <a:latin typeface="Tahoma" pitchFamily="34" charset="0"/>
              </a:rPr>
              <a:t>Email: smith.jenn@dol.gov</a:t>
            </a:r>
          </a:p>
          <a:p>
            <a:r>
              <a:rPr lang="en-US" sz="1600" dirty="0">
                <a:solidFill>
                  <a:srgbClr val="C00000"/>
                </a:solidFill>
                <a:latin typeface="Tahoma" pitchFamily="34" charset="0"/>
              </a:rPr>
              <a:t>Telephone: 202-693-3597	</a:t>
            </a:r>
          </a:p>
          <a:p>
            <a:endParaRPr lang="en-US" sz="1600" dirty="0">
              <a:solidFill>
                <a:srgbClr val="C00000"/>
              </a:solidFill>
              <a:latin typeface="Tahoma" pitchFamily="34" charset="0"/>
            </a:endParaRPr>
          </a:p>
        </p:txBody>
      </p:sp>
    </p:spTree>
    <p:extLst>
      <p:ext uri="{BB962C8B-B14F-4D97-AF65-F5344CB8AC3E}">
        <p14:creationId xmlns:p14="http://schemas.microsoft.com/office/powerpoint/2010/main" val="37604168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273" y="3144234"/>
            <a:ext cx="4931037" cy="848417"/>
          </a:xfrm>
        </p:spPr>
        <p:txBody>
          <a:bodyPr>
            <a:normAutofit fontScale="90000"/>
          </a:bodyPr>
          <a:lstStyle/>
          <a:p>
            <a:r>
              <a:rPr lang="en-US" sz="3600" dirty="0"/>
              <a:t>YouthBuild Webinar Series:</a:t>
            </a:r>
            <a:br>
              <a:rPr lang="en-US" sz="3600" dirty="0"/>
            </a:br>
            <a:r>
              <a:rPr lang="en-US" sz="2700" dirty="0">
                <a:solidFill>
                  <a:schemeClr val="tx2"/>
                </a:solidFill>
                <a:latin typeface="+mj-lt"/>
              </a:rPr>
              <a:t>April 4, 2017 2:00 – 3:30 pm Et</a:t>
            </a:r>
            <a:br>
              <a:rPr lang="en-US" sz="2700" dirty="0">
                <a:solidFill>
                  <a:schemeClr val="tx2"/>
                </a:solidFill>
                <a:latin typeface="+mj-lt"/>
              </a:rPr>
            </a:br>
            <a:r>
              <a:rPr lang="en-US" sz="2700" dirty="0">
                <a:solidFill>
                  <a:schemeClr val="tx2"/>
                </a:solidFill>
                <a:latin typeface="+mj-lt"/>
              </a:rPr>
              <a:t>Construction and Youth leadership</a:t>
            </a:r>
            <a:br>
              <a:rPr lang="en-US" sz="2700" dirty="0">
                <a:solidFill>
                  <a:schemeClr val="tx2"/>
                </a:solidFill>
                <a:latin typeface="+mj-lt"/>
              </a:rPr>
            </a:br>
            <a:endParaRPr lang="en-US" sz="2700" dirty="0">
              <a:solidFill>
                <a:schemeClr val="tx2"/>
              </a:solidFill>
              <a:latin typeface="+mj-lt"/>
            </a:endParaRPr>
          </a:p>
        </p:txBody>
      </p:sp>
      <p:sp>
        <p:nvSpPr>
          <p:cNvPr id="5" name="Title 1"/>
          <p:cNvSpPr txBox="1">
            <a:spLocks/>
          </p:cNvSpPr>
          <p:nvPr/>
        </p:nvSpPr>
        <p:spPr>
          <a:xfrm>
            <a:off x="238836" y="259307"/>
            <a:ext cx="4988257" cy="1023582"/>
          </a:xfrm>
          <a:prstGeom prst="rect">
            <a:avLst/>
          </a:prstGeom>
        </p:spPr>
        <p:txBody>
          <a:bodyPr vert="horz" lIns="91440" tIns="45720" rIns="91440" bIns="45720" rtlCol="0" anchor="b" anchorCtr="0">
            <a:normAutofit fontScale="97500"/>
          </a:bodyPr>
          <a:lstStyle>
            <a:lvl1pPr algn="l" defTabSz="457200" rtl="0" eaLnBrk="1" latinLnBrk="0" hangingPunct="1">
              <a:lnSpc>
                <a:spcPct val="85000"/>
              </a:lnSpc>
              <a:spcBef>
                <a:spcPct val="0"/>
              </a:spcBef>
              <a:buNone/>
              <a:defRPr sz="4000" b="0" i="0" kern="1200" cap="small" spc="40" baseline="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stStyle>
          <a:p>
            <a:r>
              <a:rPr lang="en-US" sz="5400" dirty="0"/>
              <a:t>Save the Date!</a:t>
            </a:r>
          </a:p>
        </p:txBody>
      </p:sp>
    </p:spTree>
    <p:extLst>
      <p:ext uri="{BB962C8B-B14F-4D97-AF65-F5344CB8AC3E}">
        <p14:creationId xmlns:p14="http://schemas.microsoft.com/office/powerpoint/2010/main" val="2873859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Presenters</a:t>
            </a:r>
          </a:p>
        </p:txBody>
      </p:sp>
      <p:sp>
        <p:nvSpPr>
          <p:cNvPr id="7" name="Content Placeholder 2"/>
          <p:cNvSpPr txBox="1">
            <a:spLocks/>
          </p:cNvSpPr>
          <p:nvPr/>
        </p:nvSpPr>
        <p:spPr>
          <a:xfrm>
            <a:off x="2680257" y="1081173"/>
            <a:ext cx="5197651" cy="1338693"/>
          </a:xfrm>
          <a:prstGeom prst="rect">
            <a:avLst/>
          </a:prstGeom>
          <a:solidFill>
            <a:schemeClr val="bg1">
              <a:lumMod val="75000"/>
              <a:alpha val="85000"/>
            </a:schemeClr>
          </a:solidFill>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200" dirty="0"/>
          </a:p>
        </p:txBody>
      </p:sp>
      <p:sp>
        <p:nvSpPr>
          <p:cNvPr id="3" name="Slide Number Placeholder 2"/>
          <p:cNvSpPr>
            <a:spLocks noGrp="1"/>
          </p:cNvSpPr>
          <p:nvPr>
            <p:ph type="sldNum" sz="quarter" idx="4294967295"/>
          </p:nvPr>
        </p:nvSpPr>
        <p:spPr>
          <a:xfrm>
            <a:off x="6324600" y="6416675"/>
            <a:ext cx="2133600" cy="365125"/>
          </a:xfrm>
          <a:prstGeom prst="rect">
            <a:avLst/>
          </a:prstGeom>
        </p:spPr>
        <p:txBody>
          <a:bodyPr/>
          <a:lstStyle/>
          <a:p>
            <a:fld id="{01723B91-CE10-4F20-890A-0852E2246859}" type="slidenum">
              <a:rPr lang="en-US" smtClean="0"/>
              <a:pPr/>
              <a:t>6</a:t>
            </a:fld>
            <a:endParaRPr lang="en-US" dirty="0"/>
          </a:p>
        </p:txBody>
      </p:sp>
      <p:sp>
        <p:nvSpPr>
          <p:cNvPr id="6" name="Footer Placeholder 5"/>
          <p:cNvSpPr>
            <a:spLocks noGrp="1"/>
          </p:cNvSpPr>
          <p:nvPr>
            <p:ph type="ftr" sz="quarter" idx="4294967295"/>
          </p:nvPr>
        </p:nvSpPr>
        <p:spPr>
          <a:xfrm>
            <a:off x="3124200" y="6416675"/>
            <a:ext cx="2895600" cy="365125"/>
          </a:xfrm>
          <a:prstGeom prst="rect">
            <a:avLst/>
          </a:prstGeom>
        </p:spPr>
        <p:txBody>
          <a:bodyPr/>
          <a:lstStyle/>
          <a:p>
            <a:r>
              <a:rPr lang="en-US" dirty="0"/>
              <a:t>#</a:t>
            </a:r>
          </a:p>
        </p:txBody>
      </p:sp>
      <p:sp>
        <p:nvSpPr>
          <p:cNvPr id="10" name="Content Placeholder 2"/>
          <p:cNvSpPr txBox="1">
            <a:spLocks/>
          </p:cNvSpPr>
          <p:nvPr/>
        </p:nvSpPr>
        <p:spPr>
          <a:xfrm>
            <a:off x="2680259" y="2767565"/>
            <a:ext cx="5197649" cy="1311309"/>
          </a:xfrm>
          <a:prstGeom prst="rect">
            <a:avLst/>
          </a:prstGeom>
          <a:solidFill>
            <a:schemeClr val="bg1">
              <a:lumMod val="75000"/>
              <a:alpha val="85000"/>
            </a:schemeClr>
          </a:solidFill>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200" dirty="0"/>
          </a:p>
        </p:txBody>
      </p:sp>
      <p:sp>
        <p:nvSpPr>
          <p:cNvPr id="11" name="Content Placeholder 2"/>
          <p:cNvSpPr txBox="1">
            <a:spLocks/>
          </p:cNvSpPr>
          <p:nvPr/>
        </p:nvSpPr>
        <p:spPr>
          <a:xfrm>
            <a:off x="2730500" y="4538504"/>
            <a:ext cx="5197649" cy="1311309"/>
          </a:xfrm>
          <a:prstGeom prst="rect">
            <a:avLst/>
          </a:prstGeom>
          <a:solidFill>
            <a:schemeClr val="bg1">
              <a:lumMod val="75000"/>
              <a:alpha val="85000"/>
            </a:schemeClr>
          </a:solidFill>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200" dirty="0"/>
          </a:p>
        </p:txBody>
      </p:sp>
      <p:sp>
        <p:nvSpPr>
          <p:cNvPr id="8" name="TextBox 7"/>
          <p:cNvSpPr txBox="1"/>
          <p:nvPr/>
        </p:nvSpPr>
        <p:spPr>
          <a:xfrm>
            <a:off x="2680257" y="1181132"/>
            <a:ext cx="5097166" cy="1138773"/>
          </a:xfrm>
          <a:prstGeom prst="rect">
            <a:avLst/>
          </a:prstGeom>
          <a:noFill/>
        </p:spPr>
        <p:txBody>
          <a:bodyPr wrap="square" rtlCol="0">
            <a:spAutoFit/>
          </a:bodyPr>
          <a:lstStyle/>
          <a:p>
            <a:r>
              <a:rPr lang="en-US" sz="2400" b="1" dirty="0">
                <a:solidFill>
                  <a:schemeClr val="tx2"/>
                </a:solidFill>
              </a:rPr>
              <a:t>Adrian Barrett</a:t>
            </a:r>
          </a:p>
          <a:p>
            <a:r>
              <a:rPr lang="en-US" sz="2200" dirty="0">
                <a:solidFill>
                  <a:schemeClr val="tx2"/>
                </a:solidFill>
              </a:rPr>
              <a:t>Federal Project Officer</a:t>
            </a:r>
          </a:p>
          <a:p>
            <a:r>
              <a:rPr lang="en-US" sz="2200" dirty="0">
                <a:solidFill>
                  <a:schemeClr val="tx2"/>
                </a:solidFill>
              </a:rPr>
              <a:t>Region 3, US Department of Labor/ETA</a:t>
            </a:r>
          </a:p>
        </p:txBody>
      </p:sp>
      <p:sp>
        <p:nvSpPr>
          <p:cNvPr id="12" name="TextBox 11"/>
          <p:cNvSpPr txBox="1"/>
          <p:nvPr/>
        </p:nvSpPr>
        <p:spPr>
          <a:xfrm>
            <a:off x="2730500" y="2767565"/>
            <a:ext cx="5267988" cy="1138773"/>
          </a:xfrm>
          <a:prstGeom prst="rect">
            <a:avLst/>
          </a:prstGeom>
          <a:noFill/>
        </p:spPr>
        <p:txBody>
          <a:bodyPr wrap="square" rtlCol="0">
            <a:spAutoFit/>
          </a:bodyPr>
          <a:lstStyle/>
          <a:p>
            <a:r>
              <a:rPr lang="en-US" sz="2400" b="1" dirty="0">
                <a:solidFill>
                  <a:schemeClr val="tx2"/>
                </a:solidFill>
              </a:rPr>
              <a:t>Douglas Harris</a:t>
            </a:r>
          </a:p>
          <a:p>
            <a:r>
              <a:rPr lang="en-US" sz="2200" dirty="0">
                <a:solidFill>
                  <a:schemeClr val="tx2"/>
                </a:solidFill>
              </a:rPr>
              <a:t>Federal Project Officer</a:t>
            </a:r>
          </a:p>
          <a:p>
            <a:r>
              <a:rPr lang="en-US" sz="2200" dirty="0">
                <a:solidFill>
                  <a:schemeClr val="tx2"/>
                </a:solidFill>
              </a:rPr>
              <a:t>Region 4, US Department of Labor/ETA</a:t>
            </a:r>
          </a:p>
        </p:txBody>
      </p:sp>
      <p:sp>
        <p:nvSpPr>
          <p:cNvPr id="13" name="TextBox 12"/>
          <p:cNvSpPr txBox="1"/>
          <p:nvPr/>
        </p:nvSpPr>
        <p:spPr>
          <a:xfrm>
            <a:off x="2730500" y="4624771"/>
            <a:ext cx="5147408" cy="1138773"/>
          </a:xfrm>
          <a:prstGeom prst="rect">
            <a:avLst/>
          </a:prstGeom>
          <a:noFill/>
        </p:spPr>
        <p:txBody>
          <a:bodyPr wrap="square" rtlCol="0">
            <a:spAutoFit/>
          </a:bodyPr>
          <a:lstStyle/>
          <a:p>
            <a:r>
              <a:rPr lang="en-US" sz="2400" b="1" dirty="0">
                <a:solidFill>
                  <a:schemeClr val="tx2"/>
                </a:solidFill>
              </a:rPr>
              <a:t>Antonio McKoy</a:t>
            </a:r>
          </a:p>
          <a:p>
            <a:r>
              <a:rPr lang="en-US" sz="2200" dirty="0">
                <a:solidFill>
                  <a:schemeClr val="tx2"/>
                </a:solidFill>
              </a:rPr>
              <a:t>Federal Project Officer</a:t>
            </a:r>
          </a:p>
          <a:p>
            <a:r>
              <a:rPr lang="en-US" sz="2200" dirty="0">
                <a:solidFill>
                  <a:schemeClr val="tx2"/>
                </a:solidFill>
              </a:rPr>
              <a:t>Region 2, US Department of Labor/ETA</a:t>
            </a:r>
          </a:p>
        </p:txBody>
      </p:sp>
      <p:pic>
        <p:nvPicPr>
          <p:cNvPr id="1026" name="Picture 2" descr="C:\Users\smith.jenn\AppData\Local\Microsoft\Windows\Temporary Internet Files\Content.Outlook\4R1UORID\Headshot.jpg"/>
          <p:cNvPicPr>
            <a:picLocks noChangeAspect="1" noChangeArrowheads="1"/>
          </p:cNvPicPr>
          <p:nvPr/>
        </p:nvPicPr>
        <p:blipFill rotWithShape="1">
          <a:blip r:embed="rId3">
            <a:extLst>
              <a:ext uri="{28A0092B-C50C-407E-A947-70E740481C1C}">
                <a14:useLocalDpi xmlns:a14="http://schemas.microsoft.com/office/drawing/2010/main" val="0"/>
              </a:ext>
            </a:extLst>
          </a:blip>
          <a:srcRect l="8863" r="21755" b="20064"/>
          <a:stretch/>
        </p:blipFill>
        <p:spPr bwMode="auto">
          <a:xfrm>
            <a:off x="633046" y="1081173"/>
            <a:ext cx="1453718" cy="15017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445" y="4545513"/>
            <a:ext cx="1304300" cy="1304300"/>
          </a:xfrm>
          <a:prstGeom prst="rect">
            <a:avLst/>
          </a:prstGeom>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0965" t="18615" r="27417" b="-2"/>
          <a:stretch/>
        </p:blipFill>
        <p:spPr bwMode="auto">
          <a:xfrm>
            <a:off x="698826" y="2775484"/>
            <a:ext cx="1387938" cy="1639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6747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9563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Presenters</a:t>
            </a:r>
          </a:p>
        </p:txBody>
      </p:sp>
      <p:sp>
        <p:nvSpPr>
          <p:cNvPr id="7" name="Content Placeholder 2"/>
          <p:cNvSpPr txBox="1">
            <a:spLocks/>
          </p:cNvSpPr>
          <p:nvPr/>
        </p:nvSpPr>
        <p:spPr>
          <a:xfrm>
            <a:off x="2733152" y="3626174"/>
            <a:ext cx="5315578" cy="1310689"/>
          </a:xfrm>
          <a:prstGeom prst="rect">
            <a:avLst/>
          </a:prstGeom>
          <a:solidFill>
            <a:schemeClr val="bg1">
              <a:lumMod val="75000"/>
              <a:alpha val="85000"/>
            </a:schemeClr>
          </a:solidFill>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0"/>
              </a:spcAft>
              <a:buFont typeface="Arial" pitchFamily="34" charset="0"/>
              <a:buNone/>
            </a:pPr>
            <a:r>
              <a:rPr lang="en-US" sz="2400" b="1" dirty="0"/>
              <a:t>Jenn Smith</a:t>
            </a:r>
          </a:p>
          <a:p>
            <a:pPr marL="0" indent="0">
              <a:spcAft>
                <a:spcPts val="0"/>
              </a:spcAft>
              <a:buFont typeface="Arial" pitchFamily="34" charset="0"/>
              <a:buNone/>
            </a:pPr>
            <a:r>
              <a:rPr lang="en-US" sz="2200" dirty="0"/>
              <a:t>National YouthBuild Director	</a:t>
            </a:r>
          </a:p>
          <a:p>
            <a:pPr marL="57150" indent="-57150">
              <a:spcAft>
                <a:spcPts val="0"/>
              </a:spcAft>
              <a:buFont typeface="Arial" pitchFamily="34" charset="0"/>
              <a:buNone/>
            </a:pPr>
            <a:r>
              <a:rPr lang="en-US" sz="2200" dirty="0"/>
              <a:t>U.S. Department of Labor/ETA</a:t>
            </a:r>
          </a:p>
        </p:txBody>
      </p:sp>
      <p:sp>
        <p:nvSpPr>
          <p:cNvPr id="3" name="Slide Number Placeholder 2"/>
          <p:cNvSpPr>
            <a:spLocks noGrp="1"/>
          </p:cNvSpPr>
          <p:nvPr>
            <p:ph type="sldNum" sz="quarter" idx="4294967295"/>
          </p:nvPr>
        </p:nvSpPr>
        <p:spPr>
          <a:xfrm>
            <a:off x="6324600" y="6400800"/>
            <a:ext cx="2133600" cy="365125"/>
          </a:xfrm>
          <a:prstGeom prst="rect">
            <a:avLst/>
          </a:prstGeom>
        </p:spPr>
        <p:txBody>
          <a:bodyPr/>
          <a:lstStyle/>
          <a:p>
            <a:fld id="{01723B91-CE10-4F20-890A-0852E2246859}" type="slidenum">
              <a:rPr lang="en-US" smtClean="0"/>
              <a:pPr/>
              <a:t>7</a:t>
            </a:fld>
            <a:endParaRPr lang="en-US" dirty="0"/>
          </a:p>
        </p:txBody>
      </p:sp>
      <p:sp>
        <p:nvSpPr>
          <p:cNvPr id="6" name="Footer Placeholder 5"/>
          <p:cNvSpPr>
            <a:spLocks noGrp="1"/>
          </p:cNvSpPr>
          <p:nvPr>
            <p:ph type="ftr" sz="quarter" idx="4294967295"/>
          </p:nvPr>
        </p:nvSpPr>
        <p:spPr>
          <a:xfrm>
            <a:off x="3124200" y="6416675"/>
            <a:ext cx="2895600" cy="365125"/>
          </a:xfrm>
          <a:prstGeom prst="rect">
            <a:avLst/>
          </a:prstGeom>
        </p:spPr>
        <p:txBody>
          <a:bodyPr/>
          <a:lstStyle/>
          <a:p>
            <a:r>
              <a:rPr lang="en-US" dirty="0"/>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658" y="3515509"/>
            <a:ext cx="1308380" cy="1532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2"/>
          <p:cNvSpPr txBox="1">
            <a:spLocks/>
          </p:cNvSpPr>
          <p:nvPr/>
        </p:nvSpPr>
        <p:spPr>
          <a:xfrm>
            <a:off x="2733152" y="1712769"/>
            <a:ext cx="5315578" cy="1310689"/>
          </a:xfrm>
          <a:prstGeom prst="rect">
            <a:avLst/>
          </a:prstGeom>
          <a:solidFill>
            <a:schemeClr val="bg1">
              <a:lumMod val="75000"/>
              <a:alpha val="85000"/>
            </a:schemeClr>
          </a:solidFill>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0"/>
              </a:spcAft>
              <a:buNone/>
            </a:pPr>
            <a:r>
              <a:rPr lang="en-US" sz="2400" b="1" dirty="0"/>
              <a:t>William Mitchell</a:t>
            </a:r>
          </a:p>
          <a:p>
            <a:pPr marL="0" indent="0">
              <a:spcAft>
                <a:spcPts val="0"/>
              </a:spcAft>
              <a:buNone/>
            </a:pPr>
            <a:r>
              <a:rPr lang="en-US" sz="2200" dirty="0"/>
              <a:t>Federal Project Officer</a:t>
            </a:r>
          </a:p>
          <a:p>
            <a:pPr marL="0" indent="0">
              <a:spcAft>
                <a:spcPts val="0"/>
              </a:spcAft>
              <a:buNone/>
            </a:pPr>
            <a:r>
              <a:rPr lang="en-US" sz="2200" dirty="0"/>
              <a:t>Region 3, U.S. Department of Labor/ETA</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658" y="1712769"/>
            <a:ext cx="1308380" cy="138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2408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Can You Find DOL Guidance?</a:t>
            </a:r>
          </a:p>
        </p:txBody>
      </p:sp>
      <p:sp>
        <p:nvSpPr>
          <p:cNvPr id="3" name="Content Placeholder 2"/>
          <p:cNvSpPr>
            <a:spLocks noGrp="1"/>
          </p:cNvSpPr>
          <p:nvPr>
            <p:ph idx="1"/>
          </p:nvPr>
        </p:nvSpPr>
        <p:spPr>
          <a:xfrm>
            <a:off x="457199" y="991981"/>
            <a:ext cx="7285703" cy="5054857"/>
          </a:xfrm>
        </p:spPr>
        <p:txBody>
          <a:bodyPr>
            <a:normAutofit fontScale="85000" lnSpcReduction="20000"/>
          </a:bodyPr>
          <a:lstStyle/>
          <a:p>
            <a:pPr>
              <a:spcBef>
                <a:spcPts val="1800"/>
              </a:spcBef>
            </a:pPr>
            <a:r>
              <a:rPr lang="en-US" dirty="0"/>
              <a:t>Go to </a:t>
            </a:r>
            <a:r>
              <a:rPr lang="en-US" dirty="0">
                <a:hlinkClick r:id="rId3"/>
              </a:rPr>
              <a:t>www.doleta.gov</a:t>
            </a:r>
            <a:r>
              <a:rPr lang="en-US" dirty="0"/>
              <a:t> and select Policy and Guidance under the Resource Library tab </a:t>
            </a:r>
            <a:r>
              <a:rPr lang="en-US" u="sng" dirty="0"/>
              <a:t>or</a:t>
            </a:r>
            <a:r>
              <a:rPr lang="en-US" dirty="0"/>
              <a:t> go directly to </a:t>
            </a:r>
            <a:r>
              <a:rPr lang="en-US" dirty="0">
                <a:hlinkClick r:id="rId4"/>
              </a:rPr>
              <a:t>https://wdr.doleta.gov/directives/</a:t>
            </a:r>
            <a:endParaRPr lang="en-US" dirty="0"/>
          </a:p>
          <a:p>
            <a:pPr>
              <a:spcBef>
                <a:spcPts val="1800"/>
              </a:spcBef>
            </a:pPr>
            <a:r>
              <a:rPr lang="en-US" dirty="0"/>
              <a:t>To find a TEGL or TEN, select the option from the Current Advisories list. </a:t>
            </a:r>
          </a:p>
          <a:p>
            <a:pPr>
              <a:spcBef>
                <a:spcPts val="1800"/>
              </a:spcBef>
            </a:pPr>
            <a:r>
              <a:rPr lang="en-US" dirty="0"/>
              <a:t>The second number (after the dash) in a TEGL/TEN is the year of publication</a:t>
            </a:r>
          </a:p>
          <a:p>
            <a:pPr>
              <a:spcBef>
                <a:spcPts val="1800"/>
              </a:spcBef>
            </a:pPr>
            <a:r>
              <a:rPr lang="en-US" dirty="0"/>
              <a:t>Select the year and then select List</a:t>
            </a:r>
          </a:p>
          <a:p>
            <a:pPr>
              <a:spcBef>
                <a:spcPts val="1800"/>
              </a:spcBef>
            </a:pPr>
            <a:r>
              <a:rPr lang="en-US" dirty="0"/>
              <a:t>The list of TEGLs/TENs in that year will come up</a:t>
            </a:r>
          </a:p>
          <a:p>
            <a:pPr>
              <a:spcBef>
                <a:spcPts val="1800"/>
              </a:spcBef>
            </a:pPr>
            <a:r>
              <a:rPr lang="en-US" dirty="0"/>
              <a:t>The first number (before the dash) is the order of that TEGL/TEN within the year.</a:t>
            </a:r>
          </a:p>
        </p:txBody>
      </p:sp>
    </p:spTree>
    <p:extLst>
      <p:ext uri="{BB962C8B-B14F-4D97-AF65-F5344CB8AC3E}">
        <p14:creationId xmlns:p14="http://schemas.microsoft.com/office/powerpoint/2010/main" val="1983912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 44-07</a:t>
            </a:r>
          </a:p>
        </p:txBody>
      </p:sp>
      <p:sp>
        <p:nvSpPr>
          <p:cNvPr id="4" name="Footer Placeholder 3"/>
          <p:cNvSpPr>
            <a:spLocks noGrp="1"/>
          </p:cNvSpPr>
          <p:nvPr>
            <p:ph type="ftr" sz="quarter" idx="4294967295"/>
          </p:nvPr>
        </p:nvSpPr>
        <p:spPr>
          <a:xfrm>
            <a:off x="3124200" y="6416675"/>
            <a:ext cx="2895600" cy="365125"/>
          </a:xfrm>
          <a:prstGeom prst="rect">
            <a:avLst/>
          </a:prstGeom>
        </p:spPr>
        <p:txBody>
          <a:bodyPr/>
          <a:lstStyle/>
          <a:p>
            <a:r>
              <a:rPr lang="en-US" dirty="0">
                <a:solidFill>
                  <a:prstClr val="white"/>
                </a:solidFill>
              </a:rPr>
              <a:t>#</a:t>
            </a:r>
          </a:p>
        </p:txBody>
      </p:sp>
      <p:sp>
        <p:nvSpPr>
          <p:cNvPr id="5" name="Slide Number Placeholder 4"/>
          <p:cNvSpPr>
            <a:spLocks noGrp="1"/>
          </p:cNvSpPr>
          <p:nvPr>
            <p:ph type="sldNum" sz="quarter" idx="4294967295"/>
          </p:nvPr>
        </p:nvSpPr>
        <p:spPr>
          <a:xfrm>
            <a:off x="6324600" y="6416675"/>
            <a:ext cx="2133600" cy="365125"/>
          </a:xfrm>
          <a:prstGeom prst="rect">
            <a:avLst/>
          </a:prstGeom>
        </p:spPr>
        <p:txBody>
          <a:bodyPr/>
          <a:lstStyle/>
          <a:p>
            <a:fld id="{01723B91-CE10-4F20-890A-0852E2246859}" type="slidenum">
              <a:rPr lang="en-US" smtClean="0">
                <a:solidFill>
                  <a:prstClr val="black"/>
                </a:solidFill>
              </a:rPr>
              <a:pPr/>
              <a:t>9</a:t>
            </a:fld>
            <a:endParaRPr lang="en-US" dirty="0">
              <a:solidFill>
                <a:prstClr val="black"/>
              </a:solidFill>
            </a:endParaRPr>
          </a:p>
        </p:txBody>
      </p:sp>
      <p:sp>
        <p:nvSpPr>
          <p:cNvPr id="3" name="TextBox 2"/>
          <p:cNvSpPr txBox="1"/>
          <p:nvPr/>
        </p:nvSpPr>
        <p:spPr>
          <a:xfrm>
            <a:off x="635234" y="1196374"/>
            <a:ext cx="7434944" cy="4893647"/>
          </a:xfrm>
          <a:prstGeom prst="rect">
            <a:avLst/>
          </a:prstGeom>
          <a:noFill/>
        </p:spPr>
        <p:txBody>
          <a:bodyPr wrap="square" rtlCol="0">
            <a:spAutoFit/>
          </a:bodyPr>
          <a:lstStyle/>
          <a:p>
            <a:pPr algn="ctr"/>
            <a:r>
              <a:rPr lang="en-US" sz="2400" dirty="0">
                <a:solidFill>
                  <a:srgbClr val="C00000"/>
                </a:solidFill>
                <a:latin typeface="Arial" panose="020B0604020202020204" pitchFamily="34" charset="0"/>
                <a:ea typeface="Tahoma" panose="020B0604030504040204" pitchFamily="34" charset="0"/>
                <a:cs typeface="Arial" panose="020B0604020202020204" pitchFamily="34" charset="0"/>
              </a:rPr>
              <a:t>Providing Strategies to the One-Stop Career Center System on Collaborating with YouthBuild</a:t>
            </a:r>
          </a:p>
          <a:p>
            <a:pPr algn="ctr"/>
            <a:r>
              <a:rPr lang="en-US" sz="2400" dirty="0">
                <a:solidFill>
                  <a:prstClr val="white"/>
                </a:solidFill>
                <a:latin typeface="Arial" panose="020B0604020202020204" pitchFamily="34" charset="0"/>
                <a:cs typeface="Arial" panose="020B0604020202020204" pitchFamily="34" charset="0"/>
              </a:rPr>
              <a:t>Their Role in Training</a:t>
            </a:r>
            <a:endParaRPr lang="en-US" sz="2400" dirty="0">
              <a:solidFill>
                <a:srgbClr val="C00000"/>
              </a:solidFill>
              <a:latin typeface="Arial" panose="020B0604020202020204" pitchFamily="34" charset="0"/>
              <a:cs typeface="Arial" panose="020B0604020202020204" pitchFamily="34" charset="0"/>
            </a:endParaRPr>
          </a:p>
          <a:p>
            <a:pPr marL="342900" indent="-342900">
              <a:spcBef>
                <a:spcPts val="1200"/>
              </a:spcBef>
              <a:buFont typeface="Arial" panose="020B0604020202020204" pitchFamily="34" charset="0"/>
              <a:buChar char="•"/>
            </a:pPr>
            <a:r>
              <a:rPr lang="en-US" sz="2400" dirty="0">
                <a:solidFill>
                  <a:srgbClr val="C00000"/>
                </a:solidFill>
                <a:latin typeface="Arial" panose="020B0604020202020204" pitchFamily="34" charset="0"/>
                <a:cs typeface="Arial" panose="020B0604020202020204" pitchFamily="34" charset="0"/>
              </a:rPr>
              <a:t>Provides information on the YouthBuild program and opportunities for partnering/collaborating with the One Stop Career Center system (also known as American Job Centers or AJCs).</a:t>
            </a:r>
          </a:p>
          <a:p>
            <a:pPr marL="342900" indent="-342900">
              <a:spcBef>
                <a:spcPts val="1200"/>
              </a:spcBef>
              <a:buFont typeface="Arial" panose="020B0604020202020204" pitchFamily="34" charset="0"/>
              <a:buChar char="•"/>
            </a:pPr>
            <a:r>
              <a:rPr lang="en-US" sz="2400" dirty="0">
                <a:solidFill>
                  <a:srgbClr val="C00000"/>
                </a:solidFill>
                <a:latin typeface="Arial" panose="020B0604020202020204" pitchFamily="34" charset="0"/>
                <a:cs typeface="Arial" panose="020B0604020202020204" pitchFamily="34" charset="0"/>
              </a:rPr>
              <a:t>Provides examples of existing YouthBuild/One Stop partnerships.</a:t>
            </a:r>
          </a:p>
          <a:p>
            <a:pPr marL="342900" indent="-342900">
              <a:spcBef>
                <a:spcPts val="1200"/>
              </a:spcBef>
              <a:buFont typeface="Arial" panose="020B0604020202020204" pitchFamily="34" charset="0"/>
              <a:buChar char="•"/>
            </a:pPr>
            <a:r>
              <a:rPr lang="en-US" sz="2400" dirty="0">
                <a:solidFill>
                  <a:srgbClr val="C00000"/>
                </a:solidFill>
                <a:latin typeface="Arial" panose="020B0604020202020204" pitchFamily="34" charset="0"/>
                <a:cs typeface="Arial" panose="020B0604020202020204" pitchFamily="34" charset="0"/>
              </a:rPr>
              <a:t>Can be useful in approaching One Stops for collaboration as required partners.</a:t>
            </a:r>
          </a:p>
          <a:p>
            <a:endParaRPr lang="en-US" dirty="0"/>
          </a:p>
        </p:txBody>
      </p:sp>
    </p:spTree>
    <p:extLst>
      <p:ext uri="{BB962C8B-B14F-4D97-AF65-F5344CB8AC3E}">
        <p14:creationId xmlns:p14="http://schemas.microsoft.com/office/powerpoint/2010/main" val="30605295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4&quot;&gt;&lt;property id=&quot;20148&quot; value=&quot;5&quot;/&gt;&lt;property id=&quot;20300&quot; value=&quot;Slide 1 - &amp;quot;Documentation Requirements and Key Guidance &amp;quot;&quot;/&gt;&lt;property id=&quot;20307&quot; value=&quot;256&quot;/&gt;&lt;/object&gt;&lt;object type=&quot;3&quot; unique_id=&quot;10005&quot;&gt;&lt;property id=&quot;20148&quot; value=&quot;5&quot;/&gt;&lt;property id=&quot;20300&quot; value=&quot;Slide 2&quot;/&gt;&lt;property id=&quot;20307&quot; value=&quot;264&quot;/&gt;&lt;/object&gt;&lt;object type=&quot;3&quot; unique_id=&quot;10006&quot;&gt;&lt;property id=&quot;20148&quot; value=&quot;5&quot;/&gt;&lt;property id=&quot;20300&quot; value=&quot;Slide 3 - &amp;quot;Moderator&amp;quot;&quot;/&gt;&lt;property id=&quot;20307&quot; value=&quot;275&quot;/&gt;&lt;/object&gt;&lt;object type=&quot;3&quot; unique_id=&quot;10007&quot;&gt;&lt;property id=&quot;20148&quot; value=&quot;5&quot;/&gt;&lt;property id=&quot;20300&quot; value=&quot;Slide 4&quot;/&gt;&lt;property id=&quot;20307&quot; value=&quot;392&quot;/&gt;&lt;/object&gt;&lt;object type=&quot;3&quot; unique_id=&quot;10008&quot;&gt;&lt;property id=&quot;20148&quot; value=&quot;5&quot;/&gt;&lt;property id=&quot;20300&quot; value=&quot;Slide 5&quot;/&gt;&lt;property id=&quot;20307&quot; value=&quot;393&quot;/&gt;&lt;/object&gt;&lt;object type=&quot;3&quot; unique_id=&quot;10009&quot;&gt;&lt;property id=&quot;20148&quot; value=&quot;5&quot;/&gt;&lt;property id=&quot;20300&quot; value=&quot;Slide 6 - &amp;quot;Presenters&amp;quot;&quot;/&gt;&lt;property id=&quot;20307&quot; value=&quot;278&quot;/&gt;&lt;/object&gt;&lt;object type=&quot;3&quot; unique_id=&quot;10010&quot;&gt;&lt;property id=&quot;20148&quot; value=&quot;5&quot;/&gt;&lt;property id=&quot;20300&quot; value=&quot;Slide 7 - &amp;quot;Presenters&amp;quot;&quot;/&gt;&lt;property id=&quot;20307&quot; value=&quot;277&quot;/&gt;&lt;/object&gt;&lt;object type=&quot;3&quot; unique_id=&quot;10011&quot;&gt;&lt;property id=&quot;20148&quot; value=&quot;5&quot;/&gt;&lt;property id=&quot;20300&quot; value=&quot;Slide 8 - &amp;quot;Where Can You Find DOL Guidance?&amp;quot;&quot;/&gt;&lt;property id=&quot;20307&quot; value=&quot;435&quot;/&gt;&lt;/object&gt;&lt;object type=&quot;3&quot; unique_id=&quot;10012&quot;&gt;&lt;property id=&quot;20148&quot; value=&quot;5&quot;/&gt;&lt;property id=&quot;20300&quot; value=&quot;Slide 9 - &amp;quot;TEN 44-07&amp;quot;&quot;/&gt;&lt;property id=&quot;20307&quot; value=&quot;396&quot;/&gt;&lt;/object&gt;&lt;object type=&quot;3&quot; unique_id=&quot;10013&quot;&gt;&lt;property id=&quot;20148&quot; value=&quot;5&quot;/&gt;&lt;property id=&quot;20300&quot; value=&quot;Slide 10 - &amp;quot;TEGL 14-09&amp;quot;&quot;/&gt;&lt;property id=&quot;20307&quot; value=&quot;398&quot;/&gt;&lt;/object&gt;&lt;object type=&quot;3&quot; unique_id=&quot;10014&quot;&gt;&lt;property id=&quot;20148&quot; value=&quot;5&quot;/&gt;&lt;property id=&quot;20300&quot; value=&quot;Slide 11 - &amp;quot;TEGL 02-10&amp;quot;&quot;/&gt;&lt;property id=&quot;20307&quot; value=&quot;395&quot;/&gt;&lt;/object&gt;&lt;object type=&quot;3&quot; unique_id=&quot;10015&quot;&gt;&lt;property id=&quot;20148&quot; value=&quot;5&quot;/&gt;&lt;property id=&quot;20300&quot; value=&quot;Slide 12 - &amp;quot;TEGL 05-10 &amp;quot;&quot;/&gt;&lt;property id=&quot;20307&quot; value=&quot;329&quot;/&gt;&lt;/object&gt;&lt;object type=&quot;3&quot; unique_id=&quot;10016&quot;&gt;&lt;property id=&quot;20148&quot; value=&quot;5&quot;/&gt;&lt;property id=&quot;20300&quot; value=&quot;Slide 13 - &amp;quot;TEGL 15-10&amp;quot;&quot;/&gt;&lt;property id=&quot;20307&quot; value=&quot;394&quot;/&gt;&lt;/object&gt;&lt;object type=&quot;3&quot; unique_id=&quot;10017&quot;&gt;&lt;property id=&quot;20148&quot; value=&quot;5&quot;/&gt;&lt;property id=&quot;20300&quot; value=&quot;Slide 14 - &amp;quot;TEN 13-12&amp;quot;&quot;/&gt;&lt;property id=&quot;20307&quot; value=&quot;330&quot;/&gt;&lt;/object&gt;&lt;object type=&quot;3&quot; unique_id=&quot;10018&quot;&gt;&lt;property id=&quot;20148&quot; value=&quot;5&quot;/&gt;&lt;property id=&quot;20300&quot; value=&quot;Slide 15 - &amp;quot;TEGL 35-12 &amp;quot;&quot;/&gt;&lt;property id=&quot;20307&quot; value=&quot;331&quot;/&gt;&lt;/object&gt;&lt;object type=&quot;3&quot; unique_id=&quot;10019&quot;&gt;&lt;property id=&quot;20148&quot; value=&quot;5&quot;/&gt;&lt;property id=&quot;20300&quot; value=&quot;Slide 16 - &amp;quot;TEGL 07-14&amp;quot;&quot;/&gt;&lt;property id=&quot;20307&quot; value=&quot;332&quot;/&gt;&lt;/object&gt;&lt;object type=&quot;3&quot; unique_id=&quot;10020&quot;&gt;&lt;property id=&quot;20148&quot; value=&quot;5&quot;/&gt;&lt;property id=&quot;20300&quot; value=&quot;Slide 17 - &amp;quot;TEGL 06-15&amp;quot;&quot;/&gt;&lt;property id=&quot;20307&quot; value=&quot;333&quot;/&gt;&lt;/object&gt;&lt;object type=&quot;3&quot; unique_id=&quot;10021&quot;&gt;&lt;property id=&quot;20148&quot; value=&quot;5&quot;/&gt;&lt;property id=&quot;20300&quot; value=&quot;Slide 18 - &amp;quot;TEN 08-16&amp;quot;&quot;/&gt;&lt;property id=&quot;20307&quot; value=&quot;399&quot;/&gt;&lt;/object&gt;&lt;object type=&quot;3&quot; unique_id=&quot;10022&quot;&gt;&lt;property id=&quot;20148&quot; value=&quot;5&quot;/&gt;&lt;property id=&quot;20300&quot; value=&quot;Slide 19 - &amp;quot;TEGL 10-16&amp;quot;&quot;/&gt;&lt;property id=&quot;20307&quot; value=&quot;400&quot;/&gt;&lt;/object&gt;&lt;object type=&quot;3&quot; unique_id=&quot;10023&quot;&gt;&lt;property id=&quot;20148&quot; value=&quot;5&quot;/&gt;&lt;property id=&quot;20300&quot; value=&quot;Slide 20 - &amp;quot;TEGL 11-16&amp;quot;&quot;/&gt;&lt;property id=&quot;20307&quot; value=&quot;401&quot;/&gt;&lt;/object&gt;&lt;object type=&quot;3&quot; unique_id=&quot;10024&quot;&gt;&lt;property id=&quot;20148&quot; value=&quot;5&quot;/&gt;&lt;property id=&quot;20300&quot; value=&quot;Slide 21 - &amp;quot;TEGL 17-16&amp;quot;&quot;/&gt;&lt;property id=&quot;20307&quot; value=&quot;402&quot;/&gt;&lt;/object&gt;&lt;object type=&quot;3&quot; unique_id=&quot;10025&quot;&gt;&lt;property id=&quot;20148&quot; value=&quot;5&quot;/&gt;&lt;property id=&quot;20300&quot; value=&quot;Slide 22 - &amp;quot;TEGL 17-05&amp;quot;&quot;/&gt;&lt;property id=&quot;20307&quot; value=&quot;406&quot;/&gt;&lt;/object&gt;&lt;object type=&quot;3&quot; unique_id=&quot;10026&quot;&gt;&lt;property id=&quot;20148&quot; value=&quot;5&quot;/&gt;&lt;property id=&quot;20300&quot; value=&quot;Slide 23 - &amp;quot;TEN 13-11&amp;quot;&quot;/&gt;&lt;property id=&quot;20307&quot; value=&quot;397&quot;/&gt;&lt;/object&gt;&lt;object type=&quot;3&quot; unique_id=&quot;10027&quot;&gt;&lt;property id=&quot;20148&quot; value=&quot;5&quot;/&gt;&lt;property id=&quot;20300&quot; value=&quot;Slide 24 - &amp;quot;Guidance on Documentation&amp;quot;&quot;/&gt;&lt;property id=&quot;20307&quot; value=&quot;407&quot;/&gt;&lt;/object&gt;&lt;object type=&quot;3&quot; unique_id=&quot;10028&quot;&gt;&lt;property id=&quot;20148&quot; value=&quot;5&quot;/&gt;&lt;property id=&quot;20300&quot; value=&quot;Slide 25 - &amp;quot;Documentation Requirements for Eligibility:&amp;quot;&quot;/&gt;&lt;property id=&quot;20307&quot; value=&quot;408&quot;/&gt;&lt;/object&gt;&lt;object type=&quot;3&quot; unique_id=&quot;10029&quot;&gt;&lt;property id=&quot;20148&quot; value=&quot;5&quot;/&gt;&lt;property id=&quot;20300&quot; value=&quot;Slide 26 - &amp;quot;Documentation Requirements for Eligibility:&amp;quot;&quot;/&gt;&lt;property id=&quot;20307&quot; value=&quot;439&quot;/&gt;&lt;/object&gt;&lt;object type=&quot;3&quot; unique_id=&quot;10030&quot;&gt;&lt;property id=&quot;20148&quot; value=&quot;5&quot;/&gt;&lt;property id=&quot;20300&quot; value=&quot;Slide 27 - &amp;quot;Documentation Requirements for Eligibility:&amp;quot;&quot;/&gt;&lt;property id=&quot;20307&quot; value=&quot;440&quot;/&gt;&lt;/object&gt;&lt;object type=&quot;3&quot; unique_id=&quot;10031&quot;&gt;&lt;property id=&quot;20148&quot; value=&quot;5&quot;/&gt;&lt;property id=&quot;20300&quot; value=&quot;Slide 28 - &amp;quot;Documentation Requirements for Eligibility:&amp;quot;&quot;/&gt;&lt;property id=&quot;20307&quot; value=&quot;441&quot;/&gt;&lt;/object&gt;&lt;object type=&quot;3&quot; unique_id=&quot;10032&quot;&gt;&lt;property id=&quot;20148&quot; value=&quot;5&quot;/&gt;&lt;property id=&quot;20300&quot; value=&quot;Slide 29 - &amp;quot;Documentation Requirements for Eligibility:&amp;quot;&quot;/&gt;&lt;property id=&quot;20307&quot; value=&quot;442&quot;/&gt;&lt;/object&gt;&lt;object type=&quot;3&quot; unique_id=&quot;10033&quot;&gt;&lt;property id=&quot;20148&quot; value=&quot;5&quot;/&gt;&lt;property id=&quot;20300&quot; value=&quot;Slide 30 - &amp;quot;Documentation Requirements for Eligibility:&amp;quot;&quot;/&gt;&lt;property id=&quot;20307&quot; value=&quot;443&quot;/&gt;&lt;/object&gt;&lt;object type=&quot;3&quot; unique_id=&quot;10034&quot;&gt;&lt;property id=&quot;20148&quot; value=&quot;5&quot;/&gt;&lt;property id=&quot;20300&quot; value=&quot;Slide 31 - &amp;quot;Documentation Requirements for Eligibility:&amp;quot;&quot;/&gt;&lt;property id=&quot;20307&quot; value=&quot;444&quot;/&gt;&lt;/object&gt;&lt;object type=&quot;3&quot; unique_id=&quot;10035&quot;&gt;&lt;property id=&quot;20148&quot; value=&quot;5&quot;/&gt;&lt;property id=&quot;20300&quot; value=&quot;Slide 32 - &amp;quot;Documentation Requirements for Eligibility:&amp;quot;&quot;/&gt;&lt;property id=&quot;20307&quot; value=&quot;445&quot;/&gt;&lt;/object&gt;&lt;object type=&quot;3&quot; unique_id=&quot;10036&quot;&gt;&lt;property id=&quot;20148&quot; value=&quot;5&quot;/&gt;&lt;property id=&quot;20300&quot; value=&quot;Slide 33 - &amp;quot;Documentation Requirements for Performance Outcomes:&amp;quot;&quot;/&gt;&lt;property id=&quot;20307&quot; value=&quot;446&quot;/&gt;&lt;/object&gt;&lt;object type=&quot;3&quot; unique_id=&quot;10037&quot;&gt;&lt;property id=&quot;20148&quot; value=&quot;5&quot;/&gt;&lt;property id=&quot;20300&quot; value=&quot;Slide 34 - &amp;quot;Documentation Requirements for Performance Outcomes:&amp;quot;&quot;/&gt;&lt;property id=&quot;20307&quot; value=&quot;447&quot;/&gt;&lt;/object&gt;&lt;object type=&quot;3&quot; unique_id=&quot;10038&quot;&gt;&lt;property id=&quot;20148&quot; value=&quot;5&quot;/&gt;&lt;property id=&quot;20300&quot; value=&quot;Slide 35 - &amp;quot;Documentation Requirements for Performance Outcomes:&amp;quot;&quot;/&gt;&lt;property id=&quot;20307&quot; value=&quot;410&quot;/&gt;&lt;/object&gt;&lt;object type=&quot;3&quot; unique_id=&quot;10039&quot;&gt;&lt;property id=&quot;20148&quot; value=&quot;5&quot;/&gt;&lt;property id=&quot;20300&quot; value=&quot;Slide 36 - &amp;quot;Documentation Requirements for Performance Outcomes:&amp;quot;&quot;/&gt;&lt;property id=&quot;20307&quot; value=&quot;450&quot;/&gt;&lt;/object&gt;&lt;object type=&quot;3&quot; unique_id=&quot;10040&quot;&gt;&lt;property id=&quot;20148&quot; value=&quot;5&quot;/&gt;&lt;property id=&quot;20300&quot; value=&quot;Slide 37 - &amp;quot;Documentation Requirements for Performance Outcomes:&amp;quot;&quot;/&gt;&lt;property id=&quot;20307&quot; value=&quot;448&quot;/&gt;&lt;/object&gt;&lt;object type=&quot;3&quot; unique_id=&quot;10041&quot;&gt;&lt;property id=&quot;20148&quot; value=&quot;5&quot;/&gt;&lt;property id=&quot;20300&quot; value=&quot;Slide 38 - &amp;quot;Documentation Requirements for Performance Outcomes:&amp;quot;&quot;/&gt;&lt;property id=&quot;20307&quot; value=&quot;449&quot;/&gt;&lt;/object&gt;&lt;object type=&quot;3&quot; unique_id=&quot;10042&quot;&gt;&lt;property id=&quot;20148&quot; value=&quot;5&quot;/&gt;&lt;property id=&quot;20300&quot; value=&quot;Slide 39 - &amp;quot;Presenting….&amp;quot;&quot;/&gt;&lt;property id=&quot;20307&quot; value=&quot;456&quot;/&gt;&lt;/object&gt;&lt;object type=&quot;3&quot; unique_id=&quot;10043&quot;&gt;&lt;property id=&quot;20148&quot; value=&quot;5&quot;/&gt;&lt;property id=&quot;20300&quot; value=&quot;Slide 40 - &amp;quot;Documentation and the Core Monitoring Guide&amp;quot;&quot;/&gt;&lt;property id=&quot;20307&quot; value=&quot;432&quot;/&gt;&lt;/object&gt;&lt;object type=&quot;3&quot; unique_id=&quot;10044&quot;&gt;&lt;property id=&quot;20148&quot; value=&quot;5&quot;/&gt;&lt;property id=&quot;20300&quot; value=&quot;Slide 41 - &amp;quot;Documentation that determines compliance&amp;quot;&quot;/&gt;&lt;property id=&quot;20307&quot; value=&quot;433&quot;/&gt;&lt;/object&gt;&lt;object type=&quot;3&quot; unique_id=&quot;10045&quot;&gt;&lt;property id=&quot;20148&quot; value=&quot;5&quot;/&gt;&lt;property id=&quot;20300&quot; value=&quot;Slide 42 - &amp;quot;Documentation that determines compliance&amp;quot;&quot;/&gt;&lt;property id=&quot;20307&quot; value=&quot;434&quot;/&gt;&lt;/object&gt;&lt;object type=&quot;3&quot; unique_id=&quot;10046&quot;&gt;&lt;property id=&quot;20148&quot; value=&quot;5&quot;/&gt;&lt;property id=&quot;20300&quot; value=&quot;Slide 43 - &amp;quot;Presenting…&amp;quot;&quot;/&gt;&lt;property id=&quot;20307&quot; value=&quot;457&quot;/&gt;&lt;/object&gt;&lt;object type=&quot;3&quot; unique_id=&quot;10047&quot;&gt;&lt;property id=&quot;20148&quot; value=&quot;5&quot;/&gt;&lt;property id=&quot;20300&quot; value=&quot;Slide 44 - &amp;quot;Most Common Monitoring Findings for YouthBuild on Documentation:&amp;quot;&quot;/&gt;&lt;property id=&quot;20307&quot; value=&quot;429&quot;/&gt;&lt;/object&gt;&lt;object type=&quot;3&quot; unique_id=&quot;10048&quot;&gt;&lt;property id=&quot;20148&quot; value=&quot;5&quot;/&gt;&lt;property id=&quot;20300&quot; value=&quot;Slide 45 - &amp;quot;Most Common Monitoring Findings for YouthBuild on Documentation:&amp;quot;&quot;/&gt;&lt;property id=&quot;20307&quot; value=&quot;430&quot;/&gt;&lt;/object&gt;&lt;object type=&quot;3&quot; unique_id=&quot;10049&quot;&gt;&lt;property id=&quot;20148&quot; value=&quot;5&quot;/&gt;&lt;property id=&quot;20300&quot; value=&quot;Slide 46 - &amp;quot;Most Common Monitoring Findings for YouthBuild on Documentation:&amp;quot;&quot;/&gt;&lt;property id=&quot;20307&quot; value=&quot;431&quot;/&gt;&lt;/object&gt;&lt;object type=&quot;3&quot; unique_id=&quot;10050&quot;&gt;&lt;property id=&quot;20148&quot; value=&quot;5&quot;/&gt;&lt;property id=&quot;20300&quot; value=&quot;Slide 47 - &amp;quot;Presenting…&amp;quot;&quot;/&gt;&lt;property id=&quot;20307&quot; value=&quot;458&quot;/&gt;&lt;/object&gt;&lt;object type=&quot;3&quot; unique_id=&quot;10051&quot;&gt;&lt;property id=&quot;20148&quot; value=&quot;5&quot;/&gt;&lt;property id=&quot;20300&quot; value=&quot;Slide 48 - &amp;quot;Impact of Documentation Findings on Close-Out&amp;quot;&quot;/&gt;&lt;property id=&quot;20307&quot; value=&quot;426&quot;/&gt;&lt;/object&gt;&lt;object type=&quot;3&quot; unique_id=&quot;10052&quot;&gt;&lt;property id=&quot;20148&quot; value=&quot;5&quot;/&gt;&lt;property id=&quot;20300&quot; value=&quot;Slide 49 - &amp;quot;Impact of Documentation Findings on Close-Out&amp;quot;&quot;/&gt;&lt;property id=&quot;20307&quot; value=&quot;427&quot;/&gt;&lt;/object&gt;&lt;object type=&quot;3&quot; unique_id=&quot;10053&quot;&gt;&lt;property id=&quot;20148&quot; value=&quot;5&quot;/&gt;&lt;property id=&quot;20300&quot; value=&quot;Slide 50 - &amp;quot;Impact of Documentation Findings on Close-Out&amp;quot;&quot;/&gt;&lt;property id=&quot;20307&quot; value=&quot;428&quot;/&gt;&lt;/object&gt;&lt;object type=&quot;3&quot; unique_id=&quot;10054&quot;&gt;&lt;property id=&quot;20148&quot; value=&quot;5&quot;/&gt;&lt;property id=&quot;20300&quot; value=&quot;Slide 51 - &amp;quot;Presenting…&amp;quot;&quot;/&gt;&lt;property id=&quot;20307&quot; value=&quot;459&quot;/&gt;&lt;/object&gt;&lt;object type=&quot;3&quot; unique_id=&quot;10055&quot;&gt;&lt;property id=&quot;20148&quot; value=&quot;5&quot;/&gt;&lt;property id=&quot;20300&quot; value=&quot;Slide 52 - &amp;quot;Best Practices for Documentation&amp;amp;#x09;&amp;quot;&quot;/&gt;&lt;property id=&quot;20307&quot; value=&quot;436&quot;/&gt;&lt;/object&gt;&lt;object type=&quot;3&quot; unique_id=&quot;10056&quot;&gt;&lt;property id=&quot;20148&quot; value=&quot;5&quot;/&gt;&lt;property id=&quot;20300&quot; value=&quot;Slide 53 - &amp;quot;Best Practices for Documentation&amp;amp;#x09;&amp;quot;&quot;/&gt;&lt;property id=&quot;20307&quot; value=&quot;437&quot;/&gt;&lt;/object&gt;&lt;object type=&quot;3&quot; unique_id=&quot;10057&quot;&gt;&lt;property id=&quot;20148&quot; value=&quot;5&quot;/&gt;&lt;property id=&quot;20300&quot; value=&quot;Slide 54 - &amp;quot;Best Practices for Documentation&amp;amp;#x09;&amp;quot;&quot;/&gt;&lt;property id=&quot;20307&quot; value=&quot;438&quot;/&gt;&lt;/object&gt;&lt;object type=&quot;3&quot; unique_id=&quot;10058&quot;&gt;&lt;property id=&quot;20148&quot; value=&quot;5&quot;/&gt;&lt;property id=&quot;20300&quot; value=&quot;Slide 55&quot;/&gt;&lt;property id=&quot;20307&quot; value=&quot;414&quot;/&gt;&lt;/object&gt;&lt;object type=&quot;3&quot; unique_id=&quot;10059&quot;&gt;&lt;property id=&quot;20148&quot; value=&quot;5&quot;/&gt;&lt;property id=&quot;20300&quot; value=&quot;Slide 56&quot;/&gt;&lt;property id=&quot;20307&quot; value=&quot;416&quot;/&gt;&lt;/object&gt;&lt;object type=&quot;3&quot; unique_id=&quot;10060&quot;&gt;&lt;property id=&quot;20148&quot; value=&quot;5&quot;/&gt;&lt;property id=&quot;20300&quot; value=&quot;Slide 57 - &amp;quot;Speakers’ Contact Information&amp;quot;&quot;/&gt;&lt;property id=&quot;20307&quot; value=&quot;415&quot;/&gt;&lt;/object&gt;&lt;object type=&quot;3&quot; unique_id=&quot;10061&quot;&gt;&lt;property id=&quot;20148&quot; value=&quot;5&quot;/&gt;&lt;property id=&quot;20300&quot; value=&quot;Slide 58 - &amp;quot;Speakers’ Contact Information&amp;quot;&quot;/&gt;&lt;property id=&quot;20307&quot; value=&quot;417&quot;/&gt;&lt;/object&gt;&lt;object type=&quot;3&quot; unique_id=&quot;10062&quot;&gt;&lt;property id=&quot;20148&quot; value=&quot;5&quot;/&gt;&lt;property id=&quot;20300&quot; value=&quot;Slide 59 - &amp;quot;YouthBuild Webinar Series: April 4, 2017 2:00 – 3:30 pm Et Construction and Youth leadership &amp;quot;&quot;/&gt;&lt;property id=&quot;20307&quot; value=&quot;403&quot;/&gt;&lt;/object&gt;&lt;object type=&quot;3&quot; unique_id=&quot;10063&quot;&gt;&lt;property id=&quot;20148&quot; value=&quot;5&quot;/&gt;&lt;property id=&quot;20300&quot; value=&quot;Slide 60&quot;/&gt;&lt;property id=&quot;20307&quot; value=&quot;404&quot;/&gt;&lt;/object&gt;&lt;/object&gt;&lt;object type=&quot;8&quot; unique_id=&quot;1012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5368</TotalTime>
  <Words>2997</Words>
  <Application>Microsoft Office PowerPoint</Application>
  <PresentationFormat>On-screen Show (4:3)</PresentationFormat>
  <Paragraphs>437</Paragraphs>
  <Slides>60</Slides>
  <Notes>44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Calibri</vt:lpstr>
      <vt:lpstr>Courier New</vt:lpstr>
      <vt:lpstr>Impact</vt:lpstr>
      <vt:lpstr>Myriad Pro</vt:lpstr>
      <vt:lpstr>Myriad Pro Cond</vt:lpstr>
      <vt:lpstr>Tahoma</vt:lpstr>
      <vt:lpstr>Times New Roman</vt:lpstr>
      <vt:lpstr>Wingdings</vt:lpstr>
      <vt:lpstr>Office Theme</vt:lpstr>
      <vt:lpstr>Documentation Requirements and Key Guidance </vt:lpstr>
      <vt:lpstr>PowerPoint Presentation</vt:lpstr>
      <vt:lpstr>Moderator</vt:lpstr>
      <vt:lpstr>PowerPoint Presentation</vt:lpstr>
      <vt:lpstr>PowerPoint Presentation</vt:lpstr>
      <vt:lpstr>Presenters</vt:lpstr>
      <vt:lpstr>Presenters</vt:lpstr>
      <vt:lpstr>Where Can You Find DOL Guidance?</vt:lpstr>
      <vt:lpstr>TEN 44-07</vt:lpstr>
      <vt:lpstr>TEGL 14-09</vt:lpstr>
      <vt:lpstr>TEGL 02-10</vt:lpstr>
      <vt:lpstr>TEGL 05-10 </vt:lpstr>
      <vt:lpstr>TEGL 15-10</vt:lpstr>
      <vt:lpstr>TEN 13-12</vt:lpstr>
      <vt:lpstr>TEGL 35-12 </vt:lpstr>
      <vt:lpstr>TEGL 07-14</vt:lpstr>
      <vt:lpstr>TEGL 06-15</vt:lpstr>
      <vt:lpstr>TEN 08-16</vt:lpstr>
      <vt:lpstr>TEGL 10-16</vt:lpstr>
      <vt:lpstr>TEGL 11-16</vt:lpstr>
      <vt:lpstr>TEGL 17-16</vt:lpstr>
      <vt:lpstr>TEGL 17-05</vt:lpstr>
      <vt:lpstr>TEN 13-11</vt:lpstr>
      <vt:lpstr>Guidance on Documentation</vt:lpstr>
      <vt:lpstr>Documentation Requirements for Eligibility:</vt:lpstr>
      <vt:lpstr>Documentation Requirements for Eligibility:</vt:lpstr>
      <vt:lpstr>Documentation Requirements for Eligibility:</vt:lpstr>
      <vt:lpstr>Documentation Requirements for Eligibility:</vt:lpstr>
      <vt:lpstr>Documentation Requirements for Eligibility:</vt:lpstr>
      <vt:lpstr>Documentation Requirements for Eligibility:</vt:lpstr>
      <vt:lpstr>Documentation Requirements for Eligibility:</vt:lpstr>
      <vt:lpstr>Documentation Requirements for Eligibility:</vt:lpstr>
      <vt:lpstr>Documentation Requirements for Performance Outcomes:</vt:lpstr>
      <vt:lpstr>Documentation Requirements for Performance Outcomes:</vt:lpstr>
      <vt:lpstr>Documentation Requirements for Performance Outcomes:</vt:lpstr>
      <vt:lpstr>Documentation Requirements for Performance Outcomes:</vt:lpstr>
      <vt:lpstr>Documentation Requirements for Performance Outcomes:</vt:lpstr>
      <vt:lpstr>Documentation Requirements for Performance Outcomes:</vt:lpstr>
      <vt:lpstr>Presenting….</vt:lpstr>
      <vt:lpstr>Documentation and the Core Monitoring Guide</vt:lpstr>
      <vt:lpstr>Documentation that determines compliance</vt:lpstr>
      <vt:lpstr>Documentation that determines compliance</vt:lpstr>
      <vt:lpstr>Presenting…</vt:lpstr>
      <vt:lpstr>Most Common Monitoring Findings for YouthBuild on Documentation:</vt:lpstr>
      <vt:lpstr>Most Common Monitoring Findings for YouthBuild on Documentation:</vt:lpstr>
      <vt:lpstr>Most Common Monitoring Findings for YouthBuild on Documentation:</vt:lpstr>
      <vt:lpstr>Presenting…</vt:lpstr>
      <vt:lpstr>Impact of Documentation Findings on Close-Out</vt:lpstr>
      <vt:lpstr>Impact of Documentation Findings on Close-Out</vt:lpstr>
      <vt:lpstr>Impact of Documentation Findings on Close-Out</vt:lpstr>
      <vt:lpstr>Presenting…</vt:lpstr>
      <vt:lpstr>Best Practices for Documentation </vt:lpstr>
      <vt:lpstr>Best Practices for Documentation </vt:lpstr>
      <vt:lpstr>Best Practices for Documentation </vt:lpstr>
      <vt:lpstr>PowerPoint Presentation</vt:lpstr>
      <vt:lpstr>PowerPoint Presentation</vt:lpstr>
      <vt:lpstr>Speakers’ Contact Information</vt:lpstr>
      <vt:lpstr>Speakers’ Contact Information</vt:lpstr>
      <vt:lpstr>YouthBuild Webinar Series: April 4, 2017 2:00 – 3:30 pm Et Construction and Youth leadership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Fernando Medrano</dc:creator>
  <cp:lastModifiedBy>jvehlow@mahernet.com</cp:lastModifiedBy>
  <cp:revision>208</cp:revision>
  <cp:lastPrinted>2017-03-02T19:18:10Z</cp:lastPrinted>
  <dcterms:created xsi:type="dcterms:W3CDTF">2014-04-10T03:33:57Z</dcterms:created>
  <dcterms:modified xsi:type="dcterms:W3CDTF">2017-03-07T18:11:56Z</dcterms:modified>
</cp:coreProperties>
</file>