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73" r:id="rId2"/>
    <p:sldId id="256" r:id="rId3"/>
    <p:sldId id="264" r:id="rId4"/>
    <p:sldId id="305" r:id="rId5"/>
    <p:sldId id="304" r:id="rId6"/>
    <p:sldId id="310" r:id="rId7"/>
    <p:sldId id="306" r:id="rId8"/>
    <p:sldId id="307" r:id="rId9"/>
    <p:sldId id="308" r:id="rId10"/>
    <p:sldId id="309" r:id="rId11"/>
    <p:sldId id="259" r:id="rId12"/>
    <p:sldId id="257" r:id="rId13"/>
    <p:sldId id="278" r:id="rId14"/>
    <p:sldId id="314" r:id="rId15"/>
    <p:sldId id="280" r:id="rId16"/>
    <p:sldId id="281" r:id="rId17"/>
    <p:sldId id="315" r:id="rId18"/>
    <p:sldId id="283" r:id="rId19"/>
    <p:sldId id="277" r:id="rId20"/>
    <p:sldId id="284" r:id="rId21"/>
    <p:sldId id="285" r:id="rId22"/>
    <p:sldId id="286" r:id="rId23"/>
    <p:sldId id="287" r:id="rId24"/>
    <p:sldId id="316" r:id="rId25"/>
    <p:sldId id="317" r:id="rId26"/>
    <p:sldId id="290" r:id="rId27"/>
    <p:sldId id="291" r:id="rId28"/>
    <p:sldId id="318" r:id="rId29"/>
    <p:sldId id="293" r:id="rId30"/>
    <p:sldId id="319" r:id="rId31"/>
    <p:sldId id="295" r:id="rId32"/>
    <p:sldId id="275" r:id="rId33"/>
    <p:sldId id="297" r:id="rId34"/>
    <p:sldId id="258" r:id="rId35"/>
    <p:sldId id="276" r:id="rId36"/>
    <p:sldId id="298" r:id="rId37"/>
    <p:sldId id="302" r:id="rId38"/>
    <p:sldId id="300" r:id="rId39"/>
    <p:sldId id="303" r:id="rId40"/>
    <p:sldId id="267" r:id="rId41"/>
    <p:sldId id="268" r:id="rId42"/>
    <p:sldId id="320" r:id="rId43"/>
    <p:sldId id="312" r:id="rId44"/>
    <p:sldId id="313" r:id="rId45"/>
    <p:sldId id="269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C30"/>
    <a:srgbClr val="4675B8"/>
    <a:srgbClr val="004874"/>
    <a:srgbClr val="275A99"/>
    <a:srgbClr val="124D95"/>
    <a:srgbClr val="002C47"/>
    <a:srgbClr val="041F36"/>
    <a:srgbClr val="7A232E"/>
    <a:srgbClr val="B85759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6465" autoAdjust="0"/>
  </p:normalViewPr>
  <p:slideViewPr>
    <p:cSldViewPr snapToGrid="0">
      <p:cViewPr varScale="1">
        <p:scale>
          <a:sx n="83" d="100"/>
          <a:sy n="83" d="100"/>
        </p:scale>
        <p:origin x="1541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-29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Did you/your organization participate in the financial literacy survey shared last Fall?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08A0D36-C0A7-442C-9905-63E713614C59}">
      <dgm:prSet phldrT="[Text]" custT="1"/>
      <dgm:spPr/>
      <dgm:t>
        <a:bodyPr/>
        <a:lstStyle/>
        <a:p>
          <a:r>
            <a:rPr lang="en-US" sz="2200" dirty="0"/>
            <a:t>YES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9A146820-8DA6-4ECD-AE57-ED6243E50C27}" type="parTrans" cxnId="{A02DC7C4-BBB7-4222-8C5A-D982657E1BBA}">
      <dgm:prSet/>
      <dgm:spPr/>
      <dgm:t>
        <a:bodyPr/>
        <a:lstStyle/>
        <a:p>
          <a:endParaRPr lang="en-US"/>
        </a:p>
      </dgm:t>
    </dgm:pt>
    <dgm:pt modelId="{1171BF9A-2151-4491-A45E-D0B29CD518EC}" type="sibTrans" cxnId="{A02DC7C4-BBB7-4222-8C5A-D982657E1BBA}">
      <dgm:prSet/>
      <dgm:spPr/>
      <dgm:t>
        <a:bodyPr/>
        <a:lstStyle/>
        <a:p>
          <a:endParaRPr lang="en-US"/>
        </a:p>
      </dgm:t>
    </dgm:pt>
    <dgm:pt modelId="{00DD3D3F-0815-4BE4-8C3A-30952B1636FA}">
      <dgm:prSet custT="1"/>
      <dgm:spPr/>
      <dgm:t>
        <a:bodyPr/>
        <a:lstStyle/>
        <a:p>
          <a:r>
            <a:rPr lang="en-US" sz="2200" dirty="0">
              <a:latin typeface="Arial" pitchFamily="34" charset="0"/>
              <a:cs typeface="Arial" pitchFamily="34" charset="0"/>
            </a:rPr>
            <a:t>NO</a:t>
          </a:r>
        </a:p>
      </dgm:t>
    </dgm:pt>
    <dgm:pt modelId="{2042ADB7-B9E8-4640-B08D-6C86C254EE68}" type="parTrans" cxnId="{402DDE3E-9FB2-4147-8CF6-6685A107101F}">
      <dgm:prSet/>
      <dgm:spPr/>
      <dgm:t>
        <a:bodyPr/>
        <a:lstStyle/>
        <a:p>
          <a:endParaRPr lang="en-US"/>
        </a:p>
      </dgm:t>
    </dgm:pt>
    <dgm:pt modelId="{8CC6D076-BD8B-43AB-94ED-45E5CE6A10B4}" type="sibTrans" cxnId="{402DDE3E-9FB2-4147-8CF6-6685A107101F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02524" custScaleY="281371" custLinFactNeighborX="34794" custLinFactNeighborY="-41620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  <dgm:pt modelId="{9971E873-05F1-4EAF-A9D9-BDBE047C5B80}" type="pres">
      <dgm:prSet presAssocID="{9A146820-8DA6-4ECD-AE57-ED6243E50C27}" presName="Name13" presStyleLbl="parChTrans1D2" presStyleIdx="0" presStyleCnt="2"/>
      <dgm:spPr/>
    </dgm:pt>
    <dgm:pt modelId="{B5D96E5A-A087-4E1D-BD2B-9DB04E6D5D91}" type="pres">
      <dgm:prSet presAssocID="{808A0D36-C0A7-442C-9905-63E713614C59}" presName="childText" presStyleLbl="bgAcc1" presStyleIdx="0" presStyleCnt="2" custScaleX="627352" custLinFactNeighborX="4045" custLinFactNeighborY="-28669">
        <dgm:presLayoutVars>
          <dgm:bulletEnabled val="1"/>
        </dgm:presLayoutVars>
      </dgm:prSet>
      <dgm:spPr/>
    </dgm:pt>
    <dgm:pt modelId="{F92091AD-28D0-44E5-B14A-4F8320977344}" type="pres">
      <dgm:prSet presAssocID="{2042ADB7-B9E8-4640-B08D-6C86C254EE68}" presName="Name13" presStyleLbl="parChTrans1D2" presStyleIdx="1" presStyleCnt="2"/>
      <dgm:spPr/>
    </dgm:pt>
    <dgm:pt modelId="{ACBD9EC9-3020-41D7-914B-0DA89EF7AB31}" type="pres">
      <dgm:prSet presAssocID="{00DD3D3F-0815-4BE4-8C3A-30952B1636FA}" presName="childText" presStyleLbl="bgAcc1" presStyleIdx="1" presStyleCnt="2" custScaleX="629171" custLinFactNeighborX="-465" custLinFactNeighborY="-34953">
        <dgm:presLayoutVars>
          <dgm:bulletEnabled val="1"/>
        </dgm:presLayoutVars>
      </dgm:prSet>
      <dgm:spPr/>
    </dgm:pt>
  </dgm:ptLst>
  <dgm:cxnLst>
    <dgm:cxn modelId="{B4F9C111-6728-4191-AD44-4D14E5C0476C}" type="presOf" srcId="{FC9D8059-D2E0-4C91-8D8D-A79D1FB79854}" destId="{7A996C81-500F-4B1F-B5A4-1B476941A02A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6FA77828-ABDA-43ED-95A1-3FB20E4BBF60}" type="presOf" srcId="{FC9D8059-D2E0-4C91-8D8D-A79D1FB79854}" destId="{326860F1-B8CF-451E-A26A-39B929BC3F19}" srcOrd="1" destOrd="0" presId="urn:microsoft.com/office/officeart/2005/8/layout/hierarchy3"/>
    <dgm:cxn modelId="{9F5461EE-AC30-4483-956B-51389EFF200C}" type="presOf" srcId="{00DD3D3F-0815-4BE4-8C3A-30952B1636FA}" destId="{ACBD9EC9-3020-41D7-914B-0DA89EF7AB31}" srcOrd="0" destOrd="0" presId="urn:microsoft.com/office/officeart/2005/8/layout/hierarchy3"/>
    <dgm:cxn modelId="{599EEDB4-B2F9-4A2B-85D7-F3E80ACAF69D}" type="presOf" srcId="{9F318CA6-08AB-4ABE-B349-676605B65D6C}" destId="{855749C9-25BC-45AC-B787-9457C050449F}" srcOrd="0" destOrd="0" presId="urn:microsoft.com/office/officeart/2005/8/layout/hierarchy3"/>
    <dgm:cxn modelId="{402DDE3E-9FB2-4147-8CF6-6685A107101F}" srcId="{FC9D8059-D2E0-4C91-8D8D-A79D1FB79854}" destId="{00DD3D3F-0815-4BE4-8C3A-30952B1636FA}" srcOrd="1" destOrd="0" parTransId="{2042ADB7-B9E8-4640-B08D-6C86C254EE68}" sibTransId="{8CC6D076-BD8B-43AB-94ED-45E5CE6A10B4}"/>
    <dgm:cxn modelId="{84DF0641-CF85-4F49-8E1A-FCB47465B845}" type="presOf" srcId="{808A0D36-C0A7-442C-9905-63E713614C59}" destId="{B5D96E5A-A087-4E1D-BD2B-9DB04E6D5D91}" srcOrd="0" destOrd="0" presId="urn:microsoft.com/office/officeart/2005/8/layout/hierarchy3"/>
    <dgm:cxn modelId="{0ADF6C4A-278E-426F-9C0F-89437F3613EA}" type="presOf" srcId="{9A146820-8DA6-4ECD-AE57-ED6243E50C27}" destId="{9971E873-05F1-4EAF-A9D9-BDBE047C5B80}" srcOrd="0" destOrd="0" presId="urn:microsoft.com/office/officeart/2005/8/layout/hierarchy3"/>
    <dgm:cxn modelId="{0402F81F-45AB-47C8-90BB-357CA856008E}" type="presOf" srcId="{2042ADB7-B9E8-4640-B08D-6C86C254EE68}" destId="{F92091AD-28D0-44E5-B14A-4F8320977344}" srcOrd="0" destOrd="0" presId="urn:microsoft.com/office/officeart/2005/8/layout/hierarchy3"/>
    <dgm:cxn modelId="{A02DC7C4-BBB7-4222-8C5A-D982657E1BBA}" srcId="{FC9D8059-D2E0-4C91-8D8D-A79D1FB79854}" destId="{808A0D36-C0A7-442C-9905-63E713614C59}" srcOrd="0" destOrd="0" parTransId="{9A146820-8DA6-4ECD-AE57-ED6243E50C27}" sibTransId="{1171BF9A-2151-4491-A45E-D0B29CD518EC}"/>
    <dgm:cxn modelId="{D5E59C0D-51D9-4780-B9B2-2B44C1B8F7D5}" type="presParOf" srcId="{855749C9-25BC-45AC-B787-9457C050449F}" destId="{1E4DC371-F7C6-47CE-B90E-1AFFF13B3F0E}" srcOrd="0" destOrd="0" presId="urn:microsoft.com/office/officeart/2005/8/layout/hierarchy3"/>
    <dgm:cxn modelId="{417395A1-3EBE-4DC6-ABCC-969E0FED077E}" type="presParOf" srcId="{1E4DC371-F7C6-47CE-B90E-1AFFF13B3F0E}" destId="{77B1561D-399D-4DFB-9AB8-7B690400EE7B}" srcOrd="0" destOrd="0" presId="urn:microsoft.com/office/officeart/2005/8/layout/hierarchy3"/>
    <dgm:cxn modelId="{C2C21479-3803-4552-AC78-DBB9C7DABBF1}" type="presParOf" srcId="{77B1561D-399D-4DFB-9AB8-7B690400EE7B}" destId="{7A996C81-500F-4B1F-B5A4-1B476941A02A}" srcOrd="0" destOrd="0" presId="urn:microsoft.com/office/officeart/2005/8/layout/hierarchy3"/>
    <dgm:cxn modelId="{3598E701-B919-4519-A2B4-1F535DA0F611}" type="presParOf" srcId="{77B1561D-399D-4DFB-9AB8-7B690400EE7B}" destId="{326860F1-B8CF-451E-A26A-39B929BC3F19}" srcOrd="1" destOrd="0" presId="urn:microsoft.com/office/officeart/2005/8/layout/hierarchy3"/>
    <dgm:cxn modelId="{60E68357-9426-4D19-BF8A-5C05E2579FF9}" type="presParOf" srcId="{1E4DC371-F7C6-47CE-B90E-1AFFF13B3F0E}" destId="{2E4345B9-8324-4DBE-9681-CF7D074FAF45}" srcOrd="1" destOrd="0" presId="urn:microsoft.com/office/officeart/2005/8/layout/hierarchy3"/>
    <dgm:cxn modelId="{EDF81247-F894-4EE4-91CE-672302DE6BB4}" type="presParOf" srcId="{2E4345B9-8324-4DBE-9681-CF7D074FAF45}" destId="{9971E873-05F1-4EAF-A9D9-BDBE047C5B80}" srcOrd="0" destOrd="0" presId="urn:microsoft.com/office/officeart/2005/8/layout/hierarchy3"/>
    <dgm:cxn modelId="{0EB11936-EEF6-4187-A343-BAB5FB129348}" type="presParOf" srcId="{2E4345B9-8324-4DBE-9681-CF7D074FAF45}" destId="{B5D96E5A-A087-4E1D-BD2B-9DB04E6D5D91}" srcOrd="1" destOrd="0" presId="urn:microsoft.com/office/officeart/2005/8/layout/hierarchy3"/>
    <dgm:cxn modelId="{9181B9B4-B2F8-4BC4-95A5-938B37AA2532}" type="presParOf" srcId="{2E4345B9-8324-4DBE-9681-CF7D074FAF45}" destId="{F92091AD-28D0-44E5-B14A-4F8320977344}" srcOrd="2" destOrd="0" presId="urn:microsoft.com/office/officeart/2005/8/layout/hierarchy3"/>
    <dgm:cxn modelId="{70171A30-5F1D-41BB-8677-9B643DF36019}" type="presParOf" srcId="{2E4345B9-8324-4DBE-9681-CF7D074FAF45}" destId="{ACBD9EC9-3020-41D7-914B-0DA89EF7AB3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438859" y="493585"/>
          <a:ext cx="6312236" cy="1767159"/>
        </a:xfrm>
        <a:prstGeom prst="roundRect">
          <a:avLst>
            <a:gd name="adj" fmla="val 10000"/>
          </a:avLst>
        </a:prstGeom>
        <a:noFill/>
        <a:ln w="38100" cap="rnd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Did you/your organization participate in the financial literacy survey shared last Fall?</a:t>
          </a:r>
        </a:p>
      </dsp:txBody>
      <dsp:txXfrm>
        <a:off x="490617" y="545343"/>
        <a:ext cx="6208720" cy="1663643"/>
      </dsp:txXfrm>
    </dsp:sp>
    <dsp:sp modelId="{9971E873-05F1-4EAF-A9D9-BDBE047C5B80}">
      <dsp:nvSpPr>
        <dsp:cNvPr id="0" name=""/>
        <dsp:cNvSpPr/>
      </dsp:nvSpPr>
      <dsp:spPr>
        <a:xfrm>
          <a:off x="1070083" y="2260745"/>
          <a:ext cx="214262" cy="552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379"/>
              </a:lnTo>
              <a:lnTo>
                <a:pt x="214262" y="55237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96E5A-A087-4E1D-BD2B-9DB04E6D5D91}">
      <dsp:nvSpPr>
        <dsp:cNvPr id="0" name=""/>
        <dsp:cNvSpPr/>
      </dsp:nvSpPr>
      <dsp:spPr>
        <a:xfrm>
          <a:off x="1284346" y="2499097"/>
          <a:ext cx="6304167" cy="628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YES</a:t>
          </a:r>
          <a:endParaRPr lang="en-US" sz="2200" kern="1200" dirty="0">
            <a:latin typeface="Arial" pitchFamily="34" charset="0"/>
            <a:cs typeface="Arial" pitchFamily="34" charset="0"/>
          </a:endParaRPr>
        </a:p>
      </dsp:txBody>
      <dsp:txXfrm>
        <a:off x="1302741" y="2517492"/>
        <a:ext cx="6267377" cy="591263"/>
      </dsp:txXfrm>
    </dsp:sp>
    <dsp:sp modelId="{F92091AD-28D0-44E5-B14A-4F8320977344}">
      <dsp:nvSpPr>
        <dsp:cNvPr id="0" name=""/>
        <dsp:cNvSpPr/>
      </dsp:nvSpPr>
      <dsp:spPr>
        <a:xfrm>
          <a:off x="1070083" y="2260745"/>
          <a:ext cx="189501" cy="1297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978"/>
              </a:lnTo>
              <a:lnTo>
                <a:pt x="189501" y="129797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D9EC9-3020-41D7-914B-0DA89EF7AB31}">
      <dsp:nvSpPr>
        <dsp:cNvPr id="0" name=""/>
        <dsp:cNvSpPr/>
      </dsp:nvSpPr>
      <dsp:spPr>
        <a:xfrm>
          <a:off x="1259584" y="3244697"/>
          <a:ext cx="6322446" cy="628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itchFamily="34" charset="0"/>
              <a:cs typeface="Arial" pitchFamily="34" charset="0"/>
            </a:rPr>
            <a:t>NO</a:t>
          </a:r>
        </a:p>
      </dsp:txBody>
      <dsp:txXfrm>
        <a:off x="1277979" y="3263092"/>
        <a:ext cx="6285656" cy="591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E0A53-D2A9-43DD-B1A7-06B6093D25BC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DD105-809F-44F6-AB5E-18592B7A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5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DD105-809F-44F6-AB5E-18592B7A58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1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7B4E-9379-410D-B9E5-8F920E42242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67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5BCF9-D5BB-4620-AE2F-140F4CB656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7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5BCF9-D5BB-4620-AE2F-140F4CB656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42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5BCF9-D5BB-4620-AE2F-140F4CB656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66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5BCF9-D5BB-4620-AE2F-140F4CB656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91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5BCF9-D5BB-4620-AE2F-140F4CB656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31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5BCF9-D5BB-4620-AE2F-140F4CB656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39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5BCF9-D5BB-4620-AE2F-140F4CB656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18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5BCF9-D5BB-4620-AE2F-140F4CB656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17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5BCF9-D5BB-4620-AE2F-140F4CB656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4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36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5BCF9-D5BB-4620-AE2F-140F4CB656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61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DD105-809F-44F6-AB5E-18592B7A584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26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DD105-809F-44F6-AB5E-18592B7A584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18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3D19-6E73-48E4-A62C-CC25AD01EEF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73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DD105-809F-44F6-AB5E-18592B7A584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6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DD105-809F-44F6-AB5E-18592B7A58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7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8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7B4E-9379-410D-B9E5-8F920E42242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07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7B4E-9379-410D-B9E5-8F920E42242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43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7B4E-9379-410D-B9E5-8F920E42242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3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7B4E-9379-410D-B9E5-8F920E42242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62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7B4E-9379-410D-B9E5-8F920E42242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7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 userDrawn="1"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714598" y="6248400"/>
            <a:ext cx="4429402" cy="610606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32000">
                <a:schemeClr val="tx1">
                  <a:lumMod val="75000"/>
                  <a:lumOff val="25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Cheryl Robbins at </a:t>
            </a:r>
            <a:r>
              <a:rPr lang="en-US" sz="1400" baseline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crobbins@mahernet.com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</a:t>
            </a:r>
          </a:p>
        </p:txBody>
      </p:sp>
    </p:spTree>
    <p:extLst>
      <p:ext uri="{BB962C8B-B14F-4D97-AF65-F5344CB8AC3E}">
        <p14:creationId xmlns:p14="http://schemas.microsoft.com/office/powerpoint/2010/main" val="204614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3970337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397033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Presenters</a:t>
            </a:r>
          </a:p>
        </p:txBody>
      </p:sp>
    </p:spTree>
    <p:extLst>
      <p:ext uri="{BB962C8B-B14F-4D97-AF65-F5344CB8AC3E}">
        <p14:creationId xmlns:p14="http://schemas.microsoft.com/office/powerpoint/2010/main" val="171580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171114"/>
            <a:ext cx="3970337" cy="366712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4043757"/>
            <a:ext cx="3970337" cy="365760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3970337" cy="36576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Presenters</a:t>
            </a:r>
          </a:p>
        </p:txBody>
      </p:sp>
    </p:spTree>
    <p:extLst>
      <p:ext uri="{BB962C8B-B14F-4D97-AF65-F5344CB8AC3E}">
        <p14:creationId xmlns:p14="http://schemas.microsoft.com/office/powerpoint/2010/main" val="409467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3800" b="0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781168" y="345650"/>
            <a:ext cx="3921382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</a:t>
            </a:r>
          </a:p>
          <a:p>
            <a:pPr marL="0" lvl="0" indent="0" algn="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kern="1200" spc="60" baseline="0" dirty="0">
                <a:solidFill>
                  <a:srgbClr val="4675B8"/>
                </a:solidFill>
                <a:latin typeface="+mn-lt"/>
                <a:ea typeface="+mn-ea"/>
                <a:cs typeface="Myriad Pro"/>
              </a:rPr>
              <a:t>(lower left of screen)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655362" y="347552"/>
            <a:ext cx="150520" cy="450049"/>
          </a:xfrm>
          <a:prstGeom prst="chevron">
            <a:avLst/>
          </a:prstGeom>
          <a:solidFill>
            <a:srgbClr val="4675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34763"/>
            <a:ext cx="8064341" cy="2931934"/>
          </a:xfrm>
          <a:prstGeom prst="rect">
            <a:avLst/>
          </a:prstGeom>
        </p:spPr>
      </p:pic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Today’s 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1852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921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4" y="217489"/>
            <a:ext cx="6182496" cy="774492"/>
          </a:xfrm>
        </p:spPr>
        <p:txBody>
          <a:bodyPr>
            <a:normAutofit/>
          </a:bodyPr>
          <a:lstStyle>
            <a:lvl1pPr>
              <a:defRPr sz="3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567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63880" y="1"/>
            <a:ext cx="1019623" cy="1198094"/>
            <a:chOff x="163880" y="1"/>
            <a:chExt cx="1019623" cy="1198094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 userDrawn="1"/>
          </p:nvSpPr>
          <p:spPr>
            <a:xfrm rot="5400000">
              <a:off x="74645" y="89236"/>
              <a:ext cx="1198094" cy="1019623"/>
            </a:xfrm>
            <a:prstGeom prst="homePlate">
              <a:avLst>
                <a:gd name="adj" fmla="val 24591"/>
              </a:avLst>
            </a:prstGeom>
            <a:gradFill flip="none" rotWithShape="1">
              <a:gsLst>
                <a:gs pos="900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564947" y="-401066"/>
              <a:ext cx="217490" cy="1019623"/>
            </a:xfrm>
            <a:prstGeom prst="rect">
              <a:avLst/>
            </a:prstGeom>
            <a:gradFill flip="none" rotWithShape="1">
              <a:gsLst>
                <a:gs pos="0">
                  <a:srgbClr val="7A232E"/>
                </a:gs>
                <a:gs pos="48000">
                  <a:srgbClr val="9D1C30"/>
                </a:gs>
                <a:gs pos="100000">
                  <a:srgbClr val="B85759">
                    <a:alpha val="0"/>
                  </a:srgbClr>
                </a:gs>
                <a:gs pos="97000">
                  <a:srgbClr val="B857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398" y="198689"/>
            <a:ext cx="921646" cy="804862"/>
          </a:xfrm>
        </p:spPr>
        <p:txBody>
          <a:bodyPr tIns="64008">
            <a:normAutofit/>
          </a:bodyPr>
          <a:lstStyle>
            <a:lvl1pPr marL="0" indent="0" algn="ctr">
              <a:buNone/>
              <a:defRPr lang="en-US" sz="4000" b="0" i="0" kern="1200" cap="small" spc="40" baseline="0" dirty="0" smtClean="0">
                <a:ln w="15875">
                  <a:gradFill flip="none" rotWithShape="1">
                    <a:gsLst>
                      <a:gs pos="0">
                        <a:srgbClr val="9D1C30">
                          <a:lumMod val="83000"/>
                        </a:srgbClr>
                      </a:gs>
                      <a:gs pos="100000">
                        <a:srgbClr val="7A232E">
                          <a:lumMod val="93000"/>
                        </a:srgbClr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rgbClr val="9D1C30">
                        <a:lumMod val="0"/>
                        <a:lumOff val="100000"/>
                      </a:srgbClr>
                    </a:gs>
                    <a:gs pos="34000">
                      <a:srgbClr val="9D1C30"/>
                    </a:gs>
                    <a:gs pos="100000">
                      <a:srgbClr val="7A232E">
                        <a:lumMod val="67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01600" dist="762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955519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84406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3469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/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0" y="1280052"/>
            <a:ext cx="4980609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 b="0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75B8B45-955B-4B98-9CF8-C4EF3E1D75FE}" type="datetime4">
              <a:rPr lang="en-US" sz="2400" b="1" i="0" spc="-40" baseline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February 6, 2017</a:t>
            </a:fld>
            <a:endParaRPr lang="en-US" sz="2400" b="1" i="0" spc="-40" baseline="0" dirty="0">
              <a:solidFill>
                <a:schemeClr val="tx2">
                  <a:lumMod val="20000"/>
                  <a:lumOff val="8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</p:nvPr>
        </p:nvSpPr>
        <p:spPr>
          <a:xfrm>
            <a:off x="5654470" y="5730973"/>
            <a:ext cx="3418783" cy="77386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0" i="0" spc="50" baseline="0">
                <a:ln>
                  <a:solidFill>
                    <a:srgbClr val="004874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49609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046309"/>
            <a:ext cx="7840136" cy="481625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609521" y="345650"/>
            <a:ext cx="409302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questions in the Chat window</a:t>
            </a:r>
          </a:p>
          <a:p>
            <a:pPr marL="0" lvl="0" indent="0" algn="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kern="1200" spc="60" baseline="0" dirty="0">
                <a:solidFill>
                  <a:srgbClr val="4675B8"/>
                </a:solidFill>
                <a:latin typeface="+mn-lt"/>
                <a:ea typeface="+mn-ea"/>
                <a:cs typeface="Myriad Pro"/>
              </a:rPr>
              <a:t>(lower left of screen)</a:t>
            </a:r>
          </a:p>
        </p:txBody>
      </p:sp>
      <p:sp>
        <p:nvSpPr>
          <p:cNvPr id="7" name="Chevron 6"/>
          <p:cNvSpPr/>
          <p:nvPr userDrawn="1"/>
        </p:nvSpPr>
        <p:spPr>
          <a:xfrm>
            <a:off x="3498840" y="347552"/>
            <a:ext cx="150520" cy="450049"/>
          </a:xfrm>
          <a:prstGeom prst="chevron">
            <a:avLst/>
          </a:prstGeom>
          <a:solidFill>
            <a:srgbClr val="4675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98028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3828"/>
            <a:ext cx="8717281" cy="5576138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4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8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58585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567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9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15" name="Rectangle 14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15" name="Rectangle 14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20" name="Rectangle 19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15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grpSp>
        <p:nvGrpSpPr>
          <p:cNvPr id="10" name="Group 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6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 userDrawn="1"/>
        </p:nvPicPr>
        <p:blipFill rotWithShape="1">
          <a:blip r:embed="rId2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6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9" r:id="rId15"/>
    <p:sldLayoutId id="2147483673" r:id="rId16"/>
    <p:sldLayoutId id="2147483674" r:id="rId17"/>
    <p:sldLayoutId id="2147483670" r:id="rId18"/>
    <p:sldLayoutId id="2147483668" r:id="rId19"/>
    <p:sldLayoutId id="2147483667" r:id="rId20"/>
    <p:sldLayoutId id="2147483671" r:id="rId21"/>
    <p:sldLayoutId id="2147483672" r:id="rId22"/>
    <p:sldLayoutId id="2147483675" r:id="rId23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800" b="0" i="0" u="none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hyperlink" Target="https://youtu.be/nsnLVBdgY6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hyperlink" Target="https://youtu.be/nsnLVBdgY6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savesforyoungworkers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mericasaves.org/blog/1377-how-summer-youth-employment-encourages-savings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91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YouthBuild Program Financial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Programs had additional financial literacy best practices to share beyond what was listed in the survey:</a:t>
            </a:r>
          </a:p>
          <a:p>
            <a:pPr marL="623888" indent="-388938">
              <a:buFont typeface="Wingdings" panose="05000000000000000000" pitchFamily="2" charset="2"/>
              <a:buChar char="ü"/>
            </a:pPr>
            <a:r>
              <a:rPr lang="en-US" dirty="0"/>
              <a:t>Online stock market game provided by ED</a:t>
            </a:r>
          </a:p>
          <a:p>
            <a:pPr marL="623888" indent="-388938">
              <a:buFont typeface="Wingdings" panose="05000000000000000000" pitchFamily="2" charset="2"/>
              <a:buChar char="ü"/>
            </a:pPr>
            <a:r>
              <a:rPr lang="en-US" dirty="0"/>
              <a:t>Describe financial scams that are common with youth to build awareness</a:t>
            </a:r>
          </a:p>
          <a:p>
            <a:pPr marL="623888" indent="-388938">
              <a:buFont typeface="Wingdings" panose="05000000000000000000" pitchFamily="2" charset="2"/>
              <a:buChar char="ü"/>
            </a:pPr>
            <a:r>
              <a:rPr lang="en-US" dirty="0"/>
              <a:t>In-house money saving program that directly saves half of stipends into a “bank” accrual account through the program and provide balance statements and helps with borrowing where needed.</a:t>
            </a:r>
          </a:p>
        </p:txBody>
      </p:sp>
    </p:spTree>
    <p:extLst>
      <p:ext uri="{BB962C8B-B14F-4D97-AF65-F5344CB8AC3E}">
        <p14:creationId xmlns:p14="http://schemas.microsoft.com/office/powerpoint/2010/main" val="699375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Amelia O’Rourke-Owens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 Coordinator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r="13636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America Saves for Young Workers</a:t>
            </a:r>
          </a:p>
          <a:p>
            <a:r>
              <a:rPr lang="en-US" dirty="0"/>
              <a:t>Washington, D.C.</a:t>
            </a:r>
          </a:p>
        </p:txBody>
      </p:sp>
    </p:spTree>
    <p:extLst>
      <p:ext uri="{BB962C8B-B14F-4D97-AF65-F5344CB8AC3E}">
        <p14:creationId xmlns:p14="http://schemas.microsoft.com/office/powerpoint/2010/main" val="871809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America Saves </a:t>
            </a:r>
          </a:p>
          <a:p>
            <a:r>
              <a:rPr lang="en-US" dirty="0"/>
              <a:t>for Young Workers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470" y="6015560"/>
            <a:ext cx="3327637" cy="8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6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641" y="1065610"/>
            <a:ext cx="2586038" cy="4811597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878" y="1065610"/>
            <a:ext cx="2602778" cy="4856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470" y="6079955"/>
            <a:ext cx="3327637" cy="842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</p:spPr>
        <p:txBody>
          <a:bodyPr>
            <a:normAutofit/>
          </a:bodyPr>
          <a:lstStyle/>
          <a:p>
            <a:r>
              <a:rPr lang="en-US" dirty="0"/>
              <a:t>The Program</a:t>
            </a:r>
          </a:p>
        </p:txBody>
      </p:sp>
    </p:spTree>
    <p:extLst>
      <p:ext uri="{BB962C8B-B14F-4D97-AF65-F5344CB8AC3E}">
        <p14:creationId xmlns:p14="http://schemas.microsoft.com/office/powerpoint/2010/main" val="297750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598" y="1065610"/>
            <a:ext cx="2582124" cy="4811597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878" y="1075221"/>
            <a:ext cx="2602778" cy="4837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470" y="6079955"/>
            <a:ext cx="3327637" cy="842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</p:spPr>
        <p:txBody>
          <a:bodyPr>
            <a:normAutofit/>
          </a:bodyPr>
          <a:lstStyle/>
          <a:p>
            <a:r>
              <a:rPr lang="en-US" dirty="0"/>
              <a:t>The Program</a:t>
            </a:r>
          </a:p>
        </p:txBody>
      </p:sp>
    </p:spTree>
    <p:extLst>
      <p:ext uri="{BB962C8B-B14F-4D97-AF65-F5344CB8AC3E}">
        <p14:creationId xmlns:p14="http://schemas.microsoft.com/office/powerpoint/2010/main" val="2416991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08" y="1311413"/>
            <a:ext cx="2299449" cy="4296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682" y="1311417"/>
            <a:ext cx="2348766" cy="4296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773" y="1311414"/>
            <a:ext cx="2369939" cy="4296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470" y="6079955"/>
            <a:ext cx="3327637" cy="84244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</p:spPr>
        <p:txBody>
          <a:bodyPr>
            <a:normAutofit/>
          </a:bodyPr>
          <a:lstStyle/>
          <a:p>
            <a:r>
              <a:rPr lang="en-US" dirty="0"/>
              <a:t>The Program</a:t>
            </a:r>
          </a:p>
        </p:txBody>
      </p:sp>
    </p:spTree>
    <p:extLst>
      <p:ext uri="{BB962C8B-B14F-4D97-AF65-F5344CB8AC3E}">
        <p14:creationId xmlns:p14="http://schemas.microsoft.com/office/powerpoint/2010/main" val="3679965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973786"/>
            <a:ext cx="2807494" cy="4858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973786"/>
            <a:ext cx="2743200" cy="4824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470" y="6079955"/>
            <a:ext cx="3327637" cy="842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</p:spPr>
        <p:txBody>
          <a:bodyPr>
            <a:normAutofit/>
          </a:bodyPr>
          <a:lstStyle/>
          <a:p>
            <a:r>
              <a:rPr lang="en-US" dirty="0"/>
              <a:t>The Program</a:t>
            </a:r>
          </a:p>
        </p:txBody>
      </p:sp>
    </p:spTree>
    <p:extLst>
      <p:ext uri="{BB962C8B-B14F-4D97-AF65-F5344CB8AC3E}">
        <p14:creationId xmlns:p14="http://schemas.microsoft.com/office/powerpoint/2010/main" val="1745521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321" y="973786"/>
            <a:ext cx="2709253" cy="4858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604" y="973786"/>
            <a:ext cx="2717191" cy="4824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470" y="6079955"/>
            <a:ext cx="3327637" cy="842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</p:spPr>
        <p:txBody>
          <a:bodyPr>
            <a:normAutofit/>
          </a:bodyPr>
          <a:lstStyle/>
          <a:p>
            <a:r>
              <a:rPr lang="en-US" dirty="0"/>
              <a:t>The Program</a:t>
            </a:r>
          </a:p>
        </p:txBody>
      </p:sp>
    </p:spTree>
    <p:extLst>
      <p:ext uri="{BB962C8B-B14F-4D97-AF65-F5344CB8AC3E}">
        <p14:creationId xmlns:p14="http://schemas.microsoft.com/office/powerpoint/2010/main" val="937898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420" y="1196256"/>
            <a:ext cx="2686050" cy="4679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470" y="6079955"/>
            <a:ext cx="3327637" cy="84244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</p:spPr>
        <p:txBody>
          <a:bodyPr>
            <a:normAutofit/>
          </a:bodyPr>
          <a:lstStyle/>
          <a:p>
            <a:r>
              <a:rPr lang="en-US" dirty="0"/>
              <a:t>The Program</a:t>
            </a:r>
          </a:p>
        </p:txBody>
      </p:sp>
    </p:spTree>
    <p:extLst>
      <p:ext uri="{BB962C8B-B14F-4D97-AF65-F5344CB8AC3E}">
        <p14:creationId xmlns:p14="http://schemas.microsoft.com/office/powerpoint/2010/main" val="3804817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Youth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impact of the America saves program on low-income youth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470" y="6079955"/>
            <a:ext cx="3327637" cy="8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2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Assisting YouthBuild Programs to Promote Financial Saving: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84" y="3338945"/>
            <a:ext cx="5024782" cy="1564367"/>
          </a:xfrm>
        </p:spPr>
        <p:txBody>
          <a:bodyPr>
            <a:normAutofit/>
          </a:bodyPr>
          <a:lstStyle/>
          <a:p>
            <a:r>
              <a:rPr lang="en-US" dirty="0"/>
              <a:t>America Saves for Young workers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2"/>
          </p:nvPr>
        </p:nvSpPr>
        <p:spPr>
          <a:xfrm>
            <a:off x="5349790" y="5492180"/>
            <a:ext cx="3905508" cy="1004583"/>
          </a:xfrm>
        </p:spPr>
        <p:txBody>
          <a:bodyPr/>
          <a:lstStyle/>
          <a:p>
            <a:r>
              <a:rPr lang="en-US" dirty="0"/>
              <a:t>U.S. Department of Labor and America Saves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470" y="6151418"/>
            <a:ext cx="3489530" cy="7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6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823" y="1314451"/>
            <a:ext cx="57721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86AE3E"/>
                </a:solidFill>
                <a:latin typeface="Humnst777 BT" panose="020B0603030504020204" pitchFamily="34" charset="0"/>
              </a:rPr>
              <a:t>In Partnership with America Saves, C+R conducted research to track the savings attitudes and behaviors of teens following their introduction to the America Saves program during their summer employment.</a:t>
            </a:r>
          </a:p>
          <a:p>
            <a:pPr algn="ctr"/>
            <a:endParaRPr lang="en-US" sz="1500" b="1" dirty="0">
              <a:solidFill>
                <a:srgbClr val="86AE3E"/>
              </a:solidFill>
              <a:latin typeface="Humnst777 BT" panose="020B0603030504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41573" y="2474415"/>
            <a:ext cx="1227590" cy="1606979"/>
            <a:chOff x="1371600" y="2746290"/>
            <a:chExt cx="1636787" cy="2142638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 bwMode="auto">
            <a:xfrm>
              <a:off x="1824529" y="2746290"/>
              <a:ext cx="671023" cy="888119"/>
              <a:chOff x="2668" y="1833"/>
              <a:chExt cx="714" cy="945"/>
            </a:xfrm>
            <a:solidFill>
              <a:schemeClr val="accent5"/>
            </a:solidFill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950" y="2192"/>
                <a:ext cx="40" cy="40"/>
              </a:xfrm>
              <a:custGeom>
                <a:avLst/>
                <a:gdLst>
                  <a:gd name="T0" fmla="*/ 10 w 17"/>
                  <a:gd name="T1" fmla="*/ 16 h 17"/>
                  <a:gd name="T2" fmla="*/ 16 w 17"/>
                  <a:gd name="T3" fmla="*/ 7 h 17"/>
                  <a:gd name="T4" fmla="*/ 6 w 17"/>
                  <a:gd name="T5" fmla="*/ 1 h 17"/>
                  <a:gd name="T6" fmla="*/ 1 w 17"/>
                  <a:gd name="T7" fmla="*/ 10 h 17"/>
                  <a:gd name="T8" fmla="*/ 10 w 1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0" y="16"/>
                    </a:moveTo>
                    <a:cubicBezTo>
                      <a:pt x="14" y="15"/>
                      <a:pt x="17" y="11"/>
                      <a:pt x="16" y="7"/>
                    </a:cubicBezTo>
                    <a:cubicBezTo>
                      <a:pt x="14" y="3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10"/>
                    </a:cubicBezTo>
                    <a:cubicBezTo>
                      <a:pt x="2" y="14"/>
                      <a:pt x="6" y="17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3063" y="2192"/>
                <a:ext cx="38" cy="40"/>
              </a:xfrm>
              <a:custGeom>
                <a:avLst/>
                <a:gdLst>
                  <a:gd name="T0" fmla="*/ 6 w 16"/>
                  <a:gd name="T1" fmla="*/ 16 h 17"/>
                  <a:gd name="T2" fmla="*/ 15 w 16"/>
                  <a:gd name="T3" fmla="*/ 10 h 17"/>
                  <a:gd name="T4" fmla="*/ 10 w 16"/>
                  <a:gd name="T5" fmla="*/ 1 h 17"/>
                  <a:gd name="T6" fmla="*/ 1 w 16"/>
                  <a:gd name="T7" fmla="*/ 7 h 17"/>
                  <a:gd name="T8" fmla="*/ 6 w 16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6" y="16"/>
                    </a:moveTo>
                    <a:cubicBezTo>
                      <a:pt x="10" y="17"/>
                      <a:pt x="14" y="14"/>
                      <a:pt x="15" y="10"/>
                    </a:cubicBezTo>
                    <a:cubicBezTo>
                      <a:pt x="16" y="6"/>
                      <a:pt x="14" y="2"/>
                      <a:pt x="10" y="1"/>
                    </a:cubicBezTo>
                    <a:cubicBezTo>
                      <a:pt x="6" y="0"/>
                      <a:pt x="2" y="3"/>
                      <a:pt x="1" y="7"/>
                    </a:cubicBezTo>
                    <a:cubicBezTo>
                      <a:pt x="0" y="11"/>
                      <a:pt x="2" y="15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3160" y="2249"/>
                <a:ext cx="38" cy="3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3214" y="2345"/>
                <a:ext cx="40" cy="38"/>
              </a:xfrm>
              <a:custGeom>
                <a:avLst/>
                <a:gdLst>
                  <a:gd name="T0" fmla="*/ 10 w 17"/>
                  <a:gd name="T1" fmla="*/ 15 h 16"/>
                  <a:gd name="T2" fmla="*/ 16 w 17"/>
                  <a:gd name="T3" fmla="*/ 6 h 16"/>
                  <a:gd name="T4" fmla="*/ 7 w 17"/>
                  <a:gd name="T5" fmla="*/ 1 h 16"/>
                  <a:gd name="T6" fmla="*/ 1 w 17"/>
                  <a:gd name="T7" fmla="*/ 10 h 16"/>
                  <a:gd name="T8" fmla="*/ 10 w 17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0" y="15"/>
                    </a:moveTo>
                    <a:cubicBezTo>
                      <a:pt x="14" y="14"/>
                      <a:pt x="17" y="10"/>
                      <a:pt x="16" y="6"/>
                    </a:cubicBezTo>
                    <a:cubicBezTo>
                      <a:pt x="15" y="2"/>
                      <a:pt x="11" y="0"/>
                      <a:pt x="7" y="1"/>
                    </a:cubicBezTo>
                    <a:cubicBezTo>
                      <a:pt x="3" y="2"/>
                      <a:pt x="0" y="6"/>
                      <a:pt x="1" y="10"/>
                    </a:cubicBezTo>
                    <a:cubicBezTo>
                      <a:pt x="2" y="14"/>
                      <a:pt x="6" y="16"/>
                      <a:pt x="1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3214" y="2456"/>
                <a:ext cx="40" cy="41"/>
              </a:xfrm>
              <a:custGeom>
                <a:avLst/>
                <a:gdLst>
                  <a:gd name="T0" fmla="*/ 10 w 17"/>
                  <a:gd name="T1" fmla="*/ 1 h 17"/>
                  <a:gd name="T2" fmla="*/ 1 w 17"/>
                  <a:gd name="T3" fmla="*/ 7 h 17"/>
                  <a:gd name="T4" fmla="*/ 7 w 17"/>
                  <a:gd name="T5" fmla="*/ 16 h 17"/>
                  <a:gd name="T6" fmla="*/ 16 w 17"/>
                  <a:gd name="T7" fmla="*/ 11 h 17"/>
                  <a:gd name="T8" fmla="*/ 10 w 1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0" y="1"/>
                    </a:moveTo>
                    <a:cubicBezTo>
                      <a:pt x="6" y="0"/>
                      <a:pt x="2" y="3"/>
                      <a:pt x="1" y="7"/>
                    </a:cubicBezTo>
                    <a:cubicBezTo>
                      <a:pt x="0" y="11"/>
                      <a:pt x="3" y="15"/>
                      <a:pt x="7" y="16"/>
                    </a:cubicBezTo>
                    <a:cubicBezTo>
                      <a:pt x="11" y="17"/>
                      <a:pt x="15" y="14"/>
                      <a:pt x="16" y="11"/>
                    </a:cubicBezTo>
                    <a:cubicBezTo>
                      <a:pt x="17" y="7"/>
                      <a:pt x="14" y="3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3160" y="2556"/>
                <a:ext cx="38" cy="37"/>
              </a:xfrm>
              <a:custGeom>
                <a:avLst/>
                <a:gdLst>
                  <a:gd name="T0" fmla="*/ 3 w 16"/>
                  <a:gd name="T1" fmla="*/ 2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2 h 16"/>
                  <a:gd name="T8" fmla="*/ 3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2"/>
                    </a:moveTo>
                    <a:cubicBezTo>
                      <a:pt x="0" y="5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5"/>
                      <a:pt x="13" y="2"/>
                    </a:cubicBezTo>
                    <a:cubicBezTo>
                      <a:pt x="10" y="0"/>
                      <a:pt x="5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063" y="2610"/>
                <a:ext cx="38" cy="40"/>
              </a:xfrm>
              <a:custGeom>
                <a:avLst/>
                <a:gdLst>
                  <a:gd name="T0" fmla="*/ 6 w 16"/>
                  <a:gd name="T1" fmla="*/ 1 h 17"/>
                  <a:gd name="T2" fmla="*/ 1 w 16"/>
                  <a:gd name="T3" fmla="*/ 10 h 17"/>
                  <a:gd name="T4" fmla="*/ 10 w 16"/>
                  <a:gd name="T5" fmla="*/ 15 h 17"/>
                  <a:gd name="T6" fmla="*/ 15 w 16"/>
                  <a:gd name="T7" fmla="*/ 6 h 17"/>
                  <a:gd name="T8" fmla="*/ 6 w 16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6" y="1"/>
                    </a:moveTo>
                    <a:cubicBezTo>
                      <a:pt x="2" y="2"/>
                      <a:pt x="0" y="6"/>
                      <a:pt x="1" y="10"/>
                    </a:cubicBezTo>
                    <a:cubicBezTo>
                      <a:pt x="2" y="14"/>
                      <a:pt x="6" y="17"/>
                      <a:pt x="10" y="15"/>
                    </a:cubicBezTo>
                    <a:cubicBezTo>
                      <a:pt x="14" y="14"/>
                      <a:pt x="16" y="10"/>
                      <a:pt x="15" y="6"/>
                    </a:cubicBezTo>
                    <a:cubicBezTo>
                      <a:pt x="14" y="2"/>
                      <a:pt x="10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2950" y="2610"/>
                <a:ext cx="40" cy="40"/>
              </a:xfrm>
              <a:custGeom>
                <a:avLst/>
                <a:gdLst>
                  <a:gd name="T0" fmla="*/ 10 w 17"/>
                  <a:gd name="T1" fmla="*/ 1 h 17"/>
                  <a:gd name="T2" fmla="*/ 1 w 17"/>
                  <a:gd name="T3" fmla="*/ 6 h 17"/>
                  <a:gd name="T4" fmla="*/ 6 w 17"/>
                  <a:gd name="T5" fmla="*/ 15 h 17"/>
                  <a:gd name="T6" fmla="*/ 16 w 17"/>
                  <a:gd name="T7" fmla="*/ 10 h 17"/>
                  <a:gd name="T8" fmla="*/ 10 w 1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0" y="1"/>
                    </a:moveTo>
                    <a:cubicBezTo>
                      <a:pt x="6" y="0"/>
                      <a:pt x="2" y="2"/>
                      <a:pt x="1" y="6"/>
                    </a:cubicBezTo>
                    <a:cubicBezTo>
                      <a:pt x="0" y="10"/>
                      <a:pt x="3" y="14"/>
                      <a:pt x="6" y="15"/>
                    </a:cubicBezTo>
                    <a:cubicBezTo>
                      <a:pt x="10" y="17"/>
                      <a:pt x="14" y="14"/>
                      <a:pt x="16" y="10"/>
                    </a:cubicBezTo>
                    <a:cubicBezTo>
                      <a:pt x="17" y="6"/>
                      <a:pt x="14" y="2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2853" y="2556"/>
                <a:ext cx="37" cy="37"/>
              </a:xfrm>
              <a:custGeom>
                <a:avLst/>
                <a:gdLst>
                  <a:gd name="T0" fmla="*/ 3 w 16"/>
                  <a:gd name="T1" fmla="*/ 2 h 16"/>
                  <a:gd name="T2" fmla="*/ 3 w 16"/>
                  <a:gd name="T3" fmla="*/ 13 h 16"/>
                  <a:gd name="T4" fmla="*/ 14 w 16"/>
                  <a:gd name="T5" fmla="*/ 13 h 16"/>
                  <a:gd name="T6" fmla="*/ 14 w 16"/>
                  <a:gd name="T7" fmla="*/ 2 h 16"/>
                  <a:gd name="T8" fmla="*/ 3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2"/>
                    </a:moveTo>
                    <a:cubicBezTo>
                      <a:pt x="0" y="5"/>
                      <a:pt x="0" y="10"/>
                      <a:pt x="3" y="13"/>
                    </a:cubicBezTo>
                    <a:cubicBezTo>
                      <a:pt x="6" y="16"/>
                      <a:pt x="11" y="16"/>
                      <a:pt x="14" y="13"/>
                    </a:cubicBezTo>
                    <a:cubicBezTo>
                      <a:pt x="16" y="10"/>
                      <a:pt x="16" y="5"/>
                      <a:pt x="14" y="2"/>
                    </a:cubicBezTo>
                    <a:cubicBezTo>
                      <a:pt x="11" y="0"/>
                      <a:pt x="6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796" y="2456"/>
                <a:ext cx="40" cy="41"/>
              </a:xfrm>
              <a:custGeom>
                <a:avLst/>
                <a:gdLst>
                  <a:gd name="T0" fmla="*/ 7 w 17"/>
                  <a:gd name="T1" fmla="*/ 1 h 17"/>
                  <a:gd name="T2" fmla="*/ 2 w 17"/>
                  <a:gd name="T3" fmla="*/ 11 h 17"/>
                  <a:gd name="T4" fmla="*/ 11 w 17"/>
                  <a:gd name="T5" fmla="*/ 16 h 17"/>
                  <a:gd name="T6" fmla="*/ 16 w 17"/>
                  <a:gd name="T7" fmla="*/ 7 h 17"/>
                  <a:gd name="T8" fmla="*/ 7 w 1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7" y="1"/>
                    </a:moveTo>
                    <a:cubicBezTo>
                      <a:pt x="3" y="3"/>
                      <a:pt x="0" y="7"/>
                      <a:pt x="2" y="11"/>
                    </a:cubicBezTo>
                    <a:cubicBezTo>
                      <a:pt x="3" y="14"/>
                      <a:pt x="7" y="17"/>
                      <a:pt x="11" y="16"/>
                    </a:cubicBezTo>
                    <a:cubicBezTo>
                      <a:pt x="15" y="15"/>
                      <a:pt x="17" y="11"/>
                      <a:pt x="16" y="7"/>
                    </a:cubicBezTo>
                    <a:cubicBezTo>
                      <a:pt x="15" y="3"/>
                      <a:pt x="11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796" y="2345"/>
                <a:ext cx="40" cy="38"/>
              </a:xfrm>
              <a:custGeom>
                <a:avLst/>
                <a:gdLst>
                  <a:gd name="T0" fmla="*/ 7 w 17"/>
                  <a:gd name="T1" fmla="*/ 15 h 16"/>
                  <a:gd name="T2" fmla="*/ 16 w 17"/>
                  <a:gd name="T3" fmla="*/ 10 h 16"/>
                  <a:gd name="T4" fmla="*/ 11 w 17"/>
                  <a:gd name="T5" fmla="*/ 1 h 16"/>
                  <a:gd name="T6" fmla="*/ 2 w 17"/>
                  <a:gd name="T7" fmla="*/ 6 h 16"/>
                  <a:gd name="T8" fmla="*/ 7 w 17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7" y="15"/>
                    </a:moveTo>
                    <a:cubicBezTo>
                      <a:pt x="11" y="16"/>
                      <a:pt x="15" y="14"/>
                      <a:pt x="16" y="10"/>
                    </a:cubicBezTo>
                    <a:cubicBezTo>
                      <a:pt x="17" y="6"/>
                      <a:pt x="15" y="2"/>
                      <a:pt x="11" y="1"/>
                    </a:cubicBezTo>
                    <a:cubicBezTo>
                      <a:pt x="7" y="0"/>
                      <a:pt x="3" y="2"/>
                      <a:pt x="2" y="6"/>
                    </a:cubicBezTo>
                    <a:cubicBezTo>
                      <a:pt x="0" y="10"/>
                      <a:pt x="3" y="1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3" y="2249"/>
                <a:ext cx="224" cy="224"/>
              </a:xfrm>
              <a:custGeom>
                <a:avLst/>
                <a:gdLst>
                  <a:gd name="T0" fmla="*/ 87 w 95"/>
                  <a:gd name="T1" fmla="*/ 59 h 95"/>
                  <a:gd name="T2" fmla="*/ 84 w 95"/>
                  <a:gd name="T3" fmla="*/ 56 h 95"/>
                  <a:gd name="T4" fmla="*/ 84 w 95"/>
                  <a:gd name="T5" fmla="*/ 56 h 95"/>
                  <a:gd name="T6" fmla="*/ 14 w 95"/>
                  <a:gd name="T7" fmla="*/ 3 h 95"/>
                  <a:gd name="T8" fmla="*/ 3 w 95"/>
                  <a:gd name="T9" fmla="*/ 3 h 95"/>
                  <a:gd name="T10" fmla="*/ 3 w 95"/>
                  <a:gd name="T11" fmla="*/ 13 h 95"/>
                  <a:gd name="T12" fmla="*/ 57 w 95"/>
                  <a:gd name="T13" fmla="*/ 84 h 95"/>
                  <a:gd name="T14" fmla="*/ 57 w 95"/>
                  <a:gd name="T15" fmla="*/ 84 h 95"/>
                  <a:gd name="T16" fmla="*/ 59 w 95"/>
                  <a:gd name="T17" fmla="*/ 87 h 95"/>
                  <a:gd name="T18" fmla="*/ 87 w 95"/>
                  <a:gd name="T19" fmla="*/ 87 h 95"/>
                  <a:gd name="T20" fmla="*/ 87 w 95"/>
                  <a:gd name="T21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" h="95">
                    <a:moveTo>
                      <a:pt x="87" y="59"/>
                    </a:moveTo>
                    <a:cubicBezTo>
                      <a:pt x="86" y="58"/>
                      <a:pt x="85" y="57"/>
                      <a:pt x="84" y="56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0"/>
                      <a:pt x="6" y="0"/>
                      <a:pt x="3" y="3"/>
                    </a:cubicBezTo>
                    <a:cubicBezTo>
                      <a:pt x="0" y="6"/>
                      <a:pt x="0" y="10"/>
                      <a:pt x="3" y="13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85"/>
                      <a:pt x="58" y="86"/>
                      <a:pt x="59" y="87"/>
                    </a:cubicBezTo>
                    <a:cubicBezTo>
                      <a:pt x="67" y="95"/>
                      <a:pt x="79" y="95"/>
                      <a:pt x="87" y="87"/>
                    </a:cubicBezTo>
                    <a:cubicBezTo>
                      <a:pt x="95" y="79"/>
                      <a:pt x="95" y="67"/>
                      <a:pt x="87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auto">
              <a:xfrm>
                <a:off x="2668" y="1833"/>
                <a:ext cx="714" cy="945"/>
              </a:xfrm>
              <a:custGeom>
                <a:avLst/>
                <a:gdLst>
                  <a:gd name="T0" fmla="*/ 267 w 302"/>
                  <a:gd name="T1" fmla="*/ 152 h 400"/>
                  <a:gd name="T2" fmla="*/ 274 w 302"/>
                  <a:gd name="T3" fmla="*/ 144 h 400"/>
                  <a:gd name="T4" fmla="*/ 277 w 302"/>
                  <a:gd name="T5" fmla="*/ 147 h 400"/>
                  <a:gd name="T6" fmla="*/ 285 w 302"/>
                  <a:gd name="T7" fmla="*/ 147 h 400"/>
                  <a:gd name="T8" fmla="*/ 294 w 302"/>
                  <a:gd name="T9" fmla="*/ 137 h 400"/>
                  <a:gd name="T10" fmla="*/ 294 w 302"/>
                  <a:gd name="T11" fmla="*/ 129 h 400"/>
                  <a:gd name="T12" fmla="*/ 294 w 302"/>
                  <a:gd name="T13" fmla="*/ 129 h 400"/>
                  <a:gd name="T14" fmla="*/ 271 w 302"/>
                  <a:gd name="T15" fmla="*/ 106 h 400"/>
                  <a:gd name="T16" fmla="*/ 271 w 302"/>
                  <a:gd name="T17" fmla="*/ 106 h 400"/>
                  <a:gd name="T18" fmla="*/ 263 w 302"/>
                  <a:gd name="T19" fmla="*/ 106 h 400"/>
                  <a:gd name="T20" fmla="*/ 254 w 302"/>
                  <a:gd name="T21" fmla="*/ 116 h 400"/>
                  <a:gd name="T22" fmla="*/ 254 w 302"/>
                  <a:gd name="T23" fmla="*/ 124 h 400"/>
                  <a:gd name="T24" fmla="*/ 256 w 302"/>
                  <a:gd name="T25" fmla="*/ 126 h 400"/>
                  <a:gd name="T26" fmla="*/ 249 w 302"/>
                  <a:gd name="T27" fmla="*/ 134 h 400"/>
                  <a:gd name="T28" fmla="*/ 187 w 302"/>
                  <a:gd name="T29" fmla="*/ 102 h 400"/>
                  <a:gd name="T30" fmla="*/ 209 w 302"/>
                  <a:gd name="T31" fmla="*/ 58 h 400"/>
                  <a:gd name="T32" fmla="*/ 151 w 302"/>
                  <a:gd name="T33" fmla="*/ 0 h 400"/>
                  <a:gd name="T34" fmla="*/ 94 w 302"/>
                  <a:gd name="T35" fmla="*/ 58 h 400"/>
                  <a:gd name="T36" fmla="*/ 115 w 302"/>
                  <a:gd name="T37" fmla="*/ 102 h 400"/>
                  <a:gd name="T38" fmla="*/ 54 w 302"/>
                  <a:gd name="T39" fmla="*/ 134 h 400"/>
                  <a:gd name="T40" fmla="*/ 46 w 302"/>
                  <a:gd name="T41" fmla="*/ 126 h 400"/>
                  <a:gd name="T42" fmla="*/ 49 w 302"/>
                  <a:gd name="T43" fmla="*/ 124 h 400"/>
                  <a:gd name="T44" fmla="*/ 49 w 302"/>
                  <a:gd name="T45" fmla="*/ 116 h 400"/>
                  <a:gd name="T46" fmla="*/ 39 w 302"/>
                  <a:gd name="T47" fmla="*/ 106 h 400"/>
                  <a:gd name="T48" fmla="*/ 31 w 302"/>
                  <a:gd name="T49" fmla="*/ 106 h 400"/>
                  <a:gd name="T50" fmla="*/ 31 w 302"/>
                  <a:gd name="T51" fmla="*/ 106 h 400"/>
                  <a:gd name="T52" fmla="*/ 8 w 302"/>
                  <a:gd name="T53" fmla="*/ 129 h 400"/>
                  <a:gd name="T54" fmla="*/ 8 w 302"/>
                  <a:gd name="T55" fmla="*/ 129 h 400"/>
                  <a:gd name="T56" fmla="*/ 8 w 302"/>
                  <a:gd name="T57" fmla="*/ 137 h 400"/>
                  <a:gd name="T58" fmla="*/ 17 w 302"/>
                  <a:gd name="T59" fmla="*/ 147 h 400"/>
                  <a:gd name="T60" fmla="*/ 25 w 302"/>
                  <a:gd name="T61" fmla="*/ 147 h 400"/>
                  <a:gd name="T62" fmla="*/ 28 w 302"/>
                  <a:gd name="T63" fmla="*/ 144 h 400"/>
                  <a:gd name="T64" fmla="*/ 35 w 302"/>
                  <a:gd name="T65" fmla="*/ 152 h 400"/>
                  <a:gd name="T66" fmla="*/ 0 w 302"/>
                  <a:gd name="T67" fmla="*/ 249 h 400"/>
                  <a:gd name="T68" fmla="*/ 151 w 302"/>
                  <a:gd name="T69" fmla="*/ 400 h 400"/>
                  <a:gd name="T70" fmla="*/ 302 w 302"/>
                  <a:gd name="T71" fmla="*/ 249 h 400"/>
                  <a:gd name="T72" fmla="*/ 267 w 302"/>
                  <a:gd name="T73" fmla="*/ 152 h 400"/>
                  <a:gd name="T74" fmla="*/ 112 w 302"/>
                  <a:gd name="T75" fmla="*/ 58 h 400"/>
                  <a:gd name="T76" fmla="*/ 151 w 302"/>
                  <a:gd name="T77" fmla="*/ 19 h 400"/>
                  <a:gd name="T78" fmla="*/ 190 w 302"/>
                  <a:gd name="T79" fmla="*/ 58 h 400"/>
                  <a:gd name="T80" fmla="*/ 164 w 302"/>
                  <a:gd name="T81" fmla="*/ 94 h 400"/>
                  <a:gd name="T82" fmla="*/ 164 w 302"/>
                  <a:gd name="T83" fmla="*/ 69 h 400"/>
                  <a:gd name="T84" fmla="*/ 168 w 302"/>
                  <a:gd name="T85" fmla="*/ 69 h 400"/>
                  <a:gd name="T86" fmla="*/ 173 w 302"/>
                  <a:gd name="T87" fmla="*/ 64 h 400"/>
                  <a:gd name="T88" fmla="*/ 173 w 302"/>
                  <a:gd name="T89" fmla="*/ 50 h 400"/>
                  <a:gd name="T90" fmla="*/ 168 w 302"/>
                  <a:gd name="T91" fmla="*/ 44 h 400"/>
                  <a:gd name="T92" fmla="*/ 168 w 302"/>
                  <a:gd name="T93" fmla="*/ 44 h 400"/>
                  <a:gd name="T94" fmla="*/ 135 w 302"/>
                  <a:gd name="T95" fmla="*/ 44 h 400"/>
                  <a:gd name="T96" fmla="*/ 135 w 302"/>
                  <a:gd name="T97" fmla="*/ 44 h 400"/>
                  <a:gd name="T98" fmla="*/ 129 w 302"/>
                  <a:gd name="T99" fmla="*/ 50 h 400"/>
                  <a:gd name="T100" fmla="*/ 129 w 302"/>
                  <a:gd name="T101" fmla="*/ 64 h 400"/>
                  <a:gd name="T102" fmla="*/ 135 w 302"/>
                  <a:gd name="T103" fmla="*/ 69 h 400"/>
                  <a:gd name="T104" fmla="*/ 139 w 302"/>
                  <a:gd name="T105" fmla="*/ 69 h 400"/>
                  <a:gd name="T106" fmla="*/ 139 w 302"/>
                  <a:gd name="T107" fmla="*/ 94 h 400"/>
                  <a:gd name="T108" fmla="*/ 112 w 302"/>
                  <a:gd name="T109" fmla="*/ 58 h 400"/>
                  <a:gd name="T110" fmla="*/ 151 w 302"/>
                  <a:gd name="T111" fmla="*/ 363 h 400"/>
                  <a:gd name="T112" fmla="*/ 37 w 302"/>
                  <a:gd name="T113" fmla="*/ 249 h 400"/>
                  <a:gd name="T114" fmla="*/ 151 w 302"/>
                  <a:gd name="T115" fmla="*/ 135 h 400"/>
                  <a:gd name="T116" fmla="*/ 265 w 302"/>
                  <a:gd name="T117" fmla="*/ 249 h 400"/>
                  <a:gd name="T118" fmla="*/ 151 w 302"/>
                  <a:gd name="T119" fmla="*/ 36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2" h="400">
                    <a:moveTo>
                      <a:pt x="267" y="152"/>
                    </a:moveTo>
                    <a:cubicBezTo>
                      <a:pt x="274" y="144"/>
                      <a:pt x="274" y="144"/>
                      <a:pt x="274" y="144"/>
                    </a:cubicBezTo>
                    <a:cubicBezTo>
                      <a:pt x="277" y="147"/>
                      <a:pt x="277" y="147"/>
                      <a:pt x="277" y="147"/>
                    </a:cubicBezTo>
                    <a:cubicBezTo>
                      <a:pt x="279" y="149"/>
                      <a:pt x="283" y="149"/>
                      <a:pt x="285" y="147"/>
                    </a:cubicBezTo>
                    <a:cubicBezTo>
                      <a:pt x="294" y="137"/>
                      <a:pt x="294" y="137"/>
                      <a:pt x="294" y="137"/>
                    </a:cubicBezTo>
                    <a:cubicBezTo>
                      <a:pt x="297" y="135"/>
                      <a:pt x="297" y="132"/>
                      <a:pt x="294" y="129"/>
                    </a:cubicBezTo>
                    <a:cubicBezTo>
                      <a:pt x="294" y="129"/>
                      <a:pt x="294" y="129"/>
                      <a:pt x="294" y="12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69" y="104"/>
                      <a:pt x="265" y="104"/>
                      <a:pt x="263" y="106"/>
                    </a:cubicBezTo>
                    <a:cubicBezTo>
                      <a:pt x="254" y="116"/>
                      <a:pt x="254" y="116"/>
                      <a:pt x="254" y="116"/>
                    </a:cubicBezTo>
                    <a:cubicBezTo>
                      <a:pt x="251" y="118"/>
                      <a:pt x="251" y="121"/>
                      <a:pt x="254" y="124"/>
                    </a:cubicBezTo>
                    <a:cubicBezTo>
                      <a:pt x="256" y="126"/>
                      <a:pt x="256" y="126"/>
                      <a:pt x="256" y="126"/>
                    </a:cubicBezTo>
                    <a:cubicBezTo>
                      <a:pt x="249" y="134"/>
                      <a:pt x="249" y="134"/>
                      <a:pt x="249" y="134"/>
                    </a:cubicBezTo>
                    <a:cubicBezTo>
                      <a:pt x="231" y="119"/>
                      <a:pt x="210" y="108"/>
                      <a:pt x="187" y="102"/>
                    </a:cubicBezTo>
                    <a:cubicBezTo>
                      <a:pt x="200" y="92"/>
                      <a:pt x="209" y="76"/>
                      <a:pt x="209" y="58"/>
                    </a:cubicBezTo>
                    <a:cubicBezTo>
                      <a:pt x="209" y="26"/>
                      <a:pt x="183" y="0"/>
                      <a:pt x="151" y="0"/>
                    </a:cubicBezTo>
                    <a:cubicBezTo>
                      <a:pt x="119" y="0"/>
                      <a:pt x="94" y="26"/>
                      <a:pt x="94" y="58"/>
                    </a:cubicBezTo>
                    <a:cubicBezTo>
                      <a:pt x="94" y="76"/>
                      <a:pt x="102" y="92"/>
                      <a:pt x="115" y="102"/>
                    </a:cubicBezTo>
                    <a:cubicBezTo>
                      <a:pt x="92" y="108"/>
                      <a:pt x="71" y="119"/>
                      <a:pt x="54" y="134"/>
                    </a:cubicBezTo>
                    <a:cubicBezTo>
                      <a:pt x="46" y="126"/>
                      <a:pt x="46" y="126"/>
                      <a:pt x="46" y="126"/>
                    </a:cubicBezTo>
                    <a:cubicBezTo>
                      <a:pt x="49" y="124"/>
                      <a:pt x="49" y="124"/>
                      <a:pt x="49" y="124"/>
                    </a:cubicBezTo>
                    <a:cubicBezTo>
                      <a:pt x="51" y="121"/>
                      <a:pt x="51" y="118"/>
                      <a:pt x="49" y="116"/>
                    </a:cubicBezTo>
                    <a:cubicBezTo>
                      <a:pt x="39" y="106"/>
                      <a:pt x="39" y="106"/>
                      <a:pt x="39" y="106"/>
                    </a:cubicBezTo>
                    <a:cubicBezTo>
                      <a:pt x="37" y="104"/>
                      <a:pt x="33" y="104"/>
                      <a:pt x="31" y="106"/>
                    </a:cubicBezTo>
                    <a:cubicBezTo>
                      <a:pt x="31" y="106"/>
                      <a:pt x="31" y="106"/>
                      <a:pt x="31" y="106"/>
                    </a:cubicBezTo>
                    <a:cubicBezTo>
                      <a:pt x="8" y="129"/>
                      <a:pt x="8" y="129"/>
                      <a:pt x="8" y="129"/>
                    </a:cubicBezTo>
                    <a:cubicBezTo>
                      <a:pt x="8" y="129"/>
                      <a:pt x="8" y="129"/>
                      <a:pt x="8" y="129"/>
                    </a:cubicBezTo>
                    <a:cubicBezTo>
                      <a:pt x="6" y="132"/>
                      <a:pt x="6" y="135"/>
                      <a:pt x="8" y="137"/>
                    </a:cubicBezTo>
                    <a:cubicBezTo>
                      <a:pt x="17" y="147"/>
                      <a:pt x="17" y="147"/>
                      <a:pt x="17" y="147"/>
                    </a:cubicBezTo>
                    <a:cubicBezTo>
                      <a:pt x="20" y="149"/>
                      <a:pt x="23" y="149"/>
                      <a:pt x="25" y="147"/>
                    </a:cubicBezTo>
                    <a:cubicBezTo>
                      <a:pt x="28" y="144"/>
                      <a:pt x="28" y="144"/>
                      <a:pt x="28" y="144"/>
                    </a:cubicBezTo>
                    <a:cubicBezTo>
                      <a:pt x="35" y="152"/>
                      <a:pt x="35" y="152"/>
                      <a:pt x="35" y="152"/>
                    </a:cubicBezTo>
                    <a:cubicBezTo>
                      <a:pt x="13" y="178"/>
                      <a:pt x="0" y="212"/>
                      <a:pt x="0" y="249"/>
                    </a:cubicBezTo>
                    <a:cubicBezTo>
                      <a:pt x="0" y="332"/>
                      <a:pt x="68" y="400"/>
                      <a:pt x="151" y="400"/>
                    </a:cubicBezTo>
                    <a:cubicBezTo>
                      <a:pt x="235" y="400"/>
                      <a:pt x="302" y="332"/>
                      <a:pt x="302" y="249"/>
                    </a:cubicBezTo>
                    <a:cubicBezTo>
                      <a:pt x="302" y="212"/>
                      <a:pt x="289" y="178"/>
                      <a:pt x="267" y="152"/>
                    </a:cubicBezTo>
                    <a:close/>
                    <a:moveTo>
                      <a:pt x="112" y="58"/>
                    </a:moveTo>
                    <a:cubicBezTo>
                      <a:pt x="112" y="36"/>
                      <a:pt x="130" y="19"/>
                      <a:pt x="151" y="19"/>
                    </a:cubicBezTo>
                    <a:cubicBezTo>
                      <a:pt x="172" y="19"/>
                      <a:pt x="190" y="36"/>
                      <a:pt x="190" y="58"/>
                    </a:cubicBezTo>
                    <a:cubicBezTo>
                      <a:pt x="190" y="74"/>
                      <a:pt x="179" y="89"/>
                      <a:pt x="164" y="94"/>
                    </a:cubicBezTo>
                    <a:cubicBezTo>
                      <a:pt x="164" y="69"/>
                      <a:pt x="164" y="69"/>
                      <a:pt x="164" y="69"/>
                    </a:cubicBezTo>
                    <a:cubicBezTo>
                      <a:pt x="168" y="69"/>
                      <a:pt x="168" y="69"/>
                      <a:pt x="168" y="69"/>
                    </a:cubicBezTo>
                    <a:cubicBezTo>
                      <a:pt x="171" y="69"/>
                      <a:pt x="173" y="67"/>
                      <a:pt x="173" y="64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47"/>
                      <a:pt x="171" y="44"/>
                      <a:pt x="168" y="44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2" y="44"/>
                      <a:pt x="129" y="47"/>
                      <a:pt x="129" y="50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9" y="67"/>
                      <a:pt x="132" y="69"/>
                      <a:pt x="135" y="69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39" y="94"/>
                      <a:pt x="139" y="94"/>
                      <a:pt x="139" y="94"/>
                    </a:cubicBezTo>
                    <a:cubicBezTo>
                      <a:pt x="123" y="89"/>
                      <a:pt x="112" y="75"/>
                      <a:pt x="112" y="58"/>
                    </a:cubicBezTo>
                    <a:close/>
                    <a:moveTo>
                      <a:pt x="151" y="363"/>
                    </a:moveTo>
                    <a:cubicBezTo>
                      <a:pt x="88" y="363"/>
                      <a:pt x="37" y="312"/>
                      <a:pt x="37" y="249"/>
                    </a:cubicBezTo>
                    <a:cubicBezTo>
                      <a:pt x="37" y="186"/>
                      <a:pt x="88" y="135"/>
                      <a:pt x="151" y="135"/>
                    </a:cubicBezTo>
                    <a:cubicBezTo>
                      <a:pt x="214" y="135"/>
                      <a:pt x="265" y="186"/>
                      <a:pt x="265" y="249"/>
                    </a:cubicBezTo>
                    <a:cubicBezTo>
                      <a:pt x="265" y="312"/>
                      <a:pt x="214" y="363"/>
                      <a:pt x="151" y="3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371600" y="3719378"/>
              <a:ext cx="1636787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accent5"/>
                  </a:solidFill>
                </a:rPr>
                <a:t>15 </a:t>
              </a:r>
            </a:p>
            <a:p>
              <a:pPr algn="ctr"/>
              <a:r>
                <a:rPr lang="en-US" sz="1200" dirty="0"/>
                <a:t>Minute </a:t>
              </a:r>
            </a:p>
            <a:p>
              <a:pPr algn="ctr"/>
              <a:r>
                <a:rPr lang="en-US" sz="1200" dirty="0"/>
                <a:t>Online </a:t>
              </a:r>
            </a:p>
            <a:p>
              <a:pPr algn="ctr"/>
              <a:r>
                <a:rPr lang="en-US" sz="1200" dirty="0"/>
                <a:t>Survey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93344" y="2472098"/>
            <a:ext cx="1428750" cy="2486459"/>
            <a:chOff x="3707297" y="2743200"/>
            <a:chExt cx="1905000" cy="3315278"/>
          </a:xfrm>
        </p:grpSpPr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4210807" y="2743200"/>
              <a:ext cx="914400" cy="914397"/>
            </a:xfrm>
            <a:custGeom>
              <a:avLst/>
              <a:gdLst>
                <a:gd name="T0" fmla="*/ 60 w 120"/>
                <a:gd name="T1" fmla="*/ 33 h 120"/>
                <a:gd name="T2" fmla="*/ 34 w 120"/>
                <a:gd name="T3" fmla="*/ 60 h 120"/>
                <a:gd name="T4" fmla="*/ 60 w 120"/>
                <a:gd name="T5" fmla="*/ 86 h 120"/>
                <a:gd name="T6" fmla="*/ 87 w 120"/>
                <a:gd name="T7" fmla="*/ 60 h 120"/>
                <a:gd name="T8" fmla="*/ 60 w 120"/>
                <a:gd name="T9" fmla="*/ 33 h 120"/>
                <a:gd name="T10" fmla="*/ 118 w 120"/>
                <a:gd name="T11" fmla="*/ 55 h 120"/>
                <a:gd name="T12" fmla="*/ 106 w 120"/>
                <a:gd name="T13" fmla="*/ 55 h 120"/>
                <a:gd name="T14" fmla="*/ 65 w 120"/>
                <a:gd name="T15" fmla="*/ 14 h 120"/>
                <a:gd name="T16" fmla="*/ 65 w 120"/>
                <a:gd name="T17" fmla="*/ 2 h 120"/>
                <a:gd name="T18" fmla="*/ 62 w 120"/>
                <a:gd name="T19" fmla="*/ 0 h 120"/>
                <a:gd name="T20" fmla="*/ 58 w 120"/>
                <a:gd name="T21" fmla="*/ 0 h 120"/>
                <a:gd name="T22" fmla="*/ 55 w 120"/>
                <a:gd name="T23" fmla="*/ 2 h 120"/>
                <a:gd name="T24" fmla="*/ 55 w 120"/>
                <a:gd name="T25" fmla="*/ 14 h 120"/>
                <a:gd name="T26" fmla="*/ 14 w 120"/>
                <a:gd name="T27" fmla="*/ 55 h 120"/>
                <a:gd name="T28" fmla="*/ 2 w 120"/>
                <a:gd name="T29" fmla="*/ 55 h 120"/>
                <a:gd name="T30" fmla="*/ 0 w 120"/>
                <a:gd name="T31" fmla="*/ 58 h 120"/>
                <a:gd name="T32" fmla="*/ 0 w 120"/>
                <a:gd name="T33" fmla="*/ 62 h 120"/>
                <a:gd name="T34" fmla="*/ 2 w 120"/>
                <a:gd name="T35" fmla="*/ 65 h 120"/>
                <a:gd name="T36" fmla="*/ 14 w 120"/>
                <a:gd name="T37" fmla="*/ 65 h 120"/>
                <a:gd name="T38" fmla="*/ 55 w 120"/>
                <a:gd name="T39" fmla="*/ 106 h 120"/>
                <a:gd name="T40" fmla="*/ 55 w 120"/>
                <a:gd name="T41" fmla="*/ 118 h 120"/>
                <a:gd name="T42" fmla="*/ 58 w 120"/>
                <a:gd name="T43" fmla="*/ 120 h 120"/>
                <a:gd name="T44" fmla="*/ 62 w 120"/>
                <a:gd name="T45" fmla="*/ 120 h 120"/>
                <a:gd name="T46" fmla="*/ 65 w 120"/>
                <a:gd name="T47" fmla="*/ 118 h 120"/>
                <a:gd name="T48" fmla="*/ 65 w 120"/>
                <a:gd name="T49" fmla="*/ 106 h 120"/>
                <a:gd name="T50" fmla="*/ 106 w 120"/>
                <a:gd name="T51" fmla="*/ 65 h 120"/>
                <a:gd name="T52" fmla="*/ 118 w 120"/>
                <a:gd name="T53" fmla="*/ 65 h 120"/>
                <a:gd name="T54" fmla="*/ 120 w 120"/>
                <a:gd name="T55" fmla="*/ 62 h 120"/>
                <a:gd name="T56" fmla="*/ 120 w 120"/>
                <a:gd name="T57" fmla="*/ 58 h 120"/>
                <a:gd name="T58" fmla="*/ 118 w 120"/>
                <a:gd name="T59" fmla="*/ 55 h 120"/>
                <a:gd name="T60" fmla="*/ 60 w 120"/>
                <a:gd name="T61" fmla="*/ 97 h 120"/>
                <a:gd name="T62" fmla="*/ 23 w 120"/>
                <a:gd name="T63" fmla="*/ 60 h 120"/>
                <a:gd name="T64" fmla="*/ 60 w 120"/>
                <a:gd name="T65" fmla="*/ 23 h 120"/>
                <a:gd name="T66" fmla="*/ 97 w 120"/>
                <a:gd name="T67" fmla="*/ 60 h 120"/>
                <a:gd name="T68" fmla="*/ 60 w 120"/>
                <a:gd name="T69" fmla="*/ 9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120">
                  <a:moveTo>
                    <a:pt x="60" y="33"/>
                  </a:moveTo>
                  <a:cubicBezTo>
                    <a:pt x="45" y="33"/>
                    <a:pt x="34" y="45"/>
                    <a:pt x="34" y="60"/>
                  </a:cubicBezTo>
                  <a:cubicBezTo>
                    <a:pt x="34" y="75"/>
                    <a:pt x="45" y="86"/>
                    <a:pt x="60" y="86"/>
                  </a:cubicBezTo>
                  <a:cubicBezTo>
                    <a:pt x="75" y="86"/>
                    <a:pt x="87" y="75"/>
                    <a:pt x="87" y="60"/>
                  </a:cubicBezTo>
                  <a:cubicBezTo>
                    <a:pt x="87" y="45"/>
                    <a:pt x="75" y="33"/>
                    <a:pt x="60" y="33"/>
                  </a:cubicBezTo>
                  <a:close/>
                  <a:moveTo>
                    <a:pt x="118" y="55"/>
                  </a:moveTo>
                  <a:cubicBezTo>
                    <a:pt x="106" y="55"/>
                    <a:pt x="106" y="55"/>
                    <a:pt x="106" y="55"/>
                  </a:cubicBezTo>
                  <a:cubicBezTo>
                    <a:pt x="104" y="34"/>
                    <a:pt x="87" y="16"/>
                    <a:pt x="65" y="1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1"/>
                    <a:pt x="64" y="0"/>
                    <a:pt x="62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5" y="1"/>
                    <a:pt x="55" y="2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34" y="16"/>
                    <a:pt x="16" y="34"/>
                    <a:pt x="14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6"/>
                    <a:pt x="0" y="5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6" y="86"/>
                    <a:pt x="34" y="104"/>
                    <a:pt x="55" y="106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55" y="119"/>
                    <a:pt x="57" y="120"/>
                    <a:pt x="58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4" y="120"/>
                    <a:pt x="65" y="119"/>
                    <a:pt x="65" y="118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87" y="104"/>
                    <a:pt x="104" y="86"/>
                    <a:pt x="106" y="65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65"/>
                    <a:pt x="120" y="64"/>
                    <a:pt x="120" y="6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0" y="56"/>
                    <a:pt x="119" y="55"/>
                    <a:pt x="118" y="55"/>
                  </a:cubicBezTo>
                  <a:close/>
                  <a:moveTo>
                    <a:pt x="60" y="97"/>
                  </a:moveTo>
                  <a:cubicBezTo>
                    <a:pt x="40" y="97"/>
                    <a:pt x="23" y="80"/>
                    <a:pt x="23" y="60"/>
                  </a:cubicBezTo>
                  <a:cubicBezTo>
                    <a:pt x="23" y="40"/>
                    <a:pt x="40" y="23"/>
                    <a:pt x="60" y="23"/>
                  </a:cubicBezTo>
                  <a:cubicBezTo>
                    <a:pt x="80" y="23"/>
                    <a:pt x="97" y="40"/>
                    <a:pt x="97" y="60"/>
                  </a:cubicBezTo>
                  <a:cubicBezTo>
                    <a:pt x="97" y="80"/>
                    <a:pt x="80" y="97"/>
                    <a:pt x="60" y="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07297" y="3719377"/>
              <a:ext cx="1905000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accent5"/>
                  </a:solidFill>
                </a:rPr>
                <a:t>~100</a:t>
              </a:r>
              <a:endParaRPr lang="en-US" sz="1200" b="1" dirty="0">
                <a:solidFill>
                  <a:srgbClr val="ABADAF"/>
                </a:solidFill>
              </a:endParaRPr>
            </a:p>
            <a:p>
              <a:pPr algn="ctr"/>
              <a:r>
                <a:rPr lang="en-US" sz="1200" dirty="0"/>
                <a:t>Teen workers who participated in the America Saves program per wave </a:t>
              </a:r>
            </a:p>
            <a:p>
              <a:pPr algn="ctr"/>
              <a:r>
                <a:rPr lang="en-US" sz="900" dirty="0"/>
                <a:t>(238 total unique teens included in this data, and 16 teens have completed all four waves of the study)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94203" y="2481181"/>
            <a:ext cx="1662318" cy="2569710"/>
            <a:chOff x="6241776" y="2755310"/>
            <a:chExt cx="2216424" cy="3426279"/>
          </a:xfrm>
        </p:grpSpPr>
        <p:grpSp>
          <p:nvGrpSpPr>
            <p:cNvPr id="25" name="Group 5"/>
            <p:cNvGrpSpPr>
              <a:grpSpLocks noChangeAspect="1"/>
            </p:cNvGrpSpPr>
            <p:nvPr/>
          </p:nvGrpSpPr>
          <p:grpSpPr bwMode="auto">
            <a:xfrm>
              <a:off x="6900491" y="2755310"/>
              <a:ext cx="871909" cy="862534"/>
              <a:chOff x="2419" y="1705"/>
              <a:chExt cx="1209" cy="1196"/>
            </a:xfrm>
            <a:solidFill>
              <a:schemeClr val="accent5"/>
            </a:solidFill>
          </p:grpSpPr>
          <p:sp>
            <p:nvSpPr>
              <p:cNvPr id="27" name="Freeform 6"/>
              <p:cNvSpPr>
                <a:spLocks noEditPoints="1"/>
              </p:cNvSpPr>
              <p:nvPr/>
            </p:nvSpPr>
            <p:spPr bwMode="auto">
              <a:xfrm>
                <a:off x="2419" y="1705"/>
                <a:ext cx="1209" cy="1196"/>
              </a:xfrm>
              <a:custGeom>
                <a:avLst/>
                <a:gdLst>
                  <a:gd name="T0" fmla="*/ 8 w 512"/>
                  <a:gd name="T1" fmla="*/ 117 h 506"/>
                  <a:gd name="T2" fmla="*/ 8 w 512"/>
                  <a:gd name="T3" fmla="*/ 130 h 506"/>
                  <a:gd name="T4" fmla="*/ 52 w 512"/>
                  <a:gd name="T5" fmla="*/ 123 h 506"/>
                  <a:gd name="T6" fmla="*/ 44 w 512"/>
                  <a:gd name="T7" fmla="*/ 220 h 506"/>
                  <a:gd name="T8" fmla="*/ 0 w 512"/>
                  <a:gd name="T9" fmla="*/ 227 h 506"/>
                  <a:gd name="T10" fmla="*/ 44 w 512"/>
                  <a:gd name="T11" fmla="*/ 234 h 506"/>
                  <a:gd name="T12" fmla="*/ 44 w 512"/>
                  <a:gd name="T13" fmla="*/ 220 h 506"/>
                  <a:gd name="T14" fmla="*/ 8 w 512"/>
                  <a:gd name="T15" fmla="*/ 318 h 506"/>
                  <a:gd name="T16" fmla="*/ 8 w 512"/>
                  <a:gd name="T17" fmla="*/ 331 h 506"/>
                  <a:gd name="T18" fmla="*/ 52 w 512"/>
                  <a:gd name="T19" fmla="*/ 324 h 506"/>
                  <a:gd name="T20" fmla="*/ 44 w 512"/>
                  <a:gd name="T21" fmla="*/ 13 h 506"/>
                  <a:gd name="T22" fmla="*/ 0 w 512"/>
                  <a:gd name="T23" fmla="*/ 20 h 506"/>
                  <a:gd name="T24" fmla="*/ 44 w 512"/>
                  <a:gd name="T25" fmla="*/ 26 h 506"/>
                  <a:gd name="T26" fmla="*/ 44 w 512"/>
                  <a:gd name="T27" fmla="*/ 13 h 506"/>
                  <a:gd name="T28" fmla="*/ 8 w 512"/>
                  <a:gd name="T29" fmla="*/ 415 h 506"/>
                  <a:gd name="T30" fmla="*/ 8 w 512"/>
                  <a:gd name="T31" fmla="*/ 428 h 506"/>
                  <a:gd name="T32" fmla="*/ 52 w 512"/>
                  <a:gd name="T33" fmla="*/ 422 h 506"/>
                  <a:gd name="T34" fmla="*/ 480 w 512"/>
                  <a:gd name="T35" fmla="*/ 460 h 506"/>
                  <a:gd name="T36" fmla="*/ 473 w 512"/>
                  <a:gd name="T37" fmla="*/ 499 h 506"/>
                  <a:gd name="T38" fmla="*/ 486 w 512"/>
                  <a:gd name="T39" fmla="*/ 499 h 506"/>
                  <a:gd name="T40" fmla="*/ 480 w 512"/>
                  <a:gd name="T41" fmla="*/ 460 h 506"/>
                  <a:gd name="T42" fmla="*/ 71 w 512"/>
                  <a:gd name="T43" fmla="*/ 467 h 506"/>
                  <a:gd name="T44" fmla="*/ 78 w 512"/>
                  <a:gd name="T45" fmla="*/ 506 h 506"/>
                  <a:gd name="T46" fmla="*/ 84 w 512"/>
                  <a:gd name="T47" fmla="*/ 467 h 506"/>
                  <a:gd name="T48" fmla="*/ 492 w 512"/>
                  <a:gd name="T49" fmla="*/ 409 h 506"/>
                  <a:gd name="T50" fmla="*/ 97 w 512"/>
                  <a:gd name="T51" fmla="*/ 21 h 506"/>
                  <a:gd name="T52" fmla="*/ 58 w 512"/>
                  <a:gd name="T53" fmla="*/ 21 h 506"/>
                  <a:gd name="T54" fmla="*/ 79 w 512"/>
                  <a:gd name="T55" fmla="*/ 447 h 506"/>
                  <a:gd name="T56" fmla="*/ 512 w 512"/>
                  <a:gd name="T57" fmla="*/ 427 h 506"/>
                  <a:gd name="T58" fmla="*/ 382 w 512"/>
                  <a:gd name="T59" fmla="*/ 460 h 506"/>
                  <a:gd name="T60" fmla="*/ 376 w 512"/>
                  <a:gd name="T61" fmla="*/ 499 h 506"/>
                  <a:gd name="T62" fmla="*/ 389 w 512"/>
                  <a:gd name="T63" fmla="*/ 499 h 506"/>
                  <a:gd name="T64" fmla="*/ 382 w 512"/>
                  <a:gd name="T65" fmla="*/ 460 h 506"/>
                  <a:gd name="T66" fmla="*/ 272 w 512"/>
                  <a:gd name="T67" fmla="*/ 467 h 506"/>
                  <a:gd name="T68" fmla="*/ 279 w 512"/>
                  <a:gd name="T69" fmla="*/ 506 h 506"/>
                  <a:gd name="T70" fmla="*/ 285 w 512"/>
                  <a:gd name="T71" fmla="*/ 467 h 506"/>
                  <a:gd name="T72" fmla="*/ 181 w 512"/>
                  <a:gd name="T73" fmla="*/ 460 h 506"/>
                  <a:gd name="T74" fmla="*/ 175 w 512"/>
                  <a:gd name="T75" fmla="*/ 499 h 506"/>
                  <a:gd name="T76" fmla="*/ 188 w 512"/>
                  <a:gd name="T77" fmla="*/ 499 h 506"/>
                  <a:gd name="T78" fmla="*/ 181 w 512"/>
                  <a:gd name="T79" fmla="*/ 46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12" h="506">
                    <a:moveTo>
                      <a:pt x="44" y="117"/>
                    </a:moveTo>
                    <a:cubicBezTo>
                      <a:pt x="8" y="117"/>
                      <a:pt x="8" y="117"/>
                      <a:pt x="8" y="117"/>
                    </a:cubicBezTo>
                    <a:cubicBezTo>
                      <a:pt x="3" y="117"/>
                      <a:pt x="0" y="120"/>
                      <a:pt x="0" y="123"/>
                    </a:cubicBezTo>
                    <a:cubicBezTo>
                      <a:pt x="0" y="127"/>
                      <a:pt x="3" y="130"/>
                      <a:pt x="8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8" y="130"/>
                      <a:pt x="52" y="127"/>
                      <a:pt x="52" y="123"/>
                    </a:cubicBezTo>
                    <a:cubicBezTo>
                      <a:pt x="52" y="120"/>
                      <a:pt x="48" y="117"/>
                      <a:pt x="44" y="117"/>
                    </a:cubicBezTo>
                    <a:close/>
                    <a:moveTo>
                      <a:pt x="44" y="220"/>
                    </a:moveTo>
                    <a:cubicBezTo>
                      <a:pt x="8" y="220"/>
                      <a:pt x="8" y="220"/>
                      <a:pt x="8" y="220"/>
                    </a:cubicBezTo>
                    <a:cubicBezTo>
                      <a:pt x="3" y="220"/>
                      <a:pt x="0" y="223"/>
                      <a:pt x="0" y="227"/>
                    </a:cubicBezTo>
                    <a:cubicBezTo>
                      <a:pt x="0" y="231"/>
                      <a:pt x="3" y="234"/>
                      <a:pt x="8" y="234"/>
                    </a:cubicBezTo>
                    <a:cubicBezTo>
                      <a:pt x="44" y="234"/>
                      <a:pt x="44" y="234"/>
                      <a:pt x="44" y="234"/>
                    </a:cubicBezTo>
                    <a:cubicBezTo>
                      <a:pt x="48" y="234"/>
                      <a:pt x="52" y="231"/>
                      <a:pt x="52" y="227"/>
                    </a:cubicBezTo>
                    <a:cubicBezTo>
                      <a:pt x="52" y="223"/>
                      <a:pt x="48" y="220"/>
                      <a:pt x="44" y="220"/>
                    </a:cubicBezTo>
                    <a:close/>
                    <a:moveTo>
                      <a:pt x="44" y="318"/>
                    </a:moveTo>
                    <a:cubicBezTo>
                      <a:pt x="8" y="318"/>
                      <a:pt x="8" y="318"/>
                      <a:pt x="8" y="318"/>
                    </a:cubicBezTo>
                    <a:cubicBezTo>
                      <a:pt x="3" y="318"/>
                      <a:pt x="0" y="321"/>
                      <a:pt x="0" y="324"/>
                    </a:cubicBezTo>
                    <a:cubicBezTo>
                      <a:pt x="0" y="328"/>
                      <a:pt x="3" y="331"/>
                      <a:pt x="8" y="331"/>
                    </a:cubicBezTo>
                    <a:cubicBezTo>
                      <a:pt x="44" y="331"/>
                      <a:pt x="44" y="331"/>
                      <a:pt x="44" y="331"/>
                    </a:cubicBezTo>
                    <a:cubicBezTo>
                      <a:pt x="48" y="331"/>
                      <a:pt x="52" y="328"/>
                      <a:pt x="52" y="324"/>
                    </a:cubicBezTo>
                    <a:cubicBezTo>
                      <a:pt x="52" y="321"/>
                      <a:pt x="48" y="318"/>
                      <a:pt x="44" y="318"/>
                    </a:cubicBezTo>
                    <a:close/>
                    <a:moveTo>
                      <a:pt x="44" y="13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3" y="13"/>
                      <a:pt x="0" y="16"/>
                      <a:pt x="0" y="20"/>
                    </a:cubicBezTo>
                    <a:cubicBezTo>
                      <a:pt x="0" y="23"/>
                      <a:pt x="3" y="26"/>
                      <a:pt x="8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8" y="26"/>
                      <a:pt x="52" y="23"/>
                      <a:pt x="52" y="20"/>
                    </a:cubicBezTo>
                    <a:cubicBezTo>
                      <a:pt x="52" y="16"/>
                      <a:pt x="48" y="13"/>
                      <a:pt x="44" y="13"/>
                    </a:cubicBezTo>
                    <a:close/>
                    <a:moveTo>
                      <a:pt x="44" y="415"/>
                    </a:moveTo>
                    <a:cubicBezTo>
                      <a:pt x="8" y="415"/>
                      <a:pt x="8" y="415"/>
                      <a:pt x="8" y="415"/>
                    </a:cubicBezTo>
                    <a:cubicBezTo>
                      <a:pt x="3" y="415"/>
                      <a:pt x="0" y="418"/>
                      <a:pt x="0" y="422"/>
                    </a:cubicBezTo>
                    <a:cubicBezTo>
                      <a:pt x="0" y="425"/>
                      <a:pt x="3" y="428"/>
                      <a:pt x="8" y="428"/>
                    </a:cubicBezTo>
                    <a:cubicBezTo>
                      <a:pt x="44" y="428"/>
                      <a:pt x="44" y="428"/>
                      <a:pt x="44" y="428"/>
                    </a:cubicBezTo>
                    <a:cubicBezTo>
                      <a:pt x="48" y="428"/>
                      <a:pt x="52" y="425"/>
                      <a:pt x="52" y="422"/>
                    </a:cubicBezTo>
                    <a:cubicBezTo>
                      <a:pt x="52" y="418"/>
                      <a:pt x="48" y="415"/>
                      <a:pt x="44" y="415"/>
                    </a:cubicBezTo>
                    <a:close/>
                    <a:moveTo>
                      <a:pt x="480" y="460"/>
                    </a:moveTo>
                    <a:cubicBezTo>
                      <a:pt x="476" y="460"/>
                      <a:pt x="473" y="463"/>
                      <a:pt x="473" y="467"/>
                    </a:cubicBezTo>
                    <a:cubicBezTo>
                      <a:pt x="473" y="499"/>
                      <a:pt x="473" y="499"/>
                      <a:pt x="473" y="499"/>
                    </a:cubicBezTo>
                    <a:cubicBezTo>
                      <a:pt x="473" y="503"/>
                      <a:pt x="476" y="506"/>
                      <a:pt x="480" y="506"/>
                    </a:cubicBezTo>
                    <a:cubicBezTo>
                      <a:pt x="483" y="506"/>
                      <a:pt x="486" y="503"/>
                      <a:pt x="486" y="499"/>
                    </a:cubicBezTo>
                    <a:cubicBezTo>
                      <a:pt x="486" y="467"/>
                      <a:pt x="486" y="467"/>
                      <a:pt x="486" y="467"/>
                    </a:cubicBezTo>
                    <a:cubicBezTo>
                      <a:pt x="486" y="463"/>
                      <a:pt x="483" y="460"/>
                      <a:pt x="480" y="460"/>
                    </a:cubicBezTo>
                    <a:close/>
                    <a:moveTo>
                      <a:pt x="78" y="460"/>
                    </a:moveTo>
                    <a:cubicBezTo>
                      <a:pt x="74" y="460"/>
                      <a:pt x="71" y="463"/>
                      <a:pt x="71" y="467"/>
                    </a:cubicBezTo>
                    <a:cubicBezTo>
                      <a:pt x="71" y="499"/>
                      <a:pt x="71" y="499"/>
                      <a:pt x="71" y="499"/>
                    </a:cubicBezTo>
                    <a:cubicBezTo>
                      <a:pt x="71" y="503"/>
                      <a:pt x="74" y="506"/>
                      <a:pt x="78" y="506"/>
                    </a:cubicBezTo>
                    <a:cubicBezTo>
                      <a:pt x="81" y="506"/>
                      <a:pt x="84" y="503"/>
                      <a:pt x="84" y="499"/>
                    </a:cubicBezTo>
                    <a:cubicBezTo>
                      <a:pt x="84" y="467"/>
                      <a:pt x="84" y="467"/>
                      <a:pt x="84" y="467"/>
                    </a:cubicBezTo>
                    <a:cubicBezTo>
                      <a:pt x="84" y="463"/>
                      <a:pt x="81" y="460"/>
                      <a:pt x="78" y="460"/>
                    </a:cubicBezTo>
                    <a:close/>
                    <a:moveTo>
                      <a:pt x="492" y="409"/>
                    </a:moveTo>
                    <a:cubicBezTo>
                      <a:pt x="98" y="409"/>
                      <a:pt x="98" y="409"/>
                      <a:pt x="98" y="409"/>
                    </a:cubicBezTo>
                    <a:cubicBezTo>
                      <a:pt x="97" y="21"/>
                      <a:pt x="97" y="21"/>
                      <a:pt x="97" y="21"/>
                    </a:cubicBezTo>
                    <a:cubicBezTo>
                      <a:pt x="97" y="9"/>
                      <a:pt x="90" y="0"/>
                      <a:pt x="79" y="0"/>
                    </a:cubicBezTo>
                    <a:cubicBezTo>
                      <a:pt x="67" y="0"/>
                      <a:pt x="58" y="9"/>
                      <a:pt x="58" y="21"/>
                    </a:cubicBezTo>
                    <a:cubicBezTo>
                      <a:pt x="58" y="427"/>
                      <a:pt x="58" y="427"/>
                      <a:pt x="58" y="427"/>
                    </a:cubicBezTo>
                    <a:cubicBezTo>
                      <a:pt x="58" y="438"/>
                      <a:pt x="67" y="447"/>
                      <a:pt x="79" y="447"/>
                    </a:cubicBezTo>
                    <a:cubicBezTo>
                      <a:pt x="492" y="447"/>
                      <a:pt x="492" y="447"/>
                      <a:pt x="492" y="447"/>
                    </a:cubicBezTo>
                    <a:cubicBezTo>
                      <a:pt x="503" y="447"/>
                      <a:pt x="512" y="438"/>
                      <a:pt x="512" y="427"/>
                    </a:cubicBezTo>
                    <a:cubicBezTo>
                      <a:pt x="512" y="416"/>
                      <a:pt x="503" y="409"/>
                      <a:pt x="492" y="409"/>
                    </a:cubicBezTo>
                    <a:close/>
                    <a:moveTo>
                      <a:pt x="382" y="460"/>
                    </a:moveTo>
                    <a:cubicBezTo>
                      <a:pt x="379" y="460"/>
                      <a:pt x="376" y="463"/>
                      <a:pt x="376" y="467"/>
                    </a:cubicBezTo>
                    <a:cubicBezTo>
                      <a:pt x="376" y="499"/>
                      <a:pt x="376" y="499"/>
                      <a:pt x="376" y="499"/>
                    </a:cubicBezTo>
                    <a:cubicBezTo>
                      <a:pt x="376" y="503"/>
                      <a:pt x="379" y="506"/>
                      <a:pt x="382" y="506"/>
                    </a:cubicBezTo>
                    <a:cubicBezTo>
                      <a:pt x="386" y="506"/>
                      <a:pt x="389" y="503"/>
                      <a:pt x="389" y="499"/>
                    </a:cubicBezTo>
                    <a:cubicBezTo>
                      <a:pt x="389" y="467"/>
                      <a:pt x="389" y="467"/>
                      <a:pt x="389" y="467"/>
                    </a:cubicBezTo>
                    <a:cubicBezTo>
                      <a:pt x="389" y="463"/>
                      <a:pt x="386" y="460"/>
                      <a:pt x="382" y="460"/>
                    </a:cubicBezTo>
                    <a:close/>
                    <a:moveTo>
                      <a:pt x="279" y="460"/>
                    </a:moveTo>
                    <a:cubicBezTo>
                      <a:pt x="275" y="460"/>
                      <a:pt x="272" y="463"/>
                      <a:pt x="272" y="467"/>
                    </a:cubicBezTo>
                    <a:cubicBezTo>
                      <a:pt x="272" y="499"/>
                      <a:pt x="272" y="499"/>
                      <a:pt x="272" y="499"/>
                    </a:cubicBezTo>
                    <a:cubicBezTo>
                      <a:pt x="272" y="503"/>
                      <a:pt x="275" y="506"/>
                      <a:pt x="279" y="506"/>
                    </a:cubicBezTo>
                    <a:cubicBezTo>
                      <a:pt x="282" y="506"/>
                      <a:pt x="285" y="503"/>
                      <a:pt x="285" y="499"/>
                    </a:cubicBezTo>
                    <a:cubicBezTo>
                      <a:pt x="285" y="467"/>
                      <a:pt x="285" y="467"/>
                      <a:pt x="285" y="467"/>
                    </a:cubicBezTo>
                    <a:cubicBezTo>
                      <a:pt x="285" y="463"/>
                      <a:pt x="282" y="460"/>
                      <a:pt x="279" y="460"/>
                    </a:cubicBezTo>
                    <a:close/>
                    <a:moveTo>
                      <a:pt x="181" y="460"/>
                    </a:moveTo>
                    <a:cubicBezTo>
                      <a:pt x="178" y="460"/>
                      <a:pt x="175" y="463"/>
                      <a:pt x="175" y="467"/>
                    </a:cubicBezTo>
                    <a:cubicBezTo>
                      <a:pt x="175" y="499"/>
                      <a:pt x="175" y="499"/>
                      <a:pt x="175" y="499"/>
                    </a:cubicBezTo>
                    <a:cubicBezTo>
                      <a:pt x="175" y="503"/>
                      <a:pt x="178" y="506"/>
                      <a:pt x="181" y="506"/>
                    </a:cubicBezTo>
                    <a:cubicBezTo>
                      <a:pt x="185" y="506"/>
                      <a:pt x="188" y="503"/>
                      <a:pt x="188" y="499"/>
                    </a:cubicBezTo>
                    <a:cubicBezTo>
                      <a:pt x="188" y="467"/>
                      <a:pt x="188" y="467"/>
                      <a:pt x="188" y="467"/>
                    </a:cubicBezTo>
                    <a:cubicBezTo>
                      <a:pt x="188" y="463"/>
                      <a:pt x="185" y="460"/>
                      <a:pt x="181" y="4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2778" y="1790"/>
                <a:ext cx="791" cy="737"/>
              </a:xfrm>
              <a:custGeom>
                <a:avLst/>
                <a:gdLst>
                  <a:gd name="T0" fmla="*/ 52 w 791"/>
                  <a:gd name="T1" fmla="*/ 737 h 737"/>
                  <a:gd name="T2" fmla="*/ 0 w 791"/>
                  <a:gd name="T3" fmla="*/ 688 h 737"/>
                  <a:gd name="T4" fmla="*/ 281 w 791"/>
                  <a:gd name="T5" fmla="*/ 385 h 737"/>
                  <a:gd name="T6" fmla="*/ 624 w 791"/>
                  <a:gd name="T7" fmla="*/ 376 h 737"/>
                  <a:gd name="T8" fmla="*/ 723 w 791"/>
                  <a:gd name="T9" fmla="*/ 0 h 737"/>
                  <a:gd name="T10" fmla="*/ 791 w 791"/>
                  <a:gd name="T11" fmla="*/ 19 h 737"/>
                  <a:gd name="T12" fmla="*/ 678 w 791"/>
                  <a:gd name="T13" fmla="*/ 444 h 737"/>
                  <a:gd name="T14" fmla="*/ 314 w 791"/>
                  <a:gd name="T15" fmla="*/ 456 h 737"/>
                  <a:gd name="T16" fmla="*/ 52 w 791"/>
                  <a:gd name="T17" fmla="*/ 737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1" h="737">
                    <a:moveTo>
                      <a:pt x="52" y="737"/>
                    </a:moveTo>
                    <a:lnTo>
                      <a:pt x="0" y="688"/>
                    </a:lnTo>
                    <a:lnTo>
                      <a:pt x="281" y="385"/>
                    </a:lnTo>
                    <a:lnTo>
                      <a:pt x="624" y="376"/>
                    </a:lnTo>
                    <a:lnTo>
                      <a:pt x="723" y="0"/>
                    </a:lnTo>
                    <a:lnTo>
                      <a:pt x="791" y="19"/>
                    </a:lnTo>
                    <a:lnTo>
                      <a:pt x="678" y="444"/>
                    </a:lnTo>
                    <a:lnTo>
                      <a:pt x="314" y="456"/>
                    </a:lnTo>
                    <a:lnTo>
                      <a:pt x="52" y="7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2714" y="2414"/>
                <a:ext cx="180" cy="180"/>
              </a:xfrm>
              <a:custGeom>
                <a:avLst/>
                <a:gdLst>
                  <a:gd name="T0" fmla="*/ 71 w 76"/>
                  <a:gd name="T1" fmla="*/ 29 h 76"/>
                  <a:gd name="T2" fmla="*/ 47 w 76"/>
                  <a:gd name="T3" fmla="*/ 71 h 76"/>
                  <a:gd name="T4" fmla="*/ 5 w 76"/>
                  <a:gd name="T5" fmla="*/ 48 h 76"/>
                  <a:gd name="T6" fmla="*/ 28 w 76"/>
                  <a:gd name="T7" fmla="*/ 5 h 76"/>
                  <a:gd name="T8" fmla="*/ 71 w 76"/>
                  <a:gd name="T9" fmla="*/ 2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71" y="29"/>
                    </a:moveTo>
                    <a:cubicBezTo>
                      <a:pt x="76" y="47"/>
                      <a:pt x="65" y="66"/>
                      <a:pt x="47" y="71"/>
                    </a:cubicBezTo>
                    <a:cubicBezTo>
                      <a:pt x="29" y="76"/>
                      <a:pt x="10" y="66"/>
                      <a:pt x="5" y="48"/>
                    </a:cubicBezTo>
                    <a:cubicBezTo>
                      <a:pt x="0" y="30"/>
                      <a:pt x="10" y="11"/>
                      <a:pt x="28" y="5"/>
                    </a:cubicBezTo>
                    <a:cubicBezTo>
                      <a:pt x="46" y="0"/>
                      <a:pt x="65" y="11"/>
                      <a:pt x="7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2986" y="2123"/>
                <a:ext cx="182" cy="180"/>
              </a:xfrm>
              <a:custGeom>
                <a:avLst/>
                <a:gdLst>
                  <a:gd name="T0" fmla="*/ 71 w 77"/>
                  <a:gd name="T1" fmla="*/ 28 h 76"/>
                  <a:gd name="T2" fmla="*/ 48 w 77"/>
                  <a:gd name="T3" fmla="*/ 71 h 76"/>
                  <a:gd name="T4" fmla="*/ 6 w 77"/>
                  <a:gd name="T5" fmla="*/ 47 h 76"/>
                  <a:gd name="T6" fmla="*/ 29 w 77"/>
                  <a:gd name="T7" fmla="*/ 5 h 76"/>
                  <a:gd name="T8" fmla="*/ 71 w 77"/>
                  <a:gd name="T9" fmla="*/ 2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76">
                    <a:moveTo>
                      <a:pt x="71" y="28"/>
                    </a:moveTo>
                    <a:cubicBezTo>
                      <a:pt x="77" y="47"/>
                      <a:pt x="66" y="66"/>
                      <a:pt x="48" y="71"/>
                    </a:cubicBezTo>
                    <a:cubicBezTo>
                      <a:pt x="30" y="76"/>
                      <a:pt x="11" y="65"/>
                      <a:pt x="6" y="47"/>
                    </a:cubicBezTo>
                    <a:cubicBezTo>
                      <a:pt x="0" y="29"/>
                      <a:pt x="11" y="10"/>
                      <a:pt x="29" y="5"/>
                    </a:cubicBezTo>
                    <a:cubicBezTo>
                      <a:pt x="47" y="0"/>
                      <a:pt x="66" y="10"/>
                      <a:pt x="7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3338" y="2107"/>
                <a:ext cx="179" cy="179"/>
              </a:xfrm>
              <a:custGeom>
                <a:avLst/>
                <a:gdLst>
                  <a:gd name="T0" fmla="*/ 71 w 76"/>
                  <a:gd name="T1" fmla="*/ 29 h 76"/>
                  <a:gd name="T2" fmla="*/ 47 w 76"/>
                  <a:gd name="T3" fmla="*/ 71 h 76"/>
                  <a:gd name="T4" fmla="*/ 5 w 76"/>
                  <a:gd name="T5" fmla="*/ 48 h 76"/>
                  <a:gd name="T6" fmla="*/ 28 w 76"/>
                  <a:gd name="T7" fmla="*/ 5 h 76"/>
                  <a:gd name="T8" fmla="*/ 71 w 76"/>
                  <a:gd name="T9" fmla="*/ 2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71" y="29"/>
                    </a:moveTo>
                    <a:cubicBezTo>
                      <a:pt x="76" y="47"/>
                      <a:pt x="65" y="66"/>
                      <a:pt x="47" y="71"/>
                    </a:cubicBezTo>
                    <a:cubicBezTo>
                      <a:pt x="29" y="76"/>
                      <a:pt x="10" y="66"/>
                      <a:pt x="5" y="48"/>
                    </a:cubicBezTo>
                    <a:cubicBezTo>
                      <a:pt x="0" y="29"/>
                      <a:pt x="10" y="10"/>
                      <a:pt x="28" y="5"/>
                    </a:cubicBezTo>
                    <a:cubicBezTo>
                      <a:pt x="46" y="0"/>
                      <a:pt x="65" y="11"/>
                      <a:pt x="7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3444" y="1710"/>
                <a:ext cx="182" cy="179"/>
              </a:xfrm>
              <a:custGeom>
                <a:avLst/>
                <a:gdLst>
                  <a:gd name="T0" fmla="*/ 71 w 77"/>
                  <a:gd name="T1" fmla="*/ 29 h 76"/>
                  <a:gd name="T2" fmla="*/ 48 w 77"/>
                  <a:gd name="T3" fmla="*/ 71 h 76"/>
                  <a:gd name="T4" fmla="*/ 6 w 77"/>
                  <a:gd name="T5" fmla="*/ 48 h 76"/>
                  <a:gd name="T6" fmla="*/ 29 w 77"/>
                  <a:gd name="T7" fmla="*/ 5 h 76"/>
                  <a:gd name="T8" fmla="*/ 71 w 77"/>
                  <a:gd name="T9" fmla="*/ 2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76">
                    <a:moveTo>
                      <a:pt x="71" y="29"/>
                    </a:moveTo>
                    <a:cubicBezTo>
                      <a:pt x="77" y="47"/>
                      <a:pt x="66" y="66"/>
                      <a:pt x="48" y="71"/>
                    </a:cubicBezTo>
                    <a:cubicBezTo>
                      <a:pt x="30" y="76"/>
                      <a:pt x="11" y="66"/>
                      <a:pt x="6" y="48"/>
                    </a:cubicBezTo>
                    <a:cubicBezTo>
                      <a:pt x="0" y="29"/>
                      <a:pt x="11" y="10"/>
                      <a:pt x="29" y="5"/>
                    </a:cubicBezTo>
                    <a:cubicBezTo>
                      <a:pt x="47" y="0"/>
                      <a:pt x="66" y="11"/>
                      <a:pt x="7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241776" y="3719377"/>
              <a:ext cx="2216424" cy="2462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Results reflect data collected in </a:t>
              </a:r>
              <a:r>
                <a:rPr lang="en-US" sz="1350" b="1" dirty="0">
                  <a:solidFill>
                    <a:schemeClr val="accent5"/>
                  </a:solidFill>
                </a:rPr>
                <a:t>August</a:t>
              </a:r>
              <a:r>
                <a:rPr lang="en-US" sz="1200" dirty="0"/>
                <a:t>, towards the end of summer employment, and in </a:t>
              </a:r>
              <a:r>
                <a:rPr lang="en-US" sz="1350" b="1" dirty="0">
                  <a:solidFill>
                    <a:schemeClr val="accent5"/>
                  </a:solidFill>
                </a:rPr>
                <a:t>October</a:t>
              </a:r>
              <a:r>
                <a:rPr lang="en-US" sz="1350" dirty="0">
                  <a:solidFill>
                    <a:schemeClr val="accent5"/>
                  </a:solidFill>
                </a:rPr>
                <a:t>, </a:t>
              </a:r>
              <a:r>
                <a:rPr lang="en-US" sz="1350" b="1" dirty="0">
                  <a:solidFill>
                    <a:schemeClr val="accent5"/>
                  </a:solidFill>
                </a:rPr>
                <a:t>January, </a:t>
              </a:r>
              <a:r>
                <a:rPr lang="en-US" sz="1200" dirty="0"/>
                <a:t>and</a:t>
              </a:r>
              <a:r>
                <a:rPr lang="en-US" sz="1350" b="1" dirty="0">
                  <a:solidFill>
                    <a:schemeClr val="accent5"/>
                  </a:solidFill>
                </a:rPr>
                <a:t> March </a:t>
              </a:r>
              <a:r>
                <a:rPr lang="en-US" sz="1200" dirty="0"/>
                <a:t>following their summer employment</a:t>
              </a:r>
            </a:p>
          </p:txBody>
        </p:sp>
      </p:grpSp>
      <p:sp>
        <p:nvSpPr>
          <p:cNvPr id="33" name="Rounded Rectangle 32"/>
          <p:cNvSpPr/>
          <p:nvPr/>
        </p:nvSpPr>
        <p:spPr bwMode="auto">
          <a:xfrm>
            <a:off x="1684421" y="5222823"/>
            <a:ext cx="5314950" cy="4572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A sample size of n=100 per wave reflects a 3.6% coverage rate of the entire population of America Saves participants (n=2771) which is much higher than the average coverage of a fraction of a percent for most marketing research studies.</a:t>
            </a:r>
          </a:p>
          <a:p>
            <a:pPr algn="ctr"/>
            <a:endParaRPr lang="en-US" sz="675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The population being sampled (America Saves participants) is more homogeneous than the general population, so there is less variability to mirror in the sample; meaning a sample size of n=100 is an appropriate and sufficient representation of the America Saves teen population as a whole.</a:t>
            </a:r>
          </a:p>
        </p:txBody>
      </p:sp>
    </p:spTree>
    <p:extLst>
      <p:ext uri="{BB962C8B-B14F-4D97-AF65-F5344CB8AC3E}">
        <p14:creationId xmlns:p14="http://schemas.microsoft.com/office/powerpoint/2010/main" val="3945513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Savings Behaviors and Habits Before Summer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63578"/>
            <a:ext cx="4099760" cy="33656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/>
              <a:t>52% of young workers had no previous savings habits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Only 35% of these youth, on average, had savings accounts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799" y="1813071"/>
            <a:ext cx="2948300" cy="33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38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Youth Were Asked: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9470"/>
            <a:ext cx="7401697" cy="465461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 dirty="0"/>
              <a:t>“What would make it easier to save?”</a:t>
            </a:r>
            <a:endParaRPr lang="en-US" sz="2800" dirty="0"/>
          </a:p>
          <a:p>
            <a:pPr lvl="1">
              <a:spcBef>
                <a:spcPts val="1800"/>
              </a:spcBef>
            </a:pPr>
            <a:r>
              <a:rPr lang="en-US" sz="2800" dirty="0"/>
              <a:t>Having the right tools to build their savings and reduce their spending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“What is the best way to save?”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Know the best way to save is by putting money directly into a savings account (72% on average)</a:t>
            </a:r>
          </a:p>
          <a:p>
            <a:pPr algn="ctr"/>
            <a:endParaRPr lang="en-US" sz="2250" i="1" dirty="0"/>
          </a:p>
        </p:txBody>
      </p:sp>
    </p:spTree>
    <p:extLst>
      <p:ext uri="{BB962C8B-B14F-4D97-AF65-F5344CB8AC3E}">
        <p14:creationId xmlns:p14="http://schemas.microsoft.com/office/powerpoint/2010/main" val="2363599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Percentage of Youth Owning Savings Accounts Increased 66%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90315"/>
            <a:ext cx="7592453" cy="34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57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Youth Kept Accounts Open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28966"/>
            <a:ext cx="7656059" cy="44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37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76% Expected to Use The Same Account Next Summer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1392489"/>
            <a:ext cx="8394700" cy="41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68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Youth Chose Direct Deposit and Used it to Save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72820"/>
            <a:ext cx="7543800" cy="992980"/>
          </a:xfrm>
        </p:spPr>
        <p:txBody>
          <a:bodyPr>
            <a:normAutofit lnSpcReduction="10000"/>
          </a:bodyPr>
          <a:lstStyle/>
          <a:p>
            <a:pPr marL="34290" indent="0">
              <a:buNone/>
            </a:pPr>
            <a:r>
              <a:rPr lang="en-US" sz="3200" dirty="0"/>
              <a:t>Of those given a choice, an average of 66% self-elected to use direct deposit.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51551"/>
            <a:ext cx="7543800" cy="32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27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Youth Maintained or Expected to Maintain Direct Deposit in Next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61% of those who remained employed in another job after their summer employment were maintaining their pay through direct deposit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In March of 2016, as these young workers anticipated their next summer employment, 84% expected to be employed in some way, with 79% hoping they can use direct deposit for their future pay with that job</a:t>
            </a:r>
          </a:p>
          <a:p>
            <a:pPr marL="3429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6872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7289800" cy="774492"/>
          </a:xfrm>
        </p:spPr>
        <p:txBody>
          <a:bodyPr>
            <a:normAutofit fontScale="90000"/>
          </a:bodyPr>
          <a:lstStyle/>
          <a:p>
            <a:r>
              <a:rPr lang="en-US" dirty="0"/>
              <a:t>Youth Reported Saving an Average of $400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394384"/>
            <a:ext cx="7721600" cy="42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2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7315200" cy="774492"/>
          </a:xfrm>
        </p:spPr>
        <p:txBody>
          <a:bodyPr>
            <a:normAutofit fontScale="90000"/>
          </a:bodyPr>
          <a:lstStyle/>
          <a:p>
            <a:r>
              <a:rPr lang="en-US" dirty="0"/>
              <a:t>80% of Young Workers Established a Savings Pattern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162507"/>
            <a:ext cx="5050275" cy="47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2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1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7340600" cy="774492"/>
          </a:xfrm>
        </p:spPr>
        <p:txBody>
          <a:bodyPr>
            <a:noAutofit/>
          </a:bodyPr>
          <a:lstStyle/>
          <a:p>
            <a:r>
              <a:rPr lang="en-US" sz="2325" dirty="0"/>
              <a:t>9 in 10 Teens Continued to Find the Communications They Receive from America Saves Helpful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2" y="1358899"/>
            <a:ext cx="7759178" cy="430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132949"/>
            <a:ext cx="2948940" cy="1303020"/>
          </a:xfrm>
        </p:spPr>
        <p:txBody>
          <a:bodyPr/>
          <a:lstStyle/>
          <a:p>
            <a:pPr algn="ctr"/>
            <a:r>
              <a:rPr lang="en-US" sz="3750" b="1" dirty="0"/>
              <a:t>AMERICA SAVES FOR YOUNG WORKERS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57437" y="3619966"/>
            <a:ext cx="3912963" cy="2501126"/>
          </a:xfrm>
        </p:spPr>
        <p:txBody>
          <a:bodyPr>
            <a:normAutofit/>
          </a:bodyPr>
          <a:lstStyle/>
          <a:p>
            <a:r>
              <a:rPr lang="en-US" sz="2400" dirty="0"/>
              <a:t>Study available at : AmericaSaves.org</a:t>
            </a:r>
          </a:p>
          <a:p>
            <a:r>
              <a:rPr lang="en-US" sz="2400" dirty="0"/>
              <a:t>Contact:</a:t>
            </a:r>
          </a:p>
          <a:p>
            <a:r>
              <a:rPr lang="en-US" sz="2400" dirty="0"/>
              <a:t>Amelia O’Rourke Owens ameliao@consumerfed.org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62" y="1124879"/>
            <a:ext cx="3264959" cy="462217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59037" y="3527967"/>
            <a:ext cx="33453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304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Become a Partner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470" y="6015560"/>
            <a:ext cx="3327637" cy="8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0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a partner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Hire youth or pay youth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Youth (ages 14-30)</a:t>
            </a:r>
          </a:p>
          <a:p>
            <a:pPr>
              <a:spcBef>
                <a:spcPts val="1800"/>
              </a:spcBef>
            </a:pPr>
            <a:r>
              <a:rPr lang="en-US" dirty="0"/>
              <a:t>Pay through Direct Deposit</a:t>
            </a:r>
          </a:p>
          <a:p>
            <a:pPr>
              <a:spcBef>
                <a:spcPts val="1800"/>
              </a:spcBef>
            </a:pPr>
            <a:r>
              <a:rPr lang="en-US" dirty="0"/>
              <a:t>Have an option for employees to split their pay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OR have a partner </a:t>
            </a:r>
            <a:r>
              <a:rPr lang="en-US" b="1" dirty="0"/>
              <a:t>financial institution</a:t>
            </a:r>
            <a:r>
              <a:rPr lang="en-US" dirty="0"/>
              <a:t> that will split incoming pay</a:t>
            </a:r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470" y="6015560"/>
            <a:ext cx="3327637" cy="8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41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a partner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7683500" cy="465461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 dirty="0"/>
              <a:t>Sign up online!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www.americasavesforyoungworkers.org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Receive your program’s unique link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Share link w/ youth employees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Youth watch video and take pledge from beginning of today’s slide show!</a:t>
            </a:r>
          </a:p>
          <a:p>
            <a:pPr marL="1371600" lvl="3" indent="0">
              <a:buNone/>
            </a:pPr>
            <a:endParaRPr lang="en-US" sz="2000" dirty="0"/>
          </a:p>
          <a:p>
            <a:pPr marL="1371600" lvl="3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470" y="6015560"/>
            <a:ext cx="3327637" cy="8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46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Benefits of Becoming a Partner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In addition to building better financial habits for your young workers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470" y="6015560"/>
            <a:ext cx="3327637" cy="8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55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for your program, too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3600" dirty="0"/>
              <a:t>Opportunity to expand agency relationships</a:t>
            </a:r>
          </a:p>
          <a:p>
            <a:pPr>
              <a:spcBef>
                <a:spcPts val="3000"/>
              </a:spcBef>
            </a:pPr>
            <a:r>
              <a:rPr lang="en-US" sz="3600" dirty="0"/>
              <a:t>Potential new funding sources</a:t>
            </a:r>
          </a:p>
          <a:p>
            <a:pPr>
              <a:spcBef>
                <a:spcPts val="3000"/>
              </a:spcBef>
            </a:pPr>
            <a:r>
              <a:rPr lang="en-US" sz="3600" dirty="0"/>
              <a:t>Possibility of media outreach and attention</a:t>
            </a:r>
          </a:p>
        </p:txBody>
      </p:sp>
    </p:spTree>
    <p:extLst>
      <p:ext uri="{BB962C8B-B14F-4D97-AF65-F5344CB8AC3E}">
        <p14:creationId xmlns:p14="http://schemas.microsoft.com/office/powerpoint/2010/main" val="431812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for your program, too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7442200" cy="46546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New Relationships</a:t>
            </a:r>
          </a:p>
          <a:p>
            <a:pPr lvl="1">
              <a:lnSpc>
                <a:spcPct val="150000"/>
              </a:lnSpc>
            </a:pPr>
            <a:r>
              <a:rPr lang="en-US" sz="3600" dirty="0"/>
              <a:t>Municipal government</a:t>
            </a:r>
          </a:p>
          <a:p>
            <a:pPr lvl="1">
              <a:lnSpc>
                <a:spcPct val="150000"/>
              </a:lnSpc>
            </a:pPr>
            <a:r>
              <a:rPr lang="en-US" sz="3600" dirty="0"/>
              <a:t>Non-profit organizations</a:t>
            </a:r>
          </a:p>
          <a:p>
            <a:pPr lvl="1">
              <a:lnSpc>
                <a:spcPct val="150000"/>
              </a:lnSpc>
            </a:pPr>
            <a:r>
              <a:rPr lang="en-US" sz="3600" dirty="0"/>
              <a:t>Workforce development boards</a:t>
            </a:r>
          </a:p>
        </p:txBody>
      </p:sp>
    </p:spTree>
    <p:extLst>
      <p:ext uri="{BB962C8B-B14F-4D97-AF65-F5344CB8AC3E}">
        <p14:creationId xmlns:p14="http://schemas.microsoft.com/office/powerpoint/2010/main" val="1705907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Funding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Engaged around supporting local youth to save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may be of interest to local foundations. </a:t>
            </a:r>
          </a:p>
          <a:p>
            <a:r>
              <a:rPr lang="en-US" dirty="0"/>
              <a:t>Program is light-touch to implement.</a:t>
            </a:r>
          </a:p>
          <a:p>
            <a:pPr lvl="1"/>
            <a:r>
              <a:rPr lang="en-US" dirty="0"/>
              <a:t>Collects and aggregates data</a:t>
            </a:r>
          </a:p>
          <a:p>
            <a:pPr lvl="2"/>
            <a:r>
              <a:rPr lang="en-US" dirty="0"/>
              <a:t>Very useful for reporting</a:t>
            </a:r>
          </a:p>
          <a:p>
            <a:pPr lvl="1"/>
            <a:r>
              <a:rPr lang="en-US" dirty="0"/>
              <a:t>Provides new service to young people</a:t>
            </a:r>
          </a:p>
          <a:p>
            <a:pPr lvl="1"/>
            <a:r>
              <a:rPr lang="en-US" dirty="0"/>
              <a:t>Great cost-benefit ratio for partner program!</a:t>
            </a:r>
          </a:p>
        </p:txBody>
      </p:sp>
    </p:spTree>
    <p:extLst>
      <p:ext uri="{BB962C8B-B14F-4D97-AF65-F5344CB8AC3E}">
        <p14:creationId xmlns:p14="http://schemas.microsoft.com/office/powerpoint/2010/main" val="4148447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Media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7594600" cy="46546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Great for young people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Innovative idea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Positive impact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ym typeface="Wingdings" panose="05000000000000000000" pitchFamily="2" charset="2"/>
              </a:rPr>
              <a:t>Remember research earlier slides!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038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Moderator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41964" y="2895600"/>
            <a:ext cx="4910298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Jenn Smith</a:t>
            </a:r>
          </a:p>
          <a:p>
            <a:pPr marL="0" indent="0">
              <a:buNone/>
            </a:pPr>
            <a:r>
              <a:rPr lang="en-US" dirty="0"/>
              <a:t>National YouthBuild Director</a:t>
            </a:r>
          </a:p>
          <a:p>
            <a:pPr marL="0" indent="0">
              <a:buNone/>
            </a:pPr>
            <a:r>
              <a:rPr lang="en-US" dirty="0"/>
              <a:t>U.S. Department of Labor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7485" r="7485"/>
          <a:stretch>
            <a:fillRect/>
          </a:stretch>
        </p:blipFill>
        <p:spPr bwMode="auto">
          <a:xfrm>
            <a:off x="1066800" y="2191616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1166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66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Amelia O’Rourke-Owens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Program Coordinator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America Saves for Young Workers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Phone: (919) 972-8646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Email: ameliao@consumerfed.org</a:t>
            </a:r>
          </a:p>
        </p:txBody>
      </p:sp>
    </p:spTree>
    <p:extLst>
      <p:ext uri="{BB962C8B-B14F-4D97-AF65-F5344CB8AC3E}">
        <p14:creationId xmlns:p14="http://schemas.microsoft.com/office/powerpoint/2010/main" val="1825101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Jenn Smith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National YouthBuild Director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U.S. Department of Labor/ETA/OWI/DYS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1772085" y="4261387"/>
            <a:ext cx="5095324" cy="354865"/>
          </a:xfrm>
        </p:spPr>
        <p:txBody>
          <a:bodyPr/>
          <a:lstStyle/>
          <a:p>
            <a:r>
              <a:rPr lang="en-US" dirty="0"/>
              <a:t>Phone: (202) 693-3597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Email: smith.jenn@dol.gov</a:t>
            </a:r>
          </a:p>
        </p:txBody>
      </p:sp>
    </p:spTree>
    <p:extLst>
      <p:ext uri="{BB962C8B-B14F-4D97-AF65-F5344CB8AC3E}">
        <p14:creationId xmlns:p14="http://schemas.microsoft.com/office/powerpoint/2010/main" val="866256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350" y="623454"/>
            <a:ext cx="8235950" cy="5205845"/>
          </a:xfrm>
        </p:spPr>
        <p:txBody>
          <a:bodyPr/>
          <a:lstStyle/>
          <a:p>
            <a:r>
              <a:rPr lang="en-US" dirty="0"/>
              <a:t>	America Saves for Young Workers Website:</a:t>
            </a:r>
          </a:p>
          <a:p>
            <a:pPr lvl="1"/>
            <a:r>
              <a:rPr lang="en-US" sz="3200" dirty="0"/>
              <a:t>	Link to sign up</a:t>
            </a:r>
          </a:p>
          <a:p>
            <a:pPr marL="457200" lvl="2" indent="0"/>
            <a:r>
              <a:rPr lang="en-US" sz="3200" dirty="0">
                <a:hlinkClick r:id="rId3"/>
              </a:rPr>
              <a:t>www.americasavesforyoungworkers.org</a:t>
            </a:r>
            <a:endParaRPr lang="en-US" sz="3200" dirty="0"/>
          </a:p>
          <a:p>
            <a:pPr lvl="2"/>
            <a:endParaRPr lang="en-US" sz="3200" dirty="0"/>
          </a:p>
          <a:p>
            <a:r>
              <a:rPr lang="en-US" dirty="0"/>
              <a:t>	America Saves for Young Workers 2016 Research:</a:t>
            </a:r>
          </a:p>
          <a:p>
            <a:pPr lvl="1"/>
            <a:r>
              <a:rPr lang="en-US" dirty="0"/>
              <a:t>	</a:t>
            </a:r>
            <a:r>
              <a:rPr lang="en-US" sz="3200" dirty="0"/>
              <a:t>Blog post w/ PDF</a:t>
            </a:r>
          </a:p>
          <a:p>
            <a:pPr marL="457200" lvl="2" indent="0"/>
            <a:r>
              <a:rPr lang="en-US" sz="3200" dirty="0">
                <a:hlinkClick r:id="rId4"/>
              </a:rPr>
              <a:t>https://americasaves.org/blog/1377-how-summer-youth-employment-encourages-savings</a:t>
            </a:r>
            <a:endParaRPr lang="en-US" sz="3200" dirty="0"/>
          </a:p>
          <a:p>
            <a:pPr marL="457200" lvl="2" indent="0">
              <a:buNone/>
            </a:pPr>
            <a:endParaRPr lang="en-US" sz="3200" dirty="0"/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5597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85" y="2511188"/>
            <a:ext cx="4931037" cy="848417"/>
          </a:xfrm>
        </p:spPr>
        <p:txBody>
          <a:bodyPr>
            <a:normAutofit/>
          </a:bodyPr>
          <a:lstStyle/>
          <a:p>
            <a:r>
              <a:rPr lang="en-US" sz="3600" dirty="0"/>
              <a:t>YouthBuild Webinar Series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885" y="3536723"/>
            <a:ext cx="5344606" cy="1256950"/>
          </a:xfrm>
        </p:spPr>
        <p:txBody>
          <a:bodyPr>
            <a:normAutofit/>
          </a:bodyPr>
          <a:lstStyle/>
          <a:p>
            <a:r>
              <a:rPr lang="en-US" dirty="0"/>
              <a:t>March 7, 2016 2:00 – 3:30 pm Et</a:t>
            </a:r>
          </a:p>
          <a:p>
            <a:r>
              <a:rPr lang="en-US" dirty="0"/>
              <a:t>Documentation requirements and key guidance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836" y="259307"/>
            <a:ext cx="4988257" cy="10235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small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r>
              <a:rPr lang="en-US" sz="5400" dirty="0"/>
              <a:t>Save the Date!</a:t>
            </a:r>
          </a:p>
        </p:txBody>
      </p:sp>
    </p:spTree>
    <p:extLst>
      <p:ext uri="{BB962C8B-B14F-4D97-AF65-F5344CB8AC3E}">
        <p14:creationId xmlns:p14="http://schemas.microsoft.com/office/powerpoint/2010/main" val="4132735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9470"/>
            <a:ext cx="7218218" cy="499736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400" b="1" dirty="0"/>
              <a:t>Review of the financial saving </a:t>
            </a:r>
          </a:p>
          <a:p>
            <a:pPr marL="0" indent="346075">
              <a:spcBef>
                <a:spcPts val="1000"/>
              </a:spcBef>
              <a:buNone/>
            </a:pPr>
            <a:r>
              <a:rPr lang="en-US" sz="2400" b="1" dirty="0"/>
              <a:t>survey of YouthBuild programs</a:t>
            </a:r>
          </a:p>
          <a:p>
            <a:pPr>
              <a:spcBef>
                <a:spcPts val="1000"/>
              </a:spcBef>
            </a:pPr>
            <a:r>
              <a:rPr lang="en-US" sz="2400" b="1" dirty="0"/>
              <a:t>Introduction to the America     </a:t>
            </a:r>
          </a:p>
          <a:p>
            <a:pPr marL="401638" indent="-55563">
              <a:spcBef>
                <a:spcPts val="1000"/>
              </a:spcBef>
              <a:buNone/>
            </a:pPr>
            <a:r>
              <a:rPr lang="en-US" sz="2400" b="1" dirty="0"/>
              <a:t>Saves for Young Workers’ platform</a:t>
            </a:r>
            <a:endParaRPr lang="en-US" sz="2400" dirty="0"/>
          </a:p>
          <a:p>
            <a:pPr>
              <a:spcBef>
                <a:spcPts val="1000"/>
              </a:spcBef>
            </a:pPr>
            <a:r>
              <a:rPr lang="en-US" sz="2400" b="1" dirty="0"/>
              <a:t>Impact on Youth</a:t>
            </a:r>
          </a:p>
          <a:p>
            <a:pPr lvl="1">
              <a:spcBef>
                <a:spcPts val="1000"/>
              </a:spcBef>
            </a:pPr>
            <a:r>
              <a:rPr lang="en-US" sz="2400" dirty="0"/>
              <a:t>2016 Research on the effectiveness of ASYW</a:t>
            </a:r>
          </a:p>
          <a:p>
            <a:pPr>
              <a:spcBef>
                <a:spcPts val="1000"/>
              </a:spcBef>
            </a:pPr>
            <a:r>
              <a:rPr lang="en-US" sz="2400" b="1" dirty="0"/>
              <a:t>How to become a partner program</a:t>
            </a:r>
          </a:p>
          <a:p>
            <a:pPr>
              <a:spcBef>
                <a:spcPts val="1000"/>
              </a:spcBef>
            </a:pPr>
            <a:r>
              <a:rPr lang="en-US" sz="2400" b="1" dirty="0"/>
              <a:t>Benefits to becoming an ASYW partner program</a:t>
            </a:r>
          </a:p>
          <a:p>
            <a:pPr lvl="1">
              <a:spcBef>
                <a:spcPts val="1000"/>
              </a:spcBef>
            </a:pPr>
            <a:r>
              <a:rPr lang="en-US" sz="2400" dirty="0"/>
              <a:t>Good for youth and good for your agency </a:t>
            </a:r>
          </a:p>
        </p:txBody>
      </p:sp>
    </p:spTree>
    <p:extLst>
      <p:ext uri="{BB962C8B-B14F-4D97-AF65-F5344CB8AC3E}">
        <p14:creationId xmlns:p14="http://schemas.microsoft.com/office/powerpoint/2010/main" val="60618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Check-In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0586016"/>
              </p:ext>
            </p:extLst>
          </p:nvPr>
        </p:nvGraphicFramePr>
        <p:xfrm>
          <a:off x="251460" y="1222074"/>
          <a:ext cx="7588514" cy="484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382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YouthBuild Program Financial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In Fall 2016, YouthBuild programs were asked about the financial literacy and planning practices they use with program youth.</a:t>
            </a:r>
          </a:p>
          <a:p>
            <a:pPr>
              <a:spcBef>
                <a:spcPts val="1800"/>
              </a:spcBef>
            </a:pPr>
            <a:r>
              <a:rPr lang="en-US" dirty="0"/>
              <a:t>DOL received 69 program responses and 58 programs that fully responded, the results of which were reviewed and tallied in early December 2016.</a:t>
            </a:r>
          </a:p>
        </p:txBody>
      </p:sp>
    </p:spTree>
    <p:extLst>
      <p:ext uri="{BB962C8B-B14F-4D97-AF65-F5344CB8AC3E}">
        <p14:creationId xmlns:p14="http://schemas.microsoft.com/office/powerpoint/2010/main" val="257749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YouthBuild Program Financial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All respondents stated that they do provide financial education to participants.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Only 36% of respondents (21) stated that they provide direct deposit as a payment option.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Of those who do use direct deposit, the programs were pretty split on how many youth used it, with 8 programs stating 76% or more of the youth use it and 8 programs stating that less than 25% did; the remainder were somewhere in the middle.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YouthBuild Program Financial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 All respondents stated that they encourage youth to open bank /credit union accounts and 88% of programs directly assist youth with opening the accounts.</a:t>
            </a:r>
          </a:p>
          <a:p>
            <a:pPr>
              <a:spcBef>
                <a:spcPts val="1800"/>
              </a:spcBef>
            </a:pPr>
            <a:r>
              <a:rPr lang="en-US" dirty="0"/>
              <a:t>95% of the respondents said they provide encouragement to youth to save money; this is done through a variety of ways, including general info sharing, workshops, and coaching, and direct contact with bank representatives among others.</a:t>
            </a:r>
          </a:p>
        </p:txBody>
      </p:sp>
    </p:spTree>
    <p:extLst>
      <p:ext uri="{BB962C8B-B14F-4D97-AF65-F5344CB8AC3E}">
        <p14:creationId xmlns:p14="http://schemas.microsoft.com/office/powerpoint/2010/main" val="10250419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3&quot;/&gt;&lt;/object&gt;&lt;object type=&quot;3&quot; unique_id=&quot;10004&quot;&gt;&lt;property id=&quot;20148&quot; value=&quot;5&quot;/&gt;&lt;property id=&quot;20300&quot; value=&quot;Slide 2 - &amp;quot;Assisting YouthBuild Programs to Promote Financial Saving:&amp;quot;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 - &amp;quot;Moderator&amp;quot;&quot;/&gt;&lt;property id=&quot;20307&quot; value=&quot;305&quot;/&gt;&lt;/object&gt;&lt;object type=&quot;3&quot; unique_id=&quot;10007&quot;&gt;&lt;property id=&quot;20148&quot; value=&quot;5&quot;/&gt;&lt;property id=&quot;20300&quot; value=&quot;Slide 5&quot;/&gt;&lt;property id=&quot;20307&quot; value=&quot;304&quot;/&gt;&lt;/object&gt;&lt;object type=&quot;3&quot; unique_id=&quot;10008&quot;&gt;&lt;property id=&quot;20148&quot; value=&quot;5&quot;/&gt;&lt;property id=&quot;20300&quot; value=&quot;Slide 6 - &amp;quot;Check-In&amp;quot;&quot;/&gt;&lt;property id=&quot;20307&quot; value=&quot;310&quot;/&gt;&lt;/object&gt;&lt;object type=&quot;3&quot; unique_id=&quot;10009&quot;&gt;&lt;property id=&quot;20148&quot; value=&quot;5&quot;/&gt;&lt;property id=&quot;20300&quot; value=&quot;Slide 7 - &amp;quot;YouthBuild Program Financial Survey&amp;quot;&quot;/&gt;&lt;property id=&quot;20307&quot; value=&quot;306&quot;/&gt;&lt;/object&gt;&lt;object type=&quot;3&quot; unique_id=&quot;10010&quot;&gt;&lt;property id=&quot;20148&quot; value=&quot;5&quot;/&gt;&lt;property id=&quot;20300&quot; value=&quot;Slide 8 - &amp;quot;YouthBuild Program Financial Survey&amp;quot;&quot;/&gt;&lt;property id=&quot;20307&quot; value=&quot;307&quot;/&gt;&lt;/object&gt;&lt;object type=&quot;3&quot; unique_id=&quot;10011&quot;&gt;&lt;property id=&quot;20148&quot; value=&quot;5&quot;/&gt;&lt;property id=&quot;20300&quot; value=&quot;Slide 9 - &amp;quot;YouthBuild Program Financial Survey&amp;quot;&quot;/&gt;&lt;property id=&quot;20307&quot; value=&quot;308&quot;/&gt;&lt;/object&gt;&lt;object type=&quot;3&quot; unique_id=&quot;10012&quot;&gt;&lt;property id=&quot;20148&quot; value=&quot;5&quot;/&gt;&lt;property id=&quot;20300&quot; value=&quot;Slide 10 - &amp;quot;YouthBuild Program Financial Survey&amp;quot;&quot;/&gt;&lt;property id=&quot;20307&quot; value=&quot;309&quot;/&gt;&lt;/object&gt;&lt;object type=&quot;3&quot; unique_id=&quot;10013&quot;&gt;&lt;property id=&quot;20148&quot; value=&quot;5&quot;/&gt;&lt;property id=&quot;20300&quot; value=&quot;Slide 11 - &amp;quot;Amelia O’Rourke-Owens&amp;quot;&quot;/&gt;&lt;property id=&quot;20307&quot; value=&quot;259&quot;/&gt;&lt;/object&gt;&lt;object type=&quot;3&quot; unique_id=&quot;10014&quot;&gt;&lt;property id=&quot;20148&quot; value=&quot;5&quot;/&gt;&lt;property id=&quot;20300&quot; value=&quot;Slide 12 - &amp;quot;The Program&amp;quot;&quot;/&gt;&lt;property id=&quot;20307&quot; value=&quot;257&quot;/&gt;&lt;/object&gt;&lt;object type=&quot;3&quot; unique_id=&quot;10015&quot;&gt;&lt;property id=&quot;20148&quot; value=&quot;5&quot;/&gt;&lt;property id=&quot;20300&quot; value=&quot;Slide 13 - &amp;quot;The Program&amp;quot;&quot;/&gt;&lt;property id=&quot;20307&quot; value=&quot;278&quot;/&gt;&lt;/object&gt;&lt;object type=&quot;3&quot; unique_id=&quot;10017&quot;&gt;&lt;property id=&quot;20148&quot; value=&quot;5&quot;/&gt;&lt;property id=&quot;20300&quot; value=&quot;Slide 15 - &amp;quot;The Program&amp;quot;&quot;/&gt;&lt;property id=&quot;20307&quot; value=&quot;280&quot;/&gt;&lt;/object&gt;&lt;object type=&quot;3&quot; unique_id=&quot;10018&quot;&gt;&lt;property id=&quot;20148&quot; value=&quot;5&quot;/&gt;&lt;property id=&quot;20300&quot; value=&quot;Slide 16 - &amp;quot;The Program&amp;quot;&quot;/&gt;&lt;property id=&quot;20307&quot; value=&quot;281&quot;/&gt;&lt;/object&gt;&lt;object type=&quot;3&quot; unique_id=&quot;10020&quot;&gt;&lt;property id=&quot;20148&quot; value=&quot;5&quot;/&gt;&lt;property id=&quot;20300&quot; value=&quot;Slide 18 - &amp;quot;The Program&amp;quot;&quot;/&gt;&lt;property id=&quot;20307&quot; value=&quot;283&quot;/&gt;&lt;/object&gt;&lt;object type=&quot;3&quot; unique_id=&quot;10021&quot;&gt;&lt;property id=&quot;20148&quot; value=&quot;5&quot;/&gt;&lt;property id=&quot;20300&quot; value=&quot;Slide 19 - &amp;quot;Impact on Youth&amp;quot;&quot;/&gt;&lt;property id=&quot;20307&quot; value=&quot;277&quot;/&gt;&lt;/object&gt;&lt;object type=&quot;3&quot; unique_id=&quot;10022&quot;&gt;&lt;property id=&quot;20148&quot; value=&quot;5&quot;/&gt;&lt;property id=&quot;20300&quot; value=&quot;Slide 20&quot;/&gt;&lt;property id=&quot;20307&quot; value=&quot;284&quot;/&gt;&lt;/object&gt;&lt;object type=&quot;3&quot; unique_id=&quot;10023&quot;&gt;&lt;property id=&quot;20148&quot; value=&quot;5&quot;/&gt;&lt;property id=&quot;20300&quot; value=&quot;Slide 21 - &amp;quot;Savings Behaviors and Habits Before Summer Employment&amp;quot;&quot;/&gt;&lt;property id=&quot;20307&quot; value=&quot;285&quot;/&gt;&lt;/object&gt;&lt;object type=&quot;3&quot; unique_id=&quot;10024&quot;&gt;&lt;property id=&quot;20148&quot; value=&quot;5&quot;/&gt;&lt;property id=&quot;20300&quot; value=&quot;Slide 22 - &amp;quot;When Youth Were Asked:&amp;quot;&quot;/&gt;&lt;property id=&quot;20307&quot; value=&quot;286&quot;/&gt;&lt;/object&gt;&lt;object type=&quot;3&quot; unique_id=&quot;10025&quot;&gt;&lt;property id=&quot;20148&quot; value=&quot;5&quot;/&gt;&lt;property id=&quot;20300&quot; value=&quot;Slide 23 - &amp;quot;Percentage of Youth Owning Savings Accounts Increased 66%&amp;quot;&quot;/&gt;&lt;property id=&quot;20307&quot; value=&quot;287&quot;/&gt;&lt;/object&gt;&lt;object type=&quot;3&quot; unique_id=&quot;10028&quot;&gt;&lt;property id=&quot;20148&quot; value=&quot;5&quot;/&gt;&lt;property id=&quot;20300&quot; value=&quot;Slide 26 - &amp;quot;Youth Chose Direct Deposit and Used it to Save Money&amp;quot;&quot;/&gt;&lt;property id=&quot;20307&quot; value=&quot;290&quot;/&gt;&lt;/object&gt;&lt;object type=&quot;3&quot; unique_id=&quot;10029&quot;&gt;&lt;property id=&quot;20148&quot; value=&quot;5&quot;/&gt;&lt;property id=&quot;20300&quot; value=&quot;Slide 27 - &amp;quot;Youth Maintained or Expected to Maintain Direct Deposit in Next Job&amp;quot;&quot;/&gt;&lt;property id=&quot;20307&quot; value=&quot;291&quot;/&gt;&lt;/object&gt;&lt;object type=&quot;3&quot; unique_id=&quot;10031&quot;&gt;&lt;property id=&quot;20148&quot; value=&quot;5&quot;/&gt;&lt;property id=&quot;20300&quot; value=&quot;Slide 29 - &amp;quot;80% of Young Workers Established a Savings Pattern&amp;quot;&quot;/&gt;&lt;property id=&quot;20307&quot; value=&quot;293&quot;/&gt;&lt;/object&gt;&lt;object type=&quot;3&quot; unique_id=&quot;10033&quot;&gt;&lt;property id=&quot;20148&quot; value=&quot;5&quot;/&gt;&lt;property id=&quot;20300&quot; value=&quot;Slide 31 - &amp;quot;AMERICA SAVES FOR YOUNG WORKERS&amp;quot;&quot;/&gt;&lt;property id=&quot;20307&quot; value=&quot;295&quot;/&gt;&lt;/object&gt;&lt;object type=&quot;3&quot; unique_id=&quot;10034&quot;&gt;&lt;property id=&quot;20148&quot; value=&quot;5&quot;/&gt;&lt;property id=&quot;20300&quot; value=&quot;Slide 32 - &amp;quot;How to Become a Partner Program&amp;quot;&quot;/&gt;&lt;property id=&quot;20307&quot; value=&quot;275&quot;/&gt;&lt;/object&gt;&lt;object type=&quot;3&quot; unique_id=&quot;10035&quot;&gt;&lt;property id=&quot;20148&quot; value=&quot;5&quot;/&gt;&lt;property id=&quot;20300&quot; value=&quot;Slide 33 - &amp;quot;How to become a partner program&amp;quot;&quot;/&gt;&lt;property id=&quot;20307&quot; value=&quot;297&quot;/&gt;&lt;/object&gt;&lt;object type=&quot;3&quot; unique_id=&quot;10036&quot;&gt;&lt;property id=&quot;20148&quot; value=&quot;5&quot;/&gt;&lt;property id=&quot;20300&quot; value=&quot;Slide 34 - &amp;quot;How to become a partner program&amp;quot;&quot;/&gt;&lt;property id=&quot;20307&quot; value=&quot;258&quot;/&gt;&lt;/object&gt;&lt;object type=&quot;3&quot; unique_id=&quot;10037&quot;&gt;&lt;property id=&quot;20148&quot; value=&quot;5&quot;/&gt;&lt;property id=&quot;20300&quot; value=&quot;Slide 35 - &amp;quot;The Benefits of Becoming a Partner Program&amp;quot;&quot;/&gt;&lt;property id=&quot;20307&quot; value=&quot;276&quot;/&gt;&lt;/object&gt;&lt;object type=&quot;3&quot; unique_id=&quot;10038&quot;&gt;&lt;property id=&quot;20148&quot; value=&quot;5&quot;/&gt;&lt;property id=&quot;20300&quot; value=&quot;Slide 36 - &amp;quot;Good for your program, too&amp;quot;&quot;/&gt;&lt;property id=&quot;20307&quot; value=&quot;298&quot;/&gt;&lt;/object&gt;&lt;object type=&quot;3&quot; unique_id=&quot;10039&quot;&gt;&lt;property id=&quot;20148&quot; value=&quot;5&quot;/&gt;&lt;property id=&quot;20300&quot; value=&quot;Slide 37 - &amp;quot;Good for your program, too&amp;quot;&quot;/&gt;&lt;property id=&quot;20307&quot; value=&quot;302&quot;/&gt;&lt;/object&gt;&lt;object type=&quot;3&quot; unique_id=&quot;10040&quot;&gt;&lt;property id=&quot;20148&quot; value=&quot;5&quot;/&gt;&lt;property id=&quot;20300&quot; value=&quot;Slide 38 - &amp;quot;New Funding Sources&amp;quot;&quot;/&gt;&lt;property id=&quot;20307&quot; value=&quot;300&quot;/&gt;&lt;/object&gt;&lt;object type=&quot;3&quot; unique_id=&quot;10041&quot;&gt;&lt;property id=&quot;20148&quot; value=&quot;5&quot;/&gt;&lt;property id=&quot;20300&quot; value=&quot;Slide 39 - &amp;quot;Possible Media Attention&amp;quot;&quot;/&gt;&lt;property id=&quot;20307&quot; value=&quot;303&quot;/&gt;&lt;/object&gt;&lt;object type=&quot;3&quot; unique_id=&quot;10042&quot;&gt;&lt;property id=&quot;20148&quot; value=&quot;5&quot;/&gt;&lt;property id=&quot;20300&quot; value=&quot;Slide 40&quot;/&gt;&lt;property id=&quot;20307&quot; value=&quot;267&quot;/&gt;&lt;/object&gt;&lt;object type=&quot;3&quot; unique_id=&quot;10043&quot;&gt;&lt;property id=&quot;20148&quot; value=&quot;5&quot;/&gt;&lt;property id=&quot;20300&quot; value=&quot;Slide 41 - &amp;quot;Amelia O’Rourke-Owens&amp;quot;&quot;/&gt;&lt;property id=&quot;20307&quot; value=&quot;268&quot;/&gt;&lt;/object&gt;&lt;object type=&quot;3&quot; unique_id=&quot;10045&quot;&gt;&lt;property id=&quot;20148&quot; value=&quot;5&quot;/&gt;&lt;property id=&quot;20300&quot; value=&quot;Slide 43&quot;/&gt;&lt;property id=&quot;20307&quot; value=&quot;312&quot;/&gt;&lt;/object&gt;&lt;object type=&quot;3&quot; unique_id=&quot;10046&quot;&gt;&lt;property id=&quot;20148&quot; value=&quot;5&quot;/&gt;&lt;property id=&quot;20300&quot; value=&quot;Slide 44 - &amp;quot;YouthBuild Webinar Series&amp;quot;&quot;/&gt;&lt;property id=&quot;20307&quot; value=&quot;313&quot;/&gt;&lt;/object&gt;&lt;object type=&quot;3&quot; unique_id=&quot;10047&quot;&gt;&lt;property id=&quot;20148&quot; value=&quot;5&quot;/&gt;&lt;property id=&quot;20300&quot; value=&quot;Slide 45&quot;/&gt;&lt;property id=&quot;20307&quot; value=&quot;269&quot;/&gt;&lt;/object&gt;&lt;object type=&quot;3&quot; unique_id=&quot;10236&quot;&gt;&lt;property id=&quot;20148&quot; value=&quot;5&quot;/&gt;&lt;property id=&quot;20300&quot; value=&quot;Slide 14 - &amp;quot;The Program&amp;quot;&quot;/&gt;&lt;property id=&quot;20307&quot; value=&quot;314&quot;/&gt;&lt;/object&gt;&lt;object type=&quot;3&quot; unique_id=&quot;10237&quot;&gt;&lt;property id=&quot;20148&quot; value=&quot;5&quot;/&gt;&lt;property id=&quot;20300&quot; value=&quot;Slide 17 - &amp;quot;The Program&amp;quot;&quot;/&gt;&lt;property id=&quot;20307&quot; value=&quot;315&quot;/&gt;&lt;/object&gt;&lt;object type=&quot;3&quot; unique_id=&quot;10571&quot;&gt;&lt;property id=&quot;20148&quot; value=&quot;5&quot;/&gt;&lt;property id=&quot;20300&quot; value=&quot;Slide 24 - &amp;quot;Most Youth Kept Accounts Open&amp;quot;&quot;/&gt;&lt;property id=&quot;20307&quot; value=&quot;316&quot;/&gt;&lt;/object&gt;&lt;object type=&quot;3&quot; unique_id=&quot;10572&quot;&gt;&lt;property id=&quot;20148&quot; value=&quot;5&quot;/&gt;&lt;property id=&quot;20300&quot; value=&quot;Slide 25 - &amp;quot;76% Expected to Use The Same Account Next Summer&amp;quot;&quot;/&gt;&lt;property id=&quot;20307&quot; value=&quot;317&quot;/&gt;&lt;/object&gt;&lt;object type=&quot;3&quot; unique_id=&quot;10573&quot;&gt;&lt;property id=&quot;20148&quot; value=&quot;5&quot;/&gt;&lt;property id=&quot;20300&quot; value=&quot;Slide 28 - &amp;quot;Youth Reported Saving an Average of $400&amp;quot;&quot;/&gt;&lt;property id=&quot;20307&quot; value=&quot;318&quot;/&gt;&lt;/object&gt;&lt;object type=&quot;3&quot; unique_id=&quot;10575&quot;&gt;&lt;property id=&quot;20148&quot; value=&quot;5&quot;/&gt;&lt;property id=&quot;20300&quot; value=&quot;Slide 30 - &amp;quot;9 in 10 Teens Continued to Find the Communications They Receive from America Saves Helpful &amp;quot;&quot;/&gt;&lt;property id=&quot;20307&quot; value=&quot;319&quot;/&gt;&lt;/object&gt;&lt;object type=&quot;3&quot; unique_id=&quot;10718&quot;&gt;&lt;property id=&quot;20148&quot; value=&quot;5&quot;/&gt;&lt;property id=&quot;20300&quot; value=&quot;Slide 42 - &amp;quot;Jenn Smith&amp;quot;&quot;/&gt;&lt;property id=&quot;20307&quot; value=&quot;320&quot;/&gt;&lt;/object&gt;&lt;/object&gt;&lt;object type=&quot;8&quot; unique_id=&quot;1009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1197</Words>
  <Application>Microsoft Office PowerPoint</Application>
  <PresentationFormat>On-screen Show (4:3)</PresentationFormat>
  <Paragraphs>167</Paragraphs>
  <Slides>45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Humnst777 BT</vt:lpstr>
      <vt:lpstr>Impact</vt:lpstr>
      <vt:lpstr>Myriad Pro</vt:lpstr>
      <vt:lpstr>Myriad Pro Cond</vt:lpstr>
      <vt:lpstr>Segoe UI Light</vt:lpstr>
      <vt:lpstr>Segoe UI Semibold</vt:lpstr>
      <vt:lpstr>Times New Roman</vt:lpstr>
      <vt:lpstr>Wingdings</vt:lpstr>
      <vt:lpstr>Office Theme</vt:lpstr>
      <vt:lpstr>PowerPoint Presentation</vt:lpstr>
      <vt:lpstr>Assisting YouthBuild Programs to Promote Financial Saving:</vt:lpstr>
      <vt:lpstr>PowerPoint Presentation</vt:lpstr>
      <vt:lpstr>Moderator</vt:lpstr>
      <vt:lpstr>PowerPoint Presentation</vt:lpstr>
      <vt:lpstr>Check-In</vt:lpstr>
      <vt:lpstr>YouthBuild Program Financial Survey</vt:lpstr>
      <vt:lpstr>YouthBuild Program Financial Survey</vt:lpstr>
      <vt:lpstr>YouthBuild Program Financial Survey</vt:lpstr>
      <vt:lpstr>YouthBuild Program Financial Survey</vt:lpstr>
      <vt:lpstr>Amelia O’Rourke-Owens</vt:lpstr>
      <vt:lpstr>The Program</vt:lpstr>
      <vt:lpstr>The Program</vt:lpstr>
      <vt:lpstr>The Program</vt:lpstr>
      <vt:lpstr>The Program</vt:lpstr>
      <vt:lpstr>The Program</vt:lpstr>
      <vt:lpstr>The Program</vt:lpstr>
      <vt:lpstr>The Program</vt:lpstr>
      <vt:lpstr>Impact on Youth</vt:lpstr>
      <vt:lpstr>PowerPoint Presentation</vt:lpstr>
      <vt:lpstr>Savings Behaviors and Habits Before Summer Employment</vt:lpstr>
      <vt:lpstr>When Youth Were Asked:</vt:lpstr>
      <vt:lpstr>Percentage of Youth Owning Savings Accounts Increased 66%</vt:lpstr>
      <vt:lpstr>Most Youth Kept Accounts Open</vt:lpstr>
      <vt:lpstr>76% Expected to Use The Same Account Next Summer</vt:lpstr>
      <vt:lpstr>Youth Chose Direct Deposit and Used it to Save Money</vt:lpstr>
      <vt:lpstr>Youth Maintained or Expected to Maintain Direct Deposit in Next Job</vt:lpstr>
      <vt:lpstr>Youth Reported Saving an Average of $400</vt:lpstr>
      <vt:lpstr>80% of Young Workers Established a Savings Pattern</vt:lpstr>
      <vt:lpstr>9 in 10 Teens Continued to Find the Communications They Receive from America Saves Helpful </vt:lpstr>
      <vt:lpstr>AMERICA SAVES FOR YOUNG WORKERS</vt:lpstr>
      <vt:lpstr>How to Become a Partner Program</vt:lpstr>
      <vt:lpstr>How to become a partner program</vt:lpstr>
      <vt:lpstr>How to become a partner program</vt:lpstr>
      <vt:lpstr>The Benefits of Becoming a Partner Program</vt:lpstr>
      <vt:lpstr>Good for your program, too</vt:lpstr>
      <vt:lpstr>Good for your program, too</vt:lpstr>
      <vt:lpstr>New Funding Sources</vt:lpstr>
      <vt:lpstr>Possible Media Attention</vt:lpstr>
      <vt:lpstr>PowerPoint Presentation</vt:lpstr>
      <vt:lpstr>Amelia O’Rourke-Owens</vt:lpstr>
      <vt:lpstr>Jenn Smith</vt:lpstr>
      <vt:lpstr>PowerPoint Presentation</vt:lpstr>
      <vt:lpstr>YouthBuild Webinar Series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 O'Rourke-Owens</dc:creator>
  <cp:lastModifiedBy>jvehlow@mahernet.com</cp:lastModifiedBy>
  <cp:revision>166</cp:revision>
  <dcterms:created xsi:type="dcterms:W3CDTF">2014-04-10T03:33:57Z</dcterms:created>
  <dcterms:modified xsi:type="dcterms:W3CDTF">2017-02-06T18:17:07Z</dcterms:modified>
</cp:coreProperties>
</file>