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256" r:id="rId2"/>
    <p:sldId id="264" r:id="rId3"/>
    <p:sldId id="258" r:id="rId4"/>
    <p:sldId id="293" r:id="rId5"/>
    <p:sldId id="306" r:id="rId6"/>
    <p:sldId id="271" r:id="rId7"/>
    <p:sldId id="260" r:id="rId8"/>
    <p:sldId id="287" r:id="rId9"/>
    <p:sldId id="291" r:id="rId10"/>
    <p:sldId id="288" r:id="rId11"/>
    <p:sldId id="289" r:id="rId12"/>
    <p:sldId id="290" r:id="rId13"/>
    <p:sldId id="292" r:id="rId14"/>
    <p:sldId id="304" r:id="rId15"/>
    <p:sldId id="305" r:id="rId16"/>
    <p:sldId id="272" r:id="rId17"/>
    <p:sldId id="265" r:id="rId18"/>
    <p:sldId id="284" r:id="rId19"/>
    <p:sldId id="283" r:id="rId20"/>
    <p:sldId id="279" r:id="rId21"/>
    <p:sldId id="280" r:id="rId22"/>
    <p:sldId id="273" r:id="rId23"/>
    <p:sldId id="285" r:id="rId24"/>
    <p:sldId id="281" r:id="rId25"/>
    <p:sldId id="282" r:id="rId26"/>
    <p:sldId id="286" r:id="rId27"/>
    <p:sldId id="294" r:id="rId28"/>
    <p:sldId id="308" r:id="rId29"/>
    <p:sldId id="295" r:id="rId30"/>
    <p:sldId id="296" r:id="rId31"/>
    <p:sldId id="297" r:id="rId32"/>
    <p:sldId id="298" r:id="rId33"/>
    <p:sldId id="299" r:id="rId34"/>
    <p:sldId id="300" r:id="rId35"/>
    <p:sldId id="307" r:id="rId36"/>
    <p:sldId id="301" r:id="rId37"/>
    <p:sldId id="302" r:id="rId38"/>
    <p:sldId id="261" r:id="rId39"/>
    <p:sldId id="303" r:id="rId40"/>
    <p:sldId id="262" r:id="rId41"/>
  </p:sldIdLst>
  <p:sldSz cx="9144000" cy="6858000" type="screen4x3"/>
  <p:notesSz cx="6858000" cy="9144000"/>
  <p:custDataLst>
    <p:tags r:id="rId4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80" autoAdjust="0"/>
    <p:restoredTop sz="90253" autoAdjust="0"/>
  </p:normalViewPr>
  <p:slideViewPr>
    <p:cSldViewPr snapToGrid="0">
      <p:cViewPr>
        <p:scale>
          <a:sx n="57" d="100"/>
          <a:sy n="57" d="100"/>
        </p:scale>
        <p:origin x="1830" y="174"/>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B80DEE-1D9B-4ADC-933B-B891C20AEC21}"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E7B1D52A-B019-4F17-80C3-980A92B6FDF5}">
      <dgm:prSet custT="1"/>
      <dgm:spPr/>
      <dgm:t>
        <a:bodyPr/>
        <a:lstStyle/>
        <a:p>
          <a:pPr rtl="0"/>
          <a:r>
            <a:rPr lang="en-US" sz="2600" dirty="0"/>
            <a:t>PARENT OUTCOMES</a:t>
          </a:r>
        </a:p>
      </dgm:t>
    </dgm:pt>
    <dgm:pt modelId="{46AD64A4-27E7-4405-ACE5-D21CF68DE7E3}" type="parTrans" cxnId="{53E49FC5-6733-4BBC-A070-9CAD52328DE6}">
      <dgm:prSet/>
      <dgm:spPr/>
      <dgm:t>
        <a:bodyPr/>
        <a:lstStyle/>
        <a:p>
          <a:endParaRPr lang="en-US"/>
        </a:p>
      </dgm:t>
    </dgm:pt>
    <dgm:pt modelId="{D658E1D7-FE30-4BFA-AE53-0FA78D5AF144}" type="sibTrans" cxnId="{53E49FC5-6733-4BBC-A070-9CAD52328DE6}">
      <dgm:prSet/>
      <dgm:spPr/>
      <dgm:t>
        <a:bodyPr/>
        <a:lstStyle/>
        <a:p>
          <a:endParaRPr lang="en-US"/>
        </a:p>
      </dgm:t>
    </dgm:pt>
    <dgm:pt modelId="{B22D9CDC-E8E4-4608-9E43-EF9F646D90B2}">
      <dgm:prSet/>
      <dgm:spPr/>
      <dgm:t>
        <a:bodyPr/>
        <a:lstStyle/>
        <a:p>
          <a:pPr rtl="0"/>
          <a:r>
            <a:rPr lang="en-US" dirty="0"/>
            <a:t>Less parental stress</a:t>
          </a:r>
        </a:p>
      </dgm:t>
    </dgm:pt>
    <dgm:pt modelId="{536D11C6-E1E8-42D1-AD03-64F874AFB553}" type="parTrans" cxnId="{8D507EB1-B8C3-4A5E-8DAA-B345FA2BAAC4}">
      <dgm:prSet/>
      <dgm:spPr/>
      <dgm:t>
        <a:bodyPr/>
        <a:lstStyle/>
        <a:p>
          <a:endParaRPr lang="en-US"/>
        </a:p>
      </dgm:t>
    </dgm:pt>
    <dgm:pt modelId="{C1CD187A-3430-4AE0-964F-EFC73A62D3FF}" type="sibTrans" cxnId="{8D507EB1-B8C3-4A5E-8DAA-B345FA2BAAC4}">
      <dgm:prSet/>
      <dgm:spPr/>
      <dgm:t>
        <a:bodyPr/>
        <a:lstStyle/>
        <a:p>
          <a:endParaRPr lang="en-US"/>
        </a:p>
      </dgm:t>
    </dgm:pt>
    <dgm:pt modelId="{5A36FF30-C7B3-4C7D-8386-04EB847E99EE}">
      <dgm:prSet/>
      <dgm:spPr/>
      <dgm:t>
        <a:bodyPr/>
        <a:lstStyle/>
        <a:p>
          <a:pPr rtl="0"/>
          <a:r>
            <a:rPr lang="en-US" dirty="0"/>
            <a:t>Stronger parenting skills</a:t>
          </a:r>
        </a:p>
      </dgm:t>
    </dgm:pt>
    <dgm:pt modelId="{47C21762-A49F-488C-A5FF-0F10008048ED}" type="parTrans" cxnId="{97B7E71F-8D49-4E0F-B41A-27CB0CC0F528}">
      <dgm:prSet/>
      <dgm:spPr/>
      <dgm:t>
        <a:bodyPr/>
        <a:lstStyle/>
        <a:p>
          <a:endParaRPr lang="en-US"/>
        </a:p>
      </dgm:t>
    </dgm:pt>
    <dgm:pt modelId="{2D75A7D2-65ED-4D57-A572-04EB38DD77EE}" type="sibTrans" cxnId="{97B7E71F-8D49-4E0F-B41A-27CB0CC0F528}">
      <dgm:prSet/>
      <dgm:spPr/>
      <dgm:t>
        <a:bodyPr/>
        <a:lstStyle/>
        <a:p>
          <a:endParaRPr lang="en-US"/>
        </a:p>
      </dgm:t>
    </dgm:pt>
    <dgm:pt modelId="{F6755EB4-6717-41AE-9558-93D904F9EE2A}">
      <dgm:prSet/>
      <dgm:spPr/>
      <dgm:t>
        <a:bodyPr/>
        <a:lstStyle/>
        <a:p>
          <a:pPr rtl="0"/>
          <a:r>
            <a:rPr lang="en-US" dirty="0"/>
            <a:t>Parent confidence as child’s first teacher</a:t>
          </a:r>
        </a:p>
      </dgm:t>
    </dgm:pt>
    <dgm:pt modelId="{A5E1A9F0-E0F7-4CB0-951B-2BF586F23608}" type="parTrans" cxnId="{35A572E5-327B-4866-8C87-26C87791770A}">
      <dgm:prSet/>
      <dgm:spPr/>
      <dgm:t>
        <a:bodyPr/>
        <a:lstStyle/>
        <a:p>
          <a:endParaRPr lang="en-US"/>
        </a:p>
      </dgm:t>
    </dgm:pt>
    <dgm:pt modelId="{CFBEE5D2-BD2D-48A7-8B3D-3931F6CB48B8}" type="sibTrans" cxnId="{35A572E5-327B-4866-8C87-26C87791770A}">
      <dgm:prSet/>
      <dgm:spPr/>
      <dgm:t>
        <a:bodyPr/>
        <a:lstStyle/>
        <a:p>
          <a:endParaRPr lang="en-US"/>
        </a:p>
      </dgm:t>
    </dgm:pt>
    <dgm:pt modelId="{B12F2C07-6575-4DFA-8C11-DBA42430AC4F}">
      <dgm:prSet custT="1"/>
      <dgm:spPr/>
      <dgm:t>
        <a:bodyPr/>
        <a:lstStyle/>
        <a:p>
          <a:pPr rtl="0"/>
          <a:r>
            <a:rPr lang="en-US" sz="2600" dirty="0"/>
            <a:t>CHILD OUTCOMES</a:t>
          </a:r>
        </a:p>
      </dgm:t>
    </dgm:pt>
    <dgm:pt modelId="{2358E332-D4B8-434C-8D4B-2BB1A791C525}" type="parTrans" cxnId="{45115BC0-1EC5-4D56-B58A-22CF18D18B39}">
      <dgm:prSet/>
      <dgm:spPr/>
      <dgm:t>
        <a:bodyPr/>
        <a:lstStyle/>
        <a:p>
          <a:endParaRPr lang="en-US"/>
        </a:p>
      </dgm:t>
    </dgm:pt>
    <dgm:pt modelId="{4E8EF848-87A4-48F7-A9B7-040AA94112E1}" type="sibTrans" cxnId="{45115BC0-1EC5-4D56-B58A-22CF18D18B39}">
      <dgm:prSet/>
      <dgm:spPr/>
      <dgm:t>
        <a:bodyPr/>
        <a:lstStyle/>
        <a:p>
          <a:endParaRPr lang="en-US"/>
        </a:p>
      </dgm:t>
    </dgm:pt>
    <dgm:pt modelId="{98DB4417-9304-4144-8184-599B1FC2D934}">
      <dgm:prSet/>
      <dgm:spPr/>
      <dgm:t>
        <a:bodyPr/>
        <a:lstStyle/>
        <a:p>
          <a:pPr rtl="0"/>
          <a:r>
            <a:rPr lang="en-US" dirty="0"/>
            <a:t>Child is ready for school</a:t>
          </a:r>
        </a:p>
      </dgm:t>
    </dgm:pt>
    <dgm:pt modelId="{8C3559E3-69C0-42D8-B936-B43AECD91748}" type="parTrans" cxnId="{3760AD83-3D4F-4E4C-A720-8648A0AF6762}">
      <dgm:prSet/>
      <dgm:spPr/>
      <dgm:t>
        <a:bodyPr/>
        <a:lstStyle/>
        <a:p>
          <a:endParaRPr lang="en-US"/>
        </a:p>
      </dgm:t>
    </dgm:pt>
    <dgm:pt modelId="{275E3C31-CE3A-4967-A14E-9E467AA2DC57}" type="sibTrans" cxnId="{3760AD83-3D4F-4E4C-A720-8648A0AF6762}">
      <dgm:prSet/>
      <dgm:spPr/>
      <dgm:t>
        <a:bodyPr/>
        <a:lstStyle/>
        <a:p>
          <a:endParaRPr lang="en-US"/>
        </a:p>
      </dgm:t>
    </dgm:pt>
    <dgm:pt modelId="{434AC02E-565E-4536-ACF8-73AA1A152A18}">
      <dgm:prSet/>
      <dgm:spPr/>
      <dgm:t>
        <a:bodyPr/>
        <a:lstStyle/>
        <a:p>
          <a:pPr rtl="0"/>
          <a:r>
            <a:rPr lang="en-US" dirty="0"/>
            <a:t>Improved social and emotional development</a:t>
          </a:r>
        </a:p>
      </dgm:t>
    </dgm:pt>
    <dgm:pt modelId="{701B6C23-855B-4FF8-BB7F-610928CAD3D3}" type="parTrans" cxnId="{16EE67A3-0B25-4225-9A72-18A8F5F458E6}">
      <dgm:prSet/>
      <dgm:spPr/>
      <dgm:t>
        <a:bodyPr/>
        <a:lstStyle/>
        <a:p>
          <a:endParaRPr lang="en-US"/>
        </a:p>
      </dgm:t>
    </dgm:pt>
    <dgm:pt modelId="{6870A66E-B174-46F4-A5D7-6608538432FA}" type="sibTrans" cxnId="{16EE67A3-0B25-4225-9A72-18A8F5F458E6}">
      <dgm:prSet/>
      <dgm:spPr/>
      <dgm:t>
        <a:bodyPr/>
        <a:lstStyle/>
        <a:p>
          <a:endParaRPr lang="en-US"/>
        </a:p>
      </dgm:t>
    </dgm:pt>
    <dgm:pt modelId="{4B199DB3-E929-42DC-948B-BDD0BF39C67B}">
      <dgm:prSet/>
      <dgm:spPr/>
      <dgm:t>
        <a:bodyPr/>
        <a:lstStyle/>
        <a:p>
          <a:pPr rtl="0"/>
          <a:r>
            <a:rPr lang="en-US" dirty="0"/>
            <a:t>More positive high-quality interactions with parents</a:t>
          </a:r>
        </a:p>
      </dgm:t>
    </dgm:pt>
    <dgm:pt modelId="{441DA80A-A79A-49D5-AE89-A51400858F4E}" type="parTrans" cxnId="{BA66AAC9-A831-4156-BDD2-20DA893CD234}">
      <dgm:prSet/>
      <dgm:spPr/>
      <dgm:t>
        <a:bodyPr/>
        <a:lstStyle/>
        <a:p>
          <a:endParaRPr lang="en-US"/>
        </a:p>
      </dgm:t>
    </dgm:pt>
    <dgm:pt modelId="{5F956886-D8EA-48BF-BDAB-CE3EBB14DFA6}" type="sibTrans" cxnId="{BA66AAC9-A831-4156-BDD2-20DA893CD234}">
      <dgm:prSet/>
      <dgm:spPr/>
      <dgm:t>
        <a:bodyPr/>
        <a:lstStyle/>
        <a:p>
          <a:endParaRPr lang="en-US"/>
        </a:p>
      </dgm:t>
    </dgm:pt>
    <dgm:pt modelId="{03DE043A-98A0-407F-ADA1-1E57E1D37EF5}">
      <dgm:prSet custT="1"/>
      <dgm:spPr/>
      <dgm:t>
        <a:bodyPr/>
        <a:lstStyle/>
        <a:p>
          <a:pPr rtl="0"/>
          <a:r>
            <a:rPr lang="en-US" sz="2600" dirty="0"/>
            <a:t>FAMILY OUTCOMES</a:t>
          </a:r>
        </a:p>
      </dgm:t>
    </dgm:pt>
    <dgm:pt modelId="{6CE385AE-ACE7-4B1B-8ED4-1D38A6D43975}" type="parTrans" cxnId="{6F1D003B-CF71-48FE-A0B6-12C4E63B90C4}">
      <dgm:prSet/>
      <dgm:spPr/>
      <dgm:t>
        <a:bodyPr/>
        <a:lstStyle/>
        <a:p>
          <a:endParaRPr lang="en-US"/>
        </a:p>
      </dgm:t>
    </dgm:pt>
    <dgm:pt modelId="{9EB67A51-52D8-4697-B5DA-7B243F3BFAD4}" type="sibTrans" cxnId="{6F1D003B-CF71-48FE-A0B6-12C4E63B90C4}">
      <dgm:prSet/>
      <dgm:spPr/>
      <dgm:t>
        <a:bodyPr/>
        <a:lstStyle/>
        <a:p>
          <a:endParaRPr lang="en-US"/>
        </a:p>
      </dgm:t>
    </dgm:pt>
    <dgm:pt modelId="{EACFEC3A-3B7B-4363-BDB3-C0E7C2668F10}">
      <dgm:prSet/>
      <dgm:spPr/>
      <dgm:t>
        <a:bodyPr/>
        <a:lstStyle/>
        <a:p>
          <a:pPr rtl="0"/>
          <a:r>
            <a:rPr lang="en-US" dirty="0"/>
            <a:t>Increased family income and financial security</a:t>
          </a:r>
        </a:p>
      </dgm:t>
    </dgm:pt>
    <dgm:pt modelId="{6C53D9AE-86C9-4BB7-AC0D-8554B5F55D19}" type="parTrans" cxnId="{858745F9-4E2E-4C7E-A033-11804EC818F0}">
      <dgm:prSet/>
      <dgm:spPr/>
      <dgm:t>
        <a:bodyPr/>
        <a:lstStyle/>
        <a:p>
          <a:endParaRPr lang="en-US"/>
        </a:p>
      </dgm:t>
    </dgm:pt>
    <dgm:pt modelId="{A5F110C6-A72A-4C35-B64E-6E3DAE6C39A2}" type="sibTrans" cxnId="{858745F9-4E2E-4C7E-A033-11804EC818F0}">
      <dgm:prSet/>
      <dgm:spPr/>
      <dgm:t>
        <a:bodyPr/>
        <a:lstStyle/>
        <a:p>
          <a:endParaRPr lang="en-US"/>
        </a:p>
      </dgm:t>
    </dgm:pt>
    <dgm:pt modelId="{C4D191DD-247E-433C-B4AA-FE8D14B640EF}">
      <dgm:prSet/>
      <dgm:spPr/>
      <dgm:t>
        <a:bodyPr/>
        <a:lstStyle/>
        <a:p>
          <a:pPr rtl="0"/>
          <a:r>
            <a:rPr lang="en-US" dirty="0"/>
            <a:t>Ability to meet basic needs</a:t>
          </a:r>
        </a:p>
      </dgm:t>
    </dgm:pt>
    <dgm:pt modelId="{F84C01AB-F6FB-43CB-880C-7AF4FF761ED9}" type="parTrans" cxnId="{B648B553-9AC5-42E4-A8E3-E434C050505F}">
      <dgm:prSet/>
      <dgm:spPr/>
      <dgm:t>
        <a:bodyPr/>
        <a:lstStyle/>
        <a:p>
          <a:endParaRPr lang="en-US"/>
        </a:p>
      </dgm:t>
    </dgm:pt>
    <dgm:pt modelId="{189EF778-49D6-491B-B206-CA27A6E07D67}" type="sibTrans" cxnId="{B648B553-9AC5-42E4-A8E3-E434C050505F}">
      <dgm:prSet/>
      <dgm:spPr/>
      <dgm:t>
        <a:bodyPr/>
        <a:lstStyle/>
        <a:p>
          <a:endParaRPr lang="en-US"/>
        </a:p>
      </dgm:t>
    </dgm:pt>
    <dgm:pt modelId="{F6C6D371-3D6A-4E11-A849-FAA0E31B65D4}">
      <dgm:prSet/>
      <dgm:spPr/>
      <dgm:t>
        <a:bodyPr/>
        <a:lstStyle/>
        <a:p>
          <a:pPr rtl="0"/>
          <a:r>
            <a:rPr lang="en-US" dirty="0"/>
            <a:t>A stable and secure environment</a:t>
          </a:r>
        </a:p>
      </dgm:t>
    </dgm:pt>
    <dgm:pt modelId="{A1B2D680-34E5-4A54-8E29-36AEE266FB7F}" type="parTrans" cxnId="{FF4B50E2-0518-4ED1-86FD-52D2108739AE}">
      <dgm:prSet/>
      <dgm:spPr/>
      <dgm:t>
        <a:bodyPr/>
        <a:lstStyle/>
        <a:p>
          <a:endParaRPr lang="en-US"/>
        </a:p>
      </dgm:t>
    </dgm:pt>
    <dgm:pt modelId="{C807CCEE-4097-4947-BF1A-C2A9438FAE6D}" type="sibTrans" cxnId="{FF4B50E2-0518-4ED1-86FD-52D2108739AE}">
      <dgm:prSet/>
      <dgm:spPr/>
      <dgm:t>
        <a:bodyPr/>
        <a:lstStyle/>
        <a:p>
          <a:endParaRPr lang="en-US"/>
        </a:p>
      </dgm:t>
    </dgm:pt>
    <dgm:pt modelId="{89041004-C517-4019-BC09-C2F7F41616D3}" type="pres">
      <dgm:prSet presAssocID="{F2B80DEE-1D9B-4ADC-933B-B891C20AEC21}" presName="Name0" presStyleCnt="0">
        <dgm:presLayoutVars>
          <dgm:dir/>
          <dgm:animLvl val="lvl"/>
          <dgm:resizeHandles val="exact"/>
        </dgm:presLayoutVars>
      </dgm:prSet>
      <dgm:spPr/>
    </dgm:pt>
    <dgm:pt modelId="{334BEA07-1501-42EC-B2AF-67AF5DFA317A}" type="pres">
      <dgm:prSet presAssocID="{E7B1D52A-B019-4F17-80C3-980A92B6FDF5}" presName="linNode" presStyleCnt="0"/>
      <dgm:spPr/>
    </dgm:pt>
    <dgm:pt modelId="{C7330B4B-D2E3-491E-A969-3BDD3EEA89FC}" type="pres">
      <dgm:prSet presAssocID="{E7B1D52A-B019-4F17-80C3-980A92B6FDF5}" presName="parentText" presStyleLbl="node1" presStyleIdx="0" presStyleCnt="3">
        <dgm:presLayoutVars>
          <dgm:chMax val="1"/>
          <dgm:bulletEnabled val="1"/>
        </dgm:presLayoutVars>
      </dgm:prSet>
      <dgm:spPr/>
    </dgm:pt>
    <dgm:pt modelId="{EBEF83D4-531A-4C78-8BDF-63164D2CA2FF}" type="pres">
      <dgm:prSet presAssocID="{E7B1D52A-B019-4F17-80C3-980A92B6FDF5}" presName="descendantText" presStyleLbl="alignAccFollowNode1" presStyleIdx="0" presStyleCnt="3">
        <dgm:presLayoutVars>
          <dgm:bulletEnabled val="1"/>
        </dgm:presLayoutVars>
      </dgm:prSet>
      <dgm:spPr/>
    </dgm:pt>
    <dgm:pt modelId="{ADD63494-AAB0-47FC-88AB-9733CF83A8ED}" type="pres">
      <dgm:prSet presAssocID="{D658E1D7-FE30-4BFA-AE53-0FA78D5AF144}" presName="sp" presStyleCnt="0"/>
      <dgm:spPr/>
    </dgm:pt>
    <dgm:pt modelId="{13B190F8-7C96-49F7-AABB-BFE9EACBCD96}" type="pres">
      <dgm:prSet presAssocID="{B12F2C07-6575-4DFA-8C11-DBA42430AC4F}" presName="linNode" presStyleCnt="0"/>
      <dgm:spPr/>
    </dgm:pt>
    <dgm:pt modelId="{670A709C-7A99-4204-A513-838DEA251009}" type="pres">
      <dgm:prSet presAssocID="{B12F2C07-6575-4DFA-8C11-DBA42430AC4F}" presName="parentText" presStyleLbl="node1" presStyleIdx="1" presStyleCnt="3">
        <dgm:presLayoutVars>
          <dgm:chMax val="1"/>
          <dgm:bulletEnabled val="1"/>
        </dgm:presLayoutVars>
      </dgm:prSet>
      <dgm:spPr/>
    </dgm:pt>
    <dgm:pt modelId="{55870D37-55C5-402E-840D-8056A351FC32}" type="pres">
      <dgm:prSet presAssocID="{B12F2C07-6575-4DFA-8C11-DBA42430AC4F}" presName="descendantText" presStyleLbl="alignAccFollowNode1" presStyleIdx="1" presStyleCnt="3">
        <dgm:presLayoutVars>
          <dgm:bulletEnabled val="1"/>
        </dgm:presLayoutVars>
      </dgm:prSet>
      <dgm:spPr/>
    </dgm:pt>
    <dgm:pt modelId="{35E4343B-E4B0-4CF5-8382-67814035B5B0}" type="pres">
      <dgm:prSet presAssocID="{4E8EF848-87A4-48F7-A9B7-040AA94112E1}" presName="sp" presStyleCnt="0"/>
      <dgm:spPr/>
    </dgm:pt>
    <dgm:pt modelId="{2C62921E-FD02-4F58-A28C-9F036C9D8BC2}" type="pres">
      <dgm:prSet presAssocID="{03DE043A-98A0-407F-ADA1-1E57E1D37EF5}" presName="linNode" presStyleCnt="0"/>
      <dgm:spPr/>
    </dgm:pt>
    <dgm:pt modelId="{F6AB6A38-0070-4510-AAE1-FCC0E459F2D8}" type="pres">
      <dgm:prSet presAssocID="{03DE043A-98A0-407F-ADA1-1E57E1D37EF5}" presName="parentText" presStyleLbl="node1" presStyleIdx="2" presStyleCnt="3">
        <dgm:presLayoutVars>
          <dgm:chMax val="1"/>
          <dgm:bulletEnabled val="1"/>
        </dgm:presLayoutVars>
      </dgm:prSet>
      <dgm:spPr/>
    </dgm:pt>
    <dgm:pt modelId="{EFA844F4-93CE-4579-903C-E6E7D9E16469}" type="pres">
      <dgm:prSet presAssocID="{03DE043A-98A0-407F-ADA1-1E57E1D37EF5}" presName="descendantText" presStyleLbl="alignAccFollowNode1" presStyleIdx="2" presStyleCnt="3">
        <dgm:presLayoutVars>
          <dgm:bulletEnabled val="1"/>
        </dgm:presLayoutVars>
      </dgm:prSet>
      <dgm:spPr/>
    </dgm:pt>
  </dgm:ptLst>
  <dgm:cxnLst>
    <dgm:cxn modelId="{B0BBA90A-3EFB-4B4E-84CD-786764FBA36E}" type="presOf" srcId="{4B199DB3-E929-42DC-948B-BDD0BF39C67B}" destId="{55870D37-55C5-402E-840D-8056A351FC32}" srcOrd="0" destOrd="2" presId="urn:microsoft.com/office/officeart/2005/8/layout/vList5"/>
    <dgm:cxn modelId="{16EE67A3-0B25-4225-9A72-18A8F5F458E6}" srcId="{B12F2C07-6575-4DFA-8C11-DBA42430AC4F}" destId="{434AC02E-565E-4536-ACF8-73AA1A152A18}" srcOrd="1" destOrd="0" parTransId="{701B6C23-855B-4FF8-BB7F-610928CAD3D3}" sibTransId="{6870A66E-B174-46F4-A5D7-6608538432FA}"/>
    <dgm:cxn modelId="{FF4B50E2-0518-4ED1-86FD-52D2108739AE}" srcId="{03DE043A-98A0-407F-ADA1-1E57E1D37EF5}" destId="{F6C6D371-3D6A-4E11-A849-FAA0E31B65D4}" srcOrd="2" destOrd="0" parTransId="{A1B2D680-34E5-4A54-8E29-36AEE266FB7F}" sibTransId="{C807CCEE-4097-4947-BF1A-C2A9438FAE6D}"/>
    <dgm:cxn modelId="{8CDBBE73-3E1C-492E-A1F2-6D2C5F35D541}" type="presOf" srcId="{E7B1D52A-B019-4F17-80C3-980A92B6FDF5}" destId="{C7330B4B-D2E3-491E-A969-3BDD3EEA89FC}" srcOrd="0" destOrd="0" presId="urn:microsoft.com/office/officeart/2005/8/layout/vList5"/>
    <dgm:cxn modelId="{B648B553-9AC5-42E4-A8E3-E434C050505F}" srcId="{03DE043A-98A0-407F-ADA1-1E57E1D37EF5}" destId="{C4D191DD-247E-433C-B4AA-FE8D14B640EF}" srcOrd="1" destOrd="0" parTransId="{F84C01AB-F6FB-43CB-880C-7AF4FF761ED9}" sibTransId="{189EF778-49D6-491B-B206-CA27A6E07D67}"/>
    <dgm:cxn modelId="{B657C50D-A289-4F2C-98EE-A7CBAFD560B2}" type="presOf" srcId="{B22D9CDC-E8E4-4608-9E43-EF9F646D90B2}" destId="{EBEF83D4-531A-4C78-8BDF-63164D2CA2FF}" srcOrd="0" destOrd="0" presId="urn:microsoft.com/office/officeart/2005/8/layout/vList5"/>
    <dgm:cxn modelId="{F6E2DDBD-D6F1-496B-9CF9-08406175111D}" type="presOf" srcId="{434AC02E-565E-4536-ACF8-73AA1A152A18}" destId="{55870D37-55C5-402E-840D-8056A351FC32}" srcOrd="0" destOrd="1" presId="urn:microsoft.com/office/officeart/2005/8/layout/vList5"/>
    <dgm:cxn modelId="{C661B240-DEFA-47D2-98D9-B0CD02919F7A}" type="presOf" srcId="{F6C6D371-3D6A-4E11-A849-FAA0E31B65D4}" destId="{EFA844F4-93CE-4579-903C-E6E7D9E16469}" srcOrd="0" destOrd="2" presId="urn:microsoft.com/office/officeart/2005/8/layout/vList5"/>
    <dgm:cxn modelId="{858745F9-4E2E-4C7E-A033-11804EC818F0}" srcId="{03DE043A-98A0-407F-ADA1-1E57E1D37EF5}" destId="{EACFEC3A-3B7B-4363-BDB3-C0E7C2668F10}" srcOrd="0" destOrd="0" parTransId="{6C53D9AE-86C9-4BB7-AC0D-8554B5F55D19}" sibTransId="{A5F110C6-A72A-4C35-B64E-6E3DAE6C39A2}"/>
    <dgm:cxn modelId="{6F1D003B-CF71-48FE-A0B6-12C4E63B90C4}" srcId="{F2B80DEE-1D9B-4ADC-933B-B891C20AEC21}" destId="{03DE043A-98A0-407F-ADA1-1E57E1D37EF5}" srcOrd="2" destOrd="0" parTransId="{6CE385AE-ACE7-4B1B-8ED4-1D38A6D43975}" sibTransId="{9EB67A51-52D8-4697-B5DA-7B243F3BFAD4}"/>
    <dgm:cxn modelId="{762C0C7C-6A03-4860-BAB3-88864BE7A212}" type="presOf" srcId="{B12F2C07-6575-4DFA-8C11-DBA42430AC4F}" destId="{670A709C-7A99-4204-A513-838DEA251009}" srcOrd="0" destOrd="0" presId="urn:microsoft.com/office/officeart/2005/8/layout/vList5"/>
    <dgm:cxn modelId="{8D507EB1-B8C3-4A5E-8DAA-B345FA2BAAC4}" srcId="{E7B1D52A-B019-4F17-80C3-980A92B6FDF5}" destId="{B22D9CDC-E8E4-4608-9E43-EF9F646D90B2}" srcOrd="0" destOrd="0" parTransId="{536D11C6-E1E8-42D1-AD03-64F874AFB553}" sibTransId="{C1CD187A-3430-4AE0-964F-EFC73A62D3FF}"/>
    <dgm:cxn modelId="{35A572E5-327B-4866-8C87-26C87791770A}" srcId="{E7B1D52A-B019-4F17-80C3-980A92B6FDF5}" destId="{F6755EB4-6717-41AE-9558-93D904F9EE2A}" srcOrd="2" destOrd="0" parTransId="{A5E1A9F0-E0F7-4CB0-951B-2BF586F23608}" sibTransId="{CFBEE5D2-BD2D-48A7-8B3D-3931F6CB48B8}"/>
    <dgm:cxn modelId="{C6B6D2E0-CC5C-4849-9EE8-054C3ED5718F}" type="presOf" srcId="{EACFEC3A-3B7B-4363-BDB3-C0E7C2668F10}" destId="{EFA844F4-93CE-4579-903C-E6E7D9E16469}" srcOrd="0" destOrd="0" presId="urn:microsoft.com/office/officeart/2005/8/layout/vList5"/>
    <dgm:cxn modelId="{1D9AA2E0-122B-4619-AF64-A09DF33C2BAE}" type="presOf" srcId="{98DB4417-9304-4144-8184-599B1FC2D934}" destId="{55870D37-55C5-402E-840D-8056A351FC32}" srcOrd="0" destOrd="0" presId="urn:microsoft.com/office/officeart/2005/8/layout/vList5"/>
    <dgm:cxn modelId="{BA66AAC9-A831-4156-BDD2-20DA893CD234}" srcId="{B12F2C07-6575-4DFA-8C11-DBA42430AC4F}" destId="{4B199DB3-E929-42DC-948B-BDD0BF39C67B}" srcOrd="2" destOrd="0" parTransId="{441DA80A-A79A-49D5-AE89-A51400858F4E}" sibTransId="{5F956886-D8EA-48BF-BDAB-CE3EBB14DFA6}"/>
    <dgm:cxn modelId="{9413905C-0E20-4AFC-BE53-C03AEA55C64A}" type="presOf" srcId="{F6755EB4-6717-41AE-9558-93D904F9EE2A}" destId="{EBEF83D4-531A-4C78-8BDF-63164D2CA2FF}" srcOrd="0" destOrd="2" presId="urn:microsoft.com/office/officeart/2005/8/layout/vList5"/>
    <dgm:cxn modelId="{3760AD83-3D4F-4E4C-A720-8648A0AF6762}" srcId="{B12F2C07-6575-4DFA-8C11-DBA42430AC4F}" destId="{98DB4417-9304-4144-8184-599B1FC2D934}" srcOrd="0" destOrd="0" parTransId="{8C3559E3-69C0-42D8-B936-B43AECD91748}" sibTransId="{275E3C31-CE3A-4967-A14E-9E467AA2DC57}"/>
    <dgm:cxn modelId="{24A821BC-46F7-4707-8C0D-BF83DAEF82E5}" type="presOf" srcId="{03DE043A-98A0-407F-ADA1-1E57E1D37EF5}" destId="{F6AB6A38-0070-4510-AAE1-FCC0E459F2D8}" srcOrd="0" destOrd="0" presId="urn:microsoft.com/office/officeart/2005/8/layout/vList5"/>
    <dgm:cxn modelId="{4ACD1514-024B-437F-81AF-B41E150ACA49}" type="presOf" srcId="{C4D191DD-247E-433C-B4AA-FE8D14B640EF}" destId="{EFA844F4-93CE-4579-903C-E6E7D9E16469}" srcOrd="0" destOrd="1" presId="urn:microsoft.com/office/officeart/2005/8/layout/vList5"/>
    <dgm:cxn modelId="{593CD471-A78F-4912-B2B2-2F44F1DD9491}" type="presOf" srcId="{F2B80DEE-1D9B-4ADC-933B-B891C20AEC21}" destId="{89041004-C517-4019-BC09-C2F7F41616D3}" srcOrd="0" destOrd="0" presId="urn:microsoft.com/office/officeart/2005/8/layout/vList5"/>
    <dgm:cxn modelId="{A616882C-C3BF-4293-A4E2-581E18FD6F8F}" type="presOf" srcId="{5A36FF30-C7B3-4C7D-8386-04EB847E99EE}" destId="{EBEF83D4-531A-4C78-8BDF-63164D2CA2FF}" srcOrd="0" destOrd="1" presId="urn:microsoft.com/office/officeart/2005/8/layout/vList5"/>
    <dgm:cxn modelId="{97B7E71F-8D49-4E0F-B41A-27CB0CC0F528}" srcId="{E7B1D52A-B019-4F17-80C3-980A92B6FDF5}" destId="{5A36FF30-C7B3-4C7D-8386-04EB847E99EE}" srcOrd="1" destOrd="0" parTransId="{47C21762-A49F-488C-A5FF-0F10008048ED}" sibTransId="{2D75A7D2-65ED-4D57-A572-04EB38DD77EE}"/>
    <dgm:cxn modelId="{53E49FC5-6733-4BBC-A070-9CAD52328DE6}" srcId="{F2B80DEE-1D9B-4ADC-933B-B891C20AEC21}" destId="{E7B1D52A-B019-4F17-80C3-980A92B6FDF5}" srcOrd="0" destOrd="0" parTransId="{46AD64A4-27E7-4405-ACE5-D21CF68DE7E3}" sibTransId="{D658E1D7-FE30-4BFA-AE53-0FA78D5AF144}"/>
    <dgm:cxn modelId="{45115BC0-1EC5-4D56-B58A-22CF18D18B39}" srcId="{F2B80DEE-1D9B-4ADC-933B-B891C20AEC21}" destId="{B12F2C07-6575-4DFA-8C11-DBA42430AC4F}" srcOrd="1" destOrd="0" parTransId="{2358E332-D4B8-434C-8D4B-2BB1A791C525}" sibTransId="{4E8EF848-87A4-48F7-A9B7-040AA94112E1}"/>
    <dgm:cxn modelId="{03A8C155-47B7-4676-9917-F28921B2A4B7}" type="presParOf" srcId="{89041004-C517-4019-BC09-C2F7F41616D3}" destId="{334BEA07-1501-42EC-B2AF-67AF5DFA317A}" srcOrd="0" destOrd="0" presId="urn:microsoft.com/office/officeart/2005/8/layout/vList5"/>
    <dgm:cxn modelId="{AEB65110-2FFF-452D-9635-A0A778A68962}" type="presParOf" srcId="{334BEA07-1501-42EC-B2AF-67AF5DFA317A}" destId="{C7330B4B-D2E3-491E-A969-3BDD3EEA89FC}" srcOrd="0" destOrd="0" presId="urn:microsoft.com/office/officeart/2005/8/layout/vList5"/>
    <dgm:cxn modelId="{8B5D6A0D-0D65-4E69-AFAF-8E4FA9576F87}" type="presParOf" srcId="{334BEA07-1501-42EC-B2AF-67AF5DFA317A}" destId="{EBEF83D4-531A-4C78-8BDF-63164D2CA2FF}" srcOrd="1" destOrd="0" presId="urn:microsoft.com/office/officeart/2005/8/layout/vList5"/>
    <dgm:cxn modelId="{21079694-6FC9-4E78-BFEB-C5E57184972A}" type="presParOf" srcId="{89041004-C517-4019-BC09-C2F7F41616D3}" destId="{ADD63494-AAB0-47FC-88AB-9733CF83A8ED}" srcOrd="1" destOrd="0" presId="urn:microsoft.com/office/officeart/2005/8/layout/vList5"/>
    <dgm:cxn modelId="{8AD1E0C4-98AF-44F4-A110-CAE613F990FF}" type="presParOf" srcId="{89041004-C517-4019-BC09-C2F7F41616D3}" destId="{13B190F8-7C96-49F7-AABB-BFE9EACBCD96}" srcOrd="2" destOrd="0" presId="urn:microsoft.com/office/officeart/2005/8/layout/vList5"/>
    <dgm:cxn modelId="{072596B0-1878-466F-A50A-84BBD9336A0E}" type="presParOf" srcId="{13B190F8-7C96-49F7-AABB-BFE9EACBCD96}" destId="{670A709C-7A99-4204-A513-838DEA251009}" srcOrd="0" destOrd="0" presId="urn:microsoft.com/office/officeart/2005/8/layout/vList5"/>
    <dgm:cxn modelId="{70EB7F52-3599-4471-BE8E-38A492CCDF5C}" type="presParOf" srcId="{13B190F8-7C96-49F7-AABB-BFE9EACBCD96}" destId="{55870D37-55C5-402E-840D-8056A351FC32}" srcOrd="1" destOrd="0" presId="urn:microsoft.com/office/officeart/2005/8/layout/vList5"/>
    <dgm:cxn modelId="{24F71727-9698-4CD1-A6DA-84C4C15D869F}" type="presParOf" srcId="{89041004-C517-4019-BC09-C2F7F41616D3}" destId="{35E4343B-E4B0-4CF5-8382-67814035B5B0}" srcOrd="3" destOrd="0" presId="urn:microsoft.com/office/officeart/2005/8/layout/vList5"/>
    <dgm:cxn modelId="{3A6C092E-5FE1-45C7-AC8F-646C29526FCF}" type="presParOf" srcId="{89041004-C517-4019-BC09-C2F7F41616D3}" destId="{2C62921E-FD02-4F58-A28C-9F036C9D8BC2}" srcOrd="4" destOrd="0" presId="urn:microsoft.com/office/officeart/2005/8/layout/vList5"/>
    <dgm:cxn modelId="{73B2716A-1441-46CD-97D7-12A7FA06A41C}" type="presParOf" srcId="{2C62921E-FD02-4F58-A28C-9F036C9D8BC2}" destId="{F6AB6A38-0070-4510-AAE1-FCC0E459F2D8}" srcOrd="0" destOrd="0" presId="urn:microsoft.com/office/officeart/2005/8/layout/vList5"/>
    <dgm:cxn modelId="{1CB4A371-34B7-4687-8B3F-AD63815E5588}" type="presParOf" srcId="{2C62921E-FD02-4F58-A28C-9F036C9D8BC2}" destId="{EFA844F4-93CE-4579-903C-E6E7D9E1646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EF83D4-531A-4C78-8BDF-63164D2CA2FF}">
      <dsp:nvSpPr>
        <dsp:cNvPr id="0" name=""/>
        <dsp:cNvSpPr/>
      </dsp:nvSpPr>
      <dsp:spPr>
        <a:xfrm rot="5400000">
          <a:off x="4823239" y="-1851736"/>
          <a:ext cx="1067474" cy="504186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rtl="0">
            <a:lnSpc>
              <a:spcPct val="90000"/>
            </a:lnSpc>
            <a:spcBef>
              <a:spcPct val="0"/>
            </a:spcBef>
            <a:spcAft>
              <a:spcPct val="15000"/>
            </a:spcAft>
            <a:buChar char="•"/>
          </a:pPr>
          <a:r>
            <a:rPr lang="en-US" sz="1600" kern="1200" dirty="0"/>
            <a:t>Less parental stress</a:t>
          </a:r>
        </a:p>
        <a:p>
          <a:pPr marL="171450" lvl="1" indent="-171450" algn="l" defTabSz="711200" rtl="0">
            <a:lnSpc>
              <a:spcPct val="90000"/>
            </a:lnSpc>
            <a:spcBef>
              <a:spcPct val="0"/>
            </a:spcBef>
            <a:spcAft>
              <a:spcPct val="15000"/>
            </a:spcAft>
            <a:buChar char="•"/>
          </a:pPr>
          <a:r>
            <a:rPr lang="en-US" sz="1600" kern="1200" dirty="0"/>
            <a:t>Stronger parenting skills</a:t>
          </a:r>
        </a:p>
        <a:p>
          <a:pPr marL="171450" lvl="1" indent="-171450" algn="l" defTabSz="711200" rtl="0">
            <a:lnSpc>
              <a:spcPct val="90000"/>
            </a:lnSpc>
            <a:spcBef>
              <a:spcPct val="0"/>
            </a:spcBef>
            <a:spcAft>
              <a:spcPct val="15000"/>
            </a:spcAft>
            <a:buChar char="•"/>
          </a:pPr>
          <a:r>
            <a:rPr lang="en-US" sz="1600" kern="1200" dirty="0"/>
            <a:t>Parent confidence as child’s first teacher</a:t>
          </a:r>
        </a:p>
      </dsp:txBody>
      <dsp:txXfrm rot="-5400000">
        <a:off x="2836046" y="187567"/>
        <a:ext cx="4989750" cy="963254"/>
      </dsp:txXfrm>
    </dsp:sp>
    <dsp:sp modelId="{C7330B4B-D2E3-491E-A969-3BDD3EEA89FC}">
      <dsp:nvSpPr>
        <dsp:cNvPr id="0" name=""/>
        <dsp:cNvSpPr/>
      </dsp:nvSpPr>
      <dsp:spPr>
        <a:xfrm>
          <a:off x="0" y="2021"/>
          <a:ext cx="2836046" cy="133434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rtl="0">
            <a:lnSpc>
              <a:spcPct val="90000"/>
            </a:lnSpc>
            <a:spcBef>
              <a:spcPct val="0"/>
            </a:spcBef>
            <a:spcAft>
              <a:spcPct val="35000"/>
            </a:spcAft>
            <a:buNone/>
          </a:pPr>
          <a:r>
            <a:rPr lang="en-US" sz="2600" kern="1200" dirty="0"/>
            <a:t>PARENT OUTCOMES</a:t>
          </a:r>
        </a:p>
      </dsp:txBody>
      <dsp:txXfrm>
        <a:off x="65137" y="67158"/>
        <a:ext cx="2705772" cy="1204069"/>
      </dsp:txXfrm>
    </dsp:sp>
    <dsp:sp modelId="{55870D37-55C5-402E-840D-8056A351FC32}">
      <dsp:nvSpPr>
        <dsp:cNvPr id="0" name=""/>
        <dsp:cNvSpPr/>
      </dsp:nvSpPr>
      <dsp:spPr>
        <a:xfrm rot="5400000">
          <a:off x="4823239" y="-450675"/>
          <a:ext cx="1067474" cy="504186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rtl="0">
            <a:lnSpc>
              <a:spcPct val="90000"/>
            </a:lnSpc>
            <a:spcBef>
              <a:spcPct val="0"/>
            </a:spcBef>
            <a:spcAft>
              <a:spcPct val="15000"/>
            </a:spcAft>
            <a:buChar char="•"/>
          </a:pPr>
          <a:r>
            <a:rPr lang="en-US" sz="1600" kern="1200" dirty="0"/>
            <a:t>Child is ready for school</a:t>
          </a:r>
        </a:p>
        <a:p>
          <a:pPr marL="171450" lvl="1" indent="-171450" algn="l" defTabSz="711200" rtl="0">
            <a:lnSpc>
              <a:spcPct val="90000"/>
            </a:lnSpc>
            <a:spcBef>
              <a:spcPct val="0"/>
            </a:spcBef>
            <a:spcAft>
              <a:spcPct val="15000"/>
            </a:spcAft>
            <a:buChar char="•"/>
          </a:pPr>
          <a:r>
            <a:rPr lang="en-US" sz="1600" kern="1200" dirty="0"/>
            <a:t>Improved social and emotional development</a:t>
          </a:r>
        </a:p>
        <a:p>
          <a:pPr marL="171450" lvl="1" indent="-171450" algn="l" defTabSz="711200" rtl="0">
            <a:lnSpc>
              <a:spcPct val="90000"/>
            </a:lnSpc>
            <a:spcBef>
              <a:spcPct val="0"/>
            </a:spcBef>
            <a:spcAft>
              <a:spcPct val="15000"/>
            </a:spcAft>
            <a:buChar char="•"/>
          </a:pPr>
          <a:r>
            <a:rPr lang="en-US" sz="1600" kern="1200" dirty="0"/>
            <a:t>More positive high-quality interactions with parents</a:t>
          </a:r>
        </a:p>
      </dsp:txBody>
      <dsp:txXfrm rot="-5400000">
        <a:off x="2836046" y="1588628"/>
        <a:ext cx="4989750" cy="963254"/>
      </dsp:txXfrm>
    </dsp:sp>
    <dsp:sp modelId="{670A709C-7A99-4204-A513-838DEA251009}">
      <dsp:nvSpPr>
        <dsp:cNvPr id="0" name=""/>
        <dsp:cNvSpPr/>
      </dsp:nvSpPr>
      <dsp:spPr>
        <a:xfrm>
          <a:off x="0" y="1403082"/>
          <a:ext cx="2836046" cy="133434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rtl="0">
            <a:lnSpc>
              <a:spcPct val="90000"/>
            </a:lnSpc>
            <a:spcBef>
              <a:spcPct val="0"/>
            </a:spcBef>
            <a:spcAft>
              <a:spcPct val="35000"/>
            </a:spcAft>
            <a:buNone/>
          </a:pPr>
          <a:r>
            <a:rPr lang="en-US" sz="2600" kern="1200" dirty="0"/>
            <a:t>CHILD OUTCOMES</a:t>
          </a:r>
        </a:p>
      </dsp:txBody>
      <dsp:txXfrm>
        <a:off x="65137" y="1468219"/>
        <a:ext cx="2705772" cy="1204069"/>
      </dsp:txXfrm>
    </dsp:sp>
    <dsp:sp modelId="{EFA844F4-93CE-4579-903C-E6E7D9E16469}">
      <dsp:nvSpPr>
        <dsp:cNvPr id="0" name=""/>
        <dsp:cNvSpPr/>
      </dsp:nvSpPr>
      <dsp:spPr>
        <a:xfrm rot="5400000">
          <a:off x="4823239" y="950385"/>
          <a:ext cx="1067474" cy="504186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rtl="0">
            <a:lnSpc>
              <a:spcPct val="90000"/>
            </a:lnSpc>
            <a:spcBef>
              <a:spcPct val="0"/>
            </a:spcBef>
            <a:spcAft>
              <a:spcPct val="15000"/>
            </a:spcAft>
            <a:buChar char="•"/>
          </a:pPr>
          <a:r>
            <a:rPr lang="en-US" sz="1600" kern="1200" dirty="0"/>
            <a:t>Increased family income and financial security</a:t>
          </a:r>
        </a:p>
        <a:p>
          <a:pPr marL="171450" lvl="1" indent="-171450" algn="l" defTabSz="711200" rtl="0">
            <a:lnSpc>
              <a:spcPct val="90000"/>
            </a:lnSpc>
            <a:spcBef>
              <a:spcPct val="0"/>
            </a:spcBef>
            <a:spcAft>
              <a:spcPct val="15000"/>
            </a:spcAft>
            <a:buChar char="•"/>
          </a:pPr>
          <a:r>
            <a:rPr lang="en-US" sz="1600" kern="1200" dirty="0"/>
            <a:t>Ability to meet basic needs</a:t>
          </a:r>
        </a:p>
        <a:p>
          <a:pPr marL="171450" lvl="1" indent="-171450" algn="l" defTabSz="711200" rtl="0">
            <a:lnSpc>
              <a:spcPct val="90000"/>
            </a:lnSpc>
            <a:spcBef>
              <a:spcPct val="0"/>
            </a:spcBef>
            <a:spcAft>
              <a:spcPct val="15000"/>
            </a:spcAft>
            <a:buChar char="•"/>
          </a:pPr>
          <a:r>
            <a:rPr lang="en-US" sz="1600" kern="1200" dirty="0"/>
            <a:t>A stable and secure environment</a:t>
          </a:r>
        </a:p>
      </dsp:txBody>
      <dsp:txXfrm rot="-5400000">
        <a:off x="2836046" y="2989688"/>
        <a:ext cx="4989750" cy="963254"/>
      </dsp:txXfrm>
    </dsp:sp>
    <dsp:sp modelId="{F6AB6A38-0070-4510-AAE1-FCC0E459F2D8}">
      <dsp:nvSpPr>
        <dsp:cNvPr id="0" name=""/>
        <dsp:cNvSpPr/>
      </dsp:nvSpPr>
      <dsp:spPr>
        <a:xfrm>
          <a:off x="0" y="2804143"/>
          <a:ext cx="2836046" cy="133434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rtl="0">
            <a:lnSpc>
              <a:spcPct val="90000"/>
            </a:lnSpc>
            <a:spcBef>
              <a:spcPct val="0"/>
            </a:spcBef>
            <a:spcAft>
              <a:spcPct val="35000"/>
            </a:spcAft>
            <a:buNone/>
          </a:pPr>
          <a:r>
            <a:rPr lang="en-US" sz="2600" kern="1200" dirty="0"/>
            <a:t>FAMILY OUTCOMES</a:t>
          </a:r>
        </a:p>
      </dsp:txBody>
      <dsp:txXfrm>
        <a:off x="65137" y="2869280"/>
        <a:ext cx="2705772" cy="120406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2B7106-DC16-4FC8-94DC-713EC26A68A0}" type="datetimeFigureOut">
              <a:rPr lang="en-US" smtClean="0"/>
              <a:t>2/14/2017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D89434-F884-4936-BB2A-6F1B3A448E06}" type="slidenum">
              <a:rPr lang="en-US" smtClean="0"/>
              <a:t>‹#›</a:t>
            </a:fld>
            <a:endParaRPr lang="en-US" dirty="0"/>
          </a:p>
        </p:txBody>
      </p:sp>
    </p:spTree>
    <p:extLst>
      <p:ext uri="{BB962C8B-B14F-4D97-AF65-F5344CB8AC3E}">
        <p14:creationId xmlns:p14="http://schemas.microsoft.com/office/powerpoint/2010/main" val="1700410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D89434-F884-4936-BB2A-6F1B3A448E06}" type="slidenum">
              <a:rPr lang="en-US" smtClean="0"/>
              <a:t>1</a:t>
            </a:fld>
            <a:endParaRPr lang="en-US" dirty="0"/>
          </a:p>
        </p:txBody>
      </p:sp>
    </p:spTree>
    <p:extLst>
      <p:ext uri="{BB962C8B-B14F-4D97-AF65-F5344CB8AC3E}">
        <p14:creationId xmlns:p14="http://schemas.microsoft.com/office/powerpoint/2010/main" val="14867824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1EF284-E0F9-458A-9D41-F9612AD7E38F}" type="slidenum">
              <a:rPr lang="en-US" smtClean="0"/>
              <a:t>12</a:t>
            </a:fld>
            <a:endParaRPr lang="en-US" dirty="0"/>
          </a:p>
        </p:txBody>
      </p:sp>
    </p:spTree>
    <p:extLst>
      <p:ext uri="{BB962C8B-B14F-4D97-AF65-F5344CB8AC3E}">
        <p14:creationId xmlns:p14="http://schemas.microsoft.com/office/powerpoint/2010/main" val="131541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1EF284-E0F9-458A-9D41-F9612AD7E38F}" type="slidenum">
              <a:rPr lang="en-US" smtClean="0"/>
              <a:t>13</a:t>
            </a:fld>
            <a:endParaRPr lang="en-US" dirty="0"/>
          </a:p>
        </p:txBody>
      </p:sp>
    </p:spTree>
    <p:extLst>
      <p:ext uri="{BB962C8B-B14F-4D97-AF65-F5344CB8AC3E}">
        <p14:creationId xmlns:p14="http://schemas.microsoft.com/office/powerpoint/2010/main" val="3670655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D89434-F884-4936-BB2A-6F1B3A448E06}" type="slidenum">
              <a:rPr lang="en-US" smtClean="0"/>
              <a:t>14</a:t>
            </a:fld>
            <a:endParaRPr lang="en-US" dirty="0"/>
          </a:p>
        </p:txBody>
      </p:sp>
    </p:spTree>
    <p:extLst>
      <p:ext uri="{BB962C8B-B14F-4D97-AF65-F5344CB8AC3E}">
        <p14:creationId xmlns:p14="http://schemas.microsoft.com/office/powerpoint/2010/main" val="819714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15</a:t>
            </a:fld>
            <a:endParaRPr lang="en-US" dirty="0"/>
          </a:p>
        </p:txBody>
      </p:sp>
      <p:sp>
        <p:nvSpPr>
          <p:cNvPr id="5" name="Header Placeholder 4"/>
          <p:cNvSpPr>
            <a:spLocks noGrp="1"/>
          </p:cNvSpPr>
          <p:nvPr>
            <p:ph type="hdr" sz="quarter" idx="11"/>
          </p:nvPr>
        </p:nvSpPr>
        <p:spPr/>
        <p:txBody>
          <a:bodyPr/>
          <a:lstStyle/>
          <a:p>
            <a:r>
              <a:rPr lang="en-US" dirty="0"/>
              <a:t>Draft-Please do not distribute</a:t>
            </a:r>
          </a:p>
        </p:txBody>
      </p:sp>
    </p:spTree>
    <p:extLst>
      <p:ext uri="{BB962C8B-B14F-4D97-AF65-F5344CB8AC3E}">
        <p14:creationId xmlns:p14="http://schemas.microsoft.com/office/powerpoint/2010/main" val="2643434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D89434-F884-4936-BB2A-6F1B3A448E06}" type="slidenum">
              <a:rPr lang="en-US" smtClean="0"/>
              <a:t>16</a:t>
            </a:fld>
            <a:endParaRPr lang="en-US" dirty="0"/>
          </a:p>
        </p:txBody>
      </p:sp>
    </p:spTree>
    <p:extLst>
      <p:ext uri="{BB962C8B-B14F-4D97-AF65-F5344CB8AC3E}">
        <p14:creationId xmlns:p14="http://schemas.microsoft.com/office/powerpoint/2010/main" val="1685996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D89434-F884-4936-BB2A-6F1B3A448E06}" type="slidenum">
              <a:rPr lang="en-US" smtClean="0"/>
              <a:t>19</a:t>
            </a:fld>
            <a:endParaRPr lang="en-US" dirty="0"/>
          </a:p>
        </p:txBody>
      </p:sp>
    </p:spTree>
    <p:extLst>
      <p:ext uri="{BB962C8B-B14F-4D97-AF65-F5344CB8AC3E}">
        <p14:creationId xmlns:p14="http://schemas.microsoft.com/office/powerpoint/2010/main" val="12955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7782">
              <a:lnSpc>
                <a:spcPct val="115000"/>
              </a:lnSpc>
              <a:spcAft>
                <a:spcPts val="979"/>
              </a:spcAft>
              <a:defRPr/>
            </a:pPr>
            <a:endParaRPr lang="en-US" dirty="0">
              <a:solidFill>
                <a:prstClr val="black"/>
              </a:solidFill>
              <a:ea typeface="Calibri"/>
              <a:cs typeface="Times New Roman"/>
            </a:endParaRPr>
          </a:p>
        </p:txBody>
      </p:sp>
      <p:sp>
        <p:nvSpPr>
          <p:cNvPr id="4" name="Slide Number Placeholder 3"/>
          <p:cNvSpPr>
            <a:spLocks noGrp="1"/>
          </p:cNvSpPr>
          <p:nvPr>
            <p:ph type="sldNum" sz="quarter" idx="10"/>
          </p:nvPr>
        </p:nvSpPr>
        <p:spPr/>
        <p:txBody>
          <a:bodyPr/>
          <a:lstStyle/>
          <a:p>
            <a:fld id="{EF7E51E0-12B3-9E42-897D-B4823B3A0289}" type="slidenum">
              <a:rPr lang="en-US" smtClean="0"/>
              <a:t>27</a:t>
            </a:fld>
            <a:endParaRPr lang="en-US" dirty="0"/>
          </a:p>
        </p:txBody>
      </p:sp>
    </p:spTree>
    <p:extLst>
      <p:ext uri="{BB962C8B-B14F-4D97-AF65-F5344CB8AC3E}">
        <p14:creationId xmlns:p14="http://schemas.microsoft.com/office/powerpoint/2010/main" val="9448559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D89434-F884-4936-BB2A-6F1B3A448E06}" type="slidenum">
              <a:rPr lang="en-US" smtClean="0"/>
              <a:t>28</a:t>
            </a:fld>
            <a:endParaRPr lang="en-US" dirty="0"/>
          </a:p>
        </p:txBody>
      </p:sp>
    </p:spTree>
    <p:extLst>
      <p:ext uri="{BB962C8B-B14F-4D97-AF65-F5344CB8AC3E}">
        <p14:creationId xmlns:p14="http://schemas.microsoft.com/office/powerpoint/2010/main" val="1208429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E51E0-12B3-9E42-897D-B4823B3A0289}" type="slidenum">
              <a:rPr lang="en-US" smtClean="0"/>
              <a:t>29</a:t>
            </a:fld>
            <a:endParaRPr lang="en-US" dirty="0"/>
          </a:p>
        </p:txBody>
      </p:sp>
    </p:spTree>
    <p:extLst>
      <p:ext uri="{BB962C8B-B14F-4D97-AF65-F5344CB8AC3E}">
        <p14:creationId xmlns:p14="http://schemas.microsoft.com/office/powerpoint/2010/main" val="31778439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E51E0-12B3-9E42-897D-B4823B3A0289}"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3177843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D89434-F884-4936-BB2A-6F1B3A448E06}" type="slidenum">
              <a:rPr lang="en-US" smtClean="0"/>
              <a:t>3</a:t>
            </a:fld>
            <a:endParaRPr lang="en-US" dirty="0"/>
          </a:p>
        </p:txBody>
      </p:sp>
    </p:spTree>
    <p:extLst>
      <p:ext uri="{BB962C8B-B14F-4D97-AF65-F5344CB8AC3E}">
        <p14:creationId xmlns:p14="http://schemas.microsoft.com/office/powerpoint/2010/main" val="38063865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E51E0-12B3-9E42-897D-B4823B3A0289}"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31778439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7782">
              <a:lnSpc>
                <a:spcPct val="115000"/>
              </a:lnSpc>
              <a:defRPr/>
            </a:pPr>
            <a:endParaRPr lang="en-US" dirty="0"/>
          </a:p>
        </p:txBody>
      </p:sp>
      <p:sp>
        <p:nvSpPr>
          <p:cNvPr id="4" name="Slide Number Placeholder 3"/>
          <p:cNvSpPr>
            <a:spLocks noGrp="1"/>
          </p:cNvSpPr>
          <p:nvPr>
            <p:ph type="sldNum" sz="quarter" idx="10"/>
          </p:nvPr>
        </p:nvSpPr>
        <p:spPr/>
        <p:txBody>
          <a:bodyPr/>
          <a:lstStyle/>
          <a:p>
            <a:fld id="{EF7E51E0-12B3-9E42-897D-B4823B3A0289}"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31778439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F7E51E0-12B3-9E42-897D-B4823B3A0289}"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31778439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E51E0-12B3-9E42-897D-B4823B3A0289}"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31778439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D89434-F884-4936-BB2A-6F1B3A448E06}" type="slidenum">
              <a:rPr lang="en-US" smtClean="0"/>
              <a:t>35</a:t>
            </a:fld>
            <a:endParaRPr lang="en-US" dirty="0"/>
          </a:p>
        </p:txBody>
      </p:sp>
    </p:spTree>
    <p:extLst>
      <p:ext uri="{BB962C8B-B14F-4D97-AF65-F5344CB8AC3E}">
        <p14:creationId xmlns:p14="http://schemas.microsoft.com/office/powerpoint/2010/main" val="30410608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E51E0-12B3-9E42-897D-B4823B3A0289}"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31778439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E51E0-12B3-9E42-897D-B4823B3A0289}"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31778439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E51E0-12B3-9E42-897D-B4823B3A0289}" type="slidenum">
              <a:rPr lang="en-US" smtClean="0"/>
              <a:t>39</a:t>
            </a:fld>
            <a:endParaRPr lang="en-US" dirty="0"/>
          </a:p>
        </p:txBody>
      </p:sp>
    </p:spTree>
    <p:extLst>
      <p:ext uri="{BB962C8B-B14F-4D97-AF65-F5344CB8AC3E}">
        <p14:creationId xmlns:p14="http://schemas.microsoft.com/office/powerpoint/2010/main" val="1184886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D89434-F884-4936-BB2A-6F1B3A448E06}" type="slidenum">
              <a:rPr lang="en-US" smtClean="0"/>
              <a:t>4</a:t>
            </a:fld>
            <a:endParaRPr lang="en-US" dirty="0"/>
          </a:p>
        </p:txBody>
      </p:sp>
    </p:spTree>
    <p:extLst>
      <p:ext uri="{BB962C8B-B14F-4D97-AF65-F5344CB8AC3E}">
        <p14:creationId xmlns:p14="http://schemas.microsoft.com/office/powerpoint/2010/main" val="1608334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D89434-F884-4936-BB2A-6F1B3A448E06}" type="slidenum">
              <a:rPr lang="en-US" smtClean="0"/>
              <a:t>6</a:t>
            </a:fld>
            <a:endParaRPr lang="en-US" dirty="0"/>
          </a:p>
        </p:txBody>
      </p:sp>
    </p:spTree>
    <p:extLst>
      <p:ext uri="{BB962C8B-B14F-4D97-AF65-F5344CB8AC3E}">
        <p14:creationId xmlns:p14="http://schemas.microsoft.com/office/powerpoint/2010/main" val="338995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D89434-F884-4936-BB2A-6F1B3A448E06}" type="slidenum">
              <a:rPr lang="en-US" smtClean="0"/>
              <a:t>7</a:t>
            </a:fld>
            <a:endParaRPr lang="en-US" dirty="0"/>
          </a:p>
        </p:txBody>
      </p:sp>
    </p:spTree>
    <p:extLst>
      <p:ext uri="{BB962C8B-B14F-4D97-AF65-F5344CB8AC3E}">
        <p14:creationId xmlns:p14="http://schemas.microsoft.com/office/powerpoint/2010/main" val="739881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1EF284-E0F9-458A-9D41-F9612AD7E38F}" type="slidenum">
              <a:rPr lang="en-US" smtClean="0"/>
              <a:t>8</a:t>
            </a:fld>
            <a:endParaRPr lang="en-US" dirty="0"/>
          </a:p>
        </p:txBody>
      </p:sp>
    </p:spTree>
    <p:extLst>
      <p:ext uri="{BB962C8B-B14F-4D97-AF65-F5344CB8AC3E}">
        <p14:creationId xmlns:p14="http://schemas.microsoft.com/office/powerpoint/2010/main" val="131541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4F1577-D7F3-4356-9C92-7B7889B29C0D}"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3841526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4F1577-D7F3-4356-9C92-7B7889B29C0D}"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3841526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4F1577-D7F3-4356-9C92-7B7889B29C0D}"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84152613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png"/><Relationship Id="rId2" Type="http://schemas.openxmlformats.org/officeDocument/2006/relationships/image" Target="../media/image23.jp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5" Type="http://schemas.microsoft.com/office/2007/relationships/hdphoto" Target="../media/hdphoto3.wdp"/><Relationship Id="rId4" Type="http://schemas.openxmlformats.org/officeDocument/2006/relationships/image" Target="../media/image27.png"/><Relationship Id="rId9"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5.png"/><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0"/>
            <a:ext cx="9144000" cy="6858000"/>
          </a:xfrm>
          <a:prstGeom prst="rect">
            <a:avLst/>
          </a:prstGeom>
        </p:spPr>
      </p:pic>
      <p:grpSp>
        <p:nvGrpSpPr>
          <p:cNvPr id="16" name="Group 15"/>
          <p:cNvGrpSpPr/>
          <p:nvPr userDrawn="1"/>
        </p:nvGrpSpPr>
        <p:grpSpPr>
          <a:xfrm>
            <a:off x="1930402" y="183069"/>
            <a:ext cx="5473698" cy="5473698"/>
            <a:chOff x="1249869" y="10536"/>
            <a:chExt cx="6834764" cy="6834764"/>
          </a:xfrm>
        </p:grpSpPr>
        <p:sp>
          <p:nvSpPr>
            <p:cNvPr id="13" name="Diamond 12"/>
            <p:cNvSpPr/>
            <p:nvPr userDrawn="1"/>
          </p:nvSpPr>
          <p:spPr>
            <a:xfrm>
              <a:off x="1249869" y="10536"/>
              <a:ext cx="6834764" cy="6834764"/>
            </a:xfrm>
            <a:prstGeom prst="diamond">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Diamond 13"/>
            <p:cNvSpPr/>
            <p:nvPr userDrawn="1"/>
          </p:nvSpPr>
          <p:spPr>
            <a:xfrm>
              <a:off x="4229100" y="2979231"/>
              <a:ext cx="876300" cy="876300"/>
            </a:xfrm>
            <a:prstGeom prst="diamond">
              <a:avLst/>
            </a:prstGeom>
            <a:gradFill flip="none" rotWithShape="1">
              <a:gsLst>
                <a:gs pos="100000">
                  <a:srgbClr val="F1592A"/>
                </a:gs>
                <a:gs pos="0">
                  <a:srgbClr val="FAB252"/>
                </a:gs>
              </a:gsLst>
              <a:path path="circle">
                <a:fillToRect l="50000" t="50000" r="50000" b="50000"/>
              </a:path>
              <a:tileRect/>
            </a:gradFill>
            <a:ln>
              <a:noFill/>
            </a:ln>
            <a:effectLst>
              <a:outerShdw blurRad="152400" dist="38100" dir="2700000" algn="tl"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grpSp>
        <p:nvGrpSpPr>
          <p:cNvPr id="5" name="Group 4"/>
          <p:cNvGrpSpPr/>
          <p:nvPr userDrawn="1"/>
        </p:nvGrpSpPr>
        <p:grpSpPr>
          <a:xfrm>
            <a:off x="-1" y="2986681"/>
            <a:ext cx="9144001" cy="3936634"/>
            <a:chOff x="-4" y="2921367"/>
            <a:chExt cx="9144001" cy="3936634"/>
          </a:xfrm>
        </p:grpSpPr>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l="47685"/>
            <a:stretch/>
          </p:blipFill>
          <p:spPr>
            <a:xfrm flipH="1">
              <a:off x="-4" y="2921367"/>
              <a:ext cx="9144001" cy="3936634"/>
            </a:xfrm>
            <a:prstGeom prst="rect">
              <a:avLst/>
            </a:prstGeom>
          </p:spPr>
        </p:pic>
        <p:pic>
          <p:nvPicPr>
            <p:cNvPr id="7"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auto">
            <a:xfrm>
              <a:off x="175843" y="5985681"/>
              <a:ext cx="2004628" cy="644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847740" y="6083876"/>
              <a:ext cx="1700207" cy="574311"/>
            </a:xfrm>
            <a:prstGeom prst="rect">
              <a:avLst/>
            </a:prstGeom>
          </p:spPr>
        </p:pic>
      </p:grpSp>
      <p:sp>
        <p:nvSpPr>
          <p:cNvPr id="2" name="Title 1"/>
          <p:cNvSpPr>
            <a:spLocks noGrp="1"/>
          </p:cNvSpPr>
          <p:nvPr userDrawn="1">
            <p:ph type="ctrTitle" hasCustomPrompt="1"/>
          </p:nvPr>
        </p:nvSpPr>
        <p:spPr>
          <a:xfrm>
            <a:off x="495300" y="1174469"/>
            <a:ext cx="8153400" cy="1208026"/>
          </a:xfrm>
        </p:spPr>
        <p:txBody>
          <a:bodyPr anchor="b">
            <a:normAutofit/>
          </a:bodyPr>
          <a:lstStyle>
            <a:lvl1pPr algn="l">
              <a:defRPr sz="4800" b="1" cap="small" spc="-100" baseline="0">
                <a:gradFill flip="none" rotWithShape="1">
                  <a:gsLst>
                    <a:gs pos="0">
                      <a:schemeClr val="accent3">
                        <a:lumMod val="0"/>
                        <a:lumOff val="100000"/>
                      </a:schemeClr>
                    </a:gs>
                    <a:gs pos="35000">
                      <a:schemeClr val="accent3">
                        <a:lumMod val="0"/>
                        <a:lumOff val="100000"/>
                      </a:schemeClr>
                    </a:gs>
                    <a:gs pos="100000">
                      <a:schemeClr val="bg1">
                        <a:lumMod val="75000"/>
                      </a:schemeClr>
                    </a:gs>
                  </a:gsLst>
                  <a:lin ang="16200000" scaled="1"/>
                  <a:tileRect/>
                </a:gradFill>
                <a:effectLst>
                  <a:outerShdw blurRad="101600" dist="38100" dir="8100000" algn="tr" rotWithShape="0">
                    <a:prstClr val="black"/>
                  </a:outerShdw>
                </a:effectLst>
              </a:defRPr>
            </a:lvl1pPr>
          </a:lstStyle>
          <a:p>
            <a:r>
              <a:rPr lang="en-US" dirty="0"/>
              <a:t>Presentation Title Here</a:t>
            </a:r>
          </a:p>
        </p:txBody>
      </p:sp>
      <p:sp>
        <p:nvSpPr>
          <p:cNvPr id="3" name="Subtitle 2"/>
          <p:cNvSpPr>
            <a:spLocks noGrp="1"/>
          </p:cNvSpPr>
          <p:nvPr userDrawn="1">
            <p:ph type="subTitle" idx="1" hasCustomPrompt="1"/>
          </p:nvPr>
        </p:nvSpPr>
        <p:spPr>
          <a:xfrm>
            <a:off x="3797299" y="3618551"/>
            <a:ext cx="4921227" cy="723900"/>
          </a:xfrm>
        </p:spPr>
        <p:txBody>
          <a:bodyPr anchor="ctr">
            <a:noAutofit/>
          </a:bodyPr>
          <a:lstStyle>
            <a:lvl1pPr marL="0" indent="0" algn="r" defTabSz="914400" rtl="0" eaLnBrk="1" latinLnBrk="0" hangingPunct="1">
              <a:lnSpc>
                <a:spcPct val="90000"/>
              </a:lnSpc>
              <a:spcBef>
                <a:spcPct val="0"/>
              </a:spcBef>
              <a:buNone/>
              <a:defRPr lang="en-US" sz="2800" b="0" i="1" kern="1200" cap="none" spc="-100" baseline="0" dirty="0">
                <a:gradFill flip="none" rotWithShape="1">
                  <a:gsLst>
                    <a:gs pos="0">
                      <a:schemeClr val="accent3">
                        <a:lumMod val="0"/>
                        <a:lumOff val="100000"/>
                      </a:schemeClr>
                    </a:gs>
                    <a:gs pos="35000">
                      <a:schemeClr val="accent3">
                        <a:lumMod val="0"/>
                        <a:lumOff val="100000"/>
                      </a:schemeClr>
                    </a:gs>
                    <a:gs pos="100000">
                      <a:schemeClr val="bg1">
                        <a:lumMod val="75000"/>
                      </a:schemeClr>
                    </a:gs>
                  </a:gsLst>
                  <a:lin ang="16200000" scaled="1"/>
                  <a:tileRect/>
                </a:gradFill>
                <a:effectLst>
                  <a:outerShdw blurRad="101600" dist="38100" dir="8100000" algn="tr" rotWithShape="0">
                    <a:prstClr val="black"/>
                  </a:outerShdw>
                </a:effectLst>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en-US" dirty="0">
                <a:latin typeface="Arial" charset="0"/>
                <a:cs typeface="Arial" charset="0"/>
              </a:rPr>
              <a:t>Presentation Subtitle Here</a:t>
            </a:r>
            <a:endParaRPr lang="en-US" dirty="0"/>
          </a:p>
        </p:txBody>
      </p:sp>
      <p:pic>
        <p:nvPicPr>
          <p:cNvPr id="18" name="Picture 1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3594100" y="-1"/>
            <a:ext cx="5549900" cy="1249977"/>
          </a:xfrm>
          <a:prstGeom prst="rect">
            <a:avLst/>
          </a:prstGeom>
        </p:spPr>
      </p:pic>
      <p:sp>
        <p:nvSpPr>
          <p:cNvPr id="9" name="Text Placeholder 8"/>
          <p:cNvSpPr>
            <a:spLocks noGrp="1"/>
          </p:cNvSpPr>
          <p:nvPr>
            <p:ph type="body" sz="quarter" idx="10" hasCustomPrompt="1"/>
          </p:nvPr>
        </p:nvSpPr>
        <p:spPr>
          <a:xfrm>
            <a:off x="6175401" y="5303862"/>
            <a:ext cx="2559029" cy="431424"/>
          </a:xfrm>
        </p:spPr>
        <p:txBody>
          <a:bodyPr anchor="ctr" anchorCtr="0">
            <a:normAutofit/>
          </a:bodyPr>
          <a:lstStyle>
            <a:lvl1pPr marL="0" indent="0" algn="r">
              <a:buNone/>
              <a:defRPr lang="en-US" sz="2000" b="0" i="1" kern="1200" cap="none" spc="-100" baseline="0" dirty="0" smtClean="0">
                <a:gradFill flip="none" rotWithShape="1">
                  <a:gsLst>
                    <a:gs pos="0">
                      <a:schemeClr val="accent3">
                        <a:lumMod val="0"/>
                        <a:lumOff val="100000"/>
                      </a:schemeClr>
                    </a:gs>
                    <a:gs pos="35000">
                      <a:schemeClr val="accent3">
                        <a:lumMod val="0"/>
                        <a:lumOff val="100000"/>
                      </a:schemeClr>
                    </a:gs>
                    <a:gs pos="100000">
                      <a:schemeClr val="bg1">
                        <a:lumMod val="75000"/>
                      </a:schemeClr>
                    </a:gs>
                  </a:gsLst>
                  <a:lin ang="16200000" scaled="1"/>
                  <a:tileRect/>
                </a:gradFill>
                <a:effectLst>
                  <a:outerShdw blurRad="101600" dist="38100" dir="8100000" algn="tr" rotWithShape="0">
                    <a:prstClr val="black"/>
                  </a:outerShdw>
                </a:effectLst>
                <a:latin typeface="Arial" charset="0"/>
                <a:ea typeface="+mj-ea"/>
                <a:cs typeface="Arial" charset="0"/>
              </a:defRPr>
            </a:lvl1pPr>
          </a:lstStyle>
          <a:p>
            <a:pPr lvl="0"/>
            <a:r>
              <a:rPr lang="en-US" dirty="0"/>
              <a:t>MM / DD / YYYY</a:t>
            </a:r>
          </a:p>
        </p:txBody>
      </p:sp>
      <p:sp>
        <p:nvSpPr>
          <p:cNvPr id="26" name="Rectangle 25"/>
          <p:cNvSpPr/>
          <p:nvPr userDrawn="1"/>
        </p:nvSpPr>
        <p:spPr>
          <a:xfrm>
            <a:off x="-4" y="5253062"/>
            <a:ext cx="3797303" cy="542119"/>
          </a:xfrm>
          <a:prstGeom prst="rect">
            <a:avLst/>
          </a:prstGeom>
          <a:gradFill>
            <a:gsLst>
              <a:gs pos="0">
                <a:schemeClr val="bg1">
                  <a:lumMod val="75000"/>
                  <a:alpha val="22000"/>
                </a:schemeClr>
              </a:gs>
              <a:gs pos="100000">
                <a:schemeClr val="bg1">
                  <a:lumMod val="75000"/>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userDrawn="1"/>
        </p:nvSpPr>
        <p:spPr>
          <a:xfrm>
            <a:off x="2938109" y="6337980"/>
            <a:ext cx="2443809" cy="353943"/>
          </a:xfrm>
          <a:prstGeom prst="rect">
            <a:avLst/>
          </a:prstGeom>
          <a:noFill/>
        </p:spPr>
        <p:txBody>
          <a:bodyPr wrap="square" rtlCol="0">
            <a:spAutoFit/>
          </a:bodyPr>
          <a:lstStyle/>
          <a:p>
            <a:r>
              <a:rPr lang="en-US" sz="850" baseline="0" dirty="0">
                <a:latin typeface="Helvetica Neue" panose="02000503000000020004" pitchFamily="2"/>
                <a:cs typeface="Arial" panose="020B0604020202020204" pitchFamily="34" charset="0"/>
              </a:rPr>
              <a:t>UNITED STATES </a:t>
            </a:r>
            <a:br>
              <a:rPr lang="en-US" sz="850" baseline="0" dirty="0">
                <a:latin typeface="Helvetica Neue" panose="02000503000000020004" pitchFamily="2"/>
                <a:cs typeface="Arial" panose="020B0604020202020204" pitchFamily="34" charset="0"/>
              </a:rPr>
            </a:br>
            <a:r>
              <a:rPr lang="en-US" sz="850" baseline="0" dirty="0">
                <a:latin typeface="Helvetica Neue" panose="02000503000000020004" pitchFamily="2"/>
                <a:cs typeface="Arial" panose="020B0604020202020204" pitchFamily="34" charset="0"/>
              </a:rPr>
              <a:t>DEPARTMENT OF LABOR</a:t>
            </a:r>
          </a:p>
        </p:txBody>
      </p:sp>
      <p:pic>
        <p:nvPicPr>
          <p:cNvPr id="24" name="image.jpg"/>
          <p:cNvPicPr>
            <a:picLocks noChangeAspect="1" noChangeArrowheads="1"/>
          </p:cNvPicPr>
          <p:nvPr userDrawn="1"/>
        </p:nvPicPr>
        <p:blipFill>
          <a:blip r:embed="rId7" cstate="print">
            <a:extLst>
              <a:ext uri="{28A0092B-C50C-407E-A947-70E740481C1C}">
                <a14:useLocalDpi xmlns:a14="http://schemas.microsoft.com/office/drawing/2010/main" val="0"/>
              </a:ext>
            </a:extLst>
          </a:blip>
          <a:stretch>
            <a:fillRect/>
          </a:stretch>
        </p:blipFill>
        <p:spPr bwMode="auto">
          <a:xfrm>
            <a:off x="2440838" y="6253201"/>
            <a:ext cx="470300" cy="4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6" name="Picture 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316353" y="6228762"/>
            <a:ext cx="1280637" cy="519177"/>
          </a:xfrm>
          <a:prstGeom prst="rect">
            <a:avLst/>
          </a:prstGeom>
        </p:spPr>
      </p:pic>
    </p:spTree>
    <p:extLst>
      <p:ext uri="{BB962C8B-B14F-4D97-AF65-F5344CB8AC3E}">
        <p14:creationId xmlns:p14="http://schemas.microsoft.com/office/powerpoint/2010/main" val="2237747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6024" y="3726406"/>
            <a:ext cx="2847975" cy="2431778"/>
          </a:xfrm>
          <a:prstGeom prst="rect">
            <a:avLst/>
          </a:prstGeom>
        </p:spPr>
      </p:pic>
      <p:sp>
        <p:nvSpPr>
          <p:cNvPr id="3" name="Content Placeholder 2"/>
          <p:cNvSpPr>
            <a:spLocks noGrp="1"/>
          </p:cNvSpPr>
          <p:nvPr>
            <p:ph idx="1"/>
          </p:nvPr>
        </p:nvSpPr>
        <p:spPr/>
        <p:txBody>
          <a:bodyPr/>
          <a:lstStyle>
            <a:lvl1pPr>
              <a:spcBef>
                <a:spcPts val="1200"/>
              </a:spcBef>
              <a:defRPr/>
            </a:lvl1pPr>
            <a:lvl2pPr>
              <a:spcAft>
                <a:spcPts val="600"/>
              </a:spcAft>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Today’s Agenda</a:t>
            </a:r>
          </a:p>
        </p:txBody>
      </p:sp>
    </p:spTree>
    <p:extLst>
      <p:ext uri="{BB962C8B-B14F-4D97-AF65-F5344CB8AC3E}">
        <p14:creationId xmlns:p14="http://schemas.microsoft.com/office/powerpoint/2010/main" val="3538877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w">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2550" y="3506482"/>
            <a:ext cx="3981448" cy="2655625"/>
          </a:xfrm>
          <a:prstGeom prst="rect">
            <a:avLst/>
          </a:prstGeom>
        </p:spPr>
      </p:pic>
      <p:sp>
        <p:nvSpPr>
          <p:cNvPr id="3" name="Content Placeholder 2"/>
          <p:cNvSpPr>
            <a:spLocks noGrp="1"/>
          </p:cNvSpPr>
          <p:nvPr>
            <p:ph idx="1" hasCustomPrompt="1"/>
          </p:nvPr>
        </p:nvSpPr>
        <p:spPr>
          <a:xfrm>
            <a:off x="628650" y="2505075"/>
            <a:ext cx="7886700" cy="3248025"/>
          </a:xfrm>
        </p:spPr>
        <p:txBody>
          <a:bodyPr/>
          <a:lstStyle>
            <a:lvl1pPr marL="0" indent="0">
              <a:spcBef>
                <a:spcPts val="1200"/>
              </a:spcBef>
              <a:buNone/>
              <a:defRPr baseline="0"/>
            </a:lvl1pPr>
            <a:lvl2pPr>
              <a:spcAft>
                <a:spcPts val="600"/>
              </a:spcAft>
              <a:defRPr/>
            </a:lvl2pPr>
          </a:lstStyle>
          <a:p>
            <a:pPr lvl="0"/>
            <a:r>
              <a:rPr lang="en-US" dirty="0"/>
              <a:t>Reference Citation</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The Law</a:t>
            </a:r>
          </a:p>
        </p:txBody>
      </p:sp>
      <p:sp>
        <p:nvSpPr>
          <p:cNvPr id="5" name="Text Placeholder 3"/>
          <p:cNvSpPr>
            <a:spLocks noGrp="1"/>
          </p:cNvSpPr>
          <p:nvPr>
            <p:ph type="body" sz="quarter" idx="11" hasCustomPrompt="1"/>
          </p:nvPr>
        </p:nvSpPr>
        <p:spPr>
          <a:xfrm>
            <a:off x="628650" y="1585485"/>
            <a:ext cx="7886700" cy="852916"/>
          </a:xfrm>
          <a:effectLst/>
        </p:spPr>
        <p:txBody>
          <a:bodyPr>
            <a:noAutofit/>
          </a:bodyPr>
          <a:lstStyle>
            <a:lvl1pPr marL="457200" indent="-457200" algn="l">
              <a:buFont typeface="Wingdings" panose="05000000000000000000" pitchFamily="2" charset="2"/>
              <a:buChar char="u"/>
              <a:defRPr sz="2800" b="0" i="1">
                <a:solidFill>
                  <a:schemeClr val="accent4"/>
                </a:solidFill>
              </a:defRPr>
            </a:lvl1pPr>
            <a:lvl2pPr marL="320040" indent="0" algn="l">
              <a:buNone/>
              <a:defRPr sz="2200">
                <a:solidFill>
                  <a:schemeClr val="bg2">
                    <a:lumMod val="20000"/>
                    <a:lumOff val="80000"/>
                  </a:schemeClr>
                </a:solidFill>
              </a:defRPr>
            </a:lvl2pPr>
          </a:lstStyle>
          <a:p>
            <a:pPr lvl="0"/>
            <a:r>
              <a:rPr lang="en-US" dirty="0"/>
              <a:t>Reference Details &amp; designation</a:t>
            </a:r>
          </a:p>
        </p:txBody>
      </p:sp>
      <p:sp>
        <p:nvSpPr>
          <p:cNvPr id="6" name="Title 1"/>
          <p:cNvSpPr txBox="1">
            <a:spLocks/>
          </p:cNvSpPr>
          <p:nvPr userDrawn="1"/>
        </p:nvSpPr>
        <p:spPr>
          <a:xfrm>
            <a:off x="1" y="2301931"/>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accent2">
                    <a:alpha val="58000"/>
                  </a:schemeClr>
                </a:solidFill>
                <a:effectLst/>
                <a:latin typeface="Times New Roman" panose="02020603050405020304" pitchFamily="18" charset="0"/>
                <a:cs typeface="Times New Roman" panose="02020603050405020304" pitchFamily="18" charset="0"/>
              </a:rPr>
              <a:t>“</a:t>
            </a:r>
          </a:p>
        </p:txBody>
      </p:sp>
      <p:sp>
        <p:nvSpPr>
          <p:cNvPr id="7" name="Title 1"/>
          <p:cNvSpPr txBox="1">
            <a:spLocks/>
          </p:cNvSpPr>
          <p:nvPr userDrawn="1"/>
        </p:nvSpPr>
        <p:spPr>
          <a:xfrm rot="10800000">
            <a:off x="8515350" y="4379550"/>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bg1">
                    <a:alpha val="26000"/>
                  </a:schemeClr>
                </a:solidFill>
                <a:effectLst/>
                <a:latin typeface="Times New Roman" panose="02020603050405020304" pitchFamily="18" charset="0"/>
                <a:cs typeface="Times New Roman" panose="02020603050405020304" pitchFamily="18" charset="0"/>
              </a:rPr>
              <a:t>“</a:t>
            </a:r>
          </a:p>
        </p:txBody>
      </p:sp>
      <p:cxnSp>
        <p:nvCxnSpPr>
          <p:cNvPr id="8" name="Straight Connector 7"/>
          <p:cNvCxnSpPr/>
          <p:nvPr userDrawn="1"/>
        </p:nvCxnSpPr>
        <p:spPr>
          <a:xfrm>
            <a:off x="628649" y="2481263"/>
            <a:ext cx="7886701"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9407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gulation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tretch>
            <a:fillRect/>
          </a:stretch>
        </p:blipFill>
        <p:spPr>
          <a:xfrm>
            <a:off x="6553199" y="4006453"/>
            <a:ext cx="2486025" cy="2175272"/>
          </a:xfrm>
          <a:prstGeom prst="ellipse">
            <a:avLst/>
          </a:prstGeom>
          <a:ln>
            <a:noFill/>
          </a:ln>
          <a:effectLst>
            <a:softEdge rad="190500"/>
          </a:effectLst>
        </p:spPr>
      </p:pic>
      <p:sp>
        <p:nvSpPr>
          <p:cNvPr id="3" name="Content Placeholder 2"/>
          <p:cNvSpPr>
            <a:spLocks noGrp="1"/>
          </p:cNvSpPr>
          <p:nvPr>
            <p:ph idx="1" hasCustomPrompt="1"/>
          </p:nvPr>
        </p:nvSpPr>
        <p:spPr>
          <a:xfrm>
            <a:off x="628650" y="2505075"/>
            <a:ext cx="7886700" cy="3248025"/>
          </a:xfrm>
        </p:spPr>
        <p:txBody>
          <a:bodyPr/>
          <a:lstStyle>
            <a:lvl1pPr marL="0" indent="0">
              <a:spcBef>
                <a:spcPts val="600"/>
              </a:spcBef>
              <a:spcAft>
                <a:spcPts val="1800"/>
              </a:spcAft>
              <a:buNone/>
              <a:defRPr baseline="0"/>
            </a:lvl1pPr>
            <a:lvl2pPr>
              <a:spcAft>
                <a:spcPts val="1200"/>
              </a:spcAft>
              <a:defRPr sz="1800"/>
            </a:lvl2pPr>
          </a:lstStyle>
          <a:p>
            <a:pPr lvl="0"/>
            <a:r>
              <a:rPr lang="en-US" dirty="0"/>
              <a:t>Reference Citation</a:t>
            </a:r>
          </a:p>
          <a:p>
            <a:pPr lvl="1"/>
            <a:r>
              <a:rPr lang="en-US" dirty="0"/>
              <a:t>Reference Links</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Regulations</a:t>
            </a:r>
          </a:p>
        </p:txBody>
      </p:sp>
      <p:sp>
        <p:nvSpPr>
          <p:cNvPr id="5" name="Text Placeholder 3"/>
          <p:cNvSpPr>
            <a:spLocks noGrp="1"/>
          </p:cNvSpPr>
          <p:nvPr>
            <p:ph type="body" sz="quarter" idx="11" hasCustomPrompt="1"/>
          </p:nvPr>
        </p:nvSpPr>
        <p:spPr>
          <a:xfrm>
            <a:off x="628650" y="1585485"/>
            <a:ext cx="7886700" cy="852916"/>
          </a:xfrm>
          <a:effectLst/>
        </p:spPr>
        <p:txBody>
          <a:bodyPr>
            <a:noAutofit/>
          </a:bodyPr>
          <a:lstStyle>
            <a:lvl1pPr marL="457200" indent="-457200" algn="l">
              <a:buFont typeface="Wingdings" panose="05000000000000000000" pitchFamily="2" charset="2"/>
              <a:buChar char="u"/>
              <a:defRPr sz="2800" b="0" i="1">
                <a:solidFill>
                  <a:schemeClr val="accent4"/>
                </a:solidFill>
              </a:defRPr>
            </a:lvl1pPr>
            <a:lvl2pPr marL="320040" indent="0" algn="l">
              <a:buNone/>
              <a:defRPr sz="2200">
                <a:solidFill>
                  <a:schemeClr val="bg2">
                    <a:lumMod val="20000"/>
                    <a:lumOff val="80000"/>
                  </a:schemeClr>
                </a:solidFill>
              </a:defRPr>
            </a:lvl2pPr>
          </a:lstStyle>
          <a:p>
            <a:pPr lvl="0"/>
            <a:r>
              <a:rPr lang="en-US" dirty="0"/>
              <a:t>Reference Details &amp; designation</a:t>
            </a:r>
          </a:p>
        </p:txBody>
      </p:sp>
      <p:sp>
        <p:nvSpPr>
          <p:cNvPr id="6" name="Title 1"/>
          <p:cNvSpPr txBox="1">
            <a:spLocks/>
          </p:cNvSpPr>
          <p:nvPr userDrawn="1"/>
        </p:nvSpPr>
        <p:spPr>
          <a:xfrm>
            <a:off x="1" y="2301931"/>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accent2">
                    <a:alpha val="58000"/>
                  </a:schemeClr>
                </a:solidFill>
                <a:effectLst/>
                <a:latin typeface="Times New Roman" panose="02020603050405020304" pitchFamily="18" charset="0"/>
                <a:cs typeface="Times New Roman" panose="02020603050405020304" pitchFamily="18" charset="0"/>
              </a:rPr>
              <a:t>“</a:t>
            </a:r>
          </a:p>
        </p:txBody>
      </p:sp>
      <p:sp>
        <p:nvSpPr>
          <p:cNvPr id="7" name="Title 1"/>
          <p:cNvSpPr txBox="1">
            <a:spLocks/>
          </p:cNvSpPr>
          <p:nvPr userDrawn="1"/>
        </p:nvSpPr>
        <p:spPr>
          <a:xfrm rot="10800000">
            <a:off x="8515350" y="3110834"/>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accent2">
                    <a:alpha val="58000"/>
                  </a:schemeClr>
                </a:solidFill>
                <a:effectLst/>
                <a:latin typeface="Times New Roman" panose="02020603050405020304" pitchFamily="18" charset="0"/>
                <a:cs typeface="Times New Roman" panose="02020603050405020304" pitchFamily="18" charset="0"/>
              </a:rPr>
              <a:t>“</a:t>
            </a:r>
          </a:p>
        </p:txBody>
      </p:sp>
      <p:cxnSp>
        <p:nvCxnSpPr>
          <p:cNvPr id="8" name="Straight Connector 7"/>
          <p:cNvCxnSpPr/>
          <p:nvPr userDrawn="1"/>
        </p:nvCxnSpPr>
        <p:spPr>
          <a:xfrm>
            <a:off x="628649" y="2481263"/>
            <a:ext cx="7886701"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70055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uidanc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62474" y="3104383"/>
            <a:ext cx="4580769" cy="3051815"/>
          </a:xfrm>
          <a:prstGeom prst="rect">
            <a:avLst/>
          </a:prstGeom>
        </p:spPr>
      </p:pic>
      <p:sp>
        <p:nvSpPr>
          <p:cNvPr id="3" name="Content Placeholder 2"/>
          <p:cNvSpPr>
            <a:spLocks noGrp="1"/>
          </p:cNvSpPr>
          <p:nvPr>
            <p:ph idx="1" hasCustomPrompt="1"/>
          </p:nvPr>
        </p:nvSpPr>
        <p:spPr/>
        <p:txBody>
          <a:bodyPr/>
          <a:lstStyle>
            <a:lvl1pPr>
              <a:spcBef>
                <a:spcPts val="1200"/>
              </a:spcBef>
              <a:defRPr baseline="0"/>
            </a:lvl1pPr>
            <a:lvl2pPr>
              <a:spcAft>
                <a:spcPts val="600"/>
              </a:spcAft>
              <a:defRPr/>
            </a:lvl2pPr>
          </a:lstStyle>
          <a:p>
            <a:pPr lvl="0"/>
            <a:r>
              <a:rPr lang="en-US" dirty="0"/>
              <a:t>Cite any published guidance and provide links to TEGLSs, TENs, etc.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Guidance</a:t>
            </a:r>
          </a:p>
        </p:txBody>
      </p:sp>
    </p:spTree>
    <p:extLst>
      <p:ext uri="{BB962C8B-B14F-4D97-AF65-F5344CB8AC3E}">
        <p14:creationId xmlns:p14="http://schemas.microsoft.com/office/powerpoint/2010/main" val="10897939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plementation Tip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03828" y="3609975"/>
            <a:ext cx="2872790" cy="2549526"/>
          </a:xfrm>
          <a:prstGeom prst="rect">
            <a:avLst/>
          </a:prstGeom>
        </p:spPr>
      </p:pic>
      <p:sp>
        <p:nvSpPr>
          <p:cNvPr id="3" name="Content Placeholder 2"/>
          <p:cNvSpPr>
            <a:spLocks noGrp="1"/>
          </p:cNvSpPr>
          <p:nvPr>
            <p:ph idx="1" hasCustomPrompt="1"/>
          </p:nvPr>
        </p:nvSpPr>
        <p:spPr/>
        <p:txBody>
          <a:bodyPr/>
          <a:lstStyle>
            <a:lvl1pPr>
              <a:spcBef>
                <a:spcPts val="1200"/>
              </a:spcBef>
              <a:defRPr baseline="0"/>
            </a:lvl1pPr>
            <a:lvl2pPr>
              <a:spcAft>
                <a:spcPts val="600"/>
              </a:spcAft>
              <a:defRPr/>
            </a:lvl2pPr>
          </a:lstStyle>
          <a:p>
            <a:r>
              <a:rPr lang="en-US" dirty="0"/>
              <a:t>References to guiding practices, examples from the field, available resources on ION or other federal sites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Implementation Tips</a:t>
            </a:r>
          </a:p>
        </p:txBody>
      </p:sp>
    </p:spTree>
    <p:extLst>
      <p:ext uri="{BB962C8B-B14F-4D97-AF65-F5344CB8AC3E}">
        <p14:creationId xmlns:p14="http://schemas.microsoft.com/office/powerpoint/2010/main" val="25734928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chnical_Assistanc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spcBef>
                <a:spcPts val="1200"/>
              </a:spcBef>
              <a:defRPr baseline="0"/>
            </a:lvl1pPr>
            <a:lvl2pPr>
              <a:spcAft>
                <a:spcPts val="600"/>
              </a:spcAft>
              <a:defRPr/>
            </a:lvl2pPr>
          </a:lstStyle>
          <a:p>
            <a:r>
              <a:rPr lang="en-US" dirty="0"/>
              <a:t>Note next TA, upcoming events, training, fact sheets related to the topic.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Technical</a:t>
            </a:r>
            <a:r>
              <a:rPr lang="en-US" sz="3600" b="1" kern="1200" baseline="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 Assistance</a:t>
            </a:r>
            <a:endPar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54091" y="-13619"/>
            <a:ext cx="1785494" cy="1340644"/>
          </a:xfrm>
          <a:prstGeom prst="rect">
            <a:avLst/>
          </a:prstGeom>
        </p:spPr>
      </p:pic>
    </p:spTree>
    <p:extLst>
      <p:ext uri="{BB962C8B-B14F-4D97-AF65-F5344CB8AC3E}">
        <p14:creationId xmlns:p14="http://schemas.microsoft.com/office/powerpoint/2010/main" val="1647060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oll">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8650" y="3028949"/>
            <a:ext cx="7886700" cy="3054352"/>
          </a:xfrm>
        </p:spPr>
        <p:txBody>
          <a:bodyPr/>
          <a:lstStyle>
            <a:lvl1pPr marL="514350" indent="-514350">
              <a:spcBef>
                <a:spcPts val="1200"/>
              </a:spcBef>
              <a:buFont typeface="+mj-lt"/>
              <a:buAutoNum type="arabicPeriod"/>
              <a:defRPr baseline="0"/>
            </a:lvl1pPr>
            <a:lvl2pPr>
              <a:spcAft>
                <a:spcPts val="600"/>
              </a:spcAft>
              <a:defRPr/>
            </a:lvl2pPr>
          </a:lstStyle>
          <a:p>
            <a:r>
              <a:rPr lang="en-US" dirty="0"/>
              <a:t>Polling Answer Options</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Poll</a:t>
            </a:r>
          </a:p>
        </p:txBody>
      </p:sp>
      <p:sp>
        <p:nvSpPr>
          <p:cNvPr id="6" name="Content Placeholder 2"/>
          <p:cNvSpPr>
            <a:spLocks noGrp="1"/>
          </p:cNvSpPr>
          <p:nvPr>
            <p:ph idx="10" hasCustomPrompt="1"/>
          </p:nvPr>
        </p:nvSpPr>
        <p:spPr>
          <a:xfrm>
            <a:off x="1895475" y="1419226"/>
            <a:ext cx="6619874" cy="1143000"/>
          </a:xfrm>
          <a:prstGeom prst="roundRect">
            <a:avLst/>
          </a:prstGeom>
          <a:solidFill>
            <a:schemeClr val="bg1"/>
          </a:solidFill>
          <a:ln>
            <a:solidFill>
              <a:schemeClr val="bg2">
                <a:lumMod val="60000"/>
                <a:lumOff val="40000"/>
              </a:schemeClr>
            </a:solidFill>
          </a:ln>
        </p:spPr>
        <p:txBody>
          <a:bodyPr bIns="45720" anchor="ctr">
            <a:normAutofit/>
          </a:bodyPr>
          <a:lstStyle>
            <a:lvl1pPr marL="0" indent="0" algn="ctr">
              <a:spcBef>
                <a:spcPts val="1200"/>
              </a:spcBef>
              <a:buFont typeface="+mj-lt"/>
              <a:buNone/>
              <a:defRPr lang="en-US" sz="2600" b="1" i="1" kern="1200" dirty="0" smtClean="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vl2pPr>
              <a:spcAft>
                <a:spcPts val="600"/>
              </a:spcAft>
              <a:defRPr/>
            </a:lvl2pPr>
          </a:lstStyle>
          <a:p>
            <a:r>
              <a:rPr lang="en-US" dirty="0"/>
              <a:t>(Enter polling question here.)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650" y="1354890"/>
            <a:ext cx="1082439" cy="1441224"/>
          </a:xfrm>
          <a:prstGeom prst="rect">
            <a:avLst/>
          </a:prstGeom>
        </p:spPr>
      </p:pic>
      <p:sp>
        <p:nvSpPr>
          <p:cNvPr id="7" name="TextBox 6"/>
          <p:cNvSpPr txBox="1"/>
          <p:nvPr userDrawn="1"/>
        </p:nvSpPr>
        <p:spPr>
          <a:xfrm>
            <a:off x="1711089" y="2573018"/>
            <a:ext cx="6711950" cy="327782"/>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700" b="0" i="1" kern="1200" dirty="0">
                <a:solidFill>
                  <a:schemeClr val="bg1">
                    <a:lumMod val="50000"/>
                  </a:schemeClr>
                </a:solidFill>
                <a:latin typeface="+mj-lt"/>
                <a:ea typeface="+mj-ea"/>
                <a:cs typeface="+mj-cs"/>
              </a:rPr>
              <a:t>Choose the answer</a:t>
            </a:r>
            <a:r>
              <a:rPr lang="en-US" sz="1700" b="0" i="1" kern="1200" baseline="0" dirty="0">
                <a:solidFill>
                  <a:schemeClr val="bg1">
                    <a:lumMod val="50000"/>
                  </a:schemeClr>
                </a:solidFill>
                <a:latin typeface="+mj-lt"/>
                <a:ea typeface="+mj-ea"/>
                <a:cs typeface="+mj-cs"/>
              </a:rPr>
              <a:t> that best reflects you (or your group):</a:t>
            </a:r>
            <a:endParaRPr lang="en-US" sz="1700" b="0" i="1" kern="1200" dirty="0">
              <a:solidFill>
                <a:schemeClr val="bg1">
                  <a:lumMod val="50000"/>
                </a:schemeClr>
              </a:solidFill>
              <a:latin typeface="+mj-lt"/>
              <a:ea typeface="+mj-ea"/>
              <a:cs typeface="+mj-cs"/>
            </a:endParaRPr>
          </a:p>
        </p:txBody>
      </p:sp>
    </p:spTree>
    <p:extLst>
      <p:ext uri="{BB962C8B-B14F-4D97-AF65-F5344CB8AC3E}">
        <p14:creationId xmlns:p14="http://schemas.microsoft.com/office/powerpoint/2010/main" val="28507427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17866" t="2099" r="11100" b="27218"/>
          <a:stretch/>
        </p:blipFill>
        <p:spPr>
          <a:xfrm>
            <a:off x="-1" y="-1"/>
            <a:ext cx="9143999" cy="6161678"/>
          </a:xfrm>
          <a:prstGeom prst="rect">
            <a:avLst/>
          </a:prstGeom>
          <a:effectLst>
            <a:innerShdw blurRad="381000">
              <a:schemeClr val="accent1">
                <a:alpha val="56000"/>
              </a:schemeClr>
            </a:innerShdw>
          </a:effectLst>
        </p:spPr>
      </p:pic>
      <p:sp>
        <p:nvSpPr>
          <p:cNvPr id="5" name="Rectangle 4"/>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V="1">
            <a:off x="3594101" y="-1"/>
            <a:ext cx="5549897" cy="1249976"/>
          </a:xfrm>
          <a:prstGeom prst="rect">
            <a:avLst/>
          </a:prstGeom>
          <a:effectLst>
            <a:outerShdw blurRad="165100" dist="38100" dir="8100000" algn="tr" rotWithShape="0">
              <a:schemeClr val="accent1">
                <a:alpha val="40000"/>
              </a:schemeClr>
            </a:outerShdw>
          </a:effectLst>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flipV="1">
            <a:off x="0" y="5387610"/>
            <a:ext cx="3492500" cy="786599"/>
          </a:xfrm>
          <a:prstGeom prst="rect">
            <a:avLst/>
          </a:prstGeom>
          <a:effectLst>
            <a:outerShdw blurRad="50800" dist="38100" dir="18900000" algn="bl" rotWithShape="0">
              <a:schemeClr val="accent1">
                <a:lumMod val="75000"/>
                <a:alpha val="40000"/>
              </a:schemeClr>
            </a:outerShdw>
          </a:effectLst>
        </p:spPr>
      </p:pic>
      <p:sp>
        <p:nvSpPr>
          <p:cNvPr id="13" name="TextBox 12"/>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chemeClr val="bg2">
                    <a:lumMod val="40000"/>
                    <a:lumOff val="60000"/>
                  </a:schemeClr>
                </a:solidFill>
              </a:rPr>
              <a:pPr algn="r"/>
              <a:t>‹#›</a:t>
            </a:fld>
            <a:endParaRPr lang="en-US" sz="1100" dirty="0">
              <a:solidFill>
                <a:schemeClr val="bg2">
                  <a:lumMod val="40000"/>
                  <a:lumOff val="60000"/>
                </a:schemeClr>
              </a:solidFill>
            </a:endParaRPr>
          </a:p>
        </p:txBody>
      </p:sp>
      <p:sp>
        <p:nvSpPr>
          <p:cNvPr id="4" name="Text Placeholder 3"/>
          <p:cNvSpPr>
            <a:spLocks noGrp="1"/>
          </p:cNvSpPr>
          <p:nvPr>
            <p:ph type="body" sz="quarter" idx="10" hasCustomPrompt="1"/>
          </p:nvPr>
        </p:nvSpPr>
        <p:spPr>
          <a:xfrm>
            <a:off x="628650" y="876300"/>
            <a:ext cx="7886700" cy="2311400"/>
          </a:xfrm>
        </p:spPr>
        <p:txBody>
          <a:bodyPr>
            <a:normAutofit/>
          </a:bodyPr>
          <a:lstStyle>
            <a:lvl1pPr marL="0" indent="0">
              <a:lnSpc>
                <a:spcPct val="95000"/>
              </a:lnSpc>
              <a:buNone/>
              <a:defRPr sz="2800" baseline="0"/>
            </a:lvl1pPr>
          </a:lstStyle>
          <a:p>
            <a:pPr lvl="0"/>
            <a:r>
              <a:rPr lang="en-US" dirty="0"/>
              <a:t>Insert quote here.</a:t>
            </a:r>
          </a:p>
        </p:txBody>
      </p:sp>
      <p:sp>
        <p:nvSpPr>
          <p:cNvPr id="15" name="Text Placeholder 3"/>
          <p:cNvSpPr>
            <a:spLocks noGrp="1"/>
          </p:cNvSpPr>
          <p:nvPr>
            <p:ph type="body" sz="quarter" idx="11" hasCustomPrompt="1"/>
          </p:nvPr>
        </p:nvSpPr>
        <p:spPr>
          <a:xfrm>
            <a:off x="628650" y="4242959"/>
            <a:ext cx="7886700" cy="1141897"/>
          </a:xfrm>
          <a:effectLst>
            <a:outerShdw blurRad="50800" dist="25400" dir="8100000" algn="tr" rotWithShape="0">
              <a:schemeClr val="accent1">
                <a:lumMod val="50000"/>
                <a:alpha val="72000"/>
              </a:schemeClr>
            </a:outerShdw>
          </a:effectLst>
        </p:spPr>
        <p:txBody>
          <a:bodyPr>
            <a:noAutofit/>
          </a:bodyPr>
          <a:lstStyle>
            <a:lvl1pPr marL="457200" indent="-457200" algn="r">
              <a:buFont typeface="Wingdings" panose="05000000000000000000" pitchFamily="2" charset="2"/>
              <a:buChar char="u"/>
              <a:defRPr sz="2800" b="0" i="1">
                <a:solidFill>
                  <a:schemeClr val="bg1"/>
                </a:solidFill>
              </a:defRPr>
            </a:lvl1pPr>
            <a:lvl2pPr marL="320040" indent="0" algn="r">
              <a:buNone/>
              <a:defRPr sz="2200">
                <a:solidFill>
                  <a:schemeClr val="bg2">
                    <a:lumMod val="20000"/>
                    <a:lumOff val="80000"/>
                  </a:schemeClr>
                </a:solidFill>
              </a:defRPr>
            </a:lvl2pPr>
          </a:lstStyle>
          <a:p>
            <a:pPr lvl="0"/>
            <a:r>
              <a:rPr lang="en-US" dirty="0"/>
              <a:t>Name of Author</a:t>
            </a:r>
          </a:p>
          <a:p>
            <a:pPr lvl="1"/>
            <a:r>
              <a:rPr lang="en-US" dirty="0"/>
              <a:t>Name of organization or source</a:t>
            </a:r>
          </a:p>
        </p:txBody>
      </p:sp>
      <p:sp>
        <p:nvSpPr>
          <p:cNvPr id="16" name="Title 1"/>
          <p:cNvSpPr txBox="1">
            <a:spLocks/>
          </p:cNvSpPr>
          <p:nvPr userDrawn="1"/>
        </p:nvSpPr>
        <p:spPr>
          <a:xfrm>
            <a:off x="1" y="520756"/>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bg1">
                    <a:alpha val="58000"/>
                  </a:schemeClr>
                </a:solidFill>
                <a:effectLst/>
                <a:latin typeface="Times New Roman" panose="02020603050405020304" pitchFamily="18" charset="0"/>
                <a:cs typeface="Times New Roman" panose="02020603050405020304" pitchFamily="18" charset="0"/>
              </a:rPr>
              <a:t>“</a:t>
            </a:r>
          </a:p>
        </p:txBody>
      </p:sp>
      <p:sp>
        <p:nvSpPr>
          <p:cNvPr id="17" name="Title 1"/>
          <p:cNvSpPr txBox="1">
            <a:spLocks/>
          </p:cNvSpPr>
          <p:nvPr userDrawn="1"/>
        </p:nvSpPr>
        <p:spPr>
          <a:xfrm rot="10800000">
            <a:off x="8515350" y="1682411"/>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bg1">
                    <a:alpha val="58000"/>
                  </a:schemeClr>
                </a:solidFill>
                <a:effectLst/>
                <a:latin typeface="Times New Roman" panose="02020603050405020304" pitchFamily="18" charset="0"/>
                <a:cs typeface="Times New Roman" panose="02020603050405020304" pitchFamily="18" charset="0"/>
              </a:rPr>
              <a:t>“</a:t>
            </a:r>
          </a:p>
        </p:txBody>
      </p:sp>
      <p:pic>
        <p:nvPicPr>
          <p:cNvPr id="19" name="Picture 18"/>
          <p:cNvPicPr>
            <a:picLocks noChangeAspect="1"/>
          </p:cNvPicPr>
          <p:nvPr userDrawn="1"/>
        </p:nvPicPr>
        <p:blipFill rotWithShape="1">
          <a:blip r:embed="rId5" cstate="print">
            <a:extLst>
              <a:ext uri="{28A0092B-C50C-407E-A947-70E740481C1C}">
                <a14:useLocalDpi xmlns:a14="http://schemas.microsoft.com/office/drawing/2010/main" val="0"/>
              </a:ext>
            </a:extLst>
          </a:blip>
          <a:srcRect b="8857"/>
          <a:stretch/>
        </p:blipFill>
        <p:spPr>
          <a:xfrm>
            <a:off x="241200" y="6191672"/>
            <a:ext cx="3270250" cy="554899"/>
          </a:xfrm>
          <a:prstGeom prst="rect">
            <a:avLst/>
          </a:prstGeom>
        </p:spPr>
      </p:pic>
      <p:pic>
        <p:nvPicPr>
          <p:cNvPr id="20" name="Picture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210012" y="6199465"/>
            <a:ext cx="1413288" cy="477392"/>
          </a:xfrm>
          <a:prstGeom prst="rect">
            <a:avLst/>
          </a:prstGeom>
        </p:spPr>
      </p:pic>
      <p:cxnSp>
        <p:nvCxnSpPr>
          <p:cNvPr id="10" name="Straight Connector 9"/>
          <p:cNvCxnSpPr/>
          <p:nvPr userDrawn="1"/>
        </p:nvCxnSpPr>
        <p:spPr>
          <a:xfrm>
            <a:off x="-2"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1" name="TextBox 20"/>
          <p:cNvSpPr txBox="1"/>
          <p:nvPr userDrawn="1"/>
        </p:nvSpPr>
        <p:spPr>
          <a:xfrm>
            <a:off x="4685782" y="6325821"/>
            <a:ext cx="2443809" cy="353943"/>
          </a:xfrm>
          <a:prstGeom prst="rect">
            <a:avLst/>
          </a:prstGeom>
          <a:noFill/>
        </p:spPr>
        <p:txBody>
          <a:bodyPr wrap="square" rtlCol="0">
            <a:spAutoFit/>
          </a:bodyPr>
          <a:lstStyle/>
          <a:p>
            <a:r>
              <a:rPr lang="en-US" sz="850" baseline="0" dirty="0">
                <a:latin typeface="Helvetica Neue" panose="02000503000000020004" pitchFamily="2"/>
                <a:cs typeface="Arial" panose="020B0604020202020204" pitchFamily="34" charset="0"/>
              </a:rPr>
              <a:t>UNITED STATES </a:t>
            </a:r>
            <a:br>
              <a:rPr lang="en-US" sz="850" baseline="0" dirty="0">
                <a:latin typeface="Helvetica Neue" panose="02000503000000020004" pitchFamily="2"/>
                <a:cs typeface="Arial" panose="020B0604020202020204" pitchFamily="34" charset="0"/>
              </a:rPr>
            </a:br>
            <a:r>
              <a:rPr lang="en-US" sz="850" baseline="0" dirty="0">
                <a:latin typeface="Helvetica Neue" panose="02000503000000020004" pitchFamily="2"/>
                <a:cs typeface="Arial" panose="020B0604020202020204" pitchFamily="34" charset="0"/>
              </a:rPr>
              <a:t>DEPARTMENT OF LABOR</a:t>
            </a:r>
          </a:p>
        </p:txBody>
      </p:sp>
      <p:pic>
        <p:nvPicPr>
          <p:cNvPr id="22" name="image.jpg"/>
          <p:cNvPicPr>
            <a:picLocks noChangeAspect="1" noChangeArrowheads="1"/>
          </p:cNvPicPr>
          <p:nvPr userDrawn="1"/>
        </p:nvPicPr>
        <p:blipFill>
          <a:blip r:embed="rId7" cstate="print">
            <a:extLst>
              <a:ext uri="{28A0092B-C50C-407E-A947-70E740481C1C}">
                <a14:useLocalDpi xmlns:a14="http://schemas.microsoft.com/office/drawing/2010/main" val="0"/>
              </a:ext>
            </a:extLst>
          </a:blip>
          <a:stretch>
            <a:fillRect/>
          </a:stretch>
        </p:blipFill>
        <p:spPr bwMode="auto">
          <a:xfrm>
            <a:off x="4262563" y="6270038"/>
            <a:ext cx="470300" cy="4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2331036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8650" y="1474845"/>
            <a:ext cx="3892550" cy="4608456"/>
          </a:xfrm>
        </p:spPr>
        <p:txBody>
          <a:bodyPr>
            <a:normAutofit/>
          </a:bodyPr>
          <a:lstStyle>
            <a:lvl1pPr marL="0" indent="0">
              <a:buNone/>
              <a:defRPr sz="2200" b="1"/>
            </a:lvl1pPr>
            <a:lvl2pPr marL="182880" indent="0">
              <a:buNone/>
              <a:defRPr sz="1800" baseline="0"/>
            </a:lvl2pPr>
            <a:lvl3pPr marL="411480" indent="-228600">
              <a:spcAft>
                <a:spcPts val="1200"/>
              </a:spcAft>
              <a:buClr>
                <a:schemeClr val="accent4"/>
              </a:buClr>
              <a:buFont typeface="Wingdings 3" panose="05040102010807070707" pitchFamily="18" charset="2"/>
              <a:buChar char=""/>
              <a:defRPr sz="1600">
                <a:solidFill>
                  <a:srgbClr val="6876BC"/>
                </a:solidFill>
              </a:defRPr>
            </a:lvl3pPr>
            <a:lvl4pPr>
              <a:defRPr sz="1600"/>
            </a:lvl4pPr>
            <a:lvl5pPr>
              <a:defRPr sz="1600"/>
            </a:lvl5pPr>
          </a:lstStyle>
          <a:p>
            <a:pPr lvl="0"/>
            <a:r>
              <a:rPr lang="en-US" dirty="0"/>
              <a:t>Name of Resource</a:t>
            </a:r>
          </a:p>
          <a:p>
            <a:pPr lvl="1"/>
            <a:r>
              <a:rPr lang="en-US" dirty="0"/>
              <a:t>Resource Information</a:t>
            </a:r>
          </a:p>
          <a:p>
            <a:pPr lvl="2"/>
            <a:r>
              <a:rPr lang="en-US" dirty="0"/>
              <a:t>Resource Link</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Resources</a:t>
            </a:r>
          </a:p>
        </p:txBody>
      </p:sp>
      <p:sp>
        <p:nvSpPr>
          <p:cNvPr id="6" name="Content Placeholder 2"/>
          <p:cNvSpPr>
            <a:spLocks noGrp="1"/>
          </p:cNvSpPr>
          <p:nvPr>
            <p:ph idx="10" hasCustomPrompt="1"/>
          </p:nvPr>
        </p:nvSpPr>
        <p:spPr>
          <a:xfrm>
            <a:off x="4938669" y="1474845"/>
            <a:ext cx="3892550" cy="4608456"/>
          </a:xfrm>
        </p:spPr>
        <p:txBody>
          <a:bodyPr>
            <a:normAutofit/>
          </a:bodyPr>
          <a:lstStyle>
            <a:lvl1pPr marL="0" indent="0">
              <a:buNone/>
              <a:defRPr sz="2200" b="1"/>
            </a:lvl1pPr>
            <a:lvl2pPr marL="182880" indent="0">
              <a:buNone/>
              <a:defRPr sz="1800"/>
            </a:lvl2pPr>
            <a:lvl3pPr marL="411480" indent="-285750">
              <a:spcAft>
                <a:spcPts val="1200"/>
              </a:spcAft>
              <a:buClr>
                <a:schemeClr val="accent4"/>
              </a:buClr>
              <a:buFont typeface="Wingdings 3" panose="05040102010807070707" pitchFamily="18" charset="2"/>
              <a:buChar char="u"/>
              <a:defRPr lang="en-US" sz="1600" kern="1200" dirty="0">
                <a:solidFill>
                  <a:srgbClr val="6876BC"/>
                </a:solidFill>
                <a:latin typeface="+mn-lt"/>
                <a:ea typeface="+mn-ea"/>
                <a:cs typeface="+mn-cs"/>
              </a:defRPr>
            </a:lvl3pPr>
            <a:lvl4pPr>
              <a:defRPr sz="1600"/>
            </a:lvl4pPr>
            <a:lvl5pPr>
              <a:defRPr sz="1600"/>
            </a:lvl5pPr>
          </a:lstStyle>
          <a:p>
            <a:pPr lvl="0"/>
            <a:r>
              <a:rPr lang="en-US" dirty="0"/>
              <a:t>Name of Resource</a:t>
            </a:r>
          </a:p>
          <a:p>
            <a:pPr lvl="1"/>
            <a:r>
              <a:rPr lang="en-US" dirty="0"/>
              <a:t>Resource Information</a:t>
            </a:r>
          </a:p>
          <a:p>
            <a:pPr marL="384048" lvl="2" indent="-228600" algn="l" defTabSz="914400" rtl="0" eaLnBrk="1" latinLnBrk="0" hangingPunct="1">
              <a:lnSpc>
                <a:spcPct val="90000"/>
              </a:lnSpc>
              <a:spcBef>
                <a:spcPts val="500"/>
              </a:spcBef>
              <a:spcAft>
                <a:spcPts val="1200"/>
              </a:spcAft>
              <a:buClr>
                <a:schemeClr val="accent4"/>
              </a:buClr>
              <a:buFont typeface="Wingdings 3" panose="05040102010807070707" pitchFamily="18" charset="2"/>
              <a:buChar char=""/>
            </a:pPr>
            <a:r>
              <a:rPr lang="en-US" dirty="0"/>
              <a:t>Resource Link</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8036" y="348968"/>
            <a:ext cx="1806326" cy="1356265"/>
          </a:xfrm>
          <a:prstGeom prst="rect">
            <a:avLst/>
          </a:prstGeom>
        </p:spPr>
      </p:pic>
    </p:spTree>
    <p:extLst>
      <p:ext uri="{BB962C8B-B14F-4D97-AF65-F5344CB8AC3E}">
        <p14:creationId xmlns:p14="http://schemas.microsoft.com/office/powerpoint/2010/main" val="36015115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771900" y="1474845"/>
            <a:ext cx="3892550" cy="4608456"/>
          </a:xfrm>
        </p:spPr>
        <p:txBody>
          <a:bodyPr>
            <a:normAutofit/>
          </a:bodyPr>
          <a:lstStyle>
            <a:lvl1pPr marL="0" indent="0">
              <a:buNone/>
              <a:defRPr sz="2200" b="1" baseline="0"/>
            </a:lvl1pPr>
            <a:lvl2pPr marL="182880" indent="0">
              <a:buNone/>
              <a:defRPr sz="1800" baseline="0"/>
            </a:lvl2pPr>
            <a:lvl3pPr marL="411480" indent="-228600">
              <a:spcAft>
                <a:spcPts val="1200"/>
              </a:spcAft>
              <a:buClr>
                <a:schemeClr val="accent4"/>
              </a:buClr>
              <a:buFont typeface="Wingdings 3" panose="05040102010807070707" pitchFamily="18" charset="2"/>
              <a:buChar char=""/>
              <a:defRPr sz="1600">
                <a:solidFill>
                  <a:srgbClr val="6876BC"/>
                </a:solidFill>
              </a:defRPr>
            </a:lvl3pPr>
            <a:lvl4pPr>
              <a:defRPr sz="1600"/>
            </a:lvl4pPr>
            <a:lvl5pPr>
              <a:defRPr sz="1600"/>
            </a:lvl5pPr>
          </a:lstStyle>
          <a:p>
            <a:pPr lvl="0"/>
            <a:r>
              <a:rPr lang="en-US" dirty="0" err="1"/>
              <a:t>FirstName</a:t>
            </a:r>
            <a:r>
              <a:rPr lang="en-US" dirty="0"/>
              <a:t> </a:t>
            </a:r>
            <a:r>
              <a:rPr lang="en-US" dirty="0" err="1"/>
              <a:t>LastName</a:t>
            </a:r>
            <a:endParaRPr lang="en-US" dirty="0"/>
          </a:p>
          <a:p>
            <a:pPr lvl="1"/>
            <a:r>
              <a:rPr lang="en-US" dirty="0"/>
              <a:t>Organization Info</a:t>
            </a:r>
          </a:p>
          <a:p>
            <a:pPr lvl="2"/>
            <a:r>
              <a:rPr lang="en-US" dirty="0"/>
              <a:t>Email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Contact</a:t>
            </a:r>
          </a:p>
        </p:txBody>
      </p:sp>
      <p:pic>
        <p:nvPicPr>
          <p:cNvPr id="5" name="Picture 4"/>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2874" y="1864797"/>
            <a:ext cx="3539691" cy="3383477"/>
          </a:xfrm>
          <a:prstGeom prst="rect">
            <a:avLst/>
          </a:prstGeom>
        </p:spPr>
      </p:pic>
    </p:spTree>
    <p:extLst>
      <p:ext uri="{BB962C8B-B14F-4D97-AF65-F5344CB8AC3E}">
        <p14:creationId xmlns:p14="http://schemas.microsoft.com/office/powerpoint/2010/main" val="2100413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Rectangle 9"/>
          <p:cNvSpPr/>
          <p:nvPr userDrawn="1"/>
        </p:nvSpPr>
        <p:spPr>
          <a:xfrm rot="10800000">
            <a:off x="-2" y="3180526"/>
            <a:ext cx="9144000" cy="330199"/>
          </a:xfrm>
          <a:prstGeom prst="rect">
            <a:avLst/>
          </a:prstGeom>
          <a:gradFill flip="none" rotWithShape="1">
            <a:gsLst>
              <a:gs pos="0">
                <a:schemeClr val="tx1">
                  <a:alpha val="7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41376" y="1709739"/>
            <a:ext cx="7451724" cy="1579561"/>
          </a:xfrm>
        </p:spPr>
        <p:txBody>
          <a:bodyPr anchor="b">
            <a:normAutofit/>
          </a:bodyPr>
          <a:lstStyle>
            <a:lvl1pPr>
              <a:defRPr sz="4800"/>
            </a:lvl1pPr>
          </a:lstStyle>
          <a:p>
            <a:r>
              <a:rPr lang="en-US" dirty="0"/>
              <a:t>Click to edit Master title style</a:t>
            </a:r>
          </a:p>
        </p:txBody>
      </p:sp>
      <p:sp>
        <p:nvSpPr>
          <p:cNvPr id="3" name="Text Placeholder 2"/>
          <p:cNvSpPr>
            <a:spLocks noGrp="1"/>
          </p:cNvSpPr>
          <p:nvPr>
            <p:ph type="body" idx="1"/>
          </p:nvPr>
        </p:nvSpPr>
        <p:spPr>
          <a:xfrm>
            <a:off x="841376" y="3749551"/>
            <a:ext cx="7451724" cy="1500187"/>
          </a:xfrm>
        </p:spPr>
        <p:txBody>
          <a:bodyPr/>
          <a:lstStyle>
            <a:lvl1pPr marL="0" indent="0" algn="r">
              <a:buNone/>
              <a:defRPr sz="2400" i="1">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grpSp>
        <p:nvGrpSpPr>
          <p:cNvPr id="9" name="Group 8"/>
          <p:cNvGrpSpPr/>
          <p:nvPr userDrawn="1"/>
        </p:nvGrpSpPr>
        <p:grpSpPr>
          <a:xfrm rot="10800000">
            <a:off x="0" y="3092366"/>
            <a:ext cx="9575952" cy="851958"/>
            <a:chOff x="-431952" y="1070526"/>
            <a:chExt cx="9575952" cy="851958"/>
          </a:xfrm>
        </p:grpSpPr>
        <p:cxnSp>
          <p:nvCxnSpPr>
            <p:cNvPr id="7" name="Straight Connector 6"/>
            <p:cNvCxnSpPr/>
            <p:nvPr userDrawn="1"/>
          </p:nvCxnSpPr>
          <p:spPr>
            <a:xfrm>
              <a:off x="0" y="1495425"/>
              <a:ext cx="9144000" cy="0"/>
            </a:xfrm>
            <a:prstGeom prst="line">
              <a:avLst/>
            </a:prstGeom>
            <a:ln w="38100">
              <a:gradFill flip="none" rotWithShape="1">
                <a:gsLst>
                  <a:gs pos="0">
                    <a:schemeClr val="bg2">
                      <a:lumMod val="40000"/>
                      <a:lumOff val="60000"/>
                    </a:schemeClr>
                  </a:gs>
                  <a:gs pos="100000">
                    <a:schemeClr val="accent2"/>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8" name="Rectangle 14"/>
            <p:cNvSpPr/>
            <p:nvPr userDrawn="1"/>
          </p:nvSpPr>
          <p:spPr>
            <a:xfrm rot="8100000">
              <a:off x="-431952" y="1070526"/>
              <a:ext cx="851960" cy="851958"/>
            </a:xfrm>
            <a:custGeom>
              <a:avLst/>
              <a:gdLst>
                <a:gd name="connsiteX0" fmla="*/ 0 w 2404463"/>
                <a:gd name="connsiteY0" fmla="*/ 0 h 2404463"/>
                <a:gd name="connsiteX1" fmla="*/ 2404463 w 2404463"/>
                <a:gd name="connsiteY1" fmla="*/ 0 h 2404463"/>
                <a:gd name="connsiteX2" fmla="*/ 2404463 w 2404463"/>
                <a:gd name="connsiteY2" fmla="*/ 2404463 h 2404463"/>
                <a:gd name="connsiteX3" fmla="*/ 0 w 2404463"/>
                <a:gd name="connsiteY3" fmla="*/ 2404463 h 2404463"/>
                <a:gd name="connsiteX4" fmla="*/ 0 w 2404463"/>
                <a:gd name="connsiteY4" fmla="*/ 0 h 2404463"/>
                <a:gd name="connsiteX0" fmla="*/ 0 w 2404463"/>
                <a:gd name="connsiteY0" fmla="*/ 0 h 2404463"/>
                <a:gd name="connsiteX1" fmla="*/ 2404463 w 2404463"/>
                <a:gd name="connsiteY1" fmla="*/ 0 h 2404463"/>
                <a:gd name="connsiteX2" fmla="*/ 0 w 2404463"/>
                <a:gd name="connsiteY2" fmla="*/ 2404463 h 2404463"/>
                <a:gd name="connsiteX3" fmla="*/ 0 w 2404463"/>
                <a:gd name="connsiteY3" fmla="*/ 0 h 2404463"/>
              </a:gdLst>
              <a:ahLst/>
              <a:cxnLst>
                <a:cxn ang="0">
                  <a:pos x="connsiteX0" y="connsiteY0"/>
                </a:cxn>
                <a:cxn ang="0">
                  <a:pos x="connsiteX1" y="connsiteY1"/>
                </a:cxn>
                <a:cxn ang="0">
                  <a:pos x="connsiteX2" y="connsiteY2"/>
                </a:cxn>
                <a:cxn ang="0">
                  <a:pos x="connsiteX3" y="connsiteY3"/>
                </a:cxn>
              </a:cxnLst>
              <a:rect l="l" t="t" r="r" b="b"/>
              <a:pathLst>
                <a:path w="2404463" h="2404463">
                  <a:moveTo>
                    <a:pt x="0" y="0"/>
                  </a:moveTo>
                  <a:lnTo>
                    <a:pt x="2404463" y="0"/>
                  </a:lnTo>
                  <a:lnTo>
                    <a:pt x="0" y="2404463"/>
                  </a:lnTo>
                  <a:lnTo>
                    <a:pt x="0" y="0"/>
                  </a:lnTo>
                  <a:close/>
                </a:path>
              </a:pathLst>
            </a:custGeom>
            <a:gradFill flip="none" rotWithShape="1">
              <a:gsLst>
                <a:gs pos="100000">
                  <a:srgbClr val="F1592A"/>
                </a:gs>
                <a:gs pos="0">
                  <a:srgbClr val="FAB252"/>
                </a:gs>
              </a:gsLst>
              <a:path path="circle">
                <a:fillToRect l="50000" t="50000" r="50000" b="50000"/>
              </a:path>
              <a:tileRect/>
            </a:gradFill>
            <a:ln>
              <a:noFill/>
            </a:ln>
            <a:effectLst>
              <a:outerShdw blurRad="152400" dist="38100" dir="2700000" algn="tl"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7295434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ny Questions?">
    <p:spTree>
      <p:nvGrpSpPr>
        <p:cNvPr id="1" name=""/>
        <p:cNvGrpSpPr/>
        <p:nvPr/>
      </p:nvGrpSpPr>
      <p:grpSpPr>
        <a:xfrm>
          <a:off x="0" y="0"/>
          <a:ext cx="0" cy="0"/>
          <a:chOff x="0" y="0"/>
          <a:chExt cx="0" cy="0"/>
        </a:xfrm>
      </p:grpSpPr>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Any Questions?</a:t>
            </a:r>
          </a:p>
        </p:txBody>
      </p:sp>
      <p:pic>
        <p:nvPicPr>
          <p:cNvPr id="2" name="Picture 1"/>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15489"/>
          <a:stretch/>
        </p:blipFill>
        <p:spPr>
          <a:xfrm>
            <a:off x="831596" y="1419159"/>
            <a:ext cx="6089904" cy="4745228"/>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sp>
        <p:nvSpPr>
          <p:cNvPr id="5" name="TextBox 4"/>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chemeClr val="bg2">
                    <a:lumMod val="40000"/>
                    <a:lumOff val="60000"/>
                  </a:schemeClr>
                </a:solidFill>
              </a:rPr>
              <a:pPr algn="r"/>
              <a:t>‹#›</a:t>
            </a:fld>
            <a:endParaRPr lang="en-US" sz="1100" dirty="0">
              <a:solidFill>
                <a:schemeClr val="bg2">
                  <a:lumMod val="40000"/>
                  <a:lumOff val="60000"/>
                </a:schemeClr>
              </a:solidFill>
            </a:endParaRPr>
          </a:p>
        </p:txBody>
      </p:sp>
      <p:sp>
        <p:nvSpPr>
          <p:cNvPr id="6" name="Content Placeholder 2"/>
          <p:cNvSpPr>
            <a:spLocks noGrp="1"/>
          </p:cNvSpPr>
          <p:nvPr>
            <p:ph idx="1" hasCustomPrompt="1"/>
          </p:nvPr>
        </p:nvSpPr>
        <p:spPr>
          <a:xfrm>
            <a:off x="5765800" y="3156193"/>
            <a:ext cx="3134360" cy="2624716"/>
          </a:xfrm>
          <a:effectLst/>
        </p:spPr>
        <p:txBody>
          <a:bodyPr anchor="ctr">
            <a:normAutofit/>
          </a:bodyPr>
          <a:lstStyle>
            <a:lvl1pPr marL="0" indent="0" algn="l" defTabSz="914400" rtl="0" eaLnBrk="1" latinLnBrk="0" hangingPunct="1">
              <a:lnSpc>
                <a:spcPct val="90000"/>
              </a:lnSpc>
              <a:spcBef>
                <a:spcPts val="1000"/>
              </a:spcBef>
              <a:buClr>
                <a:schemeClr val="accent4"/>
              </a:buClr>
              <a:buFont typeface="Wingdings" panose="05000000000000000000" pitchFamily="2" charset="2"/>
              <a:buNone/>
              <a:defRPr lang="en-US" sz="2600" b="0" i="0" kern="1200" baseline="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You may type additional information on this QA session here.</a:t>
            </a:r>
          </a:p>
        </p:txBody>
      </p:sp>
      <p:sp>
        <p:nvSpPr>
          <p:cNvPr id="8" name="Content Placeholder 2"/>
          <p:cNvSpPr>
            <a:spLocks noGrp="1"/>
          </p:cNvSpPr>
          <p:nvPr>
            <p:ph idx="10" hasCustomPrompt="1"/>
          </p:nvPr>
        </p:nvSpPr>
        <p:spPr>
          <a:xfrm>
            <a:off x="324612" y="1645644"/>
            <a:ext cx="3350260" cy="2624716"/>
          </a:xfrm>
          <a:effectLst/>
        </p:spPr>
        <p:txBody>
          <a:bodyPr anchor="ctr">
            <a:normAutofit/>
          </a:bodyPr>
          <a:lstStyle>
            <a:lvl1pPr marL="0" indent="0" algn="ctr" defTabSz="914400" rtl="0" eaLnBrk="1" latinLnBrk="0" hangingPunct="1">
              <a:lnSpc>
                <a:spcPct val="90000"/>
              </a:lnSpc>
              <a:spcBef>
                <a:spcPts val="1000"/>
              </a:spcBef>
              <a:buClr>
                <a:schemeClr val="accent4"/>
              </a:buClr>
              <a:buFont typeface="Wingdings" panose="05000000000000000000" pitchFamily="2" charset="2"/>
              <a:buNone/>
              <a:defRPr lang="en-US" sz="2600" b="1" i="0" kern="1200" baseline="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You may type additional information on this QA session here.</a:t>
            </a:r>
          </a:p>
        </p:txBody>
      </p:sp>
      <p:sp>
        <p:nvSpPr>
          <p:cNvPr id="9" name="TextBox 8"/>
          <p:cNvSpPr txBox="1"/>
          <p:nvPr userDrawn="1"/>
        </p:nvSpPr>
        <p:spPr>
          <a:xfrm>
            <a:off x="4938669" y="402427"/>
            <a:ext cx="2125242" cy="860316"/>
          </a:xfrm>
          <a:prstGeom prst="rect">
            <a:avLst/>
          </a:prstGeom>
          <a:noFill/>
        </p:spPr>
        <p:txBody>
          <a:bodyPr wrap="square" rtlCol="0">
            <a:noAutofit/>
          </a:bodyPr>
          <a:lstStyle/>
          <a:p>
            <a:pPr marL="0" lvl="0" indent="0" algn="ctr" defTabSz="457200" rtl="0" eaLnBrk="1" latinLnBrk="0" hangingPunct="1">
              <a:spcBef>
                <a:spcPts val="0"/>
              </a:spcBef>
              <a:buClr>
                <a:srgbClr val="752832"/>
              </a:buClr>
              <a:buFont typeface="Wingdings" panose="05000000000000000000" pitchFamily="2" charset="2"/>
              <a:buNone/>
            </a:pPr>
            <a:r>
              <a:rPr lang="en-US" sz="1600" kern="1200" dirty="0">
                <a:solidFill>
                  <a:schemeClr val="tx1">
                    <a:lumMod val="75000"/>
                    <a:lumOff val="25000"/>
                  </a:schemeClr>
                </a:solidFill>
                <a:latin typeface="+mn-lt"/>
                <a:ea typeface="+mn-ea"/>
                <a:cs typeface="Myriad Pro"/>
              </a:rPr>
              <a:t>Enter your questions </a:t>
            </a:r>
            <a:br>
              <a:rPr lang="en-US" sz="1600" kern="1200" dirty="0">
                <a:solidFill>
                  <a:schemeClr val="tx1">
                    <a:lumMod val="75000"/>
                    <a:lumOff val="25000"/>
                  </a:schemeClr>
                </a:solidFill>
                <a:latin typeface="+mn-lt"/>
                <a:ea typeface="+mn-ea"/>
                <a:cs typeface="Myriad Pro"/>
              </a:rPr>
            </a:br>
            <a:r>
              <a:rPr lang="en-US" sz="1600" kern="1200" dirty="0">
                <a:solidFill>
                  <a:schemeClr val="tx1">
                    <a:lumMod val="75000"/>
                    <a:lumOff val="25000"/>
                  </a:schemeClr>
                </a:solidFill>
                <a:latin typeface="+mn-lt"/>
                <a:ea typeface="+mn-ea"/>
                <a:cs typeface="Myriad Pro"/>
              </a:rPr>
              <a:t>in the Chat window</a:t>
            </a:r>
          </a:p>
          <a:p>
            <a:pPr marL="0" lvl="0" indent="0" algn="ctr" defTabSz="457200" rtl="0" eaLnBrk="1" latinLnBrk="0" hangingPunct="1">
              <a:spcBef>
                <a:spcPts val="0"/>
              </a:spcBef>
              <a:buClr>
                <a:srgbClr val="752832"/>
              </a:buClr>
              <a:buFont typeface="Wingdings" panose="05000000000000000000" pitchFamily="2" charset="2"/>
              <a:buNone/>
            </a:pPr>
            <a:r>
              <a:rPr lang="en-US" sz="1400" i="1" kern="1200" spc="60" baseline="0" dirty="0">
                <a:solidFill>
                  <a:srgbClr val="4675B8"/>
                </a:solidFill>
                <a:latin typeface="+mn-lt"/>
                <a:ea typeface="+mn-ea"/>
                <a:cs typeface="Myriad Pro"/>
              </a:rPr>
              <a:t>(lower left of screen)</a:t>
            </a:r>
          </a:p>
        </p:txBody>
      </p:sp>
      <p:sp>
        <p:nvSpPr>
          <p:cNvPr id="10" name="Diamond 9"/>
          <p:cNvSpPr/>
          <p:nvPr userDrawn="1"/>
        </p:nvSpPr>
        <p:spPr>
          <a:xfrm>
            <a:off x="4366805" y="540657"/>
            <a:ext cx="571864" cy="571864"/>
          </a:xfrm>
          <a:prstGeom prst="diamond">
            <a:avLst/>
          </a:prstGeom>
          <a:gradFill flip="none" rotWithShape="1">
            <a:gsLst>
              <a:gs pos="90000">
                <a:srgbClr val="F1592A"/>
              </a:gs>
              <a:gs pos="0">
                <a:srgbClr val="FAB252"/>
              </a:gs>
            </a:gsLst>
            <a:path path="circle">
              <a:fillToRect l="50000" t="50000" r="50000" b="50000"/>
            </a:path>
            <a:tileRect/>
          </a:gradFill>
          <a:ln>
            <a:noFill/>
          </a:ln>
          <a:effectLst>
            <a:outerShdw blurRad="88900" dist="254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Tree>
    <p:extLst>
      <p:ext uri="{BB962C8B-B14F-4D97-AF65-F5344CB8AC3E}">
        <p14:creationId xmlns:p14="http://schemas.microsoft.com/office/powerpoint/2010/main" val="28012625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5" name="Rectangle 4"/>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3594101" y="-1"/>
            <a:ext cx="5549897" cy="1249977"/>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flipV="1">
            <a:off x="0" y="5387610"/>
            <a:ext cx="3492500" cy="786599"/>
          </a:xfrm>
          <a:prstGeom prst="rect">
            <a:avLst/>
          </a:prstGeom>
        </p:spPr>
      </p:pic>
      <p:grpSp>
        <p:nvGrpSpPr>
          <p:cNvPr id="3" name="Group 2"/>
          <p:cNvGrpSpPr/>
          <p:nvPr userDrawn="1"/>
        </p:nvGrpSpPr>
        <p:grpSpPr>
          <a:xfrm>
            <a:off x="-2" y="0"/>
            <a:ext cx="9144002" cy="6164240"/>
            <a:chOff x="-2" y="0"/>
            <a:chExt cx="9144002" cy="6164240"/>
          </a:xfrm>
        </p:grpSpPr>
        <p:pic>
          <p:nvPicPr>
            <p:cNvPr id="2" name="Picture 1"/>
            <p:cNvPicPr>
              <a:picLocks noChangeAspect="1"/>
            </p:cNvPicPr>
            <p:nvPr userDrawn="1"/>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 y="1186"/>
              <a:ext cx="9143998" cy="6163054"/>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3594103" y="0"/>
              <a:ext cx="5549897" cy="1249976"/>
            </a:xfrm>
            <a:prstGeom prst="rect">
              <a:avLst/>
            </a:prstGeom>
            <a:effectLst>
              <a:outerShdw blurRad="50800" dist="38100" dir="8100000" algn="tr" rotWithShape="0">
                <a:prstClr val="black">
                  <a:alpha val="40000"/>
                </a:prstClr>
              </a:outerShdw>
            </a:effectLst>
          </p:spPr>
        </p:pic>
      </p:grpSp>
      <p:sp>
        <p:nvSpPr>
          <p:cNvPr id="12" name="Content Placeholder 2"/>
          <p:cNvSpPr>
            <a:spLocks noGrp="1"/>
          </p:cNvSpPr>
          <p:nvPr>
            <p:ph idx="1" hasCustomPrompt="1"/>
          </p:nvPr>
        </p:nvSpPr>
        <p:spPr>
          <a:xfrm>
            <a:off x="4526280" y="979545"/>
            <a:ext cx="4373880" cy="2624716"/>
          </a:xfrm>
          <a:effectLst>
            <a:outerShdw blurRad="50800" dist="38100" dir="8100000" algn="tr" rotWithShape="0">
              <a:prstClr val="black">
                <a:alpha val="40000"/>
              </a:prstClr>
            </a:outerShdw>
          </a:effectLst>
        </p:spPr>
        <p:txBody>
          <a:bodyPr anchor="ctr">
            <a:normAutofit/>
          </a:bodyPr>
          <a:lstStyle>
            <a:lvl1pPr marL="0" indent="0" algn="ctr">
              <a:lnSpc>
                <a:spcPct val="100000"/>
              </a:lnSpc>
              <a:buNone/>
              <a:defRPr sz="2800" b="1" baseline="0">
                <a:solidFill>
                  <a:schemeClr val="bg1"/>
                </a:solidFill>
              </a:defRPr>
            </a:lvl1pPr>
          </a:lstStyle>
          <a:p>
            <a:pPr lvl="0"/>
            <a:r>
              <a:rPr lang="en-US" dirty="0"/>
              <a:t>Enter special “Thank You” note here, if applicable.</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sp>
        <p:nvSpPr>
          <p:cNvPr id="14" name="TextBox 13"/>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chemeClr val="bg2">
                    <a:lumMod val="40000"/>
                    <a:lumOff val="60000"/>
                  </a:schemeClr>
                </a:solidFill>
              </a:rPr>
              <a:pPr algn="r"/>
              <a:t>‹#›</a:t>
            </a:fld>
            <a:endParaRPr lang="en-US" sz="1100" dirty="0">
              <a:solidFill>
                <a:schemeClr val="bg2">
                  <a:lumMod val="40000"/>
                  <a:lumOff val="60000"/>
                </a:schemeClr>
              </a:solidFill>
            </a:endParaRPr>
          </a:p>
        </p:txBody>
      </p:sp>
      <p:pic>
        <p:nvPicPr>
          <p:cNvPr id="16" name="Picture 15"/>
          <p:cNvPicPr>
            <a:picLocks noChangeAspect="1"/>
          </p:cNvPicPr>
          <p:nvPr userDrawn="1"/>
        </p:nvPicPr>
        <p:blipFill rotWithShape="1">
          <a:blip r:embed="rId7" cstate="print">
            <a:extLst>
              <a:ext uri="{28A0092B-C50C-407E-A947-70E740481C1C}">
                <a14:useLocalDpi xmlns:a14="http://schemas.microsoft.com/office/drawing/2010/main" val="0"/>
              </a:ext>
            </a:extLst>
          </a:blip>
          <a:srcRect b="8857"/>
          <a:stretch/>
        </p:blipFill>
        <p:spPr>
          <a:xfrm>
            <a:off x="241200" y="6191672"/>
            <a:ext cx="3270250" cy="554899"/>
          </a:xfrm>
          <a:prstGeom prst="rect">
            <a:avLst/>
          </a:prstGeom>
        </p:spPr>
      </p:pic>
      <p:pic>
        <p:nvPicPr>
          <p:cNvPr id="17" name="Picture 1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573428" y="6199465"/>
            <a:ext cx="1413288" cy="477392"/>
          </a:xfrm>
          <a:prstGeom prst="rect">
            <a:avLst/>
          </a:prstGeom>
        </p:spPr>
      </p:pic>
      <p:cxnSp>
        <p:nvCxnSpPr>
          <p:cNvPr id="10" name="Straight Connector 9"/>
          <p:cNvCxnSpPr/>
          <p:nvPr userDrawn="1"/>
        </p:nvCxnSpPr>
        <p:spPr>
          <a:xfrm>
            <a:off x="-2"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4283733" y="6349520"/>
            <a:ext cx="2443809" cy="353943"/>
          </a:xfrm>
          <a:prstGeom prst="rect">
            <a:avLst/>
          </a:prstGeom>
          <a:noFill/>
        </p:spPr>
        <p:txBody>
          <a:bodyPr wrap="square" rtlCol="0">
            <a:spAutoFit/>
          </a:bodyPr>
          <a:lstStyle/>
          <a:p>
            <a:r>
              <a:rPr lang="en-US" sz="850" baseline="0" dirty="0">
                <a:latin typeface="Helvetica Neue" panose="02000503000000020004" pitchFamily="2"/>
                <a:cs typeface="Arial" panose="020B0604020202020204" pitchFamily="34" charset="0"/>
              </a:rPr>
              <a:t>UNITED STATES </a:t>
            </a:r>
            <a:br>
              <a:rPr lang="en-US" sz="850" baseline="0" dirty="0">
                <a:latin typeface="Helvetica Neue" panose="02000503000000020004" pitchFamily="2"/>
                <a:cs typeface="Arial" panose="020B0604020202020204" pitchFamily="34" charset="0"/>
              </a:rPr>
            </a:br>
            <a:r>
              <a:rPr lang="en-US" sz="850" baseline="0" dirty="0">
                <a:latin typeface="Helvetica Neue" panose="02000503000000020004" pitchFamily="2"/>
                <a:cs typeface="Arial" panose="020B0604020202020204" pitchFamily="34" charset="0"/>
              </a:rPr>
              <a:t>DEPARTMENT OF LABOR</a:t>
            </a:r>
          </a:p>
        </p:txBody>
      </p:sp>
      <p:pic>
        <p:nvPicPr>
          <p:cNvPr id="19" name="image.jpg"/>
          <p:cNvPicPr>
            <a:picLocks noChangeAspect="1" noChangeArrowheads="1"/>
          </p:cNvPicPr>
          <p:nvPr userDrawn="1"/>
        </p:nvPicPr>
        <p:blipFill>
          <a:blip r:embed="rId9" cstate="print">
            <a:extLst>
              <a:ext uri="{28A0092B-C50C-407E-A947-70E740481C1C}">
                <a14:useLocalDpi xmlns:a14="http://schemas.microsoft.com/office/drawing/2010/main" val="0"/>
              </a:ext>
            </a:extLst>
          </a:blip>
          <a:stretch>
            <a:fillRect/>
          </a:stretch>
        </p:blipFill>
        <p:spPr bwMode="auto">
          <a:xfrm>
            <a:off x="3769403" y="6281468"/>
            <a:ext cx="470300" cy="4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32021732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9296450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3594101" y="-1"/>
            <a:ext cx="5549897" cy="1249977"/>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sp>
        <p:nvSpPr>
          <p:cNvPr id="11" name="TextBox 10"/>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chemeClr val="bg2">
                    <a:lumMod val="40000"/>
                    <a:lumOff val="60000"/>
                  </a:schemeClr>
                </a:solidFill>
              </a:rPr>
              <a:pPr algn="r"/>
              <a:t>‹#›</a:t>
            </a:fld>
            <a:endParaRPr lang="en-US" sz="1100" dirty="0">
              <a:solidFill>
                <a:schemeClr val="bg2">
                  <a:lumMod val="40000"/>
                  <a:lumOff val="60000"/>
                </a:schemeClr>
              </a:solidFill>
            </a:endParaRPr>
          </a:p>
        </p:txBody>
      </p:sp>
      <p:pic>
        <p:nvPicPr>
          <p:cNvPr id="13" name="Picture 12"/>
          <p:cNvPicPr>
            <a:picLocks noChangeAspect="1"/>
          </p:cNvPicPr>
          <p:nvPr userDrawn="1"/>
        </p:nvPicPr>
        <p:blipFill rotWithShape="1">
          <a:blip r:embed="rId4" cstate="print">
            <a:extLst>
              <a:ext uri="{28A0092B-C50C-407E-A947-70E740481C1C}">
                <a14:useLocalDpi xmlns:a14="http://schemas.microsoft.com/office/drawing/2010/main" val="0"/>
              </a:ext>
            </a:extLst>
          </a:blip>
          <a:srcRect b="8857"/>
          <a:stretch/>
        </p:blipFill>
        <p:spPr>
          <a:xfrm>
            <a:off x="241200" y="6191672"/>
            <a:ext cx="3270250" cy="554899"/>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585150" y="6221130"/>
            <a:ext cx="1413288" cy="477392"/>
          </a:xfrm>
          <a:prstGeom prst="rect">
            <a:avLst/>
          </a:prstGeom>
        </p:spPr>
      </p:pic>
      <p:cxnSp>
        <p:nvCxnSpPr>
          <p:cNvPr id="10" name="Straight Connector 9"/>
          <p:cNvCxnSpPr/>
          <p:nvPr userDrawn="1"/>
        </p:nvCxnSpPr>
        <p:spPr>
          <a:xfrm>
            <a:off x="-2"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4251133" y="6348681"/>
            <a:ext cx="2443809" cy="353943"/>
          </a:xfrm>
          <a:prstGeom prst="rect">
            <a:avLst/>
          </a:prstGeom>
          <a:noFill/>
        </p:spPr>
        <p:txBody>
          <a:bodyPr wrap="square" rtlCol="0">
            <a:spAutoFit/>
          </a:bodyPr>
          <a:lstStyle/>
          <a:p>
            <a:r>
              <a:rPr lang="en-US" sz="850" baseline="0" dirty="0">
                <a:latin typeface="Helvetica Neue" panose="02000503000000020004" pitchFamily="2"/>
                <a:cs typeface="Arial" panose="020B0604020202020204" pitchFamily="34" charset="0"/>
              </a:rPr>
              <a:t>UNITED STATES </a:t>
            </a:r>
            <a:br>
              <a:rPr lang="en-US" sz="850" baseline="0" dirty="0">
                <a:latin typeface="Helvetica Neue" panose="02000503000000020004" pitchFamily="2"/>
                <a:cs typeface="Arial" panose="020B0604020202020204" pitchFamily="34" charset="0"/>
              </a:rPr>
            </a:br>
            <a:r>
              <a:rPr lang="en-US" sz="850" baseline="0" dirty="0">
                <a:latin typeface="Helvetica Neue" panose="02000503000000020004" pitchFamily="2"/>
                <a:cs typeface="Arial" panose="020B0604020202020204" pitchFamily="34" charset="0"/>
              </a:rPr>
              <a:t>DEPARTMENT OF LABOR</a:t>
            </a:r>
          </a:p>
        </p:txBody>
      </p:sp>
      <p:pic>
        <p:nvPicPr>
          <p:cNvPr id="16" name="image.jpg"/>
          <p:cNvPicPr>
            <a:picLocks noChangeAspect="1" noChangeArrowheads="1"/>
          </p:cNvPicPr>
          <p:nvPr userDrawn="1"/>
        </p:nvPicPr>
        <p:blipFill>
          <a:blip r:embed="rId6" cstate="print">
            <a:extLst>
              <a:ext uri="{28A0092B-C50C-407E-A947-70E740481C1C}">
                <a14:useLocalDpi xmlns:a14="http://schemas.microsoft.com/office/drawing/2010/main" val="0"/>
              </a:ext>
            </a:extLst>
          </a:blip>
          <a:stretch>
            <a:fillRect/>
          </a:stretch>
        </p:blipFill>
        <p:spPr bwMode="auto">
          <a:xfrm>
            <a:off x="3780833" y="6283892"/>
            <a:ext cx="470300" cy="4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29454615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rtain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a:effectLst/>
        </p:spPr>
      </p:pic>
    </p:spTree>
    <p:extLst>
      <p:ext uri="{BB962C8B-B14F-4D97-AF65-F5344CB8AC3E}">
        <p14:creationId xmlns:p14="http://schemas.microsoft.com/office/powerpoint/2010/main" val="5021410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2421B28-1237-4D31-A57B-E88D913085B4}" type="datetime1">
              <a:rPr lang="en-US" smtClean="0"/>
              <a:t>2/14/2017</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C183989-D380-BB4B-8033-B2C050FE378C}" type="slidenum">
              <a:rPr lang="en-US" smtClean="0"/>
              <a:t>‹#›</a:t>
            </a:fld>
            <a:endParaRPr lang="en-US" dirty="0"/>
          </a:p>
        </p:txBody>
      </p:sp>
    </p:spTree>
    <p:extLst>
      <p:ext uri="{BB962C8B-B14F-4D97-AF65-F5344CB8AC3E}">
        <p14:creationId xmlns:p14="http://schemas.microsoft.com/office/powerpoint/2010/main" val="3736705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04383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422400"/>
            <a:ext cx="3886200" cy="4754563"/>
          </a:xfrm>
        </p:spPr>
        <p:txBody>
          <a:bodyPr>
            <a:norm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422400"/>
            <a:ext cx="3886200" cy="4754563"/>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79418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2019300"/>
            <a:ext cx="3886200" cy="4157663"/>
          </a:xfrm>
        </p:spPr>
        <p:txBody>
          <a:bodyPr>
            <a:normAutofit/>
          </a:bodyPr>
          <a:lstStyle>
            <a:lvl1pPr>
              <a:defRPr sz="22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2019300"/>
            <a:ext cx="3886200" cy="4157663"/>
          </a:xfrm>
        </p:spPr>
        <p:txBody>
          <a:bodyPr>
            <a:normAutofit/>
          </a:bodyPr>
          <a:lstStyle>
            <a:lvl1pPr>
              <a:defRPr sz="22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0"/>
          </p:nvPr>
        </p:nvSpPr>
        <p:spPr>
          <a:xfrm>
            <a:off x="628650" y="1438274"/>
            <a:ext cx="3886200" cy="485775"/>
          </a:xfrm>
          <a:prstGeom prst="round2SameRect">
            <a:avLst>
              <a:gd name="adj1" fmla="val 50000"/>
              <a:gd name="adj2" fmla="val 0"/>
            </a:avLst>
          </a:prstGeom>
          <a:solidFill>
            <a:schemeClr val="bg1">
              <a:lumMod val="95000"/>
            </a:schemeClr>
          </a:solidFill>
          <a:effectLst>
            <a:outerShdw blurRad="50800" dist="12700" dir="16200000" rotWithShape="0">
              <a:prstClr val="black">
                <a:alpha val="40000"/>
              </a:prstClr>
            </a:outerShdw>
          </a:effectLst>
        </p:spPr>
        <p:txBody>
          <a:bodyPr tIns="0" anchor="ctr">
            <a:normAutofit/>
          </a:bodyPr>
          <a:lstStyle>
            <a:lvl1pPr marL="0" indent="0" algn="ctr">
              <a:buNone/>
              <a:defRPr lang="en-US" sz="2400" b="1" i="1" kern="120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Edit Master text styles</a:t>
            </a:r>
          </a:p>
        </p:txBody>
      </p:sp>
      <p:sp>
        <p:nvSpPr>
          <p:cNvPr id="7" name="Text Placeholder 5"/>
          <p:cNvSpPr>
            <a:spLocks noGrp="1"/>
          </p:cNvSpPr>
          <p:nvPr>
            <p:ph type="body" sz="quarter" idx="11"/>
          </p:nvPr>
        </p:nvSpPr>
        <p:spPr>
          <a:xfrm>
            <a:off x="4629150" y="1438273"/>
            <a:ext cx="3886200" cy="485775"/>
          </a:xfrm>
          <a:prstGeom prst="round2SameRect">
            <a:avLst>
              <a:gd name="adj1" fmla="val 50000"/>
              <a:gd name="adj2" fmla="val 0"/>
            </a:avLst>
          </a:prstGeom>
          <a:solidFill>
            <a:schemeClr val="bg1">
              <a:lumMod val="95000"/>
            </a:schemeClr>
          </a:solidFill>
          <a:effectLst>
            <a:outerShdw blurRad="50800" dist="12700" dir="16200000" rotWithShape="0">
              <a:prstClr val="black">
                <a:alpha val="40000"/>
              </a:prstClr>
            </a:outerShdw>
          </a:effectLst>
        </p:spPr>
        <p:txBody>
          <a:bodyPr tIns="0" anchor="ctr">
            <a:normAutofit/>
          </a:bodyPr>
          <a:lstStyle>
            <a:lvl1pPr marL="0" indent="0" algn="ctr">
              <a:buNone/>
              <a:defRPr lang="en-US" sz="2400" b="1" i="1" kern="120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Edit Master text styles</a:t>
            </a:r>
          </a:p>
        </p:txBody>
      </p:sp>
    </p:spTree>
    <p:extLst>
      <p:ext uri="{BB962C8B-B14F-4D97-AF65-F5344CB8AC3E}">
        <p14:creationId xmlns:p14="http://schemas.microsoft.com/office/powerpoint/2010/main" val="3079414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eaker (sing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893820" y="1474845"/>
            <a:ext cx="4621530" cy="4608456"/>
          </a:xfrm>
        </p:spPr>
        <p:txBody>
          <a:bodyPr/>
          <a:lstStyle>
            <a:lvl1pPr marL="365760" indent="-365760">
              <a:buFont typeface="Wingdings" panose="05000000000000000000" pitchFamily="2" charset="2"/>
              <a:buChar char=""/>
              <a:defRPr lang="en-US" sz="28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2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Today’s Presenter</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sp>
        <p:nvSpPr>
          <p:cNvPr id="5" name="Picture Placeholder 4"/>
          <p:cNvSpPr>
            <a:spLocks noGrp="1"/>
          </p:cNvSpPr>
          <p:nvPr>
            <p:ph type="pic" sz="quarter" idx="10"/>
          </p:nvPr>
        </p:nvSpPr>
        <p:spPr>
          <a:xfrm>
            <a:off x="1135063" y="1554163"/>
            <a:ext cx="1684337" cy="170021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Tree>
    <p:extLst>
      <p:ext uri="{BB962C8B-B14F-4D97-AF65-F5344CB8AC3E}">
        <p14:creationId xmlns:p14="http://schemas.microsoft.com/office/powerpoint/2010/main" val="2328641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eakers (plural)">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sp>
        <p:nvSpPr>
          <p:cNvPr id="3" name="Content Placeholder 2"/>
          <p:cNvSpPr>
            <a:spLocks noGrp="1"/>
          </p:cNvSpPr>
          <p:nvPr>
            <p:ph idx="1" hasCustomPrompt="1"/>
          </p:nvPr>
        </p:nvSpPr>
        <p:spPr>
          <a:xfrm>
            <a:off x="3116580" y="1554164"/>
            <a:ext cx="4621530" cy="1171941"/>
          </a:xfrm>
        </p:spPr>
        <p:txBody>
          <a:bodyPr tIns="0"/>
          <a:lstStyle>
            <a:lvl1pPr marL="365760" indent="-365760">
              <a:buFont typeface="Wingdings" panose="05000000000000000000" pitchFamily="2" charset="2"/>
              <a:buChar char=""/>
              <a:defRPr lang="en-US" sz="22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0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Today’s Presenters</a:t>
            </a:r>
          </a:p>
        </p:txBody>
      </p:sp>
      <p:sp>
        <p:nvSpPr>
          <p:cNvPr id="5" name="Picture Placeholder 4"/>
          <p:cNvSpPr>
            <a:spLocks noGrp="1"/>
          </p:cNvSpPr>
          <p:nvPr>
            <p:ph type="pic" sz="quarter" idx="10"/>
          </p:nvPr>
        </p:nvSpPr>
        <p:spPr>
          <a:xfrm>
            <a:off x="1607504" y="1554164"/>
            <a:ext cx="1161000" cy="117194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
        <p:nvSpPr>
          <p:cNvPr id="7" name="Picture Placeholder 4"/>
          <p:cNvSpPr>
            <a:spLocks noGrp="1"/>
          </p:cNvSpPr>
          <p:nvPr>
            <p:ph type="pic" sz="quarter" idx="11"/>
          </p:nvPr>
        </p:nvSpPr>
        <p:spPr>
          <a:xfrm>
            <a:off x="1607504" y="3041989"/>
            <a:ext cx="1161000" cy="117194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
        <p:nvSpPr>
          <p:cNvPr id="8" name="Picture Placeholder 4"/>
          <p:cNvSpPr>
            <a:spLocks noGrp="1"/>
          </p:cNvSpPr>
          <p:nvPr>
            <p:ph type="pic" sz="quarter" idx="12"/>
          </p:nvPr>
        </p:nvSpPr>
        <p:spPr>
          <a:xfrm>
            <a:off x="1607504" y="4529815"/>
            <a:ext cx="1161000" cy="117194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
        <p:nvSpPr>
          <p:cNvPr id="9" name="Content Placeholder 2"/>
          <p:cNvSpPr>
            <a:spLocks noGrp="1"/>
          </p:cNvSpPr>
          <p:nvPr>
            <p:ph idx="13" hasCustomPrompt="1"/>
          </p:nvPr>
        </p:nvSpPr>
        <p:spPr>
          <a:xfrm>
            <a:off x="3116580" y="3041989"/>
            <a:ext cx="4621530" cy="1171941"/>
          </a:xfrm>
        </p:spPr>
        <p:txBody>
          <a:bodyPr tIns="0"/>
          <a:lstStyle>
            <a:lvl1pPr marL="365760" indent="-365760">
              <a:buFont typeface="Wingdings" panose="05000000000000000000" pitchFamily="2" charset="2"/>
              <a:buChar char=""/>
              <a:defRPr lang="en-US" sz="22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0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
        <p:nvSpPr>
          <p:cNvPr id="10" name="Content Placeholder 2"/>
          <p:cNvSpPr>
            <a:spLocks noGrp="1"/>
          </p:cNvSpPr>
          <p:nvPr>
            <p:ph idx="14" hasCustomPrompt="1"/>
          </p:nvPr>
        </p:nvSpPr>
        <p:spPr>
          <a:xfrm>
            <a:off x="3116580" y="4529814"/>
            <a:ext cx="4621530" cy="1171941"/>
          </a:xfrm>
        </p:spPr>
        <p:txBody>
          <a:bodyPr tIns="0"/>
          <a:lstStyle>
            <a:lvl1pPr marL="365760" indent="-365760">
              <a:buFont typeface="Wingdings" panose="05000000000000000000" pitchFamily="2" charset="2"/>
              <a:buChar char=""/>
              <a:defRPr lang="en-US" sz="22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0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Tree>
    <p:extLst>
      <p:ext uri="{BB962C8B-B14F-4D97-AF65-F5344CB8AC3E}">
        <p14:creationId xmlns:p14="http://schemas.microsoft.com/office/powerpoint/2010/main" val="222214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ere Are You?">
    <p:spTree>
      <p:nvGrpSpPr>
        <p:cNvPr id="1" name=""/>
        <p:cNvGrpSpPr/>
        <p:nvPr/>
      </p:nvGrpSpPr>
      <p:grpSpPr>
        <a:xfrm>
          <a:off x="0" y="0"/>
          <a:ext cx="0" cy="0"/>
          <a:chOff x="0" y="0"/>
          <a:chExt cx="0" cy="0"/>
        </a:xfrm>
      </p:grpSpPr>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Where Are You?</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sp>
        <p:nvSpPr>
          <p:cNvPr id="7" name="TextBox 6"/>
          <p:cNvSpPr txBox="1"/>
          <p:nvPr userDrawn="1"/>
        </p:nvSpPr>
        <p:spPr>
          <a:xfrm>
            <a:off x="4938669" y="402427"/>
            <a:ext cx="2125242" cy="860316"/>
          </a:xfrm>
          <a:prstGeom prst="rect">
            <a:avLst/>
          </a:prstGeom>
          <a:noFill/>
        </p:spPr>
        <p:txBody>
          <a:bodyPr wrap="square" rtlCol="0">
            <a:noAutofit/>
          </a:bodyPr>
          <a:lstStyle/>
          <a:p>
            <a:pPr marL="0" lvl="0" indent="0" algn="ctr" defTabSz="457200" rtl="0" eaLnBrk="1" latinLnBrk="0" hangingPunct="1">
              <a:spcBef>
                <a:spcPts val="0"/>
              </a:spcBef>
              <a:buClr>
                <a:srgbClr val="752832"/>
              </a:buClr>
              <a:buFont typeface="Wingdings" panose="05000000000000000000" pitchFamily="2" charset="2"/>
              <a:buNone/>
            </a:pPr>
            <a:r>
              <a:rPr lang="en-US" sz="1600" kern="1200" dirty="0">
                <a:solidFill>
                  <a:schemeClr val="tx1">
                    <a:lumMod val="75000"/>
                    <a:lumOff val="25000"/>
                  </a:schemeClr>
                </a:solidFill>
                <a:latin typeface="+mn-lt"/>
                <a:ea typeface="+mn-ea"/>
                <a:cs typeface="Myriad Pro"/>
              </a:rPr>
              <a:t>Enter your location </a:t>
            </a:r>
            <a:br>
              <a:rPr lang="en-US" sz="1600" kern="1200" dirty="0">
                <a:solidFill>
                  <a:schemeClr val="tx1">
                    <a:lumMod val="75000"/>
                    <a:lumOff val="25000"/>
                  </a:schemeClr>
                </a:solidFill>
                <a:latin typeface="+mn-lt"/>
                <a:ea typeface="+mn-ea"/>
                <a:cs typeface="Myriad Pro"/>
              </a:rPr>
            </a:br>
            <a:r>
              <a:rPr lang="en-US" sz="1600" kern="1200" dirty="0">
                <a:solidFill>
                  <a:schemeClr val="tx1">
                    <a:lumMod val="75000"/>
                    <a:lumOff val="25000"/>
                  </a:schemeClr>
                </a:solidFill>
                <a:latin typeface="+mn-lt"/>
                <a:ea typeface="+mn-ea"/>
                <a:cs typeface="Myriad Pro"/>
              </a:rPr>
              <a:t>in the Chat window</a:t>
            </a:r>
          </a:p>
          <a:p>
            <a:pPr marL="0" lvl="0" indent="0" algn="ctr" defTabSz="457200" rtl="0" eaLnBrk="1" latinLnBrk="0" hangingPunct="1">
              <a:spcBef>
                <a:spcPts val="0"/>
              </a:spcBef>
              <a:buClr>
                <a:srgbClr val="752832"/>
              </a:buClr>
              <a:buFont typeface="Wingdings" panose="05000000000000000000" pitchFamily="2" charset="2"/>
              <a:buNone/>
            </a:pPr>
            <a:r>
              <a:rPr lang="en-US" sz="1400" i="1" kern="1200" spc="60" baseline="0" dirty="0">
                <a:solidFill>
                  <a:srgbClr val="4675B8"/>
                </a:solidFill>
                <a:latin typeface="+mn-lt"/>
                <a:ea typeface="+mn-ea"/>
                <a:cs typeface="Myriad Pro"/>
              </a:rPr>
              <a:t>(lower left of screen)</a:t>
            </a:r>
          </a:p>
        </p:txBody>
      </p:sp>
      <p:sp>
        <p:nvSpPr>
          <p:cNvPr id="8" name="Diamond 7"/>
          <p:cNvSpPr/>
          <p:nvPr userDrawn="1"/>
        </p:nvSpPr>
        <p:spPr>
          <a:xfrm>
            <a:off x="4366805" y="540657"/>
            <a:ext cx="571864" cy="571864"/>
          </a:xfrm>
          <a:prstGeom prst="diamond">
            <a:avLst/>
          </a:prstGeom>
          <a:gradFill flip="none" rotWithShape="1">
            <a:gsLst>
              <a:gs pos="90000">
                <a:srgbClr val="F1592A"/>
              </a:gs>
              <a:gs pos="0">
                <a:srgbClr val="FAB252"/>
              </a:gs>
            </a:gsLst>
            <a:path path="circle">
              <a:fillToRect l="50000" t="50000" r="50000" b="50000"/>
            </a:path>
            <a:tileRect/>
          </a:gradFill>
          <a:ln>
            <a:noFill/>
          </a:ln>
          <a:effectLst>
            <a:outerShdw blurRad="88900" dist="254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9" name="Picture 8"/>
          <p:cNvPicPr>
            <a:picLocks noChangeAspect="1"/>
          </p:cNvPicPr>
          <p:nvPr userDrawn="1"/>
        </p:nvPicPr>
        <p:blipFill>
          <a:blip r:embed="rId3">
            <a:extLst>
              <a:ext uri="{BEBA8EAE-BF5A-486C-A8C5-ECC9F3942E4B}">
                <a14:imgProps xmlns:a14="http://schemas.microsoft.com/office/drawing/2010/main">
                  <a14:imgLayer r:embed="rId4">
                    <a14:imgEffect>
                      <a14:colorTemperature colorTemp="5300"/>
                    </a14:imgEffect>
                    <a14:imgEffect>
                      <a14:saturation sat="66000"/>
                    </a14:imgEffect>
                    <a14:imgEffect>
                      <a14:brightnessContrast contrast="20000"/>
                    </a14:imgEffect>
                  </a14:imgLayer>
                </a14:imgProps>
              </a:ext>
            </a:extLst>
          </a:blip>
          <a:stretch>
            <a:fillRect/>
          </a:stretch>
        </p:blipFill>
        <p:spPr>
          <a:xfrm>
            <a:off x="458355" y="1305228"/>
            <a:ext cx="6968017" cy="4751153"/>
          </a:xfrm>
          <a:prstGeom prst="rect">
            <a:avLst/>
          </a:prstGeom>
          <a:effectLst>
            <a:outerShdw blurRad="63500" dist="38100" dir="8100000" algn="tr" rotWithShape="0">
              <a:prstClr val="black">
                <a:alpha val="20000"/>
              </a:prstClr>
            </a:outerShdw>
          </a:effectLst>
        </p:spPr>
      </p:pic>
      <p:pic>
        <p:nvPicPr>
          <p:cNvPr id="2" name="Picture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86384" y="2296170"/>
            <a:ext cx="1364776" cy="1422400"/>
          </a:xfrm>
          <a:prstGeom prst="rect">
            <a:avLst/>
          </a:prstGeom>
        </p:spPr>
      </p:pic>
    </p:spTree>
    <p:extLst>
      <p:ext uri="{BB962C8B-B14F-4D97-AF65-F5344CB8AC3E}">
        <p14:creationId xmlns:p14="http://schemas.microsoft.com/office/powerpoint/2010/main" val="622694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Today’s Objectives</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86384" y="2296170"/>
            <a:ext cx="1364776" cy="1422400"/>
          </a:xfrm>
          <a:prstGeom prst="rect">
            <a:avLst/>
          </a:prstGeom>
        </p:spPr>
      </p:pic>
      <p:sp>
        <p:nvSpPr>
          <p:cNvPr id="3" name="Content Placeholder 2"/>
          <p:cNvSpPr>
            <a:spLocks noGrp="1"/>
          </p:cNvSpPr>
          <p:nvPr>
            <p:ph idx="1"/>
          </p:nvPr>
        </p:nvSpPr>
        <p:spPr/>
        <p:txBody>
          <a:bodyPr/>
          <a:lstStyle>
            <a:lvl1pPr marL="365760" indent="-365760">
              <a:buFont typeface="Wingdings" panose="05000000000000000000" pitchFamily="2" charset="2"/>
              <a:buChar char="ü"/>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12979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6.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 Id="rId30"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2" y="1252542"/>
            <a:ext cx="9144000" cy="330199"/>
          </a:xfrm>
          <a:prstGeom prst="rect">
            <a:avLst/>
          </a:prstGeom>
          <a:gradFill flip="none" rotWithShape="1">
            <a:gsLst>
              <a:gs pos="0">
                <a:schemeClr val="tx1">
                  <a:alpha val="7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u="none" dirty="0"/>
          </a:p>
        </p:txBody>
      </p:sp>
      <p:sp>
        <p:nvSpPr>
          <p:cNvPr id="2" name="Title Placeholder 1"/>
          <p:cNvSpPr>
            <a:spLocks noGrp="1"/>
          </p:cNvSpPr>
          <p:nvPr>
            <p:ph type="title"/>
          </p:nvPr>
        </p:nvSpPr>
        <p:spPr>
          <a:xfrm>
            <a:off x="628650" y="237205"/>
            <a:ext cx="7886700" cy="88485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474845"/>
            <a:ext cx="7886700" cy="460845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flipV="1">
            <a:off x="3594101" y="-1"/>
            <a:ext cx="5549897" cy="1249977"/>
          </a:xfrm>
          <a:prstGeom prst="rect">
            <a:avLst/>
          </a:prstGeom>
        </p:spPr>
      </p:pic>
      <p:grpSp>
        <p:nvGrpSpPr>
          <p:cNvPr id="4" name="Group 3"/>
          <p:cNvGrpSpPr/>
          <p:nvPr userDrawn="1"/>
        </p:nvGrpSpPr>
        <p:grpSpPr>
          <a:xfrm>
            <a:off x="-543406" y="704924"/>
            <a:ext cx="9687406" cy="1090106"/>
            <a:chOff x="-543406" y="704924"/>
            <a:chExt cx="9687406" cy="1090106"/>
          </a:xfrm>
        </p:grpSpPr>
        <p:cxnSp>
          <p:nvCxnSpPr>
            <p:cNvPr id="11" name="Straight Connector 10"/>
            <p:cNvCxnSpPr/>
            <p:nvPr userDrawn="1"/>
          </p:nvCxnSpPr>
          <p:spPr>
            <a:xfrm>
              <a:off x="0" y="1249977"/>
              <a:ext cx="9144000" cy="0"/>
            </a:xfrm>
            <a:prstGeom prst="line">
              <a:avLst/>
            </a:prstGeom>
            <a:ln w="38100">
              <a:gradFill flip="none" rotWithShape="1">
                <a:gsLst>
                  <a:gs pos="0">
                    <a:schemeClr val="bg2">
                      <a:lumMod val="40000"/>
                      <a:lumOff val="60000"/>
                    </a:schemeClr>
                  </a:gs>
                  <a:gs pos="100000">
                    <a:schemeClr val="accent2"/>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0" name="Rectangle 14"/>
            <p:cNvSpPr/>
            <p:nvPr userDrawn="1"/>
          </p:nvSpPr>
          <p:spPr>
            <a:xfrm rot="8100000">
              <a:off x="-543406" y="704924"/>
              <a:ext cx="1090108" cy="1090106"/>
            </a:xfrm>
            <a:custGeom>
              <a:avLst/>
              <a:gdLst>
                <a:gd name="connsiteX0" fmla="*/ 0 w 2404463"/>
                <a:gd name="connsiteY0" fmla="*/ 0 h 2404463"/>
                <a:gd name="connsiteX1" fmla="*/ 2404463 w 2404463"/>
                <a:gd name="connsiteY1" fmla="*/ 0 h 2404463"/>
                <a:gd name="connsiteX2" fmla="*/ 2404463 w 2404463"/>
                <a:gd name="connsiteY2" fmla="*/ 2404463 h 2404463"/>
                <a:gd name="connsiteX3" fmla="*/ 0 w 2404463"/>
                <a:gd name="connsiteY3" fmla="*/ 2404463 h 2404463"/>
                <a:gd name="connsiteX4" fmla="*/ 0 w 2404463"/>
                <a:gd name="connsiteY4" fmla="*/ 0 h 2404463"/>
                <a:gd name="connsiteX0" fmla="*/ 0 w 2404463"/>
                <a:gd name="connsiteY0" fmla="*/ 0 h 2404463"/>
                <a:gd name="connsiteX1" fmla="*/ 2404463 w 2404463"/>
                <a:gd name="connsiteY1" fmla="*/ 0 h 2404463"/>
                <a:gd name="connsiteX2" fmla="*/ 0 w 2404463"/>
                <a:gd name="connsiteY2" fmla="*/ 2404463 h 2404463"/>
                <a:gd name="connsiteX3" fmla="*/ 0 w 2404463"/>
                <a:gd name="connsiteY3" fmla="*/ 0 h 2404463"/>
              </a:gdLst>
              <a:ahLst/>
              <a:cxnLst>
                <a:cxn ang="0">
                  <a:pos x="connsiteX0" y="connsiteY0"/>
                </a:cxn>
                <a:cxn ang="0">
                  <a:pos x="connsiteX1" y="connsiteY1"/>
                </a:cxn>
                <a:cxn ang="0">
                  <a:pos x="connsiteX2" y="connsiteY2"/>
                </a:cxn>
                <a:cxn ang="0">
                  <a:pos x="connsiteX3" y="connsiteY3"/>
                </a:cxn>
              </a:cxnLst>
              <a:rect l="l" t="t" r="r" b="b"/>
              <a:pathLst>
                <a:path w="2404463" h="2404463">
                  <a:moveTo>
                    <a:pt x="0" y="0"/>
                  </a:moveTo>
                  <a:lnTo>
                    <a:pt x="2404463" y="0"/>
                  </a:lnTo>
                  <a:lnTo>
                    <a:pt x="0" y="2404463"/>
                  </a:lnTo>
                  <a:lnTo>
                    <a:pt x="0" y="0"/>
                  </a:lnTo>
                  <a:close/>
                </a:path>
              </a:pathLst>
            </a:custGeom>
            <a:gradFill flip="none" rotWithShape="1">
              <a:gsLst>
                <a:gs pos="100000">
                  <a:srgbClr val="F1592A"/>
                </a:gs>
                <a:gs pos="0">
                  <a:srgbClr val="FAB252"/>
                </a:gs>
              </a:gsLst>
              <a:path path="circle">
                <a:fillToRect l="50000" t="50000" r="50000" b="50000"/>
              </a:path>
              <a:tileRect/>
            </a:gradFill>
            <a:ln>
              <a:noFill/>
            </a:ln>
            <a:effectLst>
              <a:outerShdw blurRad="1016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6" name="Picture 15"/>
          <p:cNvPicPr>
            <a:picLocks noChangeAspect="1"/>
          </p:cNvPicPr>
          <p:nvPr userDrawn="1"/>
        </p:nvPicPr>
        <p:blipFill rotWithShape="1">
          <a:blip r:embed="rId28" cstate="print">
            <a:extLst>
              <a:ext uri="{28A0092B-C50C-407E-A947-70E740481C1C}">
                <a14:useLocalDpi xmlns:a14="http://schemas.microsoft.com/office/drawing/2010/main" val="0"/>
              </a:ext>
            </a:extLst>
          </a:blip>
          <a:srcRect b="8857"/>
          <a:stretch/>
        </p:blipFill>
        <p:spPr>
          <a:xfrm>
            <a:off x="241200" y="6191672"/>
            <a:ext cx="3270250" cy="554899"/>
          </a:xfrm>
          <a:prstGeom prst="rect">
            <a:avLst/>
          </a:prstGeom>
        </p:spPr>
      </p:pic>
      <p:pic>
        <p:nvPicPr>
          <p:cNvPr id="17" name="Picture 16"/>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cxnSp>
        <p:nvCxnSpPr>
          <p:cNvPr id="12" name="Straight Connector 11"/>
          <p:cNvCxnSpPr/>
          <p:nvPr userDrawn="1"/>
        </p:nvCxnSpPr>
        <p:spPr>
          <a:xfrm>
            <a:off x="0"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9" name="TextBox 18"/>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chemeClr val="bg2">
                    <a:lumMod val="40000"/>
                    <a:lumOff val="60000"/>
                  </a:schemeClr>
                </a:solidFill>
              </a:rPr>
              <a:pPr algn="r"/>
              <a:t>‹#›</a:t>
            </a:fld>
            <a:endParaRPr lang="en-US" sz="1100" dirty="0">
              <a:solidFill>
                <a:schemeClr val="bg2">
                  <a:lumMod val="40000"/>
                  <a:lumOff val="60000"/>
                </a:schemeClr>
              </a:solidFill>
            </a:endParaRPr>
          </a:p>
        </p:txBody>
      </p:sp>
      <p:pic>
        <p:nvPicPr>
          <p:cNvPr id="5" name="Picture 4"/>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7549982" y="6199465"/>
            <a:ext cx="1413288" cy="477392"/>
          </a:xfrm>
          <a:prstGeom prst="rect">
            <a:avLst/>
          </a:prstGeom>
        </p:spPr>
      </p:pic>
      <p:sp>
        <p:nvSpPr>
          <p:cNvPr id="18" name="TextBox 17"/>
          <p:cNvSpPr txBox="1"/>
          <p:nvPr userDrawn="1"/>
        </p:nvSpPr>
        <p:spPr>
          <a:xfrm>
            <a:off x="4124628" y="6316786"/>
            <a:ext cx="2443809" cy="353943"/>
          </a:xfrm>
          <a:prstGeom prst="rect">
            <a:avLst/>
          </a:prstGeom>
          <a:noFill/>
        </p:spPr>
        <p:txBody>
          <a:bodyPr wrap="square" rtlCol="0">
            <a:spAutoFit/>
          </a:bodyPr>
          <a:lstStyle/>
          <a:p>
            <a:r>
              <a:rPr lang="en-US" sz="850" baseline="0" dirty="0">
                <a:latin typeface="Helvetica Neue" panose="02000503000000020004" pitchFamily="2"/>
                <a:cs typeface="Arial" panose="020B0604020202020204" pitchFamily="34" charset="0"/>
              </a:rPr>
              <a:t>UNITED STATES </a:t>
            </a:r>
            <a:br>
              <a:rPr lang="en-US" sz="850" baseline="0" dirty="0">
                <a:latin typeface="Helvetica Neue" panose="02000503000000020004" pitchFamily="2"/>
                <a:cs typeface="Arial" panose="020B0604020202020204" pitchFamily="34" charset="0"/>
              </a:rPr>
            </a:br>
            <a:r>
              <a:rPr lang="en-US" sz="850" baseline="0" dirty="0">
                <a:latin typeface="Helvetica Neue" panose="02000503000000020004" pitchFamily="2"/>
                <a:cs typeface="Arial" panose="020B0604020202020204" pitchFamily="34" charset="0"/>
              </a:rPr>
              <a:t>DEPARTMENT OF LABOR</a:t>
            </a:r>
          </a:p>
        </p:txBody>
      </p:sp>
      <p:pic>
        <p:nvPicPr>
          <p:cNvPr id="20" name="image.jpg"/>
          <p:cNvPicPr>
            <a:picLocks noChangeAspect="1" noChangeArrowheads="1"/>
          </p:cNvPicPr>
          <p:nvPr userDrawn="1"/>
        </p:nvPicPr>
        <p:blipFill>
          <a:blip r:embed="rId31" cstate="print">
            <a:extLst>
              <a:ext uri="{28A0092B-C50C-407E-A947-70E740481C1C}">
                <a14:useLocalDpi xmlns:a14="http://schemas.microsoft.com/office/drawing/2010/main" val="0"/>
              </a:ext>
            </a:extLst>
          </a:blip>
          <a:stretch>
            <a:fillRect/>
          </a:stretch>
        </p:blipFill>
        <p:spPr bwMode="auto">
          <a:xfrm>
            <a:off x="3675084" y="6258608"/>
            <a:ext cx="470300" cy="4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6" name="Picture 5"/>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5627076" y="6199466"/>
            <a:ext cx="1506639" cy="610800"/>
          </a:xfrm>
          <a:prstGeom prst="rect">
            <a:avLst/>
          </a:prstGeom>
        </p:spPr>
      </p:pic>
    </p:spTree>
    <p:extLst>
      <p:ext uri="{BB962C8B-B14F-4D97-AF65-F5344CB8AC3E}">
        <p14:creationId xmlns:p14="http://schemas.microsoft.com/office/powerpoint/2010/main" val="2225937397"/>
      </p:ext>
    </p:extLst>
  </p:cSld>
  <p:clrMap bg1="lt1" tx1="dk1" bg2="lt2" tx2="dk2" accent1="accent1" accent2="accent2" accent3="accent3" accent4="accent4" accent5="accent5" accent6="accent6" hlink="hlink" folHlink="folHlink"/>
  <p:sldLayoutIdLst>
    <p:sldLayoutId id="2147483676" r:id="rId1"/>
    <p:sldLayoutId id="2147483663" r:id="rId2"/>
    <p:sldLayoutId id="2147483662" r:id="rId3"/>
    <p:sldLayoutId id="2147483664" r:id="rId4"/>
    <p:sldLayoutId id="2147483684" r:id="rId5"/>
    <p:sldLayoutId id="2147483679" r:id="rId6"/>
    <p:sldLayoutId id="2147483681" r:id="rId7"/>
    <p:sldLayoutId id="2147483682" r:id="rId8"/>
    <p:sldLayoutId id="2147483683" r:id="rId9"/>
    <p:sldLayoutId id="2147483677" r:id="rId10"/>
    <p:sldLayoutId id="2147483687" r:id="rId11"/>
    <p:sldLayoutId id="2147483688" r:id="rId12"/>
    <p:sldLayoutId id="2147483689" r:id="rId13"/>
    <p:sldLayoutId id="2147483690" r:id="rId14"/>
    <p:sldLayoutId id="2147483691" r:id="rId15"/>
    <p:sldLayoutId id="2147483692" r:id="rId16"/>
    <p:sldLayoutId id="2147483685" r:id="rId17"/>
    <p:sldLayoutId id="2147483686" r:id="rId18"/>
    <p:sldLayoutId id="2147483693" r:id="rId19"/>
    <p:sldLayoutId id="2147483678" r:id="rId20"/>
    <p:sldLayoutId id="2147483680" r:id="rId21"/>
    <p:sldLayoutId id="2147483666" r:id="rId22"/>
    <p:sldLayoutId id="2147483667" r:id="rId23"/>
    <p:sldLayoutId id="2147483674" r:id="rId24"/>
    <p:sldLayoutId id="2147483694" r:id="rId25"/>
  </p:sldLayoutIdLst>
  <p:txStyles>
    <p:titleStyle>
      <a:lvl1pPr algn="l" defTabSz="914400" rtl="0" eaLnBrk="1" latinLnBrk="0" hangingPunct="1">
        <a:lnSpc>
          <a:spcPct val="90000"/>
        </a:lnSpc>
        <a:spcBef>
          <a:spcPct val="0"/>
        </a:spcBef>
        <a:buNone/>
        <a:defRPr sz="3600" b="1" i="0" u="none" kern="120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p:titleStyle>
    <p:bodyStyle>
      <a:lvl1pPr marL="365760" indent="-365760" algn="l" defTabSz="914400" rtl="0" eaLnBrk="1" latinLnBrk="0" hangingPunct="1">
        <a:lnSpc>
          <a:spcPct val="90000"/>
        </a:lnSpc>
        <a:spcBef>
          <a:spcPts val="1000"/>
        </a:spcBef>
        <a:buClr>
          <a:schemeClr val="accent4"/>
        </a:buClr>
        <a:buFont typeface="Wingdings" panose="05000000000000000000" pitchFamily="2" charset="2"/>
        <a:buChar char="v"/>
        <a:defRPr sz="2600" kern="1200">
          <a:solidFill>
            <a:schemeClr val="accent1"/>
          </a:solidFill>
          <a:latin typeface="+mn-lt"/>
          <a:ea typeface="+mn-ea"/>
          <a:cs typeface="+mn-cs"/>
        </a:defRPr>
      </a:lvl1pPr>
      <a:lvl2pPr marL="685800" indent="-365760" algn="l" defTabSz="914400" rtl="0" eaLnBrk="1" latinLnBrk="0" hangingPunct="1">
        <a:lnSpc>
          <a:spcPct val="90000"/>
        </a:lnSpc>
        <a:spcBef>
          <a:spcPts val="500"/>
        </a:spcBef>
        <a:buClr>
          <a:schemeClr val="accent2"/>
        </a:buClr>
        <a:buFont typeface="Wingdings 2" panose="05020102010507070707" pitchFamily="18" charset="2"/>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6">
            <a:lumMod val="75000"/>
          </a:schemeClr>
        </a:buClr>
        <a:buFont typeface="Wingdings 2" panose="05020102010507070707" pitchFamily="18" charset="2"/>
        <a:buChar char=""/>
        <a:defRPr sz="2000" kern="1200">
          <a:solidFill>
            <a:schemeClr val="accent2">
              <a:lumMod val="7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lumMod val="65000"/>
            <a:lumOff val="35000"/>
          </a:schemeClr>
        </a:buClr>
        <a:buFont typeface="Wingdings 2" panose="05020102010507070707" pitchFamily="18" charset="2"/>
        <a:buChar char="­"/>
        <a:defRPr sz="1800" kern="1200">
          <a:solidFill>
            <a:schemeClr val="accent4">
              <a:lumMod val="75000"/>
            </a:schemeClr>
          </a:solidFill>
          <a:latin typeface="+mn-lt"/>
          <a:ea typeface="+mn-ea"/>
          <a:cs typeface="+mn-cs"/>
        </a:defRPr>
      </a:lvl4pPr>
      <a:lvl5pPr marL="2057400" indent="-228600" algn="l" defTabSz="914400" rtl="0" eaLnBrk="1" latinLnBrk="0" hangingPunct="1">
        <a:lnSpc>
          <a:spcPct val="90000"/>
        </a:lnSpc>
        <a:spcBef>
          <a:spcPts val="500"/>
        </a:spcBef>
        <a:buClr>
          <a:schemeClr val="bg1">
            <a:lumMod val="75000"/>
          </a:schemeClr>
        </a:buClr>
        <a:buFont typeface="Wingdings 3" panose="05040102010807070707" pitchFamily="18"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tm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hyperlink" Target="https://www.doleta.gov/business/pdf/SWFI_Grantee_Abstracts.pdf"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hyperlink" Target="mailto:Baird.megan@dol.gov" TargetMode="External"/><Relationship Id="rId7" Type="http://schemas.openxmlformats.org/officeDocument/2006/relationships/image" Target="../media/image45.emf"/><Relationship Id="rId2" Type="http://schemas.openxmlformats.org/officeDocument/2006/relationships/notesSlide" Target="../notesSlides/notesSlide27.xml"/><Relationship Id="rId1" Type="http://schemas.openxmlformats.org/officeDocument/2006/relationships/slideLayout" Target="../slideLayouts/slideLayout19.xml"/><Relationship Id="rId6" Type="http://schemas.openxmlformats.org/officeDocument/2006/relationships/hyperlink" Target="mailto:Louisa.Erickson@dshs.wa.gov" TargetMode="External"/><Relationship Id="rId5" Type="http://schemas.openxmlformats.org/officeDocument/2006/relationships/hyperlink" Target="mailto:brandon.butler@maryland.gov" TargetMode="External"/><Relationship Id="rId4" Type="http://schemas.openxmlformats.org/officeDocument/2006/relationships/hyperlink" Target="mailto:Susan.golonka@acf.hhs.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483577" y="2672393"/>
            <a:ext cx="8153400" cy="1208026"/>
          </a:xfrm>
        </p:spPr>
        <p:txBody>
          <a:bodyPr>
            <a:noAutofit/>
          </a:bodyPr>
          <a:lstStyle/>
          <a:p>
            <a:r>
              <a:rPr lang="en-US" sz="4000" dirty="0"/>
              <a:t>Promoting Economic Self-Sufficiency through Temporary Assistance for Needy Families (TANF) and Workforce Innovation and Opportunity Act (WIOA) </a:t>
            </a:r>
            <a:br>
              <a:rPr lang="en-US" sz="4000" dirty="0"/>
            </a:br>
            <a:r>
              <a:rPr lang="en-US" sz="4000" dirty="0"/>
              <a:t>2Gen Partnerships</a:t>
            </a:r>
          </a:p>
        </p:txBody>
      </p:sp>
      <p:sp>
        <p:nvSpPr>
          <p:cNvPr id="9" name="Text Placeholder 8"/>
          <p:cNvSpPr>
            <a:spLocks noGrp="1"/>
          </p:cNvSpPr>
          <p:nvPr>
            <p:ph type="body" sz="quarter" idx="10"/>
          </p:nvPr>
        </p:nvSpPr>
        <p:spPr>
          <a:xfrm>
            <a:off x="5142276" y="4014057"/>
            <a:ext cx="3262924" cy="1203792"/>
          </a:xfrm>
        </p:spPr>
        <p:txBody>
          <a:bodyPr/>
          <a:lstStyle/>
          <a:p>
            <a:r>
              <a:rPr lang="en-US" dirty="0"/>
              <a:t>February 16, 2017</a:t>
            </a:r>
          </a:p>
        </p:txBody>
      </p:sp>
    </p:spTree>
    <p:extLst>
      <p:ext uri="{BB962C8B-B14F-4D97-AF65-F5344CB8AC3E}">
        <p14:creationId xmlns:p14="http://schemas.microsoft.com/office/powerpoint/2010/main" val="2789789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ACF Promotes and Supports…</a:t>
            </a:r>
          </a:p>
        </p:txBody>
      </p:sp>
      <p:pic>
        <p:nvPicPr>
          <p:cNvPr id="7" name="Content Placeholder 6"/>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23535" t="7561" r="11483"/>
          <a:stretch/>
        </p:blipFill>
        <p:spPr>
          <a:xfrm>
            <a:off x="300404" y="1802168"/>
            <a:ext cx="3886200" cy="3666781"/>
          </a:xfrm>
        </p:spPr>
      </p:pic>
      <p:sp>
        <p:nvSpPr>
          <p:cNvPr id="5" name="Content Placeholder 4"/>
          <p:cNvSpPr>
            <a:spLocks noGrp="1"/>
          </p:cNvSpPr>
          <p:nvPr>
            <p:ph sz="half" idx="2"/>
          </p:nvPr>
        </p:nvSpPr>
        <p:spPr>
          <a:xfrm>
            <a:off x="4302369" y="1422400"/>
            <a:ext cx="4642339" cy="4754563"/>
          </a:xfrm>
        </p:spPr>
        <p:txBody>
          <a:bodyPr>
            <a:normAutofit fontScale="70000" lnSpcReduction="20000"/>
          </a:bodyPr>
          <a:lstStyle/>
          <a:p>
            <a:pPr>
              <a:lnSpc>
                <a:spcPct val="120000"/>
              </a:lnSpc>
            </a:pPr>
            <a:r>
              <a:rPr lang="en-US" sz="2600" dirty="0"/>
              <a:t>linkages between </a:t>
            </a:r>
            <a:r>
              <a:rPr lang="en-US" sz="2600" b="1" dirty="0"/>
              <a:t>high quality educational </a:t>
            </a:r>
            <a:r>
              <a:rPr lang="en-US" sz="2600" dirty="0"/>
              <a:t>services for children and </a:t>
            </a:r>
            <a:r>
              <a:rPr lang="en-US" sz="2600" b="1" dirty="0"/>
              <a:t>workforce development </a:t>
            </a:r>
            <a:r>
              <a:rPr lang="en-US" sz="2600" dirty="0"/>
              <a:t>services for their parents; </a:t>
            </a:r>
          </a:p>
          <a:p>
            <a:pPr>
              <a:lnSpc>
                <a:spcPct val="120000"/>
              </a:lnSpc>
            </a:pPr>
            <a:r>
              <a:rPr lang="en-US" sz="2600" dirty="0"/>
              <a:t>programmatic efforts to help parents gain the skills, knowledge, and resources to  support their child’s development; </a:t>
            </a:r>
          </a:p>
          <a:p>
            <a:pPr>
              <a:lnSpc>
                <a:spcPct val="120000"/>
              </a:lnSpc>
            </a:pPr>
            <a:r>
              <a:rPr lang="en-US" sz="2600" dirty="0"/>
              <a:t>ensuring that families have access to the economic and social supports needed for </a:t>
            </a:r>
            <a:r>
              <a:rPr lang="en-US" sz="2600" b="1" dirty="0"/>
              <a:t>stability and resilience </a:t>
            </a:r>
            <a:r>
              <a:rPr lang="en-US" sz="2600" dirty="0"/>
              <a:t>and healthy child development, and; </a:t>
            </a:r>
          </a:p>
          <a:p>
            <a:pPr>
              <a:lnSpc>
                <a:spcPct val="120000"/>
              </a:lnSpc>
            </a:pPr>
            <a:r>
              <a:rPr lang="en-US" sz="2600" dirty="0"/>
              <a:t>helping families </a:t>
            </a:r>
            <a:r>
              <a:rPr lang="en-US" sz="2600" b="1" dirty="0"/>
              <a:t>build social capital</a:t>
            </a:r>
            <a:r>
              <a:rPr lang="en-US" sz="2600" dirty="0"/>
              <a:t> that can support both resilience and upward mobility.</a:t>
            </a:r>
          </a:p>
          <a:p>
            <a:endParaRPr lang="en-US" dirty="0"/>
          </a:p>
        </p:txBody>
      </p:sp>
    </p:spTree>
    <p:extLst>
      <p:ext uri="{BB962C8B-B14F-4D97-AF65-F5344CB8AC3E}">
        <p14:creationId xmlns:p14="http://schemas.microsoft.com/office/powerpoint/2010/main" val="3697302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a:solidFill>
                  <a:schemeClr val="tx1">
                    <a:lumMod val="75000"/>
                  </a:schemeClr>
                </a:solidFill>
              </a:rPr>
              <a:t>Examples of Services</a:t>
            </a:r>
          </a:p>
        </p:txBody>
      </p:sp>
      <p:pic>
        <p:nvPicPr>
          <p:cNvPr id="1026" name="Picture 2" descr="link building 2014"/>
          <p:cNvPicPr>
            <a:picLocks noChangeAspect="1" noChangeArrowheads="1"/>
          </p:cNvPicPr>
          <p:nvPr/>
        </p:nvPicPr>
        <p:blipFill rotWithShape="1">
          <a:blip r:embed="rId3">
            <a:clrChange>
              <a:clrFrom>
                <a:srgbClr val="F1F1F1"/>
              </a:clrFrom>
              <a:clrTo>
                <a:srgbClr val="F1F1F1">
                  <a:alpha val="0"/>
                </a:srgbClr>
              </a:clrTo>
            </a:clrChange>
            <a:extLst>
              <a:ext uri="{28A0092B-C50C-407E-A947-70E740481C1C}">
                <a14:useLocalDpi xmlns:a14="http://schemas.microsoft.com/office/drawing/2010/main" val="0"/>
              </a:ext>
            </a:extLst>
          </a:blip>
          <a:srcRect l="23394" t="70166" r="23066" b="6655"/>
          <a:stretch/>
        </p:blipFill>
        <p:spPr bwMode="auto">
          <a:xfrm>
            <a:off x="3024553" y="1370658"/>
            <a:ext cx="2602523" cy="6339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p:cNvSpPr>
            <a:spLocks noGrp="1"/>
          </p:cNvSpPr>
          <p:nvPr>
            <p:ph type="body" sz="quarter" idx="10"/>
          </p:nvPr>
        </p:nvSpPr>
        <p:spPr>
          <a:xfrm>
            <a:off x="921727" y="1444761"/>
            <a:ext cx="2372457" cy="485775"/>
          </a:xfrm>
          <a:prstGeom prst="roundRect">
            <a:avLst/>
          </a:prstGeom>
          <a:ln w="76200">
            <a:solidFill>
              <a:schemeClr val="accent5">
                <a:lumMod val="75000"/>
              </a:schemeClr>
            </a:solidFill>
          </a:ln>
          <a:effectLst/>
        </p:spPr>
        <p:txBody>
          <a:bodyPr bIns="0"/>
          <a:lstStyle/>
          <a:p>
            <a:pPr algn="l">
              <a:spcBef>
                <a:spcPts val="0"/>
              </a:spcBef>
            </a:pPr>
            <a:r>
              <a:rPr lang="en-US" dirty="0"/>
              <a:t>Child-focused:</a:t>
            </a:r>
          </a:p>
        </p:txBody>
      </p:sp>
      <p:sp>
        <p:nvSpPr>
          <p:cNvPr id="12" name="Content Placeholder 11"/>
          <p:cNvSpPr>
            <a:spLocks noGrp="1"/>
          </p:cNvSpPr>
          <p:nvPr>
            <p:ph sz="half" idx="1"/>
          </p:nvPr>
        </p:nvSpPr>
        <p:spPr/>
        <p:txBody>
          <a:bodyPr/>
          <a:lstStyle/>
          <a:p>
            <a:r>
              <a:rPr lang="en-US" dirty="0"/>
              <a:t>Early Head Start / Head Start</a:t>
            </a:r>
          </a:p>
          <a:p>
            <a:r>
              <a:rPr lang="en-US" dirty="0"/>
              <a:t>High-quality child care</a:t>
            </a:r>
          </a:p>
          <a:p>
            <a:r>
              <a:rPr lang="en-US" dirty="0"/>
              <a:t>Home visiting</a:t>
            </a:r>
          </a:p>
          <a:p>
            <a:r>
              <a:rPr lang="en-US" dirty="0"/>
              <a:t>Physical &amp; behavioral health</a:t>
            </a:r>
          </a:p>
        </p:txBody>
      </p:sp>
      <p:sp>
        <p:nvSpPr>
          <p:cNvPr id="13" name="Content Placeholder 12"/>
          <p:cNvSpPr>
            <a:spLocks noGrp="1"/>
          </p:cNvSpPr>
          <p:nvPr>
            <p:ph sz="half" idx="2"/>
          </p:nvPr>
        </p:nvSpPr>
        <p:spPr>
          <a:xfrm>
            <a:off x="4583723" y="2019300"/>
            <a:ext cx="4560277" cy="4157663"/>
          </a:xfrm>
        </p:spPr>
        <p:txBody>
          <a:bodyPr>
            <a:normAutofit/>
          </a:bodyPr>
          <a:lstStyle/>
          <a:p>
            <a:r>
              <a:rPr lang="en-US" b="1" dirty="0"/>
              <a:t>Workforce development</a:t>
            </a:r>
          </a:p>
          <a:p>
            <a:r>
              <a:rPr lang="en-US" dirty="0"/>
              <a:t>Occupational training</a:t>
            </a:r>
          </a:p>
          <a:p>
            <a:r>
              <a:rPr lang="en-US" dirty="0"/>
              <a:t>Post-secondary education</a:t>
            </a:r>
          </a:p>
          <a:p>
            <a:r>
              <a:rPr lang="en-US" dirty="0"/>
              <a:t>Adult Basic Education/GED/ESL</a:t>
            </a:r>
          </a:p>
          <a:p>
            <a:r>
              <a:rPr lang="en-US" dirty="0"/>
              <a:t>Financial coaching</a:t>
            </a:r>
          </a:p>
          <a:p>
            <a:r>
              <a:rPr lang="en-US" dirty="0"/>
              <a:t>Parenting skills</a:t>
            </a:r>
          </a:p>
          <a:p>
            <a:r>
              <a:rPr lang="en-US" dirty="0"/>
              <a:t>Home visiting</a:t>
            </a:r>
          </a:p>
          <a:p>
            <a:r>
              <a:rPr lang="en-US" dirty="0"/>
              <a:t>Physical &amp; behavioral health</a:t>
            </a:r>
          </a:p>
        </p:txBody>
      </p:sp>
      <p:sp>
        <p:nvSpPr>
          <p:cNvPr id="15" name="Text Placeholder 9"/>
          <p:cNvSpPr txBox="1">
            <a:spLocks/>
          </p:cNvSpPr>
          <p:nvPr/>
        </p:nvSpPr>
        <p:spPr>
          <a:xfrm>
            <a:off x="5282711" y="1444762"/>
            <a:ext cx="2630365" cy="485775"/>
          </a:xfrm>
          <a:prstGeom prst="roundRect">
            <a:avLst/>
          </a:prstGeom>
          <a:solidFill>
            <a:schemeClr val="bg1">
              <a:lumMod val="95000"/>
            </a:schemeClr>
          </a:solidFill>
          <a:ln w="76200">
            <a:solidFill>
              <a:schemeClr val="accent5">
                <a:lumMod val="75000"/>
              </a:schemeClr>
            </a:solidFill>
          </a:ln>
          <a:effectLst/>
        </p:spPr>
        <p:txBody>
          <a:bodyPr vert="horz" lIns="91440" tIns="0" rIns="91440" bIns="0" rtlCol="0" anchor="ctr">
            <a:normAutofit/>
          </a:bodyPr>
          <a:lstStyle>
            <a:lvl1pPr marL="0" indent="0" algn="ctr" defTabSz="914400" rtl="0" eaLnBrk="1" latinLnBrk="0" hangingPunct="1">
              <a:lnSpc>
                <a:spcPct val="90000"/>
              </a:lnSpc>
              <a:spcBef>
                <a:spcPts val="1000"/>
              </a:spcBef>
              <a:buClr>
                <a:schemeClr val="accent4"/>
              </a:buClr>
              <a:buFont typeface="Wingdings" panose="05000000000000000000" pitchFamily="2" charset="2"/>
              <a:buNone/>
              <a:defRPr lang="en-US" sz="2400" b="1" i="1" kern="120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vl2pPr marL="685800" indent="-365760" algn="l" defTabSz="914400" rtl="0" eaLnBrk="1" latinLnBrk="0" hangingPunct="1">
              <a:lnSpc>
                <a:spcPct val="90000"/>
              </a:lnSpc>
              <a:spcBef>
                <a:spcPts val="500"/>
              </a:spcBef>
              <a:buClr>
                <a:schemeClr val="accent2"/>
              </a:buClr>
              <a:buFont typeface="Wingdings 2" panose="05020102010507070707" pitchFamily="18" charset="2"/>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6">
                  <a:lumMod val="75000"/>
                </a:schemeClr>
              </a:buClr>
              <a:buFont typeface="Wingdings 2" panose="05020102010507070707" pitchFamily="18" charset="2"/>
              <a:buChar char=""/>
              <a:defRPr sz="2000" kern="1200">
                <a:solidFill>
                  <a:schemeClr val="accent2">
                    <a:lumMod val="7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lumMod val="65000"/>
                  <a:lumOff val="35000"/>
                </a:schemeClr>
              </a:buClr>
              <a:buFont typeface="Wingdings 2" panose="05020102010507070707" pitchFamily="18" charset="2"/>
              <a:buChar char="­"/>
              <a:defRPr sz="1800" kern="1200">
                <a:solidFill>
                  <a:schemeClr val="accent4">
                    <a:lumMod val="75000"/>
                  </a:schemeClr>
                </a:solidFill>
                <a:latin typeface="+mn-lt"/>
                <a:ea typeface="+mn-ea"/>
                <a:cs typeface="+mn-cs"/>
              </a:defRPr>
            </a:lvl4pPr>
            <a:lvl5pPr marL="2057400" indent="-228600" algn="l" defTabSz="914400" rtl="0" eaLnBrk="1" latinLnBrk="0" hangingPunct="1">
              <a:lnSpc>
                <a:spcPct val="90000"/>
              </a:lnSpc>
              <a:spcBef>
                <a:spcPts val="500"/>
              </a:spcBef>
              <a:buClr>
                <a:schemeClr val="bg1">
                  <a:lumMod val="75000"/>
                </a:schemeClr>
              </a:buClr>
              <a:buFont typeface="Wingdings 3" panose="05040102010807070707" pitchFamily="18"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spcBef>
                <a:spcPts val="0"/>
              </a:spcBef>
            </a:pPr>
            <a:r>
              <a:rPr lang="en-US" dirty="0"/>
              <a:t>Parent-focused:</a:t>
            </a:r>
          </a:p>
        </p:txBody>
      </p:sp>
    </p:spTree>
    <p:extLst>
      <p:ext uri="{BB962C8B-B14F-4D97-AF65-F5344CB8AC3E}">
        <p14:creationId xmlns:p14="http://schemas.microsoft.com/office/powerpoint/2010/main" val="654327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Two-Gen: TANF &amp; WIOA</a:t>
            </a:r>
          </a:p>
        </p:txBody>
      </p:sp>
      <p:sp>
        <p:nvSpPr>
          <p:cNvPr id="4" name="Content Placeholder 3"/>
          <p:cNvSpPr>
            <a:spLocks noGrp="1"/>
          </p:cNvSpPr>
          <p:nvPr>
            <p:ph idx="1"/>
          </p:nvPr>
        </p:nvSpPr>
        <p:spPr>
          <a:xfrm>
            <a:off x="445477" y="1474845"/>
            <a:ext cx="8698524" cy="4608456"/>
          </a:xfrm>
        </p:spPr>
        <p:txBody>
          <a:bodyPr>
            <a:normAutofit/>
          </a:bodyPr>
          <a:lstStyle/>
          <a:p>
            <a:r>
              <a:rPr lang="en-US" dirty="0"/>
              <a:t>TANF agencies and workforce organizations can partner to: </a:t>
            </a:r>
          </a:p>
          <a:p>
            <a:pPr lvl="1"/>
            <a:r>
              <a:rPr lang="en-US" dirty="0"/>
              <a:t>Offer contextualized adult education (e.g. short-term trainings within career pathways).</a:t>
            </a:r>
          </a:p>
          <a:p>
            <a:pPr lvl="1"/>
            <a:r>
              <a:rPr lang="en-US" dirty="0"/>
              <a:t>Work around the child’s school day.</a:t>
            </a:r>
          </a:p>
          <a:p>
            <a:pPr lvl="1"/>
            <a:r>
              <a:rPr lang="en-US" dirty="0"/>
              <a:t>Ensure access to child care and transportation services.</a:t>
            </a:r>
          </a:p>
          <a:p>
            <a:pPr lvl="1"/>
            <a:r>
              <a:rPr lang="en-US" dirty="0"/>
              <a:t>Promote social connections among parent participants.</a:t>
            </a:r>
          </a:p>
          <a:p>
            <a:pPr lvl="1"/>
            <a:r>
              <a:rPr lang="en-US" dirty="0"/>
              <a:t>Include a whole-family approach in assessments and goal-setting.</a:t>
            </a:r>
          </a:p>
          <a:p>
            <a:endParaRPr lang="en-US" dirty="0"/>
          </a:p>
          <a:p>
            <a:endParaRPr lang="en-US" dirty="0"/>
          </a:p>
        </p:txBody>
      </p:sp>
    </p:spTree>
    <p:extLst>
      <p:ext uri="{BB962C8B-B14F-4D97-AF65-F5344CB8AC3E}">
        <p14:creationId xmlns:p14="http://schemas.microsoft.com/office/powerpoint/2010/main" val="2781699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4348" t="37867" r="11776" b="40441"/>
          <a:stretch/>
        </p:blipFill>
        <p:spPr bwMode="auto">
          <a:xfrm>
            <a:off x="1783124" y="1291333"/>
            <a:ext cx="7360876" cy="3937637"/>
          </a:xfrm>
          <a:prstGeom prst="rect">
            <a:avLst/>
          </a:prstGeom>
          <a:noFill/>
          <a:ln w="381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a:t>Two-Gen Efforts Nationwide</a:t>
            </a:r>
          </a:p>
        </p:txBody>
      </p:sp>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8293" y="4915306"/>
            <a:ext cx="3322107" cy="1239592"/>
          </a:xfrm>
          <a:prstGeom prst="rect">
            <a:avLst/>
          </a:prstGeom>
        </p:spPr>
      </p:pic>
      <p:sp>
        <p:nvSpPr>
          <p:cNvPr id="9" name="AutoShape 2" descr="https://www.google.com/maps/d/mapimage?mid=1gOn_m7pPPUg45lbBX3VK6hUlK8M&amp;llsw=21.860971,-138.251953&amp;llne=51.753888,-64.423828&amp;w=518&amp;h=816&amp;scale=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 name="AutoShape 5" descr="https://www.google.com/maps/d/mapimage?mid=1gOn_m7pPPUg45lbBX3VK6hUlK8M&amp;llsw=55.140885,162.729492&amp;llne=71.71181,-123.442383&amp;w=518&amp;h=816&amp;scale=4"/>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30"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7986" t="35302" r="15347" b="33852"/>
          <a:stretch/>
        </p:blipFill>
        <p:spPr bwMode="auto">
          <a:xfrm>
            <a:off x="34925" y="3962133"/>
            <a:ext cx="2133600" cy="2221595"/>
          </a:xfrm>
          <a:prstGeom prst="rect">
            <a:avLst/>
          </a:prstGeom>
          <a:noFill/>
          <a:ln w="381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11" name="AutoShape 8" descr="https://www.google.com/maps/d/mapimage?mid=1gOn_m7pPPUg45lbBX3VK6hUlK8M&amp;llsw=3.534785,164.355468&amp;llne=38.530534,-121.816407&amp;w=518&amp;h=816&amp;scale=4"/>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33" name="Picture 9"/>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7434" t="47496" r="43399" b="45988"/>
          <a:stretch/>
        </p:blipFill>
        <p:spPr bwMode="auto">
          <a:xfrm>
            <a:off x="2168525" y="4803829"/>
            <a:ext cx="577850" cy="647083"/>
          </a:xfrm>
          <a:prstGeom prst="rect">
            <a:avLst/>
          </a:prstGeom>
          <a:noFill/>
          <a:ln w="381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605846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Strengthening Working Families Initiative (SWFI)</a:t>
            </a:r>
          </a:p>
        </p:txBody>
      </p:sp>
      <p:sp>
        <p:nvSpPr>
          <p:cNvPr id="3" name="Content Placeholder 2"/>
          <p:cNvSpPr>
            <a:spLocks noGrp="1"/>
          </p:cNvSpPr>
          <p:nvPr>
            <p:ph idx="1"/>
          </p:nvPr>
        </p:nvSpPr>
        <p:spPr/>
        <p:txBody>
          <a:bodyPr>
            <a:normAutofit lnSpcReduction="10000"/>
          </a:bodyPr>
          <a:lstStyle/>
          <a:p>
            <a:r>
              <a:rPr lang="en-US" dirty="0"/>
              <a:t>In June 2016, DOL announced nearly $54 million in grant funds awarded to 14 public and Private partnerships to: </a:t>
            </a:r>
          </a:p>
          <a:p>
            <a:pPr lvl="1"/>
            <a:r>
              <a:rPr lang="en-US" dirty="0"/>
              <a:t>To provide support to parents who face barriers to training and are in need of increasing skills and competencies that will either prepare them for entry into middle-or high-skilled jobs; </a:t>
            </a:r>
          </a:p>
          <a:p>
            <a:pPr lvl="1"/>
            <a:r>
              <a:rPr lang="en-US" dirty="0"/>
              <a:t>To give more working parents a career pathway and into middle-or high skilled jobs; and</a:t>
            </a:r>
          </a:p>
          <a:p>
            <a:pPr lvl="1"/>
            <a:r>
              <a:rPr lang="en-US" dirty="0"/>
              <a:t>To give more working parents a career pathway to secure higher wage jobs by addressing the significant barriers to participating in and completing training, and in trying to find and acquire affordable, quality child care. </a:t>
            </a:r>
          </a:p>
          <a:p>
            <a:pPr lvl="1"/>
            <a:endParaRPr lang="en-US" dirty="0"/>
          </a:p>
        </p:txBody>
      </p:sp>
    </p:spTree>
    <p:extLst>
      <p:ext uri="{BB962C8B-B14F-4D97-AF65-F5344CB8AC3E}">
        <p14:creationId xmlns:p14="http://schemas.microsoft.com/office/powerpoint/2010/main" val="1948024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946" y="1360604"/>
            <a:ext cx="7772400" cy="4648200"/>
          </a:xfrm>
          <a:prstGeom prst="rect">
            <a:avLst/>
          </a:prstGeom>
        </p:spPr>
      </p:pic>
      <p:sp>
        <p:nvSpPr>
          <p:cNvPr id="2" name="Title 1"/>
          <p:cNvSpPr>
            <a:spLocks noGrp="1"/>
          </p:cNvSpPr>
          <p:nvPr>
            <p:ph type="title"/>
          </p:nvPr>
        </p:nvSpPr>
        <p:spPr/>
        <p:txBody>
          <a:bodyPr/>
          <a:lstStyle/>
          <a:p>
            <a:r>
              <a:rPr lang="en-US" dirty="0"/>
              <a:t>Overview of SWFI Grantees</a:t>
            </a:r>
          </a:p>
        </p:txBody>
      </p:sp>
      <p:sp>
        <p:nvSpPr>
          <p:cNvPr id="4" name="Footer Placeholder 3"/>
          <p:cNvSpPr>
            <a:spLocks noGrp="1"/>
          </p:cNvSpPr>
          <p:nvPr>
            <p:ph type="ftr" sz="quarter" idx="4294967295"/>
          </p:nvPr>
        </p:nvSpPr>
        <p:spPr>
          <a:xfrm>
            <a:off x="0" y="6416675"/>
            <a:ext cx="2895600" cy="365125"/>
          </a:xfrm>
          <a:prstGeom prst="rect">
            <a:avLst/>
          </a:prstGeom>
        </p:spPr>
        <p:txBody>
          <a:bodyPr/>
          <a:lstStyle/>
          <a:p>
            <a:r>
              <a:rPr lang="en-US" dirty="0"/>
              <a:t>#</a:t>
            </a:r>
          </a:p>
        </p:txBody>
      </p:sp>
      <p:sp>
        <p:nvSpPr>
          <p:cNvPr id="5" name="Slide Number Placeholder 4"/>
          <p:cNvSpPr>
            <a:spLocks noGrp="1"/>
          </p:cNvSpPr>
          <p:nvPr>
            <p:ph type="sldNum" sz="quarter" idx="4294967295"/>
          </p:nvPr>
        </p:nvSpPr>
        <p:spPr>
          <a:xfrm>
            <a:off x="7010400" y="6416675"/>
            <a:ext cx="2133600" cy="365125"/>
          </a:xfrm>
          <a:prstGeom prst="rect">
            <a:avLst/>
          </a:prstGeom>
        </p:spPr>
        <p:txBody>
          <a:bodyPr/>
          <a:lstStyle/>
          <a:p>
            <a:fld id="{01723B91-CE10-4F20-890A-0852E2246859}" type="slidenum">
              <a:rPr lang="en-US" smtClean="0"/>
              <a:pPr/>
              <a:t>15</a:t>
            </a:fld>
            <a:endParaRPr lang="en-US" dirty="0"/>
          </a:p>
        </p:txBody>
      </p:sp>
      <p:sp>
        <p:nvSpPr>
          <p:cNvPr id="7" name="TextBox 6"/>
          <p:cNvSpPr txBox="1"/>
          <p:nvPr/>
        </p:nvSpPr>
        <p:spPr>
          <a:xfrm>
            <a:off x="848032" y="1360319"/>
            <a:ext cx="3886200" cy="400110"/>
          </a:xfrm>
          <a:prstGeom prst="rect">
            <a:avLst/>
          </a:prstGeom>
          <a:noFill/>
        </p:spPr>
        <p:txBody>
          <a:bodyPr wrap="square" rtlCol="0">
            <a:spAutoFit/>
          </a:bodyPr>
          <a:lstStyle/>
          <a:p>
            <a:pPr algn="ctr"/>
            <a:r>
              <a:rPr lang="en-US" sz="2000" dirty="0"/>
              <a:t>H-1B SWFI Grantees (14 Total)</a:t>
            </a:r>
          </a:p>
        </p:txBody>
      </p:sp>
      <p:sp>
        <p:nvSpPr>
          <p:cNvPr id="8" name="TextBox 7"/>
          <p:cNvSpPr txBox="1"/>
          <p:nvPr/>
        </p:nvSpPr>
        <p:spPr>
          <a:xfrm>
            <a:off x="0" y="4735332"/>
            <a:ext cx="3554094" cy="1200329"/>
          </a:xfrm>
          <a:prstGeom prst="rect">
            <a:avLst/>
          </a:prstGeom>
          <a:solidFill>
            <a:schemeClr val="bg1"/>
          </a:solidFill>
          <a:ln>
            <a:solidFill>
              <a:srgbClr val="C00000"/>
            </a:solidFill>
          </a:ln>
        </p:spPr>
        <p:txBody>
          <a:bodyPr wrap="square" rtlCol="0">
            <a:spAutoFit/>
          </a:bodyPr>
          <a:lstStyle/>
          <a:p>
            <a:pPr algn="ctr"/>
            <a:r>
              <a:rPr lang="en-US" i="1" dirty="0"/>
              <a:t>To learn more about the SWFI grant program, visit: </a:t>
            </a:r>
            <a:r>
              <a:rPr lang="en-US" dirty="0">
                <a:hlinkClick r:id="rId4"/>
              </a:rPr>
              <a:t>https://www.doleta.gov/business/pdf/SWFI_Grantee_Abstracts.pdf </a:t>
            </a:r>
            <a:endParaRPr lang="en-US" dirty="0"/>
          </a:p>
        </p:txBody>
      </p:sp>
    </p:spTree>
    <p:extLst>
      <p:ext uri="{BB962C8B-B14F-4D97-AF65-F5344CB8AC3E}">
        <p14:creationId xmlns:p14="http://schemas.microsoft.com/office/powerpoint/2010/main" val="7352013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Maryland’s 2Gen Approach</a:t>
            </a:r>
          </a:p>
        </p:txBody>
      </p:sp>
      <p:sp>
        <p:nvSpPr>
          <p:cNvPr id="4" name="Text Placeholder 3"/>
          <p:cNvSpPr>
            <a:spLocks noGrp="1"/>
          </p:cNvSpPr>
          <p:nvPr>
            <p:ph type="body" idx="1"/>
          </p:nvPr>
        </p:nvSpPr>
        <p:spPr/>
        <p:txBody>
          <a:bodyPr/>
          <a:lstStyle/>
          <a:p>
            <a:pPr algn="l"/>
            <a:r>
              <a:rPr lang="en-US" b="1" dirty="0"/>
              <a:t>Brandon Butler</a:t>
            </a:r>
          </a:p>
          <a:p>
            <a:pPr algn="l"/>
            <a:r>
              <a:rPr lang="en-US" dirty="0"/>
              <a:t>Pockets of Innovation and Promise for </a:t>
            </a:r>
          </a:p>
          <a:p>
            <a:pPr algn="l"/>
            <a:r>
              <a:rPr lang="en-US" dirty="0"/>
              <a:t>Maryland’s Families </a:t>
            </a:r>
          </a:p>
        </p:txBody>
      </p:sp>
    </p:spTree>
    <p:extLst>
      <p:ext uri="{BB962C8B-B14F-4D97-AF65-F5344CB8AC3E}">
        <p14:creationId xmlns:p14="http://schemas.microsoft.com/office/powerpoint/2010/main" val="6050332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Vision…</a:t>
            </a:r>
          </a:p>
        </p:txBody>
      </p:sp>
      <p:sp>
        <p:nvSpPr>
          <p:cNvPr id="4" name="Content Placeholder 3"/>
          <p:cNvSpPr>
            <a:spLocks noGrp="1"/>
          </p:cNvSpPr>
          <p:nvPr>
            <p:ph idx="1"/>
          </p:nvPr>
        </p:nvSpPr>
        <p:spPr/>
        <p:txBody>
          <a:bodyPr>
            <a:normAutofit/>
          </a:bodyPr>
          <a:lstStyle/>
          <a:p>
            <a:pPr>
              <a:spcAft>
                <a:spcPts val="600"/>
              </a:spcAft>
            </a:pPr>
            <a:r>
              <a:rPr lang="en-US" sz="3200" dirty="0"/>
              <a:t>The TANF &amp; WIOA Partnership</a:t>
            </a:r>
          </a:p>
          <a:p>
            <a:pPr lvl="1">
              <a:spcAft>
                <a:spcPts val="600"/>
              </a:spcAft>
            </a:pPr>
            <a:r>
              <a:rPr lang="en-US" dirty="0"/>
              <a:t>The State’s Combined Workforce Plan</a:t>
            </a:r>
          </a:p>
          <a:p>
            <a:pPr lvl="1">
              <a:spcAft>
                <a:spcPts val="600"/>
              </a:spcAft>
            </a:pPr>
            <a:r>
              <a:rPr lang="en-US" dirty="0"/>
              <a:t>Local Plans;</a:t>
            </a:r>
          </a:p>
          <a:p>
            <a:pPr lvl="1">
              <a:spcAft>
                <a:spcPts val="600"/>
              </a:spcAft>
            </a:pPr>
            <a:r>
              <a:rPr lang="en-US" dirty="0"/>
              <a:t>Memoranda of Understanding and Resource Sharing; </a:t>
            </a:r>
          </a:p>
          <a:p>
            <a:pPr lvl="1">
              <a:spcAft>
                <a:spcPts val="600"/>
              </a:spcAft>
            </a:pPr>
            <a:r>
              <a:rPr lang="en-US" dirty="0"/>
              <a:t>Alignment Group;</a:t>
            </a:r>
          </a:p>
          <a:p>
            <a:pPr lvl="1">
              <a:spcAft>
                <a:spcPts val="600"/>
              </a:spcAft>
            </a:pPr>
            <a:r>
              <a:rPr lang="en-US" dirty="0"/>
              <a:t>State Convenings </a:t>
            </a:r>
          </a:p>
          <a:p>
            <a:pPr marL="0" indent="0" algn="r">
              <a:spcBef>
                <a:spcPts val="600"/>
              </a:spcBef>
              <a:buNone/>
            </a:pPr>
            <a:endParaRPr lang="en-US" sz="2200" dirty="0"/>
          </a:p>
          <a:p>
            <a:pPr marL="0" indent="0" algn="r">
              <a:spcBef>
                <a:spcPts val="600"/>
              </a:spcBef>
              <a:buNone/>
            </a:pPr>
            <a:r>
              <a:rPr lang="en-US" sz="2200" dirty="0"/>
              <a:t>“There’s a way to do it better – find it.”  </a:t>
            </a:r>
          </a:p>
          <a:p>
            <a:pPr marL="0" indent="0" algn="r">
              <a:spcBef>
                <a:spcPts val="600"/>
              </a:spcBef>
              <a:buNone/>
            </a:pPr>
            <a:r>
              <a:rPr lang="en-US" sz="2200" dirty="0"/>
              <a:t>-Thomas Edison</a:t>
            </a:r>
          </a:p>
          <a:p>
            <a:pPr lvl="1">
              <a:spcAft>
                <a:spcPts val="600"/>
              </a:spcAft>
            </a:pPr>
            <a:endParaRPr lang="en-US" dirty="0"/>
          </a:p>
        </p:txBody>
      </p:sp>
    </p:spTree>
    <p:extLst>
      <p:ext uri="{BB962C8B-B14F-4D97-AF65-F5344CB8AC3E}">
        <p14:creationId xmlns:p14="http://schemas.microsoft.com/office/powerpoint/2010/main" val="6836937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get to work… </a:t>
            </a:r>
          </a:p>
        </p:txBody>
      </p:sp>
      <p:sp>
        <p:nvSpPr>
          <p:cNvPr id="3" name="Content Placeholder 2"/>
          <p:cNvSpPr>
            <a:spLocks noGrp="1"/>
          </p:cNvSpPr>
          <p:nvPr>
            <p:ph idx="1"/>
          </p:nvPr>
        </p:nvSpPr>
        <p:spPr/>
        <p:txBody>
          <a:bodyPr>
            <a:normAutofit lnSpcReduction="10000"/>
          </a:bodyPr>
          <a:lstStyle/>
          <a:p>
            <a:r>
              <a:rPr lang="en-US" dirty="0"/>
              <a:t>9 WIOA Workgroups </a:t>
            </a:r>
          </a:p>
          <a:p>
            <a:r>
              <a:rPr lang="en-US" dirty="0"/>
              <a:t>“Hitting the reset button” </a:t>
            </a:r>
          </a:p>
          <a:p>
            <a:r>
              <a:rPr lang="en-US" dirty="0"/>
              <a:t>Hundreds of comments over two comment periods</a:t>
            </a:r>
          </a:p>
          <a:p>
            <a:pPr marL="0" indent="0">
              <a:buNone/>
            </a:pPr>
            <a:endParaRPr lang="en-US" dirty="0"/>
          </a:p>
          <a:p>
            <a:pPr marL="320040" lvl="1" indent="0">
              <a:buNone/>
            </a:pPr>
            <a:r>
              <a:rPr lang="en-US" i="1" dirty="0"/>
              <a:t>With every regulation promulgated pursuant to the federal Act, with every guidance issued by the federal agencies charged with oversight of the programs included in this Plan, with every technical assistance and training received, Maryland dedicates to learn together, to discuss the pressing issues, and to come to lasting solutions for our collective customers. </a:t>
            </a:r>
          </a:p>
        </p:txBody>
      </p:sp>
    </p:spTree>
    <p:extLst>
      <p:ext uri="{BB962C8B-B14F-4D97-AF65-F5344CB8AC3E}">
        <p14:creationId xmlns:p14="http://schemas.microsoft.com/office/powerpoint/2010/main" val="38732462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Placing people at the center… </a:t>
            </a:r>
          </a:p>
        </p:txBody>
      </p:sp>
      <p:sp>
        <p:nvSpPr>
          <p:cNvPr id="3" name="Content Placeholder 2"/>
          <p:cNvSpPr>
            <a:spLocks noGrp="1"/>
          </p:cNvSpPr>
          <p:nvPr>
            <p:ph idx="1"/>
          </p:nvPr>
        </p:nvSpPr>
        <p:spPr>
          <a:xfrm>
            <a:off x="628650" y="1474845"/>
            <a:ext cx="7886700" cy="4609432"/>
          </a:xfrm>
        </p:spPr>
        <p:txBody>
          <a:bodyPr>
            <a:normAutofit/>
          </a:bodyPr>
          <a:lstStyle/>
          <a:p>
            <a:pPr marL="0" indent="0">
              <a:buNone/>
            </a:pPr>
            <a:r>
              <a:rPr lang="en-US" sz="2400" i="1" dirty="0"/>
              <a:t>Placing people before performance means that Maryland’s workforce system is dedicated to focusing its efforts on those who need our assistance the most…. </a:t>
            </a:r>
          </a:p>
          <a:p>
            <a:pPr marL="0" indent="0">
              <a:buNone/>
            </a:pPr>
            <a:r>
              <a:rPr lang="en-US" sz="2400" i="1" dirty="0"/>
              <a:t>This strategy does not mean that Maryland is going to forsake all performance measures. Rather, it requires a change in focus from numbers and figures on a page to people who walk through the doors of any one of Maryland’s American Job Centers, local Department of Social Services offices, or other local career centers. It means that Maryland’s workforce system is dedicated to improving the lives of Marylanders. </a:t>
            </a:r>
          </a:p>
        </p:txBody>
      </p:sp>
    </p:spTree>
    <p:extLst>
      <p:ext uri="{BB962C8B-B14F-4D97-AF65-F5344CB8AC3E}">
        <p14:creationId xmlns:p14="http://schemas.microsoft.com/office/powerpoint/2010/main" val="1180796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382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 all starts with a plan… </a:t>
            </a:r>
          </a:p>
        </p:txBody>
      </p:sp>
      <p:sp>
        <p:nvSpPr>
          <p:cNvPr id="3" name="Content Placeholder 2"/>
          <p:cNvSpPr>
            <a:spLocks noGrp="1"/>
          </p:cNvSpPr>
          <p:nvPr>
            <p:ph idx="1"/>
          </p:nvPr>
        </p:nvSpPr>
        <p:spPr/>
        <p:txBody>
          <a:bodyPr/>
          <a:lstStyle/>
          <a:p>
            <a:r>
              <a:rPr lang="en-US" dirty="0"/>
              <a:t>1 of 14 that made TANF a combined plan partner </a:t>
            </a:r>
          </a:p>
          <a:p>
            <a:r>
              <a:rPr lang="en-US" dirty="0"/>
              <a:t>“Placing people before performance” </a:t>
            </a:r>
          </a:p>
          <a:p>
            <a:pPr lvl="1"/>
            <a:r>
              <a:rPr lang="en-US" dirty="0"/>
              <a:t>CLASP: Maryland’s Plan “clearly describes implementation of priority of service, as required” under WIOA.</a:t>
            </a:r>
          </a:p>
          <a:p>
            <a:pPr lvl="1"/>
            <a:r>
              <a:rPr lang="en-US" dirty="0"/>
              <a:t>Aspen Institute: State’s Combined State Plan “illustrat[es] a deep commitment to serving those who face the most significant barriers to employment.”</a:t>
            </a:r>
          </a:p>
        </p:txBody>
      </p:sp>
    </p:spTree>
    <p:extLst>
      <p:ext uri="{BB962C8B-B14F-4D97-AF65-F5344CB8AC3E}">
        <p14:creationId xmlns:p14="http://schemas.microsoft.com/office/powerpoint/2010/main" val="2253886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Now what… </a:t>
            </a:r>
          </a:p>
        </p:txBody>
      </p:sp>
      <p:sp>
        <p:nvSpPr>
          <p:cNvPr id="3" name="Content Placeholder 2"/>
          <p:cNvSpPr>
            <a:spLocks noGrp="1"/>
          </p:cNvSpPr>
          <p:nvPr>
            <p:ph idx="1"/>
          </p:nvPr>
        </p:nvSpPr>
        <p:spPr/>
        <p:txBody>
          <a:bodyPr/>
          <a:lstStyle/>
          <a:p>
            <a:r>
              <a:rPr lang="en-US" dirty="0"/>
              <a:t>April 2016 could have come and gone… </a:t>
            </a:r>
          </a:p>
          <a:p>
            <a:pPr marL="0" indent="0">
              <a:buNone/>
            </a:pPr>
            <a:endParaRPr lang="en-US" dirty="0"/>
          </a:p>
          <a:p>
            <a:r>
              <a:rPr lang="en-US" dirty="0"/>
              <a:t>It’s one thing to plan and it’s a totally different thing to implement</a:t>
            </a:r>
          </a:p>
          <a:p>
            <a:pPr lvl="1"/>
            <a:r>
              <a:rPr lang="en-US" dirty="0"/>
              <a:t>Local Plans</a:t>
            </a:r>
          </a:p>
          <a:p>
            <a:pPr lvl="1"/>
            <a:r>
              <a:rPr lang="en-US" dirty="0"/>
              <a:t>MOUs</a:t>
            </a:r>
          </a:p>
          <a:p>
            <a:pPr lvl="1"/>
            <a:r>
              <a:rPr lang="en-US" dirty="0"/>
              <a:t>Resources Sharing </a:t>
            </a:r>
          </a:p>
          <a:p>
            <a:pPr lvl="1"/>
            <a:r>
              <a:rPr lang="en-US" dirty="0"/>
              <a:t>Alignment Group</a:t>
            </a:r>
          </a:p>
          <a:p>
            <a:pPr marL="0" indent="0">
              <a:buNone/>
            </a:pPr>
            <a:endParaRPr lang="en-US" dirty="0"/>
          </a:p>
          <a:p>
            <a:endParaRPr lang="en-US" dirty="0"/>
          </a:p>
          <a:p>
            <a:pPr lvl="1"/>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2509" y="3411416"/>
            <a:ext cx="3678150" cy="2074477"/>
          </a:xfrm>
          <a:prstGeom prst="rect">
            <a:avLst/>
          </a:prstGeom>
        </p:spPr>
      </p:pic>
    </p:spTree>
    <p:extLst>
      <p:ext uri="{BB962C8B-B14F-4D97-AF65-F5344CB8AC3E}">
        <p14:creationId xmlns:p14="http://schemas.microsoft.com/office/powerpoint/2010/main" val="14088386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help… </a:t>
            </a:r>
          </a:p>
        </p:txBody>
      </p:sp>
      <p:sp>
        <p:nvSpPr>
          <p:cNvPr id="3" name="Content Placeholder 2"/>
          <p:cNvSpPr>
            <a:spLocks noGrp="1"/>
          </p:cNvSpPr>
          <p:nvPr>
            <p:ph idx="1"/>
          </p:nvPr>
        </p:nvSpPr>
        <p:spPr/>
        <p:txBody>
          <a:bodyPr/>
          <a:lstStyle/>
          <a:p>
            <a:r>
              <a:rPr lang="en-US" dirty="0"/>
              <a:t>State Convenings and thinking of the Maryland Workforce System </a:t>
            </a:r>
          </a:p>
          <a:p>
            <a:r>
              <a:rPr lang="en-US" dirty="0"/>
              <a:t>Systems to Family Stability National Policy Academy </a:t>
            </a:r>
          </a:p>
          <a:p>
            <a:r>
              <a:rPr lang="en-US" dirty="0"/>
              <a:t>Ascend at the Aspen Institute </a:t>
            </a:r>
          </a:p>
          <a:p>
            <a:r>
              <a:rPr lang="en-US" dirty="0"/>
              <a:t>National Governors Association</a:t>
            </a:r>
          </a:p>
          <a:p>
            <a:r>
              <a:rPr lang="en-US" dirty="0"/>
              <a:t>Fostering Innovation </a:t>
            </a:r>
          </a:p>
          <a:p>
            <a:pPr lvl="1"/>
            <a:r>
              <a:rPr lang="en-US" dirty="0"/>
              <a:t>2Gen Pilot sites in Garrett/Allegany and Montgomery Counties </a:t>
            </a:r>
          </a:p>
          <a:p>
            <a:endParaRPr lang="en-US" dirty="0"/>
          </a:p>
          <a:p>
            <a:endParaRPr lang="en-US" dirty="0"/>
          </a:p>
        </p:txBody>
      </p:sp>
    </p:spTree>
    <p:extLst>
      <p:ext uri="{BB962C8B-B14F-4D97-AF65-F5344CB8AC3E}">
        <p14:creationId xmlns:p14="http://schemas.microsoft.com/office/powerpoint/2010/main" val="29066305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52096" y="2235114"/>
            <a:ext cx="7886700" cy="2103119"/>
          </a:xfrm>
        </p:spPr>
      </p:pic>
    </p:spTree>
    <p:extLst>
      <p:ext uri="{BB962C8B-B14F-4D97-AF65-F5344CB8AC3E}">
        <p14:creationId xmlns:p14="http://schemas.microsoft.com/office/powerpoint/2010/main" val="25851999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we’ve learned thus far…</a:t>
            </a:r>
          </a:p>
        </p:txBody>
      </p:sp>
      <p:sp>
        <p:nvSpPr>
          <p:cNvPr id="3" name="Content Placeholder 2"/>
          <p:cNvSpPr>
            <a:spLocks noGrp="1"/>
          </p:cNvSpPr>
          <p:nvPr>
            <p:ph idx="1"/>
          </p:nvPr>
        </p:nvSpPr>
        <p:spPr/>
        <p:txBody>
          <a:bodyPr/>
          <a:lstStyle/>
          <a:p>
            <a:r>
              <a:rPr lang="en-US" dirty="0"/>
              <a:t>Build a system</a:t>
            </a:r>
          </a:p>
          <a:p>
            <a:pPr lvl="1"/>
            <a:r>
              <a:rPr lang="en-US" dirty="0"/>
              <a:t>No longer the best kept secret</a:t>
            </a:r>
          </a:p>
          <a:p>
            <a:r>
              <a:rPr lang="en-US" dirty="0"/>
              <a:t>Celebrate innovation </a:t>
            </a:r>
          </a:p>
          <a:p>
            <a:pPr lvl="1"/>
            <a:r>
              <a:rPr lang="en-US" dirty="0"/>
              <a:t>Best practices guide</a:t>
            </a:r>
          </a:p>
          <a:p>
            <a:r>
              <a:rPr lang="en-US" dirty="0"/>
              <a:t>Prepare for barriers</a:t>
            </a:r>
          </a:p>
          <a:p>
            <a:pPr lvl="1"/>
            <a:r>
              <a:rPr lang="en-US" dirty="0"/>
              <a:t>Cylinders of excellence </a:t>
            </a:r>
          </a:p>
          <a:p>
            <a:pPr lvl="1"/>
            <a:r>
              <a:rPr lang="en-US" dirty="0"/>
              <a:t>We’ve always done it this way… </a:t>
            </a:r>
          </a:p>
          <a:p>
            <a:pPr lvl="1"/>
            <a:r>
              <a:rPr lang="en-US" dirty="0"/>
              <a:t>It would be a cold day… </a:t>
            </a:r>
          </a:p>
          <a:p>
            <a:r>
              <a:rPr lang="en-US" dirty="0"/>
              <a:t>Speak the same language </a:t>
            </a:r>
          </a:p>
          <a:p>
            <a:r>
              <a:rPr lang="en-US" dirty="0"/>
              <a:t>Don’t be afraid to ask “stupid” questions 	</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17995" y="1406770"/>
            <a:ext cx="2338215" cy="3212122"/>
          </a:xfrm>
          <a:prstGeom prst="rect">
            <a:avLst/>
          </a:prstGeom>
        </p:spPr>
      </p:pic>
    </p:spTree>
    <p:extLst>
      <p:ext uri="{BB962C8B-B14F-4D97-AF65-F5344CB8AC3E}">
        <p14:creationId xmlns:p14="http://schemas.microsoft.com/office/powerpoint/2010/main" val="25658215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path forward… </a:t>
            </a:r>
          </a:p>
        </p:txBody>
      </p:sp>
      <p:sp>
        <p:nvSpPr>
          <p:cNvPr id="3" name="Content Placeholder 2"/>
          <p:cNvSpPr>
            <a:spLocks noGrp="1"/>
          </p:cNvSpPr>
          <p:nvPr>
            <p:ph idx="1"/>
          </p:nvPr>
        </p:nvSpPr>
        <p:spPr/>
        <p:txBody>
          <a:bodyPr/>
          <a:lstStyle/>
          <a:p>
            <a:r>
              <a:rPr lang="en-US" dirty="0"/>
              <a:t>How can we leverage 2Gen to add value to the TANF/WIOA relationship? </a:t>
            </a:r>
          </a:p>
          <a:p>
            <a:r>
              <a:rPr lang="en-US" dirty="0"/>
              <a:t>What does a family-friendly job center look like? </a:t>
            </a:r>
          </a:p>
          <a:p>
            <a:r>
              <a:rPr lang="en-US" dirty="0"/>
              <a:t>How can we translate 2Gen for workforce development? </a:t>
            </a:r>
          </a:p>
          <a:p>
            <a:r>
              <a:rPr lang="en-US" dirty="0"/>
              <a:t>Where does adult education fit in?</a:t>
            </a:r>
          </a:p>
          <a:p>
            <a:pPr lvl="1"/>
            <a:r>
              <a:rPr lang="en-US" dirty="0"/>
              <a:t>The Adult Education and </a:t>
            </a:r>
            <a:r>
              <a:rPr lang="en-US" b="1" dirty="0"/>
              <a:t>Family Literacy </a:t>
            </a:r>
            <a:r>
              <a:rPr lang="en-US" dirty="0"/>
              <a:t>Act</a:t>
            </a:r>
          </a:p>
        </p:txBody>
      </p:sp>
    </p:spTree>
    <p:extLst>
      <p:ext uri="{BB962C8B-B14F-4D97-AF65-F5344CB8AC3E}">
        <p14:creationId xmlns:p14="http://schemas.microsoft.com/office/powerpoint/2010/main" val="33393229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endParaRPr lang="en-US" dirty="0"/>
          </a:p>
          <a:p>
            <a:pPr marL="0" indent="0">
              <a:buNone/>
            </a:pPr>
            <a:r>
              <a:rPr lang="en-US" dirty="0"/>
              <a:t>“A key element to innovation is making a compelling case for change. If you can’t convince people that change is needed, you won’t get very far.”</a:t>
            </a:r>
          </a:p>
          <a:p>
            <a:pPr marL="0" indent="0">
              <a:buNone/>
            </a:pPr>
            <a:r>
              <a:rPr lang="en-US" dirty="0"/>
              <a:t>	</a:t>
            </a:r>
          </a:p>
          <a:p>
            <a:pPr marL="0" indent="0">
              <a:buNone/>
            </a:pPr>
            <a:endParaRPr lang="en-US" dirty="0"/>
          </a:p>
          <a:p>
            <a:pPr marL="0" indent="0" algn="r">
              <a:buNone/>
            </a:pPr>
            <a:r>
              <a:rPr lang="en-US" dirty="0"/>
              <a:t>	</a:t>
            </a:r>
            <a:r>
              <a:rPr lang="en-US" sz="1800" dirty="0"/>
              <a:t>-Brian Elms with J.B. Wogan</a:t>
            </a:r>
          </a:p>
          <a:p>
            <a:pPr marL="0" indent="0" algn="r">
              <a:buNone/>
            </a:pPr>
            <a:r>
              <a:rPr lang="en-US" sz="1800" dirty="0"/>
              <a:t>		</a:t>
            </a:r>
            <a:r>
              <a:rPr lang="en-US" sz="1800" i="1" dirty="0"/>
              <a:t>Peak Performance: How Denver’s Peak Academy is Saving Money, Boosting Morale and Just Maybe Changing the World</a:t>
            </a:r>
          </a:p>
        </p:txBody>
      </p:sp>
    </p:spTree>
    <p:extLst>
      <p:ext uri="{BB962C8B-B14F-4D97-AF65-F5344CB8AC3E}">
        <p14:creationId xmlns:p14="http://schemas.microsoft.com/office/powerpoint/2010/main" val="40641167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375" y="1709739"/>
            <a:ext cx="8220563" cy="1579561"/>
          </a:xfrm>
        </p:spPr>
        <p:txBody>
          <a:bodyPr>
            <a:normAutofit fontScale="90000"/>
          </a:bodyPr>
          <a:lstStyle/>
          <a:p>
            <a:r>
              <a:rPr lang="en-US" sz="3800" dirty="0"/>
              <a:t>Workforce Innovation and Opportunity Act (WIOA) TANF Alignment</a:t>
            </a:r>
            <a:br>
              <a:rPr lang="en-US" dirty="0"/>
            </a:br>
            <a:r>
              <a:rPr lang="en-US" sz="2900" dirty="0"/>
              <a:t>Opportunities to Consider Impacts of Intergenerational Poverty</a:t>
            </a:r>
          </a:p>
        </p:txBody>
      </p:sp>
      <p:sp>
        <p:nvSpPr>
          <p:cNvPr id="3" name="Subtitle 2"/>
          <p:cNvSpPr>
            <a:spLocks noGrp="1"/>
          </p:cNvSpPr>
          <p:nvPr>
            <p:ph type="body" idx="1"/>
          </p:nvPr>
        </p:nvSpPr>
        <p:spPr/>
        <p:txBody>
          <a:bodyPr/>
          <a:lstStyle/>
          <a:p>
            <a:pPr lvl="0" algn="l"/>
            <a:r>
              <a:rPr lang="en-US" b="1" dirty="0"/>
              <a:t>Louisa Erickson</a:t>
            </a:r>
          </a:p>
          <a:p>
            <a:pPr lvl="0" algn="l"/>
            <a:r>
              <a:rPr lang="en-US" dirty="0"/>
              <a:t>WIOA Project Manager</a:t>
            </a:r>
          </a:p>
          <a:p>
            <a:pPr lvl="0" algn="l"/>
            <a:r>
              <a:rPr lang="en-US" dirty="0"/>
              <a:t>WA State Department of Social and Health Services</a:t>
            </a:r>
          </a:p>
          <a:p>
            <a:pPr algn="l"/>
            <a:endParaRPr lang="en-US" dirty="0"/>
          </a:p>
        </p:txBody>
      </p:sp>
      <p:sp>
        <p:nvSpPr>
          <p:cNvPr id="5" name="Slide Number Placeholder 4"/>
          <p:cNvSpPr>
            <a:spLocks noGrp="1"/>
          </p:cNvSpPr>
          <p:nvPr>
            <p:ph type="sldNum" sz="quarter" idx="4294967295"/>
          </p:nvPr>
        </p:nvSpPr>
        <p:spPr>
          <a:xfrm>
            <a:off x="7010400" y="6356350"/>
            <a:ext cx="2133600" cy="365125"/>
          </a:xfrm>
          <a:prstGeom prst="rect">
            <a:avLst/>
          </a:prstGeom>
        </p:spPr>
        <p:txBody>
          <a:bodyPr/>
          <a:lstStyle/>
          <a:p>
            <a:fld id="{0C183989-D380-BB4B-8033-B2C050FE378C}" type="slidenum">
              <a:rPr lang="en-US" smtClean="0">
                <a:solidFill>
                  <a:prstClr val="black">
                    <a:tint val="75000"/>
                  </a:prstClr>
                </a:solidFill>
              </a:rPr>
              <a:pPr/>
              <a:t>27</a:t>
            </a:fld>
            <a:endParaRPr lang="en-US" dirty="0">
              <a:solidFill>
                <a:prstClr val="black">
                  <a:tint val="75000"/>
                </a:prstClr>
              </a:solidFill>
            </a:endParaRPr>
          </a:p>
        </p:txBody>
      </p:sp>
      <p:pic>
        <p:nvPicPr>
          <p:cNvPr id="8" name="Picture 7"/>
          <p:cNvPicPr>
            <a:picLocks noChangeAspect="1"/>
          </p:cNvPicPr>
          <p:nvPr/>
        </p:nvPicPr>
        <p:blipFill>
          <a:blip r:embed="rId3"/>
          <a:stretch>
            <a:fillRect/>
          </a:stretch>
        </p:blipFill>
        <p:spPr>
          <a:xfrm>
            <a:off x="685800" y="236933"/>
            <a:ext cx="4470400" cy="165100"/>
          </a:xfrm>
          <a:prstGeom prst="rect">
            <a:avLst/>
          </a:prstGeom>
        </p:spPr>
      </p:pic>
    </p:spTree>
    <p:extLst>
      <p:ext uri="{BB962C8B-B14F-4D97-AF65-F5344CB8AC3E}">
        <p14:creationId xmlns:p14="http://schemas.microsoft.com/office/powerpoint/2010/main" val="28167912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Approaches to Access and Integration</a:t>
            </a:r>
          </a:p>
        </p:txBody>
      </p:sp>
      <p:sp>
        <p:nvSpPr>
          <p:cNvPr id="3" name="Content Placeholder 2"/>
          <p:cNvSpPr>
            <a:spLocks noGrp="1"/>
          </p:cNvSpPr>
          <p:nvPr>
            <p:ph idx="1"/>
          </p:nvPr>
        </p:nvSpPr>
        <p:spPr/>
        <p:txBody>
          <a:bodyPr>
            <a:normAutofit/>
          </a:bodyPr>
          <a:lstStyle/>
          <a:p>
            <a:r>
              <a:rPr lang="en-US" sz="2000" dirty="0"/>
              <a:t>Considerations around WIOA related requirements for TANF</a:t>
            </a:r>
          </a:p>
          <a:p>
            <a:r>
              <a:rPr lang="en-US" sz="2000" dirty="0"/>
              <a:t>Establishing a vision for program partnership  - near term and future</a:t>
            </a:r>
          </a:p>
          <a:p>
            <a:r>
              <a:rPr lang="en-US" sz="2000" dirty="0"/>
              <a:t>Recognize customer, program, and partner needs</a:t>
            </a:r>
          </a:p>
          <a:p>
            <a:r>
              <a:rPr lang="en-US" sz="2000" dirty="0"/>
              <a:t>Be part of the State level WIOA planning and implementation process</a:t>
            </a:r>
          </a:p>
          <a:p>
            <a:r>
              <a:rPr lang="en-US" sz="2000" dirty="0"/>
              <a:t>Strengthen internal partnerships and alignment</a:t>
            </a:r>
          </a:p>
          <a:p>
            <a:r>
              <a:rPr lang="en-US" sz="2000" dirty="0"/>
              <a:t>Tap into broader goals and framework to create a capacity building, 2Gen system to impact intergenerational poverty and advance economic security</a:t>
            </a:r>
          </a:p>
        </p:txBody>
      </p:sp>
    </p:spTree>
    <p:extLst>
      <p:ext uri="{BB962C8B-B14F-4D97-AF65-F5344CB8AC3E}">
        <p14:creationId xmlns:p14="http://schemas.microsoft.com/office/powerpoint/2010/main" val="32528462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4180953" y="1168429"/>
            <a:ext cx="7717972" cy="1631216"/>
          </a:xfrm>
          <a:prstGeom prst="rect">
            <a:avLst/>
          </a:prstGeom>
          <a:noFill/>
        </p:spPr>
        <p:txBody>
          <a:bodyPr wrap="square" rtlCol="0">
            <a:spAutoFit/>
          </a:bodyPr>
          <a:lstStyle/>
          <a:p>
            <a:endParaRPr lang="en-US" sz="2800" dirty="0"/>
          </a:p>
          <a:p>
            <a:endParaRPr lang="en-US" dirty="0"/>
          </a:p>
          <a:p>
            <a:endParaRPr lang="en-US" dirty="0"/>
          </a:p>
          <a:p>
            <a:endParaRPr lang="en-US" dirty="0"/>
          </a:p>
          <a:p>
            <a:endParaRPr lang="en-US" dirty="0"/>
          </a:p>
        </p:txBody>
      </p:sp>
      <p:sp>
        <p:nvSpPr>
          <p:cNvPr id="5" name="Title 1"/>
          <p:cNvSpPr>
            <a:spLocks noGrp="1"/>
          </p:cNvSpPr>
          <p:nvPr>
            <p:ph type="title"/>
          </p:nvPr>
        </p:nvSpPr>
        <p:spPr/>
        <p:txBody>
          <a:bodyPr/>
          <a:lstStyle/>
          <a:p>
            <a:r>
              <a:rPr lang="en-US" dirty="0"/>
              <a:t>Partnership Opportunities </a:t>
            </a:r>
          </a:p>
        </p:txBody>
      </p:sp>
      <p:sp>
        <p:nvSpPr>
          <p:cNvPr id="9" name="Content Placeholder 8"/>
          <p:cNvSpPr>
            <a:spLocks noGrp="1"/>
          </p:cNvSpPr>
          <p:nvPr>
            <p:ph idx="1"/>
          </p:nvPr>
        </p:nvSpPr>
        <p:spPr/>
        <p:txBody>
          <a:bodyPr/>
          <a:lstStyle/>
          <a:p>
            <a:r>
              <a:rPr lang="en-US" dirty="0"/>
              <a:t>TANF-WIOA collaboration</a:t>
            </a:r>
          </a:p>
          <a:p>
            <a:r>
              <a:rPr lang="en-US" dirty="0"/>
              <a:t>TANF partnering in one-stop system</a:t>
            </a:r>
          </a:p>
          <a:p>
            <a:pPr lvl="1"/>
            <a:r>
              <a:rPr lang="en-US" dirty="0"/>
              <a:t>Statewide</a:t>
            </a:r>
          </a:p>
          <a:p>
            <a:pPr lvl="1"/>
            <a:r>
              <a:rPr lang="en-US" dirty="0"/>
              <a:t>In specific localities</a:t>
            </a:r>
          </a:p>
          <a:p>
            <a:r>
              <a:rPr lang="en-US" dirty="0"/>
              <a:t>Combined State Plan including TANF and SNAP E&amp;T Basic Food Employment and Training (BFET)</a:t>
            </a:r>
          </a:p>
          <a:p>
            <a:endParaRPr lang="en-US" dirty="0"/>
          </a:p>
        </p:txBody>
      </p:sp>
      <p:sp>
        <p:nvSpPr>
          <p:cNvPr id="2" name="Slide Number Placeholder 1"/>
          <p:cNvSpPr>
            <a:spLocks noGrp="1"/>
          </p:cNvSpPr>
          <p:nvPr>
            <p:ph type="sldNum" sz="quarter" idx="4294967295"/>
          </p:nvPr>
        </p:nvSpPr>
        <p:spPr>
          <a:xfrm>
            <a:off x="7010400" y="6356350"/>
            <a:ext cx="2133600" cy="365125"/>
          </a:xfrm>
          <a:prstGeom prst="rect">
            <a:avLst/>
          </a:prstGeom>
        </p:spPr>
        <p:txBody>
          <a:bodyPr/>
          <a:lstStyle/>
          <a:p>
            <a:fld id="{0C183989-D380-BB4B-8033-B2C050FE378C}" type="slidenum">
              <a:rPr lang="en-US" smtClean="0"/>
              <a:t>29</a:t>
            </a:fld>
            <a:endParaRPr lang="en-US" dirty="0"/>
          </a:p>
        </p:txBody>
      </p:sp>
    </p:spTree>
    <p:extLst>
      <p:ext uri="{BB962C8B-B14F-4D97-AF65-F5344CB8AC3E}">
        <p14:creationId xmlns:p14="http://schemas.microsoft.com/office/powerpoint/2010/main" val="2459632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116580" y="1554164"/>
            <a:ext cx="5584526" cy="1534778"/>
          </a:xfrm>
        </p:spPr>
        <p:txBody>
          <a:bodyPr>
            <a:normAutofit fontScale="92500" lnSpcReduction="10000"/>
          </a:bodyPr>
          <a:lstStyle/>
          <a:p>
            <a:r>
              <a:rPr lang="en-US" dirty="0"/>
              <a:t>Megan Baird</a:t>
            </a:r>
          </a:p>
          <a:p>
            <a:pPr lvl="1"/>
            <a:r>
              <a:rPr lang="en-US" dirty="0"/>
              <a:t>Program Manager, Office of Workforce Investment</a:t>
            </a:r>
          </a:p>
          <a:p>
            <a:pPr lvl="2"/>
            <a:r>
              <a:rPr lang="en-US" dirty="0"/>
              <a:t>Employment and Training Administration  US Department of Labor</a:t>
            </a:r>
          </a:p>
        </p:txBody>
      </p:sp>
      <p:sp>
        <p:nvSpPr>
          <p:cNvPr id="8" name="Content Placeholder 7"/>
          <p:cNvSpPr>
            <a:spLocks noGrp="1"/>
          </p:cNvSpPr>
          <p:nvPr>
            <p:ph idx="13"/>
          </p:nvPr>
        </p:nvSpPr>
        <p:spPr>
          <a:xfrm>
            <a:off x="3226323" y="3684866"/>
            <a:ext cx="5412071" cy="1614943"/>
          </a:xfrm>
        </p:spPr>
        <p:txBody>
          <a:bodyPr>
            <a:normAutofit fontScale="92500" lnSpcReduction="20000"/>
          </a:bodyPr>
          <a:lstStyle/>
          <a:p>
            <a:r>
              <a:rPr lang="en-US" dirty="0"/>
              <a:t>Susan Golonka</a:t>
            </a:r>
          </a:p>
          <a:p>
            <a:pPr lvl="1"/>
            <a:r>
              <a:rPr lang="en-US" dirty="0"/>
              <a:t>Acting Director, Office of Family Assistance</a:t>
            </a:r>
          </a:p>
          <a:p>
            <a:pPr lvl="2"/>
            <a:r>
              <a:rPr lang="en-US" dirty="0"/>
              <a:t>Administration for Children and Families US Department of Health and Human Services</a:t>
            </a:r>
          </a:p>
        </p:txBody>
      </p:sp>
      <p:pic>
        <p:nvPicPr>
          <p:cNvPr id="10" name="Picture Placeholder 9"/>
          <p:cNvPicPr>
            <a:picLocks noGrp="1"/>
          </p:cNvPicPr>
          <p:nvPr>
            <p:ph type="pic" sz="quarter" idx="11"/>
          </p:nvPr>
        </p:nvPicPr>
        <p:blipFill>
          <a:blip r:embed="rId3" cstate="print">
            <a:extLst>
              <a:ext uri="{28A0092B-C50C-407E-A947-70E740481C1C}">
                <a14:useLocalDpi xmlns:a14="http://schemas.microsoft.com/office/drawing/2010/main" val="0"/>
              </a:ext>
            </a:extLst>
          </a:blip>
          <a:srcRect l="11721" r="11721"/>
          <a:stretch>
            <a:fillRect/>
          </a:stretch>
        </p:blipFill>
        <p:spPr>
          <a:xfrm>
            <a:off x="1254372" y="3778711"/>
            <a:ext cx="1500553" cy="1484951"/>
          </a:xfrm>
          <a:prstGeom prst="rect">
            <a:avLst/>
          </a:prstGeom>
        </p:spPr>
      </p:pic>
      <p:sp>
        <p:nvSpPr>
          <p:cNvPr id="3" name="Picture Placeholder 2"/>
          <p:cNvSpPr>
            <a:spLocks noGrp="1"/>
          </p:cNvSpPr>
          <p:nvPr>
            <p:ph type="pic" sz="quarter" idx="10"/>
          </p:nvPr>
        </p:nvSpPr>
        <p:spPr>
          <a:xfrm>
            <a:off x="1219200" y="1601055"/>
            <a:ext cx="1582615" cy="1845530"/>
          </a:xfrm>
        </p:spPr>
      </p:sp>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7831"/>
          <a:stretch/>
        </p:blipFill>
        <p:spPr bwMode="auto">
          <a:xfrm>
            <a:off x="1277816" y="1629508"/>
            <a:ext cx="1477109" cy="1793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78971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670311" y="646243"/>
            <a:ext cx="8468436" cy="2117503"/>
          </a:xfrm>
          <a:prstGeom prst="rect">
            <a:avLst/>
          </a:prstGeom>
          <a:noFill/>
        </p:spPr>
        <p:txBody>
          <a:bodyPr wrap="square" rtlCol="0">
            <a:spAutoFit/>
          </a:bodyPr>
          <a:lstStyle/>
          <a:p>
            <a:pPr algn="ctr"/>
            <a:endParaRPr lang="en-US" sz="4400" b="1" dirty="0">
              <a:solidFill>
                <a:prstClr val="black"/>
              </a:solidFill>
              <a:ea typeface="+mj-ea"/>
              <a:cs typeface="+mj-cs"/>
            </a:endParaRPr>
          </a:p>
          <a:p>
            <a:pPr lvl="0">
              <a:spcBef>
                <a:spcPct val="20000"/>
              </a:spcBef>
            </a:pPr>
            <a:endParaRPr lang="en-US" sz="2800" dirty="0">
              <a:solidFill>
                <a:prstClr val="black"/>
              </a:solidFill>
            </a:endParaRPr>
          </a:p>
          <a:p>
            <a:endParaRPr lang="en-US" dirty="0">
              <a:solidFill>
                <a:prstClr val="black"/>
              </a:solidFill>
            </a:endParaRPr>
          </a:p>
          <a:p>
            <a:endParaRPr lang="en-US" dirty="0">
              <a:solidFill>
                <a:prstClr val="black"/>
              </a:solidFill>
            </a:endParaRPr>
          </a:p>
          <a:p>
            <a:r>
              <a:rPr lang="en-US" dirty="0">
                <a:solidFill>
                  <a:prstClr val="black"/>
                </a:solidFill>
              </a:rPr>
              <a:t> </a:t>
            </a:r>
          </a:p>
        </p:txBody>
      </p:sp>
      <p:sp>
        <p:nvSpPr>
          <p:cNvPr id="5" name="Title 1"/>
          <p:cNvSpPr>
            <a:spLocks noGrp="1"/>
          </p:cNvSpPr>
          <p:nvPr>
            <p:ph type="title"/>
          </p:nvPr>
        </p:nvSpPr>
        <p:spPr/>
        <p:txBody>
          <a:bodyPr/>
          <a:lstStyle/>
          <a:p>
            <a:r>
              <a:rPr lang="en-US" dirty="0"/>
              <a:t>TANF perspective: Why partner?</a:t>
            </a:r>
          </a:p>
        </p:txBody>
      </p:sp>
      <p:sp>
        <p:nvSpPr>
          <p:cNvPr id="7" name="Content Placeholder 6"/>
          <p:cNvSpPr>
            <a:spLocks noGrp="1"/>
          </p:cNvSpPr>
          <p:nvPr>
            <p:ph idx="1"/>
          </p:nvPr>
        </p:nvSpPr>
        <p:spPr/>
        <p:txBody>
          <a:bodyPr/>
          <a:lstStyle/>
          <a:p>
            <a:r>
              <a:rPr lang="en-US" dirty="0"/>
              <a:t>Improve TANF recipients’ access to high quality training opportunities tied to job openings and career pathways</a:t>
            </a:r>
          </a:p>
          <a:p>
            <a:r>
              <a:rPr lang="en-US" dirty="0"/>
              <a:t>Improve continuity for parents who move off of TANF; or on and off of TANF over time</a:t>
            </a:r>
          </a:p>
          <a:p>
            <a:r>
              <a:rPr lang="en-US" dirty="0"/>
              <a:t>Reduce duplication of activities, services (possibility of freeing up funds, resources and personnel for other purposes)</a:t>
            </a:r>
          </a:p>
          <a:p>
            <a:endParaRPr lang="en-US" dirty="0"/>
          </a:p>
        </p:txBody>
      </p:sp>
      <p:sp>
        <p:nvSpPr>
          <p:cNvPr id="2" name="Slide Number Placeholder 1"/>
          <p:cNvSpPr>
            <a:spLocks noGrp="1"/>
          </p:cNvSpPr>
          <p:nvPr>
            <p:ph type="sldNum" sz="quarter" idx="4294967295"/>
          </p:nvPr>
        </p:nvSpPr>
        <p:spPr>
          <a:xfrm>
            <a:off x="7010400" y="6356350"/>
            <a:ext cx="2133600" cy="365125"/>
          </a:xfrm>
          <a:prstGeom prst="rect">
            <a:avLst/>
          </a:prstGeom>
        </p:spPr>
        <p:txBody>
          <a:bodyPr/>
          <a:lstStyle/>
          <a:p>
            <a:fld id="{0C183989-D380-BB4B-8033-B2C050FE378C}" type="slidenum">
              <a:rPr lang="en-US" smtClean="0">
                <a:solidFill>
                  <a:prstClr val="black">
                    <a:tint val="75000"/>
                  </a:prstClr>
                </a:solidFill>
              </a:rPr>
              <a:pPr/>
              <a:t>30</a:t>
            </a:fld>
            <a:endParaRPr lang="en-US" dirty="0">
              <a:solidFill>
                <a:prstClr val="black">
                  <a:tint val="75000"/>
                </a:prstClr>
              </a:solidFill>
            </a:endParaRPr>
          </a:p>
        </p:txBody>
      </p:sp>
    </p:spTree>
    <p:extLst>
      <p:ext uri="{BB962C8B-B14F-4D97-AF65-F5344CB8AC3E}">
        <p14:creationId xmlns:p14="http://schemas.microsoft.com/office/powerpoint/2010/main" val="20447435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4183247" y="1231870"/>
            <a:ext cx="7252195" cy="383823"/>
          </a:xfrm>
          <a:prstGeom prst="rect">
            <a:avLst/>
          </a:prstGeom>
          <a:noFill/>
        </p:spPr>
        <p:txBody>
          <a:bodyPr wrap="square" rtlCol="0">
            <a:spAutoFit/>
          </a:bodyPr>
          <a:lstStyle/>
          <a:p>
            <a:pPr marL="457200" lvl="0" indent="-457200">
              <a:lnSpc>
                <a:spcPct val="115000"/>
              </a:lnSpc>
              <a:spcAft>
                <a:spcPts val="1000"/>
              </a:spcAft>
              <a:buFont typeface="Arial" panose="020B0604020202020204" pitchFamily="34" charset="0"/>
              <a:buChar char="•"/>
            </a:pPr>
            <a:endParaRPr lang="en-US" dirty="0">
              <a:solidFill>
                <a:prstClr val="black"/>
              </a:solidFill>
            </a:endParaRPr>
          </a:p>
        </p:txBody>
      </p:sp>
      <p:sp>
        <p:nvSpPr>
          <p:cNvPr id="5" name="Title 1"/>
          <p:cNvSpPr>
            <a:spLocks noGrp="1"/>
          </p:cNvSpPr>
          <p:nvPr>
            <p:ph type="title"/>
          </p:nvPr>
        </p:nvSpPr>
        <p:spPr/>
        <p:txBody>
          <a:bodyPr/>
          <a:lstStyle/>
          <a:p>
            <a:r>
              <a:rPr lang="en-US" dirty="0"/>
              <a:t>Stakeholder Feedback</a:t>
            </a:r>
          </a:p>
        </p:txBody>
      </p:sp>
      <p:sp>
        <p:nvSpPr>
          <p:cNvPr id="7" name="Content Placeholder 6"/>
          <p:cNvSpPr>
            <a:spLocks noGrp="1"/>
          </p:cNvSpPr>
          <p:nvPr>
            <p:ph idx="1"/>
          </p:nvPr>
        </p:nvSpPr>
        <p:spPr/>
        <p:txBody>
          <a:bodyPr/>
          <a:lstStyle/>
          <a:p>
            <a:r>
              <a:rPr lang="en-US" dirty="0"/>
              <a:t>Cross training and professional development for TANF and workforce system partner staff </a:t>
            </a:r>
          </a:p>
          <a:p>
            <a:r>
              <a:rPr lang="en-US" dirty="0"/>
              <a:t>Data and information sharing</a:t>
            </a:r>
          </a:p>
          <a:p>
            <a:r>
              <a:rPr lang="en-US" dirty="0"/>
              <a:t>Common intake</a:t>
            </a:r>
          </a:p>
          <a:p>
            <a:r>
              <a:rPr lang="en-US" dirty="0"/>
              <a:t>Blended/braided funding</a:t>
            </a:r>
          </a:p>
          <a:p>
            <a:r>
              <a:rPr lang="en-US" dirty="0"/>
              <a:t>Coordinated approach to ‘life skills,” “soft skills,” and “employment etiquette/career readiness” education</a:t>
            </a:r>
          </a:p>
        </p:txBody>
      </p:sp>
      <p:sp>
        <p:nvSpPr>
          <p:cNvPr id="2" name="Slide Number Placeholder 1"/>
          <p:cNvSpPr>
            <a:spLocks noGrp="1"/>
          </p:cNvSpPr>
          <p:nvPr>
            <p:ph type="sldNum" sz="quarter" idx="4294967295"/>
          </p:nvPr>
        </p:nvSpPr>
        <p:spPr>
          <a:xfrm>
            <a:off x="7010400" y="6356350"/>
            <a:ext cx="2133600" cy="365125"/>
          </a:xfrm>
          <a:prstGeom prst="rect">
            <a:avLst/>
          </a:prstGeom>
        </p:spPr>
        <p:txBody>
          <a:bodyPr/>
          <a:lstStyle/>
          <a:p>
            <a:fld id="{0C183989-D380-BB4B-8033-B2C050FE378C}" type="slidenum">
              <a:rPr lang="en-US" smtClean="0">
                <a:solidFill>
                  <a:prstClr val="black">
                    <a:tint val="75000"/>
                  </a:prstClr>
                </a:solidFill>
              </a:rPr>
              <a:pPr/>
              <a:t>31</a:t>
            </a:fld>
            <a:endParaRPr lang="en-US" dirty="0">
              <a:solidFill>
                <a:prstClr val="black">
                  <a:tint val="75000"/>
                </a:prstClr>
              </a:solidFill>
            </a:endParaRPr>
          </a:p>
        </p:txBody>
      </p:sp>
    </p:spTree>
    <p:extLst>
      <p:ext uri="{BB962C8B-B14F-4D97-AF65-F5344CB8AC3E}">
        <p14:creationId xmlns:p14="http://schemas.microsoft.com/office/powerpoint/2010/main" val="21272390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3515032" y="2064209"/>
            <a:ext cx="6858733" cy="800219"/>
          </a:xfrm>
          <a:prstGeom prst="rect">
            <a:avLst/>
          </a:prstGeom>
          <a:noFill/>
        </p:spPr>
        <p:txBody>
          <a:bodyPr wrap="square" rtlCol="0">
            <a:spAutoFit/>
          </a:bodyPr>
          <a:lstStyle/>
          <a:p>
            <a:endParaRPr lang="en-US" sz="2800" dirty="0">
              <a:solidFill>
                <a:prstClr val="black"/>
              </a:solidFill>
            </a:endParaRPr>
          </a:p>
          <a:p>
            <a:endParaRPr lang="en-US" dirty="0">
              <a:solidFill>
                <a:prstClr val="black"/>
              </a:solidFill>
            </a:endParaRPr>
          </a:p>
        </p:txBody>
      </p:sp>
      <p:sp>
        <p:nvSpPr>
          <p:cNvPr id="5" name="Title 1"/>
          <p:cNvSpPr>
            <a:spLocks noGrp="1"/>
          </p:cNvSpPr>
          <p:nvPr>
            <p:ph type="title"/>
          </p:nvPr>
        </p:nvSpPr>
        <p:spPr/>
        <p:txBody>
          <a:bodyPr/>
          <a:lstStyle/>
          <a:p>
            <a:r>
              <a:rPr lang="en-US" dirty="0"/>
              <a:t>Stakeholder Feedback</a:t>
            </a:r>
          </a:p>
        </p:txBody>
      </p:sp>
      <p:sp>
        <p:nvSpPr>
          <p:cNvPr id="4" name="Content Placeholder 3"/>
          <p:cNvSpPr>
            <a:spLocks noGrp="1"/>
          </p:cNvSpPr>
          <p:nvPr>
            <p:ph idx="1"/>
          </p:nvPr>
        </p:nvSpPr>
        <p:spPr/>
        <p:txBody>
          <a:bodyPr/>
          <a:lstStyle/>
          <a:p>
            <a:r>
              <a:rPr lang="en-US" dirty="0"/>
              <a:t>Employer and business engagement and education that includes investment on the employer’s end around developing and retaining an effective and skilled workforce.</a:t>
            </a:r>
          </a:p>
          <a:p>
            <a:r>
              <a:rPr lang="en-US" dirty="0"/>
              <a:t>Access</a:t>
            </a:r>
          </a:p>
          <a:p>
            <a:r>
              <a:rPr lang="en-US" dirty="0"/>
              <a:t>Equity</a:t>
            </a:r>
          </a:p>
          <a:p>
            <a:endParaRPr lang="en-US" dirty="0"/>
          </a:p>
        </p:txBody>
      </p:sp>
      <p:sp>
        <p:nvSpPr>
          <p:cNvPr id="2" name="Slide Number Placeholder 1"/>
          <p:cNvSpPr>
            <a:spLocks noGrp="1"/>
          </p:cNvSpPr>
          <p:nvPr>
            <p:ph type="sldNum" sz="quarter" idx="4294967295"/>
          </p:nvPr>
        </p:nvSpPr>
        <p:spPr>
          <a:xfrm>
            <a:off x="7010400" y="6356350"/>
            <a:ext cx="2133600" cy="365125"/>
          </a:xfrm>
          <a:prstGeom prst="rect">
            <a:avLst/>
          </a:prstGeom>
        </p:spPr>
        <p:txBody>
          <a:bodyPr/>
          <a:lstStyle/>
          <a:p>
            <a:fld id="{0C183989-D380-BB4B-8033-B2C050FE378C}" type="slidenum">
              <a:rPr lang="en-US" smtClean="0">
                <a:solidFill>
                  <a:prstClr val="black">
                    <a:tint val="75000"/>
                  </a:prstClr>
                </a:solidFill>
              </a:rPr>
              <a:pPr/>
              <a:t>32</a:t>
            </a:fld>
            <a:endParaRPr lang="en-US" dirty="0">
              <a:solidFill>
                <a:prstClr val="black">
                  <a:tint val="75000"/>
                </a:prstClr>
              </a:solidFill>
            </a:endParaRPr>
          </a:p>
        </p:txBody>
      </p:sp>
    </p:spTree>
    <p:extLst>
      <p:ext uri="{BB962C8B-B14F-4D97-AF65-F5344CB8AC3E}">
        <p14:creationId xmlns:p14="http://schemas.microsoft.com/office/powerpoint/2010/main" val="42266577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dirty="0"/>
              <a:t>Internal Opportunities</a:t>
            </a:r>
          </a:p>
        </p:txBody>
      </p:sp>
      <p:sp>
        <p:nvSpPr>
          <p:cNvPr id="4" name="Content Placeholder 3"/>
          <p:cNvSpPr>
            <a:spLocks noGrp="1"/>
          </p:cNvSpPr>
          <p:nvPr>
            <p:ph idx="1"/>
          </p:nvPr>
        </p:nvSpPr>
        <p:spPr/>
        <p:txBody>
          <a:bodyPr/>
          <a:lstStyle/>
          <a:p>
            <a:r>
              <a:rPr lang="en-US" dirty="0"/>
              <a:t>Alignment: SNAP E&amp;T, Foster Care, Juvenile Rehabilitation, SCSEP, Department of Vocational Rehabilitation</a:t>
            </a:r>
          </a:p>
          <a:p>
            <a:r>
              <a:rPr lang="en-US" dirty="0"/>
              <a:t>Department goal, held jointly with state level WIOA partners – reduce the number of households in poverty (at or below 200% FPL) by 2025</a:t>
            </a:r>
          </a:p>
          <a:p>
            <a:r>
              <a:rPr lang="en-US" dirty="0"/>
              <a:t>Frontiers of Innovation: Executive function capacity building; Evidence based home visiting for TANF parents</a:t>
            </a:r>
          </a:p>
          <a:p>
            <a:endParaRPr lang="en-US" dirty="0"/>
          </a:p>
        </p:txBody>
      </p:sp>
      <p:sp>
        <p:nvSpPr>
          <p:cNvPr id="2" name="Slide Number Placeholder 1"/>
          <p:cNvSpPr>
            <a:spLocks noGrp="1"/>
          </p:cNvSpPr>
          <p:nvPr>
            <p:ph type="sldNum" sz="quarter" idx="4294967295"/>
          </p:nvPr>
        </p:nvSpPr>
        <p:spPr>
          <a:xfrm>
            <a:off x="7010400" y="6356350"/>
            <a:ext cx="2133600" cy="365125"/>
          </a:xfrm>
          <a:prstGeom prst="rect">
            <a:avLst/>
          </a:prstGeom>
        </p:spPr>
        <p:txBody>
          <a:bodyPr/>
          <a:lstStyle/>
          <a:p>
            <a:fld id="{0C183989-D380-BB4B-8033-B2C050FE378C}" type="slidenum">
              <a:rPr lang="en-US" smtClean="0">
                <a:solidFill>
                  <a:prstClr val="black">
                    <a:tint val="75000"/>
                  </a:prstClr>
                </a:solidFill>
              </a:rPr>
              <a:pPr/>
              <a:t>33</a:t>
            </a:fld>
            <a:endParaRPr lang="en-US" dirty="0">
              <a:solidFill>
                <a:prstClr val="black">
                  <a:tint val="75000"/>
                </a:prstClr>
              </a:solidFill>
            </a:endParaRPr>
          </a:p>
        </p:txBody>
      </p:sp>
    </p:spTree>
    <p:extLst>
      <p:ext uri="{BB962C8B-B14F-4D97-AF65-F5344CB8AC3E}">
        <p14:creationId xmlns:p14="http://schemas.microsoft.com/office/powerpoint/2010/main" val="7503996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dirty="0"/>
              <a:t>Internal Opportunities</a:t>
            </a:r>
          </a:p>
        </p:txBody>
      </p:sp>
      <p:sp>
        <p:nvSpPr>
          <p:cNvPr id="4" name="Content Placeholder 3"/>
          <p:cNvSpPr>
            <a:spLocks noGrp="1"/>
          </p:cNvSpPr>
          <p:nvPr>
            <p:ph idx="1"/>
          </p:nvPr>
        </p:nvSpPr>
        <p:spPr/>
        <p:txBody>
          <a:bodyPr/>
          <a:lstStyle/>
          <a:p>
            <a:r>
              <a:rPr lang="en-US" dirty="0"/>
              <a:t>Systems to Family Stability Policy Academy  Focusing on the WIOA definition of Disconnected Youth with innovative strategies in three program enhancement areas: </a:t>
            </a:r>
          </a:p>
          <a:p>
            <a:pPr lvl="1"/>
            <a:r>
              <a:rPr lang="en-US" dirty="0"/>
              <a:t>TANF and WIOA Integration</a:t>
            </a:r>
          </a:p>
          <a:p>
            <a:pPr lvl="1"/>
            <a:r>
              <a:rPr lang="en-US" dirty="0"/>
              <a:t>Two-generational approaches to reducing poverty</a:t>
            </a:r>
          </a:p>
          <a:p>
            <a:pPr lvl="1"/>
            <a:r>
              <a:rPr lang="en-US" dirty="0"/>
              <a:t>Using NEAR Science(Neuroscience, Epigenetics, Adverse Childhood Experiences (ACEs), and Resilience) to inform coaching and case management</a:t>
            </a:r>
          </a:p>
          <a:p>
            <a:pPr lvl="1"/>
            <a:r>
              <a:rPr lang="en-US" dirty="0"/>
              <a:t>15 pilots across 25 Community Services Offices</a:t>
            </a:r>
          </a:p>
          <a:p>
            <a:endParaRPr lang="en-US" dirty="0"/>
          </a:p>
        </p:txBody>
      </p:sp>
      <p:sp>
        <p:nvSpPr>
          <p:cNvPr id="2" name="Slide Number Placeholder 1"/>
          <p:cNvSpPr>
            <a:spLocks noGrp="1"/>
          </p:cNvSpPr>
          <p:nvPr>
            <p:ph type="sldNum" sz="quarter" idx="4294967295"/>
          </p:nvPr>
        </p:nvSpPr>
        <p:spPr>
          <a:xfrm>
            <a:off x="7010400" y="6356350"/>
            <a:ext cx="2133600" cy="365125"/>
          </a:xfrm>
          <a:prstGeom prst="rect">
            <a:avLst/>
          </a:prstGeom>
        </p:spPr>
        <p:txBody>
          <a:bodyPr/>
          <a:lstStyle/>
          <a:p>
            <a:fld id="{0C183989-D380-BB4B-8033-B2C050FE378C}" type="slidenum">
              <a:rPr lang="en-US" smtClean="0">
                <a:solidFill>
                  <a:prstClr val="black">
                    <a:tint val="75000"/>
                  </a:prstClr>
                </a:solidFill>
              </a:rPr>
              <a:pPr/>
              <a:t>34</a:t>
            </a:fld>
            <a:endParaRPr lang="en-US" dirty="0">
              <a:solidFill>
                <a:prstClr val="black">
                  <a:tint val="75000"/>
                </a:prstClr>
              </a:solidFill>
            </a:endParaRPr>
          </a:p>
        </p:txBody>
      </p:sp>
    </p:spTree>
    <p:extLst>
      <p:ext uri="{BB962C8B-B14F-4D97-AF65-F5344CB8AC3E}">
        <p14:creationId xmlns:p14="http://schemas.microsoft.com/office/powerpoint/2010/main" val="14521683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are Executive Function Skills?</a:t>
            </a:r>
          </a:p>
        </p:txBody>
      </p:sp>
      <p:sp>
        <p:nvSpPr>
          <p:cNvPr id="3" name="Content Placeholder 2"/>
          <p:cNvSpPr>
            <a:spLocks noGrp="1"/>
          </p:cNvSpPr>
          <p:nvPr>
            <p:ph idx="1"/>
          </p:nvPr>
        </p:nvSpPr>
        <p:spPr/>
        <p:txBody>
          <a:bodyPr>
            <a:normAutofit lnSpcReduction="10000"/>
          </a:bodyPr>
          <a:lstStyle/>
          <a:p>
            <a:pPr marL="342900" lvl="0" indent="-342900" defTabSz="457200" eaLnBrk="0" fontAlgn="base" hangingPunct="0">
              <a:lnSpc>
                <a:spcPct val="100000"/>
              </a:lnSpc>
              <a:spcBef>
                <a:spcPct val="20000"/>
              </a:spcBef>
              <a:spcAft>
                <a:spcPct val="0"/>
              </a:spcAft>
              <a:buClrTx/>
              <a:buFont typeface="Arial" pitchFamily="34" charset="0"/>
              <a:buChar char="•"/>
            </a:pPr>
            <a:r>
              <a:rPr lang="en-US" sz="2100" b="1" dirty="0">
                <a:ea typeface="ＭＳ Ｐゴシック" pitchFamily="-65" charset="-128"/>
              </a:rPr>
              <a:t>Skills we use to organize and plan things </a:t>
            </a:r>
          </a:p>
          <a:p>
            <a:pPr marL="742950" lvl="1" indent="-285750" defTabSz="457200" eaLnBrk="0" fontAlgn="base" hangingPunct="0">
              <a:lnSpc>
                <a:spcPct val="100000"/>
              </a:lnSpc>
              <a:spcBef>
                <a:spcPct val="20000"/>
              </a:spcBef>
              <a:spcAft>
                <a:spcPct val="0"/>
              </a:spcAft>
              <a:buClrTx/>
              <a:buFont typeface="Arial" pitchFamily="34" charset="0"/>
              <a:buChar char="–"/>
            </a:pPr>
            <a:r>
              <a:rPr lang="en-US" sz="1600" dirty="0">
                <a:solidFill>
                  <a:schemeClr val="accent1"/>
                </a:solidFill>
                <a:ea typeface="ＭＳ Ｐゴシック" pitchFamily="-65" charset="-128"/>
              </a:rPr>
              <a:t>Organization</a:t>
            </a:r>
          </a:p>
          <a:p>
            <a:pPr marL="742950" lvl="1" indent="-285750" defTabSz="457200" eaLnBrk="0" fontAlgn="base" hangingPunct="0">
              <a:lnSpc>
                <a:spcPct val="100000"/>
              </a:lnSpc>
              <a:spcBef>
                <a:spcPct val="20000"/>
              </a:spcBef>
              <a:spcAft>
                <a:spcPct val="0"/>
              </a:spcAft>
              <a:buClrTx/>
              <a:buFont typeface="Arial" pitchFamily="34" charset="0"/>
              <a:buChar char="–"/>
            </a:pPr>
            <a:r>
              <a:rPr lang="en-US" sz="1600" dirty="0">
                <a:solidFill>
                  <a:schemeClr val="accent1"/>
                </a:solidFill>
                <a:ea typeface="ＭＳ Ｐゴシック" pitchFamily="-65" charset="-128"/>
              </a:rPr>
              <a:t>Time Management</a:t>
            </a:r>
          </a:p>
          <a:p>
            <a:pPr marL="742950" lvl="1" indent="-285750" defTabSz="457200" eaLnBrk="0" fontAlgn="base" hangingPunct="0">
              <a:lnSpc>
                <a:spcPct val="100000"/>
              </a:lnSpc>
              <a:spcBef>
                <a:spcPct val="20000"/>
              </a:spcBef>
              <a:spcAft>
                <a:spcPct val="0"/>
              </a:spcAft>
              <a:buClrTx/>
              <a:buFont typeface="Arial" pitchFamily="34" charset="0"/>
              <a:buChar char="–"/>
            </a:pPr>
            <a:r>
              <a:rPr lang="en-US" sz="1600" dirty="0">
                <a:solidFill>
                  <a:schemeClr val="accent1"/>
                </a:solidFill>
                <a:ea typeface="ＭＳ Ｐゴシック" pitchFamily="-65" charset="-128"/>
              </a:rPr>
              <a:t>Planning/Prioritization</a:t>
            </a:r>
          </a:p>
          <a:p>
            <a:pPr marL="342900" lvl="0" indent="-342900" defTabSz="457200" eaLnBrk="0" fontAlgn="base" hangingPunct="0">
              <a:lnSpc>
                <a:spcPct val="100000"/>
              </a:lnSpc>
              <a:spcBef>
                <a:spcPct val="20000"/>
              </a:spcBef>
              <a:spcAft>
                <a:spcPct val="0"/>
              </a:spcAft>
              <a:buClrTx/>
              <a:buFont typeface="Arial" pitchFamily="34" charset="0"/>
              <a:buChar char="•"/>
            </a:pPr>
            <a:r>
              <a:rPr lang="en-US" sz="2100" b="1" dirty="0">
                <a:ea typeface="ＭＳ Ｐゴシック" pitchFamily="-65" charset="-128"/>
              </a:rPr>
              <a:t>Skills we use to control how we react to situations</a:t>
            </a:r>
          </a:p>
          <a:p>
            <a:pPr marL="742950" lvl="1" indent="-285750" defTabSz="457200" eaLnBrk="0" fontAlgn="base" hangingPunct="0">
              <a:lnSpc>
                <a:spcPct val="100000"/>
              </a:lnSpc>
              <a:spcBef>
                <a:spcPct val="20000"/>
              </a:spcBef>
              <a:spcAft>
                <a:spcPct val="0"/>
              </a:spcAft>
              <a:buClrTx/>
              <a:buFont typeface="Arial" pitchFamily="34" charset="0"/>
              <a:buChar char="–"/>
            </a:pPr>
            <a:r>
              <a:rPr lang="en-US" sz="1600" dirty="0">
                <a:solidFill>
                  <a:schemeClr val="accent1"/>
                </a:solidFill>
                <a:ea typeface="ＭＳ Ｐゴシック" pitchFamily="-65" charset="-128"/>
              </a:rPr>
              <a:t>Response Inhibition  </a:t>
            </a:r>
          </a:p>
          <a:p>
            <a:pPr marL="742950" lvl="1" indent="-285750" defTabSz="457200" eaLnBrk="0" fontAlgn="base" hangingPunct="0">
              <a:lnSpc>
                <a:spcPct val="100000"/>
              </a:lnSpc>
              <a:spcBef>
                <a:spcPct val="20000"/>
              </a:spcBef>
              <a:spcAft>
                <a:spcPct val="0"/>
              </a:spcAft>
              <a:buClrTx/>
              <a:buFont typeface="Arial" pitchFamily="34" charset="0"/>
              <a:buChar char="–"/>
            </a:pPr>
            <a:r>
              <a:rPr lang="en-US" sz="1600" dirty="0">
                <a:solidFill>
                  <a:schemeClr val="accent1"/>
                </a:solidFill>
                <a:ea typeface="ＭＳ Ｐゴシック" pitchFamily="-65" charset="-128"/>
              </a:rPr>
              <a:t>Flexibility </a:t>
            </a:r>
          </a:p>
          <a:p>
            <a:pPr marL="742950" lvl="1" indent="-285750" defTabSz="457200" eaLnBrk="0" fontAlgn="base" hangingPunct="0">
              <a:lnSpc>
                <a:spcPct val="100000"/>
              </a:lnSpc>
              <a:spcBef>
                <a:spcPct val="20000"/>
              </a:spcBef>
              <a:spcAft>
                <a:spcPct val="0"/>
              </a:spcAft>
              <a:buClrTx/>
              <a:buFont typeface="Arial" pitchFamily="34" charset="0"/>
              <a:buChar char="–"/>
            </a:pPr>
            <a:r>
              <a:rPr lang="en-US" sz="1600" dirty="0">
                <a:solidFill>
                  <a:schemeClr val="accent1"/>
                </a:solidFill>
                <a:ea typeface="ＭＳ Ｐゴシック" pitchFamily="-65" charset="-128"/>
              </a:rPr>
              <a:t>Emotional Control</a:t>
            </a:r>
          </a:p>
          <a:p>
            <a:pPr marL="742950" lvl="1" indent="-285750" defTabSz="457200" eaLnBrk="0" fontAlgn="base" hangingPunct="0">
              <a:lnSpc>
                <a:spcPct val="100000"/>
              </a:lnSpc>
              <a:spcBef>
                <a:spcPct val="20000"/>
              </a:spcBef>
              <a:spcAft>
                <a:spcPct val="0"/>
              </a:spcAft>
              <a:buClrTx/>
              <a:buFont typeface="Arial" pitchFamily="34" charset="0"/>
              <a:buChar char="–"/>
            </a:pPr>
            <a:r>
              <a:rPr lang="en-US" sz="1600" dirty="0">
                <a:solidFill>
                  <a:schemeClr val="accent1"/>
                </a:solidFill>
                <a:ea typeface="ＭＳ Ｐゴシック" pitchFamily="-65" charset="-128"/>
              </a:rPr>
              <a:t>Metacognition</a:t>
            </a:r>
          </a:p>
          <a:p>
            <a:pPr marL="342900" lvl="0" indent="-342900" defTabSz="457200" eaLnBrk="0" fontAlgn="base" hangingPunct="0">
              <a:lnSpc>
                <a:spcPct val="100000"/>
              </a:lnSpc>
              <a:spcBef>
                <a:spcPct val="20000"/>
              </a:spcBef>
              <a:spcAft>
                <a:spcPct val="0"/>
              </a:spcAft>
              <a:buClrTx/>
              <a:buFont typeface="Arial" pitchFamily="34" charset="0"/>
              <a:buChar char="•"/>
            </a:pPr>
            <a:r>
              <a:rPr lang="en-US" sz="2100" dirty="0">
                <a:ea typeface="ＭＳ Ｐゴシック" pitchFamily="-65" charset="-128"/>
              </a:rPr>
              <a:t> </a:t>
            </a:r>
            <a:r>
              <a:rPr lang="en-US" sz="2100" b="1" dirty="0">
                <a:ea typeface="ＭＳ Ｐゴシック" pitchFamily="-65" charset="-128"/>
              </a:rPr>
              <a:t>Skills we use to get things done</a:t>
            </a:r>
          </a:p>
          <a:p>
            <a:pPr marL="742950" lvl="1" indent="-285750" defTabSz="457200" eaLnBrk="0" fontAlgn="base" hangingPunct="0">
              <a:lnSpc>
                <a:spcPct val="100000"/>
              </a:lnSpc>
              <a:spcBef>
                <a:spcPct val="20000"/>
              </a:spcBef>
              <a:spcAft>
                <a:spcPct val="0"/>
              </a:spcAft>
              <a:buClrTx/>
              <a:buFont typeface="Arial" pitchFamily="34" charset="0"/>
              <a:buChar char="–"/>
            </a:pPr>
            <a:r>
              <a:rPr lang="en-US" sz="1600" dirty="0">
                <a:solidFill>
                  <a:schemeClr val="accent1"/>
                </a:solidFill>
                <a:ea typeface="ＭＳ Ｐゴシック" pitchFamily="-65" charset="-128"/>
              </a:rPr>
              <a:t>Task Initiation  </a:t>
            </a:r>
          </a:p>
          <a:p>
            <a:pPr marL="742950" lvl="1" indent="-285750" defTabSz="457200" eaLnBrk="0" fontAlgn="base" hangingPunct="0">
              <a:lnSpc>
                <a:spcPct val="100000"/>
              </a:lnSpc>
              <a:spcBef>
                <a:spcPct val="20000"/>
              </a:spcBef>
              <a:spcAft>
                <a:spcPct val="0"/>
              </a:spcAft>
              <a:buClrTx/>
              <a:buFont typeface="Arial" pitchFamily="34" charset="0"/>
              <a:buChar char="–"/>
            </a:pPr>
            <a:r>
              <a:rPr lang="en-US" sz="1600" dirty="0">
                <a:solidFill>
                  <a:schemeClr val="accent1"/>
                </a:solidFill>
                <a:ea typeface="ＭＳ Ｐゴシック" pitchFamily="-65" charset="-128"/>
              </a:rPr>
              <a:t>Sustained Attention  </a:t>
            </a:r>
          </a:p>
          <a:p>
            <a:pPr marL="742950" lvl="1" indent="-285750" defTabSz="457200" eaLnBrk="0" fontAlgn="base" hangingPunct="0">
              <a:lnSpc>
                <a:spcPct val="100000"/>
              </a:lnSpc>
              <a:spcBef>
                <a:spcPct val="20000"/>
              </a:spcBef>
              <a:spcAft>
                <a:spcPct val="0"/>
              </a:spcAft>
              <a:buClrTx/>
              <a:buFont typeface="Arial" pitchFamily="34" charset="0"/>
              <a:buChar char="–"/>
            </a:pPr>
            <a:r>
              <a:rPr lang="en-US" sz="1600" dirty="0">
                <a:solidFill>
                  <a:schemeClr val="accent1"/>
                </a:solidFill>
                <a:ea typeface="ＭＳ Ｐゴシック" pitchFamily="-65" charset="-128"/>
              </a:rPr>
              <a:t>Goal-Directed Persistence</a:t>
            </a:r>
          </a:p>
          <a:p>
            <a:pPr marL="742950" lvl="1" indent="-285750" defTabSz="457200" eaLnBrk="0" fontAlgn="base" hangingPunct="0">
              <a:lnSpc>
                <a:spcPct val="100000"/>
              </a:lnSpc>
              <a:spcBef>
                <a:spcPct val="20000"/>
              </a:spcBef>
              <a:spcAft>
                <a:spcPct val="0"/>
              </a:spcAft>
              <a:buClrTx/>
              <a:buFont typeface="Arial" pitchFamily="34" charset="0"/>
              <a:buChar char="–"/>
            </a:pPr>
            <a:r>
              <a:rPr lang="en-US" sz="1600" dirty="0">
                <a:solidFill>
                  <a:schemeClr val="accent1"/>
                </a:solidFill>
                <a:ea typeface="ＭＳ Ｐゴシック" pitchFamily="-65" charset="-128"/>
              </a:rPr>
              <a:t>Stress Tolerance   </a:t>
            </a:r>
          </a:p>
          <a:p>
            <a:pPr marL="742950" lvl="1" indent="-285750" defTabSz="457200" eaLnBrk="0" fontAlgn="base" hangingPunct="0">
              <a:lnSpc>
                <a:spcPct val="100000"/>
              </a:lnSpc>
              <a:spcBef>
                <a:spcPct val="20000"/>
              </a:spcBef>
              <a:spcAft>
                <a:spcPct val="0"/>
              </a:spcAft>
              <a:buClrTx/>
              <a:buFont typeface="Arial" pitchFamily="34" charset="0"/>
              <a:buChar char="–"/>
            </a:pPr>
            <a:r>
              <a:rPr lang="en-US" sz="1600" dirty="0">
                <a:solidFill>
                  <a:schemeClr val="accent1"/>
                </a:solidFill>
                <a:ea typeface="ＭＳ Ｐゴシック" pitchFamily="-65" charset="-128"/>
              </a:rPr>
              <a:t>Working Memory</a:t>
            </a:r>
          </a:p>
          <a:p>
            <a:endParaRPr lang="en-US" dirty="0"/>
          </a:p>
        </p:txBody>
      </p:sp>
    </p:spTree>
    <p:extLst>
      <p:ext uri="{BB962C8B-B14F-4D97-AF65-F5344CB8AC3E}">
        <p14:creationId xmlns:p14="http://schemas.microsoft.com/office/powerpoint/2010/main" val="19148045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3712456" y="1434097"/>
            <a:ext cx="8729932" cy="1877437"/>
          </a:xfrm>
          <a:prstGeom prst="rect">
            <a:avLst/>
          </a:prstGeom>
          <a:noFill/>
        </p:spPr>
        <p:txBody>
          <a:bodyPr wrap="square" rtlCol="0">
            <a:spAutoFit/>
          </a:bodyPr>
          <a:lstStyle/>
          <a:p>
            <a:endParaRPr lang="en-US" sz="2000" b="1" dirty="0">
              <a:solidFill>
                <a:prstClr val="black"/>
              </a:solidFill>
              <a:ea typeface="+mj-ea"/>
              <a:cs typeface="+mj-cs"/>
            </a:endParaRPr>
          </a:p>
          <a:p>
            <a:pPr marL="342900" lvl="0" indent="-342900">
              <a:spcBef>
                <a:spcPct val="20000"/>
              </a:spcBef>
              <a:buFont typeface="Arial"/>
              <a:buChar char="•"/>
            </a:pPr>
            <a:endParaRPr lang="en-US" sz="2800" dirty="0">
              <a:solidFill>
                <a:prstClr val="black"/>
              </a:solidFill>
            </a:endParaRPr>
          </a:p>
          <a:p>
            <a:pPr marL="342900" lvl="0" indent="-342900">
              <a:spcBef>
                <a:spcPct val="20000"/>
              </a:spcBef>
              <a:buFont typeface="Arial"/>
              <a:buChar char="•"/>
            </a:pPr>
            <a:endParaRPr lang="en-US" sz="2800" dirty="0">
              <a:solidFill>
                <a:prstClr val="black"/>
              </a:solidFill>
            </a:endParaRPr>
          </a:p>
          <a:p>
            <a:pPr marL="342900" lvl="0" indent="-342900">
              <a:spcBef>
                <a:spcPct val="20000"/>
              </a:spcBef>
              <a:buFont typeface="Arial"/>
              <a:buChar char="•"/>
            </a:pPr>
            <a:endParaRPr lang="en-US" sz="2400" dirty="0">
              <a:solidFill>
                <a:prstClr val="black"/>
              </a:solidFill>
            </a:endParaRPr>
          </a:p>
        </p:txBody>
      </p:sp>
      <p:sp>
        <p:nvSpPr>
          <p:cNvPr id="5" name="Title 1"/>
          <p:cNvSpPr>
            <a:spLocks noGrp="1"/>
          </p:cNvSpPr>
          <p:nvPr>
            <p:ph type="title"/>
          </p:nvPr>
        </p:nvSpPr>
        <p:spPr/>
        <p:txBody>
          <a:bodyPr/>
          <a:lstStyle/>
          <a:p>
            <a:r>
              <a:rPr lang="en-US" dirty="0"/>
              <a:t>WIOA Discretionary Funds</a:t>
            </a:r>
          </a:p>
        </p:txBody>
      </p:sp>
      <p:sp>
        <p:nvSpPr>
          <p:cNvPr id="4" name="Content Placeholder 3"/>
          <p:cNvSpPr>
            <a:spLocks noGrp="1"/>
          </p:cNvSpPr>
          <p:nvPr>
            <p:ph idx="1"/>
          </p:nvPr>
        </p:nvSpPr>
        <p:spPr/>
        <p:txBody>
          <a:bodyPr>
            <a:normAutofit lnSpcReduction="10000"/>
          </a:bodyPr>
          <a:lstStyle/>
          <a:p>
            <a:r>
              <a:rPr lang="en-US" dirty="0"/>
              <a:t>$1.2 million </a:t>
            </a:r>
          </a:p>
          <a:p>
            <a:r>
              <a:rPr lang="en-US" dirty="0"/>
              <a:t>Intergenerational approaches to impact workforce development</a:t>
            </a:r>
          </a:p>
          <a:p>
            <a:r>
              <a:rPr lang="en-US" dirty="0"/>
              <a:t>Year 1: Asset and needs mapping, partnership building, strategy development</a:t>
            </a:r>
          </a:p>
          <a:p>
            <a:r>
              <a:rPr lang="en-US" dirty="0"/>
              <a:t>Focus on sector strategies, career pathways development, educational attainment, incumbent worker training, individual, family, and community capacity building</a:t>
            </a:r>
          </a:p>
          <a:p>
            <a:r>
              <a:rPr lang="en-US" dirty="0"/>
              <a:t>Year 2: Implementation, evaluation using rapid cycle evaluation techniques, planning for replication and scale</a:t>
            </a:r>
          </a:p>
          <a:p>
            <a:endParaRPr lang="en-US" dirty="0"/>
          </a:p>
        </p:txBody>
      </p:sp>
      <p:sp>
        <p:nvSpPr>
          <p:cNvPr id="2" name="Slide Number Placeholder 1"/>
          <p:cNvSpPr>
            <a:spLocks noGrp="1"/>
          </p:cNvSpPr>
          <p:nvPr>
            <p:ph type="sldNum" sz="quarter" idx="4294967295"/>
          </p:nvPr>
        </p:nvSpPr>
        <p:spPr>
          <a:xfrm>
            <a:off x="7010400" y="6356350"/>
            <a:ext cx="2133600" cy="365125"/>
          </a:xfrm>
          <a:prstGeom prst="rect">
            <a:avLst/>
          </a:prstGeom>
        </p:spPr>
        <p:txBody>
          <a:bodyPr/>
          <a:lstStyle/>
          <a:p>
            <a:fld id="{0C183989-D380-BB4B-8033-B2C050FE378C}" type="slidenum">
              <a:rPr lang="en-US" smtClean="0">
                <a:solidFill>
                  <a:prstClr val="black">
                    <a:tint val="75000"/>
                  </a:prstClr>
                </a:solidFill>
              </a:rPr>
              <a:pPr/>
              <a:t>36</a:t>
            </a:fld>
            <a:endParaRPr lang="en-US" dirty="0">
              <a:solidFill>
                <a:prstClr val="black">
                  <a:tint val="75000"/>
                </a:prstClr>
              </a:solidFill>
            </a:endParaRPr>
          </a:p>
        </p:txBody>
      </p:sp>
    </p:spTree>
    <p:extLst>
      <p:ext uri="{BB962C8B-B14F-4D97-AF65-F5344CB8AC3E}">
        <p14:creationId xmlns:p14="http://schemas.microsoft.com/office/powerpoint/2010/main" val="8273444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fontScale="90000"/>
          </a:bodyPr>
          <a:lstStyle/>
          <a:p>
            <a:r>
              <a:rPr lang="en-US" dirty="0"/>
              <a:t>Other Efforts that Enhance TANF and WIOA Integration</a:t>
            </a:r>
          </a:p>
        </p:txBody>
      </p:sp>
      <p:sp>
        <p:nvSpPr>
          <p:cNvPr id="4" name="Content Placeholder 3"/>
          <p:cNvSpPr>
            <a:spLocks noGrp="1"/>
          </p:cNvSpPr>
          <p:nvPr>
            <p:ph idx="1"/>
          </p:nvPr>
        </p:nvSpPr>
        <p:spPr/>
        <p:txBody>
          <a:bodyPr/>
          <a:lstStyle/>
          <a:p>
            <a:r>
              <a:rPr lang="en-US" dirty="0"/>
              <a:t>Cross agency partnership to examine opportunities to streamline WIOA funded program eligibility for TANF and SNAP participants</a:t>
            </a:r>
          </a:p>
          <a:p>
            <a:endParaRPr lang="en-US" dirty="0"/>
          </a:p>
          <a:p>
            <a:r>
              <a:rPr lang="en-US" dirty="0"/>
              <a:t>Washington Connection, a DSHS administered web portal that allows customers to link to and apply for the most inclusive, statewide, array of education, employment, training, public assistance and other supportive services. </a:t>
            </a:r>
          </a:p>
          <a:p>
            <a:endParaRPr lang="en-US" dirty="0"/>
          </a:p>
          <a:p>
            <a:endParaRPr lang="en-US" dirty="0"/>
          </a:p>
        </p:txBody>
      </p:sp>
      <p:sp>
        <p:nvSpPr>
          <p:cNvPr id="2" name="Slide Number Placeholder 1"/>
          <p:cNvSpPr>
            <a:spLocks noGrp="1"/>
          </p:cNvSpPr>
          <p:nvPr>
            <p:ph type="sldNum" sz="quarter" idx="4294967295"/>
          </p:nvPr>
        </p:nvSpPr>
        <p:spPr>
          <a:xfrm>
            <a:off x="7010400" y="6356350"/>
            <a:ext cx="2133600" cy="365125"/>
          </a:xfrm>
          <a:prstGeom prst="rect">
            <a:avLst/>
          </a:prstGeom>
        </p:spPr>
        <p:txBody>
          <a:bodyPr/>
          <a:lstStyle/>
          <a:p>
            <a:fld id="{0C183989-D380-BB4B-8033-B2C050FE378C}" type="slidenum">
              <a:rPr lang="en-US" smtClean="0">
                <a:solidFill>
                  <a:prstClr val="black">
                    <a:tint val="75000"/>
                  </a:prstClr>
                </a:solidFill>
              </a:rPr>
              <a:pPr/>
              <a:t>37</a:t>
            </a:fld>
            <a:endParaRPr lang="en-US" dirty="0">
              <a:solidFill>
                <a:prstClr val="black">
                  <a:tint val="75000"/>
                </a:prstClr>
              </a:solidFill>
            </a:endParaRPr>
          </a:p>
        </p:txBody>
      </p:sp>
    </p:spTree>
    <p:extLst>
      <p:ext uri="{BB962C8B-B14F-4D97-AF65-F5344CB8AC3E}">
        <p14:creationId xmlns:p14="http://schemas.microsoft.com/office/powerpoint/2010/main" val="4349198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0"/>
          </p:nvPr>
        </p:nvSpPr>
        <p:spPr/>
        <p:txBody>
          <a:bodyPr/>
          <a:lstStyle/>
          <a:p>
            <a:endParaRPr lang="en-US" dirty="0"/>
          </a:p>
        </p:txBody>
      </p:sp>
      <p:sp>
        <p:nvSpPr>
          <p:cNvPr id="5" name="Content Placeholder 4"/>
          <p:cNvSpPr>
            <a:spLocks noGrp="1"/>
          </p:cNvSpPr>
          <p:nvPr>
            <p:ph idx="1"/>
          </p:nvPr>
        </p:nvSpPr>
        <p:spPr/>
        <p:txBody>
          <a:bodyPr/>
          <a:lstStyle/>
          <a:p>
            <a:endParaRPr lang="en-US" dirty="0"/>
          </a:p>
        </p:txBody>
      </p:sp>
    </p:spTree>
    <p:extLst>
      <p:ext uri="{BB962C8B-B14F-4D97-AF65-F5344CB8AC3E}">
        <p14:creationId xmlns:p14="http://schemas.microsoft.com/office/powerpoint/2010/main" val="20925296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17632" y="1381060"/>
            <a:ext cx="5451230" cy="4608456"/>
          </a:xfrm>
        </p:spPr>
        <p:txBody>
          <a:bodyPr>
            <a:normAutofit lnSpcReduction="10000"/>
          </a:bodyPr>
          <a:lstStyle/>
          <a:p>
            <a:pPr>
              <a:lnSpc>
                <a:spcPct val="110000"/>
              </a:lnSpc>
              <a:spcBef>
                <a:spcPts val="0"/>
              </a:spcBef>
            </a:pPr>
            <a:r>
              <a:rPr lang="en-US" sz="2400" dirty="0"/>
              <a:t>Megan Baird</a:t>
            </a:r>
          </a:p>
          <a:p>
            <a:pPr>
              <a:lnSpc>
                <a:spcPct val="110000"/>
              </a:lnSpc>
              <a:spcBef>
                <a:spcPts val="0"/>
              </a:spcBef>
            </a:pPr>
            <a:r>
              <a:rPr lang="en-US" sz="2400" dirty="0">
                <a:hlinkClick r:id="rId3"/>
              </a:rPr>
              <a:t>Baird.megan@dol.gov</a:t>
            </a:r>
            <a:r>
              <a:rPr lang="en-US" sz="2400" dirty="0"/>
              <a:t> </a:t>
            </a:r>
          </a:p>
          <a:p>
            <a:pPr>
              <a:lnSpc>
                <a:spcPct val="110000"/>
              </a:lnSpc>
              <a:spcBef>
                <a:spcPts val="0"/>
              </a:spcBef>
            </a:pPr>
            <a:endParaRPr lang="en-US" sz="2400" dirty="0"/>
          </a:p>
          <a:p>
            <a:pPr>
              <a:lnSpc>
                <a:spcPct val="110000"/>
              </a:lnSpc>
              <a:spcBef>
                <a:spcPts val="0"/>
              </a:spcBef>
            </a:pPr>
            <a:r>
              <a:rPr lang="en-US" sz="2400" dirty="0"/>
              <a:t>Susan Golonka</a:t>
            </a:r>
          </a:p>
          <a:p>
            <a:pPr>
              <a:lnSpc>
                <a:spcPct val="110000"/>
              </a:lnSpc>
              <a:spcBef>
                <a:spcPts val="0"/>
              </a:spcBef>
            </a:pPr>
            <a:r>
              <a:rPr lang="en-US" sz="2400" dirty="0">
                <a:hlinkClick r:id="rId4"/>
              </a:rPr>
              <a:t>Susan.golonka@acf.hhs.gov</a:t>
            </a:r>
            <a:r>
              <a:rPr lang="en-US" sz="2400" dirty="0"/>
              <a:t>. </a:t>
            </a:r>
          </a:p>
          <a:p>
            <a:pPr>
              <a:lnSpc>
                <a:spcPct val="110000"/>
              </a:lnSpc>
              <a:spcBef>
                <a:spcPts val="0"/>
              </a:spcBef>
            </a:pPr>
            <a:endParaRPr lang="en-US" sz="2400" dirty="0"/>
          </a:p>
          <a:p>
            <a:pPr>
              <a:lnSpc>
                <a:spcPct val="110000"/>
              </a:lnSpc>
              <a:spcBef>
                <a:spcPts val="0"/>
              </a:spcBef>
            </a:pPr>
            <a:r>
              <a:rPr lang="en-US" sz="2400" dirty="0"/>
              <a:t>Brandon S. Butler</a:t>
            </a:r>
            <a:br>
              <a:rPr lang="en-US" sz="2400" dirty="0"/>
            </a:br>
            <a:r>
              <a:rPr lang="sv-SE" sz="2400" dirty="0">
                <a:hlinkClick r:id="rId5"/>
              </a:rPr>
              <a:t>brandon.butler@maryland.gov</a:t>
            </a:r>
            <a:endParaRPr lang="sv-SE" sz="2400" dirty="0"/>
          </a:p>
          <a:p>
            <a:pPr>
              <a:lnSpc>
                <a:spcPct val="110000"/>
              </a:lnSpc>
              <a:spcBef>
                <a:spcPts val="0"/>
              </a:spcBef>
            </a:pPr>
            <a:endParaRPr lang="sv-SE" sz="2400" dirty="0"/>
          </a:p>
          <a:p>
            <a:pPr>
              <a:lnSpc>
                <a:spcPct val="110000"/>
              </a:lnSpc>
              <a:spcBef>
                <a:spcPts val="0"/>
              </a:spcBef>
            </a:pPr>
            <a:r>
              <a:rPr lang="en-US" sz="2400" dirty="0"/>
              <a:t>Louisa Erickson</a:t>
            </a:r>
            <a:br>
              <a:rPr lang="en-US" sz="2400" dirty="0"/>
            </a:br>
            <a:r>
              <a:rPr lang="en-US" sz="2400" dirty="0">
                <a:hlinkClick r:id="rId6"/>
              </a:rPr>
              <a:t>Louisa.Erickson@dshs.wa.gov</a:t>
            </a:r>
            <a:br>
              <a:rPr lang="sv-SE" sz="2400" dirty="0"/>
            </a:br>
            <a:endParaRPr lang="en-US" dirty="0"/>
          </a:p>
        </p:txBody>
      </p:sp>
      <p:sp>
        <p:nvSpPr>
          <p:cNvPr id="2" name="Title 1"/>
          <p:cNvSpPr>
            <a:spLocks noGrp="1"/>
          </p:cNvSpPr>
          <p:nvPr>
            <p:ph type="ctrTitle" idx="4294967295"/>
          </p:nvPr>
        </p:nvSpPr>
        <p:spPr>
          <a:xfrm>
            <a:off x="3810000" y="1628775"/>
            <a:ext cx="3962400" cy="3892550"/>
          </a:xfrm>
        </p:spPr>
        <p:txBody>
          <a:bodyPr>
            <a:normAutofit/>
          </a:bodyPr>
          <a:lstStyle/>
          <a:p>
            <a:br>
              <a:rPr lang="en-US" sz="3200" b="1" dirty="0"/>
            </a:br>
            <a:br>
              <a:rPr lang="en-US" sz="3200" dirty="0"/>
            </a:br>
            <a:br>
              <a:rPr lang="en-US" sz="3200" b="1" dirty="0"/>
            </a:br>
            <a:endParaRPr lang="en-US" sz="3200" b="1" dirty="0"/>
          </a:p>
        </p:txBody>
      </p:sp>
      <p:sp>
        <p:nvSpPr>
          <p:cNvPr id="5" name="Slide Number Placeholder 4"/>
          <p:cNvSpPr>
            <a:spLocks noGrp="1"/>
          </p:cNvSpPr>
          <p:nvPr>
            <p:ph type="sldNum" sz="quarter" idx="4294967295"/>
          </p:nvPr>
        </p:nvSpPr>
        <p:spPr>
          <a:xfrm>
            <a:off x="7010400" y="6356350"/>
            <a:ext cx="2133600" cy="365125"/>
          </a:xfrm>
          <a:prstGeom prst="rect">
            <a:avLst/>
          </a:prstGeom>
        </p:spPr>
        <p:txBody>
          <a:bodyPr/>
          <a:lstStyle/>
          <a:p>
            <a:fld id="{0C183989-D380-BB4B-8033-B2C050FE378C}" type="slidenum">
              <a:rPr lang="en-US" smtClean="0">
                <a:solidFill>
                  <a:prstClr val="black">
                    <a:tint val="75000"/>
                  </a:prstClr>
                </a:solidFill>
              </a:rPr>
              <a:pPr/>
              <a:t>39</a:t>
            </a:fld>
            <a:endParaRPr lang="en-US" dirty="0">
              <a:solidFill>
                <a:prstClr val="black">
                  <a:tint val="75000"/>
                </a:prstClr>
              </a:solidFill>
            </a:endParaRPr>
          </a:p>
        </p:txBody>
      </p:sp>
      <p:pic>
        <p:nvPicPr>
          <p:cNvPr id="8" name="Picture 7"/>
          <p:cNvPicPr>
            <a:picLocks noChangeAspect="1"/>
          </p:cNvPicPr>
          <p:nvPr/>
        </p:nvPicPr>
        <p:blipFill>
          <a:blip r:embed="rId7"/>
          <a:stretch>
            <a:fillRect/>
          </a:stretch>
        </p:blipFill>
        <p:spPr>
          <a:xfrm>
            <a:off x="685800" y="236933"/>
            <a:ext cx="4470400" cy="165100"/>
          </a:xfrm>
          <a:prstGeom prst="rect">
            <a:avLst/>
          </a:prstGeom>
        </p:spPr>
      </p:pic>
    </p:spTree>
    <p:extLst>
      <p:ext uri="{BB962C8B-B14F-4D97-AF65-F5344CB8AC3E}">
        <p14:creationId xmlns:p14="http://schemas.microsoft.com/office/powerpoint/2010/main" val="23086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477166" y="1585524"/>
            <a:ext cx="5223940" cy="1597497"/>
          </a:xfrm>
        </p:spPr>
        <p:txBody>
          <a:bodyPr>
            <a:normAutofit fontScale="92500" lnSpcReduction="20000"/>
          </a:bodyPr>
          <a:lstStyle/>
          <a:p>
            <a:r>
              <a:rPr lang="en-US" dirty="0"/>
              <a:t>Brandon S. Butler</a:t>
            </a:r>
          </a:p>
          <a:p>
            <a:pPr lvl="1"/>
            <a:r>
              <a:rPr lang="en-US" dirty="0"/>
              <a:t>Deputy Assistant Secretary</a:t>
            </a:r>
          </a:p>
          <a:p>
            <a:pPr lvl="2"/>
            <a:r>
              <a:rPr lang="en-US" dirty="0"/>
              <a:t>Maryland Department of Labor, Licensing and Regulation, Division of Workforce Development and Adult Learning</a:t>
            </a:r>
          </a:p>
        </p:txBody>
      </p:sp>
      <p:sp>
        <p:nvSpPr>
          <p:cNvPr id="8" name="Content Placeholder 7"/>
          <p:cNvSpPr>
            <a:spLocks noGrp="1"/>
          </p:cNvSpPr>
          <p:nvPr>
            <p:ph idx="13"/>
          </p:nvPr>
        </p:nvSpPr>
        <p:spPr>
          <a:xfrm>
            <a:off x="3602589" y="3810305"/>
            <a:ext cx="4621530" cy="1171941"/>
          </a:xfrm>
        </p:spPr>
        <p:txBody>
          <a:bodyPr>
            <a:normAutofit fontScale="92500" lnSpcReduction="20000"/>
          </a:bodyPr>
          <a:lstStyle/>
          <a:p>
            <a:r>
              <a:rPr lang="en-US" dirty="0"/>
              <a:t>Louisa Erickson</a:t>
            </a:r>
          </a:p>
          <a:p>
            <a:pPr lvl="1"/>
            <a:r>
              <a:rPr lang="en-US" dirty="0"/>
              <a:t>WIOA Project Manager</a:t>
            </a:r>
          </a:p>
          <a:p>
            <a:pPr lvl="2"/>
            <a:r>
              <a:rPr lang="en-US" dirty="0"/>
              <a:t>Washington State Department of Social and Health Services</a:t>
            </a:r>
          </a:p>
        </p:txBody>
      </p:sp>
      <p:pic>
        <p:nvPicPr>
          <p:cNvPr id="10" name="Picture Placeholder 9"/>
          <p:cNvPicPr>
            <a:picLocks noGrp="1"/>
          </p:cNvPicPr>
          <p:nvPr>
            <p:ph type="pic" sz="quarter" idx="10"/>
          </p:nvPr>
        </p:nvPicPr>
        <p:blipFill>
          <a:blip r:embed="rId3" cstate="print">
            <a:extLst>
              <a:ext uri="{28A0092B-C50C-407E-A947-70E740481C1C}">
                <a14:useLocalDpi xmlns:a14="http://schemas.microsoft.com/office/drawing/2010/main" val="0"/>
              </a:ext>
            </a:extLst>
          </a:blip>
          <a:srcRect t="12141" b="12141"/>
          <a:stretch>
            <a:fillRect/>
          </a:stretch>
        </p:blipFill>
        <p:spPr>
          <a:xfrm>
            <a:off x="1453661" y="1473911"/>
            <a:ext cx="1676401" cy="1503751"/>
          </a:xfrm>
          <a:prstGeom prst="rect">
            <a:avLst/>
          </a:prstGeom>
        </p:spPr>
      </p:pic>
      <p:pic>
        <p:nvPicPr>
          <p:cNvPr id="5" name="Picture Placeholder 4" descr="Louisa 3.png"/>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t="3260" b="3260"/>
          <a:stretch>
            <a:fillRect/>
          </a:stretch>
        </p:blipFill>
        <p:spPr>
          <a:xfrm>
            <a:off x="1450726" y="3575106"/>
            <a:ext cx="1778873" cy="1795638"/>
          </a:xfrm>
        </p:spPr>
      </p:pic>
    </p:spTree>
    <p:extLst>
      <p:ext uri="{BB962C8B-B14F-4D97-AF65-F5344CB8AC3E}">
        <p14:creationId xmlns:p14="http://schemas.microsoft.com/office/powerpoint/2010/main" val="4326612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720610" y="6224535"/>
            <a:ext cx="1360128" cy="551403"/>
          </a:xfrm>
        </p:spPr>
      </p:pic>
    </p:spTree>
    <p:extLst>
      <p:ext uri="{BB962C8B-B14F-4D97-AF65-F5344CB8AC3E}">
        <p14:creationId xmlns:p14="http://schemas.microsoft.com/office/powerpoint/2010/main" val="1203467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Polling Question</a:t>
            </a:r>
          </a:p>
        </p:txBody>
      </p:sp>
      <p:sp>
        <p:nvSpPr>
          <p:cNvPr id="9" name="Content Placeholder 8"/>
          <p:cNvSpPr>
            <a:spLocks noGrp="1"/>
          </p:cNvSpPr>
          <p:nvPr>
            <p:ph idx="1"/>
          </p:nvPr>
        </p:nvSpPr>
        <p:spPr>
          <a:xfrm>
            <a:off x="831850" y="1271645"/>
            <a:ext cx="7886700" cy="4608456"/>
          </a:xfrm>
        </p:spPr>
        <p:txBody>
          <a:bodyPr/>
          <a:lstStyle/>
          <a:p>
            <a:pPr marL="0" indent="0">
              <a:buNone/>
            </a:pPr>
            <a:r>
              <a:rPr lang="en-US" dirty="0"/>
              <a:t>Please identify the statement that best describes your current state's efforts around two-generation policy and programming.</a:t>
            </a:r>
          </a:p>
          <a:p>
            <a:pPr lvl="0"/>
            <a:r>
              <a:rPr lang="en-US" dirty="0"/>
              <a:t>We are fairly new to two-generation concepts and approaches.</a:t>
            </a:r>
          </a:p>
          <a:p>
            <a:pPr lvl="0"/>
            <a:r>
              <a:rPr lang="en-US" dirty="0"/>
              <a:t>We are very familiar with the concept and came to learn more.</a:t>
            </a:r>
          </a:p>
          <a:p>
            <a:pPr lvl="0"/>
            <a:r>
              <a:rPr lang="en-US" dirty="0"/>
              <a:t>We have begun planning and developing two-generation efforts.</a:t>
            </a:r>
          </a:p>
          <a:p>
            <a:pPr lvl="0"/>
            <a:r>
              <a:rPr lang="en-US" dirty="0"/>
              <a:t>We have two-generation efforts in place, and want to take it to the next level.</a:t>
            </a:r>
          </a:p>
          <a:p>
            <a:pPr>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3865310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r>
              <a:rPr lang="en-US" dirty="0"/>
              <a:t>Provide an overview of Two-Generation Approaches and connection to TANF and WIOA implementation opportunities.</a:t>
            </a:r>
          </a:p>
          <a:p>
            <a:r>
              <a:rPr lang="en-US" dirty="0"/>
              <a:t>Highlight specific promising strategies that Maryland and Washington are using to leverage TANF and WIOA funding to support 2Gen efforts. </a:t>
            </a:r>
          </a:p>
          <a:p>
            <a:r>
              <a:rPr lang="en-US" dirty="0"/>
              <a:t>Share how WIOA state planning and 2gen efforts have resulted in improved policies, collaboration, and outcomes for low-income families. </a:t>
            </a:r>
          </a:p>
          <a:p>
            <a:endParaRPr lang="en-US" dirty="0"/>
          </a:p>
        </p:txBody>
      </p:sp>
    </p:spTree>
    <p:extLst>
      <p:ext uri="{BB962C8B-B14F-4D97-AF65-F5344CB8AC3E}">
        <p14:creationId xmlns:p14="http://schemas.microsoft.com/office/powerpoint/2010/main" val="453104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b="1" dirty="0"/>
              <a:t>3:00</a:t>
            </a:r>
            <a:r>
              <a:rPr lang="en-US" dirty="0"/>
              <a:t> | Welcome from ACF and DOL</a:t>
            </a:r>
          </a:p>
          <a:p>
            <a:r>
              <a:rPr lang="en-US" b="1" dirty="0"/>
              <a:t>3:10</a:t>
            </a:r>
            <a:r>
              <a:rPr lang="en-US" dirty="0"/>
              <a:t>| Maryland’s 2Gen Approach</a:t>
            </a:r>
          </a:p>
          <a:p>
            <a:r>
              <a:rPr lang="en-US" b="1" dirty="0"/>
              <a:t>3:30</a:t>
            </a:r>
            <a:r>
              <a:rPr lang="en-US" dirty="0"/>
              <a:t> | Washington’s WIOA TANF Alignment</a:t>
            </a:r>
          </a:p>
          <a:p>
            <a:r>
              <a:rPr lang="en-US" b="1" dirty="0"/>
              <a:t>3:50</a:t>
            </a:r>
            <a:r>
              <a:rPr lang="en-US" dirty="0"/>
              <a:t> | Discussion and Q&amp;A</a:t>
            </a:r>
          </a:p>
          <a:p>
            <a:r>
              <a:rPr lang="en-US" b="1" dirty="0"/>
              <a:t>4:00 </a:t>
            </a:r>
            <a:r>
              <a:rPr lang="en-US" dirty="0"/>
              <a:t>| Closing</a:t>
            </a:r>
          </a:p>
          <a:p>
            <a:pPr marL="0" indent="0">
              <a:buNone/>
            </a:pPr>
            <a:endParaRPr lang="en-US" b="1" dirty="0"/>
          </a:p>
        </p:txBody>
      </p:sp>
    </p:spTree>
    <p:extLst>
      <p:ext uri="{BB962C8B-B14F-4D97-AF65-F5344CB8AC3E}">
        <p14:creationId xmlns:p14="http://schemas.microsoft.com/office/powerpoint/2010/main" val="3172557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Two-Generation Approach</a:t>
            </a:r>
          </a:p>
        </p:txBody>
      </p:sp>
      <p:sp>
        <p:nvSpPr>
          <p:cNvPr id="3" name="Content Placeholder 2"/>
          <p:cNvSpPr>
            <a:spLocks noGrp="1"/>
          </p:cNvSpPr>
          <p:nvPr>
            <p:ph idx="1"/>
          </p:nvPr>
        </p:nvSpPr>
        <p:spPr/>
        <p:txBody>
          <a:bodyPr/>
          <a:lstStyle/>
          <a:p>
            <a:pPr marL="0" indent="0" algn="ctr">
              <a:buNone/>
            </a:pPr>
            <a:r>
              <a:rPr lang="en-US" dirty="0"/>
              <a:t>Meets the Needs of Children and Parents Together.</a:t>
            </a:r>
          </a:p>
        </p:txBody>
      </p:sp>
      <p:pic>
        <p:nvPicPr>
          <p:cNvPr id="6" name="Picture 2" descr="\\dcmedia\ASCEND-Media\Playbook Graphics\continuum.jpg"/>
          <p:cNvPicPr>
            <a:picLocks noChangeAspect="1" noChangeArrowheads="1"/>
          </p:cNvPicPr>
          <p:nvPr/>
        </p:nvPicPr>
        <p:blipFill rotWithShape="1">
          <a:blip r:embed="rId3">
            <a:extLst>
              <a:ext uri="{28A0092B-C50C-407E-A947-70E740481C1C}">
                <a14:useLocalDpi xmlns:a14="http://schemas.microsoft.com/office/drawing/2010/main" val="0"/>
              </a:ext>
            </a:extLst>
          </a:blip>
          <a:srcRect t="4055" b="3876"/>
          <a:stretch/>
        </p:blipFill>
        <p:spPr bwMode="auto">
          <a:xfrm>
            <a:off x="192996" y="2305436"/>
            <a:ext cx="8726049" cy="2899610"/>
          </a:xfrm>
          <a:prstGeom prst="rect">
            <a:avLst/>
          </a:prstGeom>
          <a:ln>
            <a:noFill/>
          </a:ln>
          <a:extLst/>
        </p:spPr>
        <p:style>
          <a:lnRef idx="1">
            <a:schemeClr val="accent2"/>
          </a:lnRef>
          <a:fillRef idx="3">
            <a:schemeClr val="accent2"/>
          </a:fillRef>
          <a:effectRef idx="2">
            <a:schemeClr val="accent2"/>
          </a:effectRef>
          <a:fontRef idx="minor">
            <a:schemeClr val="lt1"/>
          </a:fontRef>
        </p:style>
      </p:pic>
      <p:pic>
        <p:nvPicPr>
          <p:cNvPr id="8" name="Picture 7" descr="Ascend_Logo_Pantone_Uncoated-FINAL_small.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50723" y="5033596"/>
            <a:ext cx="1303020" cy="342900"/>
          </a:xfrm>
          <a:prstGeom prst="rect">
            <a:avLst/>
          </a:prstGeom>
        </p:spPr>
      </p:pic>
    </p:spTree>
    <p:extLst>
      <p:ext uri="{BB962C8B-B14F-4D97-AF65-F5344CB8AC3E}">
        <p14:creationId xmlns:p14="http://schemas.microsoft.com/office/powerpoint/2010/main" val="3936963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Shared Goal: </a:t>
            </a:r>
            <a:br>
              <a:rPr lang="en-US" dirty="0"/>
            </a:br>
            <a:r>
              <a:rPr lang="en-US" dirty="0"/>
              <a:t>Better Outcomes for Families</a:t>
            </a: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3247189517"/>
              </p:ext>
            </p:extLst>
          </p:nvPr>
        </p:nvGraphicFramePr>
        <p:xfrm>
          <a:off x="1008184" y="1474845"/>
          <a:ext cx="7877907" cy="41405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3456549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1001&quot;&gt;&lt;object type=&quot;3&quot; unique_id=&quot;11002&quot;&gt;&lt;property id=&quot;20148&quot; value=&quot;5&quot;/&gt;&lt;property id=&quot;20300&quot; value=&quot;Slide 1&quot;/&gt;&lt;property id=&quot;20307&quot; value=&quot;257&quot;/&gt;&lt;/object&gt;&lt;object type=&quot;3&quot; unique_id=&quot;11003&quot;&gt;&lt;property id=&quot;20148&quot; value=&quot;5&quot;/&gt;&lt;property id=&quot;20300&quot; value=&quot;Slide 2 - &amp;quot;REGS 101&amp;quot;&quot;/&gt;&lt;property id=&quot;20307&quot; value=&quot;256&quot;/&gt;&lt;/object&gt;&lt;object type=&quot;3&quot; unique_id=&quot;11004&quot;&gt;&lt;property id=&quot;20148&quot; value=&quot;5&quot;/&gt;&lt;property id=&quot;20300&quot; value=&quot;Slide 3&quot;/&gt;&lt;property id=&quot;20307&quot; value=&quot;264&quot;/&gt;&lt;/object&gt;&lt;object type=&quot;3&quot; unique_id=&quot;11005&quot;&gt;&lt;property id=&quot;20148&quot; value=&quot;5&quot;/&gt;&lt;property id=&quot;20300&quot; value=&quot;Slide 4&quot;/&gt;&lt;property id=&quot;20307&quot; value=&quot;259&quot;/&gt;&lt;/object&gt;&lt;object type=&quot;3&quot; unique_id=&quot;11006&quot;&gt;&lt;property id=&quot;20148&quot; value=&quot;5&quot;/&gt;&lt;property id=&quot;20300&quot; value=&quot;Slide 5&quot;/&gt;&lt;property id=&quot;20307&quot; value=&quot;258&quot;/&gt;&lt;/object&gt;&lt;object type=&quot;3&quot; unique_id=&quot;11007&quot;&gt;&lt;property id=&quot;20148&quot; value=&quot;5&quot;/&gt;&lt;property id=&quot;20300&quot; value=&quot;Slide 6&quot;/&gt;&lt;property id=&quot;20307&quot; value=&quot;271&quot;/&gt;&lt;/object&gt;&lt;object type=&quot;3&quot; unique_id=&quot;11008&quot;&gt;&lt;property id=&quot;20148&quot; value=&quot;5&quot;/&gt;&lt;property id=&quot;20300&quot; value=&quot;Slide 7&quot;/&gt;&lt;property id=&quot;20307&quot; value=&quot;260&quot;/&gt;&lt;/object&gt;&lt;object type=&quot;3&quot; unique_id=&quot;11009&quot;&gt;&lt;property id=&quot;20148&quot; value=&quot;5&quot;/&gt;&lt;property id=&quot;20300&quot; value=&quot;Slide 8 - &amp;quot;Section Title Goes Here&amp;quot;&quot;/&gt;&lt;property id=&quot;20307&quot; value=&quot;272&quot;/&gt;&lt;/object&gt;&lt;object type=&quot;3&quot; unique_id=&quot;11010&quot;&gt;&lt;property id=&quot;20148&quot; value=&quot;5&quot;/&gt;&lt;property id=&quot;20300&quot; value=&quot;Slide 9 - &amp;quot;WIOA Vision&amp;quot;&quot;/&gt;&lt;property id=&quot;20307&quot; value=&quot;265&quot;/&gt;&lt;/object&gt;&lt;object type=&quot;3&quot; unique_id=&quot;11011&quot;&gt;&lt;property id=&quot;20148&quot; value=&quot;5&quot;/&gt;&lt;property id=&quot;20300&quot; value=&quot;Slide 10 - &amp;quot;Theme&amp;quot;&quot;/&gt;&lt;property id=&quot;20307&quot; value=&quot;266&quot;/&gt;&lt;/object&gt;&lt;object type=&quot;3&quot; unique_id=&quot;11012&quot;&gt;&lt;property id=&quot;20148&quot; value=&quot;5&quot;/&gt;&lt;property id=&quot;20300&quot; value=&quot;Slide 11&quot;/&gt;&lt;property id=&quot;20307&quot; value=&quot;273&quot;/&gt;&lt;/object&gt;&lt;object type=&quot;3&quot; unique_id=&quot;11013&quot;&gt;&lt;property id=&quot;20148&quot; value=&quot;5&quot;/&gt;&lt;property id=&quot;20300&quot; value=&quot;Slide 12&quot;/&gt;&lt;property id=&quot;20307&quot; value=&quot;267&quot;/&gt;&lt;/object&gt;&lt;object type=&quot;3&quot; unique_id=&quot;11014&quot;&gt;&lt;property id=&quot;20148&quot; value=&quot;5&quot;/&gt;&lt;property id=&quot;20300&quot; value=&quot;Slide 13&quot;/&gt;&lt;property id=&quot;20307&quot; value=&quot;269&quot;/&gt;&lt;/object&gt;&lt;object type=&quot;3&quot; unique_id=&quot;11015&quot;&gt;&lt;property id=&quot;20148&quot; value=&quot;5&quot;/&gt;&lt;property id=&quot;20300&quot; value=&quot;Slide 14&quot;/&gt;&lt;property id=&quot;20307&quot; value=&quot;268&quot;/&gt;&lt;/object&gt;&lt;object type=&quot;3&quot; unique_id=&quot;11016&quot;&gt;&lt;property id=&quot;20148&quot; value=&quot;5&quot;/&gt;&lt;property id=&quot;20300&quot; value=&quot;Slide 15&quot;/&gt;&lt;property id=&quot;20307&quot; value=&quot;270&quot;/&gt;&lt;/object&gt;&lt;object type=&quot;3&quot; unique_id=&quot;11017&quot;&gt;&lt;property id=&quot;20148&quot; value=&quot;5&quot;/&gt;&lt;property id=&quot;20300&quot; value=&quot;Slide 16&quot;/&gt;&lt;property id=&quot;20307&quot; value=&quot;275&quot;/&gt;&lt;/object&gt;&lt;object type=&quot;3&quot; unique_id=&quot;11018&quot;&gt;&lt;property id=&quot;20148&quot; value=&quot;5&quot;/&gt;&lt;property id=&quot;20300&quot; value=&quot;Slide 17&quot;/&gt;&lt;property id=&quot;20307&quot; value=&quot;276&quot;/&gt;&lt;/object&gt;&lt;object type=&quot;3&quot; unique_id=&quot;11019&quot;&gt;&lt;property id=&quot;20148&quot; value=&quot;5&quot;/&gt;&lt;property id=&quot;20300&quot; value=&quot;Slide 18&quot;/&gt;&lt;property id=&quot;20307&quot; value=&quot;277&quot;/&gt;&lt;/object&gt;&lt;object type=&quot;3&quot; unique_id=&quot;11020&quot;&gt;&lt;property id=&quot;20148&quot; value=&quot;5&quot;/&gt;&lt;property id=&quot;20300&quot; value=&quot;Slide 19&quot;/&gt;&lt;property id=&quot;20307&quot; value=&quot;278&quot;/&gt;&lt;/object&gt;&lt;object type=&quot;3&quot; unique_id=&quot;11021&quot;&gt;&lt;property id=&quot;20148&quot; value=&quot;5&quot;/&gt;&lt;property id=&quot;20300&quot; value=&quot;Slide 20&quot;/&gt;&lt;property id=&quot;20307&quot; value=&quot;261&quot;/&gt;&lt;/object&gt;&lt;object type=&quot;3&quot; unique_id=&quot;11022&quot;&gt;&lt;property id=&quot;20148&quot; value=&quot;5&quot;/&gt;&lt;property id=&quot;20300&quot; value=&quot;Slide 21&quot;/&gt;&lt;property id=&quot;20307&quot; value=&quot;262&quot;/&gt;&lt;/object&gt;&lt;/object&gt;&lt;object type=&quot;8&quot; unique_id=&quot;11045&quot;&gt;&lt;/object&gt;&lt;/object&gt;&lt;/database&gt;"/>
  <p:tag name="MMPROD_NEXTUNIQUEID" val="10010"/>
  <p:tag name="SECTOMILLISECCONVERTED" val="1"/>
</p:tagLst>
</file>

<file path=ppt/theme/theme1.xml><?xml version="1.0" encoding="utf-8"?>
<a:theme xmlns:a="http://schemas.openxmlformats.org/drawingml/2006/main" name="Office Theme">
  <a:themeElements>
    <a:clrScheme name="ION - WIOA Colors">
      <a:dk1>
        <a:sysClr val="windowText" lastClr="000000"/>
      </a:dk1>
      <a:lt1>
        <a:sysClr val="window" lastClr="FFFFFF"/>
      </a:lt1>
      <a:dk2>
        <a:srgbClr val="0B366B"/>
      </a:dk2>
      <a:lt2>
        <a:srgbClr val="54BCEA"/>
      </a:lt2>
      <a:accent1>
        <a:srgbClr val="1C4489"/>
      </a:accent1>
      <a:accent2>
        <a:srgbClr val="4F5F9B"/>
      </a:accent2>
      <a:accent3>
        <a:srgbClr val="EAEAF3"/>
      </a:accent3>
      <a:accent4>
        <a:srgbClr val="F36B22"/>
      </a:accent4>
      <a:accent5>
        <a:srgbClr val="F7955B"/>
      </a:accent5>
      <a:accent6>
        <a:srgbClr val="FEF3EA"/>
      </a:accent6>
      <a:hlink>
        <a:srgbClr val="0081E2"/>
      </a:hlink>
      <a:folHlink>
        <a:srgbClr val="7966C8"/>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6437</TotalTime>
  <Words>1791</Words>
  <Application>Microsoft Office PowerPoint</Application>
  <PresentationFormat>On-screen Show (4:3)</PresentationFormat>
  <Paragraphs>273</Paragraphs>
  <Slides>40</Slides>
  <Notes>27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ＭＳ Ｐゴシック</vt:lpstr>
      <vt:lpstr>Arial</vt:lpstr>
      <vt:lpstr>Calibri</vt:lpstr>
      <vt:lpstr>Helvetica Neue</vt:lpstr>
      <vt:lpstr>Myriad Pro</vt:lpstr>
      <vt:lpstr>Times New Roman</vt:lpstr>
      <vt:lpstr>Wingdings</vt:lpstr>
      <vt:lpstr>Wingdings 2</vt:lpstr>
      <vt:lpstr>Wingdings 3</vt:lpstr>
      <vt:lpstr>Office Theme</vt:lpstr>
      <vt:lpstr>Promoting Economic Self-Sufficiency through Temporary Assistance for Needy Families (TANF) and Workforce Innovation and Opportunity Act (WIOA)  2Gen Partnerships</vt:lpstr>
      <vt:lpstr>PowerPoint Presentation</vt:lpstr>
      <vt:lpstr>PowerPoint Presentation</vt:lpstr>
      <vt:lpstr>PowerPoint Presentation</vt:lpstr>
      <vt:lpstr>Polling Question</vt:lpstr>
      <vt:lpstr>PowerPoint Presentation</vt:lpstr>
      <vt:lpstr>PowerPoint Presentation</vt:lpstr>
      <vt:lpstr>A Two-Generation Approach</vt:lpstr>
      <vt:lpstr>Shared Goal:  Better Outcomes for Families</vt:lpstr>
      <vt:lpstr>ACF Promotes and Supports…</vt:lpstr>
      <vt:lpstr>Examples of Services</vt:lpstr>
      <vt:lpstr>Two-Gen: TANF &amp; WIOA</vt:lpstr>
      <vt:lpstr>Two-Gen Efforts Nationwide</vt:lpstr>
      <vt:lpstr>Strengthening Working Families Initiative (SWFI)</vt:lpstr>
      <vt:lpstr>Overview of SWFI Grantees</vt:lpstr>
      <vt:lpstr>Maryland’s 2Gen Approach</vt:lpstr>
      <vt:lpstr>Vision…</vt:lpstr>
      <vt:lpstr>Let’s get to work… </vt:lpstr>
      <vt:lpstr>Placing people at the center… </vt:lpstr>
      <vt:lpstr>It all starts with a plan… </vt:lpstr>
      <vt:lpstr>Now what… </vt:lpstr>
      <vt:lpstr>A little help… </vt:lpstr>
      <vt:lpstr>PowerPoint Presentation</vt:lpstr>
      <vt:lpstr>What we’ve learned thus far…</vt:lpstr>
      <vt:lpstr>A path forward… </vt:lpstr>
      <vt:lpstr>PowerPoint Presentation</vt:lpstr>
      <vt:lpstr>Workforce Innovation and Opportunity Act (WIOA) TANF Alignment Opportunities to Consider Impacts of Intergenerational Poverty</vt:lpstr>
      <vt:lpstr>Approaches to Access and Integration</vt:lpstr>
      <vt:lpstr>Partnership Opportunities </vt:lpstr>
      <vt:lpstr>TANF perspective: Why partner?</vt:lpstr>
      <vt:lpstr>Stakeholder Feedback</vt:lpstr>
      <vt:lpstr>Stakeholder Feedback</vt:lpstr>
      <vt:lpstr>Internal Opportunities</vt:lpstr>
      <vt:lpstr>Internal Opportunities</vt:lpstr>
      <vt:lpstr>What are Executive Function Skills?</vt:lpstr>
      <vt:lpstr>WIOA Discretionary Funds</vt:lpstr>
      <vt:lpstr>Other Efforts that Enhance TANF and WIOA Integration</vt:lpstr>
      <vt:lpstr>PowerPoint Presentation</vt:lpstr>
      <vt:lpstr>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Cheryl Robbins</dc:creator>
  <cp:lastModifiedBy>Jennifer Jacobs</cp:lastModifiedBy>
  <cp:revision>121</cp:revision>
  <dcterms:created xsi:type="dcterms:W3CDTF">2016-06-21T17:10:41Z</dcterms:created>
  <dcterms:modified xsi:type="dcterms:W3CDTF">2017-02-14T16:27:38Z</dcterms:modified>
</cp:coreProperties>
</file>