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</p:sldMasterIdLst>
  <p:notesMasterIdLst>
    <p:notesMasterId r:id="rId30"/>
  </p:notesMasterIdLst>
  <p:handoutMasterIdLst>
    <p:handoutMasterId r:id="rId31"/>
  </p:handoutMasterIdLst>
  <p:sldIdLst>
    <p:sldId id="259" r:id="rId3"/>
    <p:sldId id="369" r:id="rId4"/>
    <p:sldId id="440" r:id="rId5"/>
    <p:sldId id="441" r:id="rId6"/>
    <p:sldId id="360" r:id="rId7"/>
    <p:sldId id="361" r:id="rId8"/>
    <p:sldId id="404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19" r:id="rId26"/>
    <p:sldId id="416" r:id="rId27"/>
    <p:sldId id="417" r:id="rId28"/>
    <p:sldId id="310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a Aceved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84B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25"/>
    <p:restoredTop sz="70097" autoAdjust="0"/>
  </p:normalViewPr>
  <p:slideViewPr>
    <p:cSldViewPr snapToGrid="0" snapToObjects="1">
      <p:cViewPr varScale="1">
        <p:scale>
          <a:sx n="59" d="100"/>
          <a:sy n="59" d="100"/>
        </p:scale>
        <p:origin x="15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251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C296F-6B08-0D44-A9B2-B6811D05F4D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68C50-D3B4-1848-8EA9-4FFB0086413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Department of Labor, Employment &amp; Training Administration</a:t>
          </a:r>
        </a:p>
        <a:p>
          <a:r>
            <a:rPr lang="en-US" dirty="0">
              <a:latin typeface="Arial"/>
              <a:cs typeface="Arial"/>
            </a:rPr>
            <a:t>(National)</a:t>
          </a:r>
        </a:p>
      </dgm:t>
    </dgm:pt>
    <dgm:pt modelId="{C64748D1-2C8B-A14B-A4D8-276463D34889}" type="par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0808CB-713F-4A43-B272-E94CA8951D74}" type="sib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8A164DB-0700-5F46-B9A1-B027F1405942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Jobs for the Future</a:t>
          </a:r>
        </a:p>
      </dgm:t>
    </dgm:pt>
    <dgm:pt modelId="{0178B1F8-C721-3C49-BCE7-F32F860131AA}" type="parTrans" cxnId="{84B06D85-AA08-1949-9B9E-E557D93AEFA7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822A150-B292-CF46-B564-9EB9535ABC01}" type="sibTrans" cxnId="{84B06D85-AA08-1949-9B9E-E557D93AEFA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16ADBA1-3329-D64D-A923-73E71D1233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CalState/Merlot</a:t>
          </a:r>
        </a:p>
      </dgm:t>
    </dgm:pt>
    <dgm:pt modelId="{BF72FF2E-35B7-4846-8E6D-4DE70B77A411}" type="parTrans" cxnId="{524DC614-0EBD-A44F-A552-9AEFEBDE5A29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805A922-6147-2E46-942F-8B580B8F2F52}" type="sibTrans" cxnId="{524DC614-0EBD-A44F-A552-9AEFEBDE5A29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4C027A2-CDF1-4642-90C9-E6FADE5C1CF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Maher &amp; Maher </a:t>
          </a:r>
        </a:p>
      </dgm:t>
    </dgm:pt>
    <dgm:pt modelId="{E7BD5B4E-AF1C-5942-BF7B-D719F1B71C54}" type="parTrans" cxnId="{23956645-1DC0-1540-A6F7-3166E06C744F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774972B-31DD-4143-B0A6-441769B7E435}" type="sibTrans" cxnId="{23956645-1DC0-1540-A6F7-3166E06C744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53F5683-D125-1745-B0B8-1CD860D8BF3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American Association of Community Colleges</a:t>
          </a:r>
        </a:p>
      </dgm:t>
    </dgm:pt>
    <dgm:pt modelId="{36D2DD83-68FB-C240-924B-E53FB664BB4E}" type="parTrans" cxnId="{C1FF95B4-E4DC-AA4B-9EF3-4AF243CFF51C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9F04441-1C88-1849-B00C-3C72638C23F4}" type="sibTrans" cxnId="{C1FF95B4-E4DC-AA4B-9EF3-4AF243CFF51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9C14472-D648-1E4E-93C1-1B7ED9FB14C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National Science Foundation</a:t>
          </a:r>
        </a:p>
      </dgm:t>
    </dgm:pt>
    <dgm:pt modelId="{C28AFA86-DA72-D148-8BA6-CDE66A22ADD7}" type="par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C7C4805-A7D9-0E4C-BA4D-11BEC16A39B1}" type="sib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37DDB7-9DFB-2F42-BD74-0FCCD1F41ED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ATE Centers</a:t>
          </a:r>
        </a:p>
      </dgm:t>
    </dgm:pt>
    <dgm:pt modelId="{A540A28C-5C8C-0547-9B97-A77B409D9B33}" type="parTrans" cxnId="{93A9B619-78AE-6C45-90F5-A9899870EE5A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E9BFF95-E0AE-0C40-BE6B-2A6D56B5E341}" type="sibTrans" cxnId="{93A9B619-78AE-6C45-90F5-A9899870EE5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42899B-68FA-A643-8DAB-214E62BD7585}" type="pres">
      <dgm:prSet presAssocID="{00BC296F-6B08-0D44-A9B2-B6811D05F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946BA7-3CE5-114A-B785-C8F3E1B4DA49}" type="pres">
      <dgm:prSet presAssocID="{BBD68C50-D3B4-1848-8EA9-4FFB00864135}" presName="hierRoot1" presStyleCnt="0"/>
      <dgm:spPr/>
    </dgm:pt>
    <dgm:pt modelId="{FC73F032-B618-114B-BB16-4A4C1BCF590B}" type="pres">
      <dgm:prSet presAssocID="{BBD68C50-D3B4-1848-8EA9-4FFB00864135}" presName="composite" presStyleCnt="0"/>
      <dgm:spPr/>
    </dgm:pt>
    <dgm:pt modelId="{5C1FE5D2-DC51-E14D-8544-A3E28AE58614}" type="pres">
      <dgm:prSet presAssocID="{BBD68C50-D3B4-1848-8EA9-4FFB00864135}" presName="background" presStyleLbl="node0" presStyleIdx="0" presStyleCnt="2"/>
      <dgm:spPr>
        <a:solidFill>
          <a:schemeClr val="tx2">
            <a:lumMod val="75000"/>
          </a:schemeClr>
        </a:solidFill>
        <a:effectLst/>
      </dgm:spPr>
    </dgm:pt>
    <dgm:pt modelId="{9A4F00F8-6A67-5C4B-9E84-0DC5D6ECE23B}" type="pres">
      <dgm:prSet presAssocID="{BBD68C50-D3B4-1848-8EA9-4FFB00864135}" presName="text" presStyleLbl="fgAcc0" presStyleIdx="0" presStyleCnt="2" custScaleX="113597" custScaleY="109950" custLinFactNeighborX="-52844" custLinFactNeighborY="-1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9ABFA-C967-9C42-B010-A9C274257A25}" type="pres">
      <dgm:prSet presAssocID="{BBD68C50-D3B4-1848-8EA9-4FFB00864135}" presName="hierChild2" presStyleCnt="0"/>
      <dgm:spPr/>
    </dgm:pt>
    <dgm:pt modelId="{11F25EAC-EF1F-0A41-A139-8A007967E6A7}" type="pres">
      <dgm:prSet presAssocID="{0178B1F8-C721-3C49-BCE7-F32F860131A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4491E9E-CE1E-5344-887E-292CA6D9A973}" type="pres">
      <dgm:prSet presAssocID="{08A164DB-0700-5F46-B9A1-B027F1405942}" presName="hierRoot2" presStyleCnt="0"/>
      <dgm:spPr/>
    </dgm:pt>
    <dgm:pt modelId="{69A53F18-03FD-0740-8D9D-0514558B4A06}" type="pres">
      <dgm:prSet presAssocID="{08A164DB-0700-5F46-B9A1-B027F1405942}" presName="composite2" presStyleCnt="0"/>
      <dgm:spPr/>
    </dgm:pt>
    <dgm:pt modelId="{783A5137-820A-D847-B8CC-B414AB8AF267}" type="pres">
      <dgm:prSet presAssocID="{08A164DB-0700-5F46-B9A1-B027F1405942}" presName="background2" presStyleLbl="node2" presStyleIdx="0" presStyleCnt="3"/>
      <dgm:spPr>
        <a:solidFill>
          <a:schemeClr val="tx2">
            <a:lumMod val="75000"/>
          </a:schemeClr>
        </a:solidFill>
        <a:effectLst/>
      </dgm:spPr>
    </dgm:pt>
    <dgm:pt modelId="{6E50DDCC-9308-574D-9786-08EE1640B632}" type="pres">
      <dgm:prSet presAssocID="{08A164DB-0700-5F46-B9A1-B027F1405942}" presName="text2" presStyleLbl="fgAcc2" presStyleIdx="0" presStyleCnt="3" custLinFactNeighborX="-36939" custLinFactNeighborY="-1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859B20-A491-C14E-8B47-262AD3FB3C9C}" type="pres">
      <dgm:prSet presAssocID="{08A164DB-0700-5F46-B9A1-B027F1405942}" presName="hierChild3" presStyleCnt="0"/>
      <dgm:spPr/>
    </dgm:pt>
    <dgm:pt modelId="{730BCF91-5994-2044-81BC-E029013DA0AA}" type="pres">
      <dgm:prSet presAssocID="{E7BD5B4E-AF1C-5942-BF7B-D719F1B71C5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BDEB65C-7C86-7645-A3A3-D94EBA93D6FD}" type="pres">
      <dgm:prSet presAssocID="{04C027A2-CDF1-4642-90C9-E6FADE5C1CFB}" presName="hierRoot3" presStyleCnt="0"/>
      <dgm:spPr/>
    </dgm:pt>
    <dgm:pt modelId="{15A826FD-21B7-714F-A8CA-0CACF4907DED}" type="pres">
      <dgm:prSet presAssocID="{04C027A2-CDF1-4642-90C9-E6FADE5C1CFB}" presName="composite3" presStyleCnt="0"/>
      <dgm:spPr/>
    </dgm:pt>
    <dgm:pt modelId="{D841183A-AE99-E34F-AEEC-BFDDDA6B149E}" type="pres">
      <dgm:prSet presAssocID="{04C027A2-CDF1-4642-90C9-E6FADE5C1CFB}" presName="background3" presStyleLbl="node3" presStyleIdx="0" presStyleCnt="2"/>
      <dgm:spPr>
        <a:solidFill>
          <a:schemeClr val="tx2">
            <a:lumMod val="75000"/>
          </a:schemeClr>
        </a:solidFill>
        <a:effectLst/>
      </dgm:spPr>
    </dgm:pt>
    <dgm:pt modelId="{55779194-4F51-174B-9273-E67853468299}" type="pres">
      <dgm:prSet presAssocID="{04C027A2-CDF1-4642-90C9-E6FADE5C1CF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7BB12-1E7F-7D43-A01E-E1F19278C76C}" type="pres">
      <dgm:prSet presAssocID="{04C027A2-CDF1-4642-90C9-E6FADE5C1CFB}" presName="hierChild4" presStyleCnt="0"/>
      <dgm:spPr/>
    </dgm:pt>
    <dgm:pt modelId="{80EC68D4-94F4-744A-A03B-1EB6E5866716}" type="pres">
      <dgm:prSet presAssocID="{36D2DD83-68FB-C240-924B-E53FB664BB4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4BC33A0-ED39-DE4F-8A9F-338B5DB527DD}" type="pres">
      <dgm:prSet presAssocID="{753F5683-D125-1745-B0B8-1CD860D8BF34}" presName="hierRoot3" presStyleCnt="0"/>
      <dgm:spPr/>
    </dgm:pt>
    <dgm:pt modelId="{C879E55B-7DBC-0A46-B6DA-7A7E7A671055}" type="pres">
      <dgm:prSet presAssocID="{753F5683-D125-1745-B0B8-1CD860D8BF34}" presName="composite3" presStyleCnt="0"/>
      <dgm:spPr/>
    </dgm:pt>
    <dgm:pt modelId="{58E25500-82D6-5146-A221-84A9B541C842}" type="pres">
      <dgm:prSet presAssocID="{753F5683-D125-1745-B0B8-1CD860D8BF34}" presName="background3" presStyleLbl="node3" presStyleIdx="1" presStyleCnt="2"/>
      <dgm:spPr>
        <a:solidFill>
          <a:schemeClr val="tx2">
            <a:lumMod val="75000"/>
          </a:schemeClr>
        </a:solidFill>
      </dgm:spPr>
    </dgm:pt>
    <dgm:pt modelId="{6CA8EF98-5A7C-8443-99AC-2F342BF4CC08}" type="pres">
      <dgm:prSet presAssocID="{753F5683-D125-1745-B0B8-1CD860D8BF3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B516C-8B19-1347-A340-BD44FA087715}" type="pres">
      <dgm:prSet presAssocID="{753F5683-D125-1745-B0B8-1CD860D8BF34}" presName="hierChild4" presStyleCnt="0"/>
      <dgm:spPr/>
    </dgm:pt>
    <dgm:pt modelId="{7D21B660-304A-0C45-8362-25E82F2E7D1A}" type="pres">
      <dgm:prSet presAssocID="{BF72FF2E-35B7-4846-8E6D-4DE70B77A41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87C680B-E952-F04F-8840-6329408C4FF2}" type="pres">
      <dgm:prSet presAssocID="{C16ADBA1-3329-D64D-A923-73E71D12330C}" presName="hierRoot2" presStyleCnt="0"/>
      <dgm:spPr/>
    </dgm:pt>
    <dgm:pt modelId="{14AE68B9-FE25-6547-9774-6FB5767EC7AF}" type="pres">
      <dgm:prSet presAssocID="{C16ADBA1-3329-D64D-A923-73E71D12330C}" presName="composite2" presStyleCnt="0"/>
      <dgm:spPr/>
    </dgm:pt>
    <dgm:pt modelId="{646F3537-73EB-B949-918D-3B7B930AA6F5}" type="pres">
      <dgm:prSet presAssocID="{C16ADBA1-3329-D64D-A923-73E71D12330C}" presName="background2" presStyleLbl="node2" presStyleIdx="1" presStyleCnt="3"/>
      <dgm:spPr>
        <a:solidFill>
          <a:schemeClr val="tx2">
            <a:lumMod val="75000"/>
          </a:schemeClr>
        </a:solidFill>
        <a:effectLst/>
      </dgm:spPr>
    </dgm:pt>
    <dgm:pt modelId="{29CED845-19D1-E94E-8929-4CD240F70DCF}" type="pres">
      <dgm:prSet presAssocID="{C16ADBA1-3329-D64D-A923-73E71D12330C}" presName="text2" presStyleLbl="fgAcc2" presStyleIdx="1" presStyleCnt="3" custLinFactNeighborX="-33727" custLinFactNeighborY="-37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852B07-4D31-214F-9301-B80B7570A269}" type="pres">
      <dgm:prSet presAssocID="{C16ADBA1-3329-D64D-A923-73E71D12330C}" presName="hierChild3" presStyleCnt="0"/>
      <dgm:spPr/>
    </dgm:pt>
    <dgm:pt modelId="{F8E47508-4D92-4841-B7F5-2B43DF9D01CA}" type="pres">
      <dgm:prSet presAssocID="{A9C14472-D648-1E4E-93C1-1B7ED9FB14CB}" presName="hierRoot1" presStyleCnt="0"/>
      <dgm:spPr/>
    </dgm:pt>
    <dgm:pt modelId="{B2BA61A3-B21F-2F4F-A27F-1E993EFF1F4B}" type="pres">
      <dgm:prSet presAssocID="{A9C14472-D648-1E4E-93C1-1B7ED9FB14CB}" presName="composite" presStyleCnt="0"/>
      <dgm:spPr/>
    </dgm:pt>
    <dgm:pt modelId="{EF2F118D-C820-304A-83D6-27A1A959A5FB}" type="pres">
      <dgm:prSet presAssocID="{A9C14472-D648-1E4E-93C1-1B7ED9FB14CB}" presName="background" presStyleLbl="node0" presStyleIdx="1" presStyleCnt="2"/>
      <dgm:spPr>
        <a:solidFill>
          <a:schemeClr val="tx2">
            <a:lumMod val="75000"/>
          </a:schemeClr>
        </a:solidFill>
        <a:effectLst/>
      </dgm:spPr>
    </dgm:pt>
    <dgm:pt modelId="{A8C405E2-5814-1346-B374-16BF34682930}" type="pres">
      <dgm:prSet presAssocID="{A9C14472-D648-1E4E-93C1-1B7ED9FB14CB}" presName="text" presStyleLbl="fgAcc0" presStyleIdx="1" presStyleCnt="2" custLinFactNeighborX="-66651" custLinFactNeighborY="2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A3ED94-654E-E941-A0F8-294D22630DC7}" type="pres">
      <dgm:prSet presAssocID="{A9C14472-D648-1E4E-93C1-1B7ED9FB14CB}" presName="hierChild2" presStyleCnt="0"/>
      <dgm:spPr/>
    </dgm:pt>
    <dgm:pt modelId="{B4C3B5E3-D81B-994D-BB40-67475EE41359}" type="pres">
      <dgm:prSet presAssocID="{A540A28C-5C8C-0547-9B97-A77B409D9B3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300A319-EE00-0344-9BFC-D6F49AE21F3F}" type="pres">
      <dgm:prSet presAssocID="{4037DDB7-9DFB-2F42-BD74-0FCCD1F41ED7}" presName="hierRoot2" presStyleCnt="0"/>
      <dgm:spPr/>
    </dgm:pt>
    <dgm:pt modelId="{2995CDD1-F185-AC4D-9E55-C1A4942C1989}" type="pres">
      <dgm:prSet presAssocID="{4037DDB7-9DFB-2F42-BD74-0FCCD1F41ED7}" presName="composite2" presStyleCnt="0"/>
      <dgm:spPr/>
    </dgm:pt>
    <dgm:pt modelId="{BC6575E1-2812-5C43-951F-E9EB66CF75F5}" type="pres">
      <dgm:prSet presAssocID="{4037DDB7-9DFB-2F42-BD74-0FCCD1F41ED7}" presName="background2" presStyleLbl="node2" presStyleIdx="2" presStyleCnt="3"/>
      <dgm:spPr>
        <a:solidFill>
          <a:schemeClr val="tx2">
            <a:lumMod val="75000"/>
          </a:schemeClr>
        </a:solidFill>
        <a:effectLst/>
      </dgm:spPr>
    </dgm:pt>
    <dgm:pt modelId="{8D17BB9B-4AAD-8940-806B-57018B5F9E40}" type="pres">
      <dgm:prSet presAssocID="{4037DDB7-9DFB-2F42-BD74-0FCCD1F41ED7}" presName="text2" presStyleLbl="fgAcc2" presStyleIdx="2" presStyleCnt="3" custLinFactNeighborX="-8030" custLinFactNeighborY="68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84721-95C0-2C40-A650-52AF1ECC7A56}" type="pres">
      <dgm:prSet presAssocID="{4037DDB7-9DFB-2F42-BD74-0FCCD1F41ED7}" presName="hierChild3" presStyleCnt="0"/>
      <dgm:spPr/>
    </dgm:pt>
  </dgm:ptLst>
  <dgm:cxnLst>
    <dgm:cxn modelId="{CD52C7BF-2284-F546-9156-38B5E3C4E86B}" type="presOf" srcId="{BF72FF2E-35B7-4846-8E6D-4DE70B77A411}" destId="{7D21B660-304A-0C45-8362-25E82F2E7D1A}" srcOrd="0" destOrd="0" presId="urn:microsoft.com/office/officeart/2005/8/layout/hierarchy1"/>
    <dgm:cxn modelId="{14D4DF38-B1B8-8148-A13C-D46B02BBEE1D}" type="presOf" srcId="{04C027A2-CDF1-4642-90C9-E6FADE5C1CFB}" destId="{55779194-4F51-174B-9273-E67853468299}" srcOrd="0" destOrd="0" presId="urn:microsoft.com/office/officeart/2005/8/layout/hierarchy1"/>
    <dgm:cxn modelId="{84B06D85-AA08-1949-9B9E-E557D93AEFA7}" srcId="{BBD68C50-D3B4-1848-8EA9-4FFB00864135}" destId="{08A164DB-0700-5F46-B9A1-B027F1405942}" srcOrd="0" destOrd="0" parTransId="{0178B1F8-C721-3C49-BCE7-F32F860131AA}" sibTransId="{6822A150-B292-CF46-B564-9EB9535ABC01}"/>
    <dgm:cxn modelId="{E7EAA99E-C5BC-A14B-84D7-4EE1ACB6067F}" type="presOf" srcId="{36D2DD83-68FB-C240-924B-E53FB664BB4E}" destId="{80EC68D4-94F4-744A-A03B-1EB6E5866716}" srcOrd="0" destOrd="0" presId="urn:microsoft.com/office/officeart/2005/8/layout/hierarchy1"/>
    <dgm:cxn modelId="{26460935-C77D-3B40-95A8-17377EA9B292}" type="presOf" srcId="{BBD68C50-D3B4-1848-8EA9-4FFB00864135}" destId="{9A4F00F8-6A67-5C4B-9E84-0DC5D6ECE23B}" srcOrd="0" destOrd="0" presId="urn:microsoft.com/office/officeart/2005/8/layout/hierarchy1"/>
    <dgm:cxn modelId="{C1FF95B4-E4DC-AA4B-9EF3-4AF243CFF51C}" srcId="{08A164DB-0700-5F46-B9A1-B027F1405942}" destId="{753F5683-D125-1745-B0B8-1CD860D8BF34}" srcOrd="1" destOrd="0" parTransId="{36D2DD83-68FB-C240-924B-E53FB664BB4E}" sibTransId="{79F04441-1C88-1849-B00C-3C72638C23F4}"/>
    <dgm:cxn modelId="{CC519851-4EB6-BB47-8138-A5A064C8D546}" type="presOf" srcId="{E7BD5B4E-AF1C-5942-BF7B-D719F1B71C54}" destId="{730BCF91-5994-2044-81BC-E029013DA0AA}" srcOrd="0" destOrd="0" presId="urn:microsoft.com/office/officeart/2005/8/layout/hierarchy1"/>
    <dgm:cxn modelId="{C88E7DE7-FA97-8749-A52B-4FABFCCB1DB1}" type="presOf" srcId="{A540A28C-5C8C-0547-9B97-A77B409D9B33}" destId="{B4C3B5E3-D81B-994D-BB40-67475EE41359}" srcOrd="0" destOrd="0" presId="urn:microsoft.com/office/officeart/2005/8/layout/hierarchy1"/>
    <dgm:cxn modelId="{00C15A7B-2F8F-CD46-ACBA-03CD10F2AD7A}" srcId="{00BC296F-6B08-0D44-A9B2-B6811D05F4DF}" destId="{BBD68C50-D3B4-1848-8EA9-4FFB00864135}" srcOrd="0" destOrd="0" parTransId="{C64748D1-2C8B-A14B-A4D8-276463D34889}" sibTransId="{710808CB-713F-4A43-B272-E94CA8951D74}"/>
    <dgm:cxn modelId="{524DC614-0EBD-A44F-A552-9AEFEBDE5A29}" srcId="{BBD68C50-D3B4-1848-8EA9-4FFB00864135}" destId="{C16ADBA1-3329-D64D-A923-73E71D12330C}" srcOrd="1" destOrd="0" parTransId="{BF72FF2E-35B7-4846-8E6D-4DE70B77A411}" sibTransId="{F805A922-6147-2E46-942F-8B580B8F2F52}"/>
    <dgm:cxn modelId="{17CC1940-9E47-3247-8396-8CAFEA7B478F}" type="presOf" srcId="{4037DDB7-9DFB-2F42-BD74-0FCCD1F41ED7}" destId="{8D17BB9B-4AAD-8940-806B-57018B5F9E40}" srcOrd="0" destOrd="0" presId="urn:microsoft.com/office/officeart/2005/8/layout/hierarchy1"/>
    <dgm:cxn modelId="{0FDAE8F9-CDC2-5248-9844-D54C0180BB2C}" type="presOf" srcId="{C16ADBA1-3329-D64D-A923-73E71D12330C}" destId="{29CED845-19D1-E94E-8929-4CD240F70DCF}" srcOrd="0" destOrd="0" presId="urn:microsoft.com/office/officeart/2005/8/layout/hierarchy1"/>
    <dgm:cxn modelId="{F81D6D7F-A086-FC43-A6DD-4F6A675C5A20}" type="presOf" srcId="{08A164DB-0700-5F46-B9A1-B027F1405942}" destId="{6E50DDCC-9308-574D-9786-08EE1640B632}" srcOrd="0" destOrd="0" presId="urn:microsoft.com/office/officeart/2005/8/layout/hierarchy1"/>
    <dgm:cxn modelId="{23956645-1DC0-1540-A6F7-3166E06C744F}" srcId="{08A164DB-0700-5F46-B9A1-B027F1405942}" destId="{04C027A2-CDF1-4642-90C9-E6FADE5C1CFB}" srcOrd="0" destOrd="0" parTransId="{E7BD5B4E-AF1C-5942-BF7B-D719F1B71C54}" sibTransId="{D774972B-31DD-4143-B0A6-441769B7E435}"/>
    <dgm:cxn modelId="{D986B12A-8A55-FD4B-A0E9-8319BE8E7C2F}" srcId="{00BC296F-6B08-0D44-A9B2-B6811D05F4DF}" destId="{A9C14472-D648-1E4E-93C1-1B7ED9FB14CB}" srcOrd="1" destOrd="0" parTransId="{C28AFA86-DA72-D148-8BA6-CDE66A22ADD7}" sibTransId="{3C7C4805-A7D9-0E4C-BA4D-11BEC16A39B1}"/>
    <dgm:cxn modelId="{5395606A-F140-5F43-9375-7459A666CACA}" type="presOf" srcId="{0178B1F8-C721-3C49-BCE7-F32F860131AA}" destId="{11F25EAC-EF1F-0A41-A139-8A007967E6A7}" srcOrd="0" destOrd="0" presId="urn:microsoft.com/office/officeart/2005/8/layout/hierarchy1"/>
    <dgm:cxn modelId="{113B9F05-6859-AB44-8222-7DE66EF98E92}" type="presOf" srcId="{00BC296F-6B08-0D44-A9B2-B6811D05F4DF}" destId="{3442899B-68FA-A643-8DAB-214E62BD7585}" srcOrd="0" destOrd="0" presId="urn:microsoft.com/office/officeart/2005/8/layout/hierarchy1"/>
    <dgm:cxn modelId="{93A9B619-78AE-6C45-90F5-A9899870EE5A}" srcId="{A9C14472-D648-1E4E-93C1-1B7ED9FB14CB}" destId="{4037DDB7-9DFB-2F42-BD74-0FCCD1F41ED7}" srcOrd="0" destOrd="0" parTransId="{A540A28C-5C8C-0547-9B97-A77B409D9B33}" sibTransId="{3E9BFF95-E0AE-0C40-BE6B-2A6D56B5E341}"/>
    <dgm:cxn modelId="{4536A86B-8E3E-C64C-969C-D1BE93762EA6}" type="presOf" srcId="{A9C14472-D648-1E4E-93C1-1B7ED9FB14CB}" destId="{A8C405E2-5814-1346-B374-16BF34682930}" srcOrd="0" destOrd="0" presId="urn:microsoft.com/office/officeart/2005/8/layout/hierarchy1"/>
    <dgm:cxn modelId="{7B31FCC4-3CDE-664E-ABD3-992D96CEF154}" type="presOf" srcId="{753F5683-D125-1745-B0B8-1CD860D8BF34}" destId="{6CA8EF98-5A7C-8443-99AC-2F342BF4CC08}" srcOrd="0" destOrd="0" presId="urn:microsoft.com/office/officeart/2005/8/layout/hierarchy1"/>
    <dgm:cxn modelId="{584BA30C-0926-1647-8B4C-68A744C8CD98}" type="presParOf" srcId="{3442899B-68FA-A643-8DAB-214E62BD7585}" destId="{F4946BA7-3CE5-114A-B785-C8F3E1B4DA49}" srcOrd="0" destOrd="0" presId="urn:microsoft.com/office/officeart/2005/8/layout/hierarchy1"/>
    <dgm:cxn modelId="{F9456A73-173B-EE40-BF70-9680D8F3B4A4}" type="presParOf" srcId="{F4946BA7-3CE5-114A-B785-C8F3E1B4DA49}" destId="{FC73F032-B618-114B-BB16-4A4C1BCF590B}" srcOrd="0" destOrd="0" presId="urn:microsoft.com/office/officeart/2005/8/layout/hierarchy1"/>
    <dgm:cxn modelId="{955CFC57-D0F1-E640-A95A-F7EF59C9BB7D}" type="presParOf" srcId="{FC73F032-B618-114B-BB16-4A4C1BCF590B}" destId="{5C1FE5D2-DC51-E14D-8544-A3E28AE58614}" srcOrd="0" destOrd="0" presId="urn:microsoft.com/office/officeart/2005/8/layout/hierarchy1"/>
    <dgm:cxn modelId="{E87C31D3-9CC2-F448-8CF7-DABEA8A72F8E}" type="presParOf" srcId="{FC73F032-B618-114B-BB16-4A4C1BCF590B}" destId="{9A4F00F8-6A67-5C4B-9E84-0DC5D6ECE23B}" srcOrd="1" destOrd="0" presId="urn:microsoft.com/office/officeart/2005/8/layout/hierarchy1"/>
    <dgm:cxn modelId="{4A54D9A5-4FDA-6D42-844A-1A8FEB3EA7A5}" type="presParOf" srcId="{F4946BA7-3CE5-114A-B785-C8F3E1B4DA49}" destId="{6649ABFA-C967-9C42-B010-A9C274257A25}" srcOrd="1" destOrd="0" presId="urn:microsoft.com/office/officeart/2005/8/layout/hierarchy1"/>
    <dgm:cxn modelId="{83A20607-3A81-B143-A7D5-B48327837C70}" type="presParOf" srcId="{6649ABFA-C967-9C42-B010-A9C274257A25}" destId="{11F25EAC-EF1F-0A41-A139-8A007967E6A7}" srcOrd="0" destOrd="0" presId="urn:microsoft.com/office/officeart/2005/8/layout/hierarchy1"/>
    <dgm:cxn modelId="{8D956CF8-B0C8-EF4D-A6E5-A91472E0649F}" type="presParOf" srcId="{6649ABFA-C967-9C42-B010-A9C274257A25}" destId="{04491E9E-CE1E-5344-887E-292CA6D9A973}" srcOrd="1" destOrd="0" presId="urn:microsoft.com/office/officeart/2005/8/layout/hierarchy1"/>
    <dgm:cxn modelId="{CB5BFAB1-F0BA-ED41-944A-1BC97CE7ED16}" type="presParOf" srcId="{04491E9E-CE1E-5344-887E-292CA6D9A973}" destId="{69A53F18-03FD-0740-8D9D-0514558B4A06}" srcOrd="0" destOrd="0" presId="urn:microsoft.com/office/officeart/2005/8/layout/hierarchy1"/>
    <dgm:cxn modelId="{46CBC582-AAB7-054F-B0EC-E86CB07D1FDB}" type="presParOf" srcId="{69A53F18-03FD-0740-8D9D-0514558B4A06}" destId="{783A5137-820A-D847-B8CC-B414AB8AF267}" srcOrd="0" destOrd="0" presId="urn:microsoft.com/office/officeart/2005/8/layout/hierarchy1"/>
    <dgm:cxn modelId="{F960B56A-14FC-2245-804F-AEE4C74CFB46}" type="presParOf" srcId="{69A53F18-03FD-0740-8D9D-0514558B4A06}" destId="{6E50DDCC-9308-574D-9786-08EE1640B632}" srcOrd="1" destOrd="0" presId="urn:microsoft.com/office/officeart/2005/8/layout/hierarchy1"/>
    <dgm:cxn modelId="{FFB4C5FC-B3B7-B94B-B5B1-3F6272FCFEC3}" type="presParOf" srcId="{04491E9E-CE1E-5344-887E-292CA6D9A973}" destId="{57859B20-A491-C14E-8B47-262AD3FB3C9C}" srcOrd="1" destOrd="0" presId="urn:microsoft.com/office/officeart/2005/8/layout/hierarchy1"/>
    <dgm:cxn modelId="{B6F98FD3-1BE4-E145-A6FC-E6BAB51726CC}" type="presParOf" srcId="{57859B20-A491-C14E-8B47-262AD3FB3C9C}" destId="{730BCF91-5994-2044-81BC-E029013DA0AA}" srcOrd="0" destOrd="0" presId="urn:microsoft.com/office/officeart/2005/8/layout/hierarchy1"/>
    <dgm:cxn modelId="{17FD3486-F983-8B40-9587-913D1681AB0B}" type="presParOf" srcId="{57859B20-A491-C14E-8B47-262AD3FB3C9C}" destId="{8BDEB65C-7C86-7645-A3A3-D94EBA93D6FD}" srcOrd="1" destOrd="0" presId="urn:microsoft.com/office/officeart/2005/8/layout/hierarchy1"/>
    <dgm:cxn modelId="{648761D2-A808-134F-8B14-A2C30C310331}" type="presParOf" srcId="{8BDEB65C-7C86-7645-A3A3-D94EBA93D6FD}" destId="{15A826FD-21B7-714F-A8CA-0CACF4907DED}" srcOrd="0" destOrd="0" presId="urn:microsoft.com/office/officeart/2005/8/layout/hierarchy1"/>
    <dgm:cxn modelId="{4F935A07-46A9-404E-B524-FCA0831BE80C}" type="presParOf" srcId="{15A826FD-21B7-714F-A8CA-0CACF4907DED}" destId="{D841183A-AE99-E34F-AEEC-BFDDDA6B149E}" srcOrd="0" destOrd="0" presId="urn:microsoft.com/office/officeart/2005/8/layout/hierarchy1"/>
    <dgm:cxn modelId="{4EFF3510-DEE7-BC4C-A8CC-51271B8E80FD}" type="presParOf" srcId="{15A826FD-21B7-714F-A8CA-0CACF4907DED}" destId="{55779194-4F51-174B-9273-E67853468299}" srcOrd="1" destOrd="0" presId="urn:microsoft.com/office/officeart/2005/8/layout/hierarchy1"/>
    <dgm:cxn modelId="{9C722DAC-B284-D246-88EB-ECB3428AE47A}" type="presParOf" srcId="{8BDEB65C-7C86-7645-A3A3-D94EBA93D6FD}" destId="{7AA7BB12-1E7F-7D43-A01E-E1F19278C76C}" srcOrd="1" destOrd="0" presId="urn:microsoft.com/office/officeart/2005/8/layout/hierarchy1"/>
    <dgm:cxn modelId="{7540F83F-50B3-E940-9B76-DC41F0188E31}" type="presParOf" srcId="{57859B20-A491-C14E-8B47-262AD3FB3C9C}" destId="{80EC68D4-94F4-744A-A03B-1EB6E5866716}" srcOrd="2" destOrd="0" presId="urn:microsoft.com/office/officeart/2005/8/layout/hierarchy1"/>
    <dgm:cxn modelId="{341E1F7C-6DBE-0042-9E7D-347CE20D8FCA}" type="presParOf" srcId="{57859B20-A491-C14E-8B47-262AD3FB3C9C}" destId="{34BC33A0-ED39-DE4F-8A9F-338B5DB527DD}" srcOrd="3" destOrd="0" presId="urn:microsoft.com/office/officeart/2005/8/layout/hierarchy1"/>
    <dgm:cxn modelId="{6F05F899-ADA4-1F4D-B337-08A5FC5B9A8D}" type="presParOf" srcId="{34BC33A0-ED39-DE4F-8A9F-338B5DB527DD}" destId="{C879E55B-7DBC-0A46-B6DA-7A7E7A671055}" srcOrd="0" destOrd="0" presId="urn:microsoft.com/office/officeart/2005/8/layout/hierarchy1"/>
    <dgm:cxn modelId="{C15EC9D8-703D-FF4D-973E-9E4C5A32E57D}" type="presParOf" srcId="{C879E55B-7DBC-0A46-B6DA-7A7E7A671055}" destId="{58E25500-82D6-5146-A221-84A9B541C842}" srcOrd="0" destOrd="0" presId="urn:microsoft.com/office/officeart/2005/8/layout/hierarchy1"/>
    <dgm:cxn modelId="{C5AB7C71-8174-304E-B860-EFCF3B6D99A9}" type="presParOf" srcId="{C879E55B-7DBC-0A46-B6DA-7A7E7A671055}" destId="{6CA8EF98-5A7C-8443-99AC-2F342BF4CC08}" srcOrd="1" destOrd="0" presId="urn:microsoft.com/office/officeart/2005/8/layout/hierarchy1"/>
    <dgm:cxn modelId="{64761EF2-6819-BC45-B81E-504C464D71CA}" type="presParOf" srcId="{34BC33A0-ED39-DE4F-8A9F-338B5DB527DD}" destId="{5AFB516C-8B19-1347-A340-BD44FA087715}" srcOrd="1" destOrd="0" presId="urn:microsoft.com/office/officeart/2005/8/layout/hierarchy1"/>
    <dgm:cxn modelId="{C586E1A0-E37B-6D41-8A05-8E0D84535174}" type="presParOf" srcId="{6649ABFA-C967-9C42-B010-A9C274257A25}" destId="{7D21B660-304A-0C45-8362-25E82F2E7D1A}" srcOrd="2" destOrd="0" presId="urn:microsoft.com/office/officeart/2005/8/layout/hierarchy1"/>
    <dgm:cxn modelId="{316D79A2-F3D7-9846-9A6B-3AC6715EBB0F}" type="presParOf" srcId="{6649ABFA-C967-9C42-B010-A9C274257A25}" destId="{387C680B-E952-F04F-8840-6329408C4FF2}" srcOrd="3" destOrd="0" presId="urn:microsoft.com/office/officeart/2005/8/layout/hierarchy1"/>
    <dgm:cxn modelId="{B81ED175-BCC8-3D4C-88B9-85A66ED6F5AC}" type="presParOf" srcId="{387C680B-E952-F04F-8840-6329408C4FF2}" destId="{14AE68B9-FE25-6547-9774-6FB5767EC7AF}" srcOrd="0" destOrd="0" presId="urn:microsoft.com/office/officeart/2005/8/layout/hierarchy1"/>
    <dgm:cxn modelId="{65C42DE5-F6C1-EA4E-AEFE-45C2C59D736F}" type="presParOf" srcId="{14AE68B9-FE25-6547-9774-6FB5767EC7AF}" destId="{646F3537-73EB-B949-918D-3B7B930AA6F5}" srcOrd="0" destOrd="0" presId="urn:microsoft.com/office/officeart/2005/8/layout/hierarchy1"/>
    <dgm:cxn modelId="{34E74E2A-D5AF-4D4A-A62E-F633B13AFAE3}" type="presParOf" srcId="{14AE68B9-FE25-6547-9774-6FB5767EC7AF}" destId="{29CED845-19D1-E94E-8929-4CD240F70DCF}" srcOrd="1" destOrd="0" presId="urn:microsoft.com/office/officeart/2005/8/layout/hierarchy1"/>
    <dgm:cxn modelId="{BBD10E41-5F23-164F-A230-FDE31EDC5D86}" type="presParOf" srcId="{387C680B-E952-F04F-8840-6329408C4FF2}" destId="{19852B07-4D31-214F-9301-B80B7570A269}" srcOrd="1" destOrd="0" presId="urn:microsoft.com/office/officeart/2005/8/layout/hierarchy1"/>
    <dgm:cxn modelId="{2A67CAAC-4470-9B40-ACAE-D37563D427BF}" type="presParOf" srcId="{3442899B-68FA-A643-8DAB-214E62BD7585}" destId="{F8E47508-4D92-4841-B7F5-2B43DF9D01CA}" srcOrd="1" destOrd="0" presId="urn:microsoft.com/office/officeart/2005/8/layout/hierarchy1"/>
    <dgm:cxn modelId="{89623301-7F23-AC45-8B41-531106BE605D}" type="presParOf" srcId="{F8E47508-4D92-4841-B7F5-2B43DF9D01CA}" destId="{B2BA61A3-B21F-2F4F-A27F-1E993EFF1F4B}" srcOrd="0" destOrd="0" presId="urn:microsoft.com/office/officeart/2005/8/layout/hierarchy1"/>
    <dgm:cxn modelId="{49689739-C735-A94C-9D08-E99D49E8DE67}" type="presParOf" srcId="{B2BA61A3-B21F-2F4F-A27F-1E993EFF1F4B}" destId="{EF2F118D-C820-304A-83D6-27A1A959A5FB}" srcOrd="0" destOrd="0" presId="urn:microsoft.com/office/officeart/2005/8/layout/hierarchy1"/>
    <dgm:cxn modelId="{1A19E9DB-8D15-2349-AC25-AA271DC40449}" type="presParOf" srcId="{B2BA61A3-B21F-2F4F-A27F-1E993EFF1F4B}" destId="{A8C405E2-5814-1346-B374-16BF34682930}" srcOrd="1" destOrd="0" presId="urn:microsoft.com/office/officeart/2005/8/layout/hierarchy1"/>
    <dgm:cxn modelId="{D162BA30-D601-2B45-BFE0-D216E37FD2C4}" type="presParOf" srcId="{F8E47508-4D92-4841-B7F5-2B43DF9D01CA}" destId="{62A3ED94-654E-E941-A0F8-294D22630DC7}" srcOrd="1" destOrd="0" presId="urn:microsoft.com/office/officeart/2005/8/layout/hierarchy1"/>
    <dgm:cxn modelId="{77057997-4E33-2C4F-A66F-CF2A9115A7F0}" type="presParOf" srcId="{62A3ED94-654E-E941-A0F8-294D22630DC7}" destId="{B4C3B5E3-D81B-994D-BB40-67475EE41359}" srcOrd="0" destOrd="0" presId="urn:microsoft.com/office/officeart/2005/8/layout/hierarchy1"/>
    <dgm:cxn modelId="{887B838B-4A22-634F-9A6D-7F6A8CFD42E5}" type="presParOf" srcId="{62A3ED94-654E-E941-A0F8-294D22630DC7}" destId="{6300A319-EE00-0344-9BFC-D6F49AE21F3F}" srcOrd="1" destOrd="0" presId="urn:microsoft.com/office/officeart/2005/8/layout/hierarchy1"/>
    <dgm:cxn modelId="{731D7951-E0D5-234E-8FBF-DD5F89FC3C1D}" type="presParOf" srcId="{6300A319-EE00-0344-9BFC-D6F49AE21F3F}" destId="{2995CDD1-F185-AC4D-9E55-C1A4942C1989}" srcOrd="0" destOrd="0" presId="urn:microsoft.com/office/officeart/2005/8/layout/hierarchy1"/>
    <dgm:cxn modelId="{AF2C5B24-B868-C044-A395-1BB04A4CA7F6}" type="presParOf" srcId="{2995CDD1-F185-AC4D-9E55-C1A4942C1989}" destId="{BC6575E1-2812-5C43-951F-E9EB66CF75F5}" srcOrd="0" destOrd="0" presId="urn:microsoft.com/office/officeart/2005/8/layout/hierarchy1"/>
    <dgm:cxn modelId="{1BDB9A6F-F192-6643-B7DA-579E31C5DFD9}" type="presParOf" srcId="{2995CDD1-F185-AC4D-9E55-C1A4942C1989}" destId="{8D17BB9B-4AAD-8940-806B-57018B5F9E40}" srcOrd="1" destOrd="0" presId="urn:microsoft.com/office/officeart/2005/8/layout/hierarchy1"/>
    <dgm:cxn modelId="{CBCA37FF-5A23-2E45-8019-DF21E914A5E4}" type="presParOf" srcId="{6300A319-EE00-0344-9BFC-D6F49AE21F3F}" destId="{44084721-95C0-2C40-A650-52AF1ECC7A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B5E3-D81B-994D-BB40-67475EE41359}">
      <dsp:nvSpPr>
        <dsp:cNvPr id="0" name=""/>
        <dsp:cNvSpPr/>
      </dsp:nvSpPr>
      <dsp:spPr>
        <a:xfrm>
          <a:off x="4569904" y="1444471"/>
          <a:ext cx="927106" cy="112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846"/>
              </a:lnTo>
              <a:lnTo>
                <a:pt x="927106" y="973846"/>
              </a:lnTo>
              <a:lnTo>
                <a:pt x="927106" y="1120357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1B660-304A-0C45-8362-25E82F2E7D1A}">
      <dsp:nvSpPr>
        <dsp:cNvPr id="0" name=""/>
        <dsp:cNvSpPr/>
      </dsp:nvSpPr>
      <dsp:spPr>
        <a:xfrm>
          <a:off x="1888801" y="1504114"/>
          <a:ext cx="1268828" cy="4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30"/>
              </a:lnTo>
              <a:lnTo>
                <a:pt x="1268828" y="290230"/>
              </a:lnTo>
              <a:lnTo>
                <a:pt x="1268828" y="436741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68D4-94F4-744A-A03B-1EB6E5866716}">
      <dsp:nvSpPr>
        <dsp:cNvPr id="0" name=""/>
        <dsp:cNvSpPr/>
      </dsp:nvSpPr>
      <dsp:spPr>
        <a:xfrm>
          <a:off x="1173855" y="2970523"/>
          <a:ext cx="1550687" cy="4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53"/>
              </a:lnTo>
              <a:lnTo>
                <a:pt x="1550687" y="326153"/>
              </a:lnTo>
              <a:lnTo>
                <a:pt x="1550687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CF91-5994-2044-81BC-E029013DA0AA}">
      <dsp:nvSpPr>
        <dsp:cNvPr id="0" name=""/>
        <dsp:cNvSpPr/>
      </dsp:nvSpPr>
      <dsp:spPr>
        <a:xfrm>
          <a:off x="791567" y="2970523"/>
          <a:ext cx="382288" cy="472664"/>
        </a:xfrm>
        <a:custGeom>
          <a:avLst/>
          <a:gdLst/>
          <a:ahLst/>
          <a:cxnLst/>
          <a:rect l="0" t="0" r="0" b="0"/>
          <a:pathLst>
            <a:path>
              <a:moveTo>
                <a:pt x="382288" y="0"/>
              </a:moveTo>
              <a:lnTo>
                <a:pt x="382288" y="326153"/>
              </a:lnTo>
              <a:lnTo>
                <a:pt x="0" y="326153"/>
              </a:lnTo>
              <a:lnTo>
                <a:pt x="0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5EAC-EF1F-0A41-A139-8A007967E6A7}">
      <dsp:nvSpPr>
        <dsp:cNvPr id="0" name=""/>
        <dsp:cNvSpPr/>
      </dsp:nvSpPr>
      <dsp:spPr>
        <a:xfrm>
          <a:off x="1173855" y="1504114"/>
          <a:ext cx="714946" cy="462139"/>
        </a:xfrm>
        <a:custGeom>
          <a:avLst/>
          <a:gdLst/>
          <a:ahLst/>
          <a:cxnLst/>
          <a:rect l="0" t="0" r="0" b="0"/>
          <a:pathLst>
            <a:path>
              <a:moveTo>
                <a:pt x="714946" y="0"/>
              </a:moveTo>
              <a:lnTo>
                <a:pt x="714946" y="315628"/>
              </a:lnTo>
              <a:lnTo>
                <a:pt x="0" y="315628"/>
              </a:lnTo>
              <a:lnTo>
                <a:pt x="0" y="462139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E5D2-DC51-E14D-8544-A3E28AE58614}">
      <dsp:nvSpPr>
        <dsp:cNvPr id="0" name=""/>
        <dsp:cNvSpPr/>
      </dsp:nvSpPr>
      <dsp:spPr>
        <a:xfrm>
          <a:off x="990519" y="399921"/>
          <a:ext cx="1796565" cy="110419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00F8-6A67-5C4B-9E84-0DC5D6ECE23B}">
      <dsp:nvSpPr>
        <dsp:cNvPr id="0" name=""/>
        <dsp:cNvSpPr/>
      </dsp:nvSpPr>
      <dsp:spPr>
        <a:xfrm>
          <a:off x="1166244" y="566860"/>
          <a:ext cx="1796565" cy="110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U.S. Department of Labor, Employment &amp; Training Administration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(National)</a:t>
          </a:r>
        </a:p>
      </dsp:txBody>
      <dsp:txXfrm>
        <a:off x="1198585" y="599201"/>
        <a:ext cx="1731883" cy="1039511"/>
      </dsp:txXfrm>
    </dsp:sp>
    <dsp:sp modelId="{783A5137-820A-D847-B8CC-B414AB8AF267}">
      <dsp:nvSpPr>
        <dsp:cNvPr id="0" name=""/>
        <dsp:cNvSpPr/>
      </dsp:nvSpPr>
      <dsp:spPr>
        <a:xfrm>
          <a:off x="383092" y="1966254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0DDCC-9308-574D-9786-08EE1640B632}">
      <dsp:nvSpPr>
        <dsp:cNvPr id="0" name=""/>
        <dsp:cNvSpPr/>
      </dsp:nvSpPr>
      <dsp:spPr>
        <a:xfrm>
          <a:off x="558817" y="2133193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Jobs for the Future</a:t>
          </a:r>
        </a:p>
      </dsp:txBody>
      <dsp:txXfrm>
        <a:off x="588231" y="2162607"/>
        <a:ext cx="1522697" cy="945440"/>
      </dsp:txXfrm>
    </dsp:sp>
    <dsp:sp modelId="{D841183A-AE99-E34F-AEEC-BFDDDA6B149E}">
      <dsp:nvSpPr>
        <dsp:cNvPr id="0" name=""/>
        <dsp:cNvSpPr/>
      </dsp:nvSpPr>
      <dsp:spPr>
        <a:xfrm>
          <a:off x="804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79194-4F51-174B-9273-E67853468299}">
      <dsp:nvSpPr>
        <dsp:cNvPr id="0" name=""/>
        <dsp:cNvSpPr/>
      </dsp:nvSpPr>
      <dsp:spPr>
        <a:xfrm>
          <a:off x="176529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Maher &amp; Maher </a:t>
          </a:r>
        </a:p>
      </dsp:txBody>
      <dsp:txXfrm>
        <a:off x="205943" y="3639540"/>
        <a:ext cx="1522697" cy="945440"/>
      </dsp:txXfrm>
    </dsp:sp>
    <dsp:sp modelId="{58E25500-82D6-5146-A221-84A9B541C842}">
      <dsp:nvSpPr>
        <dsp:cNvPr id="0" name=""/>
        <dsp:cNvSpPr/>
      </dsp:nvSpPr>
      <dsp:spPr>
        <a:xfrm>
          <a:off x="1933780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8EF98-5A7C-8443-99AC-2F342BF4CC08}">
      <dsp:nvSpPr>
        <dsp:cNvPr id="0" name=""/>
        <dsp:cNvSpPr/>
      </dsp:nvSpPr>
      <dsp:spPr>
        <a:xfrm>
          <a:off x="2109505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American Association of Community Colleges</a:t>
          </a:r>
        </a:p>
      </dsp:txBody>
      <dsp:txXfrm>
        <a:off x="2138919" y="3639540"/>
        <a:ext cx="1522697" cy="945440"/>
      </dsp:txXfrm>
    </dsp:sp>
    <dsp:sp modelId="{646F3537-73EB-B949-918D-3B7B930AA6F5}">
      <dsp:nvSpPr>
        <dsp:cNvPr id="0" name=""/>
        <dsp:cNvSpPr/>
      </dsp:nvSpPr>
      <dsp:spPr>
        <a:xfrm>
          <a:off x="2366867" y="1940856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ED845-19D1-E94E-8929-4CD240F70DCF}">
      <dsp:nvSpPr>
        <dsp:cNvPr id="0" name=""/>
        <dsp:cNvSpPr/>
      </dsp:nvSpPr>
      <dsp:spPr>
        <a:xfrm>
          <a:off x="2542592" y="2107795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CalState/Merlot</a:t>
          </a:r>
        </a:p>
      </dsp:txBody>
      <dsp:txXfrm>
        <a:off x="2572006" y="2137209"/>
        <a:ext cx="1522697" cy="945440"/>
      </dsp:txXfrm>
    </dsp:sp>
    <dsp:sp modelId="{EF2F118D-C820-304A-83D6-27A1A959A5FB}">
      <dsp:nvSpPr>
        <dsp:cNvPr id="0" name=""/>
        <dsp:cNvSpPr/>
      </dsp:nvSpPr>
      <dsp:spPr>
        <a:xfrm>
          <a:off x="3779141" y="440202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405E2-5814-1346-B374-16BF34682930}">
      <dsp:nvSpPr>
        <dsp:cNvPr id="0" name=""/>
        <dsp:cNvSpPr/>
      </dsp:nvSpPr>
      <dsp:spPr>
        <a:xfrm>
          <a:off x="3954866" y="607141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U.S. National Science Foundation</a:t>
          </a:r>
        </a:p>
      </dsp:txBody>
      <dsp:txXfrm>
        <a:off x="3984280" y="636555"/>
        <a:ext cx="1522697" cy="945440"/>
      </dsp:txXfrm>
    </dsp:sp>
    <dsp:sp modelId="{BC6575E1-2812-5C43-951F-E9EB66CF75F5}">
      <dsp:nvSpPr>
        <dsp:cNvPr id="0" name=""/>
        <dsp:cNvSpPr/>
      </dsp:nvSpPr>
      <dsp:spPr>
        <a:xfrm>
          <a:off x="4706247" y="2564828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BB9B-4AAD-8940-806B-57018B5F9E40}">
      <dsp:nvSpPr>
        <dsp:cNvPr id="0" name=""/>
        <dsp:cNvSpPr/>
      </dsp:nvSpPr>
      <dsp:spPr>
        <a:xfrm>
          <a:off x="4881973" y="2731767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Arial"/>
              <a:cs typeface="Arial"/>
            </a:rPr>
            <a:t>ATE Centers</a:t>
          </a:r>
        </a:p>
      </dsp:txBody>
      <dsp:txXfrm>
        <a:off x="4911387" y="2761181"/>
        <a:ext cx="1522697" cy="94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25DDB-4D63-4446-9F35-9095D336AE82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587D4-55C4-D74E-A7E0-C8D1276C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F2C1-D288-C04E-9EAE-5DBEC8177EA6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3A03-D9C5-8D44-BB7A-5665F947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r/QF9S272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16BAD2-0070-1644-AB50-061C10539A8A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82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ED5FE0-F72C-574F-A614-B206A8B7C282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80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36DF8C-D512-D145-A98A-6C439495943C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56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95D44A-7F8F-0C42-9BD6-B2ACED3E4AC5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31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F15975-9B54-C147-BFCE-798466109D95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96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EFD63F-5643-234F-B716-CCF05F2014E8}" type="slidenum">
              <a:rPr lang="en-US">
                <a:solidFill>
                  <a:prstClr val="black"/>
                </a:solidFill>
              </a:rPr>
              <a:pPr eaLnBrk="1" hangingPunct="1"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72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93D6C8-1F1E-7C41-A7A9-F663B0641E95}" type="slidenum">
              <a:rPr lang="en-US">
                <a:solidFill>
                  <a:prstClr val="black"/>
                </a:solidFill>
              </a:rPr>
              <a:pPr eaLnBrk="1" hangingPunct="1"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4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037135-6DB7-E94F-8ECC-A522CAB13AD9}" type="slidenum">
              <a:rPr lang="en-US">
                <a:solidFill>
                  <a:prstClr val="black"/>
                </a:solidFill>
              </a:rPr>
              <a:pPr eaLnBrk="1" hangingPunct="1"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23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74C68B-EF0A-6848-AD51-250165919D44}" type="slidenum">
              <a:rPr lang="en-US">
                <a:solidFill>
                  <a:prstClr val="black"/>
                </a:solidFill>
              </a:rPr>
              <a:pPr eaLnBrk="1" hangingPunct="1"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8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472F6-F25C-2B4F-A69B-14D9D5876311}" type="slidenum">
              <a:rPr lang="en-US">
                <a:solidFill>
                  <a:prstClr val="black"/>
                </a:solidFill>
              </a:rPr>
              <a:pPr eaLnBrk="1" hangingPunct="1"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662D9-BAA8-6540-BADD-B45E9A3F67DE}" type="slidenum">
              <a:rPr lang="en-US">
                <a:solidFill>
                  <a:prstClr val="black"/>
                </a:solidFill>
              </a:rPr>
              <a:pPr eaLnBrk="1" hangingPunct="1"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52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EED0A-EBFA-2741-8A2A-C177BDB2ADAB}" type="slidenum">
              <a:rPr lang="en-US">
                <a:solidFill>
                  <a:prstClr val="black"/>
                </a:solidFill>
              </a:rPr>
              <a:pPr eaLnBrk="1" hangingPunct="1"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607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43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1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24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3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2E3A3B-322F-D04C-A0D3-012D30975345}" type="slidenum">
              <a:rPr lang="en-US">
                <a:solidFill>
                  <a:prstClr val="black"/>
                </a:solidFill>
              </a:rPr>
              <a:pPr eaLnBrk="1" hangingPunct="1"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84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71B8F4-A0E1-B145-95E8-F878D29D93D4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50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160AC8-430C-8F4E-A5CA-C00796D35BA8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55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1063DF-7D37-F84C-863C-2C11480940DA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6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6328834"/>
            <a:ext cx="4495800" cy="539751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-14288" y="0"/>
            <a:ext cx="9167813" cy="32173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41301" y="1062567"/>
            <a:ext cx="8645525" cy="0"/>
          </a:xfrm>
          <a:prstGeom prst="line">
            <a:avLst/>
          </a:prstGeom>
          <a:ln w="508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45076" y="6159501"/>
            <a:ext cx="37179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4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20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6400800"/>
            <a:ext cx="2133600" cy="366184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fld id="{87DB8F7E-EE24-3C41-8958-A2C0C1715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6328834"/>
            <a:ext cx="4495800" cy="539751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14288" y="0"/>
            <a:ext cx="9167813" cy="32173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1301" y="1062567"/>
            <a:ext cx="86455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45076" y="6159501"/>
            <a:ext cx="37179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6400800"/>
            <a:ext cx="2133600" cy="366184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fld id="{1CB8D3CB-1F8C-4B4B-814D-78D5F5620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6328834"/>
            <a:ext cx="4495800" cy="539751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-14288" y="0"/>
            <a:ext cx="9167813" cy="32173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5029201" y="6159501"/>
            <a:ext cx="37179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400" y="6400800"/>
            <a:ext cx="2133600" cy="366184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 charset="0"/>
              </a:defRPr>
            </a:lvl1pPr>
          </a:lstStyle>
          <a:p>
            <a:fld id="{E8F286A3-E571-144C-9AE0-2D6CCC042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Clicks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8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144000" cy="1233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87252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Clicks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233414"/>
            <a:ext cx="7772400" cy="95383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816600"/>
            <a:ext cx="9144000" cy="1041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AACCCT-Learning-Network-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15" y="4499174"/>
            <a:ext cx="4840287" cy="1030727"/>
          </a:xfrm>
          <a:prstGeom prst="rect">
            <a:avLst/>
          </a:prstGeom>
        </p:spPr>
      </p:pic>
      <p:pic>
        <p:nvPicPr>
          <p:cNvPr id="4" name="Picture 3" descr="DOL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177" y="4495764"/>
            <a:ext cx="1044051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1" y="0"/>
            <a:ext cx="9147175" cy="54864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152400" y="5664200"/>
            <a:ext cx="48656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3" y="2667001"/>
            <a:ext cx="8425545" cy="704851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/>
          </p:nvPr>
        </p:nvSpPr>
        <p:spPr>
          <a:xfrm>
            <a:off x="1650998" y="4790092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004605"/>
            <a:ext cx="8229600" cy="738595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-14288" y="0"/>
            <a:ext cx="9167813" cy="32173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1" y="6536267"/>
            <a:ext cx="9167813" cy="321733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8"/>
          <a:stretch>
            <a:fillRect/>
          </a:stretch>
        </p:blipFill>
        <p:spPr bwMode="auto">
          <a:xfrm>
            <a:off x="28576" y="315384"/>
            <a:ext cx="4670425" cy="87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3" y="3481797"/>
            <a:ext cx="8425545" cy="704851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819401"/>
            <a:ext cx="8229600" cy="738595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1"/>
          </p:nvPr>
        </p:nvSpPr>
        <p:spPr>
          <a:xfrm>
            <a:off x="410190" y="5727924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0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51202" y="274639"/>
            <a:ext cx="5892799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74639"/>
            <a:ext cx="351816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1701" y="274639"/>
            <a:ext cx="5245098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TAACCCT-Learning-Network-logo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3" y="350753"/>
            <a:ext cx="2692399" cy="57333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18" y="6121398"/>
            <a:ext cx="1984373" cy="66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5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1600" b="1" i="0" u="none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574675" indent="-236538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919163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58888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F8EB3F-CBFE-B441-A546-AB2687A9447D}" type="slidenum">
              <a:rPr lang="en-US" smtClean="0">
                <a:latin typeface="Calibri" charset="0"/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latin typeface="Calibri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ecfr.gov/cgi-bin/text-idx?SID=46df00c04303ae724c3d2eb68c8b815c&amp;mc=true&amp;node=se34.3.668_110&amp;rgn=div8" TargetMode="External"/><Relationship Id="rId7" Type="http://schemas.openxmlformats.org/officeDocument/2006/relationships/hyperlink" Target="http://fsaconferences.ed.gov/conferences/library/2015/2015FSAConfSession28.pp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ifap.ed.gov/fsahandbook/attachments/1617FSAHbkVol2Ch2.pdf" TargetMode="External"/><Relationship Id="rId5" Type="http://schemas.openxmlformats.org/officeDocument/2006/relationships/hyperlink" Target="https://ifap.ed.gov/dpcletters/GEN1423.html" TargetMode="External"/><Relationship Id="rId4" Type="http://schemas.openxmlformats.org/officeDocument/2006/relationships/hyperlink" Target="https://ifap.ed.gov/dpcletters/GEN1310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Musser@ed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jpeg"/><Relationship Id="rId4" Type="http://schemas.openxmlformats.org/officeDocument/2006/relationships/hyperlink" Target="mailto:CBE@ed.go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kforcegps.org/events/2015/12/18/10/36/Implementing_Effective_Acceleration_Strategies-_Competency-Based_Education-_A_New_Approach" TargetMode="External"/><Relationship Id="rId3" Type="http://schemas.openxmlformats.org/officeDocument/2006/relationships/hyperlink" Target="https://www.workforcegps.org/events/2016/08/11/14/07/TAACCCT_Webinar_Series_on_Competency_Based_Education_Part_1-_Effective_Strategies" TargetMode="External"/><Relationship Id="rId7" Type="http://schemas.openxmlformats.org/officeDocument/2006/relationships/hyperlink" Target="http://www.jff.org/publications/next-generation-cbe-designing-competency-based-education-underprepared-college-learner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ccrl.illinois.edu/docs/librariesprovider4/tci/strategies-for-transformative-change/sinclair.pdf?sfvrsn=4" TargetMode="External"/><Relationship Id="rId5" Type="http://schemas.openxmlformats.org/officeDocument/2006/relationships/hyperlink" Target="http://www.cbenetwork.org/sites/457/uploaded/files/CBE_Ecosystem_Report.pdf" TargetMode="External"/><Relationship Id="rId4" Type="http://schemas.openxmlformats.org/officeDocument/2006/relationships/hyperlink" Target="http://www.cbenetwork.org/sites/457/uploaded/files/Shared_Design_Elements_Notebook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we.org/?page=16_conferenc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urveymonkey.com/r/QF9S272" TargetMode="External"/><Relationship Id="rId5" Type="http://schemas.openxmlformats.org/officeDocument/2006/relationships/hyperlink" Target="http://www.aacc.nche.edu/newsevents/Events/wdi/Pages/default.aspx" TargetMode="External"/><Relationship Id="rId4" Type="http://schemas.openxmlformats.org/officeDocument/2006/relationships/hyperlink" Target="http://cts.vresp.com/c/?JobsfortheFuture/83641668e0/4d5b799c88/ebd179e1b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AACCCT.workforceGPS.org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ACCCT@dol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34892" y="1155701"/>
            <a:ext cx="8539992" cy="286596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000" dirty="0" smtClean="0"/>
              <a:t>Competency-Based Education Webinar Series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Part 2: Addressing Financial Aid Barriers</a:t>
            </a:r>
          </a:p>
          <a:p>
            <a:pPr algn="ctr"/>
            <a:endParaRPr lang="en-US" sz="2900" dirty="0"/>
          </a:p>
          <a:p>
            <a:pPr algn="ctr"/>
            <a:r>
              <a:rPr lang="en-US" sz="2900" dirty="0" smtClean="0"/>
              <a:t>September 29, 2016</a:t>
            </a:r>
            <a:endParaRPr lang="en-US" sz="2900" dirty="0"/>
          </a:p>
          <a:p>
            <a:pPr algn="ctr"/>
            <a:r>
              <a:rPr lang="en-US" sz="2900" dirty="0" smtClean="0"/>
              <a:t>12:00 – 1:00 p.m. EST</a:t>
            </a:r>
            <a:endParaRPr lang="en-US" sz="2900" dirty="0"/>
          </a:p>
          <a:p>
            <a:pPr algn="ctr"/>
            <a:r>
              <a:rPr lang="en-US" sz="2900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2313" y="3314700"/>
            <a:ext cx="7772400" cy="831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400" b="0" kern="1200" cap="none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524002"/>
            <a:ext cx="8610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CBE programs have been in existence for many years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In recent years, new models of CBE have emerged: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Instruction delivered to students who are separated from faculty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No set class sessions, which allows students to work according to their own schedules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Multiple faculty perform roles that a single instructor may have performed in the past (curriculum design, assessment, instruction,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50D31B-4348-2141-B59F-8951E6CDDDAC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10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Competency-Based Education</a:t>
            </a:r>
            <a:endParaRPr lang="en-US" dirty="0">
              <a:ea typeface="+mj-e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524002"/>
            <a:ext cx="8610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For Federal purposes, there are two types of CBE programs: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Direct assessment CBE programs</a:t>
            </a:r>
          </a:p>
          <a:p>
            <a:pPr lvl="1" eaLnBrk="1" hangingPunct="1">
              <a:buFont typeface="Arial" charset="0"/>
              <a:buChar char="•"/>
            </a:pPr>
            <a:endParaRPr lang="en-US" sz="2400">
              <a:latin typeface="Arial" charset="0"/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Credit- or clock-hour CBE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CDFF99-39CE-184C-ABC2-597C6116847D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11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CBE and Direct Assessment</a:t>
            </a:r>
            <a:endParaRPr lang="en-US" dirty="0">
              <a:ea typeface="+mj-e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378" y="2413000"/>
            <a:ext cx="8505825" cy="73871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Federal Issues for CBE</a:t>
            </a:r>
            <a:endParaRPr lang="en-US" dirty="0">
              <a:ea typeface="+mj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893479"/>
            <a:ext cx="1883317" cy="63091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Prior Learning Assessment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98602"/>
            <a:ext cx="8229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Many institutions provide academic credit based on “prior learning assessment,” where a student is given the opportunity to display learning gained through past instruction or experience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There is no prohibition on prior learning assessment in Title IV-eligible programs, including CBE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37510-4EB0-1244-954A-7783B7FBFDFC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13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Prior Learning Assessment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76203" y="1498602"/>
            <a:ext cx="8937625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However, hours earned solely through prior learning assessment – without any instruction at the school – may not be included in determining Title IV eligibility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Credit- or clock-hours that are awarded solely on the basis of prior learning may not be included in a student’s: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Enrollment status (in a term-based program)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Completion of the credit or clock-hours in a payment period (in a non-term program) 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3D18E5-AF32-EF49-B0E0-03E8D320C12C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14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Regular and Substantive Interaction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397002"/>
            <a:ext cx="8610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All Title IV eligible programs, except correspondence programs, must be designed to ensure that there is regular and substantive interaction between students and instructors 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CBE programs that do not include regular and substantive interaction between students and instructors are considered to be </a:t>
            </a:r>
            <a:r>
              <a:rPr lang="en-US" u="sng">
                <a:latin typeface="Arial" charset="0"/>
                <a:cs typeface="Arial" charset="0"/>
              </a:rPr>
              <a:t>correspondence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11A97C-42CD-DE47-AE11-FDF57CFE829B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15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Regular and Substantive Interaction</a:t>
            </a:r>
            <a:endParaRPr lang="en-US" dirty="0">
              <a:ea typeface="+mj-e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397002"/>
            <a:ext cx="8229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Interactions that occur only upon the request of the student (either electronically or otherwise) are not considered regular and substantive interaction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Interactions are considered to occur “regularly” if the program is designed to ensure that they occur on a predictable and regular basis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344D5-CF19-B846-9B57-A81D663B8CA1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16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Regular and Substantive Interaction</a:t>
            </a:r>
            <a:endParaRPr lang="en-US" dirty="0">
              <a:ea typeface="+mj-ea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228603" y="1295402"/>
            <a:ext cx="8785225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Interactions are considered “substantive” if they are:</a:t>
            </a:r>
          </a:p>
          <a:p>
            <a:pPr lvl="1" eaLnBrk="1" hangingPunct="1">
              <a:buFont typeface="Arial" charset="0"/>
              <a:buChar char="•"/>
            </a:pPr>
            <a:endParaRPr lang="en-US">
              <a:latin typeface="Arial" charset="0"/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Substantial (i.e. more than just a grade) and relevant to the academic subject matter in which the student is engaged</a:t>
            </a:r>
          </a:p>
          <a:p>
            <a:pPr lvl="1" eaLnBrk="1" hangingPunct="1">
              <a:buFont typeface="Arial" charset="0"/>
              <a:buChar char="•"/>
            </a:pPr>
            <a:endParaRPr lang="en-US">
              <a:latin typeface="Arial" charset="0"/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Provided by a faculty member who meets accrediting agency requirements for instruction in the subject matter under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0B2CC-3ECC-3E4C-B4B3-26460505C477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17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Accreditation</a:t>
            </a:r>
            <a:endParaRPr lang="en-US" dirty="0">
              <a:ea typeface="+mj-ea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228603" y="1295402"/>
            <a:ext cx="8785225" cy="45254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All programs eligible for federal student aid, including CBE programs, must be included in an institution’s grant of accreditation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Program-specific approval is required for direct assessment programs, but not for clock and credit hour CBE programs 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Regional accreditors released shared guidance for CBE in June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01FDBE-9443-0344-8D19-16BB9B2B3681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18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378" y="2413000"/>
            <a:ext cx="8505825" cy="73871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Federal Resources for CBE</a:t>
            </a:r>
            <a:endParaRPr lang="en-US" dirty="0">
              <a:ea typeface="+mj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904633"/>
            <a:ext cx="1883317" cy="6309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1" y="274639"/>
            <a:ext cx="5245098" cy="703544"/>
          </a:xfrm>
        </p:spPr>
        <p:txBody>
          <a:bodyPr anchor="ctr">
            <a:normAutofit/>
          </a:bodyPr>
          <a:lstStyle/>
          <a:p>
            <a:r>
              <a:rPr lang="en-US" sz="1800" dirty="0"/>
              <a:t>TAACCCT Learning Network at a Glance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130842"/>
              </p:ext>
            </p:extLst>
          </p:nvPr>
        </p:nvGraphicFramePr>
        <p:xfrm>
          <a:off x="342900" y="1181100"/>
          <a:ext cx="65913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6934202" y="1803401"/>
            <a:ext cx="1739899" cy="417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Other Non-Federal Providers of TA and Resources for  TAACCCT Grantees: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Creative Commons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CAST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The Transformative Change Initiative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58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2"/>
            <a:ext cx="8553450" cy="6477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Experimental Sites Initiative (ESI)</a:t>
            </a:r>
            <a:endParaRPr lang="en-US" dirty="0">
              <a:ea typeface="+mj-ea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95402"/>
            <a:ext cx="8229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Authority under Section 487A(b) Higher Education Act of 1965, as amended</a:t>
            </a:r>
          </a:p>
          <a:p>
            <a:r>
              <a:rPr lang="en-US">
                <a:latin typeface="Arial" charset="0"/>
                <a:cs typeface="Arial" charset="0"/>
              </a:rPr>
              <a:t>Tests the effectiveness of statutory and regulatory flexibility for participating institutions disbursing Title IV student aid</a:t>
            </a:r>
          </a:p>
          <a:p>
            <a:r>
              <a:rPr lang="en-US">
                <a:latin typeface="Arial" charset="0"/>
                <a:cs typeface="Arial" charset="0"/>
              </a:rPr>
              <a:t>Provides waivers of specific statutory and/or regulatory requirements</a:t>
            </a:r>
          </a:p>
          <a:p>
            <a:r>
              <a:rPr lang="en-US">
                <a:latin typeface="Arial" charset="0"/>
                <a:cs typeface="Arial" charset="0"/>
              </a:rPr>
              <a:t>Intended to yield data that will inform decisions about changes to regulations and statute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2EDC48-FFA3-5A45-8F6E-F5C020DCE887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20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481013" y="304802"/>
            <a:ext cx="85344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Experiments Announced in 2014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04800" y="1397001"/>
            <a:ext cx="8382000" cy="31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0188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US" sz="2400" smtClean="0">
                <a:solidFill>
                  <a:srgbClr val="535353"/>
                </a:solidFill>
                <a:latin typeface="Arial" charset="0"/>
                <a:ea typeface="ＭＳ Ｐゴシック" charset="0"/>
                <a:cs typeface="Arial" charset="0"/>
              </a:rPr>
              <a:t>Federal Register Notice – 7/31/14</a:t>
            </a: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endParaRPr lang="en-US" sz="2400" smtClean="0">
              <a:solidFill>
                <a:srgbClr val="535353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US" sz="2400" smtClean="0">
                <a:solidFill>
                  <a:srgbClr val="535353"/>
                </a:solidFill>
                <a:latin typeface="Arial" charset="0"/>
                <a:ea typeface="ＭＳ Ｐゴシック" charset="0"/>
                <a:cs typeface="Arial" charset="0"/>
              </a:rPr>
              <a:t>Prior Learning Assessment (PLA)</a:t>
            </a: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endParaRPr lang="en-US" sz="2400" smtClean="0">
              <a:solidFill>
                <a:srgbClr val="535353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US" sz="2400" smtClean="0">
                <a:solidFill>
                  <a:srgbClr val="535353"/>
                </a:solidFill>
                <a:latin typeface="Arial" charset="0"/>
                <a:ea typeface="ＭＳ Ｐゴシック" charset="0"/>
                <a:cs typeface="Arial" charset="0"/>
              </a:rPr>
              <a:t>Limited Direct Assessment (LDA)</a:t>
            </a: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endParaRPr lang="en-US" sz="2400" smtClean="0">
              <a:solidFill>
                <a:srgbClr val="535353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915988" lvl="2" indent="-230188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US" sz="2400" smtClean="0">
                <a:solidFill>
                  <a:srgbClr val="535353"/>
                </a:solidFill>
                <a:latin typeface="Arial" charset="0"/>
                <a:ea typeface="ＭＳ Ｐゴシック" charset="0"/>
                <a:cs typeface="Arial" charset="0"/>
              </a:rPr>
              <a:t>Competency-Based Education (CBE)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8898D-1EFC-D244-A29A-1B9047B5F34C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21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2"/>
            <a:ext cx="8553450" cy="78316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Other Resources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524002"/>
            <a:ext cx="8229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  <a:hlinkClick r:id="rId3"/>
              </a:rPr>
              <a:t>Direct assessment regulations: 34 C.F.R. § 668.10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  <a:hlinkClick r:id="rId4"/>
              </a:rPr>
              <a:t>Direct assessment application instructions: DCL GEN 13-10, March 19, 2013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  <a:hlinkClick r:id="rId5"/>
              </a:rPr>
              <a:t>Competency-Based Education Programs—Questions and Answers: DCL GEN 14-23, December 18, 2014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i="1" dirty="0">
                <a:latin typeface="Arial" charset="0"/>
                <a:cs typeface="Arial" charset="0"/>
                <a:hlinkClick r:id="rId6"/>
              </a:rPr>
              <a:t>Federal Student Aid Handbook</a:t>
            </a:r>
            <a:r>
              <a:rPr lang="en-US" dirty="0">
                <a:latin typeface="Arial" charset="0"/>
                <a:cs typeface="Arial" charset="0"/>
                <a:hlinkClick r:id="rId6"/>
              </a:rPr>
              <a:t>, </a:t>
            </a:r>
            <a:r>
              <a:rPr lang="en-US" dirty="0" smtClean="0">
                <a:latin typeface="Arial" charset="0"/>
                <a:cs typeface="Arial" charset="0"/>
                <a:hlinkClick r:id="rId6"/>
              </a:rPr>
              <a:t>2016-17, </a:t>
            </a:r>
            <a:r>
              <a:rPr lang="en-US" dirty="0">
                <a:latin typeface="Arial" charset="0"/>
                <a:cs typeface="Arial" charset="0"/>
                <a:hlinkClick r:id="rId6"/>
              </a:rPr>
              <a:t>Volume 2, Chapter </a:t>
            </a:r>
            <a:r>
              <a:rPr lang="en-US" dirty="0" smtClean="0">
                <a:latin typeface="Arial" charset="0"/>
                <a:cs typeface="Arial" charset="0"/>
                <a:hlinkClick r:id="rId6"/>
              </a:rPr>
              <a:t>2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  <a:hlinkClick r:id="rId7"/>
              </a:rPr>
              <a:t>Competency-Based Education Presentation at 2015 Federal Student Aid Conference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03B220-EB90-E446-8D08-D8DF870EFC7D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22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79402"/>
            <a:ext cx="8553450" cy="78316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Contact Information</a:t>
            </a:r>
            <a:endParaRPr lang="en-US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193802"/>
            <a:ext cx="8229600" cy="48556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latin typeface="Arial" charset="0"/>
                <a:cs typeface="Arial" charset="0"/>
              </a:rPr>
              <a:t>David Musser 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latin typeface="Arial" charset="0"/>
                <a:cs typeface="Arial" charset="0"/>
              </a:rPr>
              <a:t>FSA Policy Liaison and Implementation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  <a:hlinkClick r:id="rId3"/>
              </a:rPr>
              <a:t>David.Musser@ed.gov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Department of Education 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Mailbox for CBE Questions: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  <a:hlinkClick r:id="rId4"/>
              </a:rPr>
              <a:t>CBE@ed.gov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4D613F-4052-C043-860D-27B769BF678E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23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stioning-blu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532" y="2220559"/>
            <a:ext cx="2463800" cy="2463800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>
          <a:xfrm>
            <a:off x="3242234" y="274639"/>
            <a:ext cx="590176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Q&amp;A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5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114777"/>
            <a:ext cx="7986889" cy="50113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hlinkClick r:id="rId3"/>
              </a:rPr>
              <a:t>CBE Webinar Series Part 1: Effective Strategies Materials</a:t>
            </a:r>
            <a:endParaRPr lang="en-US" sz="2400" dirty="0" smtClean="0">
              <a:hlinkClick r:id="rId4"/>
            </a:endParaRPr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hlinkClick r:id="rId4"/>
              </a:rPr>
              <a:t>Shared Design Elements &amp; Emerging Practices of Competency-Based Education Programs</a:t>
            </a:r>
            <a:endParaRPr lang="en-US" sz="2400" dirty="0" smtClean="0"/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hlinkClick r:id="rId5"/>
              </a:rPr>
              <a:t>The Competency-Based Education Ecosystem Framework</a:t>
            </a:r>
            <a:endParaRPr lang="en-US" sz="2400" dirty="0"/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hlinkClick r:id="rId6"/>
              </a:rPr>
              <a:t>Adopting and Adapting Competency-Based Education Brief</a:t>
            </a:r>
            <a:endParaRPr lang="en-US" sz="2400" dirty="0" smtClean="0"/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hlinkClick r:id="rId7"/>
              </a:rPr>
              <a:t>Next Generation CBE: Designing Competency-Based Education for Underprepared College Learners Report</a:t>
            </a:r>
            <a:endParaRPr lang="en-US" sz="2400" dirty="0" smtClean="0"/>
          </a:p>
          <a:p>
            <a:pPr lvl="1"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hlinkClick r:id="rId8"/>
              </a:rPr>
              <a:t>Competency-Based Education: A New Approach Webinar &amp; Materials</a:t>
            </a:r>
            <a:endParaRPr lang="en-US" sz="2400" dirty="0"/>
          </a:p>
          <a:p>
            <a:pPr marL="0" indent="0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b="1" dirty="0" smtClean="0"/>
              <a:t>Make sure and share these resources and webinar recording with your grant staff, consortium partners, and community college friends!</a:t>
            </a:r>
            <a:endParaRPr lang="en-US" sz="2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2675" y="271543"/>
            <a:ext cx="5580680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u="none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Additional CBE 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705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994465"/>
            <a:ext cx="7986889" cy="51416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/>
              <a:t>Connect with the TAACCCT Learning Network team and other grantees at these upcoming in-person events: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200" b="1" dirty="0" smtClean="0">
                <a:hlinkClick r:id="rId3"/>
              </a:rPr>
              <a:t>2016 NCWE Annual Conference: Keeping the Promises of Workforce Education</a:t>
            </a:r>
            <a:endParaRPr lang="en-US" sz="22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 smtClean="0"/>
              <a:t> October 12 – 13, Atlanta, GA. This conference has been so well attended by TAACCCT grantees in the past that this year’s agenda once again devotes a whole strand to TAACCCT. Check out the </a:t>
            </a:r>
            <a:r>
              <a:rPr lang="en-US" sz="2200" dirty="0" smtClean="0">
                <a:hlinkClick r:id="rId4"/>
              </a:rPr>
              <a:t>2016 NCWE Preliminary Program</a:t>
            </a:r>
            <a:r>
              <a:rPr lang="en-US" sz="2200" dirty="0" smtClean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sz="22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200" b="1" dirty="0" smtClean="0">
                <a:hlinkClick r:id="rId5"/>
              </a:rPr>
              <a:t>2017 Workforce Development Institute</a:t>
            </a:r>
            <a:endParaRPr lang="en-US" sz="22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 smtClean="0"/>
              <a:t>January 25-28, 2017, Newport Beach, CA. Next year’s institute will host a special </a:t>
            </a:r>
            <a:r>
              <a:rPr lang="en-US" sz="2200" dirty="0" smtClean="0">
                <a:hlinkClick r:id="rId6"/>
              </a:rPr>
              <a:t>TAACCCT Private Meet-Up </a:t>
            </a:r>
            <a:r>
              <a:rPr lang="en-US" sz="2200" dirty="0" smtClean="0"/>
              <a:t>on Wednesday, January 25 from 1:00 – 4:00 p.m. PT. Space is limited so please </a:t>
            </a:r>
            <a:r>
              <a:rPr lang="en-US" sz="2200" dirty="0" smtClean="0">
                <a:hlinkClick r:id="rId6"/>
              </a:rPr>
              <a:t>RSVP by completing this short form by Friday, January 6, 2017</a:t>
            </a:r>
            <a:r>
              <a:rPr lang="en-US" sz="2200" dirty="0" smtClean="0"/>
              <a:t> to reserve your spot.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12675" y="271543"/>
            <a:ext cx="5580680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u="none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Connect With Us!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55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114777"/>
            <a:ext cx="7986889" cy="50113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i="1" dirty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Thank You</a:t>
            </a:r>
            <a:r>
              <a:rPr lang="en-US" sz="54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en-US" sz="5400" b="1" dirty="0">
              <a:solidFill>
                <a:srgbClr val="3760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Connect with the NEW TAACCCT Community of Practice and search for TAACCCT resources at: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>
                <a:hlinkClick r:id="rId3"/>
              </a:rPr>
              <a:t>https://TAACCCT.workforceGPS.org</a:t>
            </a:r>
            <a:r>
              <a:rPr lang="en-US" sz="2400" dirty="0"/>
              <a:t> 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Ask questions and to connect with peers and resources at </a:t>
            </a:r>
            <a:r>
              <a:rPr lang="en-US" sz="2400" dirty="0">
                <a:hlinkClick r:id="rId4"/>
              </a:rPr>
              <a:t>TAACCCT@dol.gov</a:t>
            </a:r>
            <a:r>
              <a:rPr lang="en-US" sz="2400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If you want to learn more about peer mentoring email </a:t>
            </a:r>
            <a:r>
              <a:rPr lang="en-US" sz="2400" dirty="0">
                <a:hlinkClick r:id="rId4"/>
              </a:rPr>
              <a:t>TAACCCT@dol.gov</a:t>
            </a:r>
            <a:r>
              <a:rPr lang="en-US" sz="2400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92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Participant Poll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83"/>
            <a:ext cx="8229600" cy="53577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Did you participate in Part 1 of this webinar series on CBE?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Yes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No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What Round of TAACCCT do you represent</a:t>
            </a:r>
            <a:r>
              <a:rPr lang="en-US" dirty="0" smtClean="0"/>
              <a:t>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Round 2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Round 3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Round 4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Multiple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Is your TAACCCT grant currently implementing a CBE model</a:t>
            </a:r>
            <a:r>
              <a:rPr lang="en-US" dirty="0" smtClean="0"/>
              <a:t>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Curious about CBE; no plans to implement at this time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Interested in starting a CBE program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Planning a CBE program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Implemented a CBE program</a:t>
            </a:r>
          </a:p>
          <a:p>
            <a:pPr marL="800100" lvl="1" indent="-457200">
              <a:buFont typeface="+mj-lt"/>
              <a:buAutoNum type="alphaLcPeriod"/>
            </a:pPr>
            <a:endParaRPr lang="en-US" dirty="0"/>
          </a:p>
          <a:p>
            <a:pPr marL="800100" lvl="1" indent="-457200">
              <a:buFont typeface="+mj-lt"/>
              <a:buAutoNum type="alphaLcPeriod"/>
            </a:pPr>
            <a:endParaRPr lang="en-US" dirty="0"/>
          </a:p>
          <a:p>
            <a:pPr marL="800100" lvl="1" indent="-457200">
              <a:buFont typeface="+mj-lt"/>
              <a:buAutoNum type="alphaLcPeriod"/>
            </a:pPr>
            <a:endParaRPr lang="en-US" dirty="0" smtClean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713" y="4933587"/>
            <a:ext cx="2525089" cy="165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Participant Poll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83"/>
            <a:ext cx="8229600" cy="53577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What is your current role in the grant</a:t>
            </a:r>
            <a:r>
              <a:rPr lang="en-US" dirty="0" smtClean="0"/>
              <a:t>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Project Manager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Faculty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Dean/VP/Other Leadership Role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Career Navigator/Coach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Other (list in chat)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What is your experience in working with federal financial aid regulations and requirements?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Never worked with financial aid.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Experience working with financial aid.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Experience working with financial aid and CBE programs.</a:t>
            </a:r>
          </a:p>
          <a:p>
            <a:pPr marL="800100" lvl="1" indent="-457200">
              <a:buFont typeface="+mj-lt"/>
              <a:buAutoNum type="alphaLcPeriod"/>
            </a:pPr>
            <a:endParaRPr lang="en-US" dirty="0"/>
          </a:p>
          <a:p>
            <a:pPr marL="800100" lvl="1" indent="-457200">
              <a:buFont typeface="+mj-lt"/>
              <a:buAutoNum type="alphaLcPeriod"/>
            </a:pPr>
            <a:endParaRPr lang="en-US" dirty="0" smtClean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0593" y="1380493"/>
            <a:ext cx="2960228" cy="193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27137" y="1107761"/>
            <a:ext cx="7852771" cy="5254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MODERATOR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b="1" dirty="0" smtClean="0"/>
              <a:t>Samantha Brown</a:t>
            </a:r>
            <a:r>
              <a:rPr lang="en-US" dirty="0" smtClean="0"/>
              <a:t>, Workforce Analyst, </a:t>
            </a:r>
            <a:r>
              <a:rPr lang="en-US" dirty="0"/>
              <a:t>TAACCCT </a:t>
            </a:r>
            <a:r>
              <a:rPr lang="en-US" dirty="0" smtClean="0"/>
              <a:t>Grants, U.S. Department of Labor, Employment, and Training Administration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FACILITATOR: </a:t>
            </a:r>
          </a:p>
          <a:p>
            <a:pPr marL="0" indent="0">
              <a:buNone/>
            </a:pPr>
            <a:r>
              <a:rPr lang="en-US" b="1" dirty="0" smtClean="0"/>
              <a:t>Cheryl Martin</a:t>
            </a:r>
            <a:r>
              <a:rPr lang="en-US" dirty="0" smtClean="0"/>
              <a:t>, Program Manager, </a:t>
            </a:r>
            <a:r>
              <a:rPr lang="en-US" dirty="0"/>
              <a:t>TAACCCT Grants, U.S. Department of Labor, Employment, and Training </a:t>
            </a:r>
            <a:r>
              <a:rPr lang="en-US" dirty="0" smtClean="0"/>
              <a:t>Administration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PRESENTERS:</a:t>
            </a:r>
          </a:p>
          <a:p>
            <a:pPr marL="0" indent="0">
              <a:buNone/>
            </a:pPr>
            <a:r>
              <a:rPr lang="en-US" b="1" dirty="0" smtClean="0"/>
              <a:t>David Musser, </a:t>
            </a:r>
            <a:r>
              <a:rPr lang="en-US" dirty="0" smtClean="0"/>
              <a:t>Policy Liaison and Implementation, Federal Student Aid, U.S. Department of Education</a:t>
            </a:r>
            <a:r>
              <a:rPr lang="en-US" dirty="0"/>
              <a:t>	</a:t>
            </a: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346826" y="274639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Presenters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5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46102" y="1086558"/>
            <a:ext cx="8238807" cy="51875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Welcome and Introductions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What are Competency-Based Education and Direct Assessment?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Federal Issues in CBE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Prior Learning Assessment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Accreditation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Regular and Substantive Interaction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Federal Resources for CBE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Q&amp;A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Closing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242235" y="274639"/>
            <a:ext cx="5444564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Agenda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4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Musser</a:t>
            </a:r>
            <a:br>
              <a:rPr lang="en-US" dirty="0" smtClean="0"/>
            </a:br>
            <a:r>
              <a:rPr lang="en-US" dirty="0" err="1" smtClean="0"/>
              <a:t>U.s.</a:t>
            </a:r>
            <a:r>
              <a:rPr lang="en-US" dirty="0" smtClean="0"/>
              <a:t> Department of Education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Competency-Based and Direct Assessment Programs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1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375" y="2108200"/>
            <a:ext cx="8229600" cy="73871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What are Competency-Based Education and Direct Assessment?</a:t>
            </a:r>
            <a:endParaRPr lang="en-US" dirty="0">
              <a:ea typeface="+mj-e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8" y="5826573"/>
            <a:ext cx="1883317" cy="6309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524002"/>
            <a:ext cx="8229600" cy="45254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There is no Federal definition for competency-based education (CBE) in general</a:t>
            </a:r>
          </a:p>
          <a:p>
            <a:pPr lvl="1" eaLnBrk="1" hangingPunct="1">
              <a:buFont typeface="Arial" charset="0"/>
              <a:buChar char="•"/>
            </a:pPr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Typical characteristics of CBE programs: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Organize academic content by competency, rather than more traditional methods, such as by course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Measure a student’s academic progress by assessing learning outcomes, typically on the basis of mastery of a defined set of competency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FDD7F1-4ED4-7C48-8AC7-81F6C96A27DE}" type="slidenum">
              <a:rPr lang="en-US">
                <a:solidFill>
                  <a:srgbClr val="F2F2F2"/>
                </a:solidFill>
                <a:latin typeface="Arial" charset="0"/>
              </a:rPr>
              <a:pPr eaLnBrk="1" hangingPunct="1"/>
              <a:t>9</a:t>
            </a:fld>
            <a:endParaRPr lang="en-US">
              <a:solidFill>
                <a:srgbClr val="F2F2F2"/>
              </a:solidFill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0375" y="279400"/>
            <a:ext cx="8553450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Competency-Based Education</a:t>
            </a:r>
            <a:endParaRPr lang="en-US" dirty="0">
              <a:ea typeface="+mj-e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" y="5692761"/>
            <a:ext cx="1883317" cy="630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7&quot;&gt;&lt;property id=&quot;20148&quot; value=&quot;5&quot;/&gt;&lt;property id=&quot;20300&quot; value=&quot;Slide 6&quot;/&gt;&lt;property id=&quot;20307&quot; value=&quot;361&quot;/&gt;&lt;/object&gt;&lt;object type=&quot;3&quot; unique_id=&quot;10032&quot;&gt;&lt;property id=&quot;20148&quot; value=&quot;5&quot;/&gt;&lt;property id=&quot;20300&quot; value=&quot;Slide 27&quot;/&gt;&lt;property id=&quot;20307&quot; value=&quot;310&quot;/&gt;&lt;/object&gt;&lt;object type=&quot;3&quot; unique_id=&quot;14165&quot;&gt;&lt;property id=&quot;20148&quot; value=&quot;5&quot;/&gt;&lt;property id=&quot;20300&quot; value=&quot;Slide 2 - &amp;quot;TAACCCT Learning Network at a Glance&amp;quot;&quot;/&gt;&lt;property id=&quot;20307&quot; value=&quot;369&quot;/&gt;&lt;/object&gt;&lt;object type=&quot;3&quot; unique_id=&quot;14166&quot;&gt;&lt;property id=&quot;20148&quot; value=&quot;5&quot;/&gt;&lt;property id=&quot;20300&quot; value=&quot;Slide 3 - &amp;quot;Participant Poll&amp;quot;&quot;/&gt;&lt;property id=&quot;20307&quot; value=&quot;440&quot;/&gt;&lt;/object&gt;&lt;object type=&quot;3&quot; unique_id=&quot;14167&quot;&gt;&lt;property id=&quot;20148&quot; value=&quot;5&quot;/&gt;&lt;property id=&quot;20300&quot; value=&quot;Slide 4 - &amp;quot;Participant Poll&amp;quot;&quot;/&gt;&lt;property id=&quot;20307&quot; value=&quot;441&quot;/&gt;&lt;/object&gt;&lt;object type=&quot;3&quot; unique_id=&quot;14168&quot;&gt;&lt;property id=&quot;20148&quot; value=&quot;5&quot;/&gt;&lt;property id=&quot;20300&quot; value=&quot;Slide 5&quot;/&gt;&lt;property id=&quot;20307&quot; value=&quot;360&quot;/&gt;&lt;/object&gt;&lt;object type=&quot;3&quot; unique_id=&quot;14169&quot;&gt;&lt;property id=&quot;20148&quot; value=&quot;5&quot;/&gt;&lt;property id=&quot;20300&quot; value=&quot;Slide 7 - &amp;quot;David Musser U.s. Department of Education&amp;quot;&quot;/&gt;&lt;property id=&quot;20307&quot; value=&quot;404&quot;/&gt;&lt;/object&gt;&lt;object type=&quot;3&quot; unique_id=&quot;14170&quot;&gt;&lt;property id=&quot;20148&quot; value=&quot;5&quot;/&gt;&lt;property id=&quot;20300&quot; value=&quot;Slide 8 - &amp;quot;What are Competency-Based Education and Direct Assessment?&amp;quot;&quot;/&gt;&lt;property id=&quot;20307&quot; value=&quot;422&quot;/&gt;&lt;/object&gt;&lt;object type=&quot;3&quot; unique_id=&quot;14171&quot;&gt;&lt;property id=&quot;20148&quot; value=&quot;5&quot;/&gt;&lt;property id=&quot;20300&quot; value=&quot;Slide 9 - &amp;quot;Competency-Based Education&amp;quot;&quot;/&gt;&lt;property id=&quot;20307&quot; value=&quot;423&quot;/&gt;&lt;/object&gt;&lt;object type=&quot;3&quot; unique_id=&quot;14172&quot;&gt;&lt;property id=&quot;20148&quot; value=&quot;5&quot;/&gt;&lt;property id=&quot;20300&quot; value=&quot;Slide 10 - &amp;quot;Competency-Based Education&amp;quot;&quot;/&gt;&lt;property id=&quot;20307&quot; value=&quot;424&quot;/&gt;&lt;/object&gt;&lt;object type=&quot;3&quot; unique_id=&quot;14173&quot;&gt;&lt;property id=&quot;20148&quot; value=&quot;5&quot;/&gt;&lt;property id=&quot;20300&quot; value=&quot;Slide 11 - &amp;quot;CBE and Direct Assessment&amp;quot;&quot;/&gt;&lt;property id=&quot;20307&quot; value=&quot;425&quot;/&gt;&lt;/object&gt;&lt;object type=&quot;3&quot; unique_id=&quot;14174&quot;&gt;&lt;property id=&quot;20148&quot; value=&quot;5&quot;/&gt;&lt;property id=&quot;20300&quot; value=&quot;Slide 12 - &amp;quot;Federal Issues for CBE&amp;quot;&quot;/&gt;&lt;property id=&quot;20307&quot; value=&quot;426&quot;/&gt;&lt;/object&gt;&lt;object type=&quot;3&quot; unique_id=&quot;14175&quot;&gt;&lt;property id=&quot;20148&quot; value=&quot;5&quot;/&gt;&lt;property id=&quot;20300&quot; value=&quot;Slide 13 - &amp;quot;Prior Learning Assessment&amp;quot;&quot;/&gt;&lt;property id=&quot;20307&quot; value=&quot;427&quot;/&gt;&lt;/object&gt;&lt;object type=&quot;3&quot; unique_id=&quot;14176&quot;&gt;&lt;property id=&quot;20148&quot; value=&quot;5&quot;/&gt;&lt;property id=&quot;20300&quot; value=&quot;Slide 14 - &amp;quot;Prior Learning Assessment&amp;quot;&quot;/&gt;&lt;property id=&quot;20307&quot; value=&quot;428&quot;/&gt;&lt;/object&gt;&lt;object type=&quot;3&quot; unique_id=&quot;14177&quot;&gt;&lt;property id=&quot;20148&quot; value=&quot;5&quot;/&gt;&lt;property id=&quot;20300&quot; value=&quot;Slide 15 - &amp;quot;Regular and Substantive Interaction&amp;quot;&quot;/&gt;&lt;property id=&quot;20307&quot; value=&quot;429&quot;/&gt;&lt;/object&gt;&lt;object type=&quot;3&quot; unique_id=&quot;14178&quot;&gt;&lt;property id=&quot;20148&quot; value=&quot;5&quot;/&gt;&lt;property id=&quot;20300&quot; value=&quot;Slide 16 - &amp;quot;Regular and Substantive Interaction&amp;quot;&quot;/&gt;&lt;property id=&quot;20307&quot; value=&quot;430&quot;/&gt;&lt;/object&gt;&lt;object type=&quot;3&quot; unique_id=&quot;14179&quot;&gt;&lt;property id=&quot;20148&quot; value=&quot;5&quot;/&gt;&lt;property id=&quot;20300&quot; value=&quot;Slide 17 - &amp;quot;Regular and Substantive Interaction&amp;quot;&quot;/&gt;&lt;property id=&quot;20307&quot; value=&quot;431&quot;/&gt;&lt;/object&gt;&lt;object type=&quot;3&quot; unique_id=&quot;14180&quot;&gt;&lt;property id=&quot;20148&quot; value=&quot;5&quot;/&gt;&lt;property id=&quot;20300&quot; value=&quot;Slide 18 - &amp;quot;Accreditation&amp;quot;&quot;/&gt;&lt;property id=&quot;20307&quot; value=&quot;432&quot;/&gt;&lt;/object&gt;&lt;object type=&quot;3&quot; unique_id=&quot;14181&quot;&gt;&lt;property id=&quot;20148&quot; value=&quot;5&quot;/&gt;&lt;property id=&quot;20300&quot; value=&quot;Slide 19 - &amp;quot;Federal Resources for CBE&amp;quot;&quot;/&gt;&lt;property id=&quot;20307&quot; value=&quot;433&quot;/&gt;&lt;/object&gt;&lt;object type=&quot;3&quot; unique_id=&quot;14182&quot;&gt;&lt;property id=&quot;20148&quot; value=&quot;5&quot;/&gt;&lt;property id=&quot;20300&quot; value=&quot;Slide 20 - &amp;quot;Experimental Sites Initiative (ESI)&amp;quot;&quot;/&gt;&lt;property id=&quot;20307&quot; value=&quot;434&quot;/&gt;&lt;/object&gt;&lt;object type=&quot;3&quot; unique_id=&quot;14183&quot;&gt;&lt;property id=&quot;20148&quot; value=&quot;5&quot;/&gt;&lt;property id=&quot;20300&quot; value=&quot;Slide 21 - &amp;quot;Experiments Announced in 2014&amp;quot;&quot;/&gt;&lt;property id=&quot;20307&quot; value=&quot;435&quot;/&gt;&lt;/object&gt;&lt;object type=&quot;3&quot; unique_id=&quot;14184&quot;&gt;&lt;property id=&quot;20148&quot; value=&quot;5&quot;/&gt;&lt;property id=&quot;20300&quot; value=&quot;Slide 22 - &amp;quot;Other Resources&amp;quot;&quot;/&gt;&lt;property id=&quot;20307&quot; value=&quot;436&quot;/&gt;&lt;/object&gt;&lt;object type=&quot;3&quot; unique_id=&quot;14185&quot;&gt;&lt;property id=&quot;20148&quot; value=&quot;5&quot;/&gt;&lt;property id=&quot;20300&quot; value=&quot;Slide 23 - &amp;quot;Contact Information&amp;quot;&quot;/&gt;&lt;property id=&quot;20307&quot; value=&quot;437&quot;/&gt;&lt;/object&gt;&lt;object type=&quot;3&quot; unique_id=&quot;14186&quot;&gt;&lt;property id=&quot;20148&quot; value=&quot;5&quot;/&gt;&lt;property id=&quot;20300&quot; value=&quot;Slide 24&quot;/&gt;&lt;property id=&quot;20307&quot; value=&quot;419&quot;/&gt;&lt;/object&gt;&lt;object type=&quot;3&quot; unique_id=&quot;14187&quot;&gt;&lt;property id=&quot;20148&quot; value=&quot;5&quot;/&gt;&lt;property id=&quot;20300&quot; value=&quot;Slide 25&quot;/&gt;&lt;property id=&quot;20307&quot; value=&quot;416&quot;/&gt;&lt;/object&gt;&lt;object type=&quot;3&quot; unique_id=&quot;14188&quot;&gt;&lt;property id=&quot;20148&quot; value=&quot;5&quot;/&gt;&lt;property id=&quot;20300&quot; value=&quot;Slide 26&quot;/&gt;&lt;property id=&quot;20307&quot; value=&quot;417&quot;/&gt;&lt;/object&gt;&lt;/object&gt;&lt;object type=&quot;8&quot; unique_id=&quot;1006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13494</TotalTime>
  <Words>1259</Words>
  <Application>Microsoft Office PowerPoint</Application>
  <PresentationFormat>On-screen Show (4:3)</PresentationFormat>
  <Paragraphs>222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Comic Sans MS</vt:lpstr>
      <vt:lpstr>Office Theme</vt:lpstr>
      <vt:lpstr>1_Office Theme</vt:lpstr>
      <vt:lpstr>PowerPoint Presentation</vt:lpstr>
      <vt:lpstr>TAACCCT Learning Network at a Glance</vt:lpstr>
      <vt:lpstr>Participant Poll</vt:lpstr>
      <vt:lpstr>Participant Poll</vt:lpstr>
      <vt:lpstr>PowerPoint Presentation</vt:lpstr>
      <vt:lpstr>PowerPoint Presentation</vt:lpstr>
      <vt:lpstr>David Musser U.s. Department of Education</vt:lpstr>
      <vt:lpstr>What are Competency-Based Education and Direct Assessment?</vt:lpstr>
      <vt:lpstr>Competency-Based Education</vt:lpstr>
      <vt:lpstr>Competency-Based Education</vt:lpstr>
      <vt:lpstr>CBE and Direct Assessment</vt:lpstr>
      <vt:lpstr>Federal Issues for CBE</vt:lpstr>
      <vt:lpstr>Prior Learning Assessment</vt:lpstr>
      <vt:lpstr>Prior Learning Assessment</vt:lpstr>
      <vt:lpstr>Regular and Substantive Interaction</vt:lpstr>
      <vt:lpstr>Regular and Substantive Interaction</vt:lpstr>
      <vt:lpstr>Regular and Substantive Interaction</vt:lpstr>
      <vt:lpstr>Accreditation</vt:lpstr>
      <vt:lpstr>Federal Resources for CBE</vt:lpstr>
      <vt:lpstr>Experimental Sites Initiative (ESI)</vt:lpstr>
      <vt:lpstr>Experiments Announced in 2014</vt:lpstr>
      <vt:lpstr>Other Resources</vt:lpstr>
      <vt:lpstr>Contact Information</vt:lpstr>
      <vt:lpstr>PowerPoint Presentation</vt:lpstr>
      <vt:lpstr>PowerPoint Presentation</vt:lpstr>
      <vt:lpstr>PowerPoint Presentation</vt:lpstr>
      <vt:lpstr>PowerPoint Presentation</vt:lpstr>
    </vt:vector>
  </TitlesOfParts>
  <Company>JFF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JFF</dc:creator>
  <cp:lastModifiedBy>Gary Gonzalez</cp:lastModifiedBy>
  <cp:revision>342</cp:revision>
  <dcterms:created xsi:type="dcterms:W3CDTF">2012-12-12T14:53:33Z</dcterms:created>
  <dcterms:modified xsi:type="dcterms:W3CDTF">2016-09-29T14:02:19Z</dcterms:modified>
</cp:coreProperties>
</file>