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67" r:id="rId3"/>
    <p:sldId id="258" r:id="rId4"/>
    <p:sldId id="259" r:id="rId5"/>
    <p:sldId id="277" r:id="rId6"/>
    <p:sldId id="278" r:id="rId7"/>
    <p:sldId id="322" r:id="rId8"/>
    <p:sldId id="280" r:id="rId9"/>
    <p:sldId id="281" r:id="rId10"/>
    <p:sldId id="282" r:id="rId11"/>
    <p:sldId id="283" r:id="rId12"/>
    <p:sldId id="284" r:id="rId13"/>
    <p:sldId id="285" r:id="rId14"/>
    <p:sldId id="286" r:id="rId15"/>
    <p:sldId id="287" r:id="rId16"/>
    <p:sldId id="319" r:id="rId17"/>
    <p:sldId id="289" r:id="rId18"/>
    <p:sldId id="290" r:id="rId19"/>
    <p:sldId id="291" r:id="rId20"/>
    <p:sldId id="323" r:id="rId21"/>
    <p:sldId id="324" r:id="rId22"/>
    <p:sldId id="325" r:id="rId23"/>
    <p:sldId id="301" r:id="rId24"/>
    <p:sldId id="302" r:id="rId25"/>
    <p:sldId id="303" r:id="rId26"/>
    <p:sldId id="317" r:id="rId27"/>
    <p:sldId id="268" r:id="rId28"/>
    <p:sldId id="326" r:id="rId29"/>
    <p:sldId id="262" r:id="rId30"/>
    <p:sldId id="275" r:id="rId31"/>
    <p:sldId id="263" r:id="rId32"/>
    <p:sldId id="27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1" autoAdjust="0"/>
    <p:restoredTop sz="94660"/>
  </p:normalViewPr>
  <p:slideViewPr>
    <p:cSldViewPr snapToGrid="0">
      <p:cViewPr varScale="1">
        <p:scale>
          <a:sx n="91" d="100"/>
          <a:sy n="91" d="100"/>
        </p:scale>
        <p:origin x="-760"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olby%20Cesaro\Dropbox%20(WIN)\WIN%20Research\Useful%20Data%20for%20Presentations%20and%20Requests\Postings%20versus%20completions\All%20Clusters%202010-2015.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4" Type="http://schemas.microsoft.com/office/2011/relationships/chartColorStyle" Target="colors1.xml"/><Relationship Id="rId1" Type="http://schemas.openxmlformats.org/officeDocument/2006/relationships/oleObject" Target="file:///C:\Users\Colby%20Cesaro\Downloads\Distribution%20of%20Experience%20Requirements%20for%20a%20Skill%20or%20Credential%20(7).xlsx"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a:t>Top In-Demand Job Clusters</a:t>
            </a:r>
          </a:p>
          <a:p>
            <a:pPr>
              <a:defRPr sz="1400" b="0" i="0" u="none" strike="noStrike" kern="1200" spc="0" baseline="0">
                <a:solidFill>
                  <a:schemeClr val="tx1">
                    <a:lumMod val="65000"/>
                    <a:lumOff val="35000"/>
                  </a:schemeClr>
                </a:solidFill>
                <a:latin typeface="+mn-lt"/>
                <a:ea typeface="+mn-ea"/>
                <a:cs typeface="+mn-cs"/>
              </a:defRPr>
            </a:pPr>
            <a:r>
              <a:rPr lang="en-US" sz="1100"/>
              <a:t>Job</a:t>
            </a:r>
            <a:r>
              <a:rPr lang="en-US" sz="1100" baseline="0"/>
              <a:t> Postings vs. Newly Awarded Certificates and Degrees</a:t>
            </a:r>
          </a:p>
          <a:p>
            <a:pPr>
              <a:defRPr sz="1400" b="0" i="0" u="none" strike="noStrike" kern="1200" spc="0" baseline="0">
                <a:solidFill>
                  <a:schemeClr val="tx1">
                    <a:lumMod val="65000"/>
                    <a:lumOff val="35000"/>
                  </a:schemeClr>
                </a:solidFill>
                <a:latin typeface="+mn-lt"/>
                <a:ea typeface="+mn-ea"/>
                <a:cs typeface="+mn-cs"/>
              </a:defRPr>
            </a:pPr>
            <a:r>
              <a:rPr lang="en-US" sz="1000" baseline="0"/>
              <a:t>(State of Michigan, 2014- 2015)</a:t>
            </a:r>
            <a:endParaRPr lang="en-US" sz="1000"/>
          </a:p>
        </c:rich>
      </c:tx>
      <c:layout>
        <c:manualLayout>
          <c:xMode val="edge"/>
          <c:yMode val="edge"/>
          <c:x val="0.152666666666667"/>
          <c:y val="0.0"/>
        </c:manualLayout>
      </c:layout>
      <c:overlay val="0"/>
      <c:spPr>
        <a:noFill/>
        <a:ln>
          <a:noFill/>
        </a:ln>
        <a:effectLst/>
      </c:spPr>
    </c:title>
    <c:autoTitleDeleted val="0"/>
    <c:plotArea>
      <c:layout>
        <c:manualLayout>
          <c:layoutTarget val="inner"/>
          <c:xMode val="edge"/>
          <c:yMode val="edge"/>
          <c:x val="0.131817147856518"/>
          <c:y val="0.141828885972587"/>
          <c:w val="0.84596062992126"/>
          <c:h val="0.478629785417303"/>
        </c:manualLayout>
      </c:layout>
      <c:barChart>
        <c:barDir val="col"/>
        <c:grouping val="clustered"/>
        <c:varyColors val="0"/>
        <c:ser>
          <c:idx val="0"/>
          <c:order val="0"/>
          <c:tx>
            <c:strRef>
              <c:f>'Postings Versus Completions'!$B$21</c:f>
              <c:strCache>
                <c:ptCount val="1"/>
                <c:pt idx="0">
                  <c:v>Certificates and Degrees Awarded</c:v>
                </c:pt>
              </c:strCache>
            </c:strRef>
          </c:tx>
          <c:spPr>
            <a:solidFill>
              <a:srgbClr val="004961"/>
            </a:solidFill>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'Postings Versus Completions'!$A$22:$A$25</c:f>
              <c:strCache>
                <c:ptCount val="4"/>
                <c:pt idx="0">
                  <c:v>Information Technology</c:v>
                </c:pt>
                <c:pt idx="1">
                  <c:v>Health Care</c:v>
                </c:pt>
                <c:pt idx="2">
                  <c:v>Manufacturing Engineering &amp; Design</c:v>
                </c:pt>
                <c:pt idx="3">
                  <c:v>Manufacturing Skilled Trades &amp; Technicians*</c:v>
                </c:pt>
              </c:strCache>
            </c:strRef>
          </c:cat>
          <c:val>
            <c:numRef>
              <c:f>'Postings Versus Completions'!$B$22:$B$25</c:f>
              <c:numCache>
                <c:formatCode>#,##0</c:formatCode>
                <c:ptCount val="4"/>
                <c:pt idx="0">
                  <c:v>5336.0</c:v>
                </c:pt>
                <c:pt idx="1">
                  <c:v>28888.0</c:v>
                </c:pt>
                <c:pt idx="2">
                  <c:v>8050.0</c:v>
                </c:pt>
                <c:pt idx="3">
                  <c:v>4511.0</c:v>
                </c:pt>
              </c:numCache>
            </c:numRef>
          </c:val>
          <c:extLst xmlns:c16r2="http://schemas.microsoft.com/office/drawing/2015/06/chart">
            <c:ext xmlns:c16="http://schemas.microsoft.com/office/drawing/2014/chart" uri="{C3380CC4-5D6E-409C-BE32-E72D297353CC}">
              <c16:uniqueId val="{00000000-3C68-428C-BA40-FD15AC659F1E}"/>
            </c:ext>
          </c:extLst>
        </c:ser>
        <c:ser>
          <c:idx val="1"/>
          <c:order val="1"/>
          <c:tx>
            <c:strRef>
              <c:f>'Postings Versus Completions'!$C$21</c:f>
              <c:strCache>
                <c:ptCount val="1"/>
                <c:pt idx="0">
                  <c:v>Job Postings</c:v>
                </c:pt>
              </c:strCache>
            </c:strRef>
          </c:tx>
          <c:spPr>
            <a:solidFill>
              <a:schemeClr val="accent6"/>
            </a:solidFill>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'Postings Versus Completions'!$A$22:$A$25</c:f>
              <c:strCache>
                <c:ptCount val="4"/>
                <c:pt idx="0">
                  <c:v>Information Technology</c:v>
                </c:pt>
                <c:pt idx="1">
                  <c:v>Health Care</c:v>
                </c:pt>
                <c:pt idx="2">
                  <c:v>Manufacturing Engineering &amp; Design</c:v>
                </c:pt>
                <c:pt idx="3">
                  <c:v>Manufacturing Skilled Trades &amp; Technicians*</c:v>
                </c:pt>
              </c:strCache>
            </c:strRef>
          </c:cat>
          <c:val>
            <c:numRef>
              <c:f>'Postings Versus Completions'!$C$22:$C$25</c:f>
              <c:numCache>
                <c:formatCode>#,##0</c:formatCode>
                <c:ptCount val="4"/>
                <c:pt idx="0">
                  <c:v>92915.0</c:v>
                </c:pt>
                <c:pt idx="1">
                  <c:v>101364.0</c:v>
                </c:pt>
                <c:pt idx="2">
                  <c:v>51643.0</c:v>
                </c:pt>
                <c:pt idx="3">
                  <c:v>28807.0</c:v>
                </c:pt>
              </c:numCache>
            </c:numRef>
          </c:val>
          <c:extLst xmlns:c16r2="http://schemas.microsoft.com/office/drawing/2015/06/chart">
            <c:ext xmlns:c16="http://schemas.microsoft.com/office/drawing/2014/chart" uri="{C3380CC4-5D6E-409C-BE32-E72D297353CC}">
              <c16:uniqueId val="{00000001-3C68-428C-BA40-FD15AC659F1E}"/>
            </c:ext>
          </c:extLst>
        </c:ser>
        <c:dLbls>
          <c:showLegendKey val="0"/>
          <c:showVal val="0"/>
          <c:showCatName val="0"/>
          <c:showSerName val="0"/>
          <c:showPercent val="0"/>
          <c:showBubbleSize val="0"/>
        </c:dLbls>
        <c:gapWidth val="150"/>
        <c:axId val="-2100798136"/>
        <c:axId val="2142411192"/>
      </c:barChart>
      <c:catAx>
        <c:axId val="-2100798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411192"/>
        <c:crosses val="autoZero"/>
        <c:auto val="1"/>
        <c:lblAlgn val="ctr"/>
        <c:lblOffset val="100"/>
        <c:noMultiLvlLbl val="0"/>
      </c:catAx>
      <c:valAx>
        <c:axId val="21424111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0798136"/>
        <c:crosses val="autoZero"/>
        <c:crossBetween val="between"/>
      </c:valAx>
      <c:spPr>
        <a:noFill/>
        <a:ln w="25400">
          <a:noFill/>
        </a:ln>
      </c:spPr>
    </c:plotArea>
    <c:legend>
      <c:legendPos val="b"/>
      <c:layout>
        <c:manualLayout>
          <c:xMode val="edge"/>
          <c:yMode val="edge"/>
          <c:x val="0.190976596675416"/>
          <c:y val="0.736445340358333"/>
          <c:w val="0.629512467191601"/>
          <c:h val="0.051987424862095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a:t>Required</a:t>
            </a:r>
            <a:r>
              <a:rPr lang="en-US" sz="1000" baseline="0"/>
              <a:t> Minimum Experience in Online Job Postings</a:t>
            </a:r>
          </a:p>
          <a:p>
            <a:pPr>
              <a:defRPr sz="1000" b="0" i="0" u="none" strike="noStrike" kern="1200" spc="0" baseline="0">
                <a:solidFill>
                  <a:schemeClr val="tx1">
                    <a:lumMod val="65000"/>
                    <a:lumOff val="35000"/>
                  </a:schemeClr>
                </a:solidFill>
                <a:latin typeface="+mn-lt"/>
                <a:ea typeface="+mn-ea"/>
                <a:cs typeface="+mn-cs"/>
              </a:defRPr>
            </a:pPr>
            <a:r>
              <a:rPr lang="en-US" sz="1000" baseline="0"/>
              <a:t>(Michigan, 2015)</a:t>
            </a:r>
            <a:endParaRPr lang="en-US" sz="1000"/>
          </a:p>
        </c:rich>
      </c:tx>
      <c:layout>
        <c:manualLayout>
          <c:xMode val="edge"/>
          <c:yMode val="edge"/>
          <c:x val="0.13813684765838"/>
          <c:y val="0.0"/>
        </c:manualLayout>
      </c:layout>
      <c:overlay val="0"/>
      <c:spPr>
        <a:noFill/>
        <a:ln>
          <a:noFill/>
        </a:ln>
        <a:effectLst/>
      </c:spPr>
    </c:title>
    <c:autoTitleDeleted val="0"/>
    <c:plotArea>
      <c:layout>
        <c:manualLayout>
          <c:layoutTarget val="inner"/>
          <c:xMode val="edge"/>
          <c:yMode val="edge"/>
          <c:x val="0.159331583552056"/>
          <c:y val="0.159583333333333"/>
          <c:w val="0.810112860892388"/>
          <c:h val="0.648497574166865"/>
        </c:manualLayout>
      </c:layout>
      <c:barChart>
        <c:barDir val="bar"/>
        <c:grouping val="clustered"/>
        <c:varyColors val="0"/>
        <c:ser>
          <c:idx val="0"/>
          <c:order val="0"/>
          <c:tx>
            <c:strRef>
              <c:f>'[Distribution of Experience Requirements for a Skill or Credential (7).xlsx]Data'!$B$1</c:f>
              <c:strCache>
                <c:ptCount val="1"/>
                <c:pt idx="0">
                  <c:v>Job Postings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'[Distribution of Experience Requirements for a Skill or Credential (7).xlsx]Data'!$A$2:$A$5</c:f>
              <c:strCache>
                <c:ptCount val="4"/>
                <c:pt idx="0">
                  <c:v>9+ years</c:v>
                </c:pt>
                <c:pt idx="1">
                  <c:v>6 to 8 years</c:v>
                </c:pt>
                <c:pt idx="2">
                  <c:v>3 to 5 years</c:v>
                </c:pt>
                <c:pt idx="3">
                  <c:v>0 to 2 years</c:v>
                </c:pt>
              </c:strCache>
            </c:strRef>
          </c:cat>
          <c:val>
            <c:numRef>
              <c:f>'[Distribution of Experience Requirements for a Skill or Credential (7).xlsx]Data'!$B$2:$B$5</c:f>
              <c:numCache>
                <c:formatCode>0.00\%</c:formatCode>
                <c:ptCount val="4"/>
                <c:pt idx="0">
                  <c:v>5.659999999999996</c:v>
                </c:pt>
                <c:pt idx="1">
                  <c:v>7.31</c:v>
                </c:pt>
                <c:pt idx="2">
                  <c:v>39.22</c:v>
                </c:pt>
                <c:pt idx="3">
                  <c:v>47.81</c:v>
                </c:pt>
              </c:numCache>
            </c:numRef>
          </c:val>
          <c:extLst xmlns:c16r2="http://schemas.microsoft.com/office/drawing/2015/06/chart">
            <c:ext xmlns:c16="http://schemas.microsoft.com/office/drawing/2014/chart" uri="{C3380CC4-5D6E-409C-BE32-E72D297353CC}">
              <c16:uniqueId val="{00000000-838D-4DE3-A6E9-F6ECE28FC861}"/>
            </c:ext>
          </c:extLst>
        </c:ser>
        <c:dLbls>
          <c:showLegendKey val="0"/>
          <c:showVal val="0"/>
          <c:showCatName val="0"/>
          <c:showSerName val="0"/>
          <c:showPercent val="0"/>
          <c:showBubbleSize val="0"/>
        </c:dLbls>
        <c:gapWidth val="182"/>
        <c:axId val="-2137040280"/>
        <c:axId val="-2046501800"/>
      </c:barChart>
      <c:catAx>
        <c:axId val="-2137040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6501800"/>
        <c:crosses val="autoZero"/>
        <c:auto val="1"/>
        <c:lblAlgn val="ctr"/>
        <c:lblOffset val="100"/>
        <c:noMultiLvlLbl val="0"/>
      </c:catAx>
      <c:valAx>
        <c:axId val="-2046501800"/>
        <c:scaling>
          <c:orientation val="minMax"/>
        </c:scaling>
        <c:delete val="1"/>
        <c:axPos val="b"/>
        <c:numFmt formatCode="0.00\%" sourceLinked="1"/>
        <c:majorTickMark val="none"/>
        <c:minorTickMark val="none"/>
        <c:tickLblPos val="nextTo"/>
        <c:crossAx val="-21370402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F2E05-1F63-49E5-A83F-1085C06B7724}"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61F1572C-0958-4BA1-B06F-528B298ACDA1}">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Projected growth</a:t>
          </a:r>
        </a:p>
      </dgm:t>
    </dgm:pt>
    <dgm:pt modelId="{18FC8A04-7294-485F-B777-8120940C9A01}" type="parTrans" cxnId="{159CA96E-5E6A-4E88-9B53-38B13DC63C4D}">
      <dgm:prSet/>
      <dgm:spPr/>
      <dgm:t>
        <a:bodyPr/>
        <a:lstStyle/>
        <a:p>
          <a:endParaRPr lang="en-US"/>
        </a:p>
      </dgm:t>
    </dgm:pt>
    <dgm:pt modelId="{326265D5-FA4F-4DDF-93AD-20B8A905C003}" type="sibTrans" cxnId="{159CA96E-5E6A-4E88-9B53-38B13DC63C4D}">
      <dgm:prSet/>
      <dgm:spPr/>
      <dgm:t>
        <a:bodyPr/>
        <a:lstStyle/>
        <a:p>
          <a:endParaRPr lang="en-US"/>
        </a:p>
      </dgm:t>
    </dgm:pt>
    <dgm:pt modelId="{2E98EB71-AA04-4A7D-A37E-2109D4A595F3}">
      <dgm:prSet phldrT="[Text]"/>
      <dgm:spPr/>
      <dgm:t>
        <a:bodyPr/>
        <a:lstStyle/>
        <a:p>
          <a:r>
            <a:rPr lang="en-US" dirty="0">
              <a:solidFill>
                <a:schemeClr val="bg1"/>
              </a:solidFill>
            </a:rPr>
            <a:t>What jobs are growing in the coming 5-10 years?</a:t>
          </a:r>
        </a:p>
      </dgm:t>
    </dgm:pt>
    <dgm:pt modelId="{91967564-9EB8-4A3A-A4C3-0BA09C74E05A}" type="parTrans" cxnId="{78D5BA6A-C07A-4630-8BE4-7C042D9C16A2}">
      <dgm:prSet/>
      <dgm:spPr/>
      <dgm:t>
        <a:bodyPr/>
        <a:lstStyle/>
        <a:p>
          <a:endParaRPr lang="en-US"/>
        </a:p>
      </dgm:t>
    </dgm:pt>
    <dgm:pt modelId="{05DDF71A-937C-49CB-BF0C-755A461A9B2C}" type="sibTrans" cxnId="{78D5BA6A-C07A-4630-8BE4-7C042D9C16A2}">
      <dgm:prSet/>
      <dgm:spPr/>
      <dgm:t>
        <a:bodyPr/>
        <a:lstStyle/>
        <a:p>
          <a:endParaRPr lang="en-US"/>
        </a:p>
      </dgm:t>
    </dgm:pt>
    <dgm:pt modelId="{08EB2A80-824C-4E47-9494-ECC6C9EFC6AF}">
      <dgm:prSet phldrT="[Text]"/>
      <dgm:spPr/>
      <dgm:t>
        <a:bodyPr/>
        <a:lstStyle/>
        <a:p>
          <a:r>
            <a:rPr lang="en-US" dirty="0"/>
            <a:t>Current employer needs</a:t>
          </a:r>
        </a:p>
      </dgm:t>
    </dgm:pt>
    <dgm:pt modelId="{1CA64B9A-A81E-4422-8297-FE950F56119C}" type="parTrans" cxnId="{6005FC10-70A1-4A59-86A0-A67668965C32}">
      <dgm:prSet/>
      <dgm:spPr/>
      <dgm:t>
        <a:bodyPr/>
        <a:lstStyle/>
        <a:p>
          <a:endParaRPr lang="en-US"/>
        </a:p>
      </dgm:t>
    </dgm:pt>
    <dgm:pt modelId="{14C9BEF3-C21F-4DFF-8350-2AC522C90E20}" type="sibTrans" cxnId="{6005FC10-70A1-4A59-86A0-A67668965C32}">
      <dgm:prSet/>
      <dgm:spPr/>
      <dgm:t>
        <a:bodyPr/>
        <a:lstStyle/>
        <a:p>
          <a:endParaRPr lang="en-US"/>
        </a:p>
      </dgm:t>
    </dgm:pt>
    <dgm:pt modelId="{8CE092A3-A117-4F13-A636-464CAD5DFA2A}">
      <dgm:prSet phldrT="[Text]"/>
      <dgm:spPr/>
      <dgm:t>
        <a:bodyPr/>
        <a:lstStyle/>
        <a:p>
          <a:r>
            <a:rPr lang="en-US" dirty="0">
              <a:solidFill>
                <a:schemeClr val="bg1"/>
              </a:solidFill>
            </a:rPr>
            <a:t>Job postings, what do they need now?</a:t>
          </a:r>
        </a:p>
      </dgm:t>
    </dgm:pt>
    <dgm:pt modelId="{2052A9D4-CA68-4A2B-844A-F1225281A8C0}" type="parTrans" cxnId="{3E92E958-C11E-4E34-B58F-D438A14EFA6B}">
      <dgm:prSet/>
      <dgm:spPr/>
      <dgm:t>
        <a:bodyPr/>
        <a:lstStyle/>
        <a:p>
          <a:endParaRPr lang="en-US"/>
        </a:p>
      </dgm:t>
    </dgm:pt>
    <dgm:pt modelId="{8CC8B228-E30C-4C20-BA2A-E89DB04A8F74}" type="sibTrans" cxnId="{3E92E958-C11E-4E34-B58F-D438A14EFA6B}">
      <dgm:prSet/>
      <dgm:spPr/>
      <dgm:t>
        <a:bodyPr/>
        <a:lstStyle/>
        <a:p>
          <a:endParaRPr lang="en-US"/>
        </a:p>
      </dgm:t>
    </dgm:pt>
    <dgm:pt modelId="{292FDAC9-E6E0-49BC-8B55-40E3B3E65B1E}">
      <dgm:prSet phldrT="[Text]"/>
      <dgm:spPr>
        <a:solidFill>
          <a:srgbClr val="E2D016"/>
        </a:solidFill>
      </dgm:spPr>
      <dgm:t>
        <a:bodyPr/>
        <a:lstStyle/>
        <a:p>
          <a:r>
            <a:rPr lang="en-US" dirty="0"/>
            <a:t>What makes the area competitive?</a:t>
          </a:r>
        </a:p>
      </dgm:t>
    </dgm:pt>
    <dgm:pt modelId="{2FE249B1-B470-49EB-BE72-BE8D1BD92553}" type="parTrans" cxnId="{41F1D98E-50D4-449B-A2FC-CFD206127A16}">
      <dgm:prSet/>
      <dgm:spPr/>
      <dgm:t>
        <a:bodyPr/>
        <a:lstStyle/>
        <a:p>
          <a:endParaRPr lang="en-US"/>
        </a:p>
      </dgm:t>
    </dgm:pt>
    <dgm:pt modelId="{7EE69046-69CE-4048-ADCC-B1D8FE3E45CB}" type="sibTrans" cxnId="{41F1D98E-50D4-449B-A2FC-CFD206127A16}">
      <dgm:prSet/>
      <dgm:spPr/>
      <dgm:t>
        <a:bodyPr/>
        <a:lstStyle/>
        <a:p>
          <a:endParaRPr lang="en-US"/>
        </a:p>
      </dgm:t>
    </dgm:pt>
    <dgm:pt modelId="{EB1B1E62-CBAB-49B3-B92E-F05361348FB6}">
      <dgm:prSet phldrT="[Text]"/>
      <dgm:spPr/>
      <dgm:t>
        <a:bodyPr/>
        <a:lstStyle/>
        <a:p>
          <a:r>
            <a:rPr lang="en-US" dirty="0">
              <a:solidFill>
                <a:schemeClr val="bg1"/>
              </a:solidFill>
            </a:rPr>
            <a:t>Location quotient in higher wage areas, higher wage jobs that need a boost!</a:t>
          </a:r>
        </a:p>
      </dgm:t>
    </dgm:pt>
    <dgm:pt modelId="{86D44D27-10B7-4116-B592-130C636EFFE7}" type="parTrans" cxnId="{90E438EC-0CE6-44D3-AB34-148380B40C6E}">
      <dgm:prSet/>
      <dgm:spPr/>
      <dgm:t>
        <a:bodyPr/>
        <a:lstStyle/>
        <a:p>
          <a:endParaRPr lang="en-US"/>
        </a:p>
      </dgm:t>
    </dgm:pt>
    <dgm:pt modelId="{BC94B697-8BFB-4BD6-91E2-688EA408321B}" type="sibTrans" cxnId="{90E438EC-0CE6-44D3-AB34-148380B40C6E}">
      <dgm:prSet/>
      <dgm:spPr/>
      <dgm:t>
        <a:bodyPr/>
        <a:lstStyle/>
        <a:p>
          <a:endParaRPr lang="en-US"/>
        </a:p>
      </dgm:t>
    </dgm:pt>
    <dgm:pt modelId="{46B59555-47D7-4F97-AF0C-1D11D93AC765}" type="pres">
      <dgm:prSet presAssocID="{ABEF2E05-1F63-49E5-A83F-1085C06B7724}" presName="rootnode" presStyleCnt="0">
        <dgm:presLayoutVars>
          <dgm:chMax/>
          <dgm:chPref/>
          <dgm:dir/>
          <dgm:animLvl val="lvl"/>
        </dgm:presLayoutVars>
      </dgm:prSet>
      <dgm:spPr/>
      <dgm:t>
        <a:bodyPr/>
        <a:lstStyle/>
        <a:p>
          <a:endParaRPr lang="en-US"/>
        </a:p>
      </dgm:t>
    </dgm:pt>
    <dgm:pt modelId="{6B52CD5B-E80F-4C99-8A07-C340A8CE47CA}" type="pres">
      <dgm:prSet presAssocID="{61F1572C-0958-4BA1-B06F-528B298ACDA1}" presName="composite" presStyleCnt="0"/>
      <dgm:spPr/>
    </dgm:pt>
    <dgm:pt modelId="{B326DA61-32A4-41B1-8FD3-4ECD474EAC2D}" type="pres">
      <dgm:prSet presAssocID="{61F1572C-0958-4BA1-B06F-528B298ACDA1}" presName="bentUpArrow1" presStyleLbl="alignImgPlace1" presStyleIdx="0" presStyleCnt="2"/>
      <dgm:spPr/>
    </dgm:pt>
    <dgm:pt modelId="{3A6124D0-0FB2-46D4-9A50-9AA9196A6982}" type="pres">
      <dgm:prSet presAssocID="{61F1572C-0958-4BA1-B06F-528B298ACDA1}" presName="ParentText" presStyleLbl="node1" presStyleIdx="0" presStyleCnt="3">
        <dgm:presLayoutVars>
          <dgm:chMax val="1"/>
          <dgm:chPref val="1"/>
          <dgm:bulletEnabled val="1"/>
        </dgm:presLayoutVars>
      </dgm:prSet>
      <dgm:spPr/>
      <dgm:t>
        <a:bodyPr/>
        <a:lstStyle/>
        <a:p>
          <a:endParaRPr lang="en-US"/>
        </a:p>
      </dgm:t>
    </dgm:pt>
    <dgm:pt modelId="{2FFAC335-4591-457D-ACA8-8A86497FD051}" type="pres">
      <dgm:prSet presAssocID="{61F1572C-0958-4BA1-B06F-528B298ACDA1}" presName="ChildText" presStyleLbl="revTx" presStyleIdx="0" presStyleCnt="3">
        <dgm:presLayoutVars>
          <dgm:chMax val="0"/>
          <dgm:chPref val="0"/>
          <dgm:bulletEnabled val="1"/>
        </dgm:presLayoutVars>
      </dgm:prSet>
      <dgm:spPr/>
      <dgm:t>
        <a:bodyPr/>
        <a:lstStyle/>
        <a:p>
          <a:endParaRPr lang="en-US"/>
        </a:p>
      </dgm:t>
    </dgm:pt>
    <dgm:pt modelId="{76BC82C3-4A77-48AA-9A64-17DD1EA72C62}" type="pres">
      <dgm:prSet presAssocID="{326265D5-FA4F-4DDF-93AD-20B8A905C003}" presName="sibTrans" presStyleCnt="0"/>
      <dgm:spPr/>
    </dgm:pt>
    <dgm:pt modelId="{F88ACE58-B4E6-4641-A2A7-6A503F232A8A}" type="pres">
      <dgm:prSet presAssocID="{08EB2A80-824C-4E47-9494-ECC6C9EFC6AF}" presName="composite" presStyleCnt="0"/>
      <dgm:spPr/>
    </dgm:pt>
    <dgm:pt modelId="{675C5844-96D0-49E2-86C2-B809C6B51DE3}" type="pres">
      <dgm:prSet presAssocID="{08EB2A80-824C-4E47-9494-ECC6C9EFC6AF}" presName="bentUpArrow1" presStyleLbl="alignImgPlace1" presStyleIdx="1" presStyleCnt="2"/>
      <dgm:spPr/>
    </dgm:pt>
    <dgm:pt modelId="{4DB5E336-22C7-4440-AAC8-6A0CE6358EC3}" type="pres">
      <dgm:prSet presAssocID="{08EB2A80-824C-4E47-9494-ECC6C9EFC6AF}" presName="ParentText" presStyleLbl="node1" presStyleIdx="1" presStyleCnt="3">
        <dgm:presLayoutVars>
          <dgm:chMax val="1"/>
          <dgm:chPref val="1"/>
          <dgm:bulletEnabled val="1"/>
        </dgm:presLayoutVars>
      </dgm:prSet>
      <dgm:spPr/>
      <dgm:t>
        <a:bodyPr/>
        <a:lstStyle/>
        <a:p>
          <a:endParaRPr lang="en-US"/>
        </a:p>
      </dgm:t>
    </dgm:pt>
    <dgm:pt modelId="{86A1EC54-342E-439A-B995-57899F8AD693}" type="pres">
      <dgm:prSet presAssocID="{08EB2A80-824C-4E47-9494-ECC6C9EFC6AF}" presName="ChildText" presStyleLbl="revTx" presStyleIdx="1" presStyleCnt="3">
        <dgm:presLayoutVars>
          <dgm:chMax val="0"/>
          <dgm:chPref val="0"/>
          <dgm:bulletEnabled val="1"/>
        </dgm:presLayoutVars>
      </dgm:prSet>
      <dgm:spPr/>
      <dgm:t>
        <a:bodyPr/>
        <a:lstStyle/>
        <a:p>
          <a:endParaRPr lang="en-US"/>
        </a:p>
      </dgm:t>
    </dgm:pt>
    <dgm:pt modelId="{E6344621-7BC6-4780-9D58-4E9421B3B9AF}" type="pres">
      <dgm:prSet presAssocID="{14C9BEF3-C21F-4DFF-8350-2AC522C90E20}" presName="sibTrans" presStyleCnt="0"/>
      <dgm:spPr/>
    </dgm:pt>
    <dgm:pt modelId="{336AD38D-5E56-414D-82D0-1D732E0FF94F}" type="pres">
      <dgm:prSet presAssocID="{292FDAC9-E6E0-49BC-8B55-40E3B3E65B1E}" presName="composite" presStyleCnt="0"/>
      <dgm:spPr/>
    </dgm:pt>
    <dgm:pt modelId="{D7678A5B-96C4-4FE8-8B91-08B8E6CA99EB}" type="pres">
      <dgm:prSet presAssocID="{292FDAC9-E6E0-49BC-8B55-40E3B3E65B1E}" presName="ParentText" presStyleLbl="node1" presStyleIdx="2" presStyleCnt="3">
        <dgm:presLayoutVars>
          <dgm:chMax val="1"/>
          <dgm:chPref val="1"/>
          <dgm:bulletEnabled val="1"/>
        </dgm:presLayoutVars>
      </dgm:prSet>
      <dgm:spPr/>
      <dgm:t>
        <a:bodyPr/>
        <a:lstStyle/>
        <a:p>
          <a:endParaRPr lang="en-US"/>
        </a:p>
      </dgm:t>
    </dgm:pt>
    <dgm:pt modelId="{B1B0A28C-B525-467E-BDA3-6F8B84B47DAF}" type="pres">
      <dgm:prSet presAssocID="{292FDAC9-E6E0-49BC-8B55-40E3B3E65B1E}" presName="FinalChildText" presStyleLbl="revTx" presStyleIdx="2" presStyleCnt="3">
        <dgm:presLayoutVars>
          <dgm:chMax val="0"/>
          <dgm:chPref val="0"/>
          <dgm:bulletEnabled val="1"/>
        </dgm:presLayoutVars>
      </dgm:prSet>
      <dgm:spPr/>
      <dgm:t>
        <a:bodyPr/>
        <a:lstStyle/>
        <a:p>
          <a:endParaRPr lang="en-US"/>
        </a:p>
      </dgm:t>
    </dgm:pt>
  </dgm:ptLst>
  <dgm:cxnLst>
    <dgm:cxn modelId="{930ABD0C-8B09-044F-A15A-C9556F39A836}" type="presOf" srcId="{2E98EB71-AA04-4A7D-A37E-2109D4A595F3}" destId="{2FFAC335-4591-457D-ACA8-8A86497FD051}" srcOrd="0" destOrd="0" presId="urn:microsoft.com/office/officeart/2005/8/layout/StepDownProcess"/>
    <dgm:cxn modelId="{7F84A866-AC96-F543-BB82-C824F15CA3FA}" type="presOf" srcId="{EB1B1E62-CBAB-49B3-B92E-F05361348FB6}" destId="{B1B0A28C-B525-467E-BDA3-6F8B84B47DAF}" srcOrd="0" destOrd="0" presId="urn:microsoft.com/office/officeart/2005/8/layout/StepDownProcess"/>
    <dgm:cxn modelId="{3E92E958-C11E-4E34-B58F-D438A14EFA6B}" srcId="{08EB2A80-824C-4E47-9494-ECC6C9EFC6AF}" destId="{8CE092A3-A117-4F13-A636-464CAD5DFA2A}" srcOrd="0" destOrd="0" parTransId="{2052A9D4-CA68-4A2B-844A-F1225281A8C0}" sibTransId="{8CC8B228-E30C-4C20-BA2A-E89DB04A8F74}"/>
    <dgm:cxn modelId="{6005FC10-70A1-4A59-86A0-A67668965C32}" srcId="{ABEF2E05-1F63-49E5-A83F-1085C06B7724}" destId="{08EB2A80-824C-4E47-9494-ECC6C9EFC6AF}" srcOrd="1" destOrd="0" parTransId="{1CA64B9A-A81E-4422-8297-FE950F56119C}" sibTransId="{14C9BEF3-C21F-4DFF-8350-2AC522C90E20}"/>
    <dgm:cxn modelId="{90E438EC-0CE6-44D3-AB34-148380B40C6E}" srcId="{292FDAC9-E6E0-49BC-8B55-40E3B3E65B1E}" destId="{EB1B1E62-CBAB-49B3-B92E-F05361348FB6}" srcOrd="0" destOrd="0" parTransId="{86D44D27-10B7-4116-B592-130C636EFFE7}" sibTransId="{BC94B697-8BFB-4BD6-91E2-688EA408321B}"/>
    <dgm:cxn modelId="{78D5BA6A-C07A-4630-8BE4-7C042D9C16A2}" srcId="{61F1572C-0958-4BA1-B06F-528B298ACDA1}" destId="{2E98EB71-AA04-4A7D-A37E-2109D4A595F3}" srcOrd="0" destOrd="0" parTransId="{91967564-9EB8-4A3A-A4C3-0BA09C74E05A}" sibTransId="{05DDF71A-937C-49CB-BF0C-755A461A9B2C}"/>
    <dgm:cxn modelId="{159CA96E-5E6A-4E88-9B53-38B13DC63C4D}" srcId="{ABEF2E05-1F63-49E5-A83F-1085C06B7724}" destId="{61F1572C-0958-4BA1-B06F-528B298ACDA1}" srcOrd="0" destOrd="0" parTransId="{18FC8A04-7294-485F-B777-8120940C9A01}" sibTransId="{326265D5-FA4F-4DDF-93AD-20B8A905C003}"/>
    <dgm:cxn modelId="{11D47CEF-B9A9-3B4C-8CEE-760F59C7B5C4}" type="presOf" srcId="{292FDAC9-E6E0-49BC-8B55-40E3B3E65B1E}" destId="{D7678A5B-96C4-4FE8-8B91-08B8E6CA99EB}" srcOrd="0" destOrd="0" presId="urn:microsoft.com/office/officeart/2005/8/layout/StepDownProcess"/>
    <dgm:cxn modelId="{6C00E42F-1C3C-B44F-B3D4-A0BA825D82C4}" type="presOf" srcId="{8CE092A3-A117-4F13-A636-464CAD5DFA2A}" destId="{86A1EC54-342E-439A-B995-57899F8AD693}" srcOrd="0" destOrd="0" presId="urn:microsoft.com/office/officeart/2005/8/layout/StepDownProcess"/>
    <dgm:cxn modelId="{E5FCBC0E-8B8A-BA43-9BC4-7948CC202ECA}" type="presOf" srcId="{ABEF2E05-1F63-49E5-A83F-1085C06B7724}" destId="{46B59555-47D7-4F97-AF0C-1D11D93AC765}" srcOrd="0" destOrd="0" presId="urn:microsoft.com/office/officeart/2005/8/layout/StepDownProcess"/>
    <dgm:cxn modelId="{41F1D98E-50D4-449B-A2FC-CFD206127A16}" srcId="{ABEF2E05-1F63-49E5-A83F-1085C06B7724}" destId="{292FDAC9-E6E0-49BC-8B55-40E3B3E65B1E}" srcOrd="2" destOrd="0" parTransId="{2FE249B1-B470-49EB-BE72-BE8D1BD92553}" sibTransId="{7EE69046-69CE-4048-ADCC-B1D8FE3E45CB}"/>
    <dgm:cxn modelId="{8294ED33-C8FE-E344-A7C7-7A1079E5161F}" type="presOf" srcId="{08EB2A80-824C-4E47-9494-ECC6C9EFC6AF}" destId="{4DB5E336-22C7-4440-AAC8-6A0CE6358EC3}" srcOrd="0" destOrd="0" presId="urn:microsoft.com/office/officeart/2005/8/layout/StepDownProcess"/>
    <dgm:cxn modelId="{CACBA942-7047-4040-8467-447E9A178F57}" type="presOf" srcId="{61F1572C-0958-4BA1-B06F-528B298ACDA1}" destId="{3A6124D0-0FB2-46D4-9A50-9AA9196A6982}" srcOrd="0" destOrd="0" presId="urn:microsoft.com/office/officeart/2005/8/layout/StepDownProcess"/>
    <dgm:cxn modelId="{E6C22C3F-E7FC-464D-95B1-75FDBE5C99CB}" type="presParOf" srcId="{46B59555-47D7-4F97-AF0C-1D11D93AC765}" destId="{6B52CD5B-E80F-4C99-8A07-C340A8CE47CA}" srcOrd="0" destOrd="0" presId="urn:microsoft.com/office/officeart/2005/8/layout/StepDownProcess"/>
    <dgm:cxn modelId="{5EF38402-D701-E34D-B01B-7BAB4944FD2C}" type="presParOf" srcId="{6B52CD5B-E80F-4C99-8A07-C340A8CE47CA}" destId="{B326DA61-32A4-41B1-8FD3-4ECD474EAC2D}" srcOrd="0" destOrd="0" presId="urn:microsoft.com/office/officeart/2005/8/layout/StepDownProcess"/>
    <dgm:cxn modelId="{7646648C-E8CD-EB47-B4A1-BEC41DDC5633}" type="presParOf" srcId="{6B52CD5B-E80F-4C99-8A07-C340A8CE47CA}" destId="{3A6124D0-0FB2-46D4-9A50-9AA9196A6982}" srcOrd="1" destOrd="0" presId="urn:microsoft.com/office/officeart/2005/8/layout/StepDownProcess"/>
    <dgm:cxn modelId="{D913AB01-A4E9-BE49-BBF5-BBFBF78A2E0E}" type="presParOf" srcId="{6B52CD5B-E80F-4C99-8A07-C340A8CE47CA}" destId="{2FFAC335-4591-457D-ACA8-8A86497FD051}" srcOrd="2" destOrd="0" presId="urn:microsoft.com/office/officeart/2005/8/layout/StepDownProcess"/>
    <dgm:cxn modelId="{72945949-E4BB-8B42-9D23-AC5D1699E2FD}" type="presParOf" srcId="{46B59555-47D7-4F97-AF0C-1D11D93AC765}" destId="{76BC82C3-4A77-48AA-9A64-17DD1EA72C62}" srcOrd="1" destOrd="0" presId="urn:microsoft.com/office/officeart/2005/8/layout/StepDownProcess"/>
    <dgm:cxn modelId="{9B6C1AC8-8100-4147-9621-229556EE3B84}" type="presParOf" srcId="{46B59555-47D7-4F97-AF0C-1D11D93AC765}" destId="{F88ACE58-B4E6-4641-A2A7-6A503F232A8A}" srcOrd="2" destOrd="0" presId="urn:microsoft.com/office/officeart/2005/8/layout/StepDownProcess"/>
    <dgm:cxn modelId="{2D18F75E-972D-6440-8609-B8109BF1272B}" type="presParOf" srcId="{F88ACE58-B4E6-4641-A2A7-6A503F232A8A}" destId="{675C5844-96D0-49E2-86C2-B809C6B51DE3}" srcOrd="0" destOrd="0" presId="urn:microsoft.com/office/officeart/2005/8/layout/StepDownProcess"/>
    <dgm:cxn modelId="{6AE4EBCB-92FC-3D46-83D0-208D152E8F03}" type="presParOf" srcId="{F88ACE58-B4E6-4641-A2A7-6A503F232A8A}" destId="{4DB5E336-22C7-4440-AAC8-6A0CE6358EC3}" srcOrd="1" destOrd="0" presId="urn:microsoft.com/office/officeart/2005/8/layout/StepDownProcess"/>
    <dgm:cxn modelId="{3F51C22B-8786-CF4E-838A-F51FBFC325C6}" type="presParOf" srcId="{F88ACE58-B4E6-4641-A2A7-6A503F232A8A}" destId="{86A1EC54-342E-439A-B995-57899F8AD693}" srcOrd="2" destOrd="0" presId="urn:microsoft.com/office/officeart/2005/8/layout/StepDownProcess"/>
    <dgm:cxn modelId="{46973434-BF3F-5E48-8030-0838FE3EDBE2}" type="presParOf" srcId="{46B59555-47D7-4F97-AF0C-1D11D93AC765}" destId="{E6344621-7BC6-4780-9D58-4E9421B3B9AF}" srcOrd="3" destOrd="0" presId="urn:microsoft.com/office/officeart/2005/8/layout/StepDownProcess"/>
    <dgm:cxn modelId="{E241B62E-3FF7-7D4C-98DC-B676EF6472FA}" type="presParOf" srcId="{46B59555-47D7-4F97-AF0C-1D11D93AC765}" destId="{336AD38D-5E56-414D-82D0-1D732E0FF94F}" srcOrd="4" destOrd="0" presId="urn:microsoft.com/office/officeart/2005/8/layout/StepDownProcess"/>
    <dgm:cxn modelId="{D6137CB8-12A0-9A48-A3C8-B1F82F2690FF}" type="presParOf" srcId="{336AD38D-5E56-414D-82D0-1D732E0FF94F}" destId="{D7678A5B-96C4-4FE8-8B91-08B8E6CA99EB}" srcOrd="0" destOrd="0" presId="urn:microsoft.com/office/officeart/2005/8/layout/StepDownProcess"/>
    <dgm:cxn modelId="{B6596011-8752-BD4A-8DC1-1EC62398ECBC}" type="presParOf" srcId="{336AD38D-5E56-414D-82D0-1D732E0FF94F}" destId="{B1B0A28C-B525-467E-BDA3-6F8B84B47DA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F25C7C-1BB6-46E4-B396-9C63623597EA}"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D8D9058-7ED2-4CDC-9479-CFD8A389258D}">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Employer needs (Job</a:t>
          </a:r>
          <a:r>
            <a:rPr lang="en-US" baseline="0" dirty="0"/>
            <a:t> Ads</a:t>
          </a:r>
          <a:r>
            <a:rPr lang="en-US" dirty="0"/>
            <a:t>)</a:t>
          </a:r>
        </a:p>
      </dgm:t>
    </dgm:pt>
    <dgm:pt modelId="{88E54E74-0700-45BA-A1EA-C3A57AECC683}" type="parTrans" cxnId="{0D36FD09-9BDD-4266-A4A5-C29C1BC8F43B}">
      <dgm:prSet/>
      <dgm:spPr/>
      <dgm:t>
        <a:bodyPr/>
        <a:lstStyle/>
        <a:p>
          <a:endParaRPr lang="en-US"/>
        </a:p>
      </dgm:t>
    </dgm:pt>
    <dgm:pt modelId="{CE158B83-DDCC-4C26-BC1B-27D4ACDFAFF9}" type="sibTrans" cxnId="{0D36FD09-9BDD-4266-A4A5-C29C1BC8F43B}">
      <dgm:prSet/>
      <dgm:spPr>
        <a:ln>
          <a:solidFill>
            <a:schemeClr val="bg1"/>
          </a:solidFill>
        </a:ln>
      </dgm:spPr>
      <dgm:t>
        <a:bodyPr/>
        <a:lstStyle/>
        <a:p>
          <a:endParaRPr lang="en-US"/>
        </a:p>
      </dgm:t>
    </dgm:pt>
    <dgm:pt modelId="{9488B6A0-A42F-44E9-8B29-96DF79600307}">
      <dgm:prSet phldrT="[Text]"/>
      <dgm:spPr>
        <a:solidFill>
          <a:srgbClr val="E2D016"/>
        </a:solidFill>
      </dgm:spPr>
      <dgm:t>
        <a:bodyPr/>
        <a:lstStyle/>
        <a:p>
          <a:r>
            <a:rPr lang="en-US" dirty="0"/>
            <a:t>Postings and skills in-demand for lower skills workers</a:t>
          </a:r>
        </a:p>
      </dgm:t>
    </dgm:pt>
    <dgm:pt modelId="{964B5234-7597-4C1D-8C00-63E5487B993E}" type="parTrans" cxnId="{281B15D9-46D8-442D-8098-9689EC1E4365}">
      <dgm:prSet/>
      <dgm:spPr/>
      <dgm:t>
        <a:bodyPr/>
        <a:lstStyle/>
        <a:p>
          <a:endParaRPr lang="en-US"/>
        </a:p>
      </dgm:t>
    </dgm:pt>
    <dgm:pt modelId="{DB4639E4-BA03-45A1-A807-C7CD897AE9F0}" type="sibTrans" cxnId="{281B15D9-46D8-442D-8098-9689EC1E4365}">
      <dgm:prSet/>
      <dgm:spPr>
        <a:ln w="28575">
          <a:solidFill>
            <a:schemeClr val="bg1"/>
          </a:solidFill>
          <a:prstDash val="dash"/>
        </a:ln>
      </dgm:spPr>
      <dgm:t>
        <a:bodyPr/>
        <a:lstStyle/>
        <a:p>
          <a:endParaRPr lang="en-US"/>
        </a:p>
      </dgm:t>
    </dgm:pt>
    <dgm:pt modelId="{4F3C8EB6-4C75-46CC-A66B-6343DB3B43C8}">
      <dgm:prSet phldrT="[Text]"/>
      <dgm:spPr/>
      <dgm:t>
        <a:bodyPr/>
        <a:lstStyle/>
        <a:p>
          <a:r>
            <a:rPr lang="en-US" dirty="0"/>
            <a:t>Growth areas and annual openings</a:t>
          </a:r>
        </a:p>
      </dgm:t>
    </dgm:pt>
    <dgm:pt modelId="{AD7DE56A-69EF-4AA3-B40C-CC8E0A2E0DCC}" type="parTrans" cxnId="{B3F34897-B1B5-46A9-BFFA-301A3E97179F}">
      <dgm:prSet/>
      <dgm:spPr/>
      <dgm:t>
        <a:bodyPr/>
        <a:lstStyle/>
        <a:p>
          <a:endParaRPr lang="en-US"/>
        </a:p>
      </dgm:t>
    </dgm:pt>
    <dgm:pt modelId="{26DCF4B3-C891-40DC-814C-23CFECFFAE08}" type="sibTrans" cxnId="{B3F34897-B1B5-46A9-BFFA-301A3E97179F}">
      <dgm:prSet/>
      <dgm:spPr>
        <a:ln>
          <a:solidFill>
            <a:schemeClr val="bg1"/>
          </a:solidFill>
        </a:ln>
      </dgm:spPr>
      <dgm:t>
        <a:bodyPr/>
        <a:lstStyle/>
        <a:p>
          <a:endParaRPr lang="en-US"/>
        </a:p>
      </dgm:t>
    </dgm:pt>
    <dgm:pt modelId="{81BFCCBB-A237-416C-8742-0DFBEB7ADDD5}">
      <dgm:prSet phldrT="[Text]"/>
      <dgm:spPr>
        <a:solidFill>
          <a:schemeClr val="bg1">
            <a:lumMod val="65000"/>
          </a:schemeClr>
        </a:solidFill>
      </dgm:spPr>
      <dgm:t>
        <a:bodyPr/>
        <a:lstStyle/>
        <a:p>
          <a:r>
            <a:rPr lang="en-US" dirty="0"/>
            <a:t>Growth areas and annual need for lower skill workers</a:t>
          </a:r>
        </a:p>
      </dgm:t>
    </dgm:pt>
    <dgm:pt modelId="{99149590-EFC0-4225-B4C2-25D6A5FBE8A3}" type="parTrans" cxnId="{1D5BCAB8-0F8A-4C95-8DDE-F44DE593F657}">
      <dgm:prSet/>
      <dgm:spPr/>
      <dgm:t>
        <a:bodyPr/>
        <a:lstStyle/>
        <a:p>
          <a:endParaRPr lang="en-US"/>
        </a:p>
      </dgm:t>
    </dgm:pt>
    <dgm:pt modelId="{69E32536-A671-4D4D-ACC5-5F467D101135}" type="sibTrans" cxnId="{1D5BCAB8-0F8A-4C95-8DDE-F44DE593F657}">
      <dgm:prSet/>
      <dgm:spPr>
        <a:ln w="28575">
          <a:solidFill>
            <a:schemeClr val="bg1"/>
          </a:solidFill>
          <a:prstDash val="sysDash"/>
        </a:ln>
      </dgm:spPr>
      <dgm:t>
        <a:bodyPr/>
        <a:lstStyle/>
        <a:p>
          <a:endParaRPr lang="en-US"/>
        </a:p>
      </dgm:t>
    </dgm:pt>
    <dgm:pt modelId="{CCF75ABB-FF0D-485E-859A-E314E52FC033}">
      <dgm:prSet phldrT="[Text]"/>
      <dgm:spPr>
        <a:solidFill>
          <a:srgbClr val="4C7200"/>
        </a:solidFill>
      </dgm:spPr>
      <dgm:t>
        <a:bodyPr/>
        <a:lstStyle/>
        <a:p>
          <a:r>
            <a:rPr lang="en-US" dirty="0"/>
            <a:t>O*NET: identifying specific skills/credentials aligned with growth occupations that can be attained in 6 months or less</a:t>
          </a:r>
        </a:p>
      </dgm:t>
    </dgm:pt>
    <dgm:pt modelId="{FE9F96AB-6871-4500-AF0D-93C89D7AD530}" type="parTrans" cxnId="{5AA01E62-A9D5-4240-A188-5C98A2409552}">
      <dgm:prSet/>
      <dgm:spPr/>
      <dgm:t>
        <a:bodyPr/>
        <a:lstStyle/>
        <a:p>
          <a:endParaRPr lang="en-US"/>
        </a:p>
      </dgm:t>
    </dgm:pt>
    <dgm:pt modelId="{65A7E278-E846-4864-8BB0-26882FE77E8A}" type="sibTrans" cxnId="{5AA01E62-A9D5-4240-A188-5C98A2409552}">
      <dgm:prSet/>
      <dgm:spPr/>
      <dgm:t>
        <a:bodyPr/>
        <a:lstStyle/>
        <a:p>
          <a:endParaRPr lang="en-US"/>
        </a:p>
      </dgm:t>
    </dgm:pt>
    <dgm:pt modelId="{EA1AEB2A-B5E0-4A64-82DA-D98071FD7BA3}" type="pres">
      <dgm:prSet presAssocID="{7CF25C7C-1BB6-46E4-B396-9C63623597EA}" presName="Name0" presStyleCnt="0">
        <dgm:presLayoutVars>
          <dgm:dir/>
          <dgm:resizeHandles val="exact"/>
        </dgm:presLayoutVars>
      </dgm:prSet>
      <dgm:spPr/>
      <dgm:t>
        <a:bodyPr/>
        <a:lstStyle/>
        <a:p>
          <a:endParaRPr lang="en-US"/>
        </a:p>
      </dgm:t>
    </dgm:pt>
    <dgm:pt modelId="{5E405D56-65DC-478A-95CE-3FE7296AEC32}" type="pres">
      <dgm:prSet presAssocID="{0D8D9058-7ED2-4CDC-9479-CFD8A389258D}" presName="node" presStyleLbl="node1" presStyleIdx="0" presStyleCnt="5">
        <dgm:presLayoutVars>
          <dgm:bulletEnabled val="1"/>
        </dgm:presLayoutVars>
      </dgm:prSet>
      <dgm:spPr/>
      <dgm:t>
        <a:bodyPr/>
        <a:lstStyle/>
        <a:p>
          <a:endParaRPr lang="en-US"/>
        </a:p>
      </dgm:t>
    </dgm:pt>
    <dgm:pt modelId="{9F9A8531-0116-4A47-9176-28023BBD0006}" type="pres">
      <dgm:prSet presAssocID="{CE158B83-DDCC-4C26-BC1B-27D4ACDFAFF9}" presName="sibTrans" presStyleLbl="sibTrans1D1" presStyleIdx="0" presStyleCnt="4"/>
      <dgm:spPr/>
      <dgm:t>
        <a:bodyPr/>
        <a:lstStyle/>
        <a:p>
          <a:endParaRPr lang="en-US"/>
        </a:p>
      </dgm:t>
    </dgm:pt>
    <dgm:pt modelId="{2B19967B-3B31-4989-9093-B2BCB3B2F626}" type="pres">
      <dgm:prSet presAssocID="{CE158B83-DDCC-4C26-BC1B-27D4ACDFAFF9}" presName="connectorText" presStyleLbl="sibTrans1D1" presStyleIdx="0" presStyleCnt="4"/>
      <dgm:spPr/>
      <dgm:t>
        <a:bodyPr/>
        <a:lstStyle/>
        <a:p>
          <a:endParaRPr lang="en-US"/>
        </a:p>
      </dgm:t>
    </dgm:pt>
    <dgm:pt modelId="{EDF563C4-1AB9-4D5C-89E2-4DA48312C0EA}" type="pres">
      <dgm:prSet presAssocID="{9488B6A0-A42F-44E9-8B29-96DF79600307}" presName="node" presStyleLbl="node1" presStyleIdx="1" presStyleCnt="5">
        <dgm:presLayoutVars>
          <dgm:bulletEnabled val="1"/>
        </dgm:presLayoutVars>
      </dgm:prSet>
      <dgm:spPr/>
      <dgm:t>
        <a:bodyPr/>
        <a:lstStyle/>
        <a:p>
          <a:endParaRPr lang="en-US"/>
        </a:p>
      </dgm:t>
    </dgm:pt>
    <dgm:pt modelId="{4AE8CCFB-465F-4FE6-996E-A923AC2E41D3}" type="pres">
      <dgm:prSet presAssocID="{DB4639E4-BA03-45A1-A807-C7CD897AE9F0}" presName="sibTrans" presStyleLbl="sibTrans1D1" presStyleIdx="1" presStyleCnt="4"/>
      <dgm:spPr/>
      <dgm:t>
        <a:bodyPr/>
        <a:lstStyle/>
        <a:p>
          <a:endParaRPr lang="en-US"/>
        </a:p>
      </dgm:t>
    </dgm:pt>
    <dgm:pt modelId="{6A3C4342-3A35-45A9-93F7-9329A5062420}" type="pres">
      <dgm:prSet presAssocID="{DB4639E4-BA03-45A1-A807-C7CD897AE9F0}" presName="connectorText" presStyleLbl="sibTrans1D1" presStyleIdx="1" presStyleCnt="4"/>
      <dgm:spPr/>
      <dgm:t>
        <a:bodyPr/>
        <a:lstStyle/>
        <a:p>
          <a:endParaRPr lang="en-US"/>
        </a:p>
      </dgm:t>
    </dgm:pt>
    <dgm:pt modelId="{5EACFD85-62EF-41E9-8584-6C8061A0C84D}" type="pres">
      <dgm:prSet presAssocID="{4F3C8EB6-4C75-46CC-A66B-6343DB3B43C8}" presName="node" presStyleLbl="node1" presStyleIdx="2" presStyleCnt="5">
        <dgm:presLayoutVars>
          <dgm:bulletEnabled val="1"/>
        </dgm:presLayoutVars>
      </dgm:prSet>
      <dgm:spPr/>
      <dgm:t>
        <a:bodyPr/>
        <a:lstStyle/>
        <a:p>
          <a:endParaRPr lang="en-US"/>
        </a:p>
      </dgm:t>
    </dgm:pt>
    <dgm:pt modelId="{FC83A29B-54AE-477B-A0E7-B878C41C66EC}" type="pres">
      <dgm:prSet presAssocID="{26DCF4B3-C891-40DC-814C-23CFECFFAE08}" presName="sibTrans" presStyleLbl="sibTrans1D1" presStyleIdx="2" presStyleCnt="4"/>
      <dgm:spPr/>
      <dgm:t>
        <a:bodyPr/>
        <a:lstStyle/>
        <a:p>
          <a:endParaRPr lang="en-US"/>
        </a:p>
      </dgm:t>
    </dgm:pt>
    <dgm:pt modelId="{3AE388CF-A518-4043-9642-163FCB356FF8}" type="pres">
      <dgm:prSet presAssocID="{26DCF4B3-C891-40DC-814C-23CFECFFAE08}" presName="connectorText" presStyleLbl="sibTrans1D1" presStyleIdx="2" presStyleCnt="4"/>
      <dgm:spPr/>
      <dgm:t>
        <a:bodyPr/>
        <a:lstStyle/>
        <a:p>
          <a:endParaRPr lang="en-US"/>
        </a:p>
      </dgm:t>
    </dgm:pt>
    <dgm:pt modelId="{A99EF973-91C9-4EF3-BCA5-C6BD58B3151F}" type="pres">
      <dgm:prSet presAssocID="{81BFCCBB-A237-416C-8742-0DFBEB7ADDD5}" presName="node" presStyleLbl="node1" presStyleIdx="3" presStyleCnt="5">
        <dgm:presLayoutVars>
          <dgm:bulletEnabled val="1"/>
        </dgm:presLayoutVars>
      </dgm:prSet>
      <dgm:spPr/>
      <dgm:t>
        <a:bodyPr/>
        <a:lstStyle/>
        <a:p>
          <a:endParaRPr lang="en-US"/>
        </a:p>
      </dgm:t>
    </dgm:pt>
    <dgm:pt modelId="{F26F2367-E7C5-4FC3-BA48-2DE45F62CA83}" type="pres">
      <dgm:prSet presAssocID="{69E32536-A671-4D4D-ACC5-5F467D101135}" presName="sibTrans" presStyleLbl="sibTrans1D1" presStyleIdx="3" presStyleCnt="4"/>
      <dgm:spPr/>
      <dgm:t>
        <a:bodyPr/>
        <a:lstStyle/>
        <a:p>
          <a:endParaRPr lang="en-US"/>
        </a:p>
      </dgm:t>
    </dgm:pt>
    <dgm:pt modelId="{BE17AF8C-A87F-42FE-B79B-DCA32A476041}" type="pres">
      <dgm:prSet presAssocID="{69E32536-A671-4D4D-ACC5-5F467D101135}" presName="connectorText" presStyleLbl="sibTrans1D1" presStyleIdx="3" presStyleCnt="4"/>
      <dgm:spPr/>
      <dgm:t>
        <a:bodyPr/>
        <a:lstStyle/>
        <a:p>
          <a:endParaRPr lang="en-US"/>
        </a:p>
      </dgm:t>
    </dgm:pt>
    <dgm:pt modelId="{4D3EA11F-718F-4285-9F9F-C4E8520188E4}" type="pres">
      <dgm:prSet presAssocID="{CCF75ABB-FF0D-485E-859A-E314E52FC033}" presName="node" presStyleLbl="node1" presStyleIdx="4" presStyleCnt="5">
        <dgm:presLayoutVars>
          <dgm:bulletEnabled val="1"/>
        </dgm:presLayoutVars>
      </dgm:prSet>
      <dgm:spPr/>
      <dgm:t>
        <a:bodyPr/>
        <a:lstStyle/>
        <a:p>
          <a:endParaRPr lang="en-US"/>
        </a:p>
      </dgm:t>
    </dgm:pt>
  </dgm:ptLst>
  <dgm:cxnLst>
    <dgm:cxn modelId="{5AA01E62-A9D5-4240-A188-5C98A2409552}" srcId="{7CF25C7C-1BB6-46E4-B396-9C63623597EA}" destId="{CCF75ABB-FF0D-485E-859A-E314E52FC033}" srcOrd="4" destOrd="0" parTransId="{FE9F96AB-6871-4500-AF0D-93C89D7AD530}" sibTransId="{65A7E278-E846-4864-8BB0-26882FE77E8A}"/>
    <dgm:cxn modelId="{0D36FD09-9BDD-4266-A4A5-C29C1BC8F43B}" srcId="{7CF25C7C-1BB6-46E4-B396-9C63623597EA}" destId="{0D8D9058-7ED2-4CDC-9479-CFD8A389258D}" srcOrd="0" destOrd="0" parTransId="{88E54E74-0700-45BA-A1EA-C3A57AECC683}" sibTransId="{CE158B83-DDCC-4C26-BC1B-27D4ACDFAFF9}"/>
    <dgm:cxn modelId="{6FE54AFB-B8FF-FE42-8861-61A8B49786D8}" type="presOf" srcId="{0D8D9058-7ED2-4CDC-9479-CFD8A389258D}" destId="{5E405D56-65DC-478A-95CE-3FE7296AEC32}" srcOrd="0" destOrd="0" presId="urn:microsoft.com/office/officeart/2005/8/layout/bProcess3"/>
    <dgm:cxn modelId="{281B15D9-46D8-442D-8098-9689EC1E4365}" srcId="{7CF25C7C-1BB6-46E4-B396-9C63623597EA}" destId="{9488B6A0-A42F-44E9-8B29-96DF79600307}" srcOrd="1" destOrd="0" parTransId="{964B5234-7597-4C1D-8C00-63E5487B993E}" sibTransId="{DB4639E4-BA03-45A1-A807-C7CD897AE9F0}"/>
    <dgm:cxn modelId="{E7C3DCB7-2E86-E947-B24E-891126A7E644}" type="presOf" srcId="{69E32536-A671-4D4D-ACC5-5F467D101135}" destId="{BE17AF8C-A87F-42FE-B79B-DCA32A476041}" srcOrd="1" destOrd="0" presId="urn:microsoft.com/office/officeart/2005/8/layout/bProcess3"/>
    <dgm:cxn modelId="{09BE4E4F-8BEB-8049-AC9D-8A1009AF88C0}" type="presOf" srcId="{26DCF4B3-C891-40DC-814C-23CFECFFAE08}" destId="{FC83A29B-54AE-477B-A0E7-B878C41C66EC}" srcOrd="0" destOrd="0" presId="urn:microsoft.com/office/officeart/2005/8/layout/bProcess3"/>
    <dgm:cxn modelId="{251653D4-6BDB-4B47-BCEB-233D58606F98}" type="presOf" srcId="{69E32536-A671-4D4D-ACC5-5F467D101135}" destId="{F26F2367-E7C5-4FC3-BA48-2DE45F62CA83}" srcOrd="0" destOrd="0" presId="urn:microsoft.com/office/officeart/2005/8/layout/bProcess3"/>
    <dgm:cxn modelId="{43B65F37-0559-1E48-8B30-3B3702FDCC60}" type="presOf" srcId="{DB4639E4-BA03-45A1-A807-C7CD897AE9F0}" destId="{6A3C4342-3A35-45A9-93F7-9329A5062420}" srcOrd="1" destOrd="0" presId="urn:microsoft.com/office/officeart/2005/8/layout/bProcess3"/>
    <dgm:cxn modelId="{B3F34897-B1B5-46A9-BFFA-301A3E97179F}" srcId="{7CF25C7C-1BB6-46E4-B396-9C63623597EA}" destId="{4F3C8EB6-4C75-46CC-A66B-6343DB3B43C8}" srcOrd="2" destOrd="0" parTransId="{AD7DE56A-69EF-4AA3-B40C-CC8E0A2E0DCC}" sibTransId="{26DCF4B3-C891-40DC-814C-23CFECFFAE08}"/>
    <dgm:cxn modelId="{0CB82F77-C5E1-7C46-ABFB-560554D8D59F}" type="presOf" srcId="{7CF25C7C-1BB6-46E4-B396-9C63623597EA}" destId="{EA1AEB2A-B5E0-4A64-82DA-D98071FD7BA3}" srcOrd="0" destOrd="0" presId="urn:microsoft.com/office/officeart/2005/8/layout/bProcess3"/>
    <dgm:cxn modelId="{051DD6F4-2550-0049-8253-23E570F641D2}" type="presOf" srcId="{26DCF4B3-C891-40DC-814C-23CFECFFAE08}" destId="{3AE388CF-A518-4043-9642-163FCB356FF8}" srcOrd="1" destOrd="0" presId="urn:microsoft.com/office/officeart/2005/8/layout/bProcess3"/>
    <dgm:cxn modelId="{A2F9385D-BCE6-D74A-8829-81BF36D851C8}" type="presOf" srcId="{CE158B83-DDCC-4C26-BC1B-27D4ACDFAFF9}" destId="{2B19967B-3B31-4989-9093-B2BCB3B2F626}" srcOrd="1" destOrd="0" presId="urn:microsoft.com/office/officeart/2005/8/layout/bProcess3"/>
    <dgm:cxn modelId="{76E90FC8-4968-E74F-A8C7-749D2E1AEDA2}" type="presOf" srcId="{CE158B83-DDCC-4C26-BC1B-27D4ACDFAFF9}" destId="{9F9A8531-0116-4A47-9176-28023BBD0006}" srcOrd="0" destOrd="0" presId="urn:microsoft.com/office/officeart/2005/8/layout/bProcess3"/>
    <dgm:cxn modelId="{F2E66B91-6488-0641-9EE2-67FABD3D8AA5}" type="presOf" srcId="{DB4639E4-BA03-45A1-A807-C7CD897AE9F0}" destId="{4AE8CCFB-465F-4FE6-996E-A923AC2E41D3}" srcOrd="0" destOrd="0" presId="urn:microsoft.com/office/officeart/2005/8/layout/bProcess3"/>
    <dgm:cxn modelId="{986895BA-0622-6448-9ACD-84ECB9B69565}" type="presOf" srcId="{9488B6A0-A42F-44E9-8B29-96DF79600307}" destId="{EDF563C4-1AB9-4D5C-89E2-4DA48312C0EA}" srcOrd="0" destOrd="0" presId="urn:microsoft.com/office/officeart/2005/8/layout/bProcess3"/>
    <dgm:cxn modelId="{EA6FAF07-288F-3E44-95B1-C269E716A0A5}" type="presOf" srcId="{81BFCCBB-A237-416C-8742-0DFBEB7ADDD5}" destId="{A99EF973-91C9-4EF3-BCA5-C6BD58B3151F}" srcOrd="0" destOrd="0" presId="urn:microsoft.com/office/officeart/2005/8/layout/bProcess3"/>
    <dgm:cxn modelId="{195C55D6-2DF0-A540-AC42-00F81361ED28}" type="presOf" srcId="{CCF75ABB-FF0D-485E-859A-E314E52FC033}" destId="{4D3EA11F-718F-4285-9F9F-C4E8520188E4}" srcOrd="0" destOrd="0" presId="urn:microsoft.com/office/officeart/2005/8/layout/bProcess3"/>
    <dgm:cxn modelId="{0772EA98-65C1-D44B-8366-E19BDE502EAB}" type="presOf" srcId="{4F3C8EB6-4C75-46CC-A66B-6343DB3B43C8}" destId="{5EACFD85-62EF-41E9-8584-6C8061A0C84D}" srcOrd="0" destOrd="0" presId="urn:microsoft.com/office/officeart/2005/8/layout/bProcess3"/>
    <dgm:cxn modelId="{1D5BCAB8-0F8A-4C95-8DDE-F44DE593F657}" srcId="{7CF25C7C-1BB6-46E4-B396-9C63623597EA}" destId="{81BFCCBB-A237-416C-8742-0DFBEB7ADDD5}" srcOrd="3" destOrd="0" parTransId="{99149590-EFC0-4225-B4C2-25D6A5FBE8A3}" sibTransId="{69E32536-A671-4D4D-ACC5-5F467D101135}"/>
    <dgm:cxn modelId="{2FE2B1D6-4D13-D447-BB54-3BFF40467F61}" type="presParOf" srcId="{EA1AEB2A-B5E0-4A64-82DA-D98071FD7BA3}" destId="{5E405D56-65DC-478A-95CE-3FE7296AEC32}" srcOrd="0" destOrd="0" presId="urn:microsoft.com/office/officeart/2005/8/layout/bProcess3"/>
    <dgm:cxn modelId="{44037426-1967-154C-8879-7FA0BCB3703F}" type="presParOf" srcId="{EA1AEB2A-B5E0-4A64-82DA-D98071FD7BA3}" destId="{9F9A8531-0116-4A47-9176-28023BBD0006}" srcOrd="1" destOrd="0" presId="urn:microsoft.com/office/officeart/2005/8/layout/bProcess3"/>
    <dgm:cxn modelId="{396C8FB5-DE20-034A-9407-73BF5CBD184F}" type="presParOf" srcId="{9F9A8531-0116-4A47-9176-28023BBD0006}" destId="{2B19967B-3B31-4989-9093-B2BCB3B2F626}" srcOrd="0" destOrd="0" presId="urn:microsoft.com/office/officeart/2005/8/layout/bProcess3"/>
    <dgm:cxn modelId="{34991227-67D6-5543-8F5E-EEE236E295DD}" type="presParOf" srcId="{EA1AEB2A-B5E0-4A64-82DA-D98071FD7BA3}" destId="{EDF563C4-1AB9-4D5C-89E2-4DA48312C0EA}" srcOrd="2" destOrd="0" presId="urn:microsoft.com/office/officeart/2005/8/layout/bProcess3"/>
    <dgm:cxn modelId="{E688BF9B-C2F4-454F-B61C-687151A4F339}" type="presParOf" srcId="{EA1AEB2A-B5E0-4A64-82DA-D98071FD7BA3}" destId="{4AE8CCFB-465F-4FE6-996E-A923AC2E41D3}" srcOrd="3" destOrd="0" presId="urn:microsoft.com/office/officeart/2005/8/layout/bProcess3"/>
    <dgm:cxn modelId="{40C056B0-3DC5-DC40-8C29-7A8351C47AF7}" type="presParOf" srcId="{4AE8CCFB-465F-4FE6-996E-A923AC2E41D3}" destId="{6A3C4342-3A35-45A9-93F7-9329A5062420}" srcOrd="0" destOrd="0" presId="urn:microsoft.com/office/officeart/2005/8/layout/bProcess3"/>
    <dgm:cxn modelId="{56FF0287-00EB-9840-9B6B-3D943615B43B}" type="presParOf" srcId="{EA1AEB2A-B5E0-4A64-82DA-D98071FD7BA3}" destId="{5EACFD85-62EF-41E9-8584-6C8061A0C84D}" srcOrd="4" destOrd="0" presId="urn:microsoft.com/office/officeart/2005/8/layout/bProcess3"/>
    <dgm:cxn modelId="{907726C5-55AA-5349-B44C-22ED35C20795}" type="presParOf" srcId="{EA1AEB2A-B5E0-4A64-82DA-D98071FD7BA3}" destId="{FC83A29B-54AE-477B-A0E7-B878C41C66EC}" srcOrd="5" destOrd="0" presId="urn:microsoft.com/office/officeart/2005/8/layout/bProcess3"/>
    <dgm:cxn modelId="{5AFF04A9-25DB-4943-8CEA-9F0ECF792887}" type="presParOf" srcId="{FC83A29B-54AE-477B-A0E7-B878C41C66EC}" destId="{3AE388CF-A518-4043-9642-163FCB356FF8}" srcOrd="0" destOrd="0" presId="urn:microsoft.com/office/officeart/2005/8/layout/bProcess3"/>
    <dgm:cxn modelId="{1D790FD6-3F09-FE42-835A-0C6356B17585}" type="presParOf" srcId="{EA1AEB2A-B5E0-4A64-82DA-D98071FD7BA3}" destId="{A99EF973-91C9-4EF3-BCA5-C6BD58B3151F}" srcOrd="6" destOrd="0" presId="urn:microsoft.com/office/officeart/2005/8/layout/bProcess3"/>
    <dgm:cxn modelId="{721B9A34-A1E0-7640-9D89-4D7B603578D5}" type="presParOf" srcId="{EA1AEB2A-B5E0-4A64-82DA-D98071FD7BA3}" destId="{F26F2367-E7C5-4FC3-BA48-2DE45F62CA83}" srcOrd="7" destOrd="0" presId="urn:microsoft.com/office/officeart/2005/8/layout/bProcess3"/>
    <dgm:cxn modelId="{A4E2D684-0056-DF4E-AF85-2C4237F4BC6F}" type="presParOf" srcId="{F26F2367-E7C5-4FC3-BA48-2DE45F62CA83}" destId="{BE17AF8C-A87F-42FE-B79B-DCA32A476041}" srcOrd="0" destOrd="0" presId="urn:microsoft.com/office/officeart/2005/8/layout/bProcess3"/>
    <dgm:cxn modelId="{A6977DC1-C6CA-E441-85AD-2777D011BD87}" type="presParOf" srcId="{EA1AEB2A-B5E0-4A64-82DA-D98071FD7BA3}" destId="{4D3EA11F-718F-4285-9F9F-C4E8520188E4}"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400" dirty="0">
              <a:solidFill>
                <a:srgbClr val="C00000"/>
              </a:solidFill>
              <a:latin typeface="Arial" pitchFamily="34" charset="0"/>
              <a:cs typeface="Arial" pitchFamily="34" charset="0"/>
            </a:rPr>
            <a:t>After attending this Virtual Institute, or any of the other Sector Strategies TA events, do you feel your organization:</a:t>
          </a:r>
          <a:endParaRPr lang="en-US" sz="1700" dirty="0">
            <a:latin typeface="Arial" pitchFamily="34" charset="0"/>
            <a:cs typeface="Arial" pitchFamily="34" charset="0"/>
          </a:endParaRP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t>
        <a:bodyPr/>
        <a:lstStyle/>
        <a:p>
          <a:endParaRPr lang="en-US"/>
        </a:p>
      </dgm:t>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474" custScaleY="204969" custLinFactNeighborX="-190" custLinFactNeighborY="-13254"/>
      <dgm:spPr/>
      <dgm:t>
        <a:bodyPr/>
        <a:lstStyle/>
        <a:p>
          <a:endParaRPr lang="en-US"/>
        </a:p>
      </dgm:t>
    </dgm:pt>
    <dgm:pt modelId="{326860F1-B8CF-451E-A26A-39B929BC3F19}" type="pres">
      <dgm:prSet presAssocID="{FC9D8059-D2E0-4C91-8D8D-A79D1FB79854}" presName="rootConnector" presStyleLbl="node1" presStyleIdx="0" presStyleCnt="1"/>
      <dgm:spPr/>
      <dgm:t>
        <a:bodyPr/>
        <a:lstStyle/>
        <a:p>
          <a:endParaRPr lang="en-US"/>
        </a:p>
      </dgm:t>
    </dgm:pt>
    <dgm:pt modelId="{2E4345B9-8324-4DBE-9681-CF7D074FAF45}" type="pres">
      <dgm:prSet presAssocID="{FC9D8059-D2E0-4C91-8D8D-A79D1FB79854}" presName="childShape" presStyleCnt="0"/>
      <dgm:spPr/>
    </dgm:pt>
  </dgm:ptLst>
  <dgm:cxnLst>
    <dgm:cxn modelId="{2AC9A629-40D5-4952-B544-5355755A58A8}" type="presOf" srcId="{FC9D8059-D2E0-4C91-8D8D-A79D1FB79854}" destId="{7A996C81-500F-4B1F-B5A4-1B476941A02A}" srcOrd="0" destOrd="0" presId="urn:microsoft.com/office/officeart/2005/8/layout/hierarchy3"/>
    <dgm:cxn modelId="{66C643F3-94DC-4ED1-9908-5CA228C792E8}" type="presOf" srcId="{9F318CA6-08AB-4ABE-B349-676605B65D6C}" destId="{855749C9-25BC-45AC-B787-9457C050449F}" srcOrd="0"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8A325683-E2E1-4B92-B62B-8466FF6C370D}" type="presOf" srcId="{FC9D8059-D2E0-4C91-8D8D-A79D1FB79854}" destId="{326860F1-B8CF-451E-A26A-39B929BC3F19}" srcOrd="1" destOrd="0" presId="urn:microsoft.com/office/officeart/2005/8/layout/hierarchy3"/>
    <dgm:cxn modelId="{7E0052EA-2EE9-4233-8A87-6175E911219F}" type="presParOf" srcId="{855749C9-25BC-45AC-B787-9457C050449F}" destId="{1E4DC371-F7C6-47CE-B90E-1AFFF13B3F0E}" srcOrd="0" destOrd="0" presId="urn:microsoft.com/office/officeart/2005/8/layout/hierarchy3"/>
    <dgm:cxn modelId="{231A91CB-A3C2-4BB1-AEAA-CFD391D2FF3A}" type="presParOf" srcId="{1E4DC371-F7C6-47CE-B90E-1AFFF13B3F0E}" destId="{77B1561D-399D-4DFB-9AB8-7B690400EE7B}" srcOrd="0" destOrd="0" presId="urn:microsoft.com/office/officeart/2005/8/layout/hierarchy3"/>
    <dgm:cxn modelId="{0914C99F-9A69-4FD2-B3F0-6E9AFA2418E8}" type="presParOf" srcId="{77B1561D-399D-4DFB-9AB8-7B690400EE7B}" destId="{7A996C81-500F-4B1F-B5A4-1B476941A02A}" srcOrd="0" destOrd="0" presId="urn:microsoft.com/office/officeart/2005/8/layout/hierarchy3"/>
    <dgm:cxn modelId="{7A202C58-FB1F-4D36-BF9B-E43908575319}" type="presParOf" srcId="{77B1561D-399D-4DFB-9AB8-7B690400EE7B}" destId="{326860F1-B8CF-451E-A26A-39B929BC3F19}" srcOrd="1" destOrd="0" presId="urn:microsoft.com/office/officeart/2005/8/layout/hierarchy3"/>
    <dgm:cxn modelId="{3FDDAE79-4C23-42C8-A08A-9186A962D33F}"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6DA61-32A4-41B1-8FD3-4ECD474EAC2D}">
      <dsp:nvSpPr>
        <dsp:cNvPr id="0" name=""/>
        <dsp:cNvSpPr/>
      </dsp:nvSpPr>
      <dsp:spPr>
        <a:xfrm rot="5400000">
          <a:off x="213059" y="1406781"/>
          <a:ext cx="802013" cy="91306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6124D0-0FB2-46D4-9A50-9AA9196A6982}">
      <dsp:nvSpPr>
        <dsp:cNvPr id="0" name=""/>
        <dsp:cNvSpPr/>
      </dsp:nvSpPr>
      <dsp:spPr>
        <a:xfrm>
          <a:off x="574" y="517733"/>
          <a:ext cx="1350118" cy="945039"/>
        </a:xfrm>
        <a:prstGeom prst="roundRect">
          <a:avLst>
            <a:gd name="adj" fmla="val 16670"/>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Projected growth</a:t>
          </a:r>
        </a:p>
      </dsp:txBody>
      <dsp:txXfrm>
        <a:off x="46715" y="563874"/>
        <a:ext cx="1257836" cy="852757"/>
      </dsp:txXfrm>
    </dsp:sp>
    <dsp:sp modelId="{2FFAC335-4591-457D-ACA8-8A86497FD051}">
      <dsp:nvSpPr>
        <dsp:cNvPr id="0" name=""/>
        <dsp:cNvSpPr/>
      </dsp:nvSpPr>
      <dsp:spPr>
        <a:xfrm>
          <a:off x="1350693" y="607864"/>
          <a:ext cx="981947" cy="763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n-US" sz="1100" kern="1200" dirty="0">
              <a:solidFill>
                <a:schemeClr val="bg1"/>
              </a:solidFill>
            </a:rPr>
            <a:t>What jobs are growing in the coming 5-10 years?</a:t>
          </a:r>
        </a:p>
      </dsp:txBody>
      <dsp:txXfrm>
        <a:off x="1350693" y="607864"/>
        <a:ext cx="981947" cy="763822"/>
      </dsp:txXfrm>
    </dsp:sp>
    <dsp:sp modelId="{675C5844-96D0-49E2-86C2-B809C6B51DE3}">
      <dsp:nvSpPr>
        <dsp:cNvPr id="0" name=""/>
        <dsp:cNvSpPr/>
      </dsp:nvSpPr>
      <dsp:spPr>
        <a:xfrm rot="5400000">
          <a:off x="1332451" y="2468372"/>
          <a:ext cx="802013" cy="91306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B5E336-22C7-4440-AAC8-6A0CE6358EC3}">
      <dsp:nvSpPr>
        <dsp:cNvPr id="0" name=""/>
        <dsp:cNvSpPr/>
      </dsp:nvSpPr>
      <dsp:spPr>
        <a:xfrm>
          <a:off x="1119966" y="1579324"/>
          <a:ext cx="1350118" cy="94503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Current employer needs</a:t>
          </a:r>
        </a:p>
      </dsp:txBody>
      <dsp:txXfrm>
        <a:off x="1166107" y="1625465"/>
        <a:ext cx="1257836" cy="852757"/>
      </dsp:txXfrm>
    </dsp:sp>
    <dsp:sp modelId="{86A1EC54-342E-439A-B995-57899F8AD693}">
      <dsp:nvSpPr>
        <dsp:cNvPr id="0" name=""/>
        <dsp:cNvSpPr/>
      </dsp:nvSpPr>
      <dsp:spPr>
        <a:xfrm>
          <a:off x="2470085" y="1669455"/>
          <a:ext cx="981947" cy="763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n-US" sz="1100" kern="1200" dirty="0">
              <a:solidFill>
                <a:schemeClr val="bg1"/>
              </a:solidFill>
            </a:rPr>
            <a:t>Job postings, what do they need now?</a:t>
          </a:r>
        </a:p>
      </dsp:txBody>
      <dsp:txXfrm>
        <a:off x="2470085" y="1669455"/>
        <a:ext cx="981947" cy="763822"/>
      </dsp:txXfrm>
    </dsp:sp>
    <dsp:sp modelId="{D7678A5B-96C4-4FE8-8B91-08B8E6CA99EB}">
      <dsp:nvSpPr>
        <dsp:cNvPr id="0" name=""/>
        <dsp:cNvSpPr/>
      </dsp:nvSpPr>
      <dsp:spPr>
        <a:xfrm>
          <a:off x="2239358" y="2640915"/>
          <a:ext cx="1350118" cy="945039"/>
        </a:xfrm>
        <a:prstGeom prst="roundRect">
          <a:avLst>
            <a:gd name="adj" fmla="val 16670"/>
          </a:avLst>
        </a:prstGeom>
        <a:solidFill>
          <a:srgbClr val="E2D01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What makes the area competitive?</a:t>
          </a:r>
        </a:p>
      </dsp:txBody>
      <dsp:txXfrm>
        <a:off x="2285499" y="2687056"/>
        <a:ext cx="1257836" cy="852757"/>
      </dsp:txXfrm>
    </dsp:sp>
    <dsp:sp modelId="{B1B0A28C-B525-467E-BDA3-6F8B84B47DAF}">
      <dsp:nvSpPr>
        <dsp:cNvPr id="0" name=""/>
        <dsp:cNvSpPr/>
      </dsp:nvSpPr>
      <dsp:spPr>
        <a:xfrm>
          <a:off x="3589477" y="2731046"/>
          <a:ext cx="981947" cy="763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00050">
            <a:lnSpc>
              <a:spcPct val="90000"/>
            </a:lnSpc>
            <a:spcBef>
              <a:spcPct val="0"/>
            </a:spcBef>
            <a:spcAft>
              <a:spcPct val="15000"/>
            </a:spcAft>
            <a:buChar char="••"/>
          </a:pPr>
          <a:r>
            <a:rPr lang="en-US" sz="900" kern="1200" dirty="0">
              <a:solidFill>
                <a:schemeClr val="bg1"/>
              </a:solidFill>
            </a:rPr>
            <a:t>Location quotient in higher wage areas, higher wage jobs that need a boost!</a:t>
          </a:r>
        </a:p>
      </dsp:txBody>
      <dsp:txXfrm>
        <a:off x="3589477" y="2731046"/>
        <a:ext cx="981947" cy="763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A8531-0116-4A47-9176-28023BBD0006}">
      <dsp:nvSpPr>
        <dsp:cNvPr id="0" name=""/>
        <dsp:cNvSpPr/>
      </dsp:nvSpPr>
      <dsp:spPr>
        <a:xfrm>
          <a:off x="2345636" y="492116"/>
          <a:ext cx="379926" cy="91440"/>
        </a:xfrm>
        <a:custGeom>
          <a:avLst/>
          <a:gdLst/>
          <a:ahLst/>
          <a:cxnLst/>
          <a:rect l="0" t="0" r="0" b="0"/>
          <a:pathLst>
            <a:path>
              <a:moveTo>
                <a:pt x="0" y="45720"/>
              </a:moveTo>
              <a:lnTo>
                <a:pt x="379926" y="45720"/>
              </a:lnTo>
            </a:path>
          </a:pathLst>
        </a:custGeom>
        <a:noFill/>
        <a:ln w="6350"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25336" y="535783"/>
        <a:ext cx="20526" cy="4105"/>
      </dsp:txXfrm>
    </dsp:sp>
    <dsp:sp modelId="{5E405D56-65DC-478A-95CE-3FE7296AEC32}">
      <dsp:nvSpPr>
        <dsp:cNvPr id="0" name=""/>
        <dsp:cNvSpPr/>
      </dsp:nvSpPr>
      <dsp:spPr>
        <a:xfrm>
          <a:off x="562541" y="2367"/>
          <a:ext cx="1784895" cy="1070937"/>
        </a:xfrm>
        <a:prstGeom prst="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a:t>Employer needs (Job</a:t>
          </a:r>
          <a:r>
            <a:rPr lang="en-US" sz="1100" kern="1200" baseline="0" dirty="0"/>
            <a:t> Ads</a:t>
          </a:r>
          <a:r>
            <a:rPr lang="en-US" sz="1100" kern="1200" dirty="0"/>
            <a:t>)</a:t>
          </a:r>
        </a:p>
      </dsp:txBody>
      <dsp:txXfrm>
        <a:off x="562541" y="2367"/>
        <a:ext cx="1784895" cy="1070937"/>
      </dsp:txXfrm>
    </dsp:sp>
    <dsp:sp modelId="{4AE8CCFB-465F-4FE6-996E-A923AC2E41D3}">
      <dsp:nvSpPr>
        <dsp:cNvPr id="0" name=""/>
        <dsp:cNvSpPr/>
      </dsp:nvSpPr>
      <dsp:spPr>
        <a:xfrm>
          <a:off x="1454989" y="1071505"/>
          <a:ext cx="2195421" cy="379926"/>
        </a:xfrm>
        <a:custGeom>
          <a:avLst/>
          <a:gdLst/>
          <a:ahLst/>
          <a:cxnLst/>
          <a:rect l="0" t="0" r="0" b="0"/>
          <a:pathLst>
            <a:path>
              <a:moveTo>
                <a:pt x="2195421" y="0"/>
              </a:moveTo>
              <a:lnTo>
                <a:pt x="2195421" y="207063"/>
              </a:lnTo>
              <a:lnTo>
                <a:pt x="0" y="207063"/>
              </a:lnTo>
              <a:lnTo>
                <a:pt x="0" y="379926"/>
              </a:lnTo>
            </a:path>
          </a:pathLst>
        </a:custGeom>
        <a:noFill/>
        <a:ln w="28575" cap="flat" cmpd="sng" algn="ctr">
          <a:solidFill>
            <a:schemeClr val="bg1"/>
          </a:solidFill>
          <a:prstDash val="dash"/>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96863" y="1259415"/>
        <a:ext cx="111673" cy="4105"/>
      </dsp:txXfrm>
    </dsp:sp>
    <dsp:sp modelId="{EDF563C4-1AB9-4D5C-89E2-4DA48312C0EA}">
      <dsp:nvSpPr>
        <dsp:cNvPr id="0" name=""/>
        <dsp:cNvSpPr/>
      </dsp:nvSpPr>
      <dsp:spPr>
        <a:xfrm>
          <a:off x="2757963" y="2367"/>
          <a:ext cx="1784895" cy="1070937"/>
        </a:xfrm>
        <a:prstGeom prst="rect">
          <a:avLst/>
        </a:prstGeom>
        <a:solidFill>
          <a:srgbClr val="E2D01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a:t>Postings and skills in-demand for lower skills workers</a:t>
          </a:r>
        </a:p>
      </dsp:txBody>
      <dsp:txXfrm>
        <a:off x="2757963" y="2367"/>
        <a:ext cx="1784895" cy="1070937"/>
      </dsp:txXfrm>
    </dsp:sp>
    <dsp:sp modelId="{FC83A29B-54AE-477B-A0E7-B878C41C66EC}">
      <dsp:nvSpPr>
        <dsp:cNvPr id="0" name=""/>
        <dsp:cNvSpPr/>
      </dsp:nvSpPr>
      <dsp:spPr>
        <a:xfrm>
          <a:off x="2345636" y="1973580"/>
          <a:ext cx="379926" cy="91440"/>
        </a:xfrm>
        <a:custGeom>
          <a:avLst/>
          <a:gdLst/>
          <a:ahLst/>
          <a:cxnLst/>
          <a:rect l="0" t="0" r="0" b="0"/>
          <a:pathLst>
            <a:path>
              <a:moveTo>
                <a:pt x="0" y="45720"/>
              </a:moveTo>
              <a:lnTo>
                <a:pt x="379926" y="45720"/>
              </a:lnTo>
            </a:path>
          </a:pathLst>
        </a:custGeom>
        <a:noFill/>
        <a:ln w="6350"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25336" y="2017247"/>
        <a:ext cx="20526" cy="4105"/>
      </dsp:txXfrm>
    </dsp:sp>
    <dsp:sp modelId="{5EACFD85-62EF-41E9-8584-6C8061A0C84D}">
      <dsp:nvSpPr>
        <dsp:cNvPr id="0" name=""/>
        <dsp:cNvSpPr/>
      </dsp:nvSpPr>
      <dsp:spPr>
        <a:xfrm>
          <a:off x="562541" y="1483831"/>
          <a:ext cx="1784895" cy="10709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a:t>Growth areas and annual openings</a:t>
          </a:r>
        </a:p>
      </dsp:txBody>
      <dsp:txXfrm>
        <a:off x="562541" y="1483831"/>
        <a:ext cx="1784895" cy="1070937"/>
      </dsp:txXfrm>
    </dsp:sp>
    <dsp:sp modelId="{F26F2367-E7C5-4FC3-BA48-2DE45F62CA83}">
      <dsp:nvSpPr>
        <dsp:cNvPr id="0" name=""/>
        <dsp:cNvSpPr/>
      </dsp:nvSpPr>
      <dsp:spPr>
        <a:xfrm>
          <a:off x="1454989" y="2552968"/>
          <a:ext cx="2195421" cy="379926"/>
        </a:xfrm>
        <a:custGeom>
          <a:avLst/>
          <a:gdLst/>
          <a:ahLst/>
          <a:cxnLst/>
          <a:rect l="0" t="0" r="0" b="0"/>
          <a:pathLst>
            <a:path>
              <a:moveTo>
                <a:pt x="2195421" y="0"/>
              </a:moveTo>
              <a:lnTo>
                <a:pt x="2195421" y="207063"/>
              </a:lnTo>
              <a:lnTo>
                <a:pt x="0" y="207063"/>
              </a:lnTo>
              <a:lnTo>
                <a:pt x="0" y="379926"/>
              </a:lnTo>
            </a:path>
          </a:pathLst>
        </a:custGeom>
        <a:noFill/>
        <a:ln w="28575" cap="flat" cmpd="sng" algn="ctr">
          <a:solidFill>
            <a:schemeClr val="bg1"/>
          </a:solidFill>
          <a:prstDash val="sysDash"/>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96863" y="2740879"/>
        <a:ext cx="111673" cy="4105"/>
      </dsp:txXfrm>
    </dsp:sp>
    <dsp:sp modelId="{A99EF973-91C9-4EF3-BCA5-C6BD58B3151F}">
      <dsp:nvSpPr>
        <dsp:cNvPr id="0" name=""/>
        <dsp:cNvSpPr/>
      </dsp:nvSpPr>
      <dsp:spPr>
        <a:xfrm>
          <a:off x="2757963" y="1483831"/>
          <a:ext cx="1784895" cy="1070937"/>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a:t>Growth areas and annual need for lower skill workers</a:t>
          </a:r>
        </a:p>
      </dsp:txBody>
      <dsp:txXfrm>
        <a:off x="2757963" y="1483831"/>
        <a:ext cx="1784895" cy="1070937"/>
      </dsp:txXfrm>
    </dsp:sp>
    <dsp:sp modelId="{4D3EA11F-718F-4285-9F9F-C4E8520188E4}">
      <dsp:nvSpPr>
        <dsp:cNvPr id="0" name=""/>
        <dsp:cNvSpPr/>
      </dsp:nvSpPr>
      <dsp:spPr>
        <a:xfrm>
          <a:off x="562541" y="2965294"/>
          <a:ext cx="1784895" cy="1070937"/>
        </a:xfrm>
        <a:prstGeom prst="rect">
          <a:avLst/>
        </a:prstGeom>
        <a:solidFill>
          <a:srgbClr val="4C7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a:t>O*NET: identifying specific skills/credentials aligned with growth occupations that can be attained in 6 months or less</a:t>
          </a:r>
        </a:p>
      </dsp:txBody>
      <dsp:txXfrm>
        <a:off x="562541" y="2965294"/>
        <a:ext cx="1784895" cy="1070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534571" y="0"/>
          <a:ext cx="7307989" cy="1312865"/>
        </a:xfrm>
        <a:prstGeom prst="roundRect">
          <a:avLst>
            <a:gd name="adj" fmla="val 10000"/>
          </a:avLst>
        </a:prstGeom>
        <a:noFill/>
        <a:ln w="38100" cap="rnd"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solidFill>
                <a:srgbClr val="C00000"/>
              </a:solidFill>
              <a:latin typeface="Arial" pitchFamily="34" charset="0"/>
              <a:cs typeface="Arial" pitchFamily="34" charset="0"/>
            </a:rPr>
            <a:t>After attending this Virtual Institute, or any of the other Sector Strategies TA events, do you feel your organization:</a:t>
          </a:r>
          <a:endParaRPr lang="en-US" sz="1700" kern="1200" dirty="0">
            <a:latin typeface="Arial" pitchFamily="34" charset="0"/>
            <a:cs typeface="Arial" pitchFamily="34" charset="0"/>
          </a:endParaRPr>
        </a:p>
      </dsp:txBody>
      <dsp:txXfrm>
        <a:off x="573024" y="38453"/>
        <a:ext cx="7231083" cy="123595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0.04667</cdr:x>
      <cdr:y>0.78743</cdr:y>
    </cdr:from>
    <cdr:to>
      <cdr:x>0.94833</cdr:x>
      <cdr:y>1</cdr:y>
    </cdr:to>
    <cdr:sp macro="" textlink="">
      <cdr:nvSpPr>
        <cdr:cNvPr id="2" name="TextBox 1"/>
        <cdr:cNvSpPr txBox="1"/>
      </cdr:nvSpPr>
      <cdr:spPr>
        <a:xfrm xmlns:a="http://schemas.openxmlformats.org/drawingml/2006/main">
          <a:off x="213375" y="3246121"/>
          <a:ext cx="4122390" cy="8762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i="1">
              <a:effectLst/>
              <a:latin typeface="+mn-lt"/>
              <a:ea typeface="+mn-ea"/>
              <a:cs typeface="+mn-cs"/>
            </a:rPr>
            <a:t>*</a:t>
          </a:r>
          <a:r>
            <a:rPr lang="en-US" sz="800" i="1" baseline="0">
              <a:effectLst/>
              <a:latin typeface="+mn-lt"/>
              <a:ea typeface="+mn-ea"/>
              <a:cs typeface="+mn-cs"/>
            </a:rPr>
            <a:t> Apprenticeship completions data from Department of Labor included</a:t>
          </a:r>
          <a:endParaRPr lang="en-US" sz="800" i="1">
            <a:effectLst/>
          </a:endParaRPr>
        </a:p>
        <a:p xmlns:a="http://schemas.openxmlformats.org/drawingml/2006/main">
          <a:endParaRPr lang="en-US" sz="800" i="1">
            <a:effectLst/>
          </a:endParaRPr>
        </a:p>
        <a:p xmlns:a="http://schemas.openxmlformats.org/drawingml/2006/main">
          <a:r>
            <a:rPr lang="en-US" sz="800" i="1">
              <a:effectLst/>
              <a:latin typeface="+mn-lt"/>
              <a:ea typeface="+mn-ea"/>
              <a:cs typeface="+mn-cs"/>
            </a:rPr>
            <a:t>Data:</a:t>
          </a:r>
          <a:r>
            <a:rPr lang="en-US" sz="800" i="1" baseline="0">
              <a:effectLst/>
              <a:latin typeface="+mn-lt"/>
              <a:ea typeface="+mn-ea"/>
              <a:cs typeface="+mn-cs"/>
            </a:rPr>
            <a:t> Burning Glass Technologies, Integrated Postsecondary Data System (IPEDS)</a:t>
          </a:r>
          <a:endParaRPr lang="en-US" sz="800" i="1">
            <a:effectLst/>
          </a:endParaRPr>
        </a:p>
        <a:p xmlns:a="http://schemas.openxmlformats.org/drawingml/2006/main">
          <a:r>
            <a:rPr lang="en-US" sz="800" i="1" baseline="0">
              <a:effectLst/>
              <a:latin typeface="+mn-lt"/>
              <a:ea typeface="+mn-ea"/>
              <a:cs typeface="+mn-cs"/>
            </a:rPr>
            <a:t>Analysis: Workforce Intelligence Network</a:t>
          </a:r>
          <a:endParaRPr lang="en-US" sz="800" i="1">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0.03833</cdr:x>
      <cdr:y>0.83333</cdr:y>
    </cdr:from>
    <cdr:to>
      <cdr:x>0.945</cdr:x>
      <cdr:y>1</cdr:y>
    </cdr:to>
    <cdr:sp macro="" textlink="">
      <cdr:nvSpPr>
        <cdr:cNvPr id="2" name="TextBox 1"/>
        <cdr:cNvSpPr txBox="1"/>
      </cdr:nvSpPr>
      <cdr:spPr>
        <a:xfrm xmlns:a="http://schemas.openxmlformats.org/drawingml/2006/main">
          <a:off x="175260" y="2286000"/>
          <a:ext cx="414528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i="1"/>
            <a:t>Data: Burning Glass Technologies</a:t>
          </a:r>
        </a:p>
        <a:p xmlns:a="http://schemas.openxmlformats.org/drawingml/2006/main">
          <a:r>
            <a:rPr lang="en-US" sz="800" i="1"/>
            <a:t>Analysis: Workforce Intelligence Network</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52FA67-B132-430F-BC91-2ABFC0811923}" type="datetimeFigureOut">
              <a:rPr lang="en-US" smtClean="0"/>
              <a:t>5/11/16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0238C-3B50-4900-82FD-B0AC2474684D}" type="slidenum">
              <a:rPr lang="en-US" smtClean="0"/>
              <a:t>‹#›</a:t>
            </a:fld>
            <a:endParaRPr lang="en-US"/>
          </a:p>
        </p:txBody>
      </p:sp>
    </p:spTree>
    <p:extLst>
      <p:ext uri="{BB962C8B-B14F-4D97-AF65-F5344CB8AC3E}">
        <p14:creationId xmlns:p14="http://schemas.microsoft.com/office/powerpoint/2010/main" val="2215070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7825" y="531813"/>
            <a:ext cx="3552825" cy="2663825"/>
          </a:xfrm>
        </p:spPr>
      </p:sp>
      <p:sp>
        <p:nvSpPr>
          <p:cNvPr id="3" name="Notes Placeholder 2"/>
          <p:cNvSpPr>
            <a:spLocks noGrp="1"/>
          </p:cNvSpPr>
          <p:nvPr>
            <p:ph type="body" idx="1"/>
          </p:nvPr>
        </p:nvSpPr>
        <p:spPr/>
        <p:txBody>
          <a:bodyPr/>
          <a:lstStyle/>
          <a:p>
            <a:pPr defTabSz="942210">
              <a:defRPr/>
            </a:pPr>
            <a:r>
              <a:rPr lang="en-US" dirty="0"/>
              <a:t>SPEAKER:  Webinar</a:t>
            </a:r>
            <a:r>
              <a:rPr lang="en-US" baseline="0" dirty="0"/>
              <a:t> facilitator</a:t>
            </a:r>
          </a:p>
          <a:p>
            <a:pPr defTabSz="942210">
              <a:defRPr/>
            </a:pPr>
            <a:endParaRPr lang="en-US" baseline="0" dirty="0"/>
          </a:p>
          <a:p>
            <a:pPr defTabSz="942210">
              <a:defRPr/>
            </a:pPr>
            <a:r>
              <a:rPr lang="en-US" dirty="0"/>
              <a:t>In the Chat Room, please type the name of the your organization, your location, and how many people are attending with you today.</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dirty="0"/>
          </a:p>
        </p:txBody>
      </p:sp>
    </p:spTree>
    <p:extLst>
      <p:ext uri="{BB962C8B-B14F-4D97-AF65-F5344CB8AC3E}">
        <p14:creationId xmlns:p14="http://schemas.microsoft.com/office/powerpoint/2010/main" val="984178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C580C-F899-418B-8170-EF82B443D478}" type="slidenum">
              <a:rPr lang="en-JM" smtClean="0"/>
              <a:pPr/>
              <a:t>25</a:t>
            </a:fld>
            <a:endParaRPr lang="en-JM" dirty="0"/>
          </a:p>
        </p:txBody>
      </p:sp>
    </p:spTree>
    <p:extLst>
      <p:ext uri="{BB962C8B-B14F-4D97-AF65-F5344CB8AC3E}">
        <p14:creationId xmlns:p14="http://schemas.microsoft.com/office/powerpoint/2010/main" val="730563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C580C-F899-418B-8170-EF82B443D478}" type="slidenum">
              <a:rPr lang="en-JM" smtClean="0"/>
              <a:pPr/>
              <a:t>26</a:t>
            </a:fld>
            <a:endParaRPr lang="en-JM" dirty="0"/>
          </a:p>
        </p:txBody>
      </p:sp>
    </p:spTree>
    <p:extLst>
      <p:ext uri="{BB962C8B-B14F-4D97-AF65-F5344CB8AC3E}">
        <p14:creationId xmlns:p14="http://schemas.microsoft.com/office/powerpoint/2010/main" val="1042337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7825" y="531813"/>
            <a:ext cx="3552825" cy="2663825"/>
          </a:xfrm>
        </p:spPr>
      </p:sp>
      <p:sp>
        <p:nvSpPr>
          <p:cNvPr id="3" name="Notes Placeholder 2"/>
          <p:cNvSpPr>
            <a:spLocks noGrp="1"/>
          </p:cNvSpPr>
          <p:nvPr>
            <p:ph type="body" idx="1"/>
          </p:nvPr>
        </p:nvSpPr>
        <p:spPr/>
        <p:txBody>
          <a:bodyPr>
            <a:normAutofit/>
          </a:bodyPr>
          <a:lstStyle/>
          <a:p>
            <a:pPr defTabSz="924641">
              <a:defRPr/>
            </a:pPr>
            <a:r>
              <a:rPr lang="en-US" dirty="0"/>
              <a:t>SPEAKER:  Moderator</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30</a:t>
            </a:fld>
            <a:endParaRPr lang="en-US" dirty="0"/>
          </a:p>
        </p:txBody>
      </p:sp>
    </p:spTree>
    <p:extLst>
      <p:ext uri="{BB962C8B-B14F-4D97-AF65-F5344CB8AC3E}">
        <p14:creationId xmlns:p14="http://schemas.microsoft.com/office/powerpoint/2010/main" val="2012709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SPEAKER:  Moderator</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32</a:t>
            </a:fld>
            <a:endParaRPr lang="en-US" dirty="0"/>
          </a:p>
        </p:txBody>
      </p:sp>
    </p:spTree>
    <p:extLst>
      <p:ext uri="{BB962C8B-B14F-4D97-AF65-F5344CB8AC3E}">
        <p14:creationId xmlns:p14="http://schemas.microsoft.com/office/powerpoint/2010/main" val="92668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DC580C-F899-418B-8170-EF82B443D478}" type="slidenum">
              <a:rPr lang="en-JM" smtClean="0"/>
              <a:pPr/>
              <a:t>5</a:t>
            </a:fld>
            <a:endParaRPr lang="en-JM" dirty="0"/>
          </a:p>
        </p:txBody>
      </p:sp>
    </p:spTree>
    <p:extLst>
      <p:ext uri="{BB962C8B-B14F-4D97-AF65-F5344CB8AC3E}">
        <p14:creationId xmlns:p14="http://schemas.microsoft.com/office/powerpoint/2010/main" val="929890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DC580C-F899-418B-8170-EF82B443D478}" type="slidenum">
              <a:rPr lang="en-JM" smtClean="0"/>
              <a:pPr/>
              <a:t>6</a:t>
            </a:fld>
            <a:endParaRPr lang="en-JM" dirty="0"/>
          </a:p>
        </p:txBody>
      </p:sp>
    </p:spTree>
    <p:extLst>
      <p:ext uri="{BB962C8B-B14F-4D97-AF65-F5344CB8AC3E}">
        <p14:creationId xmlns:p14="http://schemas.microsoft.com/office/powerpoint/2010/main" val="201563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DC580C-F899-418B-8170-EF82B443D478}" type="slidenum">
              <a:rPr lang="en-JM" smtClean="0"/>
              <a:pPr/>
              <a:t>7</a:t>
            </a:fld>
            <a:endParaRPr lang="en-JM"/>
          </a:p>
        </p:txBody>
      </p:sp>
    </p:spTree>
    <p:extLst>
      <p:ext uri="{BB962C8B-B14F-4D97-AF65-F5344CB8AC3E}">
        <p14:creationId xmlns:p14="http://schemas.microsoft.com/office/powerpoint/2010/main" val="920467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C580C-F899-418B-8170-EF82B443D478}" type="slidenum">
              <a:rPr lang="en-JM" smtClean="0"/>
              <a:pPr/>
              <a:t>9</a:t>
            </a:fld>
            <a:endParaRPr lang="en-JM" dirty="0"/>
          </a:p>
        </p:txBody>
      </p:sp>
    </p:spTree>
    <p:extLst>
      <p:ext uri="{BB962C8B-B14F-4D97-AF65-F5344CB8AC3E}">
        <p14:creationId xmlns:p14="http://schemas.microsoft.com/office/powerpoint/2010/main" val="61635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C580C-F899-418B-8170-EF82B443D478}" type="slidenum">
              <a:rPr lang="en-JM" smtClean="0"/>
              <a:pPr/>
              <a:t>10</a:t>
            </a:fld>
            <a:endParaRPr lang="en-JM" dirty="0"/>
          </a:p>
        </p:txBody>
      </p:sp>
    </p:spTree>
    <p:extLst>
      <p:ext uri="{BB962C8B-B14F-4D97-AF65-F5344CB8AC3E}">
        <p14:creationId xmlns:p14="http://schemas.microsoft.com/office/powerpoint/2010/main" val="109713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DC580C-F899-418B-8170-EF82B443D478}" type="slidenum">
              <a:rPr lang="en-JM" smtClean="0"/>
              <a:pPr/>
              <a:t>11</a:t>
            </a:fld>
            <a:endParaRPr lang="en-JM" dirty="0"/>
          </a:p>
        </p:txBody>
      </p:sp>
    </p:spTree>
    <p:extLst>
      <p:ext uri="{BB962C8B-B14F-4D97-AF65-F5344CB8AC3E}">
        <p14:creationId xmlns:p14="http://schemas.microsoft.com/office/powerpoint/2010/main" val="362107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DC580C-F899-418B-8170-EF82B443D478}" type="slidenum">
              <a:rPr lang="en-JM" smtClean="0"/>
              <a:pPr/>
              <a:t>23</a:t>
            </a:fld>
            <a:endParaRPr lang="en-JM" dirty="0"/>
          </a:p>
        </p:txBody>
      </p:sp>
    </p:spTree>
    <p:extLst>
      <p:ext uri="{BB962C8B-B14F-4D97-AF65-F5344CB8AC3E}">
        <p14:creationId xmlns:p14="http://schemas.microsoft.com/office/powerpoint/2010/main" val="1399444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DC580C-F899-418B-8170-EF82B443D478}" type="slidenum">
              <a:rPr lang="en-JM" smtClean="0"/>
              <a:pPr/>
              <a:t>24</a:t>
            </a:fld>
            <a:endParaRPr lang="en-JM" dirty="0"/>
          </a:p>
        </p:txBody>
      </p:sp>
    </p:spTree>
    <p:extLst>
      <p:ext uri="{BB962C8B-B14F-4D97-AF65-F5344CB8AC3E}">
        <p14:creationId xmlns:p14="http://schemas.microsoft.com/office/powerpoint/2010/main" val="1957826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0">
                <a:srgbClr val="BABABA"/>
              </a:gs>
              <a:gs pos="75000">
                <a:srgbClr val="3E3E3E"/>
              </a:gs>
              <a:gs pos="37000">
                <a:srgbClr val="7B7B7B"/>
              </a:gs>
              <a:gs pos="100000">
                <a:schemeClr val="accent4">
                  <a:lumMod val="1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445615"/>
            <a:ext cx="9144000" cy="1906821"/>
          </a:xfrm>
          <a:prstGeom prst="rect">
            <a:avLst/>
          </a:prstGeom>
          <a:gradFill flip="none" rotWithShape="1">
            <a:gsLst>
              <a:gs pos="0">
                <a:schemeClr val="bg1">
                  <a:alpha val="0"/>
                </a:schemeClr>
              </a:gs>
              <a:gs pos="100000">
                <a:schemeClr val="bg1">
                  <a:alpha val="0"/>
                </a:schemeClr>
              </a:gs>
              <a:gs pos="88000">
                <a:srgbClr val="FFFFFF"/>
              </a:gs>
              <a:gs pos="17000">
                <a:schemeClr val="bg1"/>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p:sp>
        <p:nvSpPr>
          <p:cNvPr id="2" name="Title 1"/>
          <p:cNvSpPr>
            <a:spLocks noGrp="1"/>
          </p:cNvSpPr>
          <p:nvPr>
            <p:ph type="ctrTitle"/>
          </p:nvPr>
        </p:nvSpPr>
        <p:spPr>
          <a:xfrm>
            <a:off x="685800" y="1468882"/>
            <a:ext cx="7772400" cy="1867092"/>
          </a:xfrm>
        </p:spPr>
        <p:txBody>
          <a:bodyPr anchor="b">
            <a:normAutofit/>
          </a:bodyPr>
          <a:lstStyle>
            <a:lvl1pPr algn="ctr">
              <a:defRPr sz="4800" b="1" cap="all" baseline="0">
                <a:solidFill>
                  <a:schemeClr val="tx2"/>
                </a:solidFill>
              </a:defRPr>
            </a:lvl1pPr>
          </a:lstStyle>
          <a:p>
            <a:r>
              <a:rPr lang="en-US" dirty="0"/>
              <a:t>Click to edit Master title style</a:t>
            </a:r>
          </a:p>
        </p:txBody>
      </p:sp>
      <p:pic>
        <p:nvPicPr>
          <p:cNvPr id="9" name="Picture 8"/>
          <p:cNvPicPr/>
          <p:nvPr userDrawn="1"/>
        </p:nvPicPr>
        <p:blipFill>
          <a:blip r:embed="rId2"/>
          <a:stretch>
            <a:fillRect/>
          </a:stretch>
        </p:blipFill>
        <p:spPr>
          <a:xfrm>
            <a:off x="685800" y="460824"/>
            <a:ext cx="3943350" cy="729423"/>
          </a:xfrm>
          <a:prstGeom prst="rect">
            <a:avLst/>
          </a:prstGeom>
        </p:spPr>
      </p:pic>
      <p:sp>
        <p:nvSpPr>
          <p:cNvPr id="10" name="Rectangle 9"/>
          <p:cNvSpPr/>
          <p:nvPr userDrawn="1"/>
        </p:nvSpPr>
        <p:spPr>
          <a:xfrm>
            <a:off x="0" y="1349434"/>
            <a:ext cx="9144000" cy="119448"/>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userDrawn="1"/>
        </p:nvSpPr>
        <p:spPr>
          <a:xfrm>
            <a:off x="0" y="5399314"/>
            <a:ext cx="9144000" cy="1458686"/>
          </a:xfrm>
          <a:prstGeom prst="rect">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5" name="Group 14"/>
          <p:cNvGrpSpPr/>
          <p:nvPr userDrawn="1"/>
        </p:nvGrpSpPr>
        <p:grpSpPr>
          <a:xfrm>
            <a:off x="0" y="5671775"/>
            <a:ext cx="9144000" cy="913765"/>
            <a:chOff x="0" y="5417185"/>
            <a:chExt cx="9144000" cy="913765"/>
          </a:xfrm>
        </p:grpSpPr>
        <p:sp>
          <p:nvSpPr>
            <p:cNvPr id="12" name="Rectangle 11"/>
            <p:cNvSpPr/>
            <p:nvPr userDrawn="1"/>
          </p:nvSpPr>
          <p:spPr>
            <a:xfrm>
              <a:off x="0" y="5417185"/>
              <a:ext cx="9144000" cy="913765"/>
            </a:xfrm>
            <a:prstGeom prst="rect">
              <a:avLst/>
            </a:prstGeom>
            <a:gradFill flip="none" rotWithShape="1">
              <a:gsLst>
                <a:gs pos="13206">
                  <a:schemeClr val="bg1"/>
                </a:gs>
                <a:gs pos="0">
                  <a:schemeClr val="accent4">
                    <a:lumMod val="75000"/>
                  </a:schemeClr>
                </a:gs>
                <a:gs pos="62000">
                  <a:schemeClr val="bg1"/>
                </a:gs>
                <a:gs pos="100000">
                  <a:schemeClr val="accent3">
                    <a:lumMod val="90000"/>
                    <a:lumOff val="1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3" name="Picture 12" descr="C:\Users\crobbins.MAHERMAHER\Dropbox\Government\ETA Tagline.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62050" y="5690235"/>
              <a:ext cx="3108960" cy="374650"/>
            </a:xfrm>
            <a:prstGeom prst="rect">
              <a:avLst/>
            </a:prstGeom>
            <a:noFill/>
            <a:ln>
              <a:noFill/>
            </a:ln>
          </p:spPr>
        </p:pic>
        <p:pic>
          <p:nvPicPr>
            <p:cNvPr id="14" name="Picture 13" descr="C:\Users\crobbins.MAHERMAHER\Dropbox\Government\DOL-MasterLogo_Color300.pn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3550" y="5539740"/>
              <a:ext cx="670560" cy="669925"/>
            </a:xfrm>
            <a:prstGeom prst="rect">
              <a:avLst/>
            </a:prstGeom>
            <a:noFill/>
            <a:ln>
              <a:noFill/>
            </a:ln>
          </p:spPr>
        </p:pic>
      </p:grpSp>
      <p:sp>
        <p:nvSpPr>
          <p:cNvPr id="16" name="Rectangle 15"/>
          <p:cNvSpPr/>
          <p:nvPr userDrawn="1"/>
        </p:nvSpPr>
        <p:spPr>
          <a:xfrm>
            <a:off x="0" y="3602039"/>
            <a:ext cx="9144000" cy="766762"/>
          </a:xfrm>
          <a:prstGeom prst="rect">
            <a:avLst/>
          </a:prstGeom>
          <a:gradFill flip="none" rotWithShape="1">
            <a:gsLst>
              <a:gs pos="0">
                <a:schemeClr val="bg1">
                  <a:alpha val="0"/>
                </a:schemeClr>
              </a:gs>
              <a:gs pos="100000">
                <a:schemeClr val="bg1">
                  <a:alpha val="0"/>
                </a:schemeClr>
              </a:gs>
              <a:gs pos="88000">
                <a:srgbClr val="FFFFFF"/>
              </a:gs>
              <a:gs pos="17000">
                <a:schemeClr val="bg1"/>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143000" y="3642419"/>
            <a:ext cx="6858000" cy="667657"/>
          </a:xfrm>
        </p:spPr>
        <p:txBody>
          <a:bodyPr lIns="0" tIns="0" rIns="0" bIns="0">
            <a:normAutofit/>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Rectangle 16"/>
          <p:cNvSpPr/>
          <p:nvPr userDrawn="1"/>
        </p:nvSpPr>
        <p:spPr>
          <a:xfrm>
            <a:off x="0" y="5376452"/>
            <a:ext cx="9144000" cy="45720"/>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p:cNvSpPr/>
          <p:nvPr userDrawn="1"/>
        </p:nvSpPr>
        <p:spPr>
          <a:xfrm>
            <a:off x="6505576" y="4376517"/>
            <a:ext cx="2367348" cy="537084"/>
          </a:xfrm>
          <a:prstGeom prst="rect">
            <a:avLst/>
          </a:prstGeom>
          <a:gradFill flip="none" rotWithShape="1">
            <a:gsLst>
              <a:gs pos="885">
                <a:schemeClr val="tx1"/>
              </a:gs>
              <a:gs pos="45000">
                <a:schemeClr val="accent3"/>
              </a:gs>
            </a:gsLst>
            <a:lin ang="54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TextBox 19"/>
          <p:cNvSpPr txBox="1"/>
          <p:nvPr userDrawn="1"/>
        </p:nvSpPr>
        <p:spPr>
          <a:xfrm>
            <a:off x="6396425" y="4418347"/>
            <a:ext cx="2585650" cy="400110"/>
          </a:xfrm>
          <a:prstGeom prst="rect">
            <a:avLst/>
          </a:prstGeom>
          <a:noFill/>
        </p:spPr>
        <p:txBody>
          <a:bodyPr wrap="square" rtlCol="0">
            <a:spAutoFit/>
          </a:bodyPr>
          <a:lstStyle/>
          <a:p>
            <a:pPr algn="ctr"/>
            <a:r>
              <a:rPr lang="en-US" sz="2000" b="1" spc="100" baseline="0" dirty="0">
                <a:solidFill>
                  <a:schemeClr val="bg1"/>
                </a:solidFill>
                <a:effectLst>
                  <a:outerShdw blurRad="101600" dist="38100" dir="8100000" algn="tr" rotWithShape="0">
                    <a:prstClr val="black">
                      <a:alpha val="40000"/>
                    </a:prstClr>
                  </a:outerShdw>
                </a:effectLst>
              </a:rPr>
              <a:t>May 16, 2016</a:t>
            </a:r>
          </a:p>
        </p:txBody>
      </p:sp>
      <p:sp>
        <p:nvSpPr>
          <p:cNvPr id="18" name="Rectangle 17"/>
          <p:cNvSpPr/>
          <p:nvPr userDrawn="1"/>
        </p:nvSpPr>
        <p:spPr>
          <a:xfrm>
            <a:off x="0" y="4345941"/>
            <a:ext cx="9144000" cy="45720"/>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34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5796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1475" y="1"/>
            <a:ext cx="8154591" cy="971550"/>
          </a:xfrm>
        </p:spPr>
        <p:txBody>
          <a:bodyPr/>
          <a:lstStyle/>
          <a:p>
            <a:r>
              <a:rPr lang="en-US" dirty="0"/>
              <a:t>Click to edit Master title style</a:t>
            </a:r>
          </a:p>
        </p:txBody>
      </p:sp>
      <p:sp>
        <p:nvSpPr>
          <p:cNvPr id="3" name="Text Placeholder 2"/>
          <p:cNvSpPr>
            <a:spLocks noGrp="1"/>
          </p:cNvSpPr>
          <p:nvPr>
            <p:ph type="body" idx="1"/>
          </p:nvPr>
        </p:nvSpPr>
        <p:spPr>
          <a:xfrm>
            <a:off x="534592" y="1138239"/>
            <a:ext cx="3868340" cy="823912"/>
          </a:xfrm>
          <a:gradFill flip="none" rotWithShape="1">
            <a:gsLst>
              <a:gs pos="100000">
                <a:srgbClr val="3C6FAF"/>
              </a:gs>
              <a:gs pos="0">
                <a:schemeClr val="accent1">
                  <a:lumMod val="67000"/>
                </a:schemeClr>
              </a:gs>
              <a:gs pos="73000">
                <a:schemeClr val="accent1">
                  <a:lumMod val="97000"/>
                  <a:lumOff val="3000"/>
                </a:schemeClr>
              </a:gs>
            </a:gsLst>
            <a:lin ang="16200000" scaled="1"/>
            <a:tileRect/>
          </a:gradFill>
          <a:ln w="508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a:ln>
          <a:effectLst>
            <a:outerShdw blurRad="107950" dist="12700" dir="5400000" algn="ctr">
              <a:srgbClr val="000000"/>
            </a:outerShdw>
          </a:effectLst>
          <a:scene3d>
            <a:camera prst="orthographicFront">
              <a:rot lat="0" lon="0" rev="0"/>
            </a:camera>
            <a:lightRig rig="soft" dir="t">
              <a:rot lat="0" lon="0" rev="0"/>
            </a:lightRig>
          </a:scene3d>
          <a:sp3d contourW="12700" prstMaterial="matte">
            <a:bevelT w="63500" h="63500" prst="artDeco"/>
            <a:contourClr>
              <a:schemeClr val="bg1">
                <a:lumMod val="50000"/>
              </a:schemeClr>
            </a:contourClr>
          </a:sp3d>
        </p:spPr>
        <p:style>
          <a:lnRef idx="0">
            <a:scrgbClr r="0" g="0" b="0"/>
          </a:lnRef>
          <a:fillRef idx="0">
            <a:scrgbClr r="0" g="0" b="0"/>
          </a:fillRef>
          <a:effectRef idx="0">
            <a:scrgbClr r="0" g="0" b="0"/>
          </a:effectRef>
          <a:fontRef idx="minor">
            <a:schemeClr val="lt1"/>
          </a:fontRef>
        </p:style>
        <p:txBody>
          <a:bodyPr anchor="ctr" anchorCtr="0"/>
          <a:lstStyle>
            <a:lvl1pPr marL="0" indent="0" algn="ctr">
              <a:buNone/>
              <a:defRPr sz="2400" b="1" cap="small" baseline="0">
                <a:solidFill>
                  <a:schemeClr val="bg1"/>
                </a:solidFill>
                <a:effectLst>
                  <a:outerShdw blurRad="50800" dist="381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4592" y="2128839"/>
            <a:ext cx="3868340" cy="4060824"/>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4400" y="1138239"/>
            <a:ext cx="3887391" cy="823912"/>
          </a:xfrm>
          <a:gradFill flip="none" rotWithShape="1">
            <a:gsLst>
              <a:gs pos="100000">
                <a:srgbClr val="3C6FAF"/>
              </a:gs>
              <a:gs pos="0">
                <a:schemeClr val="accent1">
                  <a:lumMod val="67000"/>
                </a:schemeClr>
              </a:gs>
              <a:gs pos="73000">
                <a:schemeClr val="accent1">
                  <a:lumMod val="97000"/>
                  <a:lumOff val="3000"/>
                </a:schemeClr>
              </a:gs>
            </a:gsLst>
            <a:lin ang="16200000" scaled="1"/>
            <a:tileRect/>
          </a:gradFill>
          <a:ln w="508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a:ln>
          <a:effectLst>
            <a:outerShdw blurRad="107950" dist="12700" dir="5400000" algn="ctr">
              <a:srgbClr val="000000"/>
            </a:outerShdw>
          </a:effectLst>
          <a:scene3d>
            <a:camera prst="orthographicFront">
              <a:rot lat="0" lon="0" rev="0"/>
            </a:camera>
            <a:lightRig rig="soft" dir="t">
              <a:rot lat="0" lon="0" rev="0"/>
            </a:lightRig>
          </a:scene3d>
          <a:sp3d contourW="12700" prstMaterial="matte">
            <a:bevelT w="63500" h="63500" prst="artDeco"/>
            <a:contourClr>
              <a:schemeClr val="bg1">
                <a:lumMod val="50000"/>
              </a:schemeClr>
            </a:contourClr>
          </a:sp3d>
        </p:spPr>
        <p:style>
          <a:lnRef idx="0">
            <a:scrgbClr r="0" g="0" b="0"/>
          </a:lnRef>
          <a:fillRef idx="0">
            <a:scrgbClr r="0" g="0" b="0"/>
          </a:fillRef>
          <a:effectRef idx="0">
            <a:scrgbClr r="0" g="0" b="0"/>
          </a:effectRef>
          <a:fontRef idx="minor">
            <a:schemeClr val="lt1"/>
          </a:fontRef>
        </p:style>
        <p:txBody>
          <a:bodyPr anchor="ctr" anchorCtr="0"/>
          <a:lstStyle>
            <a:lvl1pPr marL="0" indent="0" algn="ctr">
              <a:buNone/>
              <a:defRPr sz="2400" b="1" cap="small" baseline="0">
                <a:solidFill>
                  <a:schemeClr val="bg1"/>
                </a:solidFill>
                <a:effectLst>
                  <a:outerShdw blurRad="50800" dist="381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4400" y="2128839"/>
            <a:ext cx="3887391" cy="4060824"/>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3197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91968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515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melin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Date Placeholder 2"/>
          <p:cNvSpPr>
            <a:spLocks noGrp="1"/>
          </p:cNvSpPr>
          <p:nvPr>
            <p:ph type="dt" sz="half" idx="10"/>
          </p:nvPr>
        </p:nvSpPr>
        <p:spPr>
          <a:xfrm>
            <a:off x="228600" y="482600"/>
            <a:ext cx="2133600" cy="365125"/>
          </a:xfrm>
          <a:prstGeom prst="rect">
            <a:avLst/>
          </a:prstGeom>
        </p:spPr>
        <p:txBody>
          <a:bodyPr/>
          <a:lstStyle/>
          <a:p>
            <a:fld id="{C0672DED-F108-47ED-A2D0-95A8BD9B4C31}" type="datetime1">
              <a:rPr lang="en-JM" smtClean="0"/>
              <a:pPr/>
              <a:t>5/11/16</a:t>
            </a:fld>
            <a:endParaRPr lang="en-JM" dirty="0"/>
          </a:p>
        </p:txBody>
      </p:sp>
      <p:sp>
        <p:nvSpPr>
          <p:cNvPr id="5" name="Slide Number Placeholder 4"/>
          <p:cNvSpPr>
            <a:spLocks noGrp="1"/>
          </p:cNvSpPr>
          <p:nvPr>
            <p:ph type="sldNum" sz="quarter" idx="12"/>
          </p:nvPr>
        </p:nvSpPr>
        <p:spPr>
          <a:xfrm>
            <a:off x="6858000" y="482600"/>
            <a:ext cx="2133600" cy="365125"/>
          </a:xfrm>
          <a:prstGeom prst="rect">
            <a:avLst/>
          </a:prstGeom>
        </p:spPr>
        <p:txBody>
          <a:bodyPr/>
          <a:lstStyle/>
          <a:p>
            <a:fld id="{93481D7B-265B-4A04-8AD6-4DADE6A63D49}" type="slidenum">
              <a:rPr lang="en-JM" smtClean="0"/>
              <a:pPr/>
              <a:t>‹#›</a:t>
            </a:fld>
            <a:endParaRPr lang="en-JM" dirty="0"/>
          </a:p>
        </p:txBody>
      </p:sp>
      <p:sp>
        <p:nvSpPr>
          <p:cNvPr id="6" name="Text Placeholder 23"/>
          <p:cNvSpPr>
            <a:spLocks noGrp="1"/>
          </p:cNvSpPr>
          <p:nvPr>
            <p:ph type="body" sz="quarter" idx="17"/>
          </p:nvPr>
        </p:nvSpPr>
        <p:spPr>
          <a:xfrm>
            <a:off x="2657476" y="3226117"/>
            <a:ext cx="1990725" cy="2133600"/>
          </a:xfrm>
        </p:spPr>
        <p:txBody>
          <a:bodyPr>
            <a:normAutofit/>
          </a:bodyPr>
          <a:lstStyle>
            <a:lvl1pPr marL="0" indent="0">
              <a:buFontTx/>
              <a:buNone/>
              <a:defRPr sz="1300">
                <a:solidFill>
                  <a:srgbClr val="FFFFFF"/>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7" name="Text Placeholder 23"/>
          <p:cNvSpPr>
            <a:spLocks noGrp="1"/>
          </p:cNvSpPr>
          <p:nvPr>
            <p:ph type="body" sz="quarter" idx="18"/>
          </p:nvPr>
        </p:nvSpPr>
        <p:spPr>
          <a:xfrm>
            <a:off x="523654" y="3225800"/>
            <a:ext cx="1990725" cy="2133600"/>
          </a:xfrm>
        </p:spPr>
        <p:txBody>
          <a:bodyPr>
            <a:normAutofit/>
          </a:bodyPr>
          <a:lstStyle>
            <a:lvl1pPr marL="0" indent="0">
              <a:buFontTx/>
              <a:buNone/>
              <a:defRPr sz="1300" b="0">
                <a:solidFill>
                  <a:srgbClr val="FFFFFF"/>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8" name="Text Placeholder 23"/>
          <p:cNvSpPr>
            <a:spLocks noGrp="1"/>
          </p:cNvSpPr>
          <p:nvPr>
            <p:ph type="body" sz="quarter" idx="19"/>
          </p:nvPr>
        </p:nvSpPr>
        <p:spPr>
          <a:xfrm>
            <a:off x="4800601" y="3226117"/>
            <a:ext cx="1990725" cy="2133600"/>
          </a:xfrm>
        </p:spPr>
        <p:txBody>
          <a:bodyPr>
            <a:normAutofit/>
          </a:bodyPr>
          <a:lstStyle>
            <a:lvl1pPr marL="0" indent="0">
              <a:buFontTx/>
              <a:buNone/>
              <a:defRPr sz="1300">
                <a:solidFill>
                  <a:srgbClr val="FFFFFF"/>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9" name="Text Placeholder 23"/>
          <p:cNvSpPr>
            <a:spLocks noGrp="1"/>
          </p:cNvSpPr>
          <p:nvPr>
            <p:ph type="body" sz="quarter" idx="20"/>
          </p:nvPr>
        </p:nvSpPr>
        <p:spPr>
          <a:xfrm>
            <a:off x="6934201" y="3226117"/>
            <a:ext cx="1990725" cy="2133600"/>
          </a:xfrm>
        </p:spPr>
        <p:txBody>
          <a:bodyPr>
            <a:normAutofit/>
          </a:bodyPr>
          <a:lstStyle>
            <a:lvl1pPr marL="0" indent="0">
              <a:buFontTx/>
              <a:buNone/>
              <a:defRPr sz="1300">
                <a:solidFill>
                  <a:srgbClr val="FFFFFF"/>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8" name="Rounded Rectangle 17"/>
          <p:cNvSpPr/>
          <p:nvPr userDrawn="1"/>
        </p:nvSpPr>
        <p:spPr>
          <a:xfrm>
            <a:off x="6858000" y="2514600"/>
            <a:ext cx="1828800" cy="508000"/>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9" name="Rounded Rectangle 18"/>
          <p:cNvSpPr/>
          <p:nvPr userDrawn="1"/>
        </p:nvSpPr>
        <p:spPr>
          <a:xfrm>
            <a:off x="4800600" y="2514600"/>
            <a:ext cx="1828800" cy="508000"/>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0" name="Rounded Rectangle 19"/>
          <p:cNvSpPr/>
          <p:nvPr userDrawn="1"/>
        </p:nvSpPr>
        <p:spPr>
          <a:xfrm>
            <a:off x="2667000" y="2514600"/>
            <a:ext cx="1828800" cy="508000"/>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1" name="Rounded Rectangle 20"/>
          <p:cNvSpPr/>
          <p:nvPr userDrawn="1"/>
        </p:nvSpPr>
        <p:spPr>
          <a:xfrm>
            <a:off x="533400" y="2514600"/>
            <a:ext cx="1828800" cy="508000"/>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ext Placeholder 12"/>
          <p:cNvSpPr>
            <a:spLocks noGrp="1"/>
          </p:cNvSpPr>
          <p:nvPr>
            <p:ph type="body" sz="quarter" idx="25"/>
          </p:nvPr>
        </p:nvSpPr>
        <p:spPr>
          <a:xfrm>
            <a:off x="568623" y="2512818"/>
            <a:ext cx="1746504" cy="509783"/>
          </a:xfrm>
          <a:noFill/>
          <a:ln>
            <a:noFill/>
          </a:ln>
          <a:effectLst/>
        </p:spPr>
        <p:style>
          <a:lnRef idx="1">
            <a:schemeClr val="accent3"/>
          </a:lnRef>
          <a:fillRef idx="3">
            <a:schemeClr val="accent3"/>
          </a:fillRef>
          <a:effectRef idx="2">
            <a:schemeClr val="accent3"/>
          </a:effectRef>
          <a:fontRef idx="none"/>
        </p:style>
        <p:txBody>
          <a:bodyPr anchor="ctr">
            <a:noAutofit/>
          </a:bodyPr>
          <a:lstStyle>
            <a:lvl1pPr marL="0" indent="0" algn="l">
              <a:buFontTx/>
              <a:buNone/>
              <a:defRPr sz="1600">
                <a:solidFill>
                  <a:srgbClr val="0A5B78"/>
                </a:solidFill>
                <a:latin typeface="Bebas Neue" pitchFamily="34" charset="0"/>
              </a:defRPr>
            </a:lvl1pPr>
            <a:lvl2pPr marL="457200" indent="0">
              <a:buFontTx/>
              <a:buNone/>
              <a:defRPr sz="2000">
                <a:latin typeface="Bebas Neue" pitchFamily="34" charset="0"/>
              </a:defRPr>
            </a:lvl2pPr>
            <a:lvl3pPr marL="914400" indent="0">
              <a:buFontTx/>
              <a:buNone/>
              <a:defRPr sz="2000">
                <a:latin typeface="Bebas Neue" pitchFamily="34" charset="0"/>
              </a:defRPr>
            </a:lvl3pPr>
            <a:lvl4pPr marL="1371600" indent="0">
              <a:buFontTx/>
              <a:buNone/>
              <a:defRPr sz="2000">
                <a:latin typeface="Bebas Neue" pitchFamily="34" charset="0"/>
              </a:defRPr>
            </a:lvl4pPr>
            <a:lvl5pPr marL="1828800" indent="0">
              <a:buFontTx/>
              <a:buNone/>
              <a:defRPr sz="2000">
                <a:latin typeface="Bebas Neue" pitchFamily="34" charset="0"/>
              </a:defRPr>
            </a:lvl5pPr>
          </a:lstStyle>
          <a:p>
            <a:pPr lvl="0"/>
            <a:endParaRPr lang="en-JM" dirty="0"/>
          </a:p>
        </p:txBody>
      </p:sp>
      <p:sp>
        <p:nvSpPr>
          <p:cNvPr id="11" name="Text Placeholder 12"/>
          <p:cNvSpPr>
            <a:spLocks noGrp="1"/>
          </p:cNvSpPr>
          <p:nvPr>
            <p:ph type="body" sz="quarter" idx="26"/>
          </p:nvPr>
        </p:nvSpPr>
        <p:spPr>
          <a:xfrm>
            <a:off x="2743200" y="2512818"/>
            <a:ext cx="1746504" cy="509783"/>
          </a:xfrm>
          <a:noFill/>
        </p:spPr>
        <p:txBody>
          <a:bodyPr anchor="ctr">
            <a:noAutofit/>
          </a:bodyPr>
          <a:lstStyle>
            <a:lvl1pPr marL="0" indent="0" algn="l">
              <a:buFontTx/>
              <a:buNone/>
              <a:defRPr sz="1600">
                <a:solidFill>
                  <a:srgbClr val="0A5B78"/>
                </a:solidFill>
                <a:latin typeface="Bebas Neue" pitchFamily="34" charset="0"/>
              </a:defRPr>
            </a:lvl1pPr>
            <a:lvl2pPr marL="457200" indent="0">
              <a:buFontTx/>
              <a:buNone/>
              <a:defRPr sz="2000">
                <a:latin typeface="Bebas Neue" pitchFamily="34" charset="0"/>
              </a:defRPr>
            </a:lvl2pPr>
            <a:lvl3pPr marL="914400" indent="0">
              <a:buFontTx/>
              <a:buNone/>
              <a:defRPr sz="2000">
                <a:latin typeface="Bebas Neue" pitchFamily="34" charset="0"/>
              </a:defRPr>
            </a:lvl3pPr>
            <a:lvl4pPr marL="1371600" indent="0">
              <a:buFontTx/>
              <a:buNone/>
              <a:defRPr sz="2000">
                <a:latin typeface="Bebas Neue" pitchFamily="34" charset="0"/>
              </a:defRPr>
            </a:lvl4pPr>
            <a:lvl5pPr marL="1828800" indent="0">
              <a:buFontTx/>
              <a:buNone/>
              <a:defRPr sz="2000">
                <a:latin typeface="Bebas Neue" pitchFamily="34" charset="0"/>
              </a:defRPr>
            </a:lvl5pPr>
          </a:lstStyle>
          <a:p>
            <a:pPr lvl="0"/>
            <a:endParaRPr lang="en-JM" dirty="0"/>
          </a:p>
        </p:txBody>
      </p:sp>
      <p:sp>
        <p:nvSpPr>
          <p:cNvPr id="12" name="Text Placeholder 12"/>
          <p:cNvSpPr>
            <a:spLocks noGrp="1"/>
          </p:cNvSpPr>
          <p:nvPr>
            <p:ph type="body" sz="quarter" idx="27"/>
          </p:nvPr>
        </p:nvSpPr>
        <p:spPr>
          <a:xfrm>
            <a:off x="4876800" y="2512818"/>
            <a:ext cx="1746504" cy="509783"/>
          </a:xfrm>
          <a:noFill/>
        </p:spPr>
        <p:txBody>
          <a:bodyPr anchor="ctr">
            <a:noAutofit/>
          </a:bodyPr>
          <a:lstStyle>
            <a:lvl1pPr marL="0" indent="0" algn="l">
              <a:buFontTx/>
              <a:buNone/>
              <a:defRPr sz="1600">
                <a:solidFill>
                  <a:srgbClr val="0A5B78"/>
                </a:solidFill>
                <a:latin typeface="Bebas Neue" pitchFamily="34" charset="0"/>
              </a:defRPr>
            </a:lvl1pPr>
            <a:lvl2pPr marL="457200" indent="0">
              <a:buFontTx/>
              <a:buNone/>
              <a:defRPr sz="2000">
                <a:latin typeface="Bebas Neue" pitchFamily="34" charset="0"/>
              </a:defRPr>
            </a:lvl2pPr>
            <a:lvl3pPr marL="914400" indent="0">
              <a:buFontTx/>
              <a:buNone/>
              <a:defRPr sz="2000">
                <a:latin typeface="Bebas Neue" pitchFamily="34" charset="0"/>
              </a:defRPr>
            </a:lvl3pPr>
            <a:lvl4pPr marL="1371600" indent="0">
              <a:buFontTx/>
              <a:buNone/>
              <a:defRPr sz="2000">
                <a:latin typeface="Bebas Neue" pitchFamily="34" charset="0"/>
              </a:defRPr>
            </a:lvl4pPr>
            <a:lvl5pPr marL="1828800" indent="0">
              <a:buFontTx/>
              <a:buNone/>
              <a:defRPr sz="2000">
                <a:latin typeface="Bebas Neue" pitchFamily="34" charset="0"/>
              </a:defRPr>
            </a:lvl5pPr>
          </a:lstStyle>
          <a:p>
            <a:pPr lvl="0"/>
            <a:endParaRPr lang="en-JM" dirty="0"/>
          </a:p>
        </p:txBody>
      </p:sp>
      <p:sp>
        <p:nvSpPr>
          <p:cNvPr id="13" name="Text Placeholder 12"/>
          <p:cNvSpPr>
            <a:spLocks noGrp="1"/>
          </p:cNvSpPr>
          <p:nvPr>
            <p:ph type="body" sz="quarter" idx="28"/>
          </p:nvPr>
        </p:nvSpPr>
        <p:spPr>
          <a:xfrm>
            <a:off x="6934200" y="2512818"/>
            <a:ext cx="1746504" cy="509783"/>
          </a:xfrm>
          <a:noFill/>
        </p:spPr>
        <p:txBody>
          <a:bodyPr anchor="ctr">
            <a:noAutofit/>
          </a:bodyPr>
          <a:lstStyle>
            <a:lvl1pPr marL="0" indent="0" algn="l">
              <a:buFontTx/>
              <a:buNone/>
              <a:defRPr sz="1600">
                <a:solidFill>
                  <a:srgbClr val="0A5B78"/>
                </a:solidFill>
                <a:latin typeface="Bebas Neue" pitchFamily="34" charset="0"/>
              </a:defRPr>
            </a:lvl1pPr>
            <a:lvl2pPr marL="457200" indent="0">
              <a:buFontTx/>
              <a:buNone/>
              <a:defRPr sz="2000">
                <a:latin typeface="Bebas Neue" pitchFamily="34" charset="0"/>
              </a:defRPr>
            </a:lvl2pPr>
            <a:lvl3pPr marL="914400" indent="0">
              <a:buFontTx/>
              <a:buNone/>
              <a:defRPr sz="2000">
                <a:latin typeface="Bebas Neue" pitchFamily="34" charset="0"/>
              </a:defRPr>
            </a:lvl3pPr>
            <a:lvl4pPr marL="1371600" indent="0">
              <a:buFontTx/>
              <a:buNone/>
              <a:defRPr sz="2000">
                <a:latin typeface="Bebas Neue" pitchFamily="34" charset="0"/>
              </a:defRPr>
            </a:lvl4pPr>
            <a:lvl5pPr marL="1828800" indent="0">
              <a:buFontTx/>
              <a:buNone/>
              <a:defRPr sz="2000">
                <a:latin typeface="Bebas Neue" pitchFamily="34" charset="0"/>
              </a:defRPr>
            </a:lvl5pPr>
          </a:lstStyle>
          <a:p>
            <a:pPr lvl="0"/>
            <a:endParaRPr lang="en-JM" dirty="0"/>
          </a:p>
        </p:txBody>
      </p:sp>
      <p:sp>
        <p:nvSpPr>
          <p:cNvPr id="22" name="Rounded Rectangle 21"/>
          <p:cNvSpPr/>
          <p:nvPr userDrawn="1"/>
        </p:nvSpPr>
        <p:spPr>
          <a:xfrm>
            <a:off x="6858000" y="2108200"/>
            <a:ext cx="685800" cy="406400"/>
          </a:xfrm>
          <a:prstGeom prst="roundRect">
            <a:avLst/>
          </a:prstGeom>
          <a:solidFill>
            <a:srgbClr val="FF6D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3" name="Rounded Rectangle 22"/>
          <p:cNvSpPr/>
          <p:nvPr userDrawn="1"/>
        </p:nvSpPr>
        <p:spPr>
          <a:xfrm>
            <a:off x="4800600" y="2108200"/>
            <a:ext cx="685800" cy="406400"/>
          </a:xfrm>
          <a:prstGeom prst="roundRect">
            <a:avLst/>
          </a:prstGeom>
          <a:solidFill>
            <a:srgbClr val="FF6D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4" name="Rounded Rectangle 23"/>
          <p:cNvSpPr/>
          <p:nvPr userDrawn="1"/>
        </p:nvSpPr>
        <p:spPr>
          <a:xfrm>
            <a:off x="2667000" y="2108200"/>
            <a:ext cx="685800" cy="406400"/>
          </a:xfrm>
          <a:prstGeom prst="roundRect">
            <a:avLst/>
          </a:prstGeom>
          <a:solidFill>
            <a:srgbClr val="FF6D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5" name="Rounded Rectangle 24"/>
          <p:cNvSpPr/>
          <p:nvPr userDrawn="1"/>
        </p:nvSpPr>
        <p:spPr>
          <a:xfrm>
            <a:off x="533400" y="2108200"/>
            <a:ext cx="685800" cy="406400"/>
          </a:xfrm>
          <a:prstGeom prst="roundRect">
            <a:avLst/>
          </a:prstGeom>
          <a:solidFill>
            <a:srgbClr val="FF6D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 Placeholder 12"/>
          <p:cNvSpPr>
            <a:spLocks noGrp="1"/>
          </p:cNvSpPr>
          <p:nvPr>
            <p:ph type="body" sz="quarter" idx="29"/>
          </p:nvPr>
        </p:nvSpPr>
        <p:spPr>
          <a:xfrm>
            <a:off x="576072" y="2108200"/>
            <a:ext cx="685800" cy="304800"/>
          </a:xfrm>
          <a:noFill/>
          <a:ln>
            <a:noFill/>
          </a:ln>
          <a:effectLst/>
        </p:spPr>
        <p:style>
          <a:lnRef idx="1">
            <a:schemeClr val="accent3"/>
          </a:lnRef>
          <a:fillRef idx="3">
            <a:schemeClr val="accent3"/>
          </a:fillRef>
          <a:effectRef idx="2">
            <a:schemeClr val="accent3"/>
          </a:effectRef>
          <a:fontRef idx="none"/>
        </p:style>
        <p:txBody>
          <a:bodyPr anchor="ctr">
            <a:noAutofit/>
          </a:bodyPr>
          <a:lstStyle>
            <a:lvl1pPr marL="0" indent="0" algn="l">
              <a:buFontTx/>
              <a:buNone/>
              <a:defRPr sz="1400">
                <a:solidFill>
                  <a:schemeClr val="bg1"/>
                </a:solidFill>
                <a:latin typeface="Bebas Neue" pitchFamily="34" charset="0"/>
              </a:defRPr>
            </a:lvl1pPr>
            <a:lvl2pPr marL="457200" indent="0">
              <a:buFontTx/>
              <a:buNone/>
              <a:defRPr sz="2000">
                <a:latin typeface="Bebas Neue" pitchFamily="34" charset="0"/>
              </a:defRPr>
            </a:lvl2pPr>
            <a:lvl3pPr marL="914400" indent="0">
              <a:buFontTx/>
              <a:buNone/>
              <a:defRPr sz="2000">
                <a:latin typeface="Bebas Neue" pitchFamily="34" charset="0"/>
              </a:defRPr>
            </a:lvl3pPr>
            <a:lvl4pPr marL="1371600" indent="0">
              <a:buFontTx/>
              <a:buNone/>
              <a:defRPr sz="2000">
                <a:latin typeface="Bebas Neue" pitchFamily="34" charset="0"/>
              </a:defRPr>
            </a:lvl4pPr>
            <a:lvl5pPr marL="1828800" indent="0">
              <a:buFontTx/>
              <a:buNone/>
              <a:defRPr sz="2000">
                <a:latin typeface="Bebas Neue" pitchFamily="34" charset="0"/>
              </a:defRPr>
            </a:lvl5pPr>
          </a:lstStyle>
          <a:p>
            <a:pPr lvl="0"/>
            <a:endParaRPr lang="en-JM" dirty="0"/>
          </a:p>
        </p:txBody>
      </p:sp>
      <p:sp>
        <p:nvSpPr>
          <p:cNvPr id="15" name="Text Placeholder 12"/>
          <p:cNvSpPr>
            <a:spLocks noGrp="1"/>
          </p:cNvSpPr>
          <p:nvPr>
            <p:ph type="body" sz="quarter" idx="30"/>
          </p:nvPr>
        </p:nvSpPr>
        <p:spPr>
          <a:xfrm>
            <a:off x="2743200" y="2108200"/>
            <a:ext cx="685800" cy="304800"/>
          </a:xfrm>
          <a:noFill/>
        </p:spPr>
        <p:txBody>
          <a:bodyPr anchor="ctr">
            <a:noAutofit/>
          </a:bodyPr>
          <a:lstStyle>
            <a:lvl1pPr marL="0" indent="0" algn="l">
              <a:buFontTx/>
              <a:buNone/>
              <a:defRPr sz="1400">
                <a:solidFill>
                  <a:schemeClr val="bg1"/>
                </a:solidFill>
                <a:latin typeface="Bebas Neue" pitchFamily="34" charset="0"/>
              </a:defRPr>
            </a:lvl1pPr>
            <a:lvl2pPr marL="457200" indent="0">
              <a:buFontTx/>
              <a:buNone/>
              <a:defRPr sz="2000">
                <a:latin typeface="Bebas Neue" pitchFamily="34" charset="0"/>
              </a:defRPr>
            </a:lvl2pPr>
            <a:lvl3pPr marL="914400" indent="0">
              <a:buFontTx/>
              <a:buNone/>
              <a:defRPr sz="2000">
                <a:latin typeface="Bebas Neue" pitchFamily="34" charset="0"/>
              </a:defRPr>
            </a:lvl3pPr>
            <a:lvl4pPr marL="1371600" indent="0">
              <a:buFontTx/>
              <a:buNone/>
              <a:defRPr sz="2000">
                <a:latin typeface="Bebas Neue" pitchFamily="34" charset="0"/>
              </a:defRPr>
            </a:lvl4pPr>
            <a:lvl5pPr marL="1828800" indent="0">
              <a:buFontTx/>
              <a:buNone/>
              <a:defRPr sz="2000">
                <a:latin typeface="Bebas Neue" pitchFamily="34" charset="0"/>
              </a:defRPr>
            </a:lvl5pPr>
          </a:lstStyle>
          <a:p>
            <a:pPr lvl="0"/>
            <a:endParaRPr lang="en-JM" dirty="0"/>
          </a:p>
        </p:txBody>
      </p:sp>
      <p:sp>
        <p:nvSpPr>
          <p:cNvPr id="16" name="Text Placeholder 12"/>
          <p:cNvSpPr>
            <a:spLocks noGrp="1"/>
          </p:cNvSpPr>
          <p:nvPr>
            <p:ph type="body" sz="quarter" idx="31"/>
          </p:nvPr>
        </p:nvSpPr>
        <p:spPr>
          <a:xfrm>
            <a:off x="4876800" y="2108200"/>
            <a:ext cx="685800" cy="304800"/>
          </a:xfrm>
          <a:noFill/>
        </p:spPr>
        <p:txBody>
          <a:bodyPr anchor="ctr">
            <a:noAutofit/>
          </a:bodyPr>
          <a:lstStyle>
            <a:lvl1pPr marL="0" indent="0" algn="l">
              <a:buFontTx/>
              <a:buNone/>
              <a:defRPr sz="1400">
                <a:solidFill>
                  <a:srgbClr val="FFFFFF"/>
                </a:solidFill>
                <a:latin typeface="Bebas Neue" pitchFamily="34" charset="0"/>
              </a:defRPr>
            </a:lvl1pPr>
            <a:lvl2pPr marL="457200" indent="0">
              <a:buFontTx/>
              <a:buNone/>
              <a:defRPr sz="2000">
                <a:latin typeface="Bebas Neue" pitchFamily="34" charset="0"/>
              </a:defRPr>
            </a:lvl2pPr>
            <a:lvl3pPr marL="914400" indent="0">
              <a:buFontTx/>
              <a:buNone/>
              <a:defRPr sz="2000">
                <a:latin typeface="Bebas Neue" pitchFamily="34" charset="0"/>
              </a:defRPr>
            </a:lvl3pPr>
            <a:lvl4pPr marL="1371600" indent="0">
              <a:buFontTx/>
              <a:buNone/>
              <a:defRPr sz="2000">
                <a:latin typeface="Bebas Neue" pitchFamily="34" charset="0"/>
              </a:defRPr>
            </a:lvl4pPr>
            <a:lvl5pPr marL="1828800" indent="0">
              <a:buFontTx/>
              <a:buNone/>
              <a:defRPr sz="2000">
                <a:latin typeface="Bebas Neue" pitchFamily="34" charset="0"/>
              </a:defRPr>
            </a:lvl5pPr>
          </a:lstStyle>
          <a:p>
            <a:pPr lvl="0"/>
            <a:endParaRPr lang="en-JM" dirty="0"/>
          </a:p>
        </p:txBody>
      </p:sp>
      <p:sp>
        <p:nvSpPr>
          <p:cNvPr id="17" name="Text Placeholder 12"/>
          <p:cNvSpPr>
            <a:spLocks noGrp="1"/>
          </p:cNvSpPr>
          <p:nvPr>
            <p:ph type="body" sz="quarter" idx="32"/>
          </p:nvPr>
        </p:nvSpPr>
        <p:spPr>
          <a:xfrm>
            <a:off x="6934200" y="2108200"/>
            <a:ext cx="685800" cy="304800"/>
          </a:xfrm>
          <a:noFill/>
        </p:spPr>
        <p:txBody>
          <a:bodyPr anchor="ctr">
            <a:noAutofit/>
          </a:bodyPr>
          <a:lstStyle>
            <a:lvl1pPr marL="0" indent="0" algn="l">
              <a:buFontTx/>
              <a:buNone/>
              <a:defRPr sz="1400">
                <a:solidFill>
                  <a:srgbClr val="FFFFFF"/>
                </a:solidFill>
                <a:latin typeface="Bebas Neue" pitchFamily="34" charset="0"/>
              </a:defRPr>
            </a:lvl1pPr>
            <a:lvl2pPr marL="457200" indent="0">
              <a:buFontTx/>
              <a:buNone/>
              <a:defRPr sz="2000">
                <a:latin typeface="Bebas Neue" pitchFamily="34" charset="0"/>
              </a:defRPr>
            </a:lvl2pPr>
            <a:lvl3pPr marL="914400" indent="0">
              <a:buFontTx/>
              <a:buNone/>
              <a:defRPr sz="2000">
                <a:latin typeface="Bebas Neue" pitchFamily="34" charset="0"/>
              </a:defRPr>
            </a:lvl3pPr>
            <a:lvl4pPr marL="1371600" indent="0">
              <a:buFontTx/>
              <a:buNone/>
              <a:defRPr sz="2000">
                <a:latin typeface="Bebas Neue" pitchFamily="34" charset="0"/>
              </a:defRPr>
            </a:lvl4pPr>
            <a:lvl5pPr marL="1828800" indent="0">
              <a:buFontTx/>
              <a:buNone/>
              <a:defRPr sz="2000">
                <a:latin typeface="Bebas Neue" pitchFamily="34" charset="0"/>
              </a:defRPr>
            </a:lvl5pPr>
          </a:lstStyle>
          <a:p>
            <a:pPr lvl="0"/>
            <a:endParaRPr lang="en-JM" dirty="0"/>
          </a:p>
        </p:txBody>
      </p:sp>
    </p:spTree>
    <p:extLst>
      <p:ext uri="{BB962C8B-B14F-4D97-AF65-F5344CB8AC3E}">
        <p14:creationId xmlns:p14="http://schemas.microsoft.com/office/powerpoint/2010/main" val="440613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ase Stud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Date Placeholder 2"/>
          <p:cNvSpPr>
            <a:spLocks noGrp="1"/>
          </p:cNvSpPr>
          <p:nvPr>
            <p:ph type="dt" sz="half" idx="10"/>
          </p:nvPr>
        </p:nvSpPr>
        <p:spPr>
          <a:xfrm>
            <a:off x="228600" y="482600"/>
            <a:ext cx="2133600" cy="365125"/>
          </a:xfrm>
          <a:prstGeom prst="rect">
            <a:avLst/>
          </a:prstGeom>
        </p:spPr>
        <p:txBody>
          <a:bodyPr/>
          <a:lstStyle/>
          <a:p>
            <a:fld id="{C0672DED-F108-47ED-A2D0-95A8BD9B4C31}" type="datetime1">
              <a:rPr lang="en-JM" smtClean="0"/>
              <a:pPr/>
              <a:t>5/11/16</a:t>
            </a:fld>
            <a:endParaRPr lang="en-JM" dirty="0"/>
          </a:p>
        </p:txBody>
      </p:sp>
      <p:sp>
        <p:nvSpPr>
          <p:cNvPr id="5" name="Slide Number Placeholder 4"/>
          <p:cNvSpPr>
            <a:spLocks noGrp="1"/>
          </p:cNvSpPr>
          <p:nvPr>
            <p:ph type="sldNum" sz="quarter" idx="12"/>
          </p:nvPr>
        </p:nvSpPr>
        <p:spPr>
          <a:xfrm>
            <a:off x="6858000" y="482600"/>
            <a:ext cx="2133600" cy="365125"/>
          </a:xfrm>
          <a:prstGeom prst="rect">
            <a:avLst/>
          </a:prstGeom>
        </p:spPr>
        <p:txBody>
          <a:bodyPr/>
          <a:lstStyle/>
          <a:p>
            <a:fld id="{93481D7B-265B-4A04-8AD6-4DADE6A63D49}" type="slidenum">
              <a:rPr lang="en-JM" smtClean="0"/>
              <a:pPr/>
              <a:t>‹#›</a:t>
            </a:fld>
            <a:endParaRPr lang="en-JM" dirty="0"/>
          </a:p>
        </p:txBody>
      </p:sp>
      <p:sp>
        <p:nvSpPr>
          <p:cNvPr id="6" name="Picture Placeholder 8"/>
          <p:cNvSpPr>
            <a:spLocks noGrp="1"/>
          </p:cNvSpPr>
          <p:nvPr>
            <p:ph type="pic" sz="quarter" idx="13"/>
          </p:nvPr>
        </p:nvSpPr>
        <p:spPr>
          <a:xfrm>
            <a:off x="4800600" y="1712383"/>
            <a:ext cx="3505200" cy="3951817"/>
          </a:xfrm>
          <a:effectLst>
            <a:outerShdw blurRad="50800" dist="38100" dir="5400000" algn="t" rotWithShape="0">
              <a:prstClr val="black">
                <a:alpha val="40000"/>
              </a:prstClr>
            </a:outerShdw>
          </a:effectLst>
        </p:spPr>
        <p:txBody>
          <a:bodyPr>
            <a:normAutofit/>
          </a:bodyPr>
          <a:lstStyle>
            <a:lvl1pPr>
              <a:defRPr sz="1200">
                <a:solidFill>
                  <a:schemeClr val="bg1"/>
                </a:solidFill>
              </a:defRPr>
            </a:lvl1pPr>
          </a:lstStyle>
          <a:p>
            <a:endParaRPr lang="en-JM" dirty="0"/>
          </a:p>
        </p:txBody>
      </p:sp>
      <p:sp>
        <p:nvSpPr>
          <p:cNvPr id="7" name="Content Placeholder 14"/>
          <p:cNvSpPr>
            <a:spLocks noGrp="1"/>
          </p:cNvSpPr>
          <p:nvPr>
            <p:ph sz="quarter" idx="18"/>
          </p:nvPr>
        </p:nvSpPr>
        <p:spPr>
          <a:xfrm>
            <a:off x="914400" y="1701800"/>
            <a:ext cx="2895600" cy="3962400"/>
          </a:xfrm>
        </p:spPr>
        <p:txBody>
          <a:bodyPr>
            <a:noAutofit/>
          </a:bodyPr>
          <a:lstStyle>
            <a:lvl1pPr marL="0" indent="0">
              <a:buFontTx/>
              <a:buNone/>
              <a:defRPr sz="2400">
                <a:solidFill>
                  <a:srgbClr val="FFFFFF"/>
                </a:solidFill>
                <a:latin typeface="Bebas Neue" pitchFamily="34" charset="0"/>
                <a:cs typeface="Arial" pitchFamily="34" charset="0"/>
              </a:defRPr>
            </a:lvl1pPr>
            <a:lvl2pPr marL="457200" indent="0">
              <a:buFontTx/>
              <a:buNone/>
              <a:defRPr sz="1400">
                <a:latin typeface="Arial" pitchFamily="34" charset="0"/>
                <a:cs typeface="Arial" pitchFamily="34" charset="0"/>
              </a:defRPr>
            </a:lvl2pPr>
            <a:lvl3pPr marL="914400" indent="0">
              <a:buFontTx/>
              <a:buNone/>
              <a:defRPr sz="1400">
                <a:latin typeface="Arial" pitchFamily="34" charset="0"/>
                <a:cs typeface="Arial" pitchFamily="34" charset="0"/>
              </a:defRPr>
            </a:lvl3pPr>
            <a:lvl4pPr marL="1371600" indent="0">
              <a:buFontTx/>
              <a:buNone/>
              <a:defRPr sz="1400">
                <a:latin typeface="Arial" pitchFamily="34" charset="0"/>
                <a:cs typeface="Arial" pitchFamily="34" charset="0"/>
              </a:defRPr>
            </a:lvl4pPr>
            <a:lvl5pPr marL="1828800" indent="0">
              <a:buFontTx/>
              <a:buNone/>
              <a:defRPr sz="1400">
                <a:latin typeface="Arial" pitchFamily="34" charset="0"/>
                <a:cs typeface="Arial" pitchFamily="34" charset="0"/>
              </a:defRPr>
            </a:lvl5pPr>
          </a:lstStyle>
          <a:p>
            <a:pPr lvl="0"/>
            <a:endParaRPr lang="en-JM" dirty="0"/>
          </a:p>
        </p:txBody>
      </p:sp>
    </p:spTree>
    <p:extLst>
      <p:ext uri="{BB962C8B-B14F-4D97-AF65-F5344CB8AC3E}">
        <p14:creationId xmlns:p14="http://schemas.microsoft.com/office/powerpoint/2010/main" val="1967699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mart Ar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Date Placeholder 2"/>
          <p:cNvSpPr>
            <a:spLocks noGrp="1"/>
          </p:cNvSpPr>
          <p:nvPr>
            <p:ph type="dt" sz="half" idx="10"/>
          </p:nvPr>
        </p:nvSpPr>
        <p:spPr>
          <a:xfrm>
            <a:off x="228600" y="482600"/>
            <a:ext cx="2133600" cy="365125"/>
          </a:xfrm>
          <a:prstGeom prst="rect">
            <a:avLst/>
          </a:prstGeom>
        </p:spPr>
        <p:txBody>
          <a:bodyPr/>
          <a:lstStyle/>
          <a:p>
            <a:fld id="{C0672DED-F108-47ED-A2D0-95A8BD9B4C31}" type="datetime1">
              <a:rPr lang="en-JM" smtClean="0"/>
              <a:pPr/>
              <a:t>5/11/16</a:t>
            </a:fld>
            <a:endParaRPr lang="en-JM" dirty="0"/>
          </a:p>
        </p:txBody>
      </p:sp>
      <p:sp>
        <p:nvSpPr>
          <p:cNvPr id="5" name="Slide Number Placeholder 4"/>
          <p:cNvSpPr>
            <a:spLocks noGrp="1"/>
          </p:cNvSpPr>
          <p:nvPr>
            <p:ph type="sldNum" sz="quarter" idx="12"/>
          </p:nvPr>
        </p:nvSpPr>
        <p:spPr>
          <a:xfrm>
            <a:off x="6858000" y="482600"/>
            <a:ext cx="2133600" cy="365125"/>
          </a:xfrm>
          <a:prstGeom prst="rect">
            <a:avLst/>
          </a:prstGeom>
        </p:spPr>
        <p:txBody>
          <a:bodyPr/>
          <a:lstStyle/>
          <a:p>
            <a:fld id="{93481D7B-265B-4A04-8AD6-4DADE6A63D49}" type="slidenum">
              <a:rPr lang="en-JM" smtClean="0"/>
              <a:pPr/>
              <a:t>‹#›</a:t>
            </a:fld>
            <a:endParaRPr lang="en-JM" dirty="0"/>
          </a:p>
        </p:txBody>
      </p:sp>
      <p:sp>
        <p:nvSpPr>
          <p:cNvPr id="6" name="SmartArt Placeholder 16"/>
          <p:cNvSpPr>
            <a:spLocks noGrp="1"/>
          </p:cNvSpPr>
          <p:nvPr>
            <p:ph type="dgm" sz="quarter" idx="14"/>
          </p:nvPr>
        </p:nvSpPr>
        <p:spPr>
          <a:xfrm>
            <a:off x="4495800" y="1397000"/>
            <a:ext cx="4114800" cy="4658784"/>
          </a:xfrm>
        </p:spPr>
        <p:txBody>
          <a:bodyPr>
            <a:normAutofit/>
          </a:bodyPr>
          <a:lstStyle>
            <a:lvl1pPr>
              <a:defRPr sz="1600">
                <a:latin typeface="Bebas Neue" pitchFamily="34" charset="0"/>
              </a:defRPr>
            </a:lvl1pPr>
          </a:lstStyle>
          <a:p>
            <a:endParaRPr lang="en-JM" dirty="0"/>
          </a:p>
        </p:txBody>
      </p:sp>
      <p:sp>
        <p:nvSpPr>
          <p:cNvPr id="13" name="Rounded Rectangle 12"/>
          <p:cNvSpPr/>
          <p:nvPr userDrawn="1"/>
        </p:nvSpPr>
        <p:spPr>
          <a:xfrm>
            <a:off x="685800" y="4546600"/>
            <a:ext cx="3657600" cy="1219200"/>
          </a:xfrm>
          <a:prstGeom prst="roundRect">
            <a:avLst/>
          </a:prstGeom>
          <a:solidFill>
            <a:srgbClr val="FFFFF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ounded Rectangle 13"/>
          <p:cNvSpPr/>
          <p:nvPr userDrawn="1"/>
        </p:nvSpPr>
        <p:spPr>
          <a:xfrm>
            <a:off x="685800" y="3022600"/>
            <a:ext cx="3657600" cy="1219200"/>
          </a:xfrm>
          <a:prstGeom prst="roundRect">
            <a:avLst/>
          </a:prstGeom>
          <a:solidFill>
            <a:srgbClr val="FFFFF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ounded Rectangle 14"/>
          <p:cNvSpPr/>
          <p:nvPr userDrawn="1"/>
        </p:nvSpPr>
        <p:spPr>
          <a:xfrm>
            <a:off x="685800" y="1600200"/>
            <a:ext cx="3657600" cy="1117600"/>
          </a:xfrm>
          <a:prstGeom prst="roundRect">
            <a:avLst/>
          </a:prstGeom>
          <a:solidFill>
            <a:srgbClr val="FFFFF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Text Placeholder 18"/>
          <p:cNvSpPr>
            <a:spLocks noGrp="1"/>
          </p:cNvSpPr>
          <p:nvPr>
            <p:ph type="body" sz="quarter" idx="15"/>
          </p:nvPr>
        </p:nvSpPr>
        <p:spPr>
          <a:xfrm>
            <a:off x="762000" y="1701801"/>
            <a:ext cx="2895600" cy="378884"/>
          </a:xfrm>
        </p:spPr>
        <p:txBody>
          <a:bodyPr>
            <a:noAutofit/>
          </a:bodyPr>
          <a:lstStyle>
            <a:lvl1pPr marL="0" indent="0">
              <a:buFontTx/>
              <a:buNone/>
              <a:defRPr sz="1600">
                <a:solidFill>
                  <a:srgbClr val="09495F"/>
                </a:solidFill>
                <a:latin typeface="Bebas Neue"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8" name="Text Placeholder 20"/>
          <p:cNvSpPr>
            <a:spLocks noGrp="1"/>
          </p:cNvSpPr>
          <p:nvPr>
            <p:ph type="body" sz="quarter" idx="16"/>
          </p:nvPr>
        </p:nvSpPr>
        <p:spPr>
          <a:xfrm>
            <a:off x="762000" y="2108200"/>
            <a:ext cx="3581400" cy="711200"/>
          </a:xfrm>
        </p:spPr>
        <p:txBody>
          <a:bodyPr>
            <a:normAutofit/>
          </a:bodyPr>
          <a:lstStyle>
            <a:lvl1pPr marL="0" indent="0">
              <a:buFontTx/>
              <a:buNone/>
              <a:defRPr sz="12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9" name="Text Placeholder 18"/>
          <p:cNvSpPr>
            <a:spLocks noGrp="1"/>
          </p:cNvSpPr>
          <p:nvPr>
            <p:ph type="body" sz="quarter" idx="17"/>
          </p:nvPr>
        </p:nvSpPr>
        <p:spPr>
          <a:xfrm>
            <a:off x="762000" y="3124201"/>
            <a:ext cx="2895600" cy="378884"/>
          </a:xfrm>
        </p:spPr>
        <p:txBody>
          <a:bodyPr>
            <a:noAutofit/>
          </a:bodyPr>
          <a:lstStyle>
            <a:lvl1pPr marL="0" indent="0">
              <a:buFontTx/>
              <a:buNone/>
              <a:defRPr sz="1600">
                <a:solidFill>
                  <a:srgbClr val="09495F"/>
                </a:solidFill>
                <a:latin typeface="Bebas Neue"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10" name="Text Placeholder 20"/>
          <p:cNvSpPr>
            <a:spLocks noGrp="1"/>
          </p:cNvSpPr>
          <p:nvPr>
            <p:ph type="body" sz="quarter" idx="18"/>
          </p:nvPr>
        </p:nvSpPr>
        <p:spPr>
          <a:xfrm>
            <a:off x="762000" y="3530600"/>
            <a:ext cx="3581400" cy="711200"/>
          </a:xfrm>
        </p:spPr>
        <p:txBody>
          <a:bodyPr>
            <a:normAutofit/>
          </a:bodyPr>
          <a:lstStyle>
            <a:lvl1pPr marL="0" indent="0">
              <a:buFontTx/>
              <a:buNone/>
              <a:defRPr sz="12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2" name="Text Placeholder 20"/>
          <p:cNvSpPr>
            <a:spLocks noGrp="1"/>
          </p:cNvSpPr>
          <p:nvPr>
            <p:ph type="body" sz="quarter" idx="20"/>
          </p:nvPr>
        </p:nvSpPr>
        <p:spPr>
          <a:xfrm>
            <a:off x="762000" y="5054600"/>
            <a:ext cx="3581400" cy="711200"/>
          </a:xfrm>
        </p:spPr>
        <p:txBody>
          <a:bodyPr>
            <a:normAutofit/>
          </a:bodyPr>
          <a:lstStyle>
            <a:lvl1pPr marL="0" indent="0">
              <a:buFontTx/>
              <a:buNone/>
              <a:defRPr sz="12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1" name="Text Placeholder 18"/>
          <p:cNvSpPr>
            <a:spLocks noGrp="1"/>
          </p:cNvSpPr>
          <p:nvPr>
            <p:ph type="body" sz="quarter" idx="19"/>
          </p:nvPr>
        </p:nvSpPr>
        <p:spPr>
          <a:xfrm>
            <a:off x="762000" y="4648201"/>
            <a:ext cx="2895600" cy="378884"/>
          </a:xfrm>
        </p:spPr>
        <p:txBody>
          <a:bodyPr>
            <a:noAutofit/>
          </a:bodyPr>
          <a:lstStyle>
            <a:lvl1pPr marL="0" indent="0">
              <a:buFontTx/>
              <a:buNone/>
              <a:defRPr sz="1600">
                <a:solidFill>
                  <a:srgbClr val="09495F"/>
                </a:solidFill>
                <a:latin typeface="Bebas Neue"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Tree>
    <p:extLst>
      <p:ext uri="{BB962C8B-B14F-4D97-AF65-F5344CB8AC3E}">
        <p14:creationId xmlns:p14="http://schemas.microsoft.com/office/powerpoint/2010/main" val="11653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eft  Image and Content">
    <p:spTree>
      <p:nvGrpSpPr>
        <p:cNvPr id="1" name=""/>
        <p:cNvGrpSpPr/>
        <p:nvPr/>
      </p:nvGrpSpPr>
      <p:grpSpPr>
        <a:xfrm>
          <a:off x="0" y="0"/>
          <a:ext cx="0" cy="0"/>
          <a:chOff x="0" y="0"/>
          <a:chExt cx="0" cy="0"/>
        </a:xfrm>
      </p:grpSpPr>
      <p:sp>
        <p:nvSpPr>
          <p:cNvPr id="23" name="Rectangle 22"/>
          <p:cNvSpPr/>
          <p:nvPr userDrawn="1"/>
        </p:nvSpPr>
        <p:spPr>
          <a:xfrm>
            <a:off x="-76200" y="-127000"/>
            <a:ext cx="9296400" cy="7112000"/>
          </a:xfrm>
          <a:prstGeom prst="rect">
            <a:avLst/>
          </a:prstGeom>
          <a:solidFill>
            <a:srgbClr val="0A5B7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2" name="Picture 21" descr="background-01.jpg"/>
          <p:cNvPicPr>
            <a:picLocks noChangeAspect="1"/>
          </p:cNvPicPr>
          <p:nvPr userDrawn="1"/>
        </p:nvPicPr>
        <p:blipFill>
          <a:blip r:embed="rId2">
            <a:alphaModFix amt="18000"/>
            <a:extLst>
              <a:ext uri="{28A0092B-C50C-407E-A947-70E740481C1C}">
                <a14:useLocalDpi xmlns:a14="http://schemas.microsoft.com/office/drawing/2010/main" val="0"/>
              </a:ext>
            </a:extLst>
          </a:blip>
          <a:stretch>
            <a:fillRect/>
          </a:stretch>
        </p:blipFill>
        <p:spPr>
          <a:xfrm>
            <a:off x="-228600" y="-228600"/>
            <a:ext cx="9601200" cy="7315200"/>
          </a:xfrm>
          <a:prstGeom prst="rect">
            <a:avLst/>
          </a:prstGeom>
        </p:spPr>
      </p:pic>
      <p:sp>
        <p:nvSpPr>
          <p:cNvPr id="11" name="Text Placeholder 12"/>
          <p:cNvSpPr>
            <a:spLocks noGrp="1"/>
          </p:cNvSpPr>
          <p:nvPr>
            <p:ph type="body" sz="quarter" idx="16"/>
          </p:nvPr>
        </p:nvSpPr>
        <p:spPr>
          <a:xfrm>
            <a:off x="5640649" y="685800"/>
            <a:ext cx="3514725" cy="609600"/>
          </a:xfrm>
          <a:solidFill>
            <a:srgbClr val="FF883D"/>
          </a:solidFill>
        </p:spPr>
        <p:txBody>
          <a:bodyPr anchor="ctr">
            <a:noAutofit/>
          </a:bodyPr>
          <a:lstStyle>
            <a:lvl1pPr marL="0" indent="0" algn="ctr">
              <a:buFontTx/>
              <a:buNone/>
              <a:defRPr sz="2800">
                <a:solidFill>
                  <a:schemeClr val="bg1"/>
                </a:solidFill>
                <a:latin typeface="Bebas Neue" pitchFamily="34" charset="0"/>
              </a:defRPr>
            </a:lvl1pPr>
            <a:lvl2pPr marL="457200" indent="0">
              <a:buFontTx/>
              <a:buNone/>
              <a:defRPr sz="2000">
                <a:latin typeface="Bebas Neue" pitchFamily="34" charset="0"/>
              </a:defRPr>
            </a:lvl2pPr>
            <a:lvl3pPr marL="914400" indent="0">
              <a:buFontTx/>
              <a:buNone/>
              <a:defRPr sz="2000">
                <a:latin typeface="Bebas Neue" pitchFamily="34" charset="0"/>
              </a:defRPr>
            </a:lvl3pPr>
            <a:lvl4pPr marL="1371600" indent="0">
              <a:buFontTx/>
              <a:buNone/>
              <a:defRPr sz="2000">
                <a:latin typeface="Bebas Neue" pitchFamily="34" charset="0"/>
              </a:defRPr>
            </a:lvl4pPr>
            <a:lvl5pPr marL="1828800" indent="0">
              <a:buFontTx/>
              <a:buNone/>
              <a:defRPr sz="2000">
                <a:latin typeface="Bebas Neue" pitchFamily="34" charset="0"/>
              </a:defRPr>
            </a:lvl5pPr>
          </a:lstStyle>
          <a:p>
            <a:pPr lvl="0"/>
            <a:endParaRPr lang="en-JM" dirty="0"/>
          </a:p>
        </p:txBody>
      </p:sp>
      <p:cxnSp>
        <p:nvCxnSpPr>
          <p:cNvPr id="12" name="Straight Connector 11"/>
          <p:cNvCxnSpPr/>
          <p:nvPr userDrawn="1"/>
        </p:nvCxnSpPr>
        <p:spPr>
          <a:xfrm>
            <a:off x="6317490" y="3327400"/>
            <a:ext cx="236931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1"/>
          <p:cNvSpPr>
            <a:spLocks noGrp="1"/>
          </p:cNvSpPr>
          <p:nvPr>
            <p:ph type="pic" sz="quarter" idx="17"/>
          </p:nvPr>
        </p:nvSpPr>
        <p:spPr>
          <a:xfrm>
            <a:off x="0" y="0"/>
            <a:ext cx="5638800" cy="6858000"/>
          </a:xfrm>
        </p:spPr>
        <p:txBody>
          <a:bodyPr>
            <a:normAutofit/>
          </a:bodyPr>
          <a:lstStyle>
            <a:lvl1pPr>
              <a:defRPr sz="1200"/>
            </a:lvl1pPr>
          </a:lstStyle>
          <a:p>
            <a:endParaRPr lang="en-JM" dirty="0"/>
          </a:p>
        </p:txBody>
      </p:sp>
      <p:sp>
        <p:nvSpPr>
          <p:cNvPr id="14" name="Text Placeholder 13"/>
          <p:cNvSpPr>
            <a:spLocks noGrp="1"/>
          </p:cNvSpPr>
          <p:nvPr>
            <p:ph type="body" sz="quarter" idx="18"/>
          </p:nvPr>
        </p:nvSpPr>
        <p:spPr>
          <a:xfrm>
            <a:off x="6523037" y="2006600"/>
            <a:ext cx="1752600" cy="406400"/>
          </a:xfrm>
        </p:spPr>
        <p:txBody>
          <a:bodyPr>
            <a:noAutofit/>
          </a:bodyPr>
          <a:lstStyle>
            <a:lvl1pPr marL="0" indent="0" algn="ctr">
              <a:buNone/>
              <a:defRPr sz="1800">
                <a:solidFill>
                  <a:srgbClr val="FFFFFF"/>
                </a:solidFill>
                <a:latin typeface="Bebas Neue" pitchFamily="34" charset="0"/>
              </a:defRPr>
            </a:lvl1pPr>
          </a:lstStyle>
          <a:p>
            <a:pPr lvl="0"/>
            <a:endParaRPr lang="en-JM" dirty="0"/>
          </a:p>
        </p:txBody>
      </p:sp>
      <p:sp>
        <p:nvSpPr>
          <p:cNvPr id="15" name="Text Placeholder 15"/>
          <p:cNvSpPr>
            <a:spLocks noGrp="1"/>
          </p:cNvSpPr>
          <p:nvPr>
            <p:ph type="body" sz="quarter" idx="19"/>
          </p:nvPr>
        </p:nvSpPr>
        <p:spPr>
          <a:xfrm>
            <a:off x="6180137" y="2413000"/>
            <a:ext cx="2438400" cy="711200"/>
          </a:xfrm>
        </p:spPr>
        <p:txBody>
          <a:bodyPr>
            <a:normAutofit/>
          </a:bodyPr>
          <a:lstStyle>
            <a:lvl1pPr marL="0" indent="0" algn="ctr">
              <a:buFontTx/>
              <a:buNone/>
              <a:defRPr sz="1200">
                <a:solidFill>
                  <a:srgbClr val="E2D016"/>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6" name="Text Placeholder 13"/>
          <p:cNvSpPr>
            <a:spLocks noGrp="1"/>
          </p:cNvSpPr>
          <p:nvPr>
            <p:ph type="body" sz="quarter" idx="20"/>
          </p:nvPr>
        </p:nvSpPr>
        <p:spPr>
          <a:xfrm>
            <a:off x="6591300" y="3632200"/>
            <a:ext cx="1752600" cy="406400"/>
          </a:xfrm>
        </p:spPr>
        <p:txBody>
          <a:bodyPr>
            <a:noAutofit/>
          </a:bodyPr>
          <a:lstStyle>
            <a:lvl1pPr marL="0" indent="0" algn="ctr">
              <a:buNone/>
              <a:defRPr sz="1800">
                <a:solidFill>
                  <a:srgbClr val="FFFFFF"/>
                </a:solidFill>
                <a:latin typeface="Bebas Neue" pitchFamily="34" charset="0"/>
              </a:defRPr>
            </a:lvl1pPr>
          </a:lstStyle>
          <a:p>
            <a:pPr lvl="0"/>
            <a:endParaRPr lang="en-JM" dirty="0"/>
          </a:p>
        </p:txBody>
      </p:sp>
      <p:sp>
        <p:nvSpPr>
          <p:cNvPr id="17" name="Text Placeholder 15"/>
          <p:cNvSpPr>
            <a:spLocks noGrp="1"/>
          </p:cNvSpPr>
          <p:nvPr>
            <p:ph type="body" sz="quarter" idx="21" hasCustomPrompt="1"/>
          </p:nvPr>
        </p:nvSpPr>
        <p:spPr>
          <a:xfrm>
            <a:off x="6248400" y="4038600"/>
            <a:ext cx="2438400" cy="1117600"/>
          </a:xfrm>
        </p:spPr>
        <p:txBody>
          <a:bodyPr>
            <a:normAutofit/>
          </a:bodyPr>
          <a:lstStyle>
            <a:lvl1pPr marL="0" indent="0" algn="ctr">
              <a:buFontTx/>
              <a:buNone/>
              <a:defRPr sz="1200">
                <a:solidFill>
                  <a:srgbClr val="E2D016"/>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Win PowerPoint Template</a:t>
            </a:r>
            <a:endParaRPr lang="en-JM" dirty="0"/>
          </a:p>
        </p:txBody>
      </p:sp>
      <p:sp>
        <p:nvSpPr>
          <p:cNvPr id="24" name="Chevron 23"/>
          <p:cNvSpPr/>
          <p:nvPr userDrawn="1"/>
        </p:nvSpPr>
        <p:spPr>
          <a:xfrm flipH="1">
            <a:off x="5791200" y="6375401"/>
            <a:ext cx="147320" cy="368300"/>
          </a:xfrm>
          <a:prstGeom prst="chevron">
            <a:avLst>
              <a:gd name="adj" fmla="val 57412"/>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800" dirty="0">
              <a:solidFill>
                <a:schemeClr val="tx1"/>
              </a:solidFill>
            </a:endParaRPr>
          </a:p>
        </p:txBody>
      </p:sp>
      <p:sp>
        <p:nvSpPr>
          <p:cNvPr id="25" name="Chevron 24"/>
          <p:cNvSpPr/>
          <p:nvPr userDrawn="1"/>
        </p:nvSpPr>
        <p:spPr>
          <a:xfrm>
            <a:off x="8839201" y="6311899"/>
            <a:ext cx="147320" cy="368300"/>
          </a:xfrm>
          <a:prstGeom prst="chevron">
            <a:avLst>
              <a:gd name="adj" fmla="val 57412"/>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800" dirty="0">
              <a:solidFill>
                <a:schemeClr val="tx1"/>
              </a:solidFill>
            </a:endParaRPr>
          </a:p>
        </p:txBody>
      </p:sp>
    </p:spTree>
    <p:extLst>
      <p:ext uri="{BB962C8B-B14F-4D97-AF65-F5344CB8AC3E}">
        <p14:creationId xmlns:p14="http://schemas.microsoft.com/office/powerpoint/2010/main" val="972371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r Graph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Date Placeholder 2"/>
          <p:cNvSpPr>
            <a:spLocks noGrp="1"/>
          </p:cNvSpPr>
          <p:nvPr>
            <p:ph type="dt" sz="half" idx="10"/>
          </p:nvPr>
        </p:nvSpPr>
        <p:spPr>
          <a:xfrm>
            <a:off x="228600" y="482600"/>
            <a:ext cx="2133600" cy="365125"/>
          </a:xfrm>
          <a:prstGeom prst="rect">
            <a:avLst/>
          </a:prstGeom>
        </p:spPr>
        <p:txBody>
          <a:bodyPr/>
          <a:lstStyle/>
          <a:p>
            <a:fld id="{C0672DED-F108-47ED-A2D0-95A8BD9B4C31}" type="datetime1">
              <a:rPr lang="en-JM" smtClean="0"/>
              <a:pPr/>
              <a:t>5/11/16</a:t>
            </a:fld>
            <a:endParaRPr lang="en-JM" dirty="0"/>
          </a:p>
        </p:txBody>
      </p:sp>
      <p:sp>
        <p:nvSpPr>
          <p:cNvPr id="5" name="Slide Number Placeholder 4"/>
          <p:cNvSpPr>
            <a:spLocks noGrp="1"/>
          </p:cNvSpPr>
          <p:nvPr>
            <p:ph type="sldNum" sz="quarter" idx="12"/>
          </p:nvPr>
        </p:nvSpPr>
        <p:spPr>
          <a:xfrm>
            <a:off x="6858000" y="482600"/>
            <a:ext cx="2133600" cy="365125"/>
          </a:xfrm>
          <a:prstGeom prst="rect">
            <a:avLst/>
          </a:prstGeom>
        </p:spPr>
        <p:txBody>
          <a:bodyPr/>
          <a:lstStyle/>
          <a:p>
            <a:fld id="{93481D7B-265B-4A04-8AD6-4DADE6A63D49}" type="slidenum">
              <a:rPr lang="en-JM" smtClean="0"/>
              <a:pPr/>
              <a:t>‹#›</a:t>
            </a:fld>
            <a:endParaRPr lang="en-JM" dirty="0"/>
          </a:p>
        </p:txBody>
      </p:sp>
      <p:sp>
        <p:nvSpPr>
          <p:cNvPr id="12" name="Chart Placeholder 12"/>
          <p:cNvSpPr>
            <a:spLocks noGrp="1"/>
          </p:cNvSpPr>
          <p:nvPr>
            <p:ph type="chart" sz="quarter" idx="21"/>
          </p:nvPr>
        </p:nvSpPr>
        <p:spPr>
          <a:xfrm>
            <a:off x="533400" y="1600200"/>
            <a:ext cx="4572000" cy="4368800"/>
          </a:xfrm>
        </p:spPr>
        <p:txBody>
          <a:bodyPr>
            <a:normAutofit/>
          </a:bodyPr>
          <a:lstStyle>
            <a:lvl1pPr>
              <a:defRPr sz="1200"/>
            </a:lvl1pPr>
          </a:lstStyle>
          <a:p>
            <a:endParaRPr lang="en-JM" dirty="0"/>
          </a:p>
        </p:txBody>
      </p:sp>
      <p:sp>
        <p:nvSpPr>
          <p:cNvPr id="13" name="Rounded Rectangle 12"/>
          <p:cNvSpPr/>
          <p:nvPr userDrawn="1"/>
        </p:nvSpPr>
        <p:spPr>
          <a:xfrm>
            <a:off x="5791200" y="4546600"/>
            <a:ext cx="3657600" cy="1219200"/>
          </a:xfrm>
          <a:prstGeom prst="roundRect">
            <a:avLst/>
          </a:prstGeom>
          <a:solidFill>
            <a:srgbClr val="FFFFF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ounded Rectangle 13"/>
          <p:cNvSpPr/>
          <p:nvPr userDrawn="1"/>
        </p:nvSpPr>
        <p:spPr>
          <a:xfrm>
            <a:off x="5791200" y="3022600"/>
            <a:ext cx="3657600" cy="1219200"/>
          </a:xfrm>
          <a:prstGeom prst="roundRect">
            <a:avLst/>
          </a:prstGeom>
          <a:solidFill>
            <a:srgbClr val="FFFFF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ounded Rectangle 14"/>
          <p:cNvSpPr/>
          <p:nvPr userDrawn="1"/>
        </p:nvSpPr>
        <p:spPr>
          <a:xfrm>
            <a:off x="5791200" y="1600200"/>
            <a:ext cx="3657600" cy="1117600"/>
          </a:xfrm>
          <a:prstGeom prst="roundRect">
            <a:avLst/>
          </a:prstGeom>
          <a:solidFill>
            <a:srgbClr val="FFFFF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ext Placeholder 18"/>
          <p:cNvSpPr>
            <a:spLocks noGrp="1"/>
          </p:cNvSpPr>
          <p:nvPr>
            <p:ph type="body" sz="quarter" idx="15"/>
          </p:nvPr>
        </p:nvSpPr>
        <p:spPr>
          <a:xfrm>
            <a:off x="5791201" y="1701801"/>
            <a:ext cx="2371725" cy="378884"/>
          </a:xfrm>
        </p:spPr>
        <p:txBody>
          <a:bodyPr>
            <a:noAutofit/>
          </a:bodyPr>
          <a:lstStyle>
            <a:lvl1pPr marL="0" indent="0">
              <a:buFontTx/>
              <a:buNone/>
              <a:defRPr sz="1600">
                <a:solidFill>
                  <a:srgbClr val="09495F"/>
                </a:solidFill>
                <a:latin typeface="Bebas Neue"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7" name="Text Placeholder 20"/>
          <p:cNvSpPr>
            <a:spLocks noGrp="1"/>
          </p:cNvSpPr>
          <p:nvPr>
            <p:ph type="body" sz="quarter" idx="16"/>
          </p:nvPr>
        </p:nvSpPr>
        <p:spPr>
          <a:xfrm>
            <a:off x="5791200" y="2108200"/>
            <a:ext cx="2819400" cy="711200"/>
          </a:xfrm>
        </p:spPr>
        <p:txBody>
          <a:bodyPr>
            <a:normAutofit/>
          </a:bodyPr>
          <a:lstStyle>
            <a:lvl1pPr marL="0" indent="0">
              <a:buFontTx/>
              <a:buNone/>
              <a:defRPr sz="12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8" name="Text Placeholder 18"/>
          <p:cNvSpPr>
            <a:spLocks noGrp="1"/>
          </p:cNvSpPr>
          <p:nvPr>
            <p:ph type="body" sz="quarter" idx="17"/>
          </p:nvPr>
        </p:nvSpPr>
        <p:spPr>
          <a:xfrm>
            <a:off x="5791200" y="3124201"/>
            <a:ext cx="2533650" cy="378884"/>
          </a:xfrm>
        </p:spPr>
        <p:txBody>
          <a:bodyPr>
            <a:noAutofit/>
          </a:bodyPr>
          <a:lstStyle>
            <a:lvl1pPr marL="0" indent="0">
              <a:buFontTx/>
              <a:buNone/>
              <a:defRPr sz="1600">
                <a:solidFill>
                  <a:srgbClr val="09495F"/>
                </a:solidFill>
                <a:latin typeface="Bebas Neue"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9" name="Text Placeholder 20"/>
          <p:cNvSpPr>
            <a:spLocks noGrp="1"/>
          </p:cNvSpPr>
          <p:nvPr>
            <p:ph type="body" sz="quarter" idx="18"/>
          </p:nvPr>
        </p:nvSpPr>
        <p:spPr>
          <a:xfrm>
            <a:off x="5791200" y="3530600"/>
            <a:ext cx="2819400" cy="711200"/>
          </a:xfrm>
        </p:spPr>
        <p:txBody>
          <a:bodyPr>
            <a:normAutofit/>
          </a:bodyPr>
          <a:lstStyle>
            <a:lvl1pPr marL="0" indent="0">
              <a:buFontTx/>
              <a:buNone/>
              <a:defRPr sz="12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0" name="Text Placeholder 18"/>
          <p:cNvSpPr>
            <a:spLocks noGrp="1"/>
          </p:cNvSpPr>
          <p:nvPr>
            <p:ph type="body" sz="quarter" idx="19"/>
          </p:nvPr>
        </p:nvSpPr>
        <p:spPr>
          <a:xfrm>
            <a:off x="5791200" y="4648201"/>
            <a:ext cx="2514600" cy="378884"/>
          </a:xfrm>
        </p:spPr>
        <p:txBody>
          <a:bodyPr>
            <a:noAutofit/>
          </a:bodyPr>
          <a:lstStyle>
            <a:lvl1pPr marL="0" indent="0">
              <a:buFontTx/>
              <a:buNone/>
              <a:defRPr sz="1600">
                <a:solidFill>
                  <a:srgbClr val="09495F"/>
                </a:solidFill>
                <a:latin typeface="Bebas Neue" pitchFamily="34" charset="0"/>
              </a:defRPr>
            </a:lvl1pPr>
            <a:lvl2pPr marL="457200" indent="0">
              <a:buFontTx/>
              <a:buNone/>
              <a:defRPr sz="1600">
                <a:latin typeface="Bebas Neue" pitchFamily="34" charset="0"/>
              </a:defRPr>
            </a:lvl2pPr>
            <a:lvl3pPr marL="914400" indent="0">
              <a:buFontTx/>
              <a:buNone/>
              <a:defRPr sz="1600">
                <a:latin typeface="Bebas Neue" pitchFamily="34" charset="0"/>
              </a:defRPr>
            </a:lvl3pPr>
            <a:lvl4pPr marL="1371600" indent="0">
              <a:buFontTx/>
              <a:buNone/>
              <a:defRPr sz="1600">
                <a:latin typeface="Bebas Neue" pitchFamily="34" charset="0"/>
              </a:defRPr>
            </a:lvl4pPr>
            <a:lvl5pPr marL="1828800" indent="0">
              <a:buFontTx/>
              <a:buNone/>
              <a:defRPr sz="1600">
                <a:latin typeface="Bebas Neue" pitchFamily="34" charset="0"/>
              </a:defRPr>
            </a:lvl5pPr>
          </a:lstStyle>
          <a:p>
            <a:pPr lvl="0"/>
            <a:endParaRPr lang="en-JM" dirty="0"/>
          </a:p>
        </p:txBody>
      </p:sp>
      <p:sp>
        <p:nvSpPr>
          <p:cNvPr id="11" name="Text Placeholder 20"/>
          <p:cNvSpPr>
            <a:spLocks noGrp="1"/>
          </p:cNvSpPr>
          <p:nvPr>
            <p:ph type="body" sz="quarter" idx="20"/>
          </p:nvPr>
        </p:nvSpPr>
        <p:spPr>
          <a:xfrm>
            <a:off x="5791200" y="5054600"/>
            <a:ext cx="2971800" cy="711200"/>
          </a:xfrm>
        </p:spPr>
        <p:txBody>
          <a:bodyPr>
            <a:normAutofit/>
          </a:bodyPr>
          <a:lstStyle>
            <a:lvl1pPr marL="0" indent="0">
              <a:buFontTx/>
              <a:buNone/>
              <a:defRPr sz="1200">
                <a:solidFill>
                  <a:schemeClr val="tx1">
                    <a:lumMod val="85000"/>
                    <a:lumOff val="15000"/>
                  </a:schemeClr>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Tree>
    <p:extLst>
      <p:ext uri="{BB962C8B-B14F-4D97-AF65-F5344CB8AC3E}">
        <p14:creationId xmlns:p14="http://schemas.microsoft.com/office/powerpoint/2010/main" val="1648951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Date Placeholder 2"/>
          <p:cNvSpPr>
            <a:spLocks noGrp="1"/>
          </p:cNvSpPr>
          <p:nvPr>
            <p:ph type="dt" sz="half" idx="10"/>
          </p:nvPr>
        </p:nvSpPr>
        <p:spPr>
          <a:xfrm>
            <a:off x="228600" y="482600"/>
            <a:ext cx="2133600" cy="365125"/>
          </a:xfrm>
          <a:prstGeom prst="rect">
            <a:avLst/>
          </a:prstGeom>
        </p:spPr>
        <p:txBody>
          <a:bodyPr/>
          <a:lstStyle/>
          <a:p>
            <a:fld id="{C0672DED-F108-47ED-A2D0-95A8BD9B4C31}" type="datetime1">
              <a:rPr lang="en-JM" smtClean="0"/>
              <a:pPr/>
              <a:t>5/11/16</a:t>
            </a:fld>
            <a:endParaRPr lang="en-JM" dirty="0"/>
          </a:p>
        </p:txBody>
      </p:sp>
      <p:sp>
        <p:nvSpPr>
          <p:cNvPr id="5" name="Slide Number Placeholder 4"/>
          <p:cNvSpPr>
            <a:spLocks noGrp="1"/>
          </p:cNvSpPr>
          <p:nvPr>
            <p:ph type="sldNum" sz="quarter" idx="12"/>
          </p:nvPr>
        </p:nvSpPr>
        <p:spPr>
          <a:xfrm>
            <a:off x="6858000" y="482600"/>
            <a:ext cx="2133600" cy="365125"/>
          </a:xfrm>
          <a:prstGeom prst="rect">
            <a:avLst/>
          </a:prstGeom>
        </p:spPr>
        <p:txBody>
          <a:bodyPr/>
          <a:lstStyle/>
          <a:p>
            <a:fld id="{93481D7B-265B-4A04-8AD6-4DADE6A63D49}" type="slidenum">
              <a:rPr lang="en-JM" smtClean="0"/>
              <a:pPr/>
              <a:t>‹#›</a:t>
            </a:fld>
            <a:endParaRPr lang="en-JM" dirty="0"/>
          </a:p>
        </p:txBody>
      </p:sp>
      <p:grpSp>
        <p:nvGrpSpPr>
          <p:cNvPr id="7" name="Group 6"/>
          <p:cNvGrpSpPr/>
          <p:nvPr userDrawn="1"/>
        </p:nvGrpSpPr>
        <p:grpSpPr>
          <a:xfrm>
            <a:off x="1653540" y="1905000"/>
            <a:ext cx="2232660" cy="436880"/>
            <a:chOff x="1501140" y="1428750"/>
            <a:chExt cx="2232660" cy="327660"/>
          </a:xfrm>
          <a:solidFill>
            <a:schemeClr val="bg1"/>
          </a:solidFill>
        </p:grpSpPr>
        <p:cxnSp>
          <p:nvCxnSpPr>
            <p:cNvPr id="8" name="Straight Connector 7"/>
            <p:cNvCxnSpPr/>
            <p:nvPr/>
          </p:nvCxnSpPr>
          <p:spPr>
            <a:xfrm>
              <a:off x="1524000" y="1428750"/>
              <a:ext cx="2209800"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24000" y="1428750"/>
              <a:ext cx="0" cy="30480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501140" y="1710690"/>
              <a:ext cx="45720" cy="45720"/>
            </a:xfrm>
            <a:prstGeom prst="ellipse">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800" dirty="0">
                <a:solidFill>
                  <a:schemeClr val="tx1">
                    <a:lumMod val="85000"/>
                    <a:lumOff val="15000"/>
                  </a:schemeClr>
                </a:solidFill>
              </a:endParaRPr>
            </a:p>
          </p:txBody>
        </p:sp>
      </p:grpSp>
      <p:grpSp>
        <p:nvGrpSpPr>
          <p:cNvPr id="11" name="Group 10"/>
          <p:cNvGrpSpPr/>
          <p:nvPr userDrawn="1"/>
        </p:nvGrpSpPr>
        <p:grpSpPr>
          <a:xfrm>
            <a:off x="4244340" y="3733800"/>
            <a:ext cx="45720" cy="608773"/>
            <a:chOff x="4091940" y="2800350"/>
            <a:chExt cx="45720" cy="456580"/>
          </a:xfrm>
          <a:solidFill>
            <a:schemeClr val="bg1"/>
          </a:solidFill>
        </p:grpSpPr>
        <p:cxnSp>
          <p:nvCxnSpPr>
            <p:cNvPr id="12" name="Straight Connector 11"/>
            <p:cNvCxnSpPr/>
            <p:nvPr/>
          </p:nvCxnSpPr>
          <p:spPr>
            <a:xfrm>
              <a:off x="4114800" y="2800350"/>
              <a:ext cx="0" cy="38100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091940" y="3211210"/>
              <a:ext cx="45720" cy="45720"/>
            </a:xfrm>
            <a:prstGeom prst="ellipse">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800" dirty="0"/>
            </a:p>
          </p:txBody>
        </p:sp>
      </p:grpSp>
      <p:grpSp>
        <p:nvGrpSpPr>
          <p:cNvPr id="14" name="Group 13"/>
          <p:cNvGrpSpPr/>
          <p:nvPr userDrawn="1"/>
        </p:nvGrpSpPr>
        <p:grpSpPr>
          <a:xfrm>
            <a:off x="5332228" y="2064133"/>
            <a:ext cx="787518" cy="60960"/>
            <a:chOff x="5179828" y="1548100"/>
            <a:chExt cx="787518" cy="45720"/>
          </a:xfrm>
          <a:solidFill>
            <a:schemeClr val="bg1"/>
          </a:solidFill>
        </p:grpSpPr>
        <p:cxnSp>
          <p:nvCxnSpPr>
            <p:cNvPr id="15" name="Straight Connector 14"/>
            <p:cNvCxnSpPr/>
            <p:nvPr/>
          </p:nvCxnSpPr>
          <p:spPr>
            <a:xfrm>
              <a:off x="5179828" y="1570960"/>
              <a:ext cx="725672"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921626" y="1548100"/>
              <a:ext cx="45720" cy="45720"/>
            </a:xfrm>
            <a:prstGeom prst="ellipse">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800" dirty="0"/>
            </a:p>
          </p:txBody>
        </p:sp>
      </p:grpSp>
      <p:grpSp>
        <p:nvGrpSpPr>
          <p:cNvPr id="17" name="Group 16"/>
          <p:cNvGrpSpPr/>
          <p:nvPr userDrawn="1"/>
        </p:nvGrpSpPr>
        <p:grpSpPr>
          <a:xfrm>
            <a:off x="5067300" y="3609976"/>
            <a:ext cx="746761" cy="560705"/>
            <a:chOff x="4914899" y="2707481"/>
            <a:chExt cx="746761" cy="420529"/>
          </a:xfrm>
          <a:solidFill>
            <a:schemeClr val="bg1"/>
          </a:solidFill>
        </p:grpSpPr>
        <p:cxnSp>
          <p:nvCxnSpPr>
            <p:cNvPr id="18" name="Straight Connector 17"/>
            <p:cNvCxnSpPr/>
            <p:nvPr/>
          </p:nvCxnSpPr>
          <p:spPr>
            <a:xfrm>
              <a:off x="4914899" y="2707481"/>
              <a:ext cx="0" cy="40581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615940" y="3082290"/>
              <a:ext cx="45720" cy="45720"/>
            </a:xfrm>
            <a:prstGeom prst="ellipse">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800" dirty="0"/>
            </a:p>
          </p:txBody>
        </p:sp>
        <p:cxnSp>
          <p:nvCxnSpPr>
            <p:cNvPr id="20" name="Straight Connector 19"/>
            <p:cNvCxnSpPr/>
            <p:nvPr/>
          </p:nvCxnSpPr>
          <p:spPr>
            <a:xfrm>
              <a:off x="4914899" y="3105150"/>
              <a:ext cx="685801"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1" name="Picture Placeholder 36"/>
          <p:cNvSpPr>
            <a:spLocks noGrp="1"/>
          </p:cNvSpPr>
          <p:nvPr>
            <p:ph type="pic" sz="quarter" idx="14"/>
          </p:nvPr>
        </p:nvSpPr>
        <p:spPr>
          <a:xfrm>
            <a:off x="3672840" y="1498600"/>
            <a:ext cx="1737360" cy="2316480"/>
          </a:xfrm>
          <a:prstGeom prst="ellipse">
            <a:avLst/>
          </a:prstGeom>
          <a:ln w="28575">
            <a:solidFill>
              <a:srgbClr val="FFFFFF"/>
            </a:solidFill>
          </a:ln>
        </p:spPr>
        <p:txBody>
          <a:bodyPr>
            <a:normAutofit/>
          </a:bodyPr>
          <a:lstStyle>
            <a:lvl1pPr>
              <a:defRPr sz="1400"/>
            </a:lvl1pPr>
          </a:lstStyle>
          <a:p>
            <a:endParaRPr lang="en-JM" dirty="0"/>
          </a:p>
        </p:txBody>
      </p:sp>
      <p:sp>
        <p:nvSpPr>
          <p:cNvPr id="22" name="Text Placeholder 38"/>
          <p:cNvSpPr>
            <a:spLocks noGrp="1"/>
          </p:cNvSpPr>
          <p:nvPr>
            <p:ph type="body" sz="quarter" idx="15"/>
          </p:nvPr>
        </p:nvSpPr>
        <p:spPr>
          <a:xfrm>
            <a:off x="914400" y="2470151"/>
            <a:ext cx="1981200" cy="393700"/>
          </a:xfrm>
        </p:spPr>
        <p:txBody>
          <a:bodyPr>
            <a:noAutofit/>
          </a:bodyPr>
          <a:lstStyle>
            <a:lvl1pPr marL="0" indent="0">
              <a:buFontTx/>
              <a:buNone/>
              <a:defRPr sz="1800">
                <a:solidFill>
                  <a:schemeClr val="bg1"/>
                </a:solidFill>
                <a:latin typeface="Bebas Neue" pitchFamily="34" charset="0"/>
                <a:cs typeface="Arial" pitchFamily="34" charset="0"/>
              </a:defRPr>
            </a:lvl1pPr>
            <a:lvl2pPr marL="457200" indent="0">
              <a:buFontTx/>
              <a:buNone/>
              <a:defRPr sz="1400">
                <a:latin typeface="Arial" pitchFamily="34" charset="0"/>
                <a:cs typeface="Arial" pitchFamily="34" charset="0"/>
              </a:defRPr>
            </a:lvl2pPr>
            <a:lvl3pPr marL="914400" indent="0">
              <a:buFontTx/>
              <a:buNone/>
              <a:defRPr sz="1400">
                <a:latin typeface="Arial" pitchFamily="34" charset="0"/>
                <a:cs typeface="Arial" pitchFamily="34" charset="0"/>
              </a:defRPr>
            </a:lvl3pPr>
            <a:lvl4pPr marL="1371600" indent="0">
              <a:buFontTx/>
              <a:buNone/>
              <a:defRPr sz="1400">
                <a:latin typeface="Arial" pitchFamily="34" charset="0"/>
                <a:cs typeface="Arial" pitchFamily="34" charset="0"/>
              </a:defRPr>
            </a:lvl4pPr>
            <a:lvl5pPr marL="1828800" indent="0">
              <a:buFontTx/>
              <a:buNone/>
              <a:defRPr sz="1400">
                <a:latin typeface="Arial" pitchFamily="34" charset="0"/>
                <a:cs typeface="Arial" pitchFamily="34" charset="0"/>
              </a:defRPr>
            </a:lvl5pPr>
          </a:lstStyle>
          <a:p>
            <a:pPr lvl="0"/>
            <a:endParaRPr lang="en-JM" dirty="0"/>
          </a:p>
        </p:txBody>
      </p:sp>
      <p:sp>
        <p:nvSpPr>
          <p:cNvPr id="23" name="Content Placeholder 40"/>
          <p:cNvSpPr>
            <a:spLocks noGrp="1"/>
          </p:cNvSpPr>
          <p:nvPr>
            <p:ph sz="quarter" idx="16"/>
          </p:nvPr>
        </p:nvSpPr>
        <p:spPr>
          <a:xfrm>
            <a:off x="914400" y="2870201"/>
            <a:ext cx="2209800" cy="1219200"/>
          </a:xfrm>
        </p:spPr>
        <p:txBody>
          <a:bodyPr>
            <a:noAutofit/>
          </a:bodyPr>
          <a:lstStyle>
            <a:lvl1pPr marL="0" indent="0">
              <a:buFontTx/>
              <a:buNone/>
              <a:defRPr sz="1200">
                <a:solidFill>
                  <a:schemeClr val="tx1">
                    <a:lumMod val="85000"/>
                    <a:lumOff val="15000"/>
                  </a:schemeClr>
                </a:solidFill>
                <a:latin typeface="Arial" pitchFamily="34" charset="0"/>
                <a:cs typeface="Arial" pitchFamily="34" charset="0"/>
              </a:defRPr>
            </a:lvl1pPr>
            <a:lvl2pPr marL="457200" indent="0">
              <a:buFontTx/>
              <a:buNone/>
              <a:defRPr sz="1200">
                <a:latin typeface="Arial" pitchFamily="34" charset="0"/>
                <a:cs typeface="Arial" pitchFamily="34" charset="0"/>
              </a:defRPr>
            </a:lvl2pPr>
            <a:lvl3pPr marL="914400" indent="0">
              <a:buFontTx/>
              <a:buNone/>
              <a:defRPr sz="1200">
                <a:latin typeface="Arial" pitchFamily="34" charset="0"/>
                <a:cs typeface="Arial" pitchFamily="34" charset="0"/>
              </a:defRPr>
            </a:lvl3pPr>
            <a:lvl4pPr marL="1371600" indent="0">
              <a:buFontTx/>
              <a:buNone/>
              <a:defRPr sz="1200">
                <a:latin typeface="Arial" pitchFamily="34" charset="0"/>
                <a:cs typeface="Arial" pitchFamily="34" charset="0"/>
              </a:defRPr>
            </a:lvl4pPr>
            <a:lvl5pPr marL="1828800" indent="0">
              <a:buFontTx/>
              <a:buNone/>
              <a:defRPr sz="1200">
                <a:latin typeface="Arial" pitchFamily="34" charset="0"/>
                <a:cs typeface="Arial" pitchFamily="34" charset="0"/>
              </a:defRPr>
            </a:lvl5pPr>
          </a:lstStyle>
          <a:p>
            <a:pPr lvl="0"/>
            <a:endParaRPr lang="en-JM" dirty="0"/>
          </a:p>
        </p:txBody>
      </p:sp>
      <p:sp>
        <p:nvSpPr>
          <p:cNvPr id="25" name="Text Placeholder 38"/>
          <p:cNvSpPr>
            <a:spLocks noGrp="1"/>
          </p:cNvSpPr>
          <p:nvPr>
            <p:ph type="body" sz="quarter" idx="17"/>
          </p:nvPr>
        </p:nvSpPr>
        <p:spPr>
          <a:xfrm>
            <a:off x="2971800" y="4433631"/>
            <a:ext cx="1981200" cy="393700"/>
          </a:xfrm>
        </p:spPr>
        <p:txBody>
          <a:bodyPr>
            <a:noAutofit/>
          </a:bodyPr>
          <a:lstStyle>
            <a:lvl1pPr marL="0" indent="0">
              <a:buFontTx/>
              <a:buNone/>
              <a:defRPr sz="1800">
                <a:solidFill>
                  <a:srgbClr val="FFFFFF"/>
                </a:solidFill>
                <a:latin typeface="Bebas Neue" pitchFamily="34" charset="0"/>
                <a:cs typeface="Arial" pitchFamily="34" charset="0"/>
              </a:defRPr>
            </a:lvl1pPr>
            <a:lvl2pPr marL="457200" indent="0">
              <a:buFontTx/>
              <a:buNone/>
              <a:defRPr sz="1400">
                <a:latin typeface="Arial" pitchFamily="34" charset="0"/>
                <a:cs typeface="Arial" pitchFamily="34" charset="0"/>
              </a:defRPr>
            </a:lvl2pPr>
            <a:lvl3pPr marL="914400" indent="0">
              <a:buFontTx/>
              <a:buNone/>
              <a:defRPr sz="1400">
                <a:latin typeface="Arial" pitchFamily="34" charset="0"/>
                <a:cs typeface="Arial" pitchFamily="34" charset="0"/>
              </a:defRPr>
            </a:lvl3pPr>
            <a:lvl4pPr marL="1371600" indent="0">
              <a:buFontTx/>
              <a:buNone/>
              <a:defRPr sz="1400">
                <a:latin typeface="Arial" pitchFamily="34" charset="0"/>
                <a:cs typeface="Arial" pitchFamily="34" charset="0"/>
              </a:defRPr>
            </a:lvl4pPr>
            <a:lvl5pPr marL="1828800" indent="0">
              <a:buFontTx/>
              <a:buNone/>
              <a:defRPr sz="1400">
                <a:latin typeface="Arial" pitchFamily="34" charset="0"/>
                <a:cs typeface="Arial" pitchFamily="34" charset="0"/>
              </a:defRPr>
            </a:lvl5pPr>
          </a:lstStyle>
          <a:p>
            <a:pPr lvl="0"/>
            <a:endParaRPr lang="en-JM" dirty="0"/>
          </a:p>
        </p:txBody>
      </p:sp>
      <p:sp>
        <p:nvSpPr>
          <p:cNvPr id="26" name="Content Placeholder 40"/>
          <p:cNvSpPr>
            <a:spLocks noGrp="1"/>
          </p:cNvSpPr>
          <p:nvPr>
            <p:ph sz="quarter" idx="18"/>
          </p:nvPr>
        </p:nvSpPr>
        <p:spPr>
          <a:xfrm>
            <a:off x="2971800" y="4833681"/>
            <a:ext cx="2209800" cy="1219200"/>
          </a:xfrm>
        </p:spPr>
        <p:txBody>
          <a:bodyPr>
            <a:noAutofit/>
          </a:bodyPr>
          <a:lstStyle>
            <a:lvl1pPr marL="0" indent="0">
              <a:buFontTx/>
              <a:buNone/>
              <a:defRPr sz="1200">
                <a:solidFill>
                  <a:schemeClr val="tx1">
                    <a:lumMod val="85000"/>
                    <a:lumOff val="15000"/>
                  </a:schemeClr>
                </a:solidFill>
                <a:latin typeface="Arial" pitchFamily="34" charset="0"/>
                <a:cs typeface="Arial" pitchFamily="34" charset="0"/>
              </a:defRPr>
            </a:lvl1pPr>
            <a:lvl2pPr marL="457200" indent="0">
              <a:buFontTx/>
              <a:buNone/>
              <a:defRPr sz="1200">
                <a:latin typeface="Arial" pitchFamily="34" charset="0"/>
                <a:cs typeface="Arial" pitchFamily="34" charset="0"/>
              </a:defRPr>
            </a:lvl2pPr>
            <a:lvl3pPr marL="914400" indent="0">
              <a:buFontTx/>
              <a:buNone/>
              <a:defRPr sz="1200">
                <a:latin typeface="Arial" pitchFamily="34" charset="0"/>
                <a:cs typeface="Arial" pitchFamily="34" charset="0"/>
              </a:defRPr>
            </a:lvl3pPr>
            <a:lvl4pPr marL="1371600" indent="0">
              <a:buFontTx/>
              <a:buNone/>
              <a:defRPr sz="1200">
                <a:latin typeface="Arial" pitchFamily="34" charset="0"/>
                <a:cs typeface="Arial" pitchFamily="34" charset="0"/>
              </a:defRPr>
            </a:lvl4pPr>
            <a:lvl5pPr marL="1828800" indent="0">
              <a:buFontTx/>
              <a:buNone/>
              <a:defRPr sz="1200">
                <a:latin typeface="Arial" pitchFamily="34" charset="0"/>
                <a:cs typeface="Arial" pitchFamily="34" charset="0"/>
              </a:defRPr>
            </a:lvl5pPr>
          </a:lstStyle>
          <a:p>
            <a:pPr lvl="0"/>
            <a:endParaRPr lang="en-JM" dirty="0"/>
          </a:p>
        </p:txBody>
      </p:sp>
      <p:sp>
        <p:nvSpPr>
          <p:cNvPr id="28" name="Text Placeholder 38"/>
          <p:cNvSpPr>
            <a:spLocks noGrp="1"/>
          </p:cNvSpPr>
          <p:nvPr>
            <p:ph type="body" sz="quarter" idx="19"/>
          </p:nvPr>
        </p:nvSpPr>
        <p:spPr>
          <a:xfrm>
            <a:off x="6057900" y="3987801"/>
            <a:ext cx="1981200" cy="393700"/>
          </a:xfrm>
        </p:spPr>
        <p:txBody>
          <a:bodyPr>
            <a:noAutofit/>
          </a:bodyPr>
          <a:lstStyle>
            <a:lvl1pPr marL="0" indent="0">
              <a:buFontTx/>
              <a:buNone/>
              <a:defRPr sz="1800">
                <a:solidFill>
                  <a:srgbClr val="FFFFFF"/>
                </a:solidFill>
                <a:latin typeface="Bebas Neue" pitchFamily="34" charset="0"/>
                <a:cs typeface="Arial" pitchFamily="34" charset="0"/>
              </a:defRPr>
            </a:lvl1pPr>
            <a:lvl2pPr marL="457200" indent="0">
              <a:buFontTx/>
              <a:buNone/>
              <a:defRPr sz="1400">
                <a:latin typeface="Arial" pitchFamily="34" charset="0"/>
                <a:cs typeface="Arial" pitchFamily="34" charset="0"/>
              </a:defRPr>
            </a:lvl2pPr>
            <a:lvl3pPr marL="914400" indent="0">
              <a:buFontTx/>
              <a:buNone/>
              <a:defRPr sz="1400">
                <a:latin typeface="Arial" pitchFamily="34" charset="0"/>
                <a:cs typeface="Arial" pitchFamily="34" charset="0"/>
              </a:defRPr>
            </a:lvl3pPr>
            <a:lvl4pPr marL="1371600" indent="0">
              <a:buFontTx/>
              <a:buNone/>
              <a:defRPr sz="1400">
                <a:latin typeface="Arial" pitchFamily="34" charset="0"/>
                <a:cs typeface="Arial" pitchFamily="34" charset="0"/>
              </a:defRPr>
            </a:lvl4pPr>
            <a:lvl5pPr marL="1828800" indent="0">
              <a:buFontTx/>
              <a:buNone/>
              <a:defRPr sz="1400">
                <a:latin typeface="Arial" pitchFamily="34" charset="0"/>
                <a:cs typeface="Arial" pitchFamily="34" charset="0"/>
              </a:defRPr>
            </a:lvl5pPr>
          </a:lstStyle>
          <a:p>
            <a:pPr lvl="0"/>
            <a:endParaRPr lang="en-JM" dirty="0"/>
          </a:p>
        </p:txBody>
      </p:sp>
      <p:sp>
        <p:nvSpPr>
          <p:cNvPr id="29" name="Content Placeholder 40"/>
          <p:cNvSpPr>
            <a:spLocks noGrp="1"/>
          </p:cNvSpPr>
          <p:nvPr>
            <p:ph sz="quarter" idx="20"/>
          </p:nvPr>
        </p:nvSpPr>
        <p:spPr>
          <a:xfrm>
            <a:off x="6057900" y="4387851"/>
            <a:ext cx="2209800" cy="1219200"/>
          </a:xfrm>
        </p:spPr>
        <p:txBody>
          <a:bodyPr>
            <a:noAutofit/>
          </a:bodyPr>
          <a:lstStyle>
            <a:lvl1pPr marL="0" indent="0">
              <a:buFontTx/>
              <a:buNone/>
              <a:defRPr sz="1200">
                <a:solidFill>
                  <a:schemeClr val="tx1">
                    <a:lumMod val="85000"/>
                    <a:lumOff val="15000"/>
                  </a:schemeClr>
                </a:solidFill>
                <a:latin typeface="Arial" pitchFamily="34" charset="0"/>
                <a:cs typeface="Arial" pitchFamily="34" charset="0"/>
              </a:defRPr>
            </a:lvl1pPr>
            <a:lvl2pPr marL="457200" indent="0">
              <a:buFontTx/>
              <a:buNone/>
              <a:defRPr sz="1200">
                <a:latin typeface="Arial" pitchFamily="34" charset="0"/>
                <a:cs typeface="Arial" pitchFamily="34" charset="0"/>
              </a:defRPr>
            </a:lvl2pPr>
            <a:lvl3pPr marL="914400" indent="0">
              <a:buFontTx/>
              <a:buNone/>
              <a:defRPr sz="1200">
                <a:latin typeface="Arial" pitchFamily="34" charset="0"/>
                <a:cs typeface="Arial" pitchFamily="34" charset="0"/>
              </a:defRPr>
            </a:lvl3pPr>
            <a:lvl4pPr marL="1371600" indent="0">
              <a:buFontTx/>
              <a:buNone/>
              <a:defRPr sz="1200">
                <a:latin typeface="Arial" pitchFamily="34" charset="0"/>
                <a:cs typeface="Arial" pitchFamily="34" charset="0"/>
              </a:defRPr>
            </a:lvl4pPr>
            <a:lvl5pPr marL="1828800" indent="0">
              <a:buFontTx/>
              <a:buNone/>
              <a:defRPr sz="1200">
                <a:latin typeface="Arial" pitchFamily="34" charset="0"/>
                <a:cs typeface="Arial" pitchFamily="34" charset="0"/>
              </a:defRPr>
            </a:lvl5pPr>
          </a:lstStyle>
          <a:p>
            <a:pPr lvl="0"/>
            <a:endParaRPr lang="en-JM" dirty="0"/>
          </a:p>
        </p:txBody>
      </p:sp>
      <p:sp>
        <p:nvSpPr>
          <p:cNvPr id="31" name="Text Placeholder 38"/>
          <p:cNvSpPr>
            <a:spLocks noGrp="1"/>
          </p:cNvSpPr>
          <p:nvPr>
            <p:ph type="body" sz="quarter" idx="21"/>
          </p:nvPr>
        </p:nvSpPr>
        <p:spPr>
          <a:xfrm>
            <a:off x="6324600" y="1911350"/>
            <a:ext cx="1981200" cy="393700"/>
          </a:xfrm>
        </p:spPr>
        <p:txBody>
          <a:bodyPr>
            <a:noAutofit/>
          </a:bodyPr>
          <a:lstStyle>
            <a:lvl1pPr marL="0" indent="0">
              <a:buFontTx/>
              <a:buNone/>
              <a:defRPr sz="1800">
                <a:solidFill>
                  <a:srgbClr val="FFFFFF"/>
                </a:solidFill>
                <a:latin typeface="Bebas Neue" pitchFamily="34" charset="0"/>
                <a:cs typeface="Arial" pitchFamily="34" charset="0"/>
              </a:defRPr>
            </a:lvl1pPr>
            <a:lvl2pPr marL="457200" indent="0">
              <a:buFontTx/>
              <a:buNone/>
              <a:defRPr sz="1400">
                <a:latin typeface="Arial" pitchFamily="34" charset="0"/>
                <a:cs typeface="Arial" pitchFamily="34" charset="0"/>
              </a:defRPr>
            </a:lvl2pPr>
            <a:lvl3pPr marL="914400" indent="0">
              <a:buFontTx/>
              <a:buNone/>
              <a:defRPr sz="1400">
                <a:latin typeface="Arial" pitchFamily="34" charset="0"/>
                <a:cs typeface="Arial" pitchFamily="34" charset="0"/>
              </a:defRPr>
            </a:lvl3pPr>
            <a:lvl4pPr marL="1371600" indent="0">
              <a:buFontTx/>
              <a:buNone/>
              <a:defRPr sz="1400">
                <a:latin typeface="Arial" pitchFamily="34" charset="0"/>
                <a:cs typeface="Arial" pitchFamily="34" charset="0"/>
              </a:defRPr>
            </a:lvl4pPr>
            <a:lvl5pPr marL="1828800" indent="0">
              <a:buFontTx/>
              <a:buNone/>
              <a:defRPr sz="1400">
                <a:latin typeface="Arial" pitchFamily="34" charset="0"/>
                <a:cs typeface="Arial" pitchFamily="34" charset="0"/>
              </a:defRPr>
            </a:lvl5pPr>
          </a:lstStyle>
          <a:p>
            <a:pPr lvl="0"/>
            <a:endParaRPr lang="en-JM" dirty="0"/>
          </a:p>
        </p:txBody>
      </p:sp>
      <p:sp>
        <p:nvSpPr>
          <p:cNvPr id="32" name="Content Placeholder 40"/>
          <p:cNvSpPr>
            <a:spLocks noGrp="1"/>
          </p:cNvSpPr>
          <p:nvPr>
            <p:ph sz="quarter" idx="22"/>
          </p:nvPr>
        </p:nvSpPr>
        <p:spPr>
          <a:xfrm>
            <a:off x="6324600" y="2311400"/>
            <a:ext cx="2209800" cy="1219200"/>
          </a:xfrm>
        </p:spPr>
        <p:txBody>
          <a:bodyPr>
            <a:noAutofit/>
          </a:bodyPr>
          <a:lstStyle>
            <a:lvl1pPr marL="0" indent="0">
              <a:buFontTx/>
              <a:buNone/>
              <a:defRPr sz="1200">
                <a:solidFill>
                  <a:schemeClr val="tx1">
                    <a:lumMod val="85000"/>
                    <a:lumOff val="15000"/>
                  </a:schemeClr>
                </a:solidFill>
                <a:latin typeface="Arial" pitchFamily="34" charset="0"/>
                <a:cs typeface="Arial" pitchFamily="34" charset="0"/>
              </a:defRPr>
            </a:lvl1pPr>
            <a:lvl2pPr marL="457200" indent="0">
              <a:buFontTx/>
              <a:buNone/>
              <a:defRPr sz="1200">
                <a:latin typeface="Arial" pitchFamily="34" charset="0"/>
                <a:cs typeface="Arial" pitchFamily="34" charset="0"/>
              </a:defRPr>
            </a:lvl2pPr>
            <a:lvl3pPr marL="914400" indent="0">
              <a:buFontTx/>
              <a:buNone/>
              <a:defRPr sz="1200">
                <a:latin typeface="Arial" pitchFamily="34" charset="0"/>
                <a:cs typeface="Arial" pitchFamily="34" charset="0"/>
              </a:defRPr>
            </a:lvl3pPr>
            <a:lvl4pPr marL="1371600" indent="0">
              <a:buFontTx/>
              <a:buNone/>
              <a:defRPr sz="1200">
                <a:latin typeface="Arial" pitchFamily="34" charset="0"/>
                <a:cs typeface="Arial" pitchFamily="34" charset="0"/>
              </a:defRPr>
            </a:lvl4pPr>
            <a:lvl5pPr marL="1828800" indent="0">
              <a:buFontTx/>
              <a:buNone/>
              <a:defRPr sz="1200">
                <a:latin typeface="Arial" pitchFamily="34" charset="0"/>
                <a:cs typeface="Arial" pitchFamily="34" charset="0"/>
              </a:defRPr>
            </a:lvl5pPr>
          </a:lstStyle>
          <a:p>
            <a:pPr lvl="0"/>
            <a:endParaRPr lang="en-JM" dirty="0"/>
          </a:p>
        </p:txBody>
      </p:sp>
    </p:spTree>
    <p:extLst>
      <p:ext uri="{BB962C8B-B14F-4D97-AF65-F5344CB8AC3E}">
        <p14:creationId xmlns:p14="http://schemas.microsoft.com/office/powerpoint/2010/main" val="128746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685800" indent="-228600">
              <a:buClr>
                <a:schemeClr val="accent1"/>
              </a:buClr>
              <a:buSzPct val="70000"/>
              <a:buFont typeface="Wingdings" panose="05000000000000000000" pitchFamily="2" charset="2"/>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2361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915948" y="3390408"/>
            <a:ext cx="4228051" cy="2820110"/>
          </a:xfrm>
          <a:prstGeom prst="rect">
            <a:avLst/>
          </a:prstGeom>
        </p:spPr>
      </p:pic>
      <p:sp>
        <p:nvSpPr>
          <p:cNvPr id="4" name="TextBox 3"/>
          <p:cNvSpPr txBox="1"/>
          <p:nvPr userDrawn="1"/>
        </p:nvSpPr>
        <p:spPr>
          <a:xfrm>
            <a:off x="370703" y="-1"/>
            <a:ext cx="8773297" cy="972065"/>
          </a:xfrm>
          <a:prstGeom prst="rect">
            <a:avLst/>
          </a:prstGeom>
          <a:noFill/>
        </p:spPr>
        <p:txBody>
          <a:bodyPr wrap="square" rtlCol="0" anchor="ctr" anchorCtr="0">
            <a:noAutofit/>
          </a:bodyPr>
          <a:lstStyle/>
          <a:p>
            <a:pPr>
              <a:lnSpc>
                <a:spcPct val="90000"/>
              </a:lnSpc>
            </a:pPr>
            <a:r>
              <a:rPr lang="en-US" sz="3400" b="1" kern="1200" cap="small" baseline="0" dirty="0">
                <a:solidFill>
                  <a:schemeClr val="bg1"/>
                </a:solidFill>
                <a:latin typeface="+mj-lt"/>
                <a:ea typeface="+mj-ea"/>
                <a:cs typeface="+mj-cs"/>
              </a:rPr>
              <a:t>Objectives</a:t>
            </a:r>
          </a:p>
        </p:txBody>
      </p:sp>
      <p:sp>
        <p:nvSpPr>
          <p:cNvPr id="3" name="Content Placeholder 2"/>
          <p:cNvSpPr>
            <a:spLocks noGrp="1"/>
          </p:cNvSpPr>
          <p:nvPr>
            <p:ph idx="1"/>
          </p:nvPr>
        </p:nvSpPr>
        <p:spPr/>
        <p:txBody>
          <a:bodyPr/>
          <a:lstStyle>
            <a:lvl1pPr marL="365760" indent="-365760">
              <a:buSzPct val="100000"/>
              <a:buFont typeface="Wingdings 2" panose="05020102010507070707" pitchFamily="18" charset="2"/>
              <a:buChar char="P"/>
              <a:defRPr/>
            </a:lvl1pPr>
            <a:lvl2pPr marL="685800" indent="-228600">
              <a:buClr>
                <a:schemeClr val="accent1"/>
              </a:buClr>
              <a:buSzPct val="70000"/>
              <a:buFont typeface="Wingdings" panose="05000000000000000000" pitchFamily="2" charset="2"/>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452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54465" y="3230330"/>
            <a:ext cx="3973585" cy="2980189"/>
          </a:xfrm>
          <a:prstGeom prst="rect">
            <a:avLst/>
          </a:prstGeom>
        </p:spPr>
      </p:pic>
      <p:sp>
        <p:nvSpPr>
          <p:cNvPr id="4" name="TextBox 3"/>
          <p:cNvSpPr txBox="1"/>
          <p:nvPr userDrawn="1"/>
        </p:nvSpPr>
        <p:spPr>
          <a:xfrm>
            <a:off x="370703" y="-1"/>
            <a:ext cx="8773297" cy="972065"/>
          </a:xfrm>
          <a:prstGeom prst="rect">
            <a:avLst/>
          </a:prstGeom>
          <a:noFill/>
        </p:spPr>
        <p:txBody>
          <a:bodyPr wrap="square" rtlCol="0" anchor="ctr" anchorCtr="0">
            <a:noAutofit/>
          </a:bodyPr>
          <a:lstStyle/>
          <a:p>
            <a:pPr>
              <a:lnSpc>
                <a:spcPct val="90000"/>
              </a:lnSpc>
            </a:pPr>
            <a:r>
              <a:rPr lang="en-US" sz="3400" b="1" kern="1200" cap="small" baseline="0" dirty="0">
                <a:solidFill>
                  <a:schemeClr val="bg1"/>
                </a:solidFill>
                <a:latin typeface="+mj-lt"/>
                <a:ea typeface="+mj-ea"/>
                <a:cs typeface="+mj-cs"/>
              </a:rPr>
              <a:t>Meet Our Presenter</a:t>
            </a:r>
          </a:p>
        </p:txBody>
      </p:sp>
      <p:sp>
        <p:nvSpPr>
          <p:cNvPr id="3" name="Content Placeholder 2"/>
          <p:cNvSpPr>
            <a:spLocks noGrp="1"/>
          </p:cNvSpPr>
          <p:nvPr>
            <p:ph idx="1" hasCustomPrompt="1"/>
          </p:nvPr>
        </p:nvSpPr>
        <p:spPr>
          <a:xfrm>
            <a:off x="4110605" y="1543574"/>
            <a:ext cx="4857225" cy="2449586"/>
          </a:xfrm>
        </p:spPr>
        <p:txBody>
          <a:bodyPr tIns="0" anchor="ctr" anchorCtr="0">
            <a:noAutofit/>
          </a:bodyPr>
          <a:lstStyle>
            <a:lvl1pPr>
              <a:defRPr b="1" cap="small" baseline="0">
                <a:ln>
                  <a:solidFill>
                    <a:schemeClr val="accent1"/>
                  </a:solidFill>
                </a:ln>
              </a:defRPr>
            </a:lvl1pPr>
            <a:lvl2pPr marL="640080" indent="0">
              <a:spcAft>
                <a:spcPts val="1200"/>
              </a:spcAft>
              <a:buClr>
                <a:schemeClr val="accent1"/>
              </a:buClr>
              <a:buSzPct val="70000"/>
              <a:buFont typeface="Wingdings" panose="05000000000000000000" pitchFamily="2" charset="2"/>
              <a:buNone/>
              <a:defRPr lang="en-US" sz="2400" i="1" kern="1200" dirty="0" smtClean="0">
                <a:solidFill>
                  <a:schemeClr val="accent3">
                    <a:lumMod val="75000"/>
                    <a:lumOff val="25000"/>
                  </a:schemeClr>
                </a:solidFill>
                <a:latin typeface="+mn-lt"/>
                <a:ea typeface="+mn-ea"/>
                <a:cs typeface="+mn-cs"/>
              </a:defRPr>
            </a:lvl2pPr>
            <a:lvl3pPr marL="640080" indent="0">
              <a:lnSpc>
                <a:spcPct val="100000"/>
              </a:lnSpc>
              <a:spcBef>
                <a:spcPts val="0"/>
              </a:spcBef>
              <a:buNone/>
              <a:defRPr sz="2200"/>
            </a:lvl3pPr>
            <a:lvl4pPr marL="1371600" indent="0">
              <a:buNone/>
              <a:defRPr/>
            </a:lvl4pPr>
          </a:lstStyle>
          <a:p>
            <a:pPr lvl="0"/>
            <a:r>
              <a:rPr lang="en-US" dirty="0" err="1"/>
              <a:t>Firstname</a:t>
            </a:r>
            <a:r>
              <a:rPr lang="en-US" dirty="0"/>
              <a:t> </a:t>
            </a:r>
            <a:r>
              <a:rPr lang="en-US" dirty="0" err="1"/>
              <a:t>Lastname</a:t>
            </a:r>
            <a:endParaRPr lang="en-US" dirty="0"/>
          </a:p>
          <a:p>
            <a:pPr lvl="1"/>
            <a:r>
              <a:rPr lang="en-US" dirty="0"/>
              <a:t>Job Title</a:t>
            </a:r>
          </a:p>
          <a:p>
            <a:pPr lvl="2"/>
            <a:r>
              <a:rPr lang="en-US" dirty="0"/>
              <a:t>Organization Info</a:t>
            </a:r>
          </a:p>
          <a:p>
            <a:pPr lvl="4"/>
            <a:r>
              <a:rPr lang="en-US" dirty="0"/>
              <a:t>Fifth level</a:t>
            </a:r>
          </a:p>
        </p:txBody>
      </p:sp>
      <p:sp>
        <p:nvSpPr>
          <p:cNvPr id="7" name="Picture Placeholder 6"/>
          <p:cNvSpPr>
            <a:spLocks noGrp="1"/>
          </p:cNvSpPr>
          <p:nvPr>
            <p:ph type="pic" sz="quarter" idx="10" hasCustomPrompt="1"/>
          </p:nvPr>
        </p:nvSpPr>
        <p:spPr>
          <a:xfrm>
            <a:off x="1962762" y="1637529"/>
            <a:ext cx="1862138" cy="2297112"/>
          </a:xfrm>
          <a:solidFill>
            <a:schemeClr val="bg1">
              <a:lumMod val="75000"/>
            </a:schemeClr>
          </a:solidFill>
          <a:ln w="57150">
            <a:gradFill flip="none" rotWithShape="1">
              <a:gsLst>
                <a:gs pos="0">
                  <a:schemeClr val="accent3">
                    <a:lumMod val="0"/>
                    <a:lumOff val="100000"/>
                  </a:schemeClr>
                </a:gs>
                <a:gs pos="66000">
                  <a:schemeClr val="accent3">
                    <a:lumMod val="0"/>
                    <a:lumOff val="100000"/>
                  </a:schemeClr>
                </a:gs>
                <a:gs pos="100000">
                  <a:schemeClr val="accent3">
                    <a:lumMod val="100000"/>
                  </a:schemeClr>
                </a:gs>
              </a:gsLst>
              <a:path path="circle">
                <a:fillToRect l="50000" t="50000" r="50000" b="50000"/>
              </a:path>
              <a:tileRect/>
            </a:gradFill>
          </a:ln>
          <a:effectLst>
            <a:outerShdw blurRad="88900" dist="101600" dir="8100000" algn="tr" rotWithShape="0">
              <a:prstClr val="black">
                <a:alpha val="40000"/>
              </a:prstClr>
            </a:outerShdw>
          </a:effectLst>
          <a:scene3d>
            <a:camera prst="orthographicFront"/>
            <a:lightRig rig="threePt" dir="t"/>
          </a:scene3d>
          <a:sp3d contourW="25400">
            <a:contourClr>
              <a:schemeClr val="accent2"/>
            </a:contourClr>
          </a:sp3d>
        </p:spPr>
        <p:txBody>
          <a:bodyPr anchor="ctr"/>
          <a:lstStyle>
            <a:lvl1pPr marL="0" indent="0" algn="ctr">
              <a:buNone/>
              <a:defRPr b="1">
                <a:solidFill>
                  <a:schemeClr val="tx1"/>
                </a:solidFill>
              </a:defRPr>
            </a:lvl1pPr>
          </a:lstStyle>
          <a:p>
            <a:r>
              <a:rPr lang="en-US" dirty="0"/>
              <a:t>Drop</a:t>
            </a:r>
            <a:br>
              <a:rPr lang="en-US" dirty="0"/>
            </a:br>
            <a:r>
              <a:rPr lang="en-US" dirty="0"/>
              <a:t>Picture</a:t>
            </a:r>
            <a:br>
              <a:rPr lang="en-US" dirty="0"/>
            </a:br>
            <a:r>
              <a:rPr lang="en-US" dirty="0"/>
              <a:t>Here</a:t>
            </a:r>
          </a:p>
        </p:txBody>
      </p:sp>
    </p:spTree>
    <p:extLst>
      <p:ext uri="{BB962C8B-B14F-4D97-AF65-F5344CB8AC3E}">
        <p14:creationId xmlns:p14="http://schemas.microsoft.com/office/powerpoint/2010/main" val="3436441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peaker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02878"/>
            <a:ext cx="3210188" cy="2407641"/>
          </a:xfrm>
          <a:prstGeom prst="rect">
            <a:avLst/>
          </a:prstGeom>
        </p:spPr>
      </p:pic>
      <p:sp>
        <p:nvSpPr>
          <p:cNvPr id="4" name="TextBox 3"/>
          <p:cNvSpPr txBox="1"/>
          <p:nvPr userDrawn="1"/>
        </p:nvSpPr>
        <p:spPr>
          <a:xfrm>
            <a:off x="370703" y="-1"/>
            <a:ext cx="8773297" cy="972065"/>
          </a:xfrm>
          <a:prstGeom prst="rect">
            <a:avLst/>
          </a:prstGeom>
          <a:noFill/>
        </p:spPr>
        <p:txBody>
          <a:bodyPr wrap="square" rtlCol="0" anchor="ctr" anchorCtr="0">
            <a:noAutofit/>
          </a:bodyPr>
          <a:lstStyle/>
          <a:p>
            <a:pPr>
              <a:lnSpc>
                <a:spcPct val="90000"/>
              </a:lnSpc>
            </a:pPr>
            <a:r>
              <a:rPr lang="en-US" sz="3400" b="1" kern="1200" cap="small" baseline="0" dirty="0">
                <a:solidFill>
                  <a:schemeClr val="bg1"/>
                </a:solidFill>
                <a:latin typeface="+mj-lt"/>
                <a:ea typeface="+mj-ea"/>
                <a:cs typeface="+mj-cs"/>
              </a:rPr>
              <a:t>Meet Our Presenters</a:t>
            </a:r>
          </a:p>
        </p:txBody>
      </p:sp>
      <p:sp>
        <p:nvSpPr>
          <p:cNvPr id="3" name="Content Placeholder 2"/>
          <p:cNvSpPr>
            <a:spLocks noGrp="1"/>
          </p:cNvSpPr>
          <p:nvPr>
            <p:ph idx="1" hasCustomPrompt="1"/>
          </p:nvPr>
        </p:nvSpPr>
        <p:spPr>
          <a:xfrm>
            <a:off x="3456265" y="1432274"/>
            <a:ext cx="4706223" cy="1798056"/>
          </a:xfrm>
        </p:spPr>
        <p:txBody>
          <a:bodyPr tIns="0" anchor="ctr" anchorCtr="0">
            <a:noAutofit/>
          </a:bodyPr>
          <a:lstStyle>
            <a:lvl1pPr algn="r">
              <a:defRPr sz="2400" b="1" cap="small" baseline="0">
                <a:ln>
                  <a:solidFill>
                    <a:schemeClr val="accent1"/>
                  </a:solidFill>
                </a:ln>
              </a:defRPr>
            </a:lvl1pPr>
            <a:lvl2pPr marL="640080" indent="0" algn="r">
              <a:spcAft>
                <a:spcPts val="1200"/>
              </a:spcAft>
              <a:buClr>
                <a:schemeClr val="accent1"/>
              </a:buClr>
              <a:buSzPct val="70000"/>
              <a:buFont typeface="Wingdings" panose="05000000000000000000" pitchFamily="2" charset="2"/>
              <a:buNone/>
              <a:defRPr lang="en-US" sz="2000" i="1" kern="1200" dirty="0" smtClean="0">
                <a:solidFill>
                  <a:schemeClr val="accent3">
                    <a:lumMod val="75000"/>
                    <a:lumOff val="25000"/>
                  </a:schemeClr>
                </a:solidFill>
                <a:latin typeface="+mn-lt"/>
                <a:ea typeface="+mn-ea"/>
                <a:cs typeface="+mn-cs"/>
              </a:defRPr>
            </a:lvl2pPr>
            <a:lvl3pPr marL="640080" indent="0" algn="r">
              <a:lnSpc>
                <a:spcPct val="100000"/>
              </a:lnSpc>
              <a:spcBef>
                <a:spcPts val="0"/>
              </a:spcBef>
              <a:buNone/>
              <a:defRPr sz="2000"/>
            </a:lvl3pPr>
            <a:lvl4pPr marL="1371600" indent="0">
              <a:buNone/>
              <a:defRPr/>
            </a:lvl4pPr>
            <a:lvl5pPr algn="r">
              <a:defRPr sz="1600"/>
            </a:lvl5pPr>
          </a:lstStyle>
          <a:p>
            <a:pPr lvl="0"/>
            <a:r>
              <a:rPr lang="en-US" dirty="0" err="1"/>
              <a:t>Firstname</a:t>
            </a:r>
            <a:r>
              <a:rPr lang="en-US" dirty="0"/>
              <a:t> </a:t>
            </a:r>
            <a:r>
              <a:rPr lang="en-US" dirty="0" err="1"/>
              <a:t>Lastname</a:t>
            </a:r>
            <a:endParaRPr lang="en-US" dirty="0"/>
          </a:p>
          <a:p>
            <a:pPr lvl="1"/>
            <a:r>
              <a:rPr lang="en-US" dirty="0"/>
              <a:t>Job Title</a:t>
            </a:r>
          </a:p>
          <a:p>
            <a:pPr lvl="2"/>
            <a:r>
              <a:rPr lang="en-US" dirty="0"/>
              <a:t>Organization Info</a:t>
            </a:r>
          </a:p>
          <a:p>
            <a:pPr lvl="4"/>
            <a:r>
              <a:rPr lang="en-US" dirty="0"/>
              <a:t>Fifth level</a:t>
            </a:r>
          </a:p>
        </p:txBody>
      </p:sp>
      <p:sp>
        <p:nvSpPr>
          <p:cNvPr id="7" name="Picture Placeholder 6"/>
          <p:cNvSpPr>
            <a:spLocks noGrp="1"/>
          </p:cNvSpPr>
          <p:nvPr>
            <p:ph type="pic" sz="quarter" idx="10" hasCustomPrompt="1"/>
          </p:nvPr>
        </p:nvSpPr>
        <p:spPr>
          <a:xfrm>
            <a:off x="1308421" y="1526229"/>
            <a:ext cx="1366855" cy="1686137"/>
          </a:xfrm>
          <a:solidFill>
            <a:schemeClr val="bg1">
              <a:lumMod val="75000"/>
            </a:schemeClr>
          </a:solidFill>
          <a:ln w="57150">
            <a:gradFill flip="none" rotWithShape="1">
              <a:gsLst>
                <a:gs pos="0">
                  <a:schemeClr val="accent3">
                    <a:lumMod val="0"/>
                    <a:lumOff val="100000"/>
                  </a:schemeClr>
                </a:gs>
                <a:gs pos="66000">
                  <a:schemeClr val="accent3">
                    <a:lumMod val="0"/>
                    <a:lumOff val="100000"/>
                  </a:schemeClr>
                </a:gs>
                <a:gs pos="100000">
                  <a:schemeClr val="accent3">
                    <a:lumMod val="100000"/>
                  </a:schemeClr>
                </a:gs>
              </a:gsLst>
              <a:path path="circle">
                <a:fillToRect l="50000" t="50000" r="50000" b="50000"/>
              </a:path>
              <a:tileRect/>
            </a:gradFill>
          </a:ln>
          <a:effectLst>
            <a:outerShdw blurRad="88900" dist="101600" dir="8100000" algn="tr" rotWithShape="0">
              <a:prstClr val="black">
                <a:alpha val="40000"/>
              </a:prstClr>
            </a:outerShdw>
          </a:effectLst>
          <a:scene3d>
            <a:camera prst="orthographicFront"/>
            <a:lightRig rig="threePt" dir="t"/>
          </a:scene3d>
          <a:sp3d contourW="25400">
            <a:contourClr>
              <a:schemeClr val="accent2"/>
            </a:contourClr>
          </a:sp3d>
        </p:spPr>
        <p:txBody>
          <a:bodyPr anchor="ctr">
            <a:normAutofit/>
          </a:bodyPr>
          <a:lstStyle>
            <a:lvl1pPr marL="0" marR="0" indent="0" algn="ctr" defTabSz="914400" rtl="0" eaLnBrk="1" fontAlgn="auto" latinLnBrk="0" hangingPunct="1">
              <a:lnSpc>
                <a:spcPct val="90000"/>
              </a:lnSpc>
              <a:spcBef>
                <a:spcPts val="1000"/>
              </a:spcBef>
              <a:spcAft>
                <a:spcPts val="0"/>
              </a:spcAft>
              <a:buClr>
                <a:schemeClr val="accent2"/>
              </a:buClr>
              <a:buSzPct val="95000"/>
              <a:buFont typeface="Wingdings 2" panose="05020102010507070707" pitchFamily="18" charset="2"/>
              <a:buNone/>
              <a:tabLst/>
              <a:defRPr sz="2400" b="1">
                <a:solidFill>
                  <a:schemeClr val="tx1"/>
                </a:solidFill>
              </a:defRPr>
            </a:lvl1pPr>
          </a:lstStyle>
          <a:p>
            <a:r>
              <a:rPr lang="en-US" dirty="0"/>
              <a:t>Drop</a:t>
            </a:r>
            <a:br>
              <a:rPr lang="en-US" dirty="0"/>
            </a:br>
            <a:r>
              <a:rPr lang="en-US" dirty="0"/>
              <a:t>Picture</a:t>
            </a:r>
            <a:br>
              <a:rPr lang="en-US" dirty="0"/>
            </a:br>
            <a:r>
              <a:rPr lang="en-US" dirty="0"/>
              <a:t>Here</a:t>
            </a:r>
          </a:p>
        </p:txBody>
      </p:sp>
      <p:sp>
        <p:nvSpPr>
          <p:cNvPr id="6" name="Content Placeholder 2"/>
          <p:cNvSpPr>
            <a:spLocks noGrp="1"/>
          </p:cNvSpPr>
          <p:nvPr>
            <p:ph idx="11" hasCustomPrompt="1"/>
          </p:nvPr>
        </p:nvSpPr>
        <p:spPr>
          <a:xfrm>
            <a:off x="1308421" y="3634580"/>
            <a:ext cx="4706223" cy="1798056"/>
          </a:xfrm>
        </p:spPr>
        <p:txBody>
          <a:bodyPr tIns="0" anchor="ctr" anchorCtr="0">
            <a:noAutofit/>
          </a:bodyPr>
          <a:lstStyle>
            <a:lvl1pPr algn="r">
              <a:defRPr sz="2400" b="1" cap="small" baseline="0">
                <a:ln>
                  <a:solidFill>
                    <a:schemeClr val="accent1"/>
                  </a:solidFill>
                </a:ln>
              </a:defRPr>
            </a:lvl1pPr>
            <a:lvl2pPr marL="640080" indent="0" algn="r">
              <a:spcAft>
                <a:spcPts val="1200"/>
              </a:spcAft>
              <a:buClr>
                <a:schemeClr val="accent1"/>
              </a:buClr>
              <a:buSzPct val="70000"/>
              <a:buFont typeface="Wingdings" panose="05000000000000000000" pitchFamily="2" charset="2"/>
              <a:buNone/>
              <a:defRPr lang="en-US" sz="2000" i="1" kern="1200" dirty="0" smtClean="0">
                <a:solidFill>
                  <a:schemeClr val="accent3">
                    <a:lumMod val="75000"/>
                    <a:lumOff val="25000"/>
                  </a:schemeClr>
                </a:solidFill>
                <a:latin typeface="+mn-lt"/>
                <a:ea typeface="+mn-ea"/>
                <a:cs typeface="+mn-cs"/>
              </a:defRPr>
            </a:lvl2pPr>
            <a:lvl3pPr marL="640080" indent="0" algn="r">
              <a:lnSpc>
                <a:spcPct val="100000"/>
              </a:lnSpc>
              <a:spcBef>
                <a:spcPts val="0"/>
              </a:spcBef>
              <a:buNone/>
              <a:defRPr sz="2000"/>
            </a:lvl3pPr>
            <a:lvl4pPr marL="1371600" indent="0">
              <a:buNone/>
              <a:defRPr/>
            </a:lvl4pPr>
            <a:lvl5pPr algn="r">
              <a:defRPr sz="1600"/>
            </a:lvl5pPr>
          </a:lstStyle>
          <a:p>
            <a:pPr lvl="0"/>
            <a:r>
              <a:rPr lang="en-US" dirty="0" err="1"/>
              <a:t>Firstname</a:t>
            </a:r>
            <a:r>
              <a:rPr lang="en-US" dirty="0"/>
              <a:t> </a:t>
            </a:r>
            <a:r>
              <a:rPr lang="en-US" dirty="0" err="1"/>
              <a:t>Lastname</a:t>
            </a:r>
            <a:endParaRPr lang="en-US" dirty="0"/>
          </a:p>
          <a:p>
            <a:pPr lvl="1"/>
            <a:r>
              <a:rPr lang="en-US" dirty="0"/>
              <a:t>Job Title</a:t>
            </a:r>
          </a:p>
          <a:p>
            <a:pPr lvl="2"/>
            <a:r>
              <a:rPr lang="en-US" dirty="0"/>
              <a:t>Organization Info</a:t>
            </a:r>
          </a:p>
          <a:p>
            <a:pPr lvl="4"/>
            <a:r>
              <a:rPr lang="en-US" dirty="0"/>
              <a:t>Fifth level</a:t>
            </a:r>
          </a:p>
        </p:txBody>
      </p:sp>
      <p:sp>
        <p:nvSpPr>
          <p:cNvPr id="8" name="Picture Placeholder 6"/>
          <p:cNvSpPr>
            <a:spLocks noGrp="1"/>
          </p:cNvSpPr>
          <p:nvPr>
            <p:ph type="pic" sz="quarter" idx="12" hasCustomPrompt="1"/>
          </p:nvPr>
        </p:nvSpPr>
        <p:spPr>
          <a:xfrm>
            <a:off x="6795633" y="3690540"/>
            <a:ext cx="1366855" cy="1686137"/>
          </a:xfrm>
          <a:solidFill>
            <a:schemeClr val="bg1">
              <a:lumMod val="75000"/>
            </a:schemeClr>
          </a:solidFill>
          <a:ln w="57150">
            <a:gradFill flip="none" rotWithShape="1">
              <a:gsLst>
                <a:gs pos="0">
                  <a:schemeClr val="accent3">
                    <a:lumMod val="0"/>
                    <a:lumOff val="100000"/>
                  </a:schemeClr>
                </a:gs>
                <a:gs pos="66000">
                  <a:schemeClr val="accent3">
                    <a:lumMod val="0"/>
                    <a:lumOff val="100000"/>
                  </a:schemeClr>
                </a:gs>
                <a:gs pos="100000">
                  <a:schemeClr val="accent3">
                    <a:lumMod val="100000"/>
                  </a:schemeClr>
                </a:gs>
              </a:gsLst>
              <a:path path="circle">
                <a:fillToRect l="50000" t="50000" r="50000" b="50000"/>
              </a:path>
              <a:tileRect/>
            </a:gradFill>
          </a:ln>
          <a:effectLst>
            <a:outerShdw blurRad="88900" dist="101600" dir="8100000" algn="tr" rotWithShape="0">
              <a:prstClr val="black">
                <a:alpha val="40000"/>
              </a:prstClr>
            </a:outerShdw>
          </a:effectLst>
          <a:scene3d>
            <a:camera prst="orthographicFront"/>
            <a:lightRig rig="threePt" dir="t"/>
          </a:scene3d>
          <a:sp3d contourW="25400">
            <a:contourClr>
              <a:schemeClr val="accent2"/>
            </a:contourClr>
          </a:sp3d>
        </p:spPr>
        <p:txBody>
          <a:bodyPr anchor="ctr">
            <a:normAutofit/>
          </a:bodyPr>
          <a:lstStyle>
            <a:lvl1pPr marL="0" marR="0" indent="0" algn="ctr" defTabSz="914400" rtl="0" eaLnBrk="1" fontAlgn="auto" latinLnBrk="0" hangingPunct="1">
              <a:lnSpc>
                <a:spcPct val="90000"/>
              </a:lnSpc>
              <a:spcBef>
                <a:spcPts val="1000"/>
              </a:spcBef>
              <a:spcAft>
                <a:spcPts val="0"/>
              </a:spcAft>
              <a:buClr>
                <a:schemeClr val="accent2"/>
              </a:buClr>
              <a:buSzPct val="95000"/>
              <a:buFont typeface="Wingdings 2" panose="05020102010507070707" pitchFamily="18" charset="2"/>
              <a:buNone/>
              <a:tabLst/>
              <a:defRPr sz="2400" b="1">
                <a:solidFill>
                  <a:schemeClr val="tx1"/>
                </a:solidFill>
              </a:defRPr>
            </a:lvl1pPr>
          </a:lstStyle>
          <a:p>
            <a:r>
              <a:rPr lang="en-US" dirty="0"/>
              <a:t>Drop</a:t>
            </a:r>
            <a:br>
              <a:rPr lang="en-US" dirty="0"/>
            </a:br>
            <a:r>
              <a:rPr lang="en-US" dirty="0"/>
              <a:t>Picture</a:t>
            </a:r>
            <a:br>
              <a:rPr lang="en-US" dirty="0"/>
            </a:br>
            <a:r>
              <a:rPr lang="en-US" dirty="0"/>
              <a:t>Here</a:t>
            </a:r>
          </a:p>
        </p:txBody>
      </p:sp>
      <p:sp>
        <p:nvSpPr>
          <p:cNvPr id="5" name="Rectangle 4"/>
          <p:cNvSpPr/>
          <p:nvPr userDrawn="1"/>
        </p:nvSpPr>
        <p:spPr>
          <a:xfrm>
            <a:off x="0" y="3427323"/>
            <a:ext cx="9144000" cy="45719"/>
          </a:xfrm>
          <a:prstGeom prst="rect">
            <a:avLst/>
          </a:prstGeom>
          <a:gradFill>
            <a:gsLst>
              <a:gs pos="49600">
                <a:srgbClr val="E5E5E5"/>
              </a:gs>
              <a:gs pos="0">
                <a:schemeClr val="accent3">
                  <a:lumMod val="25000"/>
                  <a:lumOff val="75000"/>
                </a:schemeClr>
              </a:gs>
              <a:gs pos="10000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525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1568"/>
          <a:stretch/>
        </p:blipFill>
        <p:spPr>
          <a:xfrm>
            <a:off x="378" y="817479"/>
            <a:ext cx="9143244" cy="5390374"/>
          </a:xfrm>
          <a:prstGeom prst="rect">
            <a:avLst/>
          </a:prstGeom>
        </p:spPr>
      </p:pic>
      <p:sp>
        <p:nvSpPr>
          <p:cNvPr id="6" name="TextBox 5"/>
          <p:cNvSpPr txBox="1"/>
          <p:nvPr userDrawn="1"/>
        </p:nvSpPr>
        <p:spPr>
          <a:xfrm>
            <a:off x="2168875" y="22364"/>
            <a:ext cx="6648304" cy="972065"/>
          </a:xfrm>
          <a:prstGeom prst="rect">
            <a:avLst/>
          </a:prstGeom>
          <a:noFill/>
        </p:spPr>
        <p:txBody>
          <a:bodyPr wrap="square" rtlCol="0" anchor="ctr" anchorCtr="0">
            <a:noAutofit/>
          </a:bodyPr>
          <a:lstStyle/>
          <a:p>
            <a:pPr>
              <a:lnSpc>
                <a:spcPct val="90000"/>
              </a:lnSpc>
            </a:pPr>
            <a:r>
              <a:rPr lang="en-US" sz="5400" b="1" kern="1200" cap="small" baseline="0" dirty="0">
                <a:solidFill>
                  <a:schemeClr val="accent2"/>
                </a:solidFill>
                <a:effectLst>
                  <a:innerShdw blurRad="88900" dist="50800" dir="18900000">
                    <a:prstClr val="black">
                      <a:alpha val="34000"/>
                    </a:prstClr>
                  </a:innerShdw>
                </a:effectLst>
                <a:latin typeface="+mj-lt"/>
                <a:ea typeface="+mj-ea"/>
                <a:cs typeface="+mj-cs"/>
              </a:rPr>
              <a:t>&amp;</a:t>
            </a:r>
          </a:p>
        </p:txBody>
      </p:sp>
      <p:sp>
        <p:nvSpPr>
          <p:cNvPr id="4" name="TextBox 3"/>
          <p:cNvSpPr txBox="1"/>
          <p:nvPr userDrawn="1"/>
        </p:nvSpPr>
        <p:spPr>
          <a:xfrm>
            <a:off x="370704" y="-1"/>
            <a:ext cx="5543536" cy="972065"/>
          </a:xfrm>
          <a:prstGeom prst="rect">
            <a:avLst/>
          </a:prstGeom>
          <a:noFill/>
        </p:spPr>
        <p:txBody>
          <a:bodyPr wrap="square" rtlCol="0" anchor="ctr" anchorCtr="0">
            <a:noAutofit/>
          </a:bodyPr>
          <a:lstStyle/>
          <a:p>
            <a:pPr>
              <a:lnSpc>
                <a:spcPct val="90000"/>
              </a:lnSpc>
            </a:pPr>
            <a:r>
              <a:rPr lang="en-US" sz="3400" b="1" kern="1200" cap="small" baseline="0" dirty="0">
                <a:solidFill>
                  <a:schemeClr val="bg1"/>
                </a:solidFill>
                <a:latin typeface="+mj-lt"/>
                <a:ea typeface="+mj-ea"/>
                <a:cs typeface="+mj-cs"/>
              </a:rPr>
              <a:t>Question      Answer Session</a:t>
            </a:r>
          </a:p>
        </p:txBody>
      </p:sp>
    </p:spTree>
    <p:extLst>
      <p:ext uri="{BB962C8B-B14F-4D97-AF65-F5344CB8AC3E}">
        <p14:creationId xmlns:p14="http://schemas.microsoft.com/office/powerpoint/2010/main" val="848591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clrChange>
              <a:clrFrom>
                <a:srgbClr val="EAFFFE"/>
              </a:clrFrom>
              <a:clrTo>
                <a:srgbClr val="EAFFFE">
                  <a:alpha val="0"/>
                </a:srgbClr>
              </a:clrTo>
            </a:clrChange>
            <a:extLst>
              <a:ext uri="{28A0092B-C50C-407E-A947-70E740481C1C}">
                <a14:useLocalDpi xmlns:a14="http://schemas.microsoft.com/office/drawing/2010/main" val="0"/>
              </a:ext>
            </a:extLst>
          </a:blip>
          <a:srcRect l="-68235" t="-81759" r="16543"/>
          <a:stretch/>
        </p:blipFill>
        <p:spPr>
          <a:xfrm>
            <a:off x="4477678" y="3038475"/>
            <a:ext cx="4623573" cy="3119044"/>
          </a:xfrm>
          <a:prstGeom prst="rect">
            <a:avLst/>
          </a:prstGeom>
          <a:solidFill>
            <a:schemeClr val="bg1"/>
          </a:solidFill>
        </p:spPr>
      </p:pic>
      <p:sp>
        <p:nvSpPr>
          <p:cNvPr id="4" name="TextBox 3"/>
          <p:cNvSpPr txBox="1"/>
          <p:nvPr userDrawn="1"/>
        </p:nvSpPr>
        <p:spPr>
          <a:xfrm>
            <a:off x="370703" y="-1"/>
            <a:ext cx="8773297" cy="972065"/>
          </a:xfrm>
          <a:prstGeom prst="rect">
            <a:avLst/>
          </a:prstGeom>
          <a:noFill/>
        </p:spPr>
        <p:txBody>
          <a:bodyPr wrap="square" rtlCol="0" anchor="ctr" anchorCtr="0">
            <a:noAutofit/>
          </a:bodyPr>
          <a:lstStyle/>
          <a:p>
            <a:pPr>
              <a:lnSpc>
                <a:spcPct val="90000"/>
              </a:lnSpc>
            </a:pPr>
            <a:r>
              <a:rPr lang="en-US" sz="3400" b="1" kern="1200" cap="small" baseline="0" dirty="0">
                <a:solidFill>
                  <a:schemeClr val="bg1"/>
                </a:solidFill>
                <a:latin typeface="+mj-lt"/>
                <a:ea typeface="+mj-ea"/>
                <a:cs typeface="+mj-cs"/>
              </a:rPr>
              <a:t>Resources</a:t>
            </a:r>
          </a:p>
        </p:txBody>
      </p:sp>
      <p:sp>
        <p:nvSpPr>
          <p:cNvPr id="6" name="Content Placeholder 2"/>
          <p:cNvSpPr>
            <a:spLocks noGrp="1"/>
          </p:cNvSpPr>
          <p:nvPr>
            <p:ph idx="1" hasCustomPrompt="1"/>
          </p:nvPr>
        </p:nvSpPr>
        <p:spPr>
          <a:xfrm>
            <a:off x="254465" y="1268627"/>
            <a:ext cx="4200089" cy="4888892"/>
          </a:xfrm>
        </p:spPr>
        <p:txBody>
          <a:bodyPr>
            <a:noAutofit/>
          </a:bodyPr>
          <a:lstStyle>
            <a:lvl1pPr>
              <a:spcBef>
                <a:spcPts val="0"/>
              </a:spcBef>
              <a:defRPr sz="2400" b="1" cap="small" baseline="0"/>
            </a:lvl1pPr>
            <a:lvl2pPr marL="365760" indent="0">
              <a:spcBef>
                <a:spcPts val="0"/>
              </a:spcBef>
              <a:spcAft>
                <a:spcPts val="1200"/>
              </a:spcAft>
              <a:buClr>
                <a:schemeClr val="accent1"/>
              </a:buClr>
              <a:buSzPct val="70000"/>
              <a:buFont typeface="Wingdings" panose="05000000000000000000" pitchFamily="2" charset="2"/>
              <a:buNone/>
              <a:defRPr sz="1800"/>
            </a:lvl2pPr>
            <a:lvl3pPr>
              <a:defRPr sz="1800"/>
            </a:lvl3pPr>
            <a:lvl4pPr>
              <a:defRPr sz="1600"/>
            </a:lvl4pPr>
            <a:lvl5pPr>
              <a:defRPr sz="1600"/>
            </a:lvl5pPr>
          </a:lstStyle>
          <a:p>
            <a:pPr lvl="0"/>
            <a:r>
              <a:rPr lang="en-US" dirty="0"/>
              <a:t>Resource Title</a:t>
            </a:r>
          </a:p>
          <a:p>
            <a:pPr lvl="1"/>
            <a:r>
              <a:rPr lang="en-US" dirty="0"/>
              <a:t>Resource Link</a:t>
            </a:r>
          </a:p>
        </p:txBody>
      </p:sp>
      <p:sp>
        <p:nvSpPr>
          <p:cNvPr id="8" name="Content Placeholder 2"/>
          <p:cNvSpPr>
            <a:spLocks noGrp="1"/>
          </p:cNvSpPr>
          <p:nvPr>
            <p:ph idx="10" hasCustomPrompt="1"/>
          </p:nvPr>
        </p:nvSpPr>
        <p:spPr>
          <a:xfrm>
            <a:off x="4757351" y="1268627"/>
            <a:ext cx="4200089" cy="4888892"/>
          </a:xfrm>
        </p:spPr>
        <p:txBody>
          <a:bodyPr>
            <a:noAutofit/>
          </a:bodyPr>
          <a:lstStyle>
            <a:lvl1pPr>
              <a:spcBef>
                <a:spcPts val="0"/>
              </a:spcBef>
              <a:defRPr sz="2400" b="1" cap="small" baseline="0"/>
            </a:lvl1pPr>
            <a:lvl2pPr marL="365760" indent="0">
              <a:spcBef>
                <a:spcPts val="0"/>
              </a:spcBef>
              <a:spcAft>
                <a:spcPts val="1200"/>
              </a:spcAft>
              <a:buClr>
                <a:schemeClr val="accent1"/>
              </a:buClr>
              <a:buSzPct val="70000"/>
              <a:buFont typeface="Wingdings" panose="05000000000000000000" pitchFamily="2" charset="2"/>
              <a:buNone/>
              <a:defRPr sz="1800"/>
            </a:lvl2pPr>
            <a:lvl3pPr>
              <a:defRPr sz="1800"/>
            </a:lvl3pPr>
            <a:lvl4pPr>
              <a:defRPr sz="1600"/>
            </a:lvl4pPr>
            <a:lvl5pPr>
              <a:defRPr sz="1600"/>
            </a:lvl5pPr>
          </a:lstStyle>
          <a:p>
            <a:pPr lvl="0"/>
            <a:r>
              <a:rPr lang="en-US" dirty="0"/>
              <a:t>Resource Title</a:t>
            </a:r>
          </a:p>
          <a:p>
            <a:pPr lvl="1"/>
            <a:r>
              <a:rPr lang="en-US" dirty="0"/>
              <a:t>Resource Link</a:t>
            </a:r>
          </a:p>
        </p:txBody>
      </p:sp>
      <p:grpSp>
        <p:nvGrpSpPr>
          <p:cNvPr id="11" name="Group 10"/>
          <p:cNvGrpSpPr/>
          <p:nvPr userDrawn="1"/>
        </p:nvGrpSpPr>
        <p:grpSpPr>
          <a:xfrm>
            <a:off x="8062418" y="5081972"/>
            <a:ext cx="629174" cy="978519"/>
            <a:chOff x="8062418" y="5081972"/>
            <a:chExt cx="629174" cy="978519"/>
          </a:xfrm>
        </p:grpSpPr>
        <p:sp>
          <p:nvSpPr>
            <p:cNvPr id="10" name="16-Point Star 9"/>
            <p:cNvSpPr/>
            <p:nvPr userDrawn="1"/>
          </p:nvSpPr>
          <p:spPr>
            <a:xfrm>
              <a:off x="8062418" y="5081972"/>
              <a:ext cx="629174" cy="629174"/>
            </a:xfrm>
            <a:prstGeom prst="star16">
              <a:avLst>
                <a:gd name="adj" fmla="val 25389"/>
              </a:avLst>
            </a:prstGeom>
            <a:gradFill>
              <a:gsLst>
                <a:gs pos="0">
                  <a:schemeClr val="accent2">
                    <a:alpha val="0"/>
                  </a:schemeClr>
                </a:gs>
                <a:gs pos="100000">
                  <a:schemeClr val="accent2"/>
                </a:gs>
              </a:gsLst>
              <a:path path="circle">
                <a:fillToRect l="50000" t="50000" r="50000" b="50000"/>
              </a:path>
            </a:gradFill>
            <a:ln>
              <a:solidFill>
                <a:schemeClr val="bg1"/>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userDrawn="1"/>
          </p:nvSpPr>
          <p:spPr>
            <a:xfrm rot="20377359">
              <a:off x="8309398" y="5399902"/>
              <a:ext cx="378407" cy="660589"/>
            </a:xfrm>
            <a:prstGeom prst="upArrow">
              <a:avLst>
                <a:gd name="adj1" fmla="val 25265"/>
                <a:gd name="adj2" fmla="val 130792"/>
              </a:avLst>
            </a:prstGeom>
            <a:solidFill>
              <a:schemeClr val="bg1">
                <a:lumMod val="95000"/>
              </a:schemeClr>
            </a:solidFill>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a:ln>
            <a:effectLst>
              <a:outerShdw blurRad="88900" dist="101600" dir="8100000" algn="tr" rotWithShape="0">
                <a:prstClr val="black">
                  <a:alpha val="71000"/>
                </a:prstClr>
              </a:outerShdw>
            </a:effectLst>
            <a:scene3d>
              <a:camera prst="orthographicFront"/>
              <a:lightRig rig="threePt" dir="t">
                <a:rot lat="0" lon="0" rev="3000000"/>
              </a:lightRig>
            </a:scene3d>
            <a:sp3d contourW="19050">
              <a:bevelT w="69850" h="88900" prst="coolSlant"/>
              <a:contourClr>
                <a:schemeClr val="accent3">
                  <a:lumMod val="90000"/>
                  <a:lumOff val="1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8743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 y="2167295"/>
            <a:ext cx="9143244" cy="4047409"/>
          </a:xfrm>
          <a:prstGeom prst="rect">
            <a:avLst/>
          </a:prstGeom>
        </p:spPr>
      </p:pic>
      <p:sp>
        <p:nvSpPr>
          <p:cNvPr id="4" name="TextBox 3"/>
          <p:cNvSpPr txBox="1"/>
          <p:nvPr userDrawn="1"/>
        </p:nvSpPr>
        <p:spPr>
          <a:xfrm>
            <a:off x="0" y="1581151"/>
            <a:ext cx="9144000" cy="2609850"/>
          </a:xfrm>
          <a:prstGeom prst="rect">
            <a:avLst/>
          </a:prstGeom>
          <a:noFill/>
        </p:spPr>
        <p:txBody>
          <a:bodyPr wrap="square" rtlCol="0" anchor="ctr" anchorCtr="0">
            <a:noAutofit/>
            <a:scene3d>
              <a:camera prst="orthographicFront"/>
              <a:lightRig rig="threePt" dir="t"/>
            </a:scene3d>
            <a:sp3d extrusionH="57150" contourW="19050">
              <a:bevelT w="38100" h="38100"/>
              <a:contourClr>
                <a:schemeClr val="accent3"/>
              </a:contourClr>
            </a:sp3d>
          </a:bodyPr>
          <a:lstStyle/>
          <a:p>
            <a:pPr algn="ctr">
              <a:lnSpc>
                <a:spcPct val="90000"/>
              </a:lnSpc>
            </a:pPr>
            <a:r>
              <a:rPr lang="en-US" sz="9600" b="1" kern="1200" cap="none" spc="0" baseline="0" dirty="0">
                <a:ln w="44450">
                  <a:solidFill>
                    <a:schemeClr val="accent2"/>
                  </a:solidFill>
                  <a:prstDash val="solid"/>
                </a:ln>
                <a:pattFill prst="lgCheck">
                  <a:fgClr>
                    <a:schemeClr val="accent3"/>
                  </a:fgClr>
                  <a:bgClr>
                    <a:schemeClr val="accent4">
                      <a:lumMod val="50000"/>
                    </a:schemeClr>
                  </a:bgClr>
                </a:pattFill>
                <a:effectLst>
                  <a:innerShdw blurRad="88900">
                    <a:schemeClr val="accent3">
                      <a:lumMod val="50000"/>
                    </a:schemeClr>
                  </a:innerShdw>
                </a:effectLst>
                <a:latin typeface="+mj-lt"/>
                <a:ea typeface="+mj-ea"/>
                <a:cs typeface="+mj-cs"/>
              </a:rPr>
              <a:t>Thank						</a:t>
            </a:r>
          </a:p>
          <a:p>
            <a:pPr algn="ctr">
              <a:lnSpc>
                <a:spcPct val="90000"/>
              </a:lnSpc>
            </a:pPr>
            <a:r>
              <a:rPr lang="en-US" sz="9600" b="1" kern="1200" cap="none" spc="0" baseline="0" dirty="0">
                <a:ln w="44450">
                  <a:solidFill>
                    <a:schemeClr val="accent2"/>
                  </a:solidFill>
                  <a:prstDash val="solid"/>
                </a:ln>
                <a:pattFill prst="lgCheck">
                  <a:fgClr>
                    <a:schemeClr val="accent3"/>
                  </a:fgClr>
                  <a:bgClr>
                    <a:schemeClr val="accent4">
                      <a:lumMod val="50000"/>
                    </a:schemeClr>
                  </a:bgClr>
                </a:pattFill>
                <a:effectLst>
                  <a:innerShdw blurRad="88900">
                    <a:schemeClr val="accent3">
                      <a:lumMod val="50000"/>
                    </a:schemeClr>
                  </a:innerShdw>
                </a:effectLst>
                <a:latin typeface="+mj-lt"/>
                <a:ea typeface="+mj-ea"/>
                <a:cs typeface="+mj-cs"/>
              </a:rPr>
              <a:t>						 You    </a:t>
            </a:r>
          </a:p>
        </p:txBody>
      </p:sp>
    </p:spTree>
    <p:extLst>
      <p:ext uri="{BB962C8B-B14F-4D97-AF65-F5344CB8AC3E}">
        <p14:creationId xmlns:p14="http://schemas.microsoft.com/office/powerpoint/2010/main" val="3836432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 y="2162891"/>
            <a:ext cx="9143244" cy="4047409"/>
          </a:xfrm>
          <a:prstGeom prst="rect">
            <a:avLst/>
          </a:prstGeom>
        </p:spPr>
      </p:pic>
      <p:sp>
        <p:nvSpPr>
          <p:cNvPr id="2" name="Title 1"/>
          <p:cNvSpPr>
            <a:spLocks noGrp="1"/>
          </p:cNvSpPr>
          <p:nvPr>
            <p:ph type="title"/>
          </p:nvPr>
        </p:nvSpPr>
        <p:spPr>
          <a:xfrm>
            <a:off x="623888" y="1481139"/>
            <a:ext cx="7886700" cy="1395411"/>
          </a:xfrm>
        </p:spPr>
        <p:txBody>
          <a:bodyPr anchor="b"/>
          <a:lstStyle>
            <a:lvl1pPr algn="ctr">
              <a:defRPr sz="6000">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9146" y="4940063"/>
            <a:ext cx="9152768" cy="818512"/>
          </a:xfrm>
          <a:gradFill>
            <a:gsLst>
              <a:gs pos="0">
                <a:schemeClr val="accent3">
                  <a:lumMod val="0"/>
                  <a:lumOff val="100000"/>
                </a:schemeClr>
              </a:gs>
              <a:gs pos="66000">
                <a:schemeClr val="accent3">
                  <a:lumMod val="0"/>
                  <a:lumOff val="100000"/>
                  <a:alpha val="79000"/>
                </a:schemeClr>
              </a:gs>
              <a:gs pos="100000">
                <a:schemeClr val="bg1">
                  <a:alpha val="0"/>
                </a:schemeClr>
              </a:gs>
            </a:gsLst>
            <a:path path="circle">
              <a:fillToRect l="50000" t="50000" r="50000" b="50000"/>
            </a:path>
          </a:gradFill>
          <a:effectLst>
            <a:outerShdw blurRad="50800" dist="38100" dir="5400000" algn="t" rotWithShape="0">
              <a:prstClr val="black">
                <a:alpha val="40000"/>
              </a:prstClr>
            </a:outerShdw>
          </a:effectLst>
        </p:spPr>
        <p:txBody>
          <a:bodyPr anchor="ctr" anchorCtr="0"/>
          <a:lstStyle>
            <a:lvl1pPr marL="0" indent="0" algn="ctr">
              <a:buNone/>
              <a:defRPr sz="24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Rectangle 6"/>
          <p:cNvSpPr/>
          <p:nvPr userDrawn="1"/>
        </p:nvSpPr>
        <p:spPr>
          <a:xfrm>
            <a:off x="0" y="4894344"/>
            <a:ext cx="9144000" cy="45719"/>
          </a:xfrm>
          <a:prstGeom prst="rect">
            <a:avLst/>
          </a:prstGeom>
          <a:gradFill flip="none" rotWithShape="1">
            <a:gsLst>
              <a:gs pos="0">
                <a:srgbClr val="CBCBCB"/>
              </a:gs>
              <a:gs pos="100000">
                <a:schemeClr val="accent3">
                  <a:lumMod val="100000"/>
                </a:schemeClr>
              </a:gs>
            </a:gsLst>
            <a:path path="circle">
              <a:fillToRect l="50000" t="-80000" r="50000" b="180000"/>
            </a:path>
            <a:tileRect/>
          </a:gradFill>
          <a:ln>
            <a:noFill/>
          </a:ln>
          <a:effectLst>
            <a:outerShdw blurRad="101600" dist="38100" dir="16200000"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758575"/>
            <a:ext cx="9144000" cy="45719"/>
          </a:xfrm>
          <a:prstGeom prst="rect">
            <a:avLst/>
          </a:prstGeom>
          <a:gradFill flip="none" rotWithShape="1">
            <a:gsLst>
              <a:gs pos="0">
                <a:srgbClr val="CBCBCB"/>
              </a:gs>
              <a:gs pos="100000">
                <a:schemeClr val="accent3">
                  <a:lumMod val="100000"/>
                </a:schemeClr>
              </a:gs>
            </a:gsLst>
            <a:path path="circle">
              <a:fillToRect l="50000" t="-80000" r="50000" b="180000"/>
            </a:path>
            <a:tileRect/>
          </a:gradFill>
          <a:ln>
            <a:noFill/>
          </a:ln>
          <a:effectLst>
            <a:outerShdw blurRad="101600" dist="38100" dir="5400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5575932"/>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22" Type="http://schemas.openxmlformats.org/officeDocument/2006/relationships/image" Target="../media/image2.png"/><Relationship Id="rId23"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rot="10800000">
            <a:off x="0" y="1091513"/>
            <a:ext cx="4992914" cy="4200453"/>
          </a:xfrm>
          <a:prstGeom prst="rect">
            <a:avLst/>
          </a:prstGeom>
          <a:gradFill flip="none" rotWithShape="1">
            <a:gsLst>
              <a:gs pos="100000">
                <a:srgbClr val="ECECEC"/>
              </a:gs>
              <a:gs pos="74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151087" y="2009462"/>
            <a:ext cx="4992914" cy="4200453"/>
          </a:xfrm>
          <a:prstGeom prst="rect">
            <a:avLst/>
          </a:prstGeom>
          <a:gradFill flip="none" rotWithShape="1">
            <a:gsLst>
              <a:gs pos="100000">
                <a:srgbClr val="ECECEC"/>
              </a:gs>
              <a:gs pos="74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255635"/>
            <a:ext cx="9144000" cy="602365"/>
          </a:xfrm>
          <a:prstGeom prst="rect">
            <a:avLst/>
          </a:prstGeom>
          <a:gradFill flip="none" rotWithShape="1">
            <a:gsLst>
              <a:gs pos="100000">
                <a:schemeClr val="accent3">
                  <a:alpha val="0"/>
                </a:schemeClr>
              </a:gs>
              <a:gs pos="0">
                <a:schemeClr val="accent3"/>
              </a:gs>
              <a:gs pos="64000">
                <a:schemeClr val="accent3">
                  <a:alpha val="0"/>
                </a:schemeClr>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userDrawn="1"/>
        </p:nvSpPr>
        <p:spPr>
          <a:xfrm>
            <a:off x="0" y="0"/>
            <a:ext cx="9144000" cy="97206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0" dirty="0"/>
          </a:p>
        </p:txBody>
      </p:sp>
      <p:sp>
        <p:nvSpPr>
          <p:cNvPr id="2" name="Title Placeholder 1"/>
          <p:cNvSpPr>
            <a:spLocks noGrp="1"/>
          </p:cNvSpPr>
          <p:nvPr>
            <p:ph type="title"/>
          </p:nvPr>
        </p:nvSpPr>
        <p:spPr>
          <a:xfrm>
            <a:off x="370703" y="0"/>
            <a:ext cx="8773297" cy="9720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268627"/>
            <a:ext cx="7886700" cy="49083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972065"/>
            <a:ext cx="9144000" cy="119448"/>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ectangle 8"/>
          <p:cNvSpPr/>
          <p:nvPr userDrawn="1"/>
        </p:nvSpPr>
        <p:spPr>
          <a:xfrm>
            <a:off x="0" y="6209915"/>
            <a:ext cx="9144000" cy="45720"/>
          </a:xfrm>
          <a:prstGeom prst="rect">
            <a:avLst/>
          </a:pr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userDrawn="1"/>
        </p:nvSpPr>
        <p:spPr>
          <a:xfrm>
            <a:off x="8457428" y="6255636"/>
            <a:ext cx="600847" cy="537084"/>
          </a:xfrm>
          <a:prstGeom prst="rect">
            <a:avLst/>
          </a:prstGeom>
          <a:gradFill flip="none" rotWithShape="1">
            <a:gsLst>
              <a:gs pos="885">
                <a:schemeClr val="tx1"/>
              </a:gs>
              <a:gs pos="45000">
                <a:schemeClr val="accent3"/>
              </a:gs>
            </a:gsLst>
            <a:lin ang="54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userDrawn="1"/>
        </p:nvSpPr>
        <p:spPr>
          <a:xfrm>
            <a:off x="0" y="6257540"/>
            <a:ext cx="9144000" cy="18288"/>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8457428" y="6275828"/>
            <a:ext cx="600847" cy="400110"/>
          </a:xfrm>
          <a:prstGeom prst="rect">
            <a:avLst/>
          </a:prstGeom>
          <a:noFill/>
        </p:spPr>
        <p:txBody>
          <a:bodyPr wrap="square" rtlCol="0">
            <a:spAutoFit/>
          </a:bodyPr>
          <a:lstStyle/>
          <a:p>
            <a:pPr algn="ctr"/>
            <a:fld id="{D8D7631C-6744-4381-8697-E6CC627454BF}" type="slidenum">
              <a:rPr lang="en-US" sz="2000" b="1" spc="100" baseline="0" smtClean="0">
                <a:solidFill>
                  <a:schemeClr val="bg1"/>
                </a:solidFill>
                <a:effectLst>
                  <a:outerShdw blurRad="101600" dist="38100" dir="8100000" algn="tr" rotWithShape="0">
                    <a:prstClr val="black">
                      <a:alpha val="40000"/>
                    </a:prstClr>
                  </a:outerShdw>
                </a:effectLst>
              </a:rPr>
              <a:t>‹#›</a:t>
            </a:fld>
            <a:endParaRPr lang="en-US" sz="2000" b="1" spc="100" baseline="0" dirty="0">
              <a:solidFill>
                <a:schemeClr val="bg1"/>
              </a:solidFill>
              <a:effectLst>
                <a:outerShdw blurRad="101600" dist="38100" dir="8100000" algn="tr" rotWithShape="0">
                  <a:prstClr val="black">
                    <a:alpha val="40000"/>
                  </a:prstClr>
                </a:outerShdw>
              </a:effectLst>
            </a:endParaRPr>
          </a:p>
        </p:txBody>
      </p:sp>
      <p:sp>
        <p:nvSpPr>
          <p:cNvPr id="18" name="Rectangle 17"/>
          <p:cNvSpPr/>
          <p:nvPr userDrawn="1"/>
        </p:nvSpPr>
        <p:spPr>
          <a:xfrm>
            <a:off x="0" y="6351444"/>
            <a:ext cx="5162550" cy="401782"/>
          </a:xfrm>
          <a:prstGeom prst="rect">
            <a:avLst/>
          </a:prstGeom>
          <a:gradFill flip="none" rotWithShape="1">
            <a:gsLst>
              <a:gs pos="84000">
                <a:schemeClr val="bg1">
                  <a:alpha val="0"/>
                </a:schemeClr>
              </a:gs>
              <a:gs pos="61000">
                <a:schemeClr val="bg1"/>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15" name="Group 14"/>
          <p:cNvGrpSpPr/>
          <p:nvPr userDrawn="1"/>
        </p:nvGrpSpPr>
        <p:grpSpPr>
          <a:xfrm>
            <a:off x="205038" y="6321548"/>
            <a:ext cx="2647950" cy="466725"/>
            <a:chOff x="0" y="0"/>
            <a:chExt cx="2647950" cy="466725"/>
          </a:xfrm>
        </p:grpSpPr>
        <p:pic>
          <p:nvPicPr>
            <p:cNvPr id="16" name="Picture 15" descr="C:\Users\crobbins.MAHERMAHER\Dropbox\Government\ETA Tagline.PNG"/>
            <p:cNvPicPr>
              <a:picLocks noChangeAspect="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485775" y="104775"/>
              <a:ext cx="2162175" cy="260985"/>
            </a:xfrm>
            <a:prstGeom prst="rect">
              <a:avLst/>
            </a:prstGeom>
            <a:noFill/>
            <a:ln>
              <a:noFill/>
            </a:ln>
          </p:spPr>
        </p:pic>
        <p:pic>
          <p:nvPicPr>
            <p:cNvPr id="17" name="Picture 16" descr="C:\Users\crobbins.MAHERMAHER\Dropbox\Government\DOL-MasterLogo_Color300.png"/>
            <p:cNvPicPr>
              <a:picLocks noChangeAspect="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0" y="0"/>
              <a:ext cx="466725" cy="466725"/>
            </a:xfrm>
            <a:prstGeom prst="rect">
              <a:avLst/>
            </a:prstGeom>
            <a:noFill/>
            <a:ln>
              <a:noFill/>
            </a:ln>
          </p:spPr>
        </p:pic>
      </p:grpSp>
      <p:pic>
        <p:nvPicPr>
          <p:cNvPr id="10" name="Picture 9"/>
          <p:cNvPicPr/>
          <p:nvPr userDrawn="1"/>
        </p:nvPicPr>
        <p:blipFill>
          <a:blip r:embed="rId23"/>
          <a:stretch>
            <a:fillRect/>
          </a:stretch>
        </p:blipFill>
        <p:spPr>
          <a:xfrm>
            <a:off x="5757727" y="6307126"/>
            <a:ext cx="2468245" cy="456565"/>
          </a:xfrm>
          <a:prstGeom prst="rect">
            <a:avLst/>
          </a:prstGeom>
          <a:effectLst>
            <a:glow rad="63500">
              <a:schemeClr val="bg1">
                <a:alpha val="40000"/>
              </a:schemeClr>
            </a:glow>
          </a:effectLst>
        </p:spPr>
      </p:pic>
    </p:spTree>
    <p:extLst>
      <p:ext uri="{BB962C8B-B14F-4D97-AF65-F5344CB8AC3E}">
        <p14:creationId xmlns:p14="http://schemas.microsoft.com/office/powerpoint/2010/main" val="1628042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4" r:id="rId5"/>
    <p:sldLayoutId id="2147483675" r:id="rId6"/>
    <p:sldLayoutId id="2147483676" r:id="rId7"/>
    <p:sldLayoutId id="2147483677" r:id="rId8"/>
    <p:sldLayoutId id="2147483663" r:id="rId9"/>
    <p:sldLayoutId id="2147483664" r:id="rId10"/>
    <p:sldLayoutId id="2147483665" r:id="rId11"/>
    <p:sldLayoutId id="2147483666" r:id="rId12"/>
    <p:sldLayoutId id="2147483667" r:id="rId13"/>
    <p:sldLayoutId id="2147483678" r:id="rId14"/>
    <p:sldLayoutId id="2147483679" r:id="rId15"/>
    <p:sldLayoutId id="2147483680" r:id="rId16"/>
    <p:sldLayoutId id="2147483681" r:id="rId17"/>
    <p:sldLayoutId id="2147483682" r:id="rId18"/>
    <p:sldLayoutId id="2147483683" r:id="rId19"/>
  </p:sldLayoutIdLst>
  <p:txStyles>
    <p:titleStyle>
      <a:lvl1pPr algn="l" defTabSz="914400" rtl="0" eaLnBrk="1" latinLnBrk="0" hangingPunct="1">
        <a:lnSpc>
          <a:spcPct val="90000"/>
        </a:lnSpc>
        <a:spcBef>
          <a:spcPct val="0"/>
        </a:spcBef>
        <a:buNone/>
        <a:defRPr sz="3400" b="1" kern="1200" cap="small" baseline="0">
          <a:solidFill>
            <a:schemeClr val="bg1"/>
          </a:solidFill>
          <a:latin typeface="+mj-lt"/>
          <a:ea typeface="+mj-ea"/>
          <a:cs typeface="+mj-cs"/>
        </a:defRPr>
      </a:lvl1pPr>
    </p:titleStyle>
    <p:bodyStyle>
      <a:lvl1pPr marL="365760" indent="-365760" algn="l" defTabSz="914400" rtl="0" eaLnBrk="1" latinLnBrk="0" hangingPunct="1">
        <a:lnSpc>
          <a:spcPct val="90000"/>
        </a:lnSpc>
        <a:spcBef>
          <a:spcPts val="1000"/>
        </a:spcBef>
        <a:buClr>
          <a:schemeClr val="accent2"/>
        </a:buClr>
        <a:buSzPct val="95000"/>
        <a:buFont typeface="Wingdings 2" panose="05020102010507070707" pitchFamily="18" charset="2"/>
        <a:buChar char=""/>
        <a:defRPr sz="2800" kern="1200">
          <a:solidFill>
            <a:schemeClr val="tx2"/>
          </a:solidFill>
          <a:latin typeface="+mn-lt"/>
          <a:ea typeface="+mn-ea"/>
          <a:cs typeface="+mn-cs"/>
        </a:defRPr>
      </a:lvl1pPr>
      <a:lvl2pPr marL="777240" indent="-320040" algn="l" defTabSz="914400" rtl="0" eaLnBrk="1" latinLnBrk="0" hangingPunct="1">
        <a:lnSpc>
          <a:spcPct val="90000"/>
        </a:lnSpc>
        <a:spcBef>
          <a:spcPts val="500"/>
        </a:spcBef>
        <a:buClr>
          <a:schemeClr val="tx2"/>
        </a:buClr>
        <a:buSzPct val="75000"/>
        <a:buFont typeface="Wingdings 2" panose="05020102010507070707" pitchFamily="18" charset="2"/>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6">
            <a:lumMod val="75000"/>
          </a:schemeClr>
        </a:buClr>
        <a:buFont typeface="Wingdings" panose="05000000000000000000" pitchFamily="2" charset="2"/>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6">
            <a:lumMod val="75000"/>
          </a:schemeClr>
        </a:buClr>
        <a:buFont typeface="Wingdings" panose="05000000000000000000" pitchFamily="2"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3.jpg"/><Relationship Id="rId4" Type="http://schemas.openxmlformats.org/officeDocument/2006/relationships/image" Target="../media/image14.png"/><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1" Type="http://schemas.openxmlformats.org/officeDocument/2006/relationships/image" Target="../media/image42.png"/><Relationship Id="rId12" Type="http://schemas.openxmlformats.org/officeDocument/2006/relationships/image" Target="../media/image14.png"/><Relationship Id="rId1" Type="http://schemas.openxmlformats.org/officeDocument/2006/relationships/slideLayout" Target="../slideLayouts/slideLayout14.xml"/><Relationship Id="rId2" Type="http://schemas.openxmlformats.org/officeDocument/2006/relationships/image" Target="../media/image33.jpg"/><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gif"/><Relationship Id="rId9" Type="http://schemas.openxmlformats.org/officeDocument/2006/relationships/image" Target="../media/image40.png"/><Relationship Id="rId10"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39.gif"/><Relationship Id="rId5"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4.png"/><Relationship Id="rId1" Type="http://schemas.openxmlformats.org/officeDocument/2006/relationships/slideLayout" Target="../slideLayouts/slideLayout16.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1" Type="http://schemas.openxmlformats.org/officeDocument/2006/relationships/image" Target="../media/image42.png"/><Relationship Id="rId12" Type="http://schemas.openxmlformats.org/officeDocument/2006/relationships/image" Target="../media/image14.png"/><Relationship Id="rId1" Type="http://schemas.openxmlformats.org/officeDocument/2006/relationships/slideLayout" Target="../slideLayouts/slideLayout14.xml"/><Relationship Id="rId2" Type="http://schemas.openxmlformats.org/officeDocument/2006/relationships/image" Target="../media/image33.jpg"/><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gif"/><Relationship Id="rId9" Type="http://schemas.openxmlformats.org/officeDocument/2006/relationships/image" Target="../media/image40.png"/><Relationship Id="rId10"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14.png"/><Relationship Id="rId1" Type="http://schemas.openxmlformats.org/officeDocument/2006/relationships/slideLayout" Target="../slideLayouts/slideLayout10.xml"/><Relationship Id="rId2"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7.emf"/><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hyperlink" Target="http://www.google.com/url?sa=i&amp;rct=j&amp;q=&amp;esrc=s&amp;source=images&amp;cd=&amp;cad=rja&amp;docid=tA-uLQm81jjEpM&amp;tbnid=sw4UvHIPqU998M:&amp;ved=0CAUQjRw&amp;url=http://www.re-play.cz/novinky/2013/03/&amp;ei=R4X9UuaoFMu2rgHKvoCIBg&amp;bvm=bv.61190604,d.aWc&amp;psig=AFQjCNH1PM9o43jBtOIuOKX0e-NJUH8vQQ&amp;ust=139243273966895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14.png"/><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14.png"/><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hyperlink" Target="http://www.jobsearchintelligence.com/NACE/salary-calculator-intro/" TargetMode="External"/><Relationship Id="rId4" Type="http://schemas.openxmlformats.org/officeDocument/2006/relationships/hyperlink" Target="http://www.onetonline.org/" TargetMode="External"/><Relationship Id="rId5" Type="http://schemas.openxmlformats.org/officeDocument/2006/relationships/image" Target="../media/image52.jpeg"/><Relationship Id="rId6" Type="http://schemas.openxmlformats.org/officeDocument/2006/relationships/image" Target="../media/image14.png"/><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g"/><Relationship Id="rId4" Type="http://schemas.openxmlformats.org/officeDocument/2006/relationships/image" Target="../media/image14.png"/><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54.jp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7" Type="http://schemas.openxmlformats.org/officeDocument/2006/relationships/image" Target="../media/image21.emf"/><Relationship Id="rId8" Type="http://schemas.openxmlformats.org/officeDocument/2006/relationships/image" Target="../media/image22.emf"/><Relationship Id="rId9" Type="http://schemas.openxmlformats.org/officeDocument/2006/relationships/image" Target="../media/image23.emf"/><Relationship Id="rId10"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19.emf"/><Relationship Id="rId5" Type="http://schemas.openxmlformats.org/officeDocument/2006/relationships/image" Target="../media/image25.png"/><Relationship Id="rId6" Type="http://schemas.microsoft.com/office/2007/relationships/hdphoto" Target="../media/hdphoto1.wdp"/><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image" Target="../media/image31.jpeg"/><Relationship Id="rId9" Type="http://schemas.openxmlformats.org/officeDocument/2006/relationships/image" Target="../media/image32.jpeg"/><Relationship Id="rId10"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1" Type="http://schemas.openxmlformats.org/officeDocument/2006/relationships/image" Target="../media/image42.png"/><Relationship Id="rId12" Type="http://schemas.openxmlformats.org/officeDocument/2006/relationships/image" Target="../media/image14.png"/><Relationship Id="rId1" Type="http://schemas.openxmlformats.org/officeDocument/2006/relationships/slideLayout" Target="../slideLayouts/slideLayout14.xml"/><Relationship Id="rId2" Type="http://schemas.openxmlformats.org/officeDocument/2006/relationships/image" Target="../media/image33.jpg"/><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gif"/><Relationship Id="rId9" Type="http://schemas.openxmlformats.org/officeDocument/2006/relationships/image" Target="../media/image40.png"/><Relationship Id="rId10"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Visualizing Data to Improve Workforce Development Collaboration</a:t>
            </a:r>
          </a:p>
        </p:txBody>
      </p:sp>
      <p:pic>
        <p:nvPicPr>
          <p:cNvPr id="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634542" y="5877607"/>
            <a:ext cx="1516856" cy="48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714" y="5877607"/>
            <a:ext cx="1556239" cy="552368"/>
          </a:xfrm>
          <a:prstGeom prst="rect">
            <a:avLst/>
          </a:prstGeom>
        </p:spPr>
      </p:pic>
    </p:spTree>
    <p:extLst>
      <p:ext uri="{BB962C8B-B14F-4D97-AF65-F5344CB8AC3E}">
        <p14:creationId xmlns:p14="http://schemas.microsoft.com/office/powerpoint/2010/main" val="178320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7" y="1066801"/>
            <a:ext cx="4495800" cy="609601"/>
          </a:xfrm>
        </p:spPr>
        <p:txBody>
          <a:bodyPr/>
          <a:lstStyle/>
          <a:p>
            <a:pPr lvl="0"/>
            <a:r>
              <a:rPr lang="en-JM" dirty="0">
                <a:solidFill>
                  <a:schemeClr val="tx1"/>
                </a:solidFill>
                <a:ea typeface="Tahoma" pitchFamily="34" charset="0"/>
                <a:cs typeface="Tahoma" pitchFamily="34" charset="0"/>
              </a:rPr>
              <a:t>Data Rules we live by</a:t>
            </a:r>
            <a:endParaRPr lang="en-JM" dirty="0">
              <a:solidFill>
                <a:schemeClr val="tx1"/>
              </a:solidFill>
            </a:endParaRPr>
          </a:p>
        </p:txBody>
      </p:sp>
      <p:sp>
        <p:nvSpPr>
          <p:cNvPr id="5" name="Content Placeholder 4"/>
          <p:cNvSpPr>
            <a:spLocks noGrp="1"/>
          </p:cNvSpPr>
          <p:nvPr>
            <p:ph sz="quarter" idx="18"/>
          </p:nvPr>
        </p:nvSpPr>
        <p:spPr>
          <a:xfrm>
            <a:off x="914400" y="2133600"/>
            <a:ext cx="2895600" cy="2971800"/>
          </a:xfrm>
        </p:spPr>
        <p:txBody>
          <a:bodyPr/>
          <a:lstStyle/>
          <a:p>
            <a:pPr>
              <a:spcBef>
                <a:spcPts val="0"/>
              </a:spcBef>
              <a:defRPr/>
            </a:pPr>
            <a:r>
              <a:rPr lang="en-US" sz="3600" dirty="0"/>
              <a:t/>
            </a:r>
            <a:br>
              <a:rPr lang="en-US" sz="3600" dirty="0"/>
            </a:br>
            <a:endParaRPr lang="en-US" sz="3600" dirty="0"/>
          </a:p>
          <a:p>
            <a:pPr>
              <a:spcBef>
                <a:spcPts val="0"/>
              </a:spcBef>
            </a:pPr>
            <a:endParaRPr lang="en-JM" sz="3600" dirty="0"/>
          </a:p>
        </p:txBody>
      </p:sp>
      <p:sp>
        <p:nvSpPr>
          <p:cNvPr id="3" name="TextBox 2"/>
          <p:cNvSpPr txBox="1"/>
          <p:nvPr/>
        </p:nvSpPr>
        <p:spPr>
          <a:xfrm>
            <a:off x="228600" y="1752601"/>
            <a:ext cx="8763000" cy="4524315"/>
          </a:xfrm>
          <a:prstGeom prst="rect">
            <a:avLst/>
          </a:prstGeom>
          <a:noFill/>
        </p:spPr>
        <p:txBody>
          <a:bodyPr wrap="square" rtlCol="0">
            <a:spAutoFit/>
          </a:bodyPr>
          <a:lstStyle/>
          <a:p>
            <a:pPr marL="457200" indent="-457200">
              <a:buFont typeface="+mj-lt"/>
              <a:buAutoNum type="arabicPeriod"/>
            </a:pPr>
            <a:r>
              <a:rPr lang="en-US" sz="2400" dirty="0"/>
              <a:t>Try NOT to ONLY use ONE source of data!</a:t>
            </a:r>
          </a:p>
          <a:p>
            <a:pPr marL="914400" lvl="1" indent="-457200">
              <a:buFont typeface="+mj-lt"/>
              <a:buAutoNum type="alphaLcPeriod"/>
            </a:pPr>
            <a:r>
              <a:rPr lang="en-US" dirty="0"/>
              <a:t>We LOVE EMSI, BUT we pair it with other sources to get a complete picture and understand nuances in the numbers.</a:t>
            </a:r>
          </a:p>
          <a:p>
            <a:pPr marL="914400" lvl="1" indent="-457200">
              <a:buFont typeface="+mj-lt"/>
              <a:buAutoNum type="alphaLcPeriod"/>
            </a:pPr>
            <a:endParaRPr lang="en-US" dirty="0"/>
          </a:p>
          <a:p>
            <a:pPr marL="457200" indent="-457200">
              <a:buFont typeface="+mj-lt"/>
              <a:buAutoNum type="arabicPeriod"/>
            </a:pPr>
            <a:r>
              <a:rPr lang="en-US" sz="2400" dirty="0"/>
              <a:t>Dig in for more information, “reality check”</a:t>
            </a:r>
          </a:p>
          <a:p>
            <a:pPr marL="914400" lvl="1" indent="-457200">
              <a:buFont typeface="+mj-lt"/>
              <a:buAutoNum type="alphaLcPeriod"/>
            </a:pPr>
            <a:r>
              <a:rPr lang="en-US" dirty="0"/>
              <a:t>Not all data is created equal, if something looks funny it probably isn’t right.</a:t>
            </a:r>
          </a:p>
          <a:p>
            <a:pPr marL="914400" lvl="1" indent="-457200">
              <a:buFont typeface="+mj-lt"/>
              <a:buAutoNum type="alphaLcPeriod"/>
            </a:pPr>
            <a:endParaRPr lang="en-US" dirty="0"/>
          </a:p>
          <a:p>
            <a:pPr marL="457200" indent="-457200">
              <a:buFont typeface="+mj-lt"/>
              <a:buAutoNum type="arabicPeriod"/>
            </a:pPr>
            <a:r>
              <a:rPr lang="en-US" sz="2400" dirty="0"/>
              <a:t>Double-check with your local employers and the talent system for extra detail</a:t>
            </a:r>
          </a:p>
          <a:p>
            <a:pPr marL="914400" lvl="1" indent="-457200">
              <a:buFont typeface="+mj-lt"/>
              <a:buAutoNum type="alphaLcPeriod"/>
            </a:pPr>
            <a:r>
              <a:rPr lang="en-US" dirty="0"/>
              <a:t>Employers will give you additional information about their needs to better flesh out data and provide insight on their needs. Schools will do the same on their program offerings, enrollments etc.</a:t>
            </a:r>
          </a:p>
          <a:p>
            <a:pPr lvl="1"/>
            <a:endParaRPr lang="en-US" sz="2400" dirty="0"/>
          </a:p>
          <a:p>
            <a:pPr lvl="1"/>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1726" y="6352386"/>
            <a:ext cx="1142593" cy="405550"/>
          </a:xfrm>
          <a:prstGeom prst="rect">
            <a:avLst/>
          </a:prstGeom>
        </p:spPr>
      </p:pic>
    </p:spTree>
    <p:extLst>
      <p:ext uri="{BB962C8B-B14F-4D97-AF65-F5344CB8AC3E}">
        <p14:creationId xmlns:p14="http://schemas.microsoft.com/office/powerpoint/2010/main" val="820949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this in mind</a:t>
            </a:r>
          </a:p>
        </p:txBody>
      </p:sp>
      <p:pic>
        <p:nvPicPr>
          <p:cNvPr id="5" name="Picture Placeholder 4" descr="Stressed businesswoman with books behind he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4824319" y="2370068"/>
            <a:ext cx="3505200" cy="2454049"/>
          </a:xfrm>
        </p:spPr>
      </p:pic>
      <p:sp>
        <p:nvSpPr>
          <p:cNvPr id="4" name="Content Placeholder 3"/>
          <p:cNvSpPr>
            <a:spLocks noGrp="1"/>
          </p:cNvSpPr>
          <p:nvPr>
            <p:ph sz="quarter" idx="18"/>
          </p:nvPr>
        </p:nvSpPr>
        <p:spPr>
          <a:xfrm>
            <a:off x="609600" y="1222836"/>
            <a:ext cx="3962400" cy="4859910"/>
          </a:xfrm>
        </p:spPr>
        <p:txBody>
          <a:bodyPr/>
          <a:lstStyle/>
          <a:p>
            <a:r>
              <a:rPr lang="en-US" dirty="0">
                <a:solidFill>
                  <a:schemeClr val="tx1"/>
                </a:solidFill>
              </a:rPr>
              <a:t>There isn’t always a black and white answer so be sure to talk about the data’s limitations.</a:t>
            </a:r>
          </a:p>
          <a:p>
            <a:endParaRPr lang="en-US" sz="1100" dirty="0">
              <a:solidFill>
                <a:schemeClr val="tx1"/>
              </a:solidFill>
            </a:endParaRPr>
          </a:p>
          <a:p>
            <a:r>
              <a:rPr lang="en-US" dirty="0">
                <a:solidFill>
                  <a:schemeClr val="tx1"/>
                </a:solidFill>
              </a:rPr>
              <a:t>For requests: Asking the purpose of the data is often the most helpful for you as a researcher. Geography, time-period etc., are important, but the use will dictate how you explain your findings and present them.</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1726" y="6343594"/>
            <a:ext cx="1142593" cy="405550"/>
          </a:xfrm>
          <a:prstGeom prst="rect">
            <a:avLst/>
          </a:prstGeom>
        </p:spPr>
      </p:pic>
    </p:spTree>
    <p:extLst>
      <p:ext uri="{BB962C8B-B14F-4D97-AF65-F5344CB8AC3E}">
        <p14:creationId xmlns:p14="http://schemas.microsoft.com/office/powerpoint/2010/main" val="1415237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from WIN</a:t>
            </a:r>
          </a:p>
        </p:txBody>
      </p:sp>
      <p:sp>
        <p:nvSpPr>
          <p:cNvPr id="7" name="Text Placeholder 6"/>
          <p:cNvSpPr>
            <a:spLocks noGrp="1"/>
          </p:cNvSpPr>
          <p:nvPr>
            <p:ph type="body" sz="quarter" idx="25"/>
          </p:nvPr>
        </p:nvSpPr>
        <p:spPr/>
        <p:txBody>
          <a:bodyPr/>
          <a:lstStyle/>
          <a:p>
            <a:r>
              <a:rPr lang="en-US" b="1" dirty="0"/>
              <a:t>Community Colleges</a:t>
            </a:r>
          </a:p>
        </p:txBody>
      </p:sp>
      <p:sp>
        <p:nvSpPr>
          <p:cNvPr id="8" name="Text Placeholder 7"/>
          <p:cNvSpPr>
            <a:spLocks noGrp="1"/>
          </p:cNvSpPr>
          <p:nvPr>
            <p:ph type="body" sz="quarter" idx="26"/>
          </p:nvPr>
        </p:nvSpPr>
        <p:spPr>
          <a:xfrm>
            <a:off x="2583104" y="2741864"/>
            <a:ext cx="2022177" cy="382337"/>
          </a:xfrm>
        </p:spPr>
        <p:txBody>
          <a:bodyPr/>
          <a:lstStyle/>
          <a:p>
            <a:r>
              <a:rPr lang="en-US" b="1" dirty="0"/>
              <a:t>Workforce development</a:t>
            </a:r>
          </a:p>
        </p:txBody>
      </p:sp>
      <p:sp>
        <p:nvSpPr>
          <p:cNvPr id="9" name="Text Placeholder 8"/>
          <p:cNvSpPr>
            <a:spLocks noGrp="1"/>
          </p:cNvSpPr>
          <p:nvPr>
            <p:ph type="body" sz="quarter" idx="27"/>
          </p:nvPr>
        </p:nvSpPr>
        <p:spPr>
          <a:xfrm>
            <a:off x="4739242" y="2741864"/>
            <a:ext cx="1884062" cy="382337"/>
          </a:xfrm>
        </p:spPr>
        <p:txBody>
          <a:bodyPr/>
          <a:lstStyle/>
          <a:p>
            <a:r>
              <a:rPr lang="en-US" b="1" dirty="0"/>
              <a:t>Economic development</a:t>
            </a:r>
          </a:p>
        </p:txBody>
      </p:sp>
      <p:sp>
        <p:nvSpPr>
          <p:cNvPr id="10" name="Text Placeholder 9"/>
          <p:cNvSpPr>
            <a:spLocks noGrp="1"/>
          </p:cNvSpPr>
          <p:nvPr>
            <p:ph type="body" sz="quarter" idx="28"/>
          </p:nvPr>
        </p:nvSpPr>
        <p:spPr>
          <a:xfrm>
            <a:off x="6858000" y="2741864"/>
            <a:ext cx="1822704" cy="382337"/>
          </a:xfrm>
        </p:spPr>
        <p:txBody>
          <a:bodyPr/>
          <a:lstStyle/>
          <a:p>
            <a:r>
              <a:rPr lang="en-US" b="1" dirty="0"/>
              <a:t>Other Partners</a:t>
            </a:r>
          </a:p>
        </p:txBody>
      </p:sp>
      <p:pic>
        <p:nvPicPr>
          <p:cNvPr id="16" name="Picture 15" descr="Mott Community Colle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24" y="3178931"/>
            <a:ext cx="1671303" cy="679991"/>
          </a:xfrm>
          <a:prstGeom prst="rect">
            <a:avLst/>
          </a:prstGeom>
        </p:spPr>
      </p:pic>
      <p:pic>
        <p:nvPicPr>
          <p:cNvPr id="17" name="Picture 16" descr="Washtenaw Community Colle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498" y="3979744"/>
            <a:ext cx="1911451" cy="442739"/>
          </a:xfrm>
          <a:prstGeom prst="rect">
            <a:avLst/>
          </a:prstGeom>
        </p:spPr>
      </p:pic>
      <p:pic>
        <p:nvPicPr>
          <p:cNvPr id="18" name="Picture 17" descr="SEMCA Wayne Monro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3178930"/>
            <a:ext cx="1539854" cy="876062"/>
          </a:xfrm>
          <a:prstGeom prst="rect">
            <a:avLst/>
          </a:prstGeom>
        </p:spPr>
      </p:pic>
      <p:pic>
        <p:nvPicPr>
          <p:cNvPr id="19" name="Picture 18" descr="Oakland County Michigan Work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4159979"/>
            <a:ext cx="1235054" cy="941990"/>
          </a:xfrm>
          <a:prstGeom prst="rect">
            <a:avLst/>
          </a:prstGeom>
        </p:spPr>
      </p:pic>
      <p:pic>
        <p:nvPicPr>
          <p:cNvPr id="23" name="Picture 22" descr="Lightweight Innovations for Tomorrow (LIF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3067" y="3200401"/>
            <a:ext cx="1572571" cy="1092571"/>
          </a:xfrm>
          <a:prstGeom prst="rect">
            <a:avLst/>
          </a:prstGeom>
        </p:spPr>
      </p:pic>
      <p:sp>
        <p:nvSpPr>
          <p:cNvPr id="26" name="Rectangle 25"/>
          <p:cNvSpPr/>
          <p:nvPr/>
        </p:nvSpPr>
        <p:spPr>
          <a:xfrm>
            <a:off x="7033725" y="4433559"/>
            <a:ext cx="1552038" cy="105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CM"/>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5235" y="4541263"/>
            <a:ext cx="1470403" cy="836685"/>
          </a:xfrm>
          <a:prstGeom prst="rect">
            <a:avLst/>
          </a:prstGeom>
        </p:spPr>
      </p:pic>
      <p:pic>
        <p:nvPicPr>
          <p:cNvPr id="27" name="Picture 26" descr="St. Clair County Community Colle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601" y="4508821"/>
            <a:ext cx="953663" cy="946599"/>
          </a:xfrm>
          <a:prstGeom prst="rect">
            <a:avLst/>
          </a:prstGeom>
        </p:spPr>
      </p:pic>
      <p:pic>
        <p:nvPicPr>
          <p:cNvPr id="28" name="Picture 27" descr="SPARK Ann Arbor USA"/>
          <p:cNvPicPr>
            <a:picLocks noChangeAspect="1"/>
          </p:cNvPicPr>
          <p:nvPr/>
        </p:nvPicPr>
        <p:blipFill>
          <a:blip r:embed="rId9"/>
          <a:stretch>
            <a:fillRect/>
          </a:stretch>
        </p:blipFill>
        <p:spPr>
          <a:xfrm>
            <a:off x="4609712" y="3239599"/>
            <a:ext cx="2280588" cy="377363"/>
          </a:xfrm>
          <a:prstGeom prst="rect">
            <a:avLst/>
          </a:prstGeom>
        </p:spPr>
      </p:pic>
      <p:sp>
        <p:nvSpPr>
          <p:cNvPr id="30" name="Rectangle 29"/>
          <p:cNvSpPr/>
          <p:nvPr/>
        </p:nvSpPr>
        <p:spPr>
          <a:xfrm>
            <a:off x="4845272" y="3763242"/>
            <a:ext cx="1824494" cy="683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Detroit Regional Chambe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95978" y="3765340"/>
            <a:ext cx="1773789" cy="657143"/>
          </a:xfrm>
          <a:prstGeom prst="rect">
            <a:avLst/>
          </a:prstGeom>
        </p:spPr>
      </p:pic>
      <p:pic>
        <p:nvPicPr>
          <p:cNvPr id="32" name="Picture 31" descr="Automation Alley"/>
          <p:cNvPicPr>
            <a:picLocks noChangeAspect="1"/>
          </p:cNvPicPr>
          <p:nvPr/>
        </p:nvPicPr>
        <p:blipFill>
          <a:blip r:embed="rId11"/>
          <a:stretch>
            <a:fillRect/>
          </a:stretch>
        </p:blipFill>
        <p:spPr>
          <a:xfrm>
            <a:off x="5334000" y="4541262"/>
            <a:ext cx="877834" cy="1275968"/>
          </a:xfrm>
          <a:prstGeom prst="rect">
            <a:avLst/>
          </a:prstGeom>
        </p:spPr>
      </p:pic>
      <p:sp>
        <p:nvSpPr>
          <p:cNvPr id="3" name="Oval 2"/>
          <p:cNvSpPr/>
          <p:nvPr/>
        </p:nvSpPr>
        <p:spPr>
          <a:xfrm>
            <a:off x="-33257" y="1678207"/>
            <a:ext cx="2759890" cy="3877507"/>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81726" y="6352386"/>
            <a:ext cx="1142593" cy="405550"/>
          </a:xfrm>
          <a:prstGeom prst="rect">
            <a:avLst/>
          </a:prstGeom>
        </p:spPr>
      </p:pic>
    </p:spTree>
    <p:extLst>
      <p:ext uri="{BB962C8B-B14F-4D97-AF65-F5344CB8AC3E}">
        <p14:creationId xmlns:p14="http://schemas.microsoft.com/office/powerpoint/2010/main" val="2120622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1"/>
            <a:ext cx="4419600" cy="609601"/>
          </a:xfrm>
        </p:spPr>
        <p:txBody>
          <a:bodyPr/>
          <a:lstStyle/>
          <a:p>
            <a:r>
              <a:rPr lang="en-US" dirty="0">
                <a:solidFill>
                  <a:schemeClr val="tx1"/>
                </a:solidFill>
              </a:rPr>
              <a:t>Community colleges</a:t>
            </a:r>
          </a:p>
        </p:txBody>
      </p:sp>
      <p:sp>
        <p:nvSpPr>
          <p:cNvPr id="7" name="TextBox 6"/>
          <p:cNvSpPr txBox="1"/>
          <p:nvPr/>
        </p:nvSpPr>
        <p:spPr>
          <a:xfrm>
            <a:off x="533400" y="1905001"/>
            <a:ext cx="601980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Grants</a:t>
            </a:r>
          </a:p>
          <a:p>
            <a:pPr marL="285750" indent="-285750">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Program development</a:t>
            </a:r>
          </a:p>
        </p:txBody>
      </p:sp>
      <p:pic>
        <p:nvPicPr>
          <p:cNvPr id="8" name="Picture 7" descr="Mott Community Colle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806" y="3856335"/>
            <a:ext cx="2953211" cy="1201552"/>
          </a:xfrm>
          <a:prstGeom prst="rect">
            <a:avLst/>
          </a:prstGeom>
        </p:spPr>
      </p:pic>
      <p:pic>
        <p:nvPicPr>
          <p:cNvPr id="10" name="Picture 9" descr="Washtenaw Community Colle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3725" y="4065949"/>
            <a:ext cx="3377553" cy="782324"/>
          </a:xfrm>
          <a:prstGeom prst="rect">
            <a:avLst/>
          </a:prstGeom>
        </p:spPr>
      </p:pic>
      <p:pic>
        <p:nvPicPr>
          <p:cNvPr id="11" name="Picture 10" descr="St. Clair County Community Colle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5985" y="3517372"/>
            <a:ext cx="1685132" cy="167265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1726" y="6352386"/>
            <a:ext cx="1142593" cy="405550"/>
          </a:xfrm>
          <a:prstGeom prst="rect">
            <a:avLst/>
          </a:prstGeom>
        </p:spPr>
      </p:pic>
    </p:spTree>
    <p:extLst>
      <p:ext uri="{BB962C8B-B14F-4D97-AF65-F5344CB8AC3E}">
        <p14:creationId xmlns:p14="http://schemas.microsoft.com/office/powerpoint/2010/main" val="1665146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1"/>
            <a:ext cx="4114800" cy="609601"/>
          </a:xfrm>
        </p:spPr>
        <p:txBody>
          <a:bodyPr/>
          <a:lstStyle/>
          <a:p>
            <a:r>
              <a:rPr lang="en-US" dirty="0">
                <a:solidFill>
                  <a:schemeClr val="tx1"/>
                </a:solidFill>
              </a:rPr>
              <a:t>Community Colleges</a:t>
            </a:r>
          </a:p>
        </p:txBody>
      </p:sp>
      <p:graphicFrame>
        <p:nvGraphicFramePr>
          <p:cNvPr id="10" name="SmartArt Placeholder 9"/>
          <p:cNvGraphicFramePr>
            <a:graphicFrameLocks noGrp="1"/>
          </p:cNvGraphicFramePr>
          <p:nvPr>
            <p:ph type="dgm" sz="quarter" idx="14"/>
            <p:extLst/>
          </p:nvPr>
        </p:nvGraphicFramePr>
        <p:xfrm>
          <a:off x="4495800" y="1524000"/>
          <a:ext cx="4572000" cy="4103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quarter" idx="15"/>
          </p:nvPr>
        </p:nvSpPr>
        <p:spPr>
          <a:xfrm>
            <a:off x="762000" y="1589228"/>
            <a:ext cx="3352800" cy="284163"/>
          </a:xfrm>
        </p:spPr>
        <p:txBody>
          <a:bodyPr/>
          <a:lstStyle/>
          <a:p>
            <a:r>
              <a:rPr lang="en-US" b="1" dirty="0"/>
              <a:t>$19.4 million in equipment grant funds</a:t>
            </a:r>
          </a:p>
        </p:txBody>
      </p:sp>
      <p:sp>
        <p:nvSpPr>
          <p:cNvPr id="5" name="Text Placeholder 4"/>
          <p:cNvSpPr>
            <a:spLocks noGrp="1"/>
          </p:cNvSpPr>
          <p:nvPr>
            <p:ph type="body" sz="quarter" idx="16"/>
          </p:nvPr>
        </p:nvSpPr>
        <p:spPr>
          <a:xfrm>
            <a:off x="762000" y="2143196"/>
            <a:ext cx="3581400" cy="711200"/>
          </a:xfrm>
        </p:spPr>
        <p:txBody>
          <a:bodyPr/>
          <a:lstStyle/>
          <a:p>
            <a:r>
              <a:rPr lang="en-US" b="1" dirty="0"/>
              <a:t>WIN community colleges awarded 39% of total state funding available for new equipment</a:t>
            </a:r>
          </a:p>
        </p:txBody>
      </p:sp>
      <p:sp>
        <p:nvSpPr>
          <p:cNvPr id="6" name="Text Placeholder 5"/>
          <p:cNvSpPr>
            <a:spLocks noGrp="1"/>
          </p:cNvSpPr>
          <p:nvPr>
            <p:ph type="body" sz="quarter" idx="17"/>
          </p:nvPr>
        </p:nvSpPr>
        <p:spPr/>
        <p:txBody>
          <a:bodyPr/>
          <a:lstStyle/>
          <a:p>
            <a:r>
              <a:rPr lang="en-US" b="1" dirty="0"/>
              <a:t>WIN assists partners with grants</a:t>
            </a:r>
          </a:p>
        </p:txBody>
      </p:sp>
      <p:sp>
        <p:nvSpPr>
          <p:cNvPr id="7" name="Text Placeholder 6"/>
          <p:cNvSpPr>
            <a:spLocks noGrp="1"/>
          </p:cNvSpPr>
          <p:nvPr>
            <p:ph type="body" sz="quarter" idx="18"/>
          </p:nvPr>
        </p:nvSpPr>
        <p:spPr>
          <a:xfrm>
            <a:off x="762000" y="3720043"/>
            <a:ext cx="3581400" cy="711200"/>
          </a:xfrm>
        </p:spPr>
        <p:txBody>
          <a:bodyPr/>
          <a:lstStyle/>
          <a:p>
            <a:r>
              <a:rPr lang="en-US" b="1" dirty="0"/>
              <a:t>WIN research team identified key areas for each college to invest</a:t>
            </a:r>
          </a:p>
        </p:txBody>
      </p:sp>
      <p:sp>
        <p:nvSpPr>
          <p:cNvPr id="8" name="Text Placeholder 7"/>
          <p:cNvSpPr>
            <a:spLocks noGrp="1"/>
          </p:cNvSpPr>
          <p:nvPr>
            <p:ph type="body" sz="quarter" idx="20"/>
          </p:nvPr>
        </p:nvSpPr>
        <p:spPr/>
        <p:txBody>
          <a:bodyPr>
            <a:normAutofit lnSpcReduction="10000"/>
          </a:bodyPr>
          <a:lstStyle/>
          <a:p>
            <a:r>
              <a:rPr lang="en-US" b="1" dirty="0"/>
              <a:t>Annual openings, completions, postings (from Burning Glass), etc. + identify which occupations require large equipment for training</a:t>
            </a:r>
          </a:p>
        </p:txBody>
      </p:sp>
      <p:sp>
        <p:nvSpPr>
          <p:cNvPr id="9" name="Text Placeholder 8"/>
          <p:cNvSpPr>
            <a:spLocks noGrp="1"/>
          </p:cNvSpPr>
          <p:nvPr>
            <p:ph type="body" sz="quarter" idx="19"/>
          </p:nvPr>
        </p:nvSpPr>
        <p:spPr/>
        <p:txBody>
          <a:bodyPr/>
          <a:lstStyle/>
          <a:p>
            <a:r>
              <a:rPr lang="en-US" b="1" dirty="0"/>
              <a:t>Data! </a:t>
            </a: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1726" y="6352386"/>
            <a:ext cx="1142593" cy="405550"/>
          </a:xfrm>
          <a:prstGeom prst="rect">
            <a:avLst/>
          </a:prstGeom>
        </p:spPr>
      </p:pic>
    </p:spTree>
    <p:extLst>
      <p:ext uri="{BB962C8B-B14F-4D97-AF65-F5344CB8AC3E}">
        <p14:creationId xmlns:p14="http://schemas.microsoft.com/office/powerpoint/2010/main" val="175618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CC Program development</a:t>
            </a:r>
          </a:p>
        </p:txBody>
      </p:sp>
      <p:sp>
        <p:nvSpPr>
          <p:cNvPr id="4" name="Text Placeholder 3"/>
          <p:cNvSpPr>
            <a:spLocks noGrp="1"/>
          </p:cNvSpPr>
          <p:nvPr>
            <p:ph type="body" sz="quarter" idx="4294967295"/>
          </p:nvPr>
        </p:nvSpPr>
        <p:spPr>
          <a:xfrm>
            <a:off x="5045766" y="1535929"/>
            <a:ext cx="3276600" cy="590006"/>
          </a:xfrm>
        </p:spPr>
        <p:txBody>
          <a:bodyPr>
            <a:normAutofit fontScale="77500" lnSpcReduction="20000"/>
          </a:bodyPr>
          <a:lstStyle/>
          <a:p>
            <a:r>
              <a:rPr lang="en-US" b="1" dirty="0"/>
              <a:t>What occupations are trending?</a:t>
            </a:r>
          </a:p>
        </p:txBody>
      </p:sp>
      <p:sp>
        <p:nvSpPr>
          <p:cNvPr id="5" name="Text Placeholder 4"/>
          <p:cNvSpPr>
            <a:spLocks noGrp="1"/>
          </p:cNvSpPr>
          <p:nvPr>
            <p:ph type="body" sz="quarter" idx="4294967295"/>
          </p:nvPr>
        </p:nvSpPr>
        <p:spPr>
          <a:xfrm>
            <a:off x="5222945" y="2223868"/>
            <a:ext cx="3351212" cy="931862"/>
          </a:xfrm>
        </p:spPr>
        <p:txBody>
          <a:bodyPr>
            <a:noAutofit/>
          </a:bodyPr>
          <a:lstStyle/>
          <a:p>
            <a:r>
              <a:rPr lang="en-US" sz="1400" dirty="0"/>
              <a:t>Many growing occupations require a BA but community colleges focus more on the 2-year degree. What programs can CCs create that allow students to get a leg-up to an in-demand career?</a:t>
            </a:r>
          </a:p>
        </p:txBody>
      </p:sp>
      <p:sp>
        <p:nvSpPr>
          <p:cNvPr id="6" name="Text Placeholder 5"/>
          <p:cNvSpPr>
            <a:spLocks noGrp="1"/>
          </p:cNvSpPr>
          <p:nvPr>
            <p:ph type="body" sz="quarter" idx="4294967295"/>
          </p:nvPr>
        </p:nvSpPr>
        <p:spPr>
          <a:xfrm>
            <a:off x="5116929" y="3590711"/>
            <a:ext cx="3276600" cy="600289"/>
          </a:xfrm>
        </p:spPr>
        <p:txBody>
          <a:bodyPr>
            <a:normAutofit fontScale="77500" lnSpcReduction="20000"/>
          </a:bodyPr>
          <a:lstStyle/>
          <a:p>
            <a:r>
              <a:rPr lang="en-US" b="1" dirty="0"/>
              <a:t>Who should the school recruit?</a:t>
            </a:r>
          </a:p>
        </p:txBody>
      </p:sp>
      <p:sp>
        <p:nvSpPr>
          <p:cNvPr id="7" name="Text Placeholder 6"/>
          <p:cNvSpPr>
            <a:spLocks noGrp="1"/>
          </p:cNvSpPr>
          <p:nvPr>
            <p:ph type="body" sz="quarter" idx="4294967295"/>
          </p:nvPr>
        </p:nvSpPr>
        <p:spPr>
          <a:xfrm>
            <a:off x="5284306" y="4407533"/>
            <a:ext cx="3276600" cy="1524000"/>
          </a:xfrm>
        </p:spPr>
        <p:txBody>
          <a:bodyPr>
            <a:normAutofit fontScale="55000" lnSpcReduction="20000"/>
          </a:bodyPr>
          <a:lstStyle/>
          <a:p>
            <a:r>
              <a:rPr lang="en-US" sz="2900" dirty="0"/>
              <a:t>Workforce gap analysis can help with this. Identify:</a:t>
            </a:r>
          </a:p>
          <a:p>
            <a:pPr marL="582930" lvl="1" indent="-171450">
              <a:buFont typeface="Arial" panose="020B0604020202020204" pitchFamily="34" charset="0"/>
              <a:buChar char="•"/>
            </a:pPr>
            <a:r>
              <a:rPr lang="en-US" dirty="0">
                <a:solidFill>
                  <a:schemeClr val="tx2">
                    <a:lumMod val="75000"/>
                  </a:schemeClr>
                </a:solidFill>
              </a:rPr>
              <a:t>Demographic gaps</a:t>
            </a:r>
          </a:p>
          <a:p>
            <a:pPr marL="582930" lvl="1" indent="-171450">
              <a:buFont typeface="Arial" panose="020B0604020202020204" pitchFamily="34" charset="0"/>
              <a:buChar char="•"/>
            </a:pPr>
            <a:r>
              <a:rPr lang="en-US" dirty="0">
                <a:solidFill>
                  <a:schemeClr val="tx2">
                    <a:lumMod val="75000"/>
                  </a:schemeClr>
                </a:solidFill>
              </a:rPr>
              <a:t>Salaries (only invest in higher wage areas)</a:t>
            </a:r>
          </a:p>
          <a:p>
            <a:pPr marL="582930" lvl="1" indent="-171450">
              <a:buFont typeface="Arial" panose="020B0604020202020204" pitchFamily="34" charset="0"/>
              <a:buChar char="•"/>
            </a:pPr>
            <a:r>
              <a:rPr lang="en-US" dirty="0">
                <a:solidFill>
                  <a:schemeClr val="tx2">
                    <a:lumMod val="75000"/>
                  </a:schemeClr>
                </a:solidFill>
              </a:rPr>
              <a:t>Skills required</a:t>
            </a:r>
          </a:p>
          <a:p>
            <a:pPr marL="582930" lvl="1" indent="-171450">
              <a:buFont typeface="Arial" panose="020B0604020202020204" pitchFamily="34" charset="0"/>
              <a:buChar char="•"/>
            </a:pPr>
            <a:r>
              <a:rPr lang="en-US" dirty="0">
                <a:solidFill>
                  <a:schemeClr val="tx2">
                    <a:lumMod val="75000"/>
                  </a:schemeClr>
                </a:solidFill>
              </a:rPr>
              <a:t>Transferability to a 4-year program</a:t>
            </a:r>
          </a:p>
        </p:txBody>
      </p:sp>
      <p:pic>
        <p:nvPicPr>
          <p:cNvPr id="10" name="Picture 9" descr="Occupation Primer Series - Cyber-Securit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1166704"/>
            <a:ext cx="4025348" cy="51435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1726" y="6352386"/>
            <a:ext cx="1142593" cy="405550"/>
          </a:xfrm>
          <a:prstGeom prst="rect">
            <a:avLst/>
          </a:prstGeom>
        </p:spPr>
      </p:pic>
    </p:spTree>
    <p:extLst>
      <p:ext uri="{BB962C8B-B14F-4D97-AF65-F5344CB8AC3E}">
        <p14:creationId xmlns:p14="http://schemas.microsoft.com/office/powerpoint/2010/main" val="298003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from WIN</a:t>
            </a:r>
          </a:p>
        </p:txBody>
      </p:sp>
      <p:sp>
        <p:nvSpPr>
          <p:cNvPr id="7" name="Text Placeholder 6"/>
          <p:cNvSpPr>
            <a:spLocks noGrp="1"/>
          </p:cNvSpPr>
          <p:nvPr>
            <p:ph type="body" sz="quarter" idx="25"/>
          </p:nvPr>
        </p:nvSpPr>
        <p:spPr/>
        <p:txBody>
          <a:bodyPr/>
          <a:lstStyle/>
          <a:p>
            <a:r>
              <a:rPr lang="en-US" b="1" dirty="0"/>
              <a:t>Community Colleges</a:t>
            </a:r>
          </a:p>
        </p:txBody>
      </p:sp>
      <p:sp>
        <p:nvSpPr>
          <p:cNvPr id="8" name="Text Placeholder 7"/>
          <p:cNvSpPr>
            <a:spLocks noGrp="1"/>
          </p:cNvSpPr>
          <p:nvPr>
            <p:ph type="body" sz="quarter" idx="26"/>
          </p:nvPr>
        </p:nvSpPr>
        <p:spPr>
          <a:xfrm>
            <a:off x="2583104" y="2741864"/>
            <a:ext cx="2022177" cy="382337"/>
          </a:xfrm>
        </p:spPr>
        <p:txBody>
          <a:bodyPr/>
          <a:lstStyle/>
          <a:p>
            <a:r>
              <a:rPr lang="en-US" b="1" dirty="0"/>
              <a:t>Workforce development</a:t>
            </a:r>
          </a:p>
        </p:txBody>
      </p:sp>
      <p:sp>
        <p:nvSpPr>
          <p:cNvPr id="9" name="Text Placeholder 8"/>
          <p:cNvSpPr>
            <a:spLocks noGrp="1"/>
          </p:cNvSpPr>
          <p:nvPr>
            <p:ph type="body" sz="quarter" idx="27"/>
          </p:nvPr>
        </p:nvSpPr>
        <p:spPr>
          <a:xfrm>
            <a:off x="4739242" y="2741864"/>
            <a:ext cx="1884062" cy="382337"/>
          </a:xfrm>
        </p:spPr>
        <p:txBody>
          <a:bodyPr/>
          <a:lstStyle/>
          <a:p>
            <a:r>
              <a:rPr lang="en-US" b="1" dirty="0"/>
              <a:t>Economic development</a:t>
            </a:r>
          </a:p>
        </p:txBody>
      </p:sp>
      <p:sp>
        <p:nvSpPr>
          <p:cNvPr id="10" name="Text Placeholder 9"/>
          <p:cNvSpPr>
            <a:spLocks noGrp="1"/>
          </p:cNvSpPr>
          <p:nvPr>
            <p:ph type="body" sz="quarter" idx="28"/>
          </p:nvPr>
        </p:nvSpPr>
        <p:spPr>
          <a:xfrm>
            <a:off x="6858000" y="2741864"/>
            <a:ext cx="1822704" cy="382337"/>
          </a:xfrm>
        </p:spPr>
        <p:txBody>
          <a:bodyPr/>
          <a:lstStyle/>
          <a:p>
            <a:r>
              <a:rPr lang="en-US" b="1" dirty="0"/>
              <a:t>Other Partners</a:t>
            </a:r>
          </a:p>
        </p:txBody>
      </p:sp>
      <p:pic>
        <p:nvPicPr>
          <p:cNvPr id="16" name="Picture 15" descr="Mott Community Colle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24" y="3178931"/>
            <a:ext cx="1671303" cy="679991"/>
          </a:xfrm>
          <a:prstGeom prst="rect">
            <a:avLst/>
          </a:prstGeom>
        </p:spPr>
      </p:pic>
      <p:pic>
        <p:nvPicPr>
          <p:cNvPr id="17" name="Picture 16" descr="Washtenaw Community Colle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498" y="3979744"/>
            <a:ext cx="1911451" cy="442739"/>
          </a:xfrm>
          <a:prstGeom prst="rect">
            <a:avLst/>
          </a:prstGeom>
        </p:spPr>
      </p:pic>
      <p:pic>
        <p:nvPicPr>
          <p:cNvPr id="18" name="Picture 17" descr="SEMCA Wayne Monro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3178930"/>
            <a:ext cx="1539854" cy="876062"/>
          </a:xfrm>
          <a:prstGeom prst="rect">
            <a:avLst/>
          </a:prstGeom>
        </p:spPr>
      </p:pic>
      <p:pic>
        <p:nvPicPr>
          <p:cNvPr id="19" name="Picture 18" descr="Oakland County Michigan Work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4159979"/>
            <a:ext cx="1235054" cy="941990"/>
          </a:xfrm>
          <a:prstGeom prst="rect">
            <a:avLst/>
          </a:prstGeom>
        </p:spPr>
      </p:pic>
      <p:pic>
        <p:nvPicPr>
          <p:cNvPr id="23" name="Picture 22" descr="Lightweight Innovations for Tomorrow (LIF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3067" y="3200401"/>
            <a:ext cx="1572571" cy="1092571"/>
          </a:xfrm>
          <a:prstGeom prst="rect">
            <a:avLst/>
          </a:prstGeom>
        </p:spPr>
      </p:pic>
      <p:sp>
        <p:nvSpPr>
          <p:cNvPr id="26" name="Rectangle 25"/>
          <p:cNvSpPr/>
          <p:nvPr/>
        </p:nvSpPr>
        <p:spPr>
          <a:xfrm>
            <a:off x="7033725" y="4433559"/>
            <a:ext cx="1552038" cy="105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CM"/>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5235" y="4541263"/>
            <a:ext cx="1470403" cy="836685"/>
          </a:xfrm>
          <a:prstGeom prst="rect">
            <a:avLst/>
          </a:prstGeom>
        </p:spPr>
      </p:pic>
      <p:pic>
        <p:nvPicPr>
          <p:cNvPr id="27" name="Picture 26" descr="St. Clair County Community Colle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601" y="4508821"/>
            <a:ext cx="953663" cy="946599"/>
          </a:xfrm>
          <a:prstGeom prst="rect">
            <a:avLst/>
          </a:prstGeom>
        </p:spPr>
      </p:pic>
      <p:pic>
        <p:nvPicPr>
          <p:cNvPr id="28" name="Picture 27" descr="SPARK Ann Arbor USA"/>
          <p:cNvPicPr>
            <a:picLocks noChangeAspect="1"/>
          </p:cNvPicPr>
          <p:nvPr/>
        </p:nvPicPr>
        <p:blipFill>
          <a:blip r:embed="rId9"/>
          <a:stretch>
            <a:fillRect/>
          </a:stretch>
        </p:blipFill>
        <p:spPr>
          <a:xfrm>
            <a:off x="4609712" y="3239599"/>
            <a:ext cx="2280588" cy="377363"/>
          </a:xfrm>
          <a:prstGeom prst="rect">
            <a:avLst/>
          </a:prstGeom>
        </p:spPr>
      </p:pic>
      <p:sp>
        <p:nvSpPr>
          <p:cNvPr id="30" name="Rectangle 29"/>
          <p:cNvSpPr/>
          <p:nvPr/>
        </p:nvSpPr>
        <p:spPr>
          <a:xfrm>
            <a:off x="4845272" y="3763242"/>
            <a:ext cx="1824494" cy="683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Detroit Regional Chambe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95978" y="3765340"/>
            <a:ext cx="1773789" cy="657143"/>
          </a:xfrm>
          <a:prstGeom prst="rect">
            <a:avLst/>
          </a:prstGeom>
        </p:spPr>
      </p:pic>
      <p:pic>
        <p:nvPicPr>
          <p:cNvPr id="32" name="Picture 31" descr="Automation Alley"/>
          <p:cNvPicPr>
            <a:picLocks noChangeAspect="1"/>
          </p:cNvPicPr>
          <p:nvPr/>
        </p:nvPicPr>
        <p:blipFill>
          <a:blip r:embed="rId11"/>
          <a:stretch>
            <a:fillRect/>
          </a:stretch>
        </p:blipFill>
        <p:spPr>
          <a:xfrm>
            <a:off x="5334000" y="4541262"/>
            <a:ext cx="877834" cy="1275968"/>
          </a:xfrm>
          <a:prstGeom prst="rect">
            <a:avLst/>
          </a:prstGeom>
        </p:spPr>
      </p:pic>
      <p:sp>
        <p:nvSpPr>
          <p:cNvPr id="3" name="Oval 2"/>
          <p:cNvSpPr/>
          <p:nvPr/>
        </p:nvSpPr>
        <p:spPr>
          <a:xfrm>
            <a:off x="1912372" y="1678207"/>
            <a:ext cx="2759890" cy="3877507"/>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81726" y="6352386"/>
            <a:ext cx="1142593" cy="405550"/>
          </a:xfrm>
          <a:prstGeom prst="rect">
            <a:avLst/>
          </a:prstGeom>
        </p:spPr>
      </p:pic>
    </p:spTree>
    <p:extLst>
      <p:ext uri="{BB962C8B-B14F-4D97-AF65-F5344CB8AC3E}">
        <p14:creationId xmlns:p14="http://schemas.microsoft.com/office/powerpoint/2010/main" val="457697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39679"/>
            <a:ext cx="4800600" cy="609601"/>
          </a:xfrm>
        </p:spPr>
        <p:txBody>
          <a:bodyPr>
            <a:normAutofit fontScale="90000"/>
          </a:bodyPr>
          <a:lstStyle/>
          <a:p>
            <a:r>
              <a:rPr lang="en-US" dirty="0">
                <a:solidFill>
                  <a:schemeClr val="tx1"/>
                </a:solidFill>
              </a:rPr>
              <a:t>Workforce development</a:t>
            </a:r>
          </a:p>
        </p:txBody>
      </p:sp>
      <p:sp>
        <p:nvSpPr>
          <p:cNvPr id="7" name="TextBox 6"/>
          <p:cNvSpPr txBox="1"/>
          <p:nvPr/>
        </p:nvSpPr>
        <p:spPr>
          <a:xfrm>
            <a:off x="533400" y="1905001"/>
            <a:ext cx="6019800"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Open Sans" panose="020B0606030504020204" pitchFamily="34" charset="0"/>
                <a:ea typeface="Open Sans" panose="020B0606030504020204" pitchFamily="34" charset="0"/>
                <a:cs typeface="Open Sans" panose="020B0606030504020204" pitchFamily="34" charset="0"/>
              </a:rPr>
              <a:t>Quick spending</a:t>
            </a:r>
          </a:p>
          <a:p>
            <a:pPr marL="285750" indent="-285750">
              <a:buFont typeface="Arial" panose="020B0604020202020204" pitchFamily="34" charset="0"/>
              <a:buChar char="•"/>
            </a:pPr>
            <a:r>
              <a:rPr lang="en-US" sz="2400" b="1" dirty="0">
                <a:latin typeface="Open Sans" panose="020B0606030504020204" pitchFamily="34" charset="0"/>
                <a:ea typeface="Open Sans" panose="020B0606030504020204" pitchFamily="34" charset="0"/>
                <a:cs typeface="Open Sans" panose="020B0606030504020204" pitchFamily="34" charset="0"/>
              </a:rPr>
              <a:t>Business services</a:t>
            </a:r>
          </a:p>
        </p:txBody>
      </p:sp>
      <p:pic>
        <p:nvPicPr>
          <p:cNvPr id="14" name="Picture 13" descr="SEMCA Wayne Monro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1" y="3269736"/>
            <a:ext cx="3420197" cy="1945837"/>
          </a:xfrm>
          <a:prstGeom prst="rect">
            <a:avLst/>
          </a:prstGeom>
        </p:spPr>
      </p:pic>
      <p:pic>
        <p:nvPicPr>
          <p:cNvPr id="15" name="Picture 14" descr="Oakland County Michigan Wor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196519"/>
            <a:ext cx="2743200" cy="20922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1726" y="6352386"/>
            <a:ext cx="1142593" cy="405550"/>
          </a:xfrm>
          <a:prstGeom prst="rect">
            <a:avLst/>
          </a:prstGeom>
        </p:spPr>
      </p:pic>
    </p:spTree>
    <p:extLst>
      <p:ext uri="{BB962C8B-B14F-4D97-AF65-F5344CB8AC3E}">
        <p14:creationId xmlns:p14="http://schemas.microsoft.com/office/powerpoint/2010/main" val="1187574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1"/>
            <a:ext cx="4343400" cy="609601"/>
          </a:xfrm>
        </p:spPr>
        <p:txBody>
          <a:bodyPr/>
          <a:lstStyle/>
          <a:p>
            <a:r>
              <a:rPr lang="en-US" dirty="0">
                <a:solidFill>
                  <a:schemeClr val="tx1"/>
                </a:solidFill>
              </a:rPr>
              <a:t>Workforce dollars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399889139"/>
              </p:ext>
            </p:extLst>
          </p:nvPr>
        </p:nvGraphicFramePr>
        <p:xfrm>
          <a:off x="0" y="1828800"/>
          <a:ext cx="51054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sz="half" idx="2"/>
          </p:nvPr>
        </p:nvSpPr>
        <p:spPr>
          <a:xfrm>
            <a:off x="4800600" y="2057400"/>
            <a:ext cx="4038600" cy="3307556"/>
          </a:xfrm>
        </p:spPr>
        <p:txBody>
          <a:bodyPr>
            <a:normAutofit fontScale="85000" lnSpcReduction="20000"/>
          </a:bodyPr>
          <a:lstStyle/>
          <a:p>
            <a:pPr marL="0" indent="0">
              <a:buNone/>
            </a:pPr>
            <a:r>
              <a:rPr lang="en-US" dirty="0"/>
              <a:t>Request from WIB on where to do make a quick investment for strong impact</a:t>
            </a:r>
          </a:p>
          <a:p>
            <a:r>
              <a:rPr lang="en-US" dirty="0"/>
              <a:t>Requirements:</a:t>
            </a:r>
          </a:p>
          <a:p>
            <a:pPr lvl="1"/>
            <a:r>
              <a:rPr lang="en-US" dirty="0"/>
              <a:t>Need to spend down dollars</a:t>
            </a:r>
          </a:p>
          <a:p>
            <a:pPr lvl="1"/>
            <a:r>
              <a:rPr lang="en-US" dirty="0"/>
              <a:t>6-month training or less</a:t>
            </a:r>
          </a:p>
          <a:p>
            <a:pPr lvl="1"/>
            <a:r>
              <a:rPr lang="en-US" dirty="0"/>
              <a:t>Lower skill population demographic</a:t>
            </a:r>
          </a:p>
          <a:p>
            <a:pPr lvl="1"/>
            <a:r>
              <a:rPr lang="en-US" dirty="0"/>
              <a:t>Credential awarded after training</a:t>
            </a:r>
          </a:p>
          <a:p>
            <a:pPr lvl="1"/>
            <a:r>
              <a:rPr lang="en-US" dirty="0"/>
              <a:t>Employer-centered</a:t>
            </a:r>
          </a:p>
          <a:p>
            <a:pPr marL="457200" lvl="1" indent="0">
              <a:buNone/>
            </a:pPr>
            <a:endParaRPr lang="en-US"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1726" y="6352386"/>
            <a:ext cx="1142593" cy="405550"/>
          </a:xfrm>
          <a:prstGeom prst="rect">
            <a:avLst/>
          </a:prstGeom>
        </p:spPr>
      </p:pic>
    </p:spTree>
    <p:extLst>
      <p:ext uri="{BB962C8B-B14F-4D97-AF65-F5344CB8AC3E}">
        <p14:creationId xmlns:p14="http://schemas.microsoft.com/office/powerpoint/2010/main" val="843656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1"/>
            <a:ext cx="4267200" cy="609601"/>
          </a:xfrm>
        </p:spPr>
        <p:txBody>
          <a:bodyPr>
            <a:normAutofit fontScale="90000"/>
          </a:bodyPr>
          <a:lstStyle/>
          <a:p>
            <a:r>
              <a:rPr lang="en-US" dirty="0">
                <a:solidFill>
                  <a:schemeClr val="tx1"/>
                </a:solidFill>
              </a:rPr>
              <a:t>WIB Business Services</a:t>
            </a:r>
          </a:p>
        </p:txBody>
      </p:sp>
      <p:sp>
        <p:nvSpPr>
          <p:cNvPr id="4" name="Text Placeholder 3"/>
          <p:cNvSpPr>
            <a:spLocks noGrp="1"/>
          </p:cNvSpPr>
          <p:nvPr>
            <p:ph type="body" sz="quarter" idx="15"/>
          </p:nvPr>
        </p:nvSpPr>
        <p:spPr>
          <a:xfrm>
            <a:off x="5829300" y="1803399"/>
            <a:ext cx="3429000" cy="284163"/>
          </a:xfrm>
        </p:spPr>
        <p:txBody>
          <a:bodyPr/>
          <a:lstStyle/>
          <a:p>
            <a:r>
              <a:rPr lang="en-US" b="1" dirty="0"/>
              <a:t>Employers have lots of turnover</a:t>
            </a:r>
          </a:p>
        </p:txBody>
      </p:sp>
      <p:sp>
        <p:nvSpPr>
          <p:cNvPr id="5" name="Text Placeholder 4"/>
          <p:cNvSpPr>
            <a:spLocks noGrp="1"/>
          </p:cNvSpPr>
          <p:nvPr>
            <p:ph type="body" sz="quarter" idx="16"/>
          </p:nvPr>
        </p:nvSpPr>
        <p:spPr/>
        <p:txBody>
          <a:bodyPr/>
          <a:lstStyle/>
          <a:p>
            <a:r>
              <a:rPr lang="en-US" b="1" dirty="0"/>
              <a:t>Can you guess why?</a:t>
            </a:r>
          </a:p>
        </p:txBody>
      </p:sp>
      <p:sp>
        <p:nvSpPr>
          <p:cNvPr id="6" name="Text Placeholder 5"/>
          <p:cNvSpPr>
            <a:spLocks noGrp="1"/>
          </p:cNvSpPr>
          <p:nvPr>
            <p:ph type="body" sz="quarter" idx="17"/>
          </p:nvPr>
        </p:nvSpPr>
        <p:spPr/>
        <p:txBody>
          <a:bodyPr/>
          <a:lstStyle/>
          <a:p>
            <a:r>
              <a:rPr lang="en-US" b="1" dirty="0"/>
              <a:t>Wages! They don’t pay enough</a:t>
            </a:r>
          </a:p>
        </p:txBody>
      </p:sp>
      <p:sp>
        <p:nvSpPr>
          <p:cNvPr id="7" name="Text Placeholder 6"/>
          <p:cNvSpPr>
            <a:spLocks noGrp="1"/>
          </p:cNvSpPr>
          <p:nvPr>
            <p:ph type="body" sz="quarter" idx="18"/>
          </p:nvPr>
        </p:nvSpPr>
        <p:spPr>
          <a:xfrm>
            <a:off x="5791200" y="3649662"/>
            <a:ext cx="3352800" cy="533400"/>
          </a:xfrm>
        </p:spPr>
        <p:txBody>
          <a:bodyPr/>
          <a:lstStyle/>
          <a:p>
            <a:r>
              <a:rPr lang="en-US" b="1" dirty="0"/>
              <a:t>Employer goes to WIB to request comparison data on wages</a:t>
            </a:r>
          </a:p>
        </p:txBody>
      </p:sp>
      <p:sp>
        <p:nvSpPr>
          <p:cNvPr id="8" name="Text Placeholder 7"/>
          <p:cNvSpPr>
            <a:spLocks noGrp="1"/>
          </p:cNvSpPr>
          <p:nvPr>
            <p:ph type="body" sz="quarter" idx="19"/>
          </p:nvPr>
        </p:nvSpPr>
        <p:spPr>
          <a:xfrm>
            <a:off x="5810250" y="4634440"/>
            <a:ext cx="2514600" cy="378884"/>
          </a:xfrm>
        </p:spPr>
        <p:txBody>
          <a:bodyPr/>
          <a:lstStyle/>
          <a:p>
            <a:r>
              <a:rPr lang="en-US" b="1" dirty="0"/>
              <a:t>Regional data on wages helps</a:t>
            </a:r>
          </a:p>
        </p:txBody>
      </p:sp>
      <p:sp>
        <p:nvSpPr>
          <p:cNvPr id="9" name="Text Placeholder 8"/>
          <p:cNvSpPr>
            <a:spLocks noGrp="1"/>
          </p:cNvSpPr>
          <p:nvPr>
            <p:ph type="body" sz="quarter" idx="20"/>
          </p:nvPr>
        </p:nvSpPr>
        <p:spPr>
          <a:xfrm>
            <a:off x="5829300" y="5065185"/>
            <a:ext cx="3352800" cy="533400"/>
          </a:xfrm>
        </p:spPr>
        <p:txBody>
          <a:bodyPr>
            <a:normAutofit fontScale="92500" lnSpcReduction="10000"/>
          </a:bodyPr>
          <a:lstStyle/>
          <a:p>
            <a:r>
              <a:rPr lang="en-US" b="1" dirty="0"/>
              <a:t>WIB is able to deliver quality wage data to employer and encourage higher wages to reduce turnover</a:t>
            </a:r>
          </a:p>
        </p:txBody>
      </p:sp>
      <p:pic>
        <p:nvPicPr>
          <p:cNvPr id="11" name="Picture 10" descr="Data related to WIB business services"/>
          <p:cNvPicPr>
            <a:picLocks noChangeAspect="1"/>
          </p:cNvPicPr>
          <p:nvPr/>
        </p:nvPicPr>
        <p:blipFill>
          <a:blip r:embed="rId2"/>
          <a:stretch>
            <a:fillRect/>
          </a:stretch>
        </p:blipFill>
        <p:spPr>
          <a:xfrm>
            <a:off x="76200" y="1677505"/>
            <a:ext cx="5389259" cy="396646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1726" y="6352386"/>
            <a:ext cx="1142593" cy="405550"/>
          </a:xfrm>
          <a:prstGeom prst="rect">
            <a:avLst/>
          </a:prstGeom>
        </p:spPr>
      </p:pic>
    </p:spTree>
    <p:extLst>
      <p:ext uri="{BB962C8B-B14F-4D97-AF65-F5344CB8AC3E}">
        <p14:creationId xmlns:p14="http://schemas.microsoft.com/office/powerpoint/2010/main" val="648084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 of the United Stat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799" y="1656889"/>
            <a:ext cx="8517568" cy="4344531"/>
          </a:xfrm>
          <a:prstGeom prst="rect">
            <a:avLst/>
          </a:prstGeom>
        </p:spPr>
      </p:pic>
      <p:sp>
        <p:nvSpPr>
          <p:cNvPr id="2" name="Title 1"/>
          <p:cNvSpPr>
            <a:spLocks noGrp="1"/>
          </p:cNvSpPr>
          <p:nvPr>
            <p:ph type="title"/>
          </p:nvPr>
        </p:nvSpPr>
        <p:spPr>
          <a:xfrm>
            <a:off x="112542" y="110988"/>
            <a:ext cx="9144000" cy="514484"/>
          </a:xfrm>
        </p:spPr>
        <p:txBody>
          <a:bodyPr>
            <a:normAutofit fontScale="90000"/>
          </a:bodyPr>
          <a:lstStyle/>
          <a:p>
            <a:r>
              <a:rPr lang="en-US" dirty="0"/>
              <a:t>Where are you?</a:t>
            </a:r>
          </a:p>
        </p:txBody>
      </p:sp>
      <p:sp>
        <p:nvSpPr>
          <p:cNvPr id="8" name="TextBox 7"/>
          <p:cNvSpPr txBox="1"/>
          <p:nvPr/>
        </p:nvSpPr>
        <p:spPr>
          <a:xfrm>
            <a:off x="914401" y="1256734"/>
            <a:ext cx="7315200" cy="300082"/>
          </a:xfrm>
          <a:prstGeom prst="rect">
            <a:avLst/>
          </a:prstGeom>
          <a:noFill/>
        </p:spPr>
        <p:txBody>
          <a:bodyPr wrap="square" rtlCol="0">
            <a:spAutoFit/>
          </a:bodyPr>
          <a:lstStyle/>
          <a:p>
            <a:pPr algn="ctr"/>
            <a:r>
              <a:rPr lang="en-US" sz="1350" b="1" i="1" dirty="0">
                <a:solidFill>
                  <a:schemeClr val="bg1"/>
                </a:solidFill>
                <a:latin typeface="Arial" pitchFamily="34" charset="0"/>
                <a:cs typeface="Arial" pitchFamily="34" charset="0"/>
              </a:rPr>
              <a:t>Enter your location in the Chat window – lower left of screen</a:t>
            </a:r>
          </a:p>
        </p:txBody>
      </p:sp>
      <p:sp>
        <p:nvSpPr>
          <p:cNvPr id="9" name="Oval 8"/>
          <p:cNvSpPr/>
          <p:nvPr/>
        </p:nvSpPr>
        <p:spPr>
          <a:xfrm>
            <a:off x="8534401" y="5829925"/>
            <a:ext cx="381000" cy="1714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Box 9"/>
          <p:cNvSpPr txBox="1"/>
          <p:nvPr/>
        </p:nvSpPr>
        <p:spPr>
          <a:xfrm>
            <a:off x="-1383640" y="571771"/>
            <a:ext cx="9751060" cy="369332"/>
          </a:xfrm>
          <a:prstGeom prst="rect">
            <a:avLst/>
          </a:prstGeom>
          <a:noFill/>
        </p:spPr>
        <p:txBody>
          <a:bodyPr wrap="square" rtlCol="0">
            <a:spAutoFit/>
          </a:bodyPr>
          <a:lstStyle/>
          <a:p>
            <a:pPr algn="ctr"/>
            <a:r>
              <a:rPr lang="en-US" b="1" i="1" dirty="0">
                <a:solidFill>
                  <a:schemeClr val="bg1"/>
                </a:solidFill>
                <a:latin typeface="Arial" pitchFamily="34" charset="0"/>
                <a:cs typeface="Arial" pitchFamily="34" charset="0"/>
              </a:rPr>
              <a:t>Enter your location in the Chat window – lower left of screen</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1726" y="6343594"/>
            <a:ext cx="1142593" cy="405550"/>
          </a:xfrm>
          <a:prstGeom prst="rect">
            <a:avLst/>
          </a:prstGeom>
        </p:spPr>
      </p:pic>
    </p:spTree>
    <p:extLst>
      <p:ext uri="{BB962C8B-B14F-4D97-AF65-F5344CB8AC3E}">
        <p14:creationId xmlns:p14="http://schemas.microsoft.com/office/powerpoint/2010/main" val="340498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Why ROI now?</a:t>
            </a:r>
          </a:p>
        </p:txBody>
      </p:sp>
      <p:sp>
        <p:nvSpPr>
          <p:cNvPr id="3" name="TextBox 2"/>
          <p:cNvSpPr txBox="1"/>
          <p:nvPr/>
        </p:nvSpPr>
        <p:spPr>
          <a:xfrm>
            <a:off x="76200" y="1981201"/>
            <a:ext cx="3962400" cy="363176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800" b="1" dirty="0">
                <a:ea typeface="Open Sans" panose="020B0606030504020204" pitchFamily="34" charset="0"/>
                <a:cs typeface="Open Sans" panose="020B0606030504020204" pitchFamily="34" charset="0"/>
              </a:rPr>
              <a:t>Lots of open jobs and too few qualified workers to fill them, employers need workers NOW and will need more in the future.</a:t>
            </a:r>
            <a:endParaRPr lang="en-US" sz="2400" dirty="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2400" dirty="0">
              <a:solidFill>
                <a:schemeClr val="bg1"/>
              </a:solidFill>
              <a:ea typeface="Open Sans" panose="020B0606030504020204" pitchFamily="34" charset="0"/>
              <a:cs typeface="Open Sans" panose="020B0606030504020204" pitchFamily="34" charset="0"/>
            </a:endParaRPr>
          </a:p>
        </p:txBody>
      </p:sp>
      <p:graphicFrame>
        <p:nvGraphicFramePr>
          <p:cNvPr id="4" name="Chart 3" descr="Graph illustrating number of certificates and degrees awarded versus the number of job postings in job clusters"/>
          <p:cNvGraphicFramePr>
            <a:graphicFrameLocks/>
          </p:cNvGraphicFramePr>
          <p:nvPr>
            <p:extLst>
              <p:ext uri="{D42A27DB-BD31-4B8C-83A1-F6EECF244321}">
                <p14:modId xmlns:p14="http://schemas.microsoft.com/office/powerpoint/2010/main" val="460331915"/>
              </p:ext>
            </p:extLst>
          </p:nvPr>
        </p:nvGraphicFramePr>
        <p:xfrm>
          <a:off x="4191000" y="1143000"/>
          <a:ext cx="4572000" cy="412242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1726" y="6352386"/>
            <a:ext cx="1142593" cy="405550"/>
          </a:xfrm>
          <a:prstGeom prst="rect">
            <a:avLst/>
          </a:prstGeom>
        </p:spPr>
      </p:pic>
    </p:spTree>
    <p:extLst>
      <p:ext uri="{BB962C8B-B14F-4D97-AF65-F5344CB8AC3E}">
        <p14:creationId xmlns:p14="http://schemas.microsoft.com/office/powerpoint/2010/main" val="2071771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Why ROI now?</a:t>
            </a:r>
          </a:p>
        </p:txBody>
      </p:sp>
      <p:sp>
        <p:nvSpPr>
          <p:cNvPr id="3" name="TextBox 2"/>
          <p:cNvSpPr txBox="1"/>
          <p:nvPr/>
        </p:nvSpPr>
        <p:spPr>
          <a:xfrm>
            <a:off x="342900" y="1981201"/>
            <a:ext cx="4000500" cy="532453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800" b="1" dirty="0">
                <a:ea typeface="Open Sans" panose="020B0606030504020204" pitchFamily="34" charset="0"/>
                <a:cs typeface="Open Sans" panose="020B0606030504020204" pitchFamily="34" charset="0"/>
              </a:rPr>
              <a:t>Employers need a better way to train workers for SPECIFIC needs.</a:t>
            </a:r>
          </a:p>
          <a:p>
            <a:pPr marL="285750" indent="-285750">
              <a:spcAft>
                <a:spcPts val="1200"/>
              </a:spcAft>
              <a:buFont typeface="Arial" panose="020B0604020202020204" pitchFamily="34" charset="0"/>
              <a:buChar char="•"/>
            </a:pPr>
            <a:r>
              <a:rPr lang="en-US" sz="2800" b="1" dirty="0">
                <a:ea typeface="Open Sans" panose="020B0606030504020204" pitchFamily="34" charset="0"/>
                <a:cs typeface="Open Sans" panose="020B0606030504020204" pitchFamily="34" charset="0"/>
              </a:rPr>
              <a:t>Workers need on-the-job experience to get a foot in the door.</a:t>
            </a:r>
          </a:p>
          <a:p>
            <a:pPr marL="285750" indent="-285750">
              <a:buFont typeface="Arial" panose="020B0604020202020204" pitchFamily="34" charset="0"/>
              <a:buChar char="•"/>
            </a:pPr>
            <a:endParaRPr lang="en-US" sz="2800" b="1" dirty="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endParaRPr lang="en-US" sz="2400" dirty="0">
              <a:solidFill>
                <a:schemeClr val="bg1"/>
              </a:solidFill>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2400" dirty="0">
              <a:solidFill>
                <a:schemeClr val="bg1"/>
              </a:solidFill>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2400" dirty="0">
              <a:solidFill>
                <a:schemeClr val="bg1"/>
              </a:solidFill>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2400" dirty="0">
              <a:solidFill>
                <a:schemeClr val="bg1"/>
              </a:solidFill>
              <a:ea typeface="Open Sans" panose="020B0606030504020204" pitchFamily="34" charset="0"/>
              <a:cs typeface="Open Sans" panose="020B0606030504020204" pitchFamily="34" charset="0"/>
            </a:endParaRPr>
          </a:p>
        </p:txBody>
      </p:sp>
      <p:graphicFrame>
        <p:nvGraphicFramePr>
          <p:cNvPr id="4" name="Chart 3" descr="Graph showing percentage breakdown of experience needed for jobs posted online"/>
          <p:cNvGraphicFramePr>
            <a:graphicFrameLocks/>
          </p:cNvGraphicFramePr>
          <p:nvPr>
            <p:extLst>
              <p:ext uri="{D42A27DB-BD31-4B8C-83A1-F6EECF244321}">
                <p14:modId xmlns:p14="http://schemas.microsoft.com/office/powerpoint/2010/main" val="3092703323"/>
              </p:ext>
            </p:extLst>
          </p:nvPr>
        </p:nvGraphicFramePr>
        <p:xfrm>
          <a:off x="4642625" y="4101326"/>
          <a:ext cx="3925723" cy="188595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Skills gap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035" y="857250"/>
            <a:ext cx="4046905" cy="31201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1726" y="6352386"/>
            <a:ext cx="1142593" cy="405550"/>
          </a:xfrm>
          <a:prstGeom prst="rect">
            <a:avLst/>
          </a:prstGeom>
        </p:spPr>
      </p:pic>
    </p:spTree>
    <p:extLst>
      <p:ext uri="{BB962C8B-B14F-4D97-AF65-F5344CB8AC3E}">
        <p14:creationId xmlns:p14="http://schemas.microsoft.com/office/powerpoint/2010/main" val="958521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Why ROI now?</a:t>
            </a:r>
          </a:p>
        </p:txBody>
      </p:sp>
      <p:sp>
        <p:nvSpPr>
          <p:cNvPr id="3" name="TextBox 2"/>
          <p:cNvSpPr txBox="1"/>
          <p:nvPr/>
        </p:nvSpPr>
        <p:spPr>
          <a:xfrm>
            <a:off x="228600" y="1828801"/>
            <a:ext cx="4191000" cy="4893647"/>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b="1" dirty="0">
                <a:ea typeface="Open Sans" panose="020B0606030504020204" pitchFamily="34" charset="0"/>
                <a:cs typeface="Open Sans" panose="020B0606030504020204" pitchFamily="34" charset="0"/>
              </a:rPr>
              <a:t>10,000 baby-boomers reach retirement age everyday…</a:t>
            </a:r>
          </a:p>
          <a:p>
            <a:pPr marL="285750" indent="-285750">
              <a:spcAft>
                <a:spcPts val="1200"/>
              </a:spcAft>
              <a:buFont typeface="Arial" panose="020B0604020202020204" pitchFamily="34" charset="0"/>
              <a:buChar char="•"/>
            </a:pPr>
            <a:r>
              <a:rPr lang="en-US" sz="2800" b="1" dirty="0">
                <a:ea typeface="Open Sans" panose="020B0606030504020204" pitchFamily="34" charset="0"/>
                <a:cs typeface="Open Sans" panose="020B0606030504020204" pitchFamily="34" charset="0"/>
              </a:rPr>
              <a:t>Retirement cliff, it is coming. Employers are not prepared.</a:t>
            </a:r>
          </a:p>
          <a:p>
            <a:pPr marL="285750" indent="-285750">
              <a:buFont typeface="Arial" panose="020B0604020202020204" pitchFamily="34" charset="0"/>
              <a:buChar char="•"/>
            </a:pPr>
            <a:endParaRPr lang="en-US" sz="2800" b="1" dirty="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endParaRPr lang="en-US" sz="2400" dirty="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2400" dirty="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2400" dirty="0">
              <a:solidFill>
                <a:schemeClr val="bg1"/>
              </a:solidFill>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2400" dirty="0">
              <a:solidFill>
                <a:schemeClr val="bg1"/>
              </a:solidFill>
              <a:ea typeface="Open Sans" panose="020B0606030504020204" pitchFamily="34" charset="0"/>
              <a:cs typeface="Open Sans" panose="020B0606030504020204" pitchFamily="34" charset="0"/>
            </a:endParaRPr>
          </a:p>
        </p:txBody>
      </p:sp>
      <p:pic>
        <p:nvPicPr>
          <p:cNvPr id="4" name="Picture 2" descr="Elderly couple playing videogam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2"/>
            <a:ext cx="4378404" cy="30455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1726" y="6352386"/>
            <a:ext cx="1142593" cy="405550"/>
          </a:xfrm>
          <a:prstGeom prst="rect">
            <a:avLst/>
          </a:prstGeom>
        </p:spPr>
      </p:pic>
    </p:spTree>
    <p:extLst>
      <p:ext uri="{BB962C8B-B14F-4D97-AF65-F5344CB8AC3E}">
        <p14:creationId xmlns:p14="http://schemas.microsoft.com/office/powerpoint/2010/main" val="1588703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1"/>
            <a:ext cx="4191000" cy="609601"/>
          </a:xfrm>
        </p:spPr>
        <p:txBody>
          <a:bodyPr/>
          <a:lstStyle/>
          <a:p>
            <a:r>
              <a:rPr lang="en-US" dirty="0">
                <a:solidFill>
                  <a:schemeClr val="tx1"/>
                </a:solidFill>
              </a:rPr>
              <a:t>What IS Competitive?</a:t>
            </a:r>
          </a:p>
        </p:txBody>
      </p:sp>
      <p:sp>
        <p:nvSpPr>
          <p:cNvPr id="4" name="Text Placeholder 3"/>
          <p:cNvSpPr>
            <a:spLocks noGrp="1"/>
          </p:cNvSpPr>
          <p:nvPr>
            <p:ph type="body" sz="quarter" idx="15"/>
          </p:nvPr>
        </p:nvSpPr>
        <p:spPr>
          <a:xfrm>
            <a:off x="762000" y="1905001"/>
            <a:ext cx="3505200" cy="284163"/>
          </a:xfrm>
        </p:spPr>
        <p:txBody>
          <a:bodyPr/>
          <a:lstStyle/>
          <a:p>
            <a:r>
              <a:rPr lang="en-US" b="1" dirty="0"/>
              <a:t>During difficult economic times some candidates will accept a lower rate</a:t>
            </a:r>
          </a:p>
        </p:txBody>
      </p:sp>
      <p:sp>
        <p:nvSpPr>
          <p:cNvPr id="6" name="Text Placeholder 5"/>
          <p:cNvSpPr>
            <a:spLocks noGrp="1"/>
          </p:cNvSpPr>
          <p:nvPr>
            <p:ph type="body" sz="quarter" idx="17"/>
          </p:nvPr>
        </p:nvSpPr>
        <p:spPr>
          <a:xfrm>
            <a:off x="762000" y="3317876"/>
            <a:ext cx="3581400" cy="284163"/>
          </a:xfrm>
        </p:spPr>
        <p:txBody>
          <a:bodyPr/>
          <a:lstStyle/>
          <a:p>
            <a:r>
              <a:rPr lang="en-US" b="1" dirty="0"/>
              <a:t>Once you’ve started down the slippery slope of paying below market rates…</a:t>
            </a:r>
          </a:p>
        </p:txBody>
      </p:sp>
      <p:sp>
        <p:nvSpPr>
          <p:cNvPr id="9" name="Text Placeholder 8"/>
          <p:cNvSpPr>
            <a:spLocks noGrp="1"/>
          </p:cNvSpPr>
          <p:nvPr>
            <p:ph type="body" sz="quarter" idx="19"/>
          </p:nvPr>
        </p:nvSpPr>
        <p:spPr>
          <a:xfrm>
            <a:off x="762000" y="4730751"/>
            <a:ext cx="3581400" cy="284163"/>
          </a:xfrm>
        </p:spPr>
        <p:txBody>
          <a:bodyPr/>
          <a:lstStyle/>
          <a:p>
            <a:r>
              <a:rPr lang="en-US" b="1" dirty="0"/>
              <a:t>Pay-for-performance systems have a hard time keeping up</a:t>
            </a:r>
          </a:p>
        </p:txBody>
      </p:sp>
      <p:pic>
        <p:nvPicPr>
          <p:cNvPr id="1026" name="Picture 2" descr="Newspaper cartoon of in-office interaction: &quot;We pay a competitive wage here. You'll have to fight for every nickel.&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048887"/>
            <a:ext cx="3810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1726" y="6352386"/>
            <a:ext cx="1142593" cy="405550"/>
          </a:xfrm>
          <a:prstGeom prst="rect">
            <a:avLst/>
          </a:prstGeom>
        </p:spPr>
      </p:pic>
    </p:spTree>
    <p:extLst>
      <p:ext uri="{BB962C8B-B14F-4D97-AF65-F5344CB8AC3E}">
        <p14:creationId xmlns:p14="http://schemas.microsoft.com/office/powerpoint/2010/main" val="1938913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1"/>
            <a:ext cx="4191000" cy="609601"/>
          </a:xfrm>
        </p:spPr>
        <p:txBody>
          <a:bodyPr/>
          <a:lstStyle/>
          <a:p>
            <a:r>
              <a:rPr lang="en-US" dirty="0">
                <a:solidFill>
                  <a:schemeClr val="tx1"/>
                </a:solidFill>
              </a:rPr>
              <a:t>Want to be Average?</a:t>
            </a:r>
          </a:p>
        </p:txBody>
      </p:sp>
      <p:sp>
        <p:nvSpPr>
          <p:cNvPr id="4" name="Text Placeholder 3"/>
          <p:cNvSpPr>
            <a:spLocks noGrp="1"/>
          </p:cNvSpPr>
          <p:nvPr>
            <p:ph type="body" sz="quarter" idx="15"/>
          </p:nvPr>
        </p:nvSpPr>
        <p:spPr>
          <a:xfrm>
            <a:off x="685800" y="1822715"/>
            <a:ext cx="3581400" cy="284163"/>
          </a:xfrm>
        </p:spPr>
        <p:txBody>
          <a:bodyPr/>
          <a:lstStyle/>
          <a:p>
            <a:r>
              <a:rPr lang="en-US" sz="2400" b="1" dirty="0"/>
              <a:t>What does being Average mean?</a:t>
            </a:r>
          </a:p>
        </p:txBody>
      </p:sp>
      <p:sp>
        <p:nvSpPr>
          <p:cNvPr id="6" name="Text Placeholder 5"/>
          <p:cNvSpPr>
            <a:spLocks noGrp="1"/>
          </p:cNvSpPr>
          <p:nvPr>
            <p:ph type="body" sz="quarter" idx="17"/>
          </p:nvPr>
        </p:nvSpPr>
        <p:spPr/>
        <p:txBody>
          <a:bodyPr/>
          <a:lstStyle/>
          <a:p>
            <a:r>
              <a:rPr lang="en-US" sz="2400" b="1" dirty="0"/>
              <a:t>Want average employees? </a:t>
            </a:r>
          </a:p>
        </p:txBody>
      </p:sp>
      <p:sp>
        <p:nvSpPr>
          <p:cNvPr id="9" name="Text Placeholder 8"/>
          <p:cNvSpPr>
            <a:spLocks noGrp="1"/>
          </p:cNvSpPr>
          <p:nvPr>
            <p:ph type="body" sz="quarter" idx="19"/>
          </p:nvPr>
        </p:nvSpPr>
        <p:spPr/>
        <p:txBody>
          <a:bodyPr/>
          <a:lstStyle/>
          <a:p>
            <a:r>
              <a:rPr lang="en-US" sz="2400" b="1" dirty="0"/>
              <a:t>How about average output? Performance?</a:t>
            </a:r>
          </a:p>
        </p:txBody>
      </p:sp>
      <p:pic>
        <p:nvPicPr>
          <p:cNvPr id="3074" name="Picture 2" descr="GNC motivational 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495550"/>
            <a:ext cx="4305300" cy="21526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1726" y="6352386"/>
            <a:ext cx="1142593" cy="405550"/>
          </a:xfrm>
          <a:prstGeom prst="rect">
            <a:avLst/>
          </a:prstGeom>
        </p:spPr>
      </p:pic>
    </p:spTree>
    <p:extLst>
      <p:ext uri="{BB962C8B-B14F-4D97-AF65-F5344CB8AC3E}">
        <p14:creationId xmlns:p14="http://schemas.microsoft.com/office/powerpoint/2010/main" val="1216389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JM" sz="2800" dirty="0">
                <a:ea typeface="Tahoma" pitchFamily="34" charset="0"/>
                <a:cs typeface="Tahoma" pitchFamily="34" charset="0"/>
              </a:rPr>
              <a:t>How much should you pay?</a:t>
            </a:r>
            <a:endParaRPr lang="en-JM" sz="2800" dirty="0"/>
          </a:p>
        </p:txBody>
      </p:sp>
      <p:sp>
        <p:nvSpPr>
          <p:cNvPr id="5" name="Content Placeholder 4"/>
          <p:cNvSpPr>
            <a:spLocks noGrp="1"/>
          </p:cNvSpPr>
          <p:nvPr>
            <p:ph sz="quarter" idx="18"/>
          </p:nvPr>
        </p:nvSpPr>
        <p:spPr>
          <a:xfrm>
            <a:off x="381000" y="1464364"/>
            <a:ext cx="3962400" cy="2971800"/>
          </a:xfrm>
        </p:spPr>
        <p:txBody>
          <a:bodyPr/>
          <a:lstStyle/>
          <a:p>
            <a:pPr>
              <a:spcBef>
                <a:spcPts val="0"/>
              </a:spcBef>
              <a:defRPr/>
            </a:pPr>
            <a:r>
              <a:rPr lang="en-JM" b="0" dirty="0">
                <a:solidFill>
                  <a:schemeClr val="tx1"/>
                </a:solidFill>
              </a:rPr>
              <a:t>HR manual: should this be reviewed at your organization?</a:t>
            </a:r>
          </a:p>
          <a:p>
            <a:pPr>
              <a:spcBef>
                <a:spcPts val="0"/>
              </a:spcBef>
              <a:defRPr/>
            </a:pPr>
            <a:endParaRPr lang="en-JM" b="0" dirty="0">
              <a:solidFill>
                <a:schemeClr val="tx1"/>
              </a:solidFill>
            </a:endParaRPr>
          </a:p>
          <a:p>
            <a:pPr>
              <a:spcBef>
                <a:spcPts val="0"/>
              </a:spcBef>
              <a:defRPr/>
            </a:pPr>
            <a:r>
              <a:rPr lang="en-JM" b="0" dirty="0">
                <a:solidFill>
                  <a:schemeClr val="tx1"/>
                </a:solidFill>
              </a:rPr>
              <a:t>Use data!</a:t>
            </a:r>
          </a:p>
          <a:p>
            <a:pPr>
              <a:spcBef>
                <a:spcPts val="0"/>
              </a:spcBef>
              <a:defRPr/>
            </a:pPr>
            <a:r>
              <a:rPr lang="en-JM" b="0" dirty="0">
                <a:hlinkClick r:id="rId3"/>
              </a:rPr>
              <a:t>http://www.jobsearchintelligence.com/NACE/salary-calculator-intro/</a:t>
            </a:r>
            <a:endParaRPr lang="en-JM" b="0" dirty="0"/>
          </a:p>
          <a:p>
            <a:pPr>
              <a:spcBef>
                <a:spcPts val="0"/>
              </a:spcBef>
              <a:defRPr/>
            </a:pPr>
            <a:endParaRPr lang="en-JM" b="0" dirty="0"/>
          </a:p>
          <a:p>
            <a:pPr>
              <a:spcBef>
                <a:spcPts val="0"/>
              </a:spcBef>
              <a:defRPr/>
            </a:pPr>
            <a:r>
              <a:rPr lang="en-JM" b="0" dirty="0">
                <a:hlinkClick r:id="rId4"/>
              </a:rPr>
              <a:t>http://www.onetonline.org/</a:t>
            </a:r>
            <a:endParaRPr lang="en-JM" b="0" dirty="0"/>
          </a:p>
          <a:p>
            <a:pPr>
              <a:spcBef>
                <a:spcPts val="0"/>
              </a:spcBef>
              <a:defRPr/>
            </a:pPr>
            <a:endParaRPr lang="en-JM" b="0" dirty="0"/>
          </a:p>
          <a:p>
            <a:pPr>
              <a:spcBef>
                <a:spcPts val="0"/>
              </a:spcBef>
              <a:defRPr/>
            </a:pPr>
            <a:r>
              <a:rPr lang="en-JM" b="0" dirty="0">
                <a:solidFill>
                  <a:schemeClr val="tx1"/>
                </a:solidFill>
              </a:rPr>
              <a:t>Quick trick! (2,080 hours = full-time) </a:t>
            </a:r>
          </a:p>
        </p:txBody>
      </p:sp>
      <p:pic>
        <p:nvPicPr>
          <p:cNvPr id="4" name="Picture Placeholder 3" descr="Illustration of &quot;Rewards of Work&quot;"/>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tretch>
            <a:fillRect/>
          </a:stretch>
        </p:blipFill>
        <p:spPr>
          <a:xfrm>
            <a:off x="4495800" y="1600200"/>
            <a:ext cx="4469032" cy="3657600"/>
          </a:xfrm>
          <a:prstGeom prst="roundRect">
            <a:avLst/>
          </a:prstGeom>
          <a:ln w="76200" cmpd="sng">
            <a:solidFill>
              <a:schemeClr val="bg1"/>
            </a:solidFill>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1726" y="6352386"/>
            <a:ext cx="1142593" cy="405550"/>
          </a:xfrm>
          <a:prstGeom prst="rect">
            <a:avLst/>
          </a:prstGeom>
        </p:spPr>
      </p:pic>
    </p:spTree>
    <p:extLst>
      <p:ext uri="{BB962C8B-B14F-4D97-AF65-F5344CB8AC3E}">
        <p14:creationId xmlns:p14="http://schemas.microsoft.com/office/powerpoint/2010/main" val="1450268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 y="1094089"/>
            <a:ext cx="5179868" cy="609601"/>
          </a:xfrm>
        </p:spPr>
        <p:txBody>
          <a:bodyPr/>
          <a:lstStyle/>
          <a:p>
            <a:pPr>
              <a:spcBef>
                <a:spcPts val="0"/>
              </a:spcBef>
              <a:defRPr/>
            </a:pPr>
            <a:r>
              <a:rPr lang="en-JM" sz="2800" dirty="0">
                <a:solidFill>
                  <a:schemeClr val="tx1"/>
                </a:solidFill>
                <a:ea typeface="Tahoma" pitchFamily="34" charset="0"/>
                <a:cs typeface="Tahoma" pitchFamily="34" charset="0"/>
              </a:rPr>
              <a:t>Don’t forget!</a:t>
            </a:r>
          </a:p>
        </p:txBody>
      </p:sp>
      <p:sp>
        <p:nvSpPr>
          <p:cNvPr id="5" name="Text Placeholder 4"/>
          <p:cNvSpPr>
            <a:spLocks noGrp="1"/>
          </p:cNvSpPr>
          <p:nvPr>
            <p:ph type="body" sz="quarter" idx="15"/>
          </p:nvPr>
        </p:nvSpPr>
        <p:spPr>
          <a:xfrm>
            <a:off x="652071" y="2655628"/>
            <a:ext cx="2971800" cy="295275"/>
          </a:xfrm>
        </p:spPr>
        <p:txBody>
          <a:bodyPr/>
          <a:lstStyle/>
          <a:p>
            <a:r>
              <a:rPr lang="en-JM" b="1" dirty="0">
                <a:solidFill>
                  <a:schemeClr val="tx1"/>
                </a:solidFill>
              </a:rPr>
              <a:t>Look at many sources</a:t>
            </a:r>
          </a:p>
          <a:p>
            <a:endParaRPr lang="en-JM" dirty="0"/>
          </a:p>
        </p:txBody>
      </p:sp>
      <p:sp>
        <p:nvSpPr>
          <p:cNvPr id="6" name="Content Placeholder 5"/>
          <p:cNvSpPr>
            <a:spLocks noGrp="1"/>
          </p:cNvSpPr>
          <p:nvPr>
            <p:ph sz="quarter" idx="16"/>
          </p:nvPr>
        </p:nvSpPr>
        <p:spPr>
          <a:xfrm>
            <a:off x="652071" y="2951071"/>
            <a:ext cx="2057400" cy="1485900"/>
          </a:xfrm>
        </p:spPr>
        <p:txBody>
          <a:bodyPr/>
          <a:lstStyle/>
          <a:p>
            <a:pPr>
              <a:spcBef>
                <a:spcPts val="0"/>
              </a:spcBef>
              <a:defRPr/>
            </a:pPr>
            <a:r>
              <a:rPr lang="en-JM" b="0" dirty="0">
                <a:solidFill>
                  <a:schemeClr val="tx1"/>
                </a:solidFill>
              </a:rPr>
              <a:t>Corroborate your results with other data sources. Economic data is complicated because all sources aren’t created equal. Did Brookings find something TOTALLY different than you did? Then you probably need to re-check those numbers and sources. If it looks wrong, it probably is.</a:t>
            </a:r>
          </a:p>
          <a:p>
            <a:pPr>
              <a:spcBef>
                <a:spcPts val="0"/>
              </a:spcBef>
              <a:defRPr/>
            </a:pPr>
            <a:endParaRPr lang="en-JM" b="0" dirty="0">
              <a:solidFill>
                <a:schemeClr val="tx1"/>
              </a:solidFill>
            </a:endParaRPr>
          </a:p>
          <a:p>
            <a:endParaRPr lang="en-JM" b="0" dirty="0">
              <a:solidFill>
                <a:schemeClr val="tx1"/>
              </a:solidFill>
            </a:endParaRPr>
          </a:p>
          <a:p>
            <a:endParaRPr lang="en-JM" b="0" dirty="0">
              <a:solidFill>
                <a:schemeClr val="tx1"/>
              </a:solidFill>
            </a:endParaRPr>
          </a:p>
        </p:txBody>
      </p:sp>
      <p:sp>
        <p:nvSpPr>
          <p:cNvPr id="7" name="Text Placeholder 6"/>
          <p:cNvSpPr>
            <a:spLocks noGrp="1"/>
          </p:cNvSpPr>
          <p:nvPr>
            <p:ph type="body" sz="quarter" idx="17"/>
          </p:nvPr>
        </p:nvSpPr>
        <p:spPr>
          <a:xfrm>
            <a:off x="3202132" y="4087960"/>
            <a:ext cx="2133600" cy="313327"/>
          </a:xfrm>
        </p:spPr>
        <p:txBody>
          <a:bodyPr/>
          <a:lstStyle/>
          <a:p>
            <a:r>
              <a:rPr lang="en-JM" b="1" dirty="0">
                <a:solidFill>
                  <a:schemeClr val="tx1"/>
                </a:solidFill>
              </a:rPr>
              <a:t>Talk to Employers</a:t>
            </a:r>
          </a:p>
        </p:txBody>
      </p:sp>
      <p:sp>
        <p:nvSpPr>
          <p:cNvPr id="8" name="Content Placeholder 7"/>
          <p:cNvSpPr>
            <a:spLocks noGrp="1"/>
          </p:cNvSpPr>
          <p:nvPr>
            <p:ph sz="quarter" idx="18"/>
          </p:nvPr>
        </p:nvSpPr>
        <p:spPr>
          <a:xfrm>
            <a:off x="3202132" y="4780395"/>
            <a:ext cx="2667000" cy="914400"/>
          </a:xfrm>
        </p:spPr>
        <p:txBody>
          <a:bodyPr/>
          <a:lstStyle/>
          <a:p>
            <a:pPr>
              <a:spcBef>
                <a:spcPts val="0"/>
              </a:spcBef>
              <a:defRPr/>
            </a:pPr>
            <a:r>
              <a:rPr lang="en-JM" b="0" dirty="0">
                <a:solidFill>
                  <a:schemeClr val="tx1"/>
                </a:solidFill>
              </a:rPr>
              <a:t>Employers are the ones posting for jobs and they have more information about what they want than they can write down. Ask them questions when you see changes in the data!</a:t>
            </a:r>
          </a:p>
          <a:p>
            <a:pPr>
              <a:spcBef>
                <a:spcPts val="0"/>
              </a:spcBef>
              <a:defRPr/>
            </a:pPr>
            <a:endParaRPr lang="en-JM" b="0" dirty="0">
              <a:solidFill>
                <a:schemeClr val="tx1"/>
              </a:solidFill>
            </a:endParaRPr>
          </a:p>
        </p:txBody>
      </p:sp>
      <p:sp>
        <p:nvSpPr>
          <p:cNvPr id="9" name="Text Placeholder 8"/>
          <p:cNvSpPr>
            <a:spLocks noGrp="1"/>
          </p:cNvSpPr>
          <p:nvPr>
            <p:ph type="body" sz="quarter" idx="19"/>
          </p:nvPr>
        </p:nvSpPr>
        <p:spPr>
          <a:xfrm>
            <a:off x="6057899" y="3848101"/>
            <a:ext cx="2798717" cy="300037"/>
          </a:xfrm>
        </p:spPr>
        <p:txBody>
          <a:bodyPr/>
          <a:lstStyle/>
          <a:p>
            <a:r>
              <a:rPr lang="en-JM" b="1" dirty="0">
                <a:solidFill>
                  <a:schemeClr val="tx1"/>
                </a:solidFill>
              </a:rPr>
              <a:t>Talk to the talent system</a:t>
            </a:r>
          </a:p>
        </p:txBody>
      </p:sp>
      <p:sp>
        <p:nvSpPr>
          <p:cNvPr id="10" name="Content Placeholder 9"/>
          <p:cNvSpPr>
            <a:spLocks noGrp="1"/>
          </p:cNvSpPr>
          <p:nvPr>
            <p:ph sz="quarter" idx="20"/>
          </p:nvPr>
        </p:nvSpPr>
        <p:spPr>
          <a:xfrm>
            <a:off x="6151083" y="4436971"/>
            <a:ext cx="2400300" cy="914400"/>
          </a:xfrm>
        </p:spPr>
        <p:txBody>
          <a:bodyPr/>
          <a:lstStyle/>
          <a:p>
            <a:pPr>
              <a:spcBef>
                <a:spcPts val="0"/>
              </a:spcBef>
              <a:defRPr/>
            </a:pPr>
            <a:r>
              <a:rPr lang="en-JM" b="0" dirty="0">
                <a:solidFill>
                  <a:schemeClr val="tx1"/>
                </a:solidFill>
              </a:rPr>
              <a:t>Are grads getting hired? What programs are growing enrolment? What are employers asking for? </a:t>
            </a:r>
          </a:p>
          <a:p>
            <a:pPr>
              <a:spcBef>
                <a:spcPts val="0"/>
              </a:spcBef>
              <a:defRPr/>
            </a:pPr>
            <a:endParaRPr lang="en-JM" b="0" dirty="0">
              <a:solidFill>
                <a:srgbClr val="E2D016"/>
              </a:solidFill>
            </a:endParaRPr>
          </a:p>
          <a:p>
            <a:pPr>
              <a:spcBef>
                <a:spcPts val="0"/>
              </a:spcBef>
              <a:defRPr/>
            </a:pPr>
            <a:endParaRPr lang="en-JM" b="0" dirty="0">
              <a:solidFill>
                <a:srgbClr val="E2D016"/>
              </a:solidFill>
            </a:endParaRPr>
          </a:p>
        </p:txBody>
      </p:sp>
      <p:sp>
        <p:nvSpPr>
          <p:cNvPr id="11" name="Text Placeholder 10"/>
          <p:cNvSpPr>
            <a:spLocks noGrp="1"/>
          </p:cNvSpPr>
          <p:nvPr>
            <p:ph type="body" sz="quarter" idx="21"/>
          </p:nvPr>
        </p:nvSpPr>
        <p:spPr>
          <a:xfrm>
            <a:off x="6246333" y="1893093"/>
            <a:ext cx="2209800" cy="376238"/>
          </a:xfrm>
        </p:spPr>
        <p:txBody>
          <a:bodyPr/>
          <a:lstStyle/>
          <a:p>
            <a:r>
              <a:rPr lang="en-JM" b="1" dirty="0">
                <a:solidFill>
                  <a:schemeClr val="tx1"/>
                </a:solidFill>
              </a:rPr>
              <a:t>ASK questions</a:t>
            </a:r>
          </a:p>
        </p:txBody>
      </p:sp>
      <p:sp>
        <p:nvSpPr>
          <p:cNvPr id="12" name="Content Placeholder 11"/>
          <p:cNvSpPr>
            <a:spLocks noGrp="1"/>
          </p:cNvSpPr>
          <p:nvPr>
            <p:ph sz="quarter" idx="22"/>
          </p:nvPr>
        </p:nvSpPr>
        <p:spPr>
          <a:xfrm>
            <a:off x="6246333" y="2177975"/>
            <a:ext cx="2514600" cy="914400"/>
          </a:xfrm>
        </p:spPr>
        <p:txBody>
          <a:bodyPr/>
          <a:lstStyle/>
          <a:p>
            <a:pPr>
              <a:spcBef>
                <a:spcPts val="0"/>
              </a:spcBef>
              <a:defRPr/>
            </a:pPr>
            <a:r>
              <a:rPr lang="en-JM" b="0" dirty="0">
                <a:solidFill>
                  <a:schemeClr val="tx1"/>
                </a:solidFill>
              </a:rPr>
              <a:t>How the data will be used can help dictate the level of detail you present and how you share the research findings. Always ask your requestor HOW the data will be used and WHO the audience is</a:t>
            </a:r>
          </a:p>
          <a:p>
            <a:pPr>
              <a:spcBef>
                <a:spcPts val="0"/>
              </a:spcBef>
              <a:defRPr/>
            </a:pPr>
            <a:endParaRPr lang="en-JM" b="0" dirty="0">
              <a:solidFill>
                <a:schemeClr val="tx1"/>
              </a:solidFill>
            </a:endParaRPr>
          </a:p>
        </p:txBody>
      </p:sp>
      <p:pic>
        <p:nvPicPr>
          <p:cNvPr id="13" name="Picture Placeholder 12" descr="Human's brain with &quot;remember&quot; written in it"/>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3831553" y="1927866"/>
            <a:ext cx="1487415" cy="1859269"/>
          </a:xfrm>
          <a:prstGeom prst="round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1726" y="6352386"/>
            <a:ext cx="1142593" cy="405550"/>
          </a:xfrm>
          <a:prstGeom prst="rect">
            <a:avLst/>
          </a:prstGeom>
        </p:spPr>
      </p:pic>
    </p:spTree>
    <p:extLst>
      <p:ext uri="{BB962C8B-B14F-4D97-AF65-F5344CB8AC3E}">
        <p14:creationId xmlns:p14="http://schemas.microsoft.com/office/powerpoint/2010/main" val="1537173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Breakout Questions</a:t>
            </a:r>
          </a:p>
        </p:txBody>
      </p:sp>
      <p:sp>
        <p:nvSpPr>
          <p:cNvPr id="3" name="Content Placeholder 2"/>
          <p:cNvSpPr>
            <a:spLocks noGrp="1"/>
          </p:cNvSpPr>
          <p:nvPr>
            <p:ph idx="1"/>
          </p:nvPr>
        </p:nvSpPr>
        <p:spPr/>
        <p:txBody>
          <a:bodyPr/>
          <a:lstStyle/>
          <a:p>
            <a:endParaRPr lang="en-US" dirty="0"/>
          </a:p>
          <a:p>
            <a:r>
              <a:rPr lang="en-US" dirty="0"/>
              <a:t>What data points have been the most helpful in engaging employers and educators?</a:t>
            </a:r>
          </a:p>
          <a:p>
            <a:endParaRPr lang="en-US" dirty="0"/>
          </a:p>
          <a:p>
            <a:r>
              <a:rPr lang="en-US" dirty="0"/>
              <a:t>What kinds of data visualization create the strongest engagement from workforce development stakeholders?</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1726" y="6352386"/>
            <a:ext cx="1142593" cy="405550"/>
          </a:xfrm>
          <a:prstGeom prst="rect">
            <a:avLst/>
          </a:prstGeom>
        </p:spPr>
      </p:pic>
    </p:spTree>
    <p:extLst>
      <p:ext uri="{BB962C8B-B14F-4D97-AF65-F5344CB8AC3E}">
        <p14:creationId xmlns:p14="http://schemas.microsoft.com/office/powerpoint/2010/main" val="168452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Breakout Facilitators</a:t>
            </a:r>
          </a:p>
        </p:txBody>
      </p:sp>
      <p:sp>
        <p:nvSpPr>
          <p:cNvPr id="3" name="Content Placeholder 2"/>
          <p:cNvSpPr>
            <a:spLocks noGrp="1"/>
          </p:cNvSpPr>
          <p:nvPr>
            <p:ph idx="1"/>
          </p:nvPr>
        </p:nvSpPr>
        <p:spPr/>
        <p:txBody>
          <a:bodyPr/>
          <a:lstStyle/>
          <a:p>
            <a:r>
              <a:rPr lang="en-US" dirty="0"/>
              <a:t>Breakout 1 Facilitator</a:t>
            </a:r>
          </a:p>
          <a:p>
            <a:pPr lvl="1"/>
            <a:r>
              <a:rPr lang="en-US" dirty="0"/>
              <a:t>Jeremy Kelley, Senior Program Manager, Jobs for the Future</a:t>
            </a:r>
          </a:p>
          <a:p>
            <a:pPr marL="457200" lvl="1" indent="0">
              <a:buNone/>
            </a:pPr>
            <a:endParaRPr lang="en-US" dirty="0"/>
          </a:p>
          <a:p>
            <a:r>
              <a:rPr lang="en-US" dirty="0"/>
              <a:t>Breakout 2 Facilitator</a:t>
            </a:r>
          </a:p>
          <a:p>
            <a:pPr lvl="1"/>
            <a:r>
              <a:rPr lang="en-US" dirty="0"/>
              <a:t>Veronica </a:t>
            </a:r>
            <a:r>
              <a:rPr lang="en-US" dirty="0" err="1"/>
              <a:t>Buckwalter</a:t>
            </a:r>
            <a:r>
              <a:rPr lang="en-US" dirty="0"/>
              <a:t>, Senior Program Manager, Jobs for the Future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1726" y="6352386"/>
            <a:ext cx="1142593" cy="405550"/>
          </a:xfrm>
          <a:prstGeom prst="rect">
            <a:avLst/>
          </a:prstGeom>
        </p:spPr>
      </p:pic>
    </p:spTree>
    <p:extLst>
      <p:ext uri="{BB962C8B-B14F-4D97-AF65-F5344CB8AC3E}">
        <p14:creationId xmlns:p14="http://schemas.microsoft.com/office/powerpoint/2010/main" val="2288047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1726" y="6352386"/>
            <a:ext cx="1142593" cy="405550"/>
          </a:xfrm>
          <a:prstGeom prst="rect">
            <a:avLst/>
          </a:prstGeom>
        </p:spPr>
      </p:pic>
    </p:spTree>
    <p:extLst>
      <p:ext uri="{BB962C8B-B14F-4D97-AF65-F5344CB8AC3E}">
        <p14:creationId xmlns:p14="http://schemas.microsoft.com/office/powerpoint/2010/main" val="437070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Explore ways to display labor market data to best engage workforce development stakeholders</a:t>
            </a:r>
          </a:p>
          <a:p>
            <a:r>
              <a:rPr lang="en-US" dirty="0"/>
              <a:t>Tailoring labor market data for employer and educator audiences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1726" y="6343594"/>
            <a:ext cx="1142593" cy="405550"/>
          </a:xfrm>
          <a:prstGeom prst="rect">
            <a:avLst/>
          </a:prstGeom>
        </p:spPr>
      </p:pic>
    </p:spTree>
    <p:extLst>
      <p:ext uri="{BB962C8B-B14F-4D97-AF65-F5344CB8AC3E}">
        <p14:creationId xmlns:p14="http://schemas.microsoft.com/office/powerpoint/2010/main" val="477689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se-up of woman speaking with hand to mouth"/>
          <p:cNvPicPr>
            <a:picLocks noChangeAspect="1"/>
          </p:cNvPicPr>
          <p:nvPr/>
        </p:nvPicPr>
        <p:blipFill rotWithShape="1">
          <a:blip r:embed="rId3">
            <a:extLst>
              <a:ext uri="{28A0092B-C50C-407E-A947-70E740481C1C}">
                <a14:useLocalDpi xmlns:a14="http://schemas.microsoft.com/office/drawing/2010/main" val="0"/>
              </a:ext>
            </a:extLst>
          </a:blip>
          <a:srcRect l="54627"/>
          <a:stretch/>
        </p:blipFill>
        <p:spPr>
          <a:xfrm>
            <a:off x="4419604" y="1673099"/>
            <a:ext cx="4724399" cy="4328321"/>
          </a:xfrm>
          <a:prstGeom prst="rect">
            <a:avLst/>
          </a:prstGeom>
        </p:spPr>
      </p:pic>
      <p:sp>
        <p:nvSpPr>
          <p:cNvPr id="2" name="Title 1"/>
          <p:cNvSpPr>
            <a:spLocks noGrp="1"/>
          </p:cNvSpPr>
          <p:nvPr>
            <p:ph type="title"/>
          </p:nvPr>
        </p:nvSpPr>
        <p:spPr/>
        <p:txBody>
          <a:bodyPr/>
          <a:lstStyle/>
          <a:p>
            <a:r>
              <a:rPr lang="en-US" dirty="0"/>
              <a:t>Speakers’ Contact Information</a:t>
            </a:r>
          </a:p>
        </p:txBody>
      </p:sp>
      <p:sp>
        <p:nvSpPr>
          <p:cNvPr id="5" name="Rounded Rectangle 4"/>
          <p:cNvSpPr/>
          <p:nvPr/>
        </p:nvSpPr>
        <p:spPr>
          <a:xfrm>
            <a:off x="152400" y="2514362"/>
            <a:ext cx="5562898" cy="9935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rgbClr val="C00000"/>
              </a:solidFill>
              <a:latin typeface="Tahoma" pitchFamily="34" charset="0"/>
            </a:endParaRPr>
          </a:p>
          <a:p>
            <a:pPr>
              <a:tabLst>
                <a:tab pos="1286218" algn="l"/>
              </a:tabLst>
            </a:pPr>
            <a:r>
              <a:rPr lang="en-US" sz="1350" b="1" dirty="0">
                <a:solidFill>
                  <a:schemeClr val="accent6">
                    <a:lumMod val="75000"/>
                  </a:schemeClr>
                </a:solidFill>
                <a:latin typeface="Tahoma" pitchFamily="34" charset="0"/>
              </a:rPr>
              <a:t>Speaker</a:t>
            </a:r>
            <a:r>
              <a:rPr lang="en-US" sz="1350" dirty="0">
                <a:solidFill>
                  <a:schemeClr val="accent6">
                    <a:lumMod val="75000"/>
                  </a:schemeClr>
                </a:solidFill>
                <a:latin typeface="Tahoma" pitchFamily="34" charset="0"/>
              </a:rPr>
              <a:t>: Colby Spencer </a:t>
            </a:r>
            <a:r>
              <a:rPr lang="en-US" sz="1350" dirty="0" err="1">
                <a:solidFill>
                  <a:schemeClr val="accent6">
                    <a:lumMod val="75000"/>
                  </a:schemeClr>
                </a:solidFill>
                <a:latin typeface="Tahoma" pitchFamily="34" charset="0"/>
              </a:rPr>
              <a:t>Cesaro</a:t>
            </a:r>
            <a:endParaRPr lang="en-US" sz="1350" dirty="0">
              <a:solidFill>
                <a:schemeClr val="accent6">
                  <a:lumMod val="75000"/>
                </a:schemeClr>
              </a:solidFill>
              <a:latin typeface="Tahoma" pitchFamily="34" charset="0"/>
            </a:endParaRPr>
          </a:p>
          <a:p>
            <a:pPr marL="1286218" indent="-1286218">
              <a:tabLst>
                <a:tab pos="1286218" algn="l"/>
              </a:tabLst>
            </a:pPr>
            <a:r>
              <a:rPr lang="en-US" sz="1350" b="1" dirty="0">
                <a:solidFill>
                  <a:schemeClr val="accent6">
                    <a:lumMod val="75000"/>
                  </a:schemeClr>
                </a:solidFill>
                <a:latin typeface="Tahoma" pitchFamily="34" charset="0"/>
              </a:rPr>
              <a:t>Organization</a:t>
            </a:r>
            <a:r>
              <a:rPr lang="en-US" sz="1350" dirty="0">
                <a:solidFill>
                  <a:schemeClr val="accent6">
                    <a:lumMod val="75000"/>
                  </a:schemeClr>
                </a:solidFill>
                <a:latin typeface="Tahoma" pitchFamily="34" charset="0"/>
              </a:rPr>
              <a:t>:	Workforce Intelligence Network</a:t>
            </a:r>
          </a:p>
          <a:p>
            <a:pPr marL="1286218" indent="-1286218">
              <a:tabLst>
                <a:tab pos="1286218" algn="l"/>
              </a:tabLst>
            </a:pPr>
            <a:r>
              <a:rPr lang="en-US" sz="1350" b="1" dirty="0">
                <a:solidFill>
                  <a:schemeClr val="accent6">
                    <a:lumMod val="75000"/>
                  </a:schemeClr>
                </a:solidFill>
                <a:latin typeface="Tahoma" pitchFamily="34" charset="0"/>
              </a:rPr>
              <a:t>Email</a:t>
            </a:r>
            <a:r>
              <a:rPr lang="en-US" sz="1350" dirty="0">
                <a:solidFill>
                  <a:schemeClr val="accent6">
                    <a:lumMod val="75000"/>
                  </a:schemeClr>
                </a:solidFill>
                <a:latin typeface="Tahoma" pitchFamily="34" charset="0"/>
              </a:rPr>
              <a:t>: </a:t>
            </a:r>
            <a:r>
              <a:rPr lang="en-US" sz="1350" dirty="0" err="1">
                <a:solidFill>
                  <a:schemeClr val="accent6">
                    <a:lumMod val="75000"/>
                  </a:schemeClr>
                </a:solidFill>
                <a:latin typeface="Tahoma" pitchFamily="34" charset="0"/>
              </a:rPr>
              <a:t>colby.cesaro@win-semich.org</a:t>
            </a:r>
            <a:endParaRPr lang="en-US" sz="1350" dirty="0">
              <a:solidFill>
                <a:schemeClr val="accent6">
                  <a:lumMod val="75000"/>
                </a:schemeClr>
              </a:solidFill>
              <a:latin typeface="Tahoma" pitchFamily="34" charset="0"/>
            </a:endParaRPr>
          </a:p>
          <a:p>
            <a:endParaRPr lang="en-US" sz="1350" dirty="0">
              <a:solidFill>
                <a:srgbClr val="C00000"/>
              </a:solidFill>
              <a:latin typeface="Tahoma"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1726" y="6352386"/>
            <a:ext cx="1142593" cy="405550"/>
          </a:xfrm>
          <a:prstGeom prst="rect">
            <a:avLst/>
          </a:prstGeom>
        </p:spPr>
      </p:pic>
    </p:spTree>
    <p:extLst>
      <p:ext uri="{BB962C8B-B14F-4D97-AF65-F5344CB8AC3E}">
        <p14:creationId xmlns:p14="http://schemas.microsoft.com/office/powerpoint/2010/main" val="3838180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1726" y="6352386"/>
            <a:ext cx="1142593" cy="405550"/>
          </a:xfrm>
          <a:prstGeom prst="rect">
            <a:avLst/>
          </a:prstGeom>
        </p:spPr>
      </p:pic>
    </p:spTree>
    <p:extLst>
      <p:ext uri="{BB962C8B-B14F-4D97-AF65-F5344CB8AC3E}">
        <p14:creationId xmlns:p14="http://schemas.microsoft.com/office/powerpoint/2010/main" val="3796053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encil marking a check-box"/>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0860" y="3143176"/>
            <a:ext cx="3680155" cy="2572421"/>
          </a:xfrm>
          <a:prstGeom prst="rect">
            <a:avLst/>
          </a:prstGeom>
        </p:spPr>
      </p:pic>
      <p:sp>
        <p:nvSpPr>
          <p:cNvPr id="2" name="Title 1"/>
          <p:cNvSpPr>
            <a:spLocks noGrp="1"/>
          </p:cNvSpPr>
          <p:nvPr>
            <p:ph type="title"/>
          </p:nvPr>
        </p:nvSpPr>
        <p:spPr/>
        <p:txBody>
          <a:bodyPr/>
          <a:lstStyle/>
          <a:p>
            <a:r>
              <a:rPr lang="en-US" dirty="0"/>
              <a:t>Polling Question</a:t>
            </a:r>
          </a:p>
        </p:txBody>
      </p:sp>
      <p:graphicFrame>
        <p:nvGraphicFramePr>
          <p:cNvPr id="10" name="Diagram 9"/>
          <p:cNvGraphicFramePr/>
          <p:nvPr>
            <p:extLst/>
          </p:nvPr>
        </p:nvGraphicFramePr>
        <p:xfrm>
          <a:off x="304800" y="1771218"/>
          <a:ext cx="8382000" cy="13147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84788" y="3150118"/>
            <a:ext cx="6781800" cy="2285882"/>
          </a:xfrm>
          <a:prstGeom prst="rect">
            <a:avLst/>
          </a:prstGeom>
          <a:noFill/>
        </p:spPr>
        <p:txBody>
          <a:bodyPr wrap="square" rtlCol="0">
            <a:spAutoFit/>
          </a:bodyPr>
          <a:lstStyle/>
          <a:p>
            <a:pPr marL="296545" indent="-296545">
              <a:spcAft>
                <a:spcPts val="1800"/>
              </a:spcAft>
              <a:buFont typeface="+mj-lt"/>
              <a:buAutoNum type="arabicPeriod"/>
            </a:pPr>
            <a:r>
              <a:rPr lang="en-US" sz="1951" dirty="0">
                <a:solidFill>
                  <a:schemeClr val="accent1">
                    <a:lumMod val="75000"/>
                  </a:schemeClr>
                </a:solidFill>
                <a:latin typeface="Arial" pitchFamily="34" charset="0"/>
                <a:cs typeface="Arial" pitchFamily="34" charset="0"/>
              </a:rPr>
              <a:t>Is better prepared to advance sector strategy approaches? </a:t>
            </a:r>
          </a:p>
          <a:p>
            <a:pPr marL="296545" indent="-296545">
              <a:spcAft>
                <a:spcPts val="1800"/>
              </a:spcAft>
              <a:buFont typeface="+mj-lt"/>
              <a:buAutoNum type="arabicPeriod"/>
            </a:pPr>
            <a:r>
              <a:rPr lang="en-US" sz="1951" dirty="0">
                <a:solidFill>
                  <a:schemeClr val="accent1">
                    <a:lumMod val="75000"/>
                  </a:schemeClr>
                </a:solidFill>
                <a:latin typeface="Arial" pitchFamily="34" charset="0"/>
                <a:cs typeface="Arial" pitchFamily="34" charset="0"/>
              </a:rPr>
              <a:t>Has more tools to adapt quality practices?</a:t>
            </a:r>
          </a:p>
          <a:p>
            <a:pPr marL="296545" indent="-296545">
              <a:spcAft>
                <a:spcPts val="1800"/>
              </a:spcAft>
              <a:buFont typeface="+mj-lt"/>
              <a:buAutoNum type="arabicPeriod"/>
            </a:pPr>
            <a:r>
              <a:rPr lang="en-US" sz="1951" dirty="0">
                <a:solidFill>
                  <a:schemeClr val="accent1">
                    <a:lumMod val="75000"/>
                  </a:schemeClr>
                </a:solidFill>
                <a:latin typeface="Arial" pitchFamily="34" charset="0"/>
                <a:cs typeface="Arial" pitchFamily="34" charset="0"/>
              </a:rPr>
              <a:t>All of the above</a:t>
            </a:r>
          </a:p>
          <a:p>
            <a:pPr marL="296545" indent="-296545">
              <a:spcAft>
                <a:spcPts val="1800"/>
              </a:spcAft>
              <a:buFont typeface="+mj-lt"/>
              <a:buAutoNum type="arabicPeriod"/>
            </a:pPr>
            <a:r>
              <a:rPr lang="en-US" sz="1951" dirty="0">
                <a:solidFill>
                  <a:schemeClr val="accent1">
                    <a:lumMod val="75000"/>
                  </a:schemeClr>
                </a:solidFill>
                <a:latin typeface="Arial" pitchFamily="34" charset="0"/>
                <a:cs typeface="Arial" pitchFamily="34" charset="0"/>
              </a:rPr>
              <a:t>None of the above</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81726" y="6352386"/>
            <a:ext cx="1142593" cy="405550"/>
          </a:xfrm>
          <a:prstGeom prst="rect">
            <a:avLst/>
          </a:prstGeom>
        </p:spPr>
      </p:pic>
    </p:spTree>
    <p:extLst>
      <p:ext uri="{BB962C8B-B14F-4D97-AF65-F5344CB8AC3E}">
        <p14:creationId xmlns:p14="http://schemas.microsoft.com/office/powerpoint/2010/main" val="677171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Colby Spencer </a:t>
            </a:r>
            <a:r>
              <a:rPr lang="en-US" dirty="0" err="1"/>
              <a:t>Cesaro</a:t>
            </a:r>
            <a:endParaRPr lang="en-US" dirty="0"/>
          </a:p>
          <a:p>
            <a:pPr lvl="1"/>
            <a:r>
              <a:rPr lang="en-US" dirty="0"/>
              <a:t>Senior Research Director</a:t>
            </a:r>
          </a:p>
          <a:p>
            <a:pPr lvl="2"/>
            <a:r>
              <a:rPr lang="en-US" dirty="0"/>
              <a:t>Workforce Intelligence Network</a:t>
            </a:r>
          </a:p>
          <a:p>
            <a:pPr lvl="2"/>
            <a:r>
              <a:rPr lang="en-US" dirty="0"/>
              <a:t>Southeast Michigan</a:t>
            </a:r>
          </a:p>
        </p:txBody>
      </p:sp>
      <p:pic>
        <p:nvPicPr>
          <p:cNvPr id="4" name="Picture Placeholder 3" descr="Colby Cesaro, Senior Research Director, Workforce Intelligence Network Southeast Michigan"/>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880" b="8880"/>
          <a:stretch>
            <a:fillRect/>
          </a:stretch>
        </p:blipFill>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1726" y="6343594"/>
            <a:ext cx="1142593" cy="405550"/>
          </a:xfrm>
          <a:prstGeom prst="rect">
            <a:avLst/>
          </a:prstGeom>
        </p:spPr>
      </p:pic>
    </p:spTree>
    <p:extLst>
      <p:ext uri="{BB962C8B-B14F-4D97-AF65-F5344CB8AC3E}">
        <p14:creationId xmlns:p14="http://schemas.microsoft.com/office/powerpoint/2010/main" val="269943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nd pointing at bar graphs, Businessman and businesswoman shaking hands, employees writing on paper"/>
          <p:cNvPicPr>
            <a:picLocks noChangeAspect="1"/>
          </p:cNvPicPr>
          <p:nvPr/>
        </p:nvPicPr>
        <p:blipFill rotWithShape="1">
          <a:blip r:embed="rId3"/>
          <a:srcRect l="9449" t="7491" r="12480" b="3066"/>
          <a:stretch/>
        </p:blipFill>
        <p:spPr>
          <a:xfrm>
            <a:off x="0" y="941341"/>
            <a:ext cx="9144000" cy="5257938"/>
          </a:xfrm>
          <a:prstGeom prst="rect">
            <a:avLst/>
          </a:prstGeom>
        </p:spPr>
      </p:pic>
      <p:pic>
        <p:nvPicPr>
          <p:cNvPr id="6" name="Picture 5"/>
          <p:cNvPicPr>
            <a:picLocks noChangeAspect="1"/>
          </p:cNvPicPr>
          <p:nvPr/>
        </p:nvPicPr>
        <p:blipFill>
          <a:blip r:embed="rId4"/>
          <a:stretch>
            <a:fillRect/>
          </a:stretch>
        </p:blipFill>
        <p:spPr>
          <a:xfrm>
            <a:off x="1143000" y="3419475"/>
            <a:ext cx="6858000" cy="17860"/>
          </a:xfrm>
          <a:prstGeom prst="rect">
            <a:avLst/>
          </a:prstGeom>
        </p:spPr>
      </p:pic>
      <p:pic>
        <p:nvPicPr>
          <p:cNvPr id="7" name="Picture 6"/>
          <p:cNvPicPr>
            <a:picLocks noChangeAspect="1"/>
          </p:cNvPicPr>
          <p:nvPr/>
        </p:nvPicPr>
        <p:blipFill>
          <a:blip r:embed="rId4"/>
          <a:stretch>
            <a:fillRect/>
          </a:stretch>
        </p:blipFill>
        <p:spPr>
          <a:xfrm>
            <a:off x="1143000" y="3419475"/>
            <a:ext cx="6858000" cy="17860"/>
          </a:xfrm>
          <a:prstGeom prst="rect">
            <a:avLst/>
          </a:prstGeom>
        </p:spPr>
      </p:pic>
      <p:cxnSp>
        <p:nvCxnSpPr>
          <p:cNvPr id="9" name="Straight Connector 8"/>
          <p:cNvCxnSpPr/>
          <p:nvPr/>
        </p:nvCxnSpPr>
        <p:spPr>
          <a:xfrm>
            <a:off x="1439897" y="1512946"/>
            <a:ext cx="6222456"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439898" y="1117056"/>
            <a:ext cx="3500905" cy="415498"/>
          </a:xfrm>
          <a:prstGeom prst="rect">
            <a:avLst/>
          </a:prstGeom>
          <a:noFill/>
        </p:spPr>
        <p:txBody>
          <a:bodyPr wrap="square" rtlCol="0">
            <a:spAutoFit/>
          </a:bodyPr>
          <a:lstStyle/>
          <a:p>
            <a:r>
              <a:rPr lang="en-US" sz="2100" dirty="0">
                <a:solidFill>
                  <a:schemeClr val="bg1"/>
                </a:solidFill>
                <a:latin typeface="Open Sans"/>
                <a:cs typeface="Open Sans"/>
              </a:rPr>
              <a:t>OUR MISSION</a:t>
            </a:r>
          </a:p>
        </p:txBody>
      </p:sp>
      <p:sp>
        <p:nvSpPr>
          <p:cNvPr id="11" name="TextBox 10"/>
          <p:cNvSpPr txBox="1"/>
          <p:nvPr/>
        </p:nvSpPr>
        <p:spPr>
          <a:xfrm>
            <a:off x="1625457" y="1801724"/>
            <a:ext cx="5764740" cy="830997"/>
          </a:xfrm>
          <a:prstGeom prst="rect">
            <a:avLst/>
          </a:prstGeom>
          <a:noFill/>
        </p:spPr>
        <p:txBody>
          <a:bodyPr wrap="square" rtlCol="0">
            <a:spAutoFit/>
          </a:bodyPr>
          <a:lstStyle/>
          <a:p>
            <a:pPr algn="ctr"/>
            <a:r>
              <a:rPr lang="en-US" sz="2400" i="1" baseline="30000" dirty="0">
                <a:solidFill>
                  <a:srgbClr val="0B424C"/>
                </a:solidFill>
                <a:latin typeface="Open Sans"/>
                <a:cs typeface="Open Sans"/>
              </a:rPr>
              <a:t>To create a comprehensive and cohesive workforce development system in Southeast Michigan that provides employers with the talent they need for success.</a:t>
            </a:r>
          </a:p>
        </p:txBody>
      </p:sp>
      <p:pic>
        <p:nvPicPr>
          <p:cNvPr id="12" name="Picture 11"/>
          <p:cNvPicPr>
            <a:picLocks noChangeAspect="1"/>
          </p:cNvPicPr>
          <p:nvPr/>
        </p:nvPicPr>
        <p:blipFill>
          <a:blip r:embed="rId5"/>
          <a:stretch>
            <a:fillRect/>
          </a:stretch>
        </p:blipFill>
        <p:spPr>
          <a:xfrm>
            <a:off x="6907742" y="5633369"/>
            <a:ext cx="964913" cy="296053"/>
          </a:xfrm>
          <a:prstGeom prst="rect">
            <a:avLst/>
          </a:prstGeom>
        </p:spPr>
      </p:pic>
      <p:pic>
        <p:nvPicPr>
          <p:cNvPr id="13" name="Picture 12"/>
          <p:cNvPicPr>
            <a:picLocks noChangeAspect="1"/>
          </p:cNvPicPr>
          <p:nvPr/>
        </p:nvPicPr>
        <p:blipFill>
          <a:blip r:embed="rId6"/>
          <a:stretch>
            <a:fillRect/>
          </a:stretch>
        </p:blipFill>
        <p:spPr>
          <a:xfrm>
            <a:off x="1538087" y="2801646"/>
            <a:ext cx="1666875" cy="1666875"/>
          </a:xfrm>
          <a:prstGeom prst="rect">
            <a:avLst/>
          </a:prstGeom>
        </p:spPr>
      </p:pic>
      <p:pic>
        <p:nvPicPr>
          <p:cNvPr id="14" name="Picture 13"/>
          <p:cNvPicPr>
            <a:picLocks noChangeAspect="1"/>
          </p:cNvPicPr>
          <p:nvPr/>
        </p:nvPicPr>
        <p:blipFill>
          <a:blip r:embed="rId7"/>
          <a:stretch>
            <a:fillRect/>
          </a:stretch>
        </p:blipFill>
        <p:spPr>
          <a:xfrm>
            <a:off x="3882249" y="2683865"/>
            <a:ext cx="1666875" cy="1666875"/>
          </a:xfrm>
          <a:prstGeom prst="rect">
            <a:avLst/>
          </a:prstGeom>
        </p:spPr>
      </p:pic>
      <p:pic>
        <p:nvPicPr>
          <p:cNvPr id="15" name="Picture 14"/>
          <p:cNvPicPr>
            <a:picLocks noChangeAspect="1"/>
          </p:cNvPicPr>
          <p:nvPr/>
        </p:nvPicPr>
        <p:blipFill>
          <a:blip r:embed="rId8"/>
          <a:stretch>
            <a:fillRect/>
          </a:stretch>
        </p:blipFill>
        <p:spPr>
          <a:xfrm>
            <a:off x="5995479" y="2683865"/>
            <a:ext cx="1666875" cy="1666875"/>
          </a:xfrm>
          <a:prstGeom prst="rect">
            <a:avLst/>
          </a:prstGeom>
        </p:spPr>
      </p:pic>
      <p:sp>
        <p:nvSpPr>
          <p:cNvPr id="16" name="TextBox 15"/>
          <p:cNvSpPr txBox="1"/>
          <p:nvPr/>
        </p:nvSpPr>
        <p:spPr>
          <a:xfrm>
            <a:off x="1563605" y="4446759"/>
            <a:ext cx="1481315" cy="323165"/>
          </a:xfrm>
          <a:prstGeom prst="rect">
            <a:avLst/>
          </a:prstGeom>
          <a:noFill/>
        </p:spPr>
        <p:txBody>
          <a:bodyPr wrap="square" rtlCol="0">
            <a:spAutoFit/>
          </a:bodyPr>
          <a:lstStyle/>
          <a:p>
            <a:pPr algn="ctr"/>
            <a:r>
              <a:rPr lang="en-US" sz="1500" b="1" dirty="0">
                <a:solidFill>
                  <a:srgbClr val="0B424C"/>
                </a:solidFill>
                <a:latin typeface="Open Sans"/>
                <a:cs typeface="Open Sans"/>
              </a:rPr>
              <a:t>Data</a:t>
            </a:r>
          </a:p>
        </p:txBody>
      </p:sp>
      <p:sp>
        <p:nvSpPr>
          <p:cNvPr id="17" name="TextBox 16"/>
          <p:cNvSpPr txBox="1"/>
          <p:nvPr/>
        </p:nvSpPr>
        <p:spPr>
          <a:xfrm>
            <a:off x="3929371" y="4454410"/>
            <a:ext cx="1741302" cy="553998"/>
          </a:xfrm>
          <a:prstGeom prst="rect">
            <a:avLst/>
          </a:prstGeom>
          <a:noFill/>
        </p:spPr>
        <p:txBody>
          <a:bodyPr wrap="square" rtlCol="0">
            <a:spAutoFit/>
          </a:bodyPr>
          <a:lstStyle/>
          <a:p>
            <a:pPr algn="ctr"/>
            <a:r>
              <a:rPr lang="en-US" sz="1500" b="1" dirty="0">
                <a:solidFill>
                  <a:srgbClr val="0B424C"/>
                </a:solidFill>
                <a:latin typeface="Open Sans"/>
                <a:cs typeface="Open Sans"/>
              </a:rPr>
              <a:t>Employer Engagement </a:t>
            </a:r>
          </a:p>
        </p:txBody>
      </p:sp>
      <p:sp>
        <p:nvSpPr>
          <p:cNvPr id="18" name="TextBox 17"/>
          <p:cNvSpPr txBox="1"/>
          <p:nvPr/>
        </p:nvSpPr>
        <p:spPr>
          <a:xfrm>
            <a:off x="6181039" y="4468521"/>
            <a:ext cx="1481315" cy="323165"/>
          </a:xfrm>
          <a:prstGeom prst="rect">
            <a:avLst/>
          </a:prstGeom>
          <a:noFill/>
        </p:spPr>
        <p:txBody>
          <a:bodyPr wrap="square" rtlCol="0">
            <a:spAutoFit/>
          </a:bodyPr>
          <a:lstStyle/>
          <a:p>
            <a:pPr algn="ctr"/>
            <a:r>
              <a:rPr lang="en-US" sz="1500" b="1" dirty="0">
                <a:solidFill>
                  <a:srgbClr val="0B424C"/>
                </a:solidFill>
                <a:latin typeface="Open Sans"/>
                <a:cs typeface="Open Sans"/>
              </a:rPr>
              <a:t>Policy</a:t>
            </a:r>
          </a:p>
        </p:txBody>
      </p:sp>
      <p:pic>
        <p:nvPicPr>
          <p:cNvPr id="19" name="Picture 18"/>
          <p:cNvPicPr>
            <a:picLocks noChangeAspect="1"/>
          </p:cNvPicPr>
          <p:nvPr/>
        </p:nvPicPr>
        <p:blipFill>
          <a:blip r:embed="rId9"/>
          <a:stretch>
            <a:fillRect/>
          </a:stretch>
        </p:blipFill>
        <p:spPr>
          <a:xfrm>
            <a:off x="2726447" y="5226320"/>
            <a:ext cx="4255517" cy="407049"/>
          </a:xfrm>
          <a:prstGeom prst="rect">
            <a:avLst/>
          </a:prstGeom>
        </p:spPr>
      </p:pic>
      <p:sp>
        <p:nvSpPr>
          <p:cNvPr id="4" name="Title 3"/>
          <p:cNvSpPr>
            <a:spLocks noGrp="1"/>
          </p:cNvSpPr>
          <p:nvPr>
            <p:ph type="title"/>
          </p:nvPr>
        </p:nvSpPr>
        <p:spPr/>
        <p:txBody>
          <a:bodyPr/>
          <a:lstStyle/>
          <a:p>
            <a:r>
              <a:rPr lang="en-US" dirty="0"/>
              <a:t>WORKFORCE INTELLIGENCE NETWORK</a:t>
            </a:r>
          </a:p>
        </p:txBody>
      </p:sp>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81726" y="6352386"/>
            <a:ext cx="1142593" cy="405550"/>
          </a:xfrm>
          <a:prstGeom prst="rect">
            <a:avLst/>
          </a:prstGeom>
        </p:spPr>
      </p:pic>
    </p:spTree>
    <p:extLst>
      <p:ext uri="{BB962C8B-B14F-4D97-AF65-F5344CB8AC3E}">
        <p14:creationId xmlns:p14="http://schemas.microsoft.com/office/powerpoint/2010/main" val="808348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ity-street-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056"/>
            <a:ext cx="9144000" cy="5041932"/>
          </a:xfrm>
          <a:prstGeom prst="rect">
            <a:avLst/>
          </a:prstGeom>
        </p:spPr>
      </p:pic>
      <p:pic>
        <p:nvPicPr>
          <p:cNvPr id="2" name="Picture 1"/>
          <p:cNvPicPr>
            <a:picLocks noChangeAspect="1"/>
          </p:cNvPicPr>
          <p:nvPr/>
        </p:nvPicPr>
        <p:blipFill>
          <a:blip r:embed="rId4"/>
          <a:stretch>
            <a:fillRect/>
          </a:stretch>
        </p:blipFill>
        <p:spPr>
          <a:xfrm>
            <a:off x="6821147" y="5571513"/>
            <a:ext cx="964913" cy="296053"/>
          </a:xfrm>
          <a:prstGeom prst="rect">
            <a:avLst/>
          </a:prstGeom>
        </p:spPr>
      </p:pic>
      <p:sp>
        <p:nvSpPr>
          <p:cNvPr id="4" name="TextBox 3"/>
          <p:cNvSpPr txBox="1"/>
          <p:nvPr/>
        </p:nvSpPr>
        <p:spPr>
          <a:xfrm>
            <a:off x="1489380" y="1735635"/>
            <a:ext cx="2421691" cy="923330"/>
          </a:xfrm>
          <a:prstGeom prst="rect">
            <a:avLst/>
          </a:prstGeom>
          <a:noFill/>
        </p:spPr>
        <p:txBody>
          <a:bodyPr wrap="square" rtlCol="0">
            <a:spAutoFit/>
          </a:bodyPr>
          <a:lstStyle/>
          <a:p>
            <a:r>
              <a:rPr lang="en-US" i="1" dirty="0">
                <a:solidFill>
                  <a:srgbClr val="0B424C"/>
                </a:solidFill>
                <a:latin typeface="Open Sans"/>
                <a:cs typeface="Open Sans"/>
              </a:rPr>
              <a:t>Data &amp; research guided employer strategies and policy</a:t>
            </a:r>
          </a:p>
        </p:txBody>
      </p:sp>
      <p:cxnSp>
        <p:nvCxnSpPr>
          <p:cNvPr id="7" name="Straight Connector 6"/>
          <p:cNvCxnSpPr/>
          <p:nvPr/>
        </p:nvCxnSpPr>
        <p:spPr>
          <a:xfrm>
            <a:off x="1439897" y="1512946"/>
            <a:ext cx="6222456"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439898" y="1117056"/>
            <a:ext cx="3500905" cy="415498"/>
          </a:xfrm>
          <a:prstGeom prst="rect">
            <a:avLst/>
          </a:prstGeom>
          <a:noFill/>
          <a:ln>
            <a:noFill/>
          </a:ln>
        </p:spPr>
        <p:txBody>
          <a:bodyPr wrap="square" rtlCol="0">
            <a:spAutoFit/>
          </a:bodyPr>
          <a:lstStyle/>
          <a:p>
            <a:r>
              <a:rPr lang="en-US" sz="2100" dirty="0">
                <a:solidFill>
                  <a:srgbClr val="FFFFFF"/>
                </a:solidFill>
                <a:latin typeface="Open Sans"/>
                <a:cs typeface="Open Sans"/>
              </a:rPr>
              <a:t>OUR MISSION</a:t>
            </a:r>
          </a:p>
        </p:txBody>
      </p:sp>
      <p:sp>
        <p:nvSpPr>
          <p:cNvPr id="12" name="Rectangle 11"/>
          <p:cNvSpPr/>
          <p:nvPr/>
        </p:nvSpPr>
        <p:spPr>
          <a:xfrm>
            <a:off x="5251141" y="1851975"/>
            <a:ext cx="1616780" cy="3612512"/>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FFF6C4"/>
              </a:solidFill>
            </a:endParaRPr>
          </a:p>
        </p:txBody>
      </p:sp>
      <p:sp>
        <p:nvSpPr>
          <p:cNvPr id="13" name="Rectangle 12"/>
          <p:cNvSpPr/>
          <p:nvPr/>
        </p:nvSpPr>
        <p:spPr>
          <a:xfrm>
            <a:off x="6876780" y="1856196"/>
            <a:ext cx="1616780" cy="3612512"/>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3" name="Picture 2" descr="Map of counties in Southeast Michigan"/>
          <p:cNvPicPr>
            <a:picLocks noChangeAspect="1"/>
          </p:cNvPicPr>
          <p:nvPr/>
        </p:nvPicPr>
        <p:blipFill>
          <a:blip r:embed="rId5">
            <a:extLst>
              <a:ext uri="{BEBA8EAE-BF5A-486C-A8C5-ECC9F3942E4B}">
                <a14:imgProps xmlns:a14="http://schemas.microsoft.com/office/drawing/2010/main">
                  <a14:imgLayer r:embed="rId6">
                    <a14:imgEffect>
                      <a14:backgroundRemoval t="524" b="97906" l="9023" r="97368"/>
                    </a14:imgEffect>
                  </a14:imgLayer>
                </a14:imgProps>
              </a:ext>
            </a:extLst>
          </a:blip>
          <a:stretch>
            <a:fillRect/>
          </a:stretch>
        </p:blipFill>
        <p:spPr>
          <a:xfrm>
            <a:off x="1031665" y="3291562"/>
            <a:ext cx="3381035" cy="2427735"/>
          </a:xfrm>
          <a:prstGeom prst="rect">
            <a:avLst/>
          </a:prstGeom>
        </p:spPr>
      </p:pic>
      <p:sp>
        <p:nvSpPr>
          <p:cNvPr id="15" name="TextBox 14"/>
          <p:cNvSpPr txBox="1"/>
          <p:nvPr/>
        </p:nvSpPr>
        <p:spPr>
          <a:xfrm>
            <a:off x="5305737" y="1893819"/>
            <a:ext cx="1539591" cy="3277820"/>
          </a:xfrm>
          <a:prstGeom prst="rect">
            <a:avLst/>
          </a:prstGeom>
          <a:noFill/>
        </p:spPr>
        <p:txBody>
          <a:bodyPr wrap="square" rtlCol="0">
            <a:spAutoFit/>
          </a:bodyPr>
          <a:lstStyle/>
          <a:p>
            <a:pPr algn="ctr"/>
            <a:r>
              <a:rPr lang="en-US" sz="1200" b="1" dirty="0">
                <a:solidFill>
                  <a:srgbClr val="0B424C"/>
                </a:solidFill>
                <a:latin typeface="Open Sans"/>
                <a:cs typeface="Open Sans"/>
              </a:rPr>
              <a:t>EMPLOYER STRATEGIES</a:t>
            </a:r>
          </a:p>
          <a:p>
            <a:pPr algn="ctr"/>
            <a:endParaRPr lang="en-US" sz="1200" dirty="0">
              <a:solidFill>
                <a:srgbClr val="0B424C"/>
              </a:solidFill>
              <a:latin typeface="Open Sans"/>
              <a:cs typeface="Open Sans"/>
            </a:endParaRPr>
          </a:p>
          <a:p>
            <a:pPr algn="ctr"/>
            <a:r>
              <a:rPr lang="en-US" sz="900" b="1" dirty="0">
                <a:solidFill>
                  <a:srgbClr val="0B424C"/>
                </a:solidFill>
                <a:latin typeface="Open Sans"/>
                <a:cs typeface="Open Sans"/>
              </a:rPr>
              <a:t>Information technology </a:t>
            </a:r>
          </a:p>
          <a:p>
            <a:pPr algn="ctr"/>
            <a:r>
              <a:rPr lang="en-US" sz="900" dirty="0">
                <a:solidFill>
                  <a:srgbClr val="0B424C"/>
                </a:solidFill>
                <a:latin typeface="Open Sans"/>
                <a:cs typeface="Open Sans"/>
              </a:rPr>
              <a:t>WIN tech council </a:t>
            </a:r>
          </a:p>
          <a:p>
            <a:pPr algn="ctr"/>
            <a:r>
              <a:rPr lang="en-US" sz="900" dirty="0" err="1">
                <a:solidFill>
                  <a:srgbClr val="0B424C"/>
                </a:solidFill>
                <a:latin typeface="Open Sans"/>
                <a:cs typeface="Open Sans"/>
              </a:rPr>
              <a:t>ExperienceIT</a:t>
            </a:r>
            <a:endParaRPr lang="en-US" sz="900" dirty="0">
              <a:solidFill>
                <a:srgbClr val="0B424C"/>
              </a:solidFill>
              <a:latin typeface="Open Sans"/>
              <a:cs typeface="Open Sans"/>
            </a:endParaRPr>
          </a:p>
          <a:p>
            <a:pPr algn="ctr"/>
            <a:endParaRPr lang="en-US" sz="900" dirty="0">
              <a:solidFill>
                <a:srgbClr val="0B424C"/>
              </a:solidFill>
              <a:latin typeface="Open Sans"/>
              <a:cs typeface="Open Sans"/>
            </a:endParaRPr>
          </a:p>
          <a:p>
            <a:pPr algn="ctr"/>
            <a:r>
              <a:rPr lang="en-US" sz="900" b="1" dirty="0">
                <a:solidFill>
                  <a:srgbClr val="0B424C"/>
                </a:solidFill>
                <a:latin typeface="Open Sans"/>
                <a:cs typeface="Open Sans"/>
              </a:rPr>
              <a:t>Heath Care</a:t>
            </a:r>
          </a:p>
          <a:p>
            <a:pPr algn="ctr"/>
            <a:r>
              <a:rPr lang="en-US" sz="900" dirty="0">
                <a:solidFill>
                  <a:srgbClr val="0B424C"/>
                </a:solidFill>
                <a:latin typeface="Open Sans"/>
                <a:cs typeface="Open Sans"/>
              </a:rPr>
              <a:t>Health Systems HR Execs Council</a:t>
            </a:r>
          </a:p>
          <a:p>
            <a:pPr algn="ctr"/>
            <a:endParaRPr lang="en-US" sz="900" dirty="0">
              <a:solidFill>
                <a:srgbClr val="0B424C"/>
              </a:solidFill>
              <a:latin typeface="Open Sans"/>
              <a:cs typeface="Open Sans"/>
            </a:endParaRPr>
          </a:p>
          <a:p>
            <a:pPr algn="ctr"/>
            <a:r>
              <a:rPr lang="en-US" sz="900" b="1" dirty="0">
                <a:solidFill>
                  <a:srgbClr val="0B424C"/>
                </a:solidFill>
                <a:latin typeface="Open Sans"/>
                <a:cs typeface="Open Sans"/>
              </a:rPr>
              <a:t>Manufacturing</a:t>
            </a:r>
          </a:p>
          <a:p>
            <a:pPr algn="ctr"/>
            <a:r>
              <a:rPr lang="en-US" sz="900" dirty="0" err="1">
                <a:solidFill>
                  <a:srgbClr val="0B424C"/>
                </a:solidFill>
                <a:latin typeface="Open Sans"/>
                <a:cs typeface="Open Sans"/>
              </a:rPr>
              <a:t>Innostate</a:t>
            </a:r>
            <a:r>
              <a:rPr lang="en-US" sz="900" dirty="0">
                <a:solidFill>
                  <a:srgbClr val="0B424C"/>
                </a:solidFill>
                <a:latin typeface="Open Sans"/>
                <a:cs typeface="Open Sans"/>
              </a:rPr>
              <a:t> – New Product manufacturing</a:t>
            </a:r>
          </a:p>
          <a:p>
            <a:pPr algn="ctr"/>
            <a:r>
              <a:rPr lang="en-US" sz="900" dirty="0">
                <a:solidFill>
                  <a:srgbClr val="0B424C"/>
                </a:solidFill>
                <a:latin typeface="Open Sans"/>
                <a:cs typeface="Open Sans"/>
              </a:rPr>
              <a:t>Green Mobility planning &amp; talent partnerships</a:t>
            </a:r>
          </a:p>
          <a:p>
            <a:pPr algn="ctr"/>
            <a:r>
              <a:rPr lang="en-US" sz="900" dirty="0">
                <a:solidFill>
                  <a:srgbClr val="0B424C"/>
                </a:solidFill>
                <a:latin typeface="Open Sans"/>
                <a:cs typeface="Open Sans"/>
              </a:rPr>
              <a:t>LIFT</a:t>
            </a:r>
          </a:p>
          <a:p>
            <a:pPr algn="ctr"/>
            <a:endParaRPr lang="en-US" sz="900" dirty="0">
              <a:solidFill>
                <a:srgbClr val="0B424C"/>
              </a:solidFill>
              <a:latin typeface="Open Sans"/>
              <a:cs typeface="Open Sans"/>
            </a:endParaRPr>
          </a:p>
          <a:p>
            <a:pPr algn="ctr"/>
            <a:r>
              <a:rPr lang="en-US" sz="900" b="1" dirty="0">
                <a:solidFill>
                  <a:srgbClr val="0B424C"/>
                </a:solidFill>
                <a:latin typeface="Open Sans"/>
                <a:cs typeface="Open Sans"/>
              </a:rPr>
              <a:t>Retail and Hospitality</a:t>
            </a:r>
          </a:p>
          <a:p>
            <a:pPr algn="ctr"/>
            <a:r>
              <a:rPr lang="en-US" sz="900" dirty="0">
                <a:solidFill>
                  <a:srgbClr val="0B424C"/>
                </a:solidFill>
                <a:latin typeface="Open Sans"/>
                <a:cs typeface="Open Sans"/>
              </a:rPr>
              <a:t>Career Pathways</a:t>
            </a:r>
          </a:p>
          <a:p>
            <a:pPr algn="ctr"/>
            <a:endParaRPr lang="en-US" sz="900" dirty="0">
              <a:solidFill>
                <a:srgbClr val="0B424C"/>
              </a:solidFill>
              <a:latin typeface="Open Sans"/>
              <a:cs typeface="Open Sans"/>
            </a:endParaRPr>
          </a:p>
          <a:p>
            <a:pPr algn="ctr"/>
            <a:endParaRPr lang="en-US" sz="900" dirty="0">
              <a:solidFill>
                <a:srgbClr val="0B424C"/>
              </a:solidFill>
              <a:latin typeface="Open Sans"/>
              <a:cs typeface="Open Sans"/>
            </a:endParaRPr>
          </a:p>
        </p:txBody>
      </p:sp>
      <p:sp>
        <p:nvSpPr>
          <p:cNvPr id="16" name="TextBox 15"/>
          <p:cNvSpPr txBox="1"/>
          <p:nvPr/>
        </p:nvSpPr>
        <p:spPr>
          <a:xfrm>
            <a:off x="6910946" y="1885359"/>
            <a:ext cx="1539591" cy="2354491"/>
          </a:xfrm>
          <a:prstGeom prst="rect">
            <a:avLst/>
          </a:prstGeom>
          <a:noFill/>
        </p:spPr>
        <p:txBody>
          <a:bodyPr wrap="square" rtlCol="0">
            <a:spAutoFit/>
          </a:bodyPr>
          <a:lstStyle/>
          <a:p>
            <a:pPr algn="ctr"/>
            <a:r>
              <a:rPr lang="en-US" sz="1200" b="1" dirty="0">
                <a:solidFill>
                  <a:srgbClr val="0B424C"/>
                </a:solidFill>
                <a:latin typeface="Open Sans"/>
                <a:cs typeface="Open Sans"/>
              </a:rPr>
              <a:t>POLICY</a:t>
            </a:r>
          </a:p>
          <a:p>
            <a:pPr algn="ctr"/>
            <a:endParaRPr lang="en-US" sz="900" b="1" dirty="0">
              <a:solidFill>
                <a:srgbClr val="0B424C"/>
              </a:solidFill>
              <a:latin typeface="Open Sans"/>
              <a:cs typeface="Open Sans"/>
            </a:endParaRPr>
          </a:p>
          <a:p>
            <a:pPr algn="ctr"/>
            <a:r>
              <a:rPr lang="en-US" sz="900" b="1" dirty="0">
                <a:solidFill>
                  <a:srgbClr val="0B424C"/>
                </a:solidFill>
                <a:latin typeface="Open Sans"/>
                <a:cs typeface="Open Sans"/>
              </a:rPr>
              <a:t>Process improvement </a:t>
            </a:r>
          </a:p>
          <a:p>
            <a:pPr algn="ctr"/>
            <a:r>
              <a:rPr lang="en-US" sz="900" dirty="0">
                <a:solidFill>
                  <a:srgbClr val="0B424C"/>
                </a:solidFill>
                <a:latin typeface="Open Sans"/>
                <a:cs typeface="Open Sans"/>
              </a:rPr>
              <a:t>Business Services Network</a:t>
            </a:r>
          </a:p>
          <a:p>
            <a:pPr algn="ctr"/>
            <a:r>
              <a:rPr lang="en-US" sz="900" dirty="0">
                <a:solidFill>
                  <a:srgbClr val="0B424C"/>
                </a:solidFill>
                <a:latin typeface="Open Sans"/>
                <a:cs typeface="Open Sans"/>
              </a:rPr>
              <a:t>Career Services Network</a:t>
            </a:r>
          </a:p>
          <a:p>
            <a:pPr algn="ctr"/>
            <a:endParaRPr lang="en-US" sz="900" dirty="0">
              <a:solidFill>
                <a:srgbClr val="0B424C"/>
              </a:solidFill>
              <a:latin typeface="Open Sans"/>
              <a:cs typeface="Open Sans"/>
            </a:endParaRPr>
          </a:p>
          <a:p>
            <a:pPr algn="ctr"/>
            <a:r>
              <a:rPr lang="en-US" sz="900" b="1" dirty="0">
                <a:solidFill>
                  <a:srgbClr val="0B424C"/>
                </a:solidFill>
                <a:latin typeface="Open Sans"/>
                <a:cs typeface="Open Sans"/>
              </a:rPr>
              <a:t>Administrative change</a:t>
            </a:r>
          </a:p>
          <a:p>
            <a:pPr algn="ctr"/>
            <a:endParaRPr lang="en-US" sz="900" b="1" dirty="0">
              <a:solidFill>
                <a:srgbClr val="0B424C"/>
              </a:solidFill>
              <a:latin typeface="Open Sans"/>
              <a:cs typeface="Open Sans"/>
            </a:endParaRPr>
          </a:p>
          <a:p>
            <a:pPr algn="ctr"/>
            <a:r>
              <a:rPr lang="en-US" sz="900" b="1" dirty="0">
                <a:solidFill>
                  <a:srgbClr val="0B424C"/>
                </a:solidFill>
                <a:latin typeface="Open Sans"/>
                <a:cs typeface="Open Sans"/>
              </a:rPr>
              <a:t>Legislative change</a:t>
            </a:r>
          </a:p>
          <a:p>
            <a:pPr algn="ctr"/>
            <a:endParaRPr lang="en-US" sz="900" b="1" dirty="0">
              <a:solidFill>
                <a:srgbClr val="0B424C"/>
              </a:solidFill>
              <a:latin typeface="Open Sans"/>
              <a:cs typeface="Open Sans"/>
            </a:endParaRPr>
          </a:p>
          <a:p>
            <a:pPr algn="ctr"/>
            <a:r>
              <a:rPr lang="en-US" sz="900" b="1" dirty="0">
                <a:solidFill>
                  <a:srgbClr val="0B424C"/>
                </a:solidFill>
                <a:latin typeface="Open Sans"/>
                <a:cs typeface="Open Sans"/>
              </a:rPr>
              <a:t>Exemplary practice </a:t>
            </a:r>
            <a:r>
              <a:rPr lang="en-US" sz="900" dirty="0">
                <a:solidFill>
                  <a:srgbClr val="0B424C"/>
                </a:solidFill>
                <a:latin typeface="Open Sans"/>
                <a:cs typeface="Open Sans"/>
              </a:rPr>
              <a:t>identification &amp; adoption</a:t>
            </a:r>
          </a:p>
          <a:p>
            <a:pPr algn="ctr"/>
            <a:endParaRPr lang="en-US" sz="900" dirty="0">
              <a:solidFill>
                <a:srgbClr val="0B424C"/>
              </a:solidFill>
              <a:latin typeface="Open Sans"/>
              <a:cs typeface="Open Sans"/>
            </a:endParaRPr>
          </a:p>
          <a:p>
            <a:pPr algn="ctr"/>
            <a:r>
              <a:rPr lang="en-US" sz="900" b="1" dirty="0">
                <a:solidFill>
                  <a:srgbClr val="0B424C"/>
                </a:solidFill>
                <a:latin typeface="Open Sans"/>
                <a:cs typeface="Open Sans"/>
              </a:rPr>
              <a:t>Data-driven training, education, experiences &amp; career guidance</a:t>
            </a:r>
          </a:p>
        </p:txBody>
      </p:sp>
      <p:sp>
        <p:nvSpPr>
          <p:cNvPr id="6" name="Oval 5"/>
          <p:cNvSpPr/>
          <p:nvPr/>
        </p:nvSpPr>
        <p:spPr>
          <a:xfrm>
            <a:off x="2546139" y="3444286"/>
            <a:ext cx="2201254" cy="2120683"/>
          </a:xfrm>
          <a:prstGeom prst="ellipse">
            <a:avLst/>
          </a:prstGeom>
          <a:solidFill>
            <a:schemeClr val="bg1"/>
          </a:solidFill>
          <a:ln w="571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7" name="Picture 16"/>
          <p:cNvPicPr>
            <a:picLocks noChangeAspect="1"/>
          </p:cNvPicPr>
          <p:nvPr/>
        </p:nvPicPr>
        <p:blipFill rotWithShape="1">
          <a:blip r:embed="rId5">
            <a:extLst>
              <a:ext uri="{BEBA8EAE-BF5A-486C-A8C5-ECC9F3942E4B}">
                <a14:imgProps xmlns:a14="http://schemas.microsoft.com/office/drawing/2010/main">
                  <a14:imgLayer r:embed="rId6">
                    <a14:imgEffect>
                      <a14:backgroundRemoval t="524" b="97906" l="9023" r="97368"/>
                    </a14:imgEffect>
                  </a14:imgLayer>
                </a14:imgProps>
              </a:ext>
            </a:extLst>
          </a:blip>
          <a:srcRect l="43029" t="7352" r="-1083" b="6086"/>
          <a:stretch/>
        </p:blipFill>
        <p:spPr>
          <a:xfrm>
            <a:off x="2559010" y="3463481"/>
            <a:ext cx="2188382" cy="2101487"/>
          </a:xfrm>
          <a:prstGeom prst="ellipse">
            <a:avLst/>
          </a:prstGeom>
        </p:spPr>
      </p:pic>
      <p:sp>
        <p:nvSpPr>
          <p:cNvPr id="11" name="Rectangle 10"/>
          <p:cNvSpPr/>
          <p:nvPr/>
        </p:nvSpPr>
        <p:spPr>
          <a:xfrm>
            <a:off x="3735248" y="1851975"/>
            <a:ext cx="1504886" cy="3612512"/>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TextBox 13"/>
          <p:cNvSpPr txBox="1"/>
          <p:nvPr/>
        </p:nvSpPr>
        <p:spPr>
          <a:xfrm>
            <a:off x="3857354" y="1914118"/>
            <a:ext cx="1336783" cy="1962076"/>
          </a:xfrm>
          <a:prstGeom prst="rect">
            <a:avLst/>
          </a:prstGeom>
          <a:noFill/>
        </p:spPr>
        <p:txBody>
          <a:bodyPr wrap="square" rtlCol="0">
            <a:spAutoFit/>
          </a:bodyPr>
          <a:lstStyle/>
          <a:p>
            <a:pPr algn="ctr"/>
            <a:r>
              <a:rPr lang="en-US" sz="1350" b="1" dirty="0">
                <a:solidFill>
                  <a:srgbClr val="0B424C"/>
                </a:solidFill>
                <a:latin typeface="Open Sans"/>
                <a:cs typeface="Open Sans"/>
              </a:rPr>
              <a:t>DATA</a:t>
            </a:r>
          </a:p>
          <a:p>
            <a:pPr algn="ctr"/>
            <a:endParaRPr lang="en-US" sz="900" b="1" dirty="0">
              <a:solidFill>
                <a:srgbClr val="0B424C"/>
              </a:solidFill>
              <a:latin typeface="Open Sans"/>
              <a:cs typeface="Open Sans"/>
            </a:endParaRPr>
          </a:p>
          <a:p>
            <a:pPr algn="ctr"/>
            <a:r>
              <a:rPr lang="en-US" sz="900" b="1" dirty="0">
                <a:solidFill>
                  <a:srgbClr val="0B424C"/>
                </a:solidFill>
                <a:latin typeface="Open Sans"/>
                <a:cs typeface="Open Sans"/>
              </a:rPr>
              <a:t>Working Smarter Series</a:t>
            </a:r>
          </a:p>
          <a:p>
            <a:pPr algn="ctr"/>
            <a:endParaRPr lang="en-US" sz="900" b="1" dirty="0">
              <a:solidFill>
                <a:srgbClr val="0B424C"/>
              </a:solidFill>
              <a:latin typeface="Open Sans"/>
              <a:cs typeface="Open Sans"/>
            </a:endParaRPr>
          </a:p>
          <a:p>
            <a:pPr algn="ctr"/>
            <a:r>
              <a:rPr lang="en-US" sz="900" b="1" dirty="0">
                <a:solidFill>
                  <a:srgbClr val="0B424C"/>
                </a:solidFill>
                <a:latin typeface="Open Sans"/>
                <a:cs typeface="Open Sans"/>
              </a:rPr>
              <a:t>Quarterly labor demand reports</a:t>
            </a:r>
          </a:p>
          <a:p>
            <a:pPr algn="ctr"/>
            <a:endParaRPr lang="en-US" sz="900" b="1" dirty="0">
              <a:solidFill>
                <a:srgbClr val="0B424C"/>
              </a:solidFill>
              <a:latin typeface="Open Sans"/>
              <a:cs typeface="Open Sans"/>
            </a:endParaRPr>
          </a:p>
          <a:p>
            <a:pPr algn="ctr"/>
            <a:r>
              <a:rPr lang="en-US" sz="900" b="1" dirty="0">
                <a:solidFill>
                  <a:srgbClr val="0B424C"/>
                </a:solidFill>
                <a:latin typeface="Open Sans"/>
                <a:cs typeface="Open Sans"/>
              </a:rPr>
              <a:t>Posting-to-employment forecasting</a:t>
            </a:r>
          </a:p>
          <a:p>
            <a:pPr algn="ctr"/>
            <a:endParaRPr lang="en-US" sz="900" b="1" dirty="0">
              <a:solidFill>
                <a:srgbClr val="0B424C"/>
              </a:solidFill>
              <a:latin typeface="Open Sans"/>
              <a:cs typeface="Open Sans"/>
            </a:endParaRPr>
          </a:p>
          <a:p>
            <a:pPr algn="ctr"/>
            <a:r>
              <a:rPr lang="en-US" sz="900" b="1" dirty="0">
                <a:solidFill>
                  <a:srgbClr val="0B424C"/>
                </a:solidFill>
                <a:latin typeface="Open Sans"/>
                <a:cs typeface="Open Sans"/>
              </a:rPr>
              <a:t>Special Report Requests</a:t>
            </a:r>
          </a:p>
        </p:txBody>
      </p:sp>
      <p:sp>
        <p:nvSpPr>
          <p:cNvPr id="9" name="Title 8"/>
          <p:cNvSpPr>
            <a:spLocks noGrp="1"/>
          </p:cNvSpPr>
          <p:nvPr>
            <p:ph type="title"/>
          </p:nvPr>
        </p:nvSpPr>
        <p:spPr/>
        <p:txBody>
          <a:bodyPr/>
          <a:lstStyle/>
          <a:p>
            <a:r>
              <a:rPr lang="en-US" dirty="0"/>
              <a:t>WORKFORCE INTELLIGENCE NETWORK</a:t>
            </a: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1726" y="6343594"/>
            <a:ext cx="1142593" cy="405550"/>
          </a:xfrm>
          <a:prstGeom prst="rect">
            <a:avLst/>
          </a:prstGeom>
        </p:spPr>
      </p:pic>
    </p:spTree>
    <p:extLst>
      <p:ext uri="{BB962C8B-B14F-4D97-AF65-F5344CB8AC3E}">
        <p14:creationId xmlns:p14="http://schemas.microsoft.com/office/powerpoint/2010/main" val="142657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We do “stuff”</a:t>
            </a:r>
          </a:p>
        </p:txBody>
      </p:sp>
      <p:pic>
        <p:nvPicPr>
          <p:cNvPr id="6" name="Picture 5" descr="Samples of WIN (Workforce Intelligence Network) materials"/>
          <p:cNvPicPr>
            <a:picLocks noChangeAspect="1"/>
          </p:cNvPicPr>
          <p:nvPr/>
        </p:nvPicPr>
        <p:blipFill rotWithShape="1">
          <a:blip r:embed="rId3" cstate="print">
            <a:extLst>
              <a:ext uri="{28A0092B-C50C-407E-A947-70E740481C1C}">
                <a14:useLocalDpi xmlns:a14="http://schemas.microsoft.com/office/drawing/2010/main" val="0"/>
              </a:ext>
            </a:extLst>
          </a:blip>
          <a:srcRect l="520" t="1326" r="3091" b="-172"/>
          <a:stretch/>
        </p:blipFill>
        <p:spPr>
          <a:xfrm>
            <a:off x="6450939" y="857250"/>
            <a:ext cx="2209800" cy="2895600"/>
          </a:xfrm>
          <a:prstGeom prst="rect">
            <a:avLst/>
          </a:prstGeom>
        </p:spPr>
      </p:pic>
      <p:pic>
        <p:nvPicPr>
          <p:cNvPr id="7" name="Picture 6" descr="Samples of WIN (Workforce Intelligence Network) material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959" y="1676401"/>
            <a:ext cx="3984812" cy="2419350"/>
          </a:xfrm>
          <a:prstGeom prst="rect">
            <a:avLst/>
          </a:prstGeom>
        </p:spPr>
      </p:pic>
      <p:pic>
        <p:nvPicPr>
          <p:cNvPr id="8" name="Picture 7" descr="Samples of WIN (Workforce Intelligence Network) material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401" y="857251"/>
            <a:ext cx="2259939" cy="2924627"/>
          </a:xfrm>
          <a:prstGeom prst="rect">
            <a:avLst/>
          </a:prstGeom>
        </p:spPr>
      </p:pic>
      <p:pic>
        <p:nvPicPr>
          <p:cNvPr id="9" name="Picture 8" descr="Samples of WIN (Workforce Intelligence Network) material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3000" y="3230900"/>
            <a:ext cx="2134030" cy="2761686"/>
          </a:xfrm>
          <a:prstGeom prst="rect">
            <a:avLst/>
          </a:prstGeom>
        </p:spPr>
      </p:pic>
      <p:pic>
        <p:nvPicPr>
          <p:cNvPr id="10" name="Picture 9" descr="Samples of WIN (Workforce Intelligence Network) material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960" y="2980476"/>
            <a:ext cx="2222789" cy="2876550"/>
          </a:xfrm>
          <a:prstGeom prst="rect">
            <a:avLst/>
          </a:prstGeom>
        </p:spPr>
      </p:pic>
      <p:pic>
        <p:nvPicPr>
          <p:cNvPr id="11" name="Picture 10" descr="Samples of WIN (Workforce Intelligence Network) material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5149" y="2886076"/>
            <a:ext cx="2104127" cy="2722988"/>
          </a:xfrm>
          <a:prstGeom prst="rect">
            <a:avLst/>
          </a:prstGeom>
        </p:spPr>
      </p:pic>
      <p:pic>
        <p:nvPicPr>
          <p:cNvPr id="4" name="Picture 3" descr="Samples of WIN (Workforce Intelligence Network) material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53953" y="3266849"/>
            <a:ext cx="2158343" cy="279315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81726" y="6343594"/>
            <a:ext cx="1142593" cy="405550"/>
          </a:xfrm>
          <a:prstGeom prst="rect">
            <a:avLst/>
          </a:prstGeom>
        </p:spPr>
      </p:pic>
    </p:spTree>
    <p:extLst>
      <p:ext uri="{BB962C8B-B14F-4D97-AF65-F5344CB8AC3E}">
        <p14:creationId xmlns:p14="http://schemas.microsoft.com/office/powerpoint/2010/main" val="190947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from WIN</a:t>
            </a:r>
          </a:p>
        </p:txBody>
      </p:sp>
      <p:sp>
        <p:nvSpPr>
          <p:cNvPr id="7" name="Text Placeholder 6"/>
          <p:cNvSpPr>
            <a:spLocks noGrp="1"/>
          </p:cNvSpPr>
          <p:nvPr>
            <p:ph type="body" sz="quarter" idx="25"/>
          </p:nvPr>
        </p:nvSpPr>
        <p:spPr>
          <a:xfrm>
            <a:off x="538498" y="2548326"/>
            <a:ext cx="1746504" cy="509783"/>
          </a:xfrm>
        </p:spPr>
        <p:txBody>
          <a:bodyPr/>
          <a:lstStyle/>
          <a:p>
            <a:r>
              <a:rPr lang="en-US" dirty="0"/>
              <a:t>Community Colleges</a:t>
            </a:r>
          </a:p>
        </p:txBody>
      </p:sp>
      <p:sp>
        <p:nvSpPr>
          <p:cNvPr id="8" name="Text Placeholder 7"/>
          <p:cNvSpPr>
            <a:spLocks noGrp="1"/>
          </p:cNvSpPr>
          <p:nvPr>
            <p:ph type="body" sz="quarter" idx="26"/>
          </p:nvPr>
        </p:nvSpPr>
        <p:spPr>
          <a:xfrm>
            <a:off x="2599717" y="2673320"/>
            <a:ext cx="2022177" cy="382337"/>
          </a:xfrm>
        </p:spPr>
        <p:txBody>
          <a:bodyPr/>
          <a:lstStyle/>
          <a:p>
            <a:r>
              <a:rPr lang="en-US" dirty="0"/>
              <a:t>Workforce development</a:t>
            </a:r>
          </a:p>
        </p:txBody>
      </p:sp>
      <p:sp>
        <p:nvSpPr>
          <p:cNvPr id="9" name="Text Placeholder 8"/>
          <p:cNvSpPr>
            <a:spLocks noGrp="1"/>
          </p:cNvSpPr>
          <p:nvPr>
            <p:ph type="body" sz="quarter" idx="27"/>
          </p:nvPr>
        </p:nvSpPr>
        <p:spPr>
          <a:xfrm>
            <a:off x="4757351" y="2673320"/>
            <a:ext cx="1884062" cy="382337"/>
          </a:xfrm>
        </p:spPr>
        <p:txBody>
          <a:bodyPr/>
          <a:lstStyle/>
          <a:p>
            <a:r>
              <a:rPr lang="en-US" dirty="0"/>
              <a:t>Economic development</a:t>
            </a:r>
          </a:p>
        </p:txBody>
      </p:sp>
      <p:sp>
        <p:nvSpPr>
          <p:cNvPr id="10" name="Text Placeholder 9"/>
          <p:cNvSpPr>
            <a:spLocks noGrp="1"/>
          </p:cNvSpPr>
          <p:nvPr>
            <p:ph type="body" sz="quarter" idx="28"/>
          </p:nvPr>
        </p:nvSpPr>
        <p:spPr>
          <a:xfrm>
            <a:off x="6909084" y="2616692"/>
            <a:ext cx="1822704" cy="382337"/>
          </a:xfrm>
        </p:spPr>
        <p:txBody>
          <a:bodyPr/>
          <a:lstStyle/>
          <a:p>
            <a:r>
              <a:rPr lang="en-US" dirty="0"/>
              <a:t>Other Partners</a:t>
            </a:r>
          </a:p>
        </p:txBody>
      </p:sp>
      <p:pic>
        <p:nvPicPr>
          <p:cNvPr id="16" name="Picture 15" descr="Mott Community Colle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24" y="3178931"/>
            <a:ext cx="1671303" cy="679991"/>
          </a:xfrm>
          <a:prstGeom prst="rect">
            <a:avLst/>
          </a:prstGeom>
        </p:spPr>
      </p:pic>
      <p:pic>
        <p:nvPicPr>
          <p:cNvPr id="17" name="Picture 16" descr="Washtenaw Community Colle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498" y="3979744"/>
            <a:ext cx="1911451" cy="442739"/>
          </a:xfrm>
          <a:prstGeom prst="rect">
            <a:avLst/>
          </a:prstGeom>
        </p:spPr>
      </p:pic>
      <p:pic>
        <p:nvPicPr>
          <p:cNvPr id="18" name="Picture 17" descr="SEMCA Wayne Monro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3178930"/>
            <a:ext cx="1539854" cy="876062"/>
          </a:xfrm>
          <a:prstGeom prst="rect">
            <a:avLst/>
          </a:prstGeom>
        </p:spPr>
      </p:pic>
      <p:pic>
        <p:nvPicPr>
          <p:cNvPr id="19" name="Picture 18" descr="Oakland County Michigan Work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4159979"/>
            <a:ext cx="1235054" cy="941990"/>
          </a:xfrm>
          <a:prstGeom prst="rect">
            <a:avLst/>
          </a:prstGeom>
        </p:spPr>
      </p:pic>
      <p:pic>
        <p:nvPicPr>
          <p:cNvPr id="23" name="Picture 22" descr="Lighweight Innovations for Tomorrow (LIF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3067" y="3200401"/>
            <a:ext cx="1572571" cy="1092571"/>
          </a:xfrm>
          <a:prstGeom prst="rect">
            <a:avLst/>
          </a:prstGeom>
        </p:spPr>
      </p:pic>
      <p:sp>
        <p:nvSpPr>
          <p:cNvPr id="26" name="Rectangle 25"/>
          <p:cNvSpPr/>
          <p:nvPr/>
        </p:nvSpPr>
        <p:spPr>
          <a:xfrm>
            <a:off x="7033725" y="4433559"/>
            <a:ext cx="1552038" cy="105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CM"/>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5235" y="4541263"/>
            <a:ext cx="1470403" cy="836685"/>
          </a:xfrm>
          <a:prstGeom prst="rect">
            <a:avLst/>
          </a:prstGeom>
        </p:spPr>
      </p:pic>
      <p:pic>
        <p:nvPicPr>
          <p:cNvPr id="27" name="Picture 26" descr="St. Clair County Community Colleg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601" y="4508821"/>
            <a:ext cx="953663" cy="946599"/>
          </a:xfrm>
          <a:prstGeom prst="rect">
            <a:avLst/>
          </a:prstGeom>
        </p:spPr>
      </p:pic>
      <p:pic>
        <p:nvPicPr>
          <p:cNvPr id="28" name="Picture 27" descr="SPARK Ann Arbor USA"/>
          <p:cNvPicPr>
            <a:picLocks noChangeAspect="1"/>
          </p:cNvPicPr>
          <p:nvPr/>
        </p:nvPicPr>
        <p:blipFill>
          <a:blip r:embed="rId9"/>
          <a:stretch>
            <a:fillRect/>
          </a:stretch>
        </p:blipFill>
        <p:spPr>
          <a:xfrm>
            <a:off x="4609712" y="3239599"/>
            <a:ext cx="2280588" cy="377363"/>
          </a:xfrm>
          <a:prstGeom prst="rect">
            <a:avLst/>
          </a:prstGeom>
        </p:spPr>
      </p:pic>
      <p:sp>
        <p:nvSpPr>
          <p:cNvPr id="30" name="Rectangle 29"/>
          <p:cNvSpPr/>
          <p:nvPr/>
        </p:nvSpPr>
        <p:spPr>
          <a:xfrm>
            <a:off x="4845272" y="3763242"/>
            <a:ext cx="1824494" cy="683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Detroit Regional Chambe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95978" y="3765340"/>
            <a:ext cx="1773789" cy="657143"/>
          </a:xfrm>
          <a:prstGeom prst="rect">
            <a:avLst/>
          </a:prstGeom>
        </p:spPr>
      </p:pic>
      <p:pic>
        <p:nvPicPr>
          <p:cNvPr id="32" name="Picture 31" descr="Automation Alley"/>
          <p:cNvPicPr>
            <a:picLocks noChangeAspect="1"/>
          </p:cNvPicPr>
          <p:nvPr/>
        </p:nvPicPr>
        <p:blipFill>
          <a:blip r:embed="rId11"/>
          <a:stretch>
            <a:fillRect/>
          </a:stretch>
        </p:blipFill>
        <p:spPr>
          <a:xfrm>
            <a:off x="5334000" y="4541262"/>
            <a:ext cx="877834" cy="1275968"/>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81726" y="6343594"/>
            <a:ext cx="1142593" cy="405550"/>
          </a:xfrm>
          <a:prstGeom prst="rect">
            <a:avLst/>
          </a:prstGeom>
        </p:spPr>
      </p:pic>
    </p:spTree>
    <p:extLst>
      <p:ext uri="{BB962C8B-B14F-4D97-AF65-F5344CB8AC3E}">
        <p14:creationId xmlns:p14="http://schemas.microsoft.com/office/powerpoint/2010/main" val="860924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7" y="1066801"/>
            <a:ext cx="4495800" cy="609601"/>
          </a:xfrm>
        </p:spPr>
        <p:txBody>
          <a:bodyPr>
            <a:normAutofit fontScale="90000"/>
          </a:bodyPr>
          <a:lstStyle/>
          <a:p>
            <a:pPr lvl="0"/>
            <a:r>
              <a:rPr lang="en-JM" dirty="0">
                <a:solidFill>
                  <a:schemeClr val="tx1"/>
                </a:solidFill>
                <a:ea typeface="Tahoma" pitchFamily="34" charset="0"/>
                <a:cs typeface="Tahoma" pitchFamily="34" charset="0"/>
              </a:rPr>
              <a:t>Example Data Requests</a:t>
            </a:r>
            <a:endParaRPr lang="en-JM" dirty="0">
              <a:solidFill>
                <a:schemeClr val="tx1"/>
              </a:solidFill>
            </a:endParaRPr>
          </a:p>
        </p:txBody>
      </p:sp>
      <p:sp>
        <p:nvSpPr>
          <p:cNvPr id="5" name="Content Placeholder 4"/>
          <p:cNvSpPr>
            <a:spLocks noGrp="1"/>
          </p:cNvSpPr>
          <p:nvPr>
            <p:ph sz="quarter" idx="18"/>
          </p:nvPr>
        </p:nvSpPr>
        <p:spPr>
          <a:xfrm>
            <a:off x="914400" y="2133600"/>
            <a:ext cx="2895600" cy="2971800"/>
          </a:xfrm>
        </p:spPr>
        <p:txBody>
          <a:bodyPr/>
          <a:lstStyle/>
          <a:p>
            <a:pPr>
              <a:spcBef>
                <a:spcPts val="0"/>
              </a:spcBef>
              <a:defRPr/>
            </a:pPr>
            <a:r>
              <a:rPr lang="en-US" sz="3600" dirty="0"/>
              <a:t/>
            </a:r>
            <a:br>
              <a:rPr lang="en-US" sz="3600" dirty="0"/>
            </a:br>
            <a:endParaRPr lang="en-US" sz="3600" dirty="0"/>
          </a:p>
          <a:p>
            <a:pPr>
              <a:spcBef>
                <a:spcPts val="0"/>
              </a:spcBef>
            </a:pPr>
            <a:endParaRPr lang="en-JM" sz="3600" dirty="0"/>
          </a:p>
        </p:txBody>
      </p:sp>
      <p:sp>
        <p:nvSpPr>
          <p:cNvPr id="3" name="TextBox 2"/>
          <p:cNvSpPr txBox="1"/>
          <p:nvPr/>
        </p:nvSpPr>
        <p:spPr>
          <a:xfrm>
            <a:off x="503583" y="1752601"/>
            <a:ext cx="7649817" cy="544764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What jobs are trending in the region? </a:t>
            </a:r>
          </a:p>
          <a:p>
            <a:pPr marL="342900" indent="-342900">
              <a:lnSpc>
                <a:spcPct val="150000"/>
              </a:lnSpc>
              <a:buFont typeface="Arial" panose="020B0604020202020204" pitchFamily="34" charset="0"/>
              <a:buChar char="•"/>
            </a:pPr>
            <a:r>
              <a:rPr lang="en-US" sz="2400" dirty="0"/>
              <a:t>Where should we invest workforce dollars?</a:t>
            </a:r>
          </a:p>
          <a:p>
            <a:pPr marL="342900" indent="-342900">
              <a:lnSpc>
                <a:spcPct val="150000"/>
              </a:lnSpc>
              <a:buFont typeface="Arial" panose="020B0604020202020204" pitchFamily="34" charset="0"/>
              <a:buChar char="•"/>
            </a:pPr>
            <a:r>
              <a:rPr lang="en-US" sz="2400" dirty="0"/>
              <a:t>What jobs are falling behind? </a:t>
            </a:r>
          </a:p>
          <a:p>
            <a:pPr marL="342900" indent="-342900">
              <a:lnSpc>
                <a:spcPct val="150000"/>
              </a:lnSpc>
              <a:buFont typeface="Arial" panose="020B0604020202020204" pitchFamily="34" charset="0"/>
              <a:buChar char="•"/>
            </a:pPr>
            <a:r>
              <a:rPr lang="en-US" sz="2400" dirty="0"/>
              <a:t>How do we make sure employers have what they need?</a:t>
            </a:r>
          </a:p>
          <a:p>
            <a:pPr marL="342900" indent="-342900">
              <a:lnSpc>
                <a:spcPct val="150000"/>
              </a:lnSpc>
              <a:buFont typeface="Arial" panose="020B0604020202020204" pitchFamily="34" charset="0"/>
              <a:buChar char="•"/>
            </a:pPr>
            <a:r>
              <a:rPr lang="en-US" sz="2400" dirty="0"/>
              <a:t>What new program should we create?</a:t>
            </a:r>
          </a:p>
          <a:p>
            <a:pPr marL="342900" indent="-342900">
              <a:lnSpc>
                <a:spcPct val="150000"/>
              </a:lnSpc>
              <a:buFont typeface="Arial" panose="020B0604020202020204" pitchFamily="34" charset="0"/>
              <a:buChar char="•"/>
            </a:pPr>
            <a:r>
              <a:rPr lang="en-US" sz="2400" dirty="0"/>
              <a:t>What major should I tell my students to take on?</a:t>
            </a:r>
          </a:p>
          <a:p>
            <a:pPr>
              <a:lnSpc>
                <a:spcPct val="150000"/>
              </a:lnSpc>
            </a:pPr>
            <a:endParaRPr lang="en-US" sz="1600" dirty="0"/>
          </a:p>
          <a:p>
            <a:pPr lvl="1"/>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1726" y="6343594"/>
            <a:ext cx="1142593" cy="405550"/>
          </a:xfrm>
          <a:prstGeom prst="rect">
            <a:avLst/>
          </a:prstGeom>
        </p:spPr>
      </p:pic>
    </p:spTree>
    <p:extLst>
      <p:ext uri="{BB962C8B-B14F-4D97-AF65-F5344CB8AC3E}">
        <p14:creationId xmlns:p14="http://schemas.microsoft.com/office/powerpoint/2010/main" val="2029169360"/>
      </p:ext>
    </p:extLst>
  </p:cSld>
  <p:clrMapOvr>
    <a:masterClrMapping/>
  </p:clrMapOvr>
</p:sld>
</file>

<file path=ppt/theme/theme1.xml><?xml version="1.0" encoding="utf-8"?>
<a:theme xmlns:a="http://schemas.openxmlformats.org/drawingml/2006/main" name="Office Theme">
  <a:themeElements>
    <a:clrScheme name="Sector Strategies">
      <a:dk1>
        <a:sysClr val="windowText" lastClr="000000"/>
      </a:dk1>
      <a:lt1>
        <a:sysClr val="window" lastClr="FFFFFF"/>
      </a:lt1>
      <a:dk2>
        <a:srgbClr val="1F497D"/>
      </a:dk2>
      <a:lt2>
        <a:srgbClr val="EEECE1"/>
      </a:lt2>
      <a:accent1>
        <a:srgbClr val="1F497D"/>
      </a:accent1>
      <a:accent2>
        <a:srgbClr val="C93B32"/>
      </a:accent2>
      <a:accent3>
        <a:srgbClr val="303030"/>
      </a:accent3>
      <a:accent4>
        <a:srgbClr val="D9D9D9"/>
      </a:accent4>
      <a:accent5>
        <a:srgbClr val="F2F2F2"/>
      </a:accent5>
      <a:accent6>
        <a:srgbClr val="3A7DBD"/>
      </a:accent6>
      <a:hlink>
        <a:srgbClr val="3A7DBD"/>
      </a:hlink>
      <a:folHlink>
        <a:srgbClr val="666666"/>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2621</TotalTime>
  <Words>1408</Words>
  <Application>Microsoft Macintosh PowerPoint</Application>
  <PresentationFormat>On-screen Show (4:3)</PresentationFormat>
  <Paragraphs>239</Paragraphs>
  <Slides>32</Slides>
  <Notes>13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Visualizing Data to Improve Workforce Development Collaboration</vt:lpstr>
      <vt:lpstr>Where are you?</vt:lpstr>
      <vt:lpstr>PowerPoint Presentation</vt:lpstr>
      <vt:lpstr>PowerPoint Presentation</vt:lpstr>
      <vt:lpstr>WORKFORCE INTELLIGENCE NETWORK</vt:lpstr>
      <vt:lpstr>WORKFORCE INTELLIGENCE NETWORK</vt:lpstr>
      <vt:lpstr>We do “stuff”</vt:lpstr>
      <vt:lpstr>Examples from WIN</vt:lpstr>
      <vt:lpstr>Example Data Requests</vt:lpstr>
      <vt:lpstr>Data Rules we live by</vt:lpstr>
      <vt:lpstr>Keep this in mind</vt:lpstr>
      <vt:lpstr>Examples from WIN</vt:lpstr>
      <vt:lpstr>Community colleges</vt:lpstr>
      <vt:lpstr>Community Colleges</vt:lpstr>
      <vt:lpstr>CC Program development</vt:lpstr>
      <vt:lpstr>Examples from WIN</vt:lpstr>
      <vt:lpstr>Workforce development</vt:lpstr>
      <vt:lpstr>Workforce dollars</vt:lpstr>
      <vt:lpstr>WIB Business Services</vt:lpstr>
      <vt:lpstr>Why ROI now?</vt:lpstr>
      <vt:lpstr>Why ROI now?</vt:lpstr>
      <vt:lpstr>Why ROI now?</vt:lpstr>
      <vt:lpstr>What IS Competitive?</vt:lpstr>
      <vt:lpstr>Want to be Average?</vt:lpstr>
      <vt:lpstr>How much should you pay?</vt:lpstr>
      <vt:lpstr>Don’t forget!</vt:lpstr>
      <vt:lpstr>Breakout Questions</vt:lpstr>
      <vt:lpstr>Breakout Facilitators</vt:lpstr>
      <vt:lpstr>PowerPoint Presentation</vt:lpstr>
      <vt:lpstr>Speakers’ Contact Information</vt:lpstr>
      <vt:lpstr>PowerPoint Presentation</vt:lpstr>
      <vt:lpstr>Polling Question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Anne Tillema</cp:lastModifiedBy>
  <cp:revision>67</cp:revision>
  <dcterms:created xsi:type="dcterms:W3CDTF">2016-04-05T19:32:12Z</dcterms:created>
  <dcterms:modified xsi:type="dcterms:W3CDTF">2016-05-11T11:31:01Z</dcterms:modified>
</cp:coreProperties>
</file>