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380" r:id="rId2"/>
    <p:sldId id="411"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10" r:id="rId31"/>
    <p:sldId id="261" r:id="rId32"/>
  </p:sldIdLst>
  <p:sldSz cx="9144000" cy="6858000" type="screen4x3"/>
  <p:notesSz cx="6954838" cy="93091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6" autoAdjust="0"/>
    <p:restoredTop sz="74423" autoAdjust="0"/>
  </p:normalViewPr>
  <p:slideViewPr>
    <p:cSldViewPr snapToGrid="0">
      <p:cViewPr varScale="1">
        <p:scale>
          <a:sx n="68" d="100"/>
          <a:sy n="68" d="100"/>
        </p:scale>
        <p:origin x="125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Grid="0">
      <p:cViewPr varScale="1">
        <p:scale>
          <a:sx n="55" d="100"/>
          <a:sy n="55" d="100"/>
        </p:scale>
        <p:origin x="-2832" y="-9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5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1" y="0"/>
            <a:ext cx="3014393" cy="465773"/>
          </a:xfrm>
          <a:prstGeom prst="rect">
            <a:avLst/>
          </a:prstGeom>
        </p:spPr>
        <p:txBody>
          <a:bodyPr vert="horz" lIns="91440" tIns="45720" rIns="91440" bIns="45720" rtlCol="0"/>
          <a:lstStyle>
            <a:lvl1pPr algn="r">
              <a:defRPr sz="1200"/>
            </a:lvl1pPr>
          </a:lstStyle>
          <a:p>
            <a:fld id="{27247C35-C692-481B-A0AA-E6C7DB282541}" type="datetimeFigureOut">
              <a:rPr lang="en-US" smtClean="0"/>
              <a:t>12/15/2016</a:t>
            </a:fld>
            <a:endParaRPr lang="en-US"/>
          </a:p>
        </p:txBody>
      </p:sp>
      <p:sp>
        <p:nvSpPr>
          <p:cNvPr id="4" name="Footer Placeholder 3"/>
          <p:cNvSpPr>
            <a:spLocks noGrp="1"/>
          </p:cNvSpPr>
          <p:nvPr>
            <p:ph type="ftr" sz="quarter" idx="2"/>
          </p:nvPr>
        </p:nvSpPr>
        <p:spPr>
          <a:xfrm>
            <a:off x="1" y="8841738"/>
            <a:ext cx="3014393" cy="465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1" y="8841738"/>
            <a:ext cx="3014393" cy="465773"/>
          </a:xfrm>
          <a:prstGeom prst="rect">
            <a:avLst/>
          </a:prstGeom>
        </p:spPr>
        <p:txBody>
          <a:bodyPr vert="horz" lIns="91440" tIns="45720" rIns="91440" bIns="45720" rtlCol="0" anchor="b"/>
          <a:lstStyle>
            <a:lvl1pPr algn="r">
              <a:defRPr sz="1200"/>
            </a:lvl1pPr>
          </a:lstStyle>
          <a:p>
            <a:fld id="{8D287C80-EEFB-4E44-BDAC-BEC3515C7FD7}" type="slidenum">
              <a:rPr lang="en-US" smtClean="0"/>
              <a:t>‹#›</a:t>
            </a:fld>
            <a:endParaRPr lang="en-US"/>
          </a:p>
        </p:txBody>
      </p:sp>
    </p:spTree>
    <p:extLst>
      <p:ext uri="{BB962C8B-B14F-4D97-AF65-F5344CB8AC3E}">
        <p14:creationId xmlns:p14="http://schemas.microsoft.com/office/powerpoint/2010/main" val="1548647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871" y="0"/>
            <a:ext cx="3014393" cy="467363"/>
          </a:xfrm>
          <a:prstGeom prst="rect">
            <a:avLst/>
          </a:prstGeom>
        </p:spPr>
        <p:txBody>
          <a:bodyPr vert="horz" lIns="91440" tIns="45720" rIns="91440" bIns="45720" rtlCol="0"/>
          <a:lstStyle>
            <a:lvl1pPr algn="r">
              <a:defRPr sz="1200"/>
            </a:lvl1pPr>
          </a:lstStyle>
          <a:p>
            <a:fld id="{A10E6662-58CD-F447-A400-0F7E7705F085}" type="datetimeFigureOut">
              <a:rPr lang="en-US" smtClean="0"/>
              <a:t>12/15/2016</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6114" y="4479687"/>
            <a:ext cx="5562610" cy="36657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14393" cy="46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871" y="8841738"/>
            <a:ext cx="3014393" cy="467363"/>
          </a:xfrm>
          <a:prstGeom prst="rect">
            <a:avLst/>
          </a:prstGeom>
        </p:spPr>
        <p:txBody>
          <a:bodyPr vert="horz" lIns="91440" tIns="45720" rIns="91440" bIns="45720" rtlCol="0" anchor="b"/>
          <a:lstStyle>
            <a:lvl1pPr algn="r">
              <a:defRPr sz="1200"/>
            </a:lvl1pPr>
          </a:lstStyle>
          <a:p>
            <a:fld id="{9507F0C0-268B-C44C-BDD6-04D622531B8A}" type="slidenum">
              <a:rPr lang="en-US" smtClean="0"/>
              <a:t>‹#›</a:t>
            </a:fld>
            <a:endParaRPr lang="en-US"/>
          </a:p>
        </p:txBody>
      </p:sp>
    </p:spTree>
    <p:extLst>
      <p:ext uri="{BB962C8B-B14F-4D97-AF65-F5344CB8AC3E}">
        <p14:creationId xmlns:p14="http://schemas.microsoft.com/office/powerpoint/2010/main" val="93273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7F0C0-268B-C44C-BDD6-04D622531B8A}" type="slidenum">
              <a:rPr lang="en-US" smtClean="0"/>
              <a:t>2</a:t>
            </a:fld>
            <a:endParaRPr lang="en-US"/>
          </a:p>
        </p:txBody>
      </p:sp>
    </p:spTree>
    <p:extLst>
      <p:ext uri="{BB962C8B-B14F-4D97-AF65-F5344CB8AC3E}">
        <p14:creationId xmlns:p14="http://schemas.microsoft.com/office/powerpoint/2010/main" val="114806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7F0C0-268B-C44C-BDD6-04D622531B8A}" type="slidenum">
              <a:rPr lang="en-US" smtClean="0"/>
              <a:t>31</a:t>
            </a:fld>
            <a:endParaRPr lang="en-US"/>
          </a:p>
        </p:txBody>
      </p:sp>
    </p:spTree>
    <p:extLst>
      <p:ext uri="{BB962C8B-B14F-4D97-AF65-F5344CB8AC3E}">
        <p14:creationId xmlns:p14="http://schemas.microsoft.com/office/powerpoint/2010/main" val="57299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7F0C0-268B-C44C-BDD6-04D622531B8A}" type="slidenum">
              <a:rPr lang="en-US" smtClean="0"/>
              <a:t>6</a:t>
            </a:fld>
            <a:endParaRPr lang="en-US"/>
          </a:p>
        </p:txBody>
      </p:sp>
    </p:spTree>
    <p:extLst>
      <p:ext uri="{BB962C8B-B14F-4D97-AF65-F5344CB8AC3E}">
        <p14:creationId xmlns:p14="http://schemas.microsoft.com/office/powerpoint/2010/main" val="42442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7F0C0-268B-C44C-BDD6-04D622531B8A}" type="slidenum">
              <a:rPr lang="en-US" smtClean="0"/>
              <a:t>7</a:t>
            </a:fld>
            <a:endParaRPr lang="en-US"/>
          </a:p>
        </p:txBody>
      </p:sp>
    </p:spTree>
    <p:extLst>
      <p:ext uri="{BB962C8B-B14F-4D97-AF65-F5344CB8AC3E}">
        <p14:creationId xmlns:p14="http://schemas.microsoft.com/office/powerpoint/2010/main" val="269074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7F0C0-268B-C44C-BDD6-04D622531B8A}" type="slidenum">
              <a:rPr lang="en-US" smtClean="0"/>
              <a:t>8</a:t>
            </a:fld>
            <a:endParaRPr lang="en-US"/>
          </a:p>
        </p:txBody>
      </p:sp>
    </p:spTree>
    <p:extLst>
      <p:ext uri="{BB962C8B-B14F-4D97-AF65-F5344CB8AC3E}">
        <p14:creationId xmlns:p14="http://schemas.microsoft.com/office/powerpoint/2010/main" val="79016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7F0C0-268B-C44C-BDD6-04D622531B8A}" type="slidenum">
              <a:rPr lang="en-US" smtClean="0"/>
              <a:t>12</a:t>
            </a:fld>
            <a:endParaRPr lang="en-US"/>
          </a:p>
        </p:txBody>
      </p:sp>
    </p:spTree>
    <p:extLst>
      <p:ext uri="{BB962C8B-B14F-4D97-AF65-F5344CB8AC3E}">
        <p14:creationId xmlns:p14="http://schemas.microsoft.com/office/powerpoint/2010/main" val="410444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7F0C0-268B-C44C-BDD6-04D622531B8A}" type="slidenum">
              <a:rPr lang="en-US" smtClean="0"/>
              <a:t>18</a:t>
            </a:fld>
            <a:endParaRPr lang="en-US"/>
          </a:p>
        </p:txBody>
      </p:sp>
    </p:spTree>
    <p:extLst>
      <p:ext uri="{BB962C8B-B14F-4D97-AF65-F5344CB8AC3E}">
        <p14:creationId xmlns:p14="http://schemas.microsoft.com/office/powerpoint/2010/main" val="401010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1C083-0E96-4AD2-83FB-20670F1D2580}" type="slidenum">
              <a:rPr lang="en-US" smtClean="0"/>
              <a:t>21</a:t>
            </a:fld>
            <a:endParaRPr lang="en-US"/>
          </a:p>
        </p:txBody>
      </p:sp>
    </p:spTree>
    <p:extLst>
      <p:ext uri="{BB962C8B-B14F-4D97-AF65-F5344CB8AC3E}">
        <p14:creationId xmlns:p14="http://schemas.microsoft.com/office/powerpoint/2010/main" val="358720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1C083-0E96-4AD2-83FB-20670F1D2580}" type="slidenum">
              <a:rPr lang="en-US" smtClean="0"/>
              <a:t>22</a:t>
            </a:fld>
            <a:endParaRPr lang="en-US"/>
          </a:p>
        </p:txBody>
      </p:sp>
    </p:spTree>
    <p:extLst>
      <p:ext uri="{BB962C8B-B14F-4D97-AF65-F5344CB8AC3E}">
        <p14:creationId xmlns:p14="http://schemas.microsoft.com/office/powerpoint/2010/main" val="185947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1C083-0E96-4AD2-83FB-20670F1D2580}" type="slidenum">
              <a:rPr lang="en-US" smtClean="0"/>
              <a:t>26</a:t>
            </a:fld>
            <a:endParaRPr lang="en-US"/>
          </a:p>
        </p:txBody>
      </p:sp>
    </p:spTree>
    <p:extLst>
      <p:ext uri="{BB962C8B-B14F-4D97-AF65-F5344CB8AC3E}">
        <p14:creationId xmlns:p14="http://schemas.microsoft.com/office/powerpoint/2010/main" val="475715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4000" cy="6858000"/>
          </a:xfrm>
          <a:prstGeom prst="rect">
            <a:avLst/>
          </a:prstGeom>
        </p:spPr>
      </p:pic>
      <p:grpSp>
        <p:nvGrpSpPr>
          <p:cNvPr id="16" name="Group 15"/>
          <p:cNvGrpSpPr/>
          <p:nvPr userDrawn="1"/>
        </p:nvGrpSpPr>
        <p:grpSpPr>
          <a:xfrm>
            <a:off x="1930402" y="183069"/>
            <a:ext cx="5473698" cy="5473698"/>
            <a:chOff x="1249869" y="10536"/>
            <a:chExt cx="6834764" cy="6834764"/>
          </a:xfrm>
        </p:grpSpPr>
        <p:sp>
          <p:nvSpPr>
            <p:cNvPr id="13" name="Diamond 12"/>
            <p:cNvSpPr/>
            <p:nvPr userDrawn="1"/>
          </p:nvSpPr>
          <p:spPr>
            <a:xfrm>
              <a:off x="1249869" y="10536"/>
              <a:ext cx="6834764" cy="6834764"/>
            </a:xfrm>
            <a:prstGeom prst="diamond">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4229100" y="2979231"/>
              <a:ext cx="876300" cy="876300"/>
            </a:xfrm>
            <a:prstGeom prst="diamond">
              <a:avLst/>
            </a:pr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5" name="Group 4"/>
          <p:cNvGrpSpPr/>
          <p:nvPr userDrawn="1"/>
        </p:nvGrpSpPr>
        <p:grpSpPr>
          <a:xfrm>
            <a:off x="-4" y="2921367"/>
            <a:ext cx="9144001" cy="3936634"/>
            <a:chOff x="-4" y="2921367"/>
            <a:chExt cx="9144001" cy="3936634"/>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7685"/>
            <a:stretch/>
          </p:blipFill>
          <p:spPr>
            <a:xfrm flipH="1">
              <a:off x="-4" y="2921367"/>
              <a:ext cx="9144001" cy="3936634"/>
            </a:xfrm>
            <a:prstGeom prst="rect">
              <a:avLst/>
            </a:prstGeom>
          </p:spPr>
        </p:pic>
        <p:pic>
          <p:nvPicPr>
            <p:cNvPr id="7"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377033" y="5985681"/>
              <a:ext cx="2004628" cy="6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jpg"/>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0932" y="6174583"/>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51193" y="6055884"/>
              <a:ext cx="1700207" cy="574311"/>
            </a:xfrm>
            <a:prstGeom prst="rect">
              <a:avLst/>
            </a:prstGeom>
          </p:spPr>
        </p:pic>
      </p:grpSp>
      <p:sp>
        <p:nvSpPr>
          <p:cNvPr id="2" name="Title 1"/>
          <p:cNvSpPr>
            <a:spLocks noGrp="1"/>
          </p:cNvSpPr>
          <p:nvPr userDrawn="1">
            <p:ph type="ctrTitle" hasCustomPrompt="1"/>
          </p:nvPr>
        </p:nvSpPr>
        <p:spPr>
          <a:xfrm>
            <a:off x="495300" y="1174469"/>
            <a:ext cx="8153400" cy="1208026"/>
          </a:xfrm>
        </p:spPr>
        <p:txBody>
          <a:bodyPr anchor="b">
            <a:normAutofit/>
          </a:bodyPr>
          <a:lstStyle>
            <a:lvl1pPr algn="l">
              <a:defRPr sz="4800" b="1" cap="small" spc="-100" baseline="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defRPr>
            </a:lvl1pPr>
          </a:lstStyle>
          <a:p>
            <a:r>
              <a:rPr lang="en-US" dirty="0"/>
              <a:t>Presentation Title Here</a:t>
            </a:r>
          </a:p>
        </p:txBody>
      </p:sp>
      <p:sp>
        <p:nvSpPr>
          <p:cNvPr id="3" name="Subtitle 2"/>
          <p:cNvSpPr>
            <a:spLocks noGrp="1"/>
          </p:cNvSpPr>
          <p:nvPr userDrawn="1">
            <p:ph type="subTitle" idx="1" hasCustomPrompt="1"/>
          </p:nvPr>
        </p:nvSpPr>
        <p:spPr>
          <a:xfrm>
            <a:off x="3797299" y="3618551"/>
            <a:ext cx="4921227" cy="723900"/>
          </a:xfrm>
        </p:spPr>
        <p:txBody>
          <a:bodyPr anchor="ctr">
            <a:noAutofit/>
          </a:bodyPr>
          <a:lstStyle>
            <a:lvl1pPr marL="0" indent="0" algn="r" defTabSz="914400" rtl="0" eaLnBrk="1" latinLnBrk="0" hangingPunct="1">
              <a:lnSpc>
                <a:spcPct val="90000"/>
              </a:lnSpc>
              <a:spcBef>
                <a:spcPct val="0"/>
              </a:spcBef>
              <a:buNone/>
              <a:defRPr lang="en-US" sz="2800" b="0" i="1" kern="1200" cap="none" spc="-100" baseline="0" dirty="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dirty="0">
                <a:latin typeface="Arial" charset="0"/>
                <a:cs typeface="Arial" charset="0"/>
              </a:rPr>
              <a:t>Presentation Subtitle Here</a:t>
            </a:r>
            <a:endParaRPr lang="en-US" dirty="0"/>
          </a:p>
        </p:txBody>
      </p:sp>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594100" y="-1"/>
            <a:ext cx="5549900" cy="1249977"/>
          </a:xfrm>
          <a:prstGeom prst="rect">
            <a:avLst/>
          </a:prstGeom>
        </p:spPr>
      </p:pic>
      <p:sp>
        <p:nvSpPr>
          <p:cNvPr id="9" name="Text Placeholder 8"/>
          <p:cNvSpPr>
            <a:spLocks noGrp="1"/>
          </p:cNvSpPr>
          <p:nvPr>
            <p:ph type="body" sz="quarter" idx="10" hasCustomPrompt="1"/>
          </p:nvPr>
        </p:nvSpPr>
        <p:spPr>
          <a:xfrm>
            <a:off x="6175401" y="5303862"/>
            <a:ext cx="2559029" cy="431424"/>
          </a:xfrm>
        </p:spPr>
        <p:txBody>
          <a:bodyPr anchor="ctr" anchorCtr="0">
            <a:normAutofit/>
          </a:bodyPr>
          <a:lstStyle>
            <a:lvl1pPr marL="0" indent="0" algn="r">
              <a:buNone/>
              <a:defRPr lang="en-US" sz="2000" b="0" i="1" kern="1200" cap="none" spc="-100" baseline="0" dirty="0" smtClean="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Arial" charset="0"/>
                <a:ea typeface="+mj-ea"/>
                <a:cs typeface="Arial" charset="0"/>
              </a:defRPr>
            </a:lvl1pPr>
          </a:lstStyle>
          <a:p>
            <a:pPr lvl="0"/>
            <a:r>
              <a:rPr lang="en-US" dirty="0"/>
              <a:t>MM / DD / YYYY</a:t>
            </a:r>
          </a:p>
        </p:txBody>
      </p:sp>
      <p:sp>
        <p:nvSpPr>
          <p:cNvPr id="26" name="Rectangle 25"/>
          <p:cNvSpPr/>
          <p:nvPr userDrawn="1"/>
        </p:nvSpPr>
        <p:spPr>
          <a:xfrm>
            <a:off x="-4" y="5253062"/>
            <a:ext cx="3797303" cy="542119"/>
          </a:xfrm>
          <a:prstGeom prst="rect">
            <a:avLst/>
          </a:prstGeom>
          <a:gradFill>
            <a:gsLst>
              <a:gs pos="0">
                <a:schemeClr val="bg1">
                  <a:lumMod val="75000"/>
                  <a:alpha val="22000"/>
                </a:schemeClr>
              </a:gs>
              <a:gs pos="100000">
                <a:schemeClr val="bg1">
                  <a:lumMod val="7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a:spLocks noGrp="1"/>
          </p:cNvSpPr>
          <p:nvPr>
            <p:ph type="body" sz="quarter" idx="11" hasCustomPrompt="1"/>
          </p:nvPr>
        </p:nvSpPr>
        <p:spPr>
          <a:xfrm>
            <a:off x="495300" y="5303862"/>
            <a:ext cx="3301999" cy="431424"/>
          </a:xfrm>
        </p:spPr>
        <p:txBody>
          <a:bodyPr anchor="ctr" anchorCtr="0">
            <a:noAutofit/>
          </a:bodyPr>
          <a:lstStyle>
            <a:lvl1pPr marL="0" indent="0" algn="l" defTabSz="914400" rtl="0" eaLnBrk="1" latinLnBrk="0" hangingPunct="1">
              <a:lnSpc>
                <a:spcPct val="90000"/>
              </a:lnSpc>
              <a:spcBef>
                <a:spcPct val="0"/>
              </a:spcBef>
              <a:buNone/>
              <a:defRPr lang="en-US" sz="2000" b="0"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lvl="0"/>
            <a:r>
              <a:rPr lang="en-US" dirty="0"/>
              <a:t>Presenting Organization</a:t>
            </a:r>
          </a:p>
        </p:txBody>
      </p:sp>
      <p:grpSp>
        <p:nvGrpSpPr>
          <p:cNvPr id="25" name="Group 24"/>
          <p:cNvGrpSpPr/>
          <p:nvPr userDrawn="1"/>
        </p:nvGrpSpPr>
        <p:grpSpPr>
          <a:xfrm>
            <a:off x="0" y="5253062"/>
            <a:ext cx="3594100" cy="542119"/>
            <a:chOff x="-21034" y="5253062"/>
            <a:chExt cx="3886200" cy="542119"/>
          </a:xfrm>
        </p:grpSpPr>
        <p:cxnSp>
          <p:nvCxnSpPr>
            <p:cNvPr id="21" name="Straight Connector 20"/>
            <p:cNvCxnSpPr/>
            <p:nvPr userDrawn="1"/>
          </p:nvCxnSpPr>
          <p:spPr>
            <a:xfrm>
              <a:off x="-21034" y="5795181"/>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034" y="5253062"/>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77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024" y="3726406"/>
            <a:ext cx="2847975" cy="2431778"/>
          </a:xfrm>
          <a:prstGeom prst="rect">
            <a:avLst/>
          </a:prstGeom>
        </p:spPr>
      </p:pic>
      <p:sp>
        <p:nvSpPr>
          <p:cNvPr id="3" name="Content Placeholder 2"/>
          <p:cNvSpPr>
            <a:spLocks noGrp="1"/>
          </p:cNvSpPr>
          <p:nvPr>
            <p:ph idx="1"/>
          </p:nvPr>
        </p:nvSpPr>
        <p:spPr/>
        <p:txBody>
          <a:bodyPr/>
          <a:lstStyle>
            <a:lvl1pPr>
              <a:spcBef>
                <a:spcPts val="1200"/>
              </a:spcBef>
              <a:defRPr/>
            </a:lvl1pPr>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Agenda</a:t>
            </a:r>
          </a:p>
        </p:txBody>
      </p:sp>
    </p:spTree>
    <p:extLst>
      <p:ext uri="{BB962C8B-B14F-4D97-AF65-F5344CB8AC3E}">
        <p14:creationId xmlns:p14="http://schemas.microsoft.com/office/powerpoint/2010/main" val="353887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w">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3866" y="4521199"/>
            <a:ext cx="2460132" cy="1640907"/>
          </a:xfrm>
          <a:prstGeom prst="rect">
            <a:avLst/>
          </a:prstGeom>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1200"/>
              </a:spcBef>
              <a:buNone/>
              <a:defRPr baseline="0"/>
            </a:lvl1pPr>
            <a:lvl2pPr>
              <a:spcAft>
                <a:spcPts val="600"/>
              </a:spcAft>
              <a:defRPr/>
            </a:lvl2pPr>
          </a:lstStyle>
          <a:p>
            <a:pPr lvl="0"/>
            <a:r>
              <a:rPr lang="en-US" dirty="0"/>
              <a:t>Reference Citation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The Law</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0" y="203681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4379550"/>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26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59840"/>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0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w - no lin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3866" y="4521199"/>
            <a:ext cx="2460132" cy="1640907"/>
          </a:xfrm>
          <a:prstGeom prst="rect">
            <a:avLst/>
          </a:prstGeom>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1200"/>
              </a:spcBef>
              <a:buNone/>
              <a:defRPr baseline="0"/>
            </a:lvl1pPr>
            <a:lvl2pPr>
              <a:spcAft>
                <a:spcPts val="600"/>
              </a:spcAft>
              <a:defRPr/>
            </a:lvl2pPr>
          </a:lstStyle>
          <a:p>
            <a:pPr lvl="0"/>
            <a:r>
              <a:rPr lang="en-US" dirty="0"/>
              <a:t>Reference Citation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The Law</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0" y="203681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4379550"/>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26000"/>
                  </a:schemeClr>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299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gula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553199" y="4006453"/>
            <a:ext cx="2486025" cy="2175272"/>
          </a:xfrm>
          <a:prstGeom prst="ellipse">
            <a:avLst/>
          </a:prstGeom>
          <a:ln>
            <a:noFill/>
          </a:ln>
          <a:effectLst>
            <a:softEdge rad="190500"/>
          </a:effectLst>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600"/>
              </a:spcBef>
              <a:spcAft>
                <a:spcPts val="1800"/>
              </a:spcAft>
              <a:buNone/>
              <a:defRPr baseline="0"/>
            </a:lvl1pPr>
            <a:lvl2pPr>
              <a:spcAft>
                <a:spcPts val="1200"/>
              </a:spcAft>
              <a:defRPr sz="1800"/>
            </a:lvl2pPr>
          </a:lstStyle>
          <a:p>
            <a:pPr lvl="0"/>
            <a:r>
              <a:rPr lang="en-US" dirty="0"/>
              <a:t>Reference Citation</a:t>
            </a:r>
          </a:p>
          <a:p>
            <a:pPr lvl="1"/>
            <a:r>
              <a:rPr lang="en-US" dirty="0"/>
              <a:t>Reference Links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Regulations</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311083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00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uida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2942" y="3624349"/>
            <a:ext cx="3800301" cy="2531849"/>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pPr lvl="0"/>
            <a:r>
              <a:rPr lang="en-US" dirty="0"/>
              <a:t>Cite any published guidance and provide links to TEGLSs, TENs,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Guidance</a:t>
            </a:r>
          </a:p>
        </p:txBody>
      </p:sp>
    </p:spTree>
    <p:extLst>
      <p:ext uri="{BB962C8B-B14F-4D97-AF65-F5344CB8AC3E}">
        <p14:creationId xmlns:p14="http://schemas.microsoft.com/office/powerpoint/2010/main" val="108979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lementation Tip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828" y="3609975"/>
            <a:ext cx="2872790" cy="2549526"/>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References to guiding practices, examples from the field, available resources on ION or other federal sites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Implementation Tips</a:t>
            </a:r>
          </a:p>
        </p:txBody>
      </p:sp>
    </p:spTree>
    <p:extLst>
      <p:ext uri="{BB962C8B-B14F-4D97-AF65-F5344CB8AC3E}">
        <p14:creationId xmlns:p14="http://schemas.microsoft.com/office/powerpoint/2010/main" val="2573492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chnical_Assistan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Note next TA, upcoming events, training, fact sheets related to the topic.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Technical</a:t>
            </a:r>
            <a:r>
              <a:rPr lang="en-US" sz="3600" b="1" kern="1200" baseline="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 Assistance</a:t>
            </a:r>
            <a:endPar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091" y="-13619"/>
            <a:ext cx="1785494" cy="1340644"/>
          </a:xfrm>
          <a:prstGeom prst="rect">
            <a:avLst/>
          </a:prstGeom>
        </p:spPr>
      </p:pic>
    </p:spTree>
    <p:extLst>
      <p:ext uri="{BB962C8B-B14F-4D97-AF65-F5344CB8AC3E}">
        <p14:creationId xmlns:p14="http://schemas.microsoft.com/office/powerpoint/2010/main" val="164706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3028949"/>
            <a:ext cx="7886700" cy="3054352"/>
          </a:xfrm>
        </p:spPr>
        <p:txBody>
          <a:bodyPr/>
          <a:lstStyle>
            <a:lvl1pPr marL="514350" indent="-514350">
              <a:spcBef>
                <a:spcPts val="1200"/>
              </a:spcBef>
              <a:buFont typeface="+mj-lt"/>
              <a:buAutoNum type="arabicPeriod"/>
              <a:defRPr baseline="0"/>
            </a:lvl1pPr>
            <a:lvl2pPr>
              <a:spcAft>
                <a:spcPts val="600"/>
              </a:spcAft>
              <a:defRPr/>
            </a:lvl2pPr>
          </a:lstStyle>
          <a:p>
            <a:r>
              <a:rPr lang="en-US" dirty="0"/>
              <a:t>Polling Answer Options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Poll</a:t>
            </a:r>
          </a:p>
        </p:txBody>
      </p:sp>
      <p:sp>
        <p:nvSpPr>
          <p:cNvPr id="6" name="Content Placeholder 2"/>
          <p:cNvSpPr>
            <a:spLocks noGrp="1"/>
          </p:cNvSpPr>
          <p:nvPr>
            <p:ph idx="10" hasCustomPrompt="1"/>
          </p:nvPr>
        </p:nvSpPr>
        <p:spPr>
          <a:xfrm>
            <a:off x="1895475" y="1419226"/>
            <a:ext cx="6619874" cy="1143000"/>
          </a:xfrm>
          <a:prstGeom prst="roundRect">
            <a:avLst/>
          </a:prstGeom>
          <a:solidFill>
            <a:schemeClr val="bg1"/>
          </a:solidFill>
          <a:ln>
            <a:solidFill>
              <a:schemeClr val="bg2">
                <a:lumMod val="60000"/>
                <a:lumOff val="40000"/>
              </a:schemeClr>
            </a:solidFill>
          </a:ln>
        </p:spPr>
        <p:txBody>
          <a:bodyPr bIns="45720" anchor="ctr">
            <a:normAutofit/>
          </a:bodyPr>
          <a:lstStyle>
            <a:lvl1pPr marL="0" indent="0" algn="ctr">
              <a:spcBef>
                <a:spcPts val="1200"/>
              </a:spcBef>
              <a:buFont typeface="+mj-lt"/>
              <a:buNone/>
              <a:defRPr lang="en-US" sz="2600" b="1" i="1" kern="12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vl2pPr>
              <a:spcAft>
                <a:spcPts val="600"/>
              </a:spcAft>
              <a:defRPr/>
            </a:lvl2pPr>
          </a:lstStyle>
          <a:p>
            <a:r>
              <a:rPr lang="en-US" dirty="0"/>
              <a:t>(Enter polling question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354890"/>
            <a:ext cx="1082439" cy="1441224"/>
          </a:xfrm>
          <a:prstGeom prst="rect">
            <a:avLst/>
          </a:prstGeom>
        </p:spPr>
      </p:pic>
      <p:sp>
        <p:nvSpPr>
          <p:cNvPr id="7" name="TextBox 6"/>
          <p:cNvSpPr txBox="1"/>
          <p:nvPr userDrawn="1"/>
        </p:nvSpPr>
        <p:spPr>
          <a:xfrm>
            <a:off x="1711089" y="2573018"/>
            <a:ext cx="6711950" cy="327782"/>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1700" b="0" i="1" kern="1200" dirty="0">
                <a:solidFill>
                  <a:schemeClr val="bg1">
                    <a:lumMod val="50000"/>
                  </a:schemeClr>
                </a:solidFill>
                <a:latin typeface="+mj-lt"/>
                <a:ea typeface="+mj-ea"/>
                <a:cs typeface="+mj-cs"/>
              </a:rPr>
              <a:t>Choose the answer</a:t>
            </a:r>
            <a:r>
              <a:rPr lang="en-US" sz="1700" b="0" i="1" kern="1200" baseline="0" dirty="0">
                <a:solidFill>
                  <a:schemeClr val="bg1">
                    <a:lumMod val="50000"/>
                  </a:schemeClr>
                </a:solidFill>
                <a:latin typeface="+mj-lt"/>
                <a:ea typeface="+mj-ea"/>
                <a:cs typeface="+mj-cs"/>
              </a:rPr>
              <a:t> that best reflects you (or your group):</a:t>
            </a:r>
            <a:endParaRPr lang="en-US" sz="1700" b="0" i="1" kern="12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85074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7866" t="2099" r="11100" b="27218"/>
          <a:stretch/>
        </p:blipFill>
        <p:spPr>
          <a:xfrm>
            <a:off x="-1" y="-1"/>
            <a:ext cx="9143999" cy="6161678"/>
          </a:xfrm>
          <a:prstGeom prst="rect">
            <a:avLst/>
          </a:prstGeom>
          <a:effectLst>
            <a:innerShdw blurRad="381000">
              <a:schemeClr val="accent1">
                <a:alpha val="56000"/>
              </a:schemeClr>
            </a:innerShdw>
          </a:effectLst>
        </p:spPr>
      </p:pic>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594101" y="-1"/>
            <a:ext cx="5549897" cy="1249976"/>
          </a:xfrm>
          <a:prstGeom prst="rect">
            <a:avLst/>
          </a:prstGeom>
          <a:effectLst>
            <a:outerShdw blurRad="165100" dist="38100" dir="8100000" algn="tr" rotWithShape="0">
              <a:schemeClr val="accent1">
                <a:alpha val="40000"/>
              </a:schemeClr>
            </a:outerShd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a:effectLst>
            <a:outerShdw blurRad="50800" dist="38100" dir="18900000" algn="bl" rotWithShape="0">
              <a:schemeClr val="accent1">
                <a:lumMod val="75000"/>
                <a:alpha val="40000"/>
              </a:schemeClr>
            </a:outerShdw>
          </a:effectLst>
        </p:spPr>
      </p:pic>
      <p:sp>
        <p:nvSpPr>
          <p:cNvPr id="13" name="TextBox 12"/>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4" name="Text Placeholder 3"/>
          <p:cNvSpPr>
            <a:spLocks noGrp="1"/>
          </p:cNvSpPr>
          <p:nvPr>
            <p:ph type="body" sz="quarter" idx="10" hasCustomPrompt="1"/>
          </p:nvPr>
        </p:nvSpPr>
        <p:spPr>
          <a:xfrm>
            <a:off x="628650" y="876300"/>
            <a:ext cx="7886700" cy="2311400"/>
          </a:xfrm>
        </p:spPr>
        <p:txBody>
          <a:bodyPr>
            <a:normAutofit/>
          </a:bodyPr>
          <a:lstStyle>
            <a:lvl1pPr marL="0" indent="0">
              <a:lnSpc>
                <a:spcPct val="95000"/>
              </a:lnSpc>
              <a:buNone/>
              <a:defRPr sz="2800" baseline="0"/>
            </a:lvl1pPr>
          </a:lstStyle>
          <a:p>
            <a:pPr lvl="0"/>
            <a:r>
              <a:rPr lang="en-US" dirty="0"/>
              <a:t>Insert quote here.</a:t>
            </a:r>
          </a:p>
        </p:txBody>
      </p:sp>
      <p:sp>
        <p:nvSpPr>
          <p:cNvPr id="15" name="Text Placeholder 3"/>
          <p:cNvSpPr>
            <a:spLocks noGrp="1"/>
          </p:cNvSpPr>
          <p:nvPr>
            <p:ph type="body" sz="quarter" idx="11" hasCustomPrompt="1"/>
          </p:nvPr>
        </p:nvSpPr>
        <p:spPr>
          <a:xfrm>
            <a:off x="628650" y="4242959"/>
            <a:ext cx="7886700" cy="1141897"/>
          </a:xfrm>
          <a:effectLst>
            <a:outerShdw blurRad="50800" dist="25400" dir="8100000" algn="tr" rotWithShape="0">
              <a:schemeClr val="accent1">
                <a:lumMod val="50000"/>
                <a:alpha val="72000"/>
              </a:schemeClr>
            </a:outerShdw>
          </a:effectLst>
        </p:spPr>
        <p:txBody>
          <a:bodyPr>
            <a:noAutofit/>
          </a:bodyPr>
          <a:lstStyle>
            <a:lvl1pPr marL="457200" indent="-457200" algn="r">
              <a:buFont typeface="Wingdings" panose="05000000000000000000" pitchFamily="2" charset="2"/>
              <a:buChar char="u"/>
              <a:defRPr sz="2800" b="0" i="1">
                <a:solidFill>
                  <a:schemeClr val="bg1"/>
                </a:solidFill>
              </a:defRPr>
            </a:lvl1pPr>
            <a:lvl2pPr marL="320040" indent="0" algn="r">
              <a:buNone/>
              <a:defRPr sz="2200">
                <a:solidFill>
                  <a:schemeClr val="bg2">
                    <a:lumMod val="20000"/>
                    <a:lumOff val="80000"/>
                  </a:schemeClr>
                </a:solidFill>
              </a:defRPr>
            </a:lvl2pPr>
          </a:lstStyle>
          <a:p>
            <a:pPr lvl="0"/>
            <a:r>
              <a:rPr lang="en-US" dirty="0"/>
              <a:t>Name of Author</a:t>
            </a:r>
          </a:p>
          <a:p>
            <a:pPr lvl="1"/>
            <a:r>
              <a:rPr lang="en-US" dirty="0"/>
              <a:t>Name of organization or source</a:t>
            </a:r>
          </a:p>
        </p:txBody>
      </p:sp>
      <p:sp>
        <p:nvSpPr>
          <p:cNvPr id="16" name="Title 1"/>
          <p:cNvSpPr txBox="1">
            <a:spLocks/>
          </p:cNvSpPr>
          <p:nvPr userDrawn="1"/>
        </p:nvSpPr>
        <p:spPr>
          <a:xfrm>
            <a:off x="1" y="520756"/>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sp>
        <p:nvSpPr>
          <p:cNvPr id="17" name="Title 1"/>
          <p:cNvSpPr txBox="1">
            <a:spLocks/>
          </p:cNvSpPr>
          <p:nvPr userDrawn="1"/>
        </p:nvSpPr>
        <p:spPr>
          <a:xfrm rot="10800000">
            <a:off x="8515350" y="168241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pic>
        <p:nvPicPr>
          <p:cNvPr id="18" name="imag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03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74845"/>
            <a:ext cx="3892550" cy="4608456"/>
          </a:xfrm>
        </p:spPr>
        <p:txBody>
          <a:bodyPr>
            <a:normAutofit/>
          </a:bodyPr>
          <a:lstStyle>
            <a:lvl1pPr marL="0" indent="0">
              <a:buNone/>
              <a:defRPr sz="2200" b="1"/>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a:t>Name of Resource</a:t>
            </a:r>
          </a:p>
          <a:p>
            <a:pPr lvl="1"/>
            <a:r>
              <a:rPr lang="en-US" dirty="0"/>
              <a:t>Resource Information</a:t>
            </a:r>
          </a:p>
          <a:p>
            <a:pPr lvl="2"/>
            <a:r>
              <a:rPr lang="en-US" dirty="0"/>
              <a:t>Resource Link</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Resources</a:t>
            </a:r>
          </a:p>
        </p:txBody>
      </p:sp>
      <p:sp>
        <p:nvSpPr>
          <p:cNvPr id="6" name="Content Placeholder 2"/>
          <p:cNvSpPr>
            <a:spLocks noGrp="1"/>
          </p:cNvSpPr>
          <p:nvPr>
            <p:ph idx="10" hasCustomPrompt="1"/>
          </p:nvPr>
        </p:nvSpPr>
        <p:spPr>
          <a:xfrm>
            <a:off x="4938669" y="1474845"/>
            <a:ext cx="3892550" cy="4608456"/>
          </a:xfrm>
        </p:spPr>
        <p:txBody>
          <a:bodyPr>
            <a:normAutofit/>
          </a:bodyPr>
          <a:lstStyle>
            <a:lvl1pPr marL="0" indent="0">
              <a:buNone/>
              <a:defRPr sz="2200" b="1"/>
            </a:lvl1pPr>
            <a:lvl2pPr marL="182880" indent="0">
              <a:buNone/>
              <a:defRPr sz="1800"/>
            </a:lvl2pPr>
            <a:lvl3pPr marL="411480" indent="-285750">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a:defRPr sz="1600"/>
            </a:lvl4pPr>
            <a:lvl5pPr>
              <a:defRPr sz="1600"/>
            </a:lvl5pPr>
          </a:lstStyle>
          <a:p>
            <a:pPr lvl="0"/>
            <a:r>
              <a:rPr lang="en-US" dirty="0"/>
              <a:t>Name of Resource</a:t>
            </a:r>
          </a:p>
          <a:p>
            <a:pPr lvl="1"/>
            <a:r>
              <a:rPr lang="en-US" dirty="0"/>
              <a:t>Resource Information</a:t>
            </a:r>
          </a:p>
          <a:p>
            <a:pPr marL="384048" lvl="2" indent="-22860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
            </a:pPr>
            <a:r>
              <a:rPr lang="en-US" dirty="0"/>
              <a:t>Resource Link</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036" y="348968"/>
            <a:ext cx="1806326" cy="1356265"/>
          </a:xfrm>
          <a:prstGeom prst="rect">
            <a:avLst/>
          </a:prstGeom>
        </p:spPr>
      </p:pic>
    </p:spTree>
    <p:extLst>
      <p:ext uri="{BB962C8B-B14F-4D97-AF65-F5344CB8AC3E}">
        <p14:creationId xmlns:p14="http://schemas.microsoft.com/office/powerpoint/2010/main" val="360151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rot="10800000">
            <a:off x="-2" y="3180526"/>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376" y="1709739"/>
            <a:ext cx="7451724" cy="1579561"/>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41376" y="3749551"/>
            <a:ext cx="7451724"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9" name="Group 8"/>
          <p:cNvGrpSpPr/>
          <p:nvPr userDrawn="1"/>
        </p:nvGrpSpPr>
        <p:grpSpPr>
          <a:xfrm rot="10800000">
            <a:off x="0" y="3092366"/>
            <a:ext cx="9575952" cy="851958"/>
            <a:chOff x="-431952" y="1070526"/>
            <a:chExt cx="9575952" cy="851958"/>
          </a:xfrm>
        </p:grpSpPr>
        <p:cxnSp>
          <p:nvCxnSpPr>
            <p:cNvPr id="7" name="Straight Connector 6"/>
            <p:cNvCxnSpPr/>
            <p:nvPr userDrawn="1"/>
          </p:nvCxnSpPr>
          <p:spPr>
            <a:xfrm>
              <a:off x="0" y="1495425"/>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Rectangle 14"/>
            <p:cNvSpPr/>
            <p:nvPr userDrawn="1"/>
          </p:nvSpPr>
          <p:spPr>
            <a:xfrm rot="8100000">
              <a:off x="-431952" y="1070526"/>
              <a:ext cx="851960" cy="851958"/>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9543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71900" y="1474845"/>
            <a:ext cx="3892550" cy="4608456"/>
          </a:xfrm>
        </p:spPr>
        <p:txBody>
          <a:bodyPr>
            <a:normAutofit/>
          </a:bodyPr>
          <a:lstStyle>
            <a:lvl1pPr marL="0" indent="0">
              <a:buNone/>
              <a:defRPr sz="2200" b="1" baseline="0"/>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err="1"/>
              <a:t>FirstName</a:t>
            </a:r>
            <a:r>
              <a:rPr lang="en-US" dirty="0"/>
              <a:t> </a:t>
            </a:r>
            <a:r>
              <a:rPr lang="en-US" dirty="0" err="1"/>
              <a:t>LastName</a:t>
            </a:r>
            <a:endParaRPr lang="en-US" dirty="0"/>
          </a:p>
          <a:p>
            <a:pPr lvl="1"/>
            <a:r>
              <a:rPr lang="en-US" dirty="0"/>
              <a:t>Organization Info</a:t>
            </a:r>
          </a:p>
          <a:p>
            <a:pPr lvl="2"/>
            <a:r>
              <a:rPr lang="en-US" dirty="0"/>
              <a:t>Email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Contact</a:t>
            </a: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74" y="1864797"/>
            <a:ext cx="3539691" cy="3383477"/>
          </a:xfrm>
          <a:prstGeom prst="rect">
            <a:avLst/>
          </a:prstGeom>
        </p:spPr>
      </p:pic>
    </p:spTree>
    <p:extLst>
      <p:ext uri="{BB962C8B-B14F-4D97-AF65-F5344CB8AC3E}">
        <p14:creationId xmlns:p14="http://schemas.microsoft.com/office/powerpoint/2010/main" val="2100413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Any Questions?</a:t>
            </a:r>
          </a:p>
        </p:txBody>
      </p:sp>
      <p:pic>
        <p:nvPicPr>
          <p:cNvPr id="2" name="Picture 1"/>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489"/>
          <a:stretch/>
        </p:blipFill>
        <p:spPr>
          <a:xfrm>
            <a:off x="831596" y="1419159"/>
            <a:ext cx="6089904" cy="474522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5" name="TextBox 4"/>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6" name="Content Placeholder 2"/>
          <p:cNvSpPr>
            <a:spLocks noGrp="1"/>
          </p:cNvSpPr>
          <p:nvPr>
            <p:ph idx="1" hasCustomPrompt="1"/>
          </p:nvPr>
        </p:nvSpPr>
        <p:spPr>
          <a:xfrm>
            <a:off x="5765800" y="3156193"/>
            <a:ext cx="3134360" cy="2624716"/>
          </a:xfrm>
          <a:effectLst/>
        </p:spPr>
        <p:txBody>
          <a:bodyPr anchor="ctr">
            <a:normAutofit/>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lang="en-US" sz="2600" b="0"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8" name="Content Placeholder 2"/>
          <p:cNvSpPr>
            <a:spLocks noGrp="1"/>
          </p:cNvSpPr>
          <p:nvPr>
            <p:ph idx="10" hasCustomPrompt="1"/>
          </p:nvPr>
        </p:nvSpPr>
        <p:spPr>
          <a:xfrm>
            <a:off x="324612" y="1645644"/>
            <a:ext cx="3350260" cy="2624716"/>
          </a:xfrm>
          <a:effectLst/>
        </p:spPr>
        <p:txBody>
          <a:bodyPr anchor="ctr">
            <a:normAutofit/>
          </a:bodyPr>
          <a:lstStyle>
            <a:lvl1pPr marL="0" indent="0" algn="ctr" defTabSz="914400" rtl="0" eaLnBrk="1" latinLnBrk="0" hangingPunct="1">
              <a:lnSpc>
                <a:spcPct val="90000"/>
              </a:lnSpc>
              <a:spcBef>
                <a:spcPts val="1000"/>
              </a:spcBef>
              <a:buClr>
                <a:schemeClr val="accent4"/>
              </a:buClr>
              <a:buFont typeface="Wingdings" panose="05000000000000000000" pitchFamily="2" charset="2"/>
              <a:buNone/>
              <a:defRPr lang="en-US" sz="2600" b="1"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9" name="TextBox 8"/>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10" name="Diamond 9"/>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801262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p:spPr>
      </p:pic>
      <p:grpSp>
        <p:nvGrpSpPr>
          <p:cNvPr id="3" name="Group 2"/>
          <p:cNvGrpSpPr/>
          <p:nvPr userDrawn="1"/>
        </p:nvGrpSpPr>
        <p:grpSpPr>
          <a:xfrm>
            <a:off x="-2" y="0"/>
            <a:ext cx="9144002" cy="6164240"/>
            <a:chOff x="-2" y="0"/>
            <a:chExt cx="9144002" cy="6164240"/>
          </a:xfrm>
        </p:grpSpPr>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 y="1186"/>
              <a:ext cx="9143998" cy="616305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3594103" y="0"/>
              <a:ext cx="5549897" cy="1249976"/>
            </a:xfrm>
            <a:prstGeom prst="rect">
              <a:avLst/>
            </a:prstGeom>
            <a:effectLst>
              <a:outerShdw blurRad="50800" dist="38100" dir="8100000" algn="tr" rotWithShape="0">
                <a:prstClr val="black">
                  <a:alpha val="40000"/>
                </a:prstClr>
              </a:outerShdw>
            </a:effectLst>
          </p:spPr>
        </p:pic>
      </p:grpSp>
      <p:sp>
        <p:nvSpPr>
          <p:cNvPr id="12" name="Content Placeholder 2"/>
          <p:cNvSpPr>
            <a:spLocks noGrp="1"/>
          </p:cNvSpPr>
          <p:nvPr>
            <p:ph idx="1" hasCustomPrompt="1"/>
          </p:nvPr>
        </p:nvSpPr>
        <p:spPr>
          <a:xfrm>
            <a:off x="4526280" y="979545"/>
            <a:ext cx="4373880" cy="2624716"/>
          </a:xfrm>
          <a:effectLst>
            <a:outerShdw blurRad="50800" dist="38100" dir="8100000" algn="tr" rotWithShape="0">
              <a:prstClr val="black">
                <a:alpha val="40000"/>
              </a:prstClr>
            </a:outerShdw>
          </a:effectLst>
        </p:spPr>
        <p:txBody>
          <a:bodyPr anchor="ctr">
            <a:normAutofit/>
          </a:bodyPr>
          <a:lstStyle>
            <a:lvl1pPr marL="0" indent="0" algn="ctr">
              <a:lnSpc>
                <a:spcPct val="100000"/>
              </a:lnSpc>
              <a:buNone/>
              <a:defRPr sz="2800" b="1" baseline="0">
                <a:solidFill>
                  <a:schemeClr val="bg1"/>
                </a:solidFill>
              </a:defRPr>
            </a:lvl1pPr>
          </a:lstStyle>
          <a:p>
            <a:pPr lvl="0"/>
            <a:r>
              <a:rPr lang="en-US" dirty="0"/>
              <a:t>Enter special “Thank You” note here, if applicable.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4" name="TextBox 13"/>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5" name="imag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73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9645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1" name="TextBox 10"/>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2" name="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46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rtai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effectLst/>
        </p:spPr>
      </p:pic>
    </p:spTree>
    <p:extLst>
      <p:ext uri="{BB962C8B-B14F-4D97-AF65-F5344CB8AC3E}">
        <p14:creationId xmlns:p14="http://schemas.microsoft.com/office/powerpoint/2010/main" val="5021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38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941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28650" y="1438274"/>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
        <p:nvSpPr>
          <p:cNvPr id="7" name="Text Placeholder 5"/>
          <p:cNvSpPr>
            <a:spLocks noGrp="1"/>
          </p:cNvSpPr>
          <p:nvPr>
            <p:ph type="body" sz="quarter" idx="11"/>
          </p:nvPr>
        </p:nvSpPr>
        <p:spPr>
          <a:xfrm>
            <a:off x="4629150" y="1438273"/>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307941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ing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93820" y="1474845"/>
            <a:ext cx="4621530" cy="4608456"/>
          </a:xfrm>
        </p:spPr>
        <p:txBody>
          <a:bodyPr/>
          <a:lstStyle>
            <a:lvl1pPr marL="365760" indent="-365760">
              <a:buFont typeface="Wingdings" panose="05000000000000000000" pitchFamily="2" charset="2"/>
              <a:buChar char=""/>
              <a:defRPr lang="en-US" sz="28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2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5" name="Picture Placeholder 4"/>
          <p:cNvSpPr>
            <a:spLocks noGrp="1"/>
          </p:cNvSpPr>
          <p:nvPr>
            <p:ph type="pic" sz="quarter" idx="10"/>
          </p:nvPr>
        </p:nvSpPr>
        <p:spPr>
          <a:xfrm>
            <a:off x="1135063" y="1554163"/>
            <a:ext cx="1684337" cy="170021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23286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plur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3" name="Content Placeholder 2"/>
          <p:cNvSpPr>
            <a:spLocks noGrp="1"/>
          </p:cNvSpPr>
          <p:nvPr>
            <p:ph idx="1" hasCustomPrompt="1"/>
          </p:nvPr>
        </p:nvSpPr>
        <p:spPr>
          <a:xfrm>
            <a:off x="3116580" y="155416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Presenters</a:t>
            </a:r>
          </a:p>
        </p:txBody>
      </p:sp>
      <p:sp>
        <p:nvSpPr>
          <p:cNvPr id="5" name="Picture Placeholder 4"/>
          <p:cNvSpPr>
            <a:spLocks noGrp="1"/>
          </p:cNvSpPr>
          <p:nvPr>
            <p:ph type="pic" sz="quarter" idx="10"/>
          </p:nvPr>
        </p:nvSpPr>
        <p:spPr>
          <a:xfrm>
            <a:off x="1607504" y="1554164"/>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7" name="Picture Placeholder 4"/>
          <p:cNvSpPr>
            <a:spLocks noGrp="1"/>
          </p:cNvSpPr>
          <p:nvPr>
            <p:ph type="pic" sz="quarter" idx="11"/>
          </p:nvPr>
        </p:nvSpPr>
        <p:spPr>
          <a:xfrm>
            <a:off x="1607504" y="3041989"/>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8" name="Picture Placeholder 4"/>
          <p:cNvSpPr>
            <a:spLocks noGrp="1"/>
          </p:cNvSpPr>
          <p:nvPr>
            <p:ph type="pic" sz="quarter" idx="12"/>
          </p:nvPr>
        </p:nvSpPr>
        <p:spPr>
          <a:xfrm>
            <a:off x="1607504" y="4529815"/>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9" name="Content Placeholder 2"/>
          <p:cNvSpPr>
            <a:spLocks noGrp="1"/>
          </p:cNvSpPr>
          <p:nvPr>
            <p:ph idx="13" hasCustomPrompt="1"/>
          </p:nvPr>
        </p:nvSpPr>
        <p:spPr>
          <a:xfrm>
            <a:off x="3116580" y="3041989"/>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10" name="Content Placeholder 2"/>
          <p:cNvSpPr>
            <a:spLocks noGrp="1"/>
          </p:cNvSpPr>
          <p:nvPr>
            <p:ph idx="14" hasCustomPrompt="1"/>
          </p:nvPr>
        </p:nvSpPr>
        <p:spPr>
          <a:xfrm>
            <a:off x="3116580" y="452981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Tree>
    <p:extLst>
      <p:ext uri="{BB962C8B-B14F-4D97-AF65-F5344CB8AC3E}">
        <p14:creationId xmlns:p14="http://schemas.microsoft.com/office/powerpoint/2010/main" val="2222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Where Are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7" name="TextBox 6"/>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8" name="Diamond 7"/>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458355" y="1305228"/>
            <a:ext cx="6968017" cy="4751153"/>
          </a:xfrm>
          <a:prstGeom prst="rect">
            <a:avLst/>
          </a:prstGeom>
          <a:effectLst>
            <a:outerShdw blurRad="63500" dist="38100" dir="8100000" algn="tr" rotWithShape="0">
              <a:prstClr val="black">
                <a:alpha val="20000"/>
              </a:prstClr>
            </a:outerShdw>
          </a:effectLst>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Tree>
    <p:extLst>
      <p:ext uri="{BB962C8B-B14F-4D97-AF65-F5344CB8AC3E}">
        <p14:creationId xmlns:p14="http://schemas.microsoft.com/office/powerpoint/2010/main" val="6226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Objectives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
        <p:nvSpPr>
          <p:cNvPr id="3" name="Content Placeholder 2"/>
          <p:cNvSpPr>
            <a:spLocks noGrp="1"/>
          </p:cNvSpPr>
          <p:nvPr>
            <p:ph idx="1"/>
          </p:nvPr>
        </p:nvSpPr>
        <p:spPr/>
        <p:txBody>
          <a:bodyPr/>
          <a:lstStyle>
            <a:lvl1pPr marL="365760" indent="-365760">
              <a:buFont typeface="Wingdings" panose="05000000000000000000" pitchFamily="2" charset="2"/>
              <a:buChar char="ü"/>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97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 y="1252542"/>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628650" y="237205"/>
            <a:ext cx="7886700" cy="884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74845"/>
            <a:ext cx="7886700" cy="46084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grpSp>
        <p:nvGrpSpPr>
          <p:cNvPr id="4" name="Group 3"/>
          <p:cNvGrpSpPr/>
          <p:nvPr userDrawn="1"/>
        </p:nvGrpSpPr>
        <p:grpSpPr>
          <a:xfrm>
            <a:off x="-543406" y="704924"/>
            <a:ext cx="9687406" cy="1090106"/>
            <a:chOff x="-543406" y="704924"/>
            <a:chExt cx="9687406" cy="1090106"/>
          </a:xfrm>
        </p:grpSpPr>
        <p:cxnSp>
          <p:nvCxnSpPr>
            <p:cNvPr id="11" name="Straight Connector 10"/>
            <p:cNvCxnSpPr/>
            <p:nvPr userDrawn="1"/>
          </p:nvCxnSpPr>
          <p:spPr>
            <a:xfrm>
              <a:off x="0" y="1249977"/>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14"/>
            <p:cNvSpPr/>
            <p:nvPr userDrawn="1"/>
          </p:nvSpPr>
          <p:spPr>
            <a:xfrm rot="8100000">
              <a:off x="-543406" y="704924"/>
              <a:ext cx="1090108" cy="109010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age.jpg"/>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userDrawn="1"/>
        </p:nvPicPr>
        <p:blipFill rotWithShape="1">
          <a:blip r:embed="rId29"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cxnSp>
        <p:nvCxnSpPr>
          <p:cNvPr id="12" name="Straight Connector 11"/>
          <p:cNvCxnSpPr/>
          <p:nvPr userDrawn="1"/>
        </p:nvCxnSpPr>
        <p:spPr>
          <a:xfrm>
            <a:off x="0"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5" name="Picture 4"/>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spTree>
    <p:extLst>
      <p:ext uri="{BB962C8B-B14F-4D97-AF65-F5344CB8AC3E}">
        <p14:creationId xmlns:p14="http://schemas.microsoft.com/office/powerpoint/2010/main" val="2225937397"/>
      </p:ext>
    </p:extLst>
  </p:cSld>
  <p:clrMap bg1="lt1" tx1="dk1" bg2="lt2" tx2="dk2" accent1="accent1" accent2="accent2" accent3="accent3" accent4="accent4" accent5="accent5" accent6="accent6" hlink="hlink" folHlink="folHlink"/>
  <p:sldLayoutIdLst>
    <p:sldLayoutId id="2147483676" r:id="rId1"/>
    <p:sldLayoutId id="2147483663" r:id="rId2"/>
    <p:sldLayoutId id="2147483662" r:id="rId3"/>
    <p:sldLayoutId id="2147483664" r:id="rId4"/>
    <p:sldLayoutId id="2147483684" r:id="rId5"/>
    <p:sldLayoutId id="2147483679" r:id="rId6"/>
    <p:sldLayoutId id="2147483681" r:id="rId7"/>
    <p:sldLayoutId id="2147483682" r:id="rId8"/>
    <p:sldLayoutId id="2147483683" r:id="rId9"/>
    <p:sldLayoutId id="2147483677" r:id="rId10"/>
    <p:sldLayoutId id="2147483687" r:id="rId11"/>
    <p:sldLayoutId id="2147483721" r:id="rId12"/>
    <p:sldLayoutId id="2147483688" r:id="rId13"/>
    <p:sldLayoutId id="2147483689" r:id="rId14"/>
    <p:sldLayoutId id="2147483690" r:id="rId15"/>
    <p:sldLayoutId id="2147483691" r:id="rId16"/>
    <p:sldLayoutId id="2147483692" r:id="rId17"/>
    <p:sldLayoutId id="2147483685" r:id="rId18"/>
    <p:sldLayoutId id="2147483686" r:id="rId19"/>
    <p:sldLayoutId id="2147483693" r:id="rId20"/>
    <p:sldLayoutId id="2147483678" r:id="rId21"/>
    <p:sldLayoutId id="2147483680" r:id="rId22"/>
    <p:sldLayoutId id="2147483666" r:id="rId23"/>
    <p:sldLayoutId id="2147483667" r:id="rId24"/>
    <p:sldLayoutId id="2147483674" r:id="rId25"/>
  </p:sldLayoutIdLst>
  <p:txStyles>
    <p:titleStyle>
      <a:lvl1pPr algn="l" defTabSz="914400" rtl="0" eaLnBrk="1" latinLnBrk="0" hangingPunct="1">
        <a:lnSpc>
          <a:spcPct val="90000"/>
        </a:lnSpc>
        <a:spcBef>
          <a:spcPct val="0"/>
        </a:spcBef>
        <a:buNone/>
        <a:defRPr sz="3600" b="1" i="0" u="none"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p:titleStyle>
    <p:body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dol.gov/crc/188rule" TargetMode="External"/><Relationship Id="rId2" Type="http://schemas.openxmlformats.org/officeDocument/2006/relationships/hyperlink" Target="mailto:civilrightscenter@dol.gov"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dol.gov/crc"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dol.gov/cr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391888"/>
            <a:ext cx="8153400" cy="2238804"/>
          </a:xfrm>
        </p:spPr>
        <p:txBody>
          <a:bodyPr>
            <a:normAutofit fontScale="90000"/>
          </a:bodyPr>
          <a:lstStyle/>
          <a:p>
            <a:pPr algn="ctr"/>
            <a:r>
              <a:rPr lang="en-US" b="1" dirty="0"/>
              <a:t>CRC Updates Section 188 WIOA Equal Opportunity Regulations </a:t>
            </a:r>
            <a:br>
              <a:rPr lang="en-US" dirty="0"/>
            </a:br>
            <a:r>
              <a:rPr lang="en-US" sz="3600" dirty="0"/>
              <a:t>(29 CFR Part 38) </a:t>
            </a:r>
          </a:p>
        </p:txBody>
      </p:sp>
      <p:sp>
        <p:nvSpPr>
          <p:cNvPr id="3" name="Subtitle 2"/>
          <p:cNvSpPr>
            <a:spLocks noGrp="1"/>
          </p:cNvSpPr>
          <p:nvPr>
            <p:ph type="subTitle" idx="1"/>
          </p:nvPr>
        </p:nvSpPr>
        <p:spPr>
          <a:xfrm>
            <a:off x="3409409" y="2625635"/>
            <a:ext cx="5674881" cy="2847703"/>
          </a:xfrm>
        </p:spPr>
        <p:txBody>
          <a:bodyPr>
            <a:normAutofit/>
          </a:bodyPr>
          <a:lstStyle/>
          <a:p>
            <a:pPr algn="r"/>
            <a:r>
              <a:rPr lang="en-US" sz="2000" b="1" dirty="0">
                <a:solidFill>
                  <a:schemeClr val="bg1"/>
                </a:solidFill>
              </a:rPr>
              <a:t>Naomi Barry-Perez, Director </a:t>
            </a:r>
          </a:p>
          <a:p>
            <a:pPr algn="r">
              <a:spcAft>
                <a:spcPts val="1800"/>
              </a:spcAft>
            </a:pPr>
            <a:r>
              <a:rPr lang="en-US" sz="1800" b="1" dirty="0">
                <a:solidFill>
                  <a:schemeClr val="bg1"/>
                </a:solidFill>
              </a:rPr>
              <a:t>Civil Rights Center</a:t>
            </a:r>
          </a:p>
          <a:p>
            <a:pPr algn="r"/>
            <a:r>
              <a:rPr lang="en-US" sz="2000" b="1" dirty="0">
                <a:solidFill>
                  <a:schemeClr val="bg1"/>
                </a:solidFill>
              </a:rPr>
              <a:t>Gerri Fiala, Deputy Assistant Secretary</a:t>
            </a:r>
          </a:p>
          <a:p>
            <a:pPr algn="r">
              <a:spcAft>
                <a:spcPts val="1800"/>
              </a:spcAft>
            </a:pPr>
            <a:r>
              <a:rPr lang="en-US" sz="1800" b="1" dirty="0">
                <a:solidFill>
                  <a:schemeClr val="bg1"/>
                </a:solidFill>
              </a:rPr>
              <a:t>Employment and Training Administration</a:t>
            </a:r>
          </a:p>
          <a:p>
            <a:pPr algn="r"/>
            <a:r>
              <a:rPr lang="en-US" sz="2000" b="1" dirty="0">
                <a:solidFill>
                  <a:schemeClr val="bg1"/>
                </a:solidFill>
              </a:rPr>
              <a:t>Jennifer Sheehy, Deputy Assistant Secretary</a:t>
            </a:r>
          </a:p>
          <a:p>
            <a:pPr algn="r"/>
            <a:r>
              <a:rPr lang="en-US" sz="1800" b="1" dirty="0">
                <a:solidFill>
                  <a:schemeClr val="bg1"/>
                </a:solidFill>
              </a:rPr>
              <a:t>Office of Disability Employment Policy</a:t>
            </a:r>
          </a:p>
          <a:p>
            <a:endParaRPr lang="en-US" sz="2000" dirty="0">
              <a:solidFill>
                <a:schemeClr val="bg1"/>
              </a:solidFill>
            </a:endParaRPr>
          </a:p>
        </p:txBody>
      </p:sp>
      <p:sp>
        <p:nvSpPr>
          <p:cNvPr id="4" name="Text Placeholder 3"/>
          <p:cNvSpPr>
            <a:spLocks noGrp="1"/>
          </p:cNvSpPr>
          <p:nvPr>
            <p:ph type="body" sz="quarter" idx="10"/>
          </p:nvPr>
        </p:nvSpPr>
        <p:spPr>
          <a:xfrm>
            <a:off x="6525261" y="5172888"/>
            <a:ext cx="2559029" cy="431424"/>
          </a:xfrm>
        </p:spPr>
        <p:txBody>
          <a:bodyPr/>
          <a:lstStyle/>
          <a:p>
            <a:r>
              <a:rPr lang="en-US" dirty="0"/>
              <a:t>12/15/16</a:t>
            </a:r>
          </a:p>
        </p:txBody>
      </p:sp>
      <p:sp>
        <p:nvSpPr>
          <p:cNvPr id="5" name="Text Placeholder 4"/>
          <p:cNvSpPr>
            <a:spLocks noGrp="1"/>
          </p:cNvSpPr>
          <p:nvPr>
            <p:ph type="body" sz="quarter" idx="11"/>
          </p:nvPr>
        </p:nvSpPr>
        <p:spPr>
          <a:xfrm>
            <a:off x="0" y="5303862"/>
            <a:ext cx="3797299" cy="431424"/>
          </a:xfrm>
        </p:spPr>
        <p:txBody>
          <a:bodyPr/>
          <a:lstStyle/>
          <a:p>
            <a:r>
              <a:rPr lang="en-US" sz="1600" dirty="0"/>
              <a:t>Presented by the U.S. Department of Labor</a:t>
            </a:r>
          </a:p>
        </p:txBody>
      </p:sp>
    </p:spTree>
    <p:extLst>
      <p:ext uri="{BB962C8B-B14F-4D97-AF65-F5344CB8AC3E}">
        <p14:creationId xmlns:p14="http://schemas.microsoft.com/office/powerpoint/2010/main" val="148487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13510" y="1618536"/>
            <a:ext cx="8830490" cy="4608456"/>
          </a:xfrm>
        </p:spPr>
        <p:txBody>
          <a:bodyPr>
            <a:normAutofit/>
          </a:bodyPr>
          <a:lstStyle/>
          <a:p>
            <a:pPr>
              <a:spcBef>
                <a:spcPts val="0"/>
              </a:spcBef>
              <a:spcAft>
                <a:spcPts val="3600"/>
              </a:spcAft>
            </a:pPr>
            <a:r>
              <a:rPr lang="en-US" sz="2800" dirty="0"/>
              <a:t>The update ensures the entire workforce system is aware of current equal opportunity rights and responsibilities of beneficiaries and recipients of WIOA Title I financial assistance.</a:t>
            </a:r>
          </a:p>
          <a:p>
            <a:r>
              <a:rPr lang="en-US" sz="2800" dirty="0"/>
              <a:t>This rule increases equality of opportunity for the millions of job applicants, training participants, program beneficiaries, and employees of recipients who interact with the workforce development system each year.  </a:t>
            </a:r>
          </a:p>
          <a:p>
            <a:endParaRPr lang="en-US" sz="2800" dirty="0"/>
          </a:p>
          <a:p>
            <a:endParaRPr lang="en-US" sz="2800"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304524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2129245"/>
            <a:ext cx="7886700" cy="3174275"/>
          </a:xfrm>
        </p:spPr>
        <p:txBody>
          <a:bodyPr>
            <a:normAutofit/>
          </a:bodyPr>
          <a:lstStyle/>
          <a:p>
            <a:r>
              <a:rPr lang="en-US" sz="2800" dirty="0"/>
              <a:t>The rule’s updates also enhance access to the system, in particular for people with disabilities, individuals with limited English proficiency, transgender individuals who may face various forms of sex discrimination, and individuals who are pregnant, have had a child or have related medical conditions.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F6A7E49-95FA-4A64-88D4-A36569E0005B}" type="slidenum">
              <a:rPr lang="en-US" smtClean="0"/>
              <a:t>11</a:t>
            </a:fld>
            <a:endParaRPr lang="en-US"/>
          </a:p>
        </p:txBody>
      </p:sp>
    </p:spTree>
    <p:extLst>
      <p:ext uri="{BB962C8B-B14F-4D97-AF65-F5344CB8AC3E}">
        <p14:creationId xmlns:p14="http://schemas.microsoft.com/office/powerpoint/2010/main" val="233205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What’s New in the Final Rule</a:t>
            </a:r>
            <a:endParaRPr lang="en-US" dirty="0"/>
          </a:p>
        </p:txBody>
      </p:sp>
      <p:sp>
        <p:nvSpPr>
          <p:cNvPr id="3" name="Content Placeholder 2"/>
          <p:cNvSpPr>
            <a:spLocks noGrp="1"/>
          </p:cNvSpPr>
          <p:nvPr>
            <p:ph idx="1"/>
          </p:nvPr>
        </p:nvSpPr>
        <p:spPr>
          <a:xfrm>
            <a:off x="431074" y="1474845"/>
            <a:ext cx="8373292" cy="4608456"/>
          </a:xfrm>
        </p:spPr>
        <p:txBody>
          <a:bodyPr>
            <a:normAutofit/>
          </a:bodyPr>
          <a:lstStyle/>
          <a:p>
            <a:pPr>
              <a:spcBef>
                <a:spcPts val="0"/>
              </a:spcBef>
              <a:spcAft>
                <a:spcPts val="3600"/>
              </a:spcAft>
            </a:pPr>
            <a:r>
              <a:rPr lang="en-US" sz="2800" dirty="0"/>
              <a:t>CRC has revised its regulations to implement the nondiscrimination and equal opportunity obligations under WIOA </a:t>
            </a:r>
            <a:r>
              <a:rPr lang="en-US" sz="2800" b="1" dirty="0"/>
              <a:t>Section 188</a:t>
            </a:r>
            <a:r>
              <a:rPr lang="en-US" sz="2800" dirty="0"/>
              <a:t>.  </a:t>
            </a:r>
          </a:p>
          <a:p>
            <a:pPr>
              <a:spcBef>
                <a:spcPts val="0"/>
              </a:spcBef>
              <a:spcAft>
                <a:spcPts val="3600"/>
              </a:spcAft>
            </a:pPr>
            <a:r>
              <a:rPr lang="en-US" sz="2800" b="1" dirty="0"/>
              <a:t>Section 188 </a:t>
            </a:r>
            <a:r>
              <a:rPr lang="en-US" sz="2800" dirty="0"/>
              <a:t>prohibits discrimination against individuals in any WIOA Title I–financially assisted program or activity, which includes job training for adults and youth and programs or activities provided by recipients at American Job Centers (one-stop centers).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170458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300446" y="1657727"/>
            <a:ext cx="8660674" cy="4608456"/>
          </a:xfrm>
        </p:spPr>
        <p:txBody>
          <a:bodyPr>
            <a:normAutofit/>
          </a:bodyPr>
          <a:lstStyle/>
          <a:p>
            <a:pPr>
              <a:spcBef>
                <a:spcPts val="0"/>
              </a:spcBef>
              <a:spcAft>
                <a:spcPts val="3600"/>
              </a:spcAft>
            </a:pPr>
            <a:r>
              <a:rPr lang="en-US" sz="2800" dirty="0"/>
              <a:t>These programs or activities may not refuse to offer or provide services to individuals because  of their race, color, religion, sex, national origin, age, disability, or political affiliation or belief. </a:t>
            </a:r>
          </a:p>
          <a:p>
            <a:pPr>
              <a:spcBef>
                <a:spcPts val="0"/>
              </a:spcBef>
              <a:spcAft>
                <a:spcPts val="3600"/>
              </a:spcAft>
            </a:pPr>
            <a:r>
              <a:rPr lang="en-US" sz="2800" dirty="0"/>
              <a:t>Discrimination on these bases is also prohibited against employees who are employed in the administration of, or in connection with, any WIOA Title I-financially assisted program or activity.</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423737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1959429"/>
            <a:ext cx="7886700" cy="3082834"/>
          </a:xfrm>
        </p:spPr>
        <p:txBody>
          <a:bodyPr>
            <a:normAutofit/>
          </a:bodyPr>
          <a:lstStyle/>
          <a:p>
            <a:r>
              <a:rPr lang="en-US" sz="2800" dirty="0"/>
              <a:t>Beneficiaries, applicants, and participants – as defined by the Final Rule – cannot be denied covered services because of their citizenship status, and cannot be denied their rights because of participation in a WIOA Title I–financially assisted program or activity.</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128058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1685109"/>
            <a:ext cx="7886700" cy="3814354"/>
          </a:xfrm>
        </p:spPr>
        <p:txBody>
          <a:bodyPr>
            <a:normAutofit/>
          </a:bodyPr>
          <a:lstStyle/>
          <a:p>
            <a:r>
              <a:rPr lang="en-US" sz="2800" dirty="0"/>
              <a:t>The rule applies to recipients of WIOA Title I financial assistance and to programs and activities that are operated by American Job Center partners (one-stop partners) as part of the American Job Center system (one-stop delivery system), such as Unemployment Insurance, Temporary Assistance for Needy Families, adult education, Trade Adjustment Assistance, and others.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336083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Rule …</a:t>
            </a:r>
          </a:p>
        </p:txBody>
      </p:sp>
      <p:sp>
        <p:nvSpPr>
          <p:cNvPr id="3" name="Content Placeholder 2"/>
          <p:cNvSpPr>
            <a:spLocks noGrp="1"/>
          </p:cNvSpPr>
          <p:nvPr>
            <p:ph idx="1"/>
          </p:nvPr>
        </p:nvSpPr>
        <p:spPr>
          <a:xfrm>
            <a:off x="628650" y="1277898"/>
            <a:ext cx="8371659" cy="4608456"/>
          </a:xfrm>
        </p:spPr>
        <p:txBody>
          <a:bodyPr>
            <a:normAutofit fontScale="92500" lnSpcReduction="10000"/>
          </a:bodyPr>
          <a:lstStyle/>
          <a:p>
            <a:pPr lvl="0">
              <a:spcBef>
                <a:spcPts val="0"/>
              </a:spcBef>
              <a:spcAft>
                <a:spcPts val="1200"/>
              </a:spcAft>
            </a:pPr>
            <a:r>
              <a:rPr lang="en-US" b="1" dirty="0"/>
              <a:t>Updates the nondiscrimination and equal opportunity provisions to align them with current law and legal principles</a:t>
            </a:r>
            <a:r>
              <a:rPr lang="en-US" dirty="0"/>
              <a:t>.</a:t>
            </a:r>
          </a:p>
          <a:p>
            <a:pPr lvl="0">
              <a:spcBef>
                <a:spcPts val="0"/>
              </a:spcBef>
              <a:spcAft>
                <a:spcPts val="600"/>
              </a:spcAft>
            </a:pPr>
            <a:r>
              <a:rPr lang="en-US" dirty="0"/>
              <a:t>The rule captures developments since 1999 under the following laws, reflected in case law and in regulations issued by other Federal agencies, including the Departments of Justice and Education and the Equal Employment Opportunity Commission: </a:t>
            </a:r>
            <a:endParaRPr lang="en-US" sz="2800" dirty="0"/>
          </a:p>
          <a:p>
            <a:pPr lvl="1">
              <a:spcBef>
                <a:spcPts val="0"/>
              </a:spcBef>
              <a:spcAft>
                <a:spcPts val="1200"/>
              </a:spcAft>
            </a:pPr>
            <a:r>
              <a:rPr lang="en-US" dirty="0"/>
              <a:t>Title VI and Title VII of the Civil Rights Act of 1964; </a:t>
            </a:r>
            <a:endParaRPr lang="en-US" sz="2400" dirty="0"/>
          </a:p>
          <a:p>
            <a:pPr lvl="1">
              <a:spcBef>
                <a:spcPts val="0"/>
              </a:spcBef>
              <a:spcAft>
                <a:spcPts val="1200"/>
              </a:spcAft>
            </a:pPr>
            <a:r>
              <a:rPr lang="en-US" dirty="0"/>
              <a:t>Title IX of the Education Amendments of 1972;</a:t>
            </a:r>
            <a:endParaRPr lang="en-US" sz="2400" dirty="0"/>
          </a:p>
          <a:p>
            <a:pPr lvl="1">
              <a:spcBef>
                <a:spcPts val="0"/>
              </a:spcBef>
              <a:spcAft>
                <a:spcPts val="1200"/>
              </a:spcAft>
            </a:pPr>
            <a:r>
              <a:rPr lang="en-US" dirty="0"/>
              <a:t>The Americans with Disabilities Act of 1990 and the ADA Amendments Act of 2008; and</a:t>
            </a:r>
            <a:endParaRPr lang="en-US" sz="2400" dirty="0"/>
          </a:p>
          <a:p>
            <a:pPr lvl="1"/>
            <a:r>
              <a:rPr lang="en-US" dirty="0"/>
              <a:t>Section 504 of the Rehabilitation Act of 1973.</a:t>
            </a:r>
            <a:endParaRPr lang="en-US" sz="2400" dirty="0"/>
          </a:p>
          <a:p>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74453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spcAft>
                <a:spcPts val="3000"/>
              </a:spcAft>
            </a:pPr>
            <a:r>
              <a:rPr lang="en-US" sz="2800" dirty="0"/>
              <a:t>While the rule makes many substantive changes since 1999, the final rule does not impose significant new obligations on recipients. </a:t>
            </a:r>
          </a:p>
          <a:p>
            <a:pPr>
              <a:spcBef>
                <a:spcPts val="0"/>
              </a:spcBef>
              <a:spcAft>
                <a:spcPts val="3000"/>
              </a:spcAft>
            </a:pPr>
            <a:r>
              <a:rPr lang="en-US" sz="2800" dirty="0"/>
              <a:t>The rule’s updated provisions generally reflect obligations already imposed by changes to other nondiscrimination and equal opportunity laws.</a:t>
            </a:r>
          </a:p>
          <a:p>
            <a:pPr>
              <a:spcBef>
                <a:spcPts val="0"/>
              </a:spcBef>
              <a:spcAft>
                <a:spcPts val="3000"/>
              </a:spcAft>
            </a:pPr>
            <a:endParaRPr lang="en-US" sz="2800"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360224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Rule …</a:t>
            </a:r>
          </a:p>
        </p:txBody>
      </p:sp>
      <p:sp>
        <p:nvSpPr>
          <p:cNvPr id="3" name="Content Placeholder 2"/>
          <p:cNvSpPr>
            <a:spLocks noGrp="1"/>
          </p:cNvSpPr>
          <p:nvPr>
            <p:ph idx="1"/>
          </p:nvPr>
        </p:nvSpPr>
        <p:spPr>
          <a:xfrm>
            <a:off x="628650" y="1474845"/>
            <a:ext cx="8332470" cy="4608456"/>
          </a:xfrm>
        </p:spPr>
        <p:txBody>
          <a:bodyPr>
            <a:normAutofit/>
          </a:bodyPr>
          <a:lstStyle/>
          <a:p>
            <a:pPr lvl="0">
              <a:spcBef>
                <a:spcPts val="0"/>
              </a:spcBef>
              <a:spcAft>
                <a:spcPts val="2400"/>
              </a:spcAft>
            </a:pPr>
            <a:r>
              <a:rPr lang="en-US" sz="2800" b="1" dirty="0"/>
              <a:t>Ensures protection from discrimination based on pregnancy</a:t>
            </a:r>
            <a:r>
              <a:rPr lang="en-US" sz="2800" dirty="0"/>
              <a:t>.  </a:t>
            </a:r>
          </a:p>
          <a:p>
            <a:pPr lvl="0">
              <a:spcBef>
                <a:spcPts val="0"/>
              </a:spcBef>
              <a:spcAft>
                <a:spcPts val="2400"/>
              </a:spcAft>
            </a:pPr>
            <a:r>
              <a:rPr lang="en-US" sz="2800" dirty="0"/>
              <a:t>The rule makes clear that sex discrimination includes discrimination based on pregnancy, childbirth, and related medical conditions, in accord with the Pregnancy Discrimination Act of 1978, which amended Title VII of the Civil Rights Act of 1964, and in accord with Title IX of the Education Amendments of 1972. </a:t>
            </a:r>
          </a:p>
          <a:p>
            <a:pPr>
              <a:spcBef>
                <a:spcPts val="0"/>
              </a:spcBef>
              <a:spcAft>
                <a:spcPts val="2400"/>
              </a:spcAft>
            </a:pPr>
            <a:endParaRPr lang="en-US" sz="2800"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a:p>
            <a:endParaRPr lang="en-US" dirty="0"/>
          </a:p>
        </p:txBody>
      </p:sp>
    </p:spTree>
    <p:extLst>
      <p:ext uri="{BB962C8B-B14F-4D97-AF65-F5344CB8AC3E}">
        <p14:creationId xmlns:p14="http://schemas.microsoft.com/office/powerpoint/2010/main" val="171854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Rule …</a:t>
            </a:r>
          </a:p>
        </p:txBody>
      </p:sp>
      <p:sp>
        <p:nvSpPr>
          <p:cNvPr id="3" name="Content Placeholder 2"/>
          <p:cNvSpPr>
            <a:spLocks noGrp="1"/>
          </p:cNvSpPr>
          <p:nvPr>
            <p:ph idx="1"/>
          </p:nvPr>
        </p:nvSpPr>
        <p:spPr>
          <a:xfrm>
            <a:off x="720090" y="1306033"/>
            <a:ext cx="8423910" cy="4608456"/>
          </a:xfrm>
        </p:spPr>
        <p:txBody>
          <a:bodyPr>
            <a:normAutofit/>
          </a:bodyPr>
          <a:lstStyle/>
          <a:p>
            <a:pPr>
              <a:spcBef>
                <a:spcPts val="0"/>
              </a:spcBef>
              <a:spcAft>
                <a:spcPts val="3000"/>
              </a:spcAft>
            </a:pPr>
            <a:r>
              <a:rPr lang="en-US" b="1" dirty="0"/>
              <a:t>Safeguards meaningful access to the workforce system for persons with limited English proficiency (LEP).  </a:t>
            </a:r>
          </a:p>
          <a:p>
            <a:pPr>
              <a:spcBef>
                <a:spcPts val="0"/>
              </a:spcBef>
              <a:spcAft>
                <a:spcPts val="3000"/>
              </a:spcAft>
            </a:pPr>
            <a:r>
              <a:rPr lang="en-US" dirty="0"/>
              <a:t>The regulations clarify that discrimination based on national origin includes failing to provide language services to someone with limited English proficiency. </a:t>
            </a:r>
            <a:r>
              <a:rPr lang="en-US" b="1" dirty="0"/>
              <a:t> </a:t>
            </a:r>
          </a:p>
          <a:p>
            <a:pPr>
              <a:spcBef>
                <a:spcPts val="0"/>
              </a:spcBef>
              <a:spcAft>
                <a:spcPts val="3000"/>
              </a:spcAft>
            </a:pPr>
            <a:r>
              <a:rPr lang="en-US" dirty="0"/>
              <a:t>As such, under the rule, recipients must take reasonable steps to ensure that individuals with LEP have meaningful access to aid, benefits, services, and training.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279052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5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1841863"/>
            <a:ext cx="7886700" cy="3500846"/>
          </a:xfrm>
        </p:spPr>
        <p:txBody>
          <a:bodyPr>
            <a:normAutofit/>
          </a:bodyPr>
          <a:lstStyle/>
          <a:p>
            <a:pPr>
              <a:spcBef>
                <a:spcPts val="0"/>
              </a:spcBef>
              <a:spcAft>
                <a:spcPts val="3000"/>
              </a:spcAft>
            </a:pPr>
            <a:r>
              <a:rPr lang="en-US" sz="2800" dirty="0"/>
              <a:t>These steps may include oral interpretation and written translation of both hard-copy and electronic materials into non-English languages.</a:t>
            </a:r>
          </a:p>
          <a:p>
            <a:pPr>
              <a:spcBef>
                <a:spcPts val="0"/>
              </a:spcBef>
              <a:spcAft>
                <a:spcPts val="3000"/>
              </a:spcAft>
            </a:pPr>
            <a:r>
              <a:rPr lang="en-US" sz="2800" dirty="0"/>
              <a:t>This ensures that individuals with LEP are informed about or able to participate in covered programs or activities.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2862563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1619794"/>
            <a:ext cx="7886700" cy="2913018"/>
          </a:xfrm>
        </p:spPr>
        <p:txBody>
          <a:bodyPr>
            <a:normAutofit/>
          </a:bodyPr>
          <a:lstStyle/>
          <a:p>
            <a:r>
              <a:rPr lang="en-US" sz="2800" dirty="0"/>
              <a:t>In addition, the rule clarifies which documents contain “vital” information and thus must be translated into languages spoken by a significant number or portion of the population eligible to be served or likely to be encountered.  </a:t>
            </a:r>
          </a:p>
          <a:p>
            <a:endParaRPr lang="en-US" sz="2800"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65629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1474845"/>
            <a:ext cx="8397784" cy="4608456"/>
          </a:xfrm>
        </p:spPr>
        <p:txBody>
          <a:bodyPr>
            <a:normAutofit/>
          </a:bodyPr>
          <a:lstStyle/>
          <a:p>
            <a:pPr>
              <a:spcBef>
                <a:spcPts val="0"/>
              </a:spcBef>
              <a:spcAft>
                <a:spcPts val="600"/>
              </a:spcAft>
            </a:pPr>
            <a:r>
              <a:rPr lang="en-US" sz="2400" dirty="0"/>
              <a:t>“Vital” information means information, whether written, oral or electronic, </a:t>
            </a:r>
          </a:p>
          <a:p>
            <a:pPr lvl="1">
              <a:spcBef>
                <a:spcPts val="0"/>
              </a:spcBef>
              <a:spcAft>
                <a:spcPts val="600"/>
              </a:spcAft>
            </a:pPr>
            <a:r>
              <a:rPr lang="en-US" sz="2000" dirty="0"/>
              <a:t>that is necessary for an individual to understand how to obtain any aid, benefit, service, and/or training; </a:t>
            </a:r>
          </a:p>
          <a:p>
            <a:pPr lvl="1">
              <a:spcBef>
                <a:spcPts val="0"/>
              </a:spcBef>
              <a:spcAft>
                <a:spcPts val="600"/>
              </a:spcAft>
            </a:pPr>
            <a:r>
              <a:rPr lang="en-US" sz="2000" dirty="0"/>
              <a:t>necessary for an individual to obtain any aid, benefit, service, and/or training; </a:t>
            </a:r>
          </a:p>
          <a:p>
            <a:pPr lvl="1">
              <a:spcBef>
                <a:spcPts val="0"/>
              </a:spcBef>
              <a:spcAft>
                <a:spcPts val="1800"/>
              </a:spcAft>
            </a:pPr>
            <a:r>
              <a:rPr lang="en-US" sz="2000" dirty="0"/>
              <a:t>or required by law. </a:t>
            </a:r>
          </a:p>
          <a:p>
            <a:r>
              <a:rPr lang="en-US" sz="2400" dirty="0"/>
              <a:t>The rule requires recipients to record the limited English proficiency and preferred language of applicants who seek to participate in the workforce development system to help ensure they have the necessary information to serve individuals with LEP effectively.</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a:p>
            <a:endParaRPr lang="en-US" dirty="0"/>
          </a:p>
        </p:txBody>
      </p:sp>
    </p:spTree>
    <p:extLst>
      <p:ext uri="{BB962C8B-B14F-4D97-AF65-F5344CB8AC3E}">
        <p14:creationId xmlns:p14="http://schemas.microsoft.com/office/powerpoint/2010/main" val="207039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1750423"/>
            <a:ext cx="7886700" cy="2926080"/>
          </a:xfrm>
        </p:spPr>
        <p:txBody>
          <a:bodyPr>
            <a:normAutofit/>
          </a:bodyPr>
          <a:lstStyle/>
          <a:p>
            <a:pPr lvl="0"/>
            <a:r>
              <a:rPr lang="en-US" sz="2800" dirty="0"/>
              <a:t>Finally, an appendix to the LEP section of the rule describes promising practices to help recipients comply with their legal obligations and includes the components of a plan to facilitate meaningful access for individuals with limited English proficiency.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99060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Rule …</a:t>
            </a:r>
          </a:p>
        </p:txBody>
      </p:sp>
      <p:sp>
        <p:nvSpPr>
          <p:cNvPr id="3" name="Content Placeholder 2"/>
          <p:cNvSpPr>
            <a:spLocks noGrp="1"/>
          </p:cNvSpPr>
          <p:nvPr>
            <p:ph idx="1"/>
          </p:nvPr>
        </p:nvSpPr>
        <p:spPr>
          <a:xfrm>
            <a:off x="628649" y="1474845"/>
            <a:ext cx="8319407" cy="4608456"/>
          </a:xfrm>
        </p:spPr>
        <p:txBody>
          <a:bodyPr>
            <a:normAutofit/>
          </a:bodyPr>
          <a:lstStyle/>
          <a:p>
            <a:pPr>
              <a:spcBef>
                <a:spcPts val="0"/>
              </a:spcBef>
              <a:spcAft>
                <a:spcPts val="2400"/>
              </a:spcAft>
            </a:pPr>
            <a:r>
              <a:rPr lang="en-US" b="1" dirty="0"/>
              <a:t>Ensures equal access to the workforce system for people with disabilities by bringing the regulations in line with updated disability rights law.</a:t>
            </a:r>
            <a:r>
              <a:rPr lang="en-US" dirty="0"/>
              <a:t>  </a:t>
            </a:r>
          </a:p>
          <a:p>
            <a:pPr>
              <a:spcBef>
                <a:spcPts val="0"/>
              </a:spcBef>
              <a:spcAft>
                <a:spcPts val="2400"/>
              </a:spcAft>
            </a:pPr>
            <a:r>
              <a:rPr lang="en-US" dirty="0"/>
              <a:t>The rule brings the CRC regulations in accord with the Americans with Disabilities Act Amendments Act of 2008 and the implementing regulations and guidance issued by the Department of Justice, as well as the implementing regulations and guidance issued by the Equal Employment Opportunity Commission.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231874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49" y="1698171"/>
            <a:ext cx="8371659" cy="4385130"/>
          </a:xfrm>
        </p:spPr>
        <p:txBody>
          <a:bodyPr>
            <a:normAutofit/>
          </a:bodyPr>
          <a:lstStyle/>
          <a:p>
            <a:pPr lvl="0">
              <a:spcBef>
                <a:spcPts val="0"/>
              </a:spcBef>
              <a:spcAft>
                <a:spcPts val="2400"/>
              </a:spcAft>
            </a:pPr>
            <a:r>
              <a:rPr lang="en-US" sz="2800" dirty="0"/>
              <a:t>The rule’s updated language ensures that the definition of “disability” will be interpreted broadly, which will enable more individuals with disabilities to be effectively served within the workforce development system. </a:t>
            </a:r>
          </a:p>
          <a:p>
            <a:pPr lvl="0">
              <a:spcBef>
                <a:spcPts val="0"/>
              </a:spcBef>
              <a:spcAft>
                <a:spcPts val="2400"/>
              </a:spcAft>
            </a:pPr>
            <a:r>
              <a:rPr lang="en-US" sz="2800" dirty="0"/>
              <a:t>The rule also addresses accessibility requirements (such as for information and electronic technologies) and service animals. </a:t>
            </a:r>
          </a:p>
          <a:p>
            <a:pPr>
              <a:spcBef>
                <a:spcPts val="0"/>
              </a:spcBef>
              <a:spcAft>
                <a:spcPts val="2400"/>
              </a:spcAft>
            </a:pPr>
            <a:endParaRPr lang="en-US" sz="2800" dirty="0"/>
          </a:p>
        </p:txBody>
      </p:sp>
    </p:spTree>
    <p:extLst>
      <p:ext uri="{BB962C8B-B14F-4D97-AF65-F5344CB8AC3E}">
        <p14:creationId xmlns:p14="http://schemas.microsoft.com/office/powerpoint/2010/main" val="310436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Rule …</a:t>
            </a:r>
          </a:p>
        </p:txBody>
      </p:sp>
      <p:sp>
        <p:nvSpPr>
          <p:cNvPr id="3" name="Content Placeholder 2"/>
          <p:cNvSpPr>
            <a:spLocks noGrp="1"/>
          </p:cNvSpPr>
          <p:nvPr>
            <p:ph idx="1"/>
          </p:nvPr>
        </p:nvSpPr>
        <p:spPr>
          <a:xfrm>
            <a:off x="548641" y="1348236"/>
            <a:ext cx="8595359" cy="4608456"/>
          </a:xfrm>
        </p:spPr>
        <p:txBody>
          <a:bodyPr>
            <a:normAutofit/>
          </a:bodyPr>
          <a:lstStyle/>
          <a:p>
            <a:pPr>
              <a:spcBef>
                <a:spcPts val="0"/>
              </a:spcBef>
              <a:spcAft>
                <a:spcPts val="2400"/>
              </a:spcAft>
            </a:pPr>
            <a:r>
              <a:rPr lang="en-US" sz="2400" b="1" dirty="0"/>
              <a:t>Ensures that recipients and beneficiaries are aware of the full scope of their responsibilities and rights.</a:t>
            </a:r>
            <a:r>
              <a:rPr lang="en-US" sz="2400" dirty="0"/>
              <a:t> </a:t>
            </a:r>
          </a:p>
          <a:p>
            <a:pPr>
              <a:spcBef>
                <a:spcPts val="0"/>
              </a:spcBef>
              <a:spcAft>
                <a:spcPts val="2400"/>
              </a:spcAft>
            </a:pPr>
            <a:r>
              <a:rPr lang="en-US" sz="2400" dirty="0"/>
              <a:t>CRC revised the equal opportunity notice or poster that recipients are required to display and distribute in order to ensure that they, and individuals participating in their programs and activities, are aware of the scope of the nondiscrimination and equal opportunity responsibilities and recent developments in law.</a:t>
            </a:r>
          </a:p>
          <a:p>
            <a:pPr>
              <a:spcBef>
                <a:spcPts val="0"/>
              </a:spcBef>
              <a:spcAft>
                <a:spcPts val="2400"/>
              </a:spcAft>
            </a:pPr>
            <a:r>
              <a:rPr lang="en-US" sz="2400" dirty="0"/>
              <a:t>As the final rule explains, CRC will make translations of this notice available to recipients in the ten most frequently used languages in the U.S. (other than English). </a:t>
            </a:r>
          </a:p>
        </p:txBody>
      </p:sp>
    </p:spTree>
    <p:extLst>
      <p:ext uri="{BB962C8B-B14F-4D97-AF65-F5344CB8AC3E}">
        <p14:creationId xmlns:p14="http://schemas.microsoft.com/office/powerpoint/2010/main" val="2761547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49" y="1698171"/>
            <a:ext cx="8410847" cy="4385130"/>
          </a:xfrm>
        </p:spPr>
        <p:txBody>
          <a:bodyPr>
            <a:normAutofit/>
          </a:bodyPr>
          <a:lstStyle/>
          <a:p>
            <a:pPr lvl="0">
              <a:spcBef>
                <a:spcPts val="0"/>
              </a:spcBef>
              <a:spcAft>
                <a:spcPts val="3000"/>
              </a:spcAft>
            </a:pPr>
            <a:r>
              <a:rPr lang="en-US" sz="2800" dirty="0"/>
              <a:t>Changes to the notice reflect, for example, that “sex,” as a prohibited basis for discrimination, includes pregnancy, childbirth, and related medical conditions; transgender status and gender identity; and sex stereotyping.  </a:t>
            </a:r>
          </a:p>
          <a:p>
            <a:pPr lvl="0">
              <a:spcBef>
                <a:spcPts val="0"/>
              </a:spcBef>
              <a:spcAft>
                <a:spcPts val="3000"/>
              </a:spcAft>
            </a:pPr>
            <a:r>
              <a:rPr lang="en-US" sz="2800" dirty="0"/>
              <a:t>Similarly, the changes make clear that discrimination against persons with limited English proficiency is a form of national origin discrimination.</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3586605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Rule …</a:t>
            </a:r>
          </a:p>
        </p:txBody>
      </p:sp>
      <p:sp>
        <p:nvSpPr>
          <p:cNvPr id="3" name="Content Placeholder 2"/>
          <p:cNvSpPr>
            <a:spLocks noGrp="1"/>
          </p:cNvSpPr>
          <p:nvPr>
            <p:ph idx="1"/>
          </p:nvPr>
        </p:nvSpPr>
        <p:spPr>
          <a:xfrm>
            <a:off x="628650" y="1867989"/>
            <a:ext cx="7886700" cy="4215312"/>
          </a:xfrm>
        </p:spPr>
        <p:txBody>
          <a:bodyPr>
            <a:normAutofit/>
          </a:bodyPr>
          <a:lstStyle/>
          <a:p>
            <a:pPr>
              <a:spcBef>
                <a:spcPts val="0"/>
              </a:spcBef>
              <a:spcAft>
                <a:spcPts val="3000"/>
              </a:spcAft>
            </a:pPr>
            <a:r>
              <a:rPr lang="en-US" sz="2800" b="1" dirty="0"/>
              <a:t>Outlines protections against sex discrimination.  </a:t>
            </a:r>
          </a:p>
          <a:p>
            <a:pPr>
              <a:spcBef>
                <a:spcPts val="0"/>
              </a:spcBef>
              <a:spcAft>
                <a:spcPts val="3000"/>
              </a:spcAft>
            </a:pPr>
            <a:r>
              <a:rPr lang="en-US" sz="2800" dirty="0"/>
              <a:t>The rule states that discrimination on the basis of transgender status, gender identity,</a:t>
            </a:r>
            <a:r>
              <a:rPr lang="en-US" sz="2800" strike="sngStrike" dirty="0"/>
              <a:t> </a:t>
            </a:r>
            <a:r>
              <a:rPr lang="en-US" sz="2800" dirty="0"/>
              <a:t>and sex stereotyping are forms of sex discrimination, in accord with similar developments under other civil rights laws.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108640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a:xfrm>
            <a:off x="628650" y="1474845"/>
            <a:ext cx="8214904" cy="4608456"/>
          </a:xfrm>
        </p:spPr>
        <p:txBody>
          <a:bodyPr>
            <a:normAutofit/>
          </a:bodyPr>
          <a:lstStyle/>
          <a:p>
            <a:pPr lvl="0">
              <a:spcBef>
                <a:spcPts val="0"/>
              </a:spcBef>
              <a:spcAft>
                <a:spcPts val="3000"/>
              </a:spcAft>
            </a:pPr>
            <a:r>
              <a:rPr lang="en-US" sz="2800" dirty="0"/>
              <a:t>The rule specifically states that Section 188’s prohibition of discrimination on the basis of sex includes, at a minimum, sex discrimination related to an individual’s sexual orientation where the evidence establishes that the discrimination is based on gender stereotypes. </a:t>
            </a:r>
          </a:p>
          <a:p>
            <a:pPr lvl="0">
              <a:spcBef>
                <a:spcPts val="0"/>
              </a:spcBef>
              <a:spcAft>
                <a:spcPts val="3000"/>
              </a:spcAft>
            </a:pPr>
            <a:r>
              <a:rPr lang="en-US" sz="2800" dirty="0"/>
              <a:t>CRC anticipates that the law regarding sex discrimination will continue to evolve, and CRC will monitor legal developments in this area.</a:t>
            </a:r>
          </a:p>
          <a:p>
            <a:pPr>
              <a:spcBef>
                <a:spcPts val="0"/>
              </a:spcBef>
              <a:spcAft>
                <a:spcPts val="3000"/>
              </a:spcAft>
            </a:pPr>
            <a:endParaRPr lang="en-US" sz="2800"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273132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28650" y="1606731"/>
            <a:ext cx="8306344" cy="4476570"/>
          </a:xfrm>
        </p:spPr>
        <p:txBody>
          <a:bodyPr>
            <a:normAutofit/>
          </a:bodyPr>
          <a:lstStyle/>
          <a:p>
            <a:pPr>
              <a:spcBef>
                <a:spcPts val="0"/>
              </a:spcBef>
              <a:spcAft>
                <a:spcPts val="3000"/>
              </a:spcAft>
            </a:pPr>
            <a:r>
              <a:rPr lang="en-US" dirty="0"/>
              <a:t>Before and during this presentation, questions may be submitted through the webinar. CRC will answer questions after the presentation as time allows.</a:t>
            </a:r>
          </a:p>
          <a:p>
            <a:pPr>
              <a:spcBef>
                <a:spcPts val="0"/>
              </a:spcBef>
              <a:spcAft>
                <a:spcPts val="3000"/>
              </a:spcAft>
            </a:pPr>
            <a:r>
              <a:rPr lang="en-US" dirty="0"/>
              <a:t>At any time, recipients may submit technical assistance requests to CRC at </a:t>
            </a:r>
            <a:r>
              <a:rPr lang="en-US" u="sng" dirty="0">
                <a:hlinkClick r:id="rId2"/>
              </a:rPr>
              <a:t>civilrightscenter@dol.gov</a:t>
            </a:r>
            <a:endParaRPr lang="en-US" u="sng" dirty="0"/>
          </a:p>
          <a:p>
            <a:pPr>
              <a:spcBef>
                <a:spcPts val="0"/>
              </a:spcBef>
              <a:spcAft>
                <a:spcPts val="3000"/>
              </a:spcAft>
            </a:pPr>
            <a:r>
              <a:rPr lang="en-US" dirty="0"/>
              <a:t>More information, and answers to frequently asked questions, may be found on CRC’s website at </a:t>
            </a:r>
            <a:r>
              <a:rPr lang="en-US" dirty="0">
                <a:hlinkClick r:id="rId3"/>
              </a:rPr>
              <a:t>www.dol.gov/crc/188rule</a:t>
            </a:r>
            <a:r>
              <a:rPr lang="en-US" dirty="0"/>
              <a:t>.</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160378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Parting Thoughts</a:t>
            </a:r>
          </a:p>
        </p:txBody>
      </p:sp>
      <p:sp>
        <p:nvSpPr>
          <p:cNvPr id="3" name="Content Placeholder 2"/>
          <p:cNvSpPr>
            <a:spLocks noGrp="1"/>
          </p:cNvSpPr>
          <p:nvPr>
            <p:ph idx="1"/>
          </p:nvPr>
        </p:nvSpPr>
        <p:spPr>
          <a:xfrm>
            <a:off x="628649" y="1474845"/>
            <a:ext cx="8384721" cy="4608456"/>
          </a:xfrm>
        </p:spPr>
        <p:txBody>
          <a:bodyPr>
            <a:normAutofit/>
          </a:bodyPr>
          <a:lstStyle/>
          <a:p>
            <a:pPr>
              <a:spcBef>
                <a:spcPts val="0"/>
              </a:spcBef>
              <a:spcAft>
                <a:spcPts val="3000"/>
              </a:spcAft>
            </a:pPr>
            <a:r>
              <a:rPr lang="en-US" sz="2800" dirty="0"/>
              <a:t>The new WIOA Section 188 regulations were published in the Federal Register on December 2, 2016 and become effective on January 3, 2017.</a:t>
            </a:r>
          </a:p>
          <a:p>
            <a:pPr>
              <a:spcBef>
                <a:spcPts val="0"/>
              </a:spcBef>
              <a:spcAft>
                <a:spcPts val="3000"/>
              </a:spcAft>
            </a:pPr>
            <a:r>
              <a:rPr lang="en-US" sz="2800" dirty="0"/>
              <a:t>They can be found through the links on our website:  </a:t>
            </a:r>
            <a:r>
              <a:rPr lang="en-US" sz="2800" dirty="0">
                <a:hlinkClick r:id="rId2"/>
              </a:rPr>
              <a:t>www.dol.gov/crc</a:t>
            </a:r>
            <a:r>
              <a:rPr lang="en-US" sz="2800" dirty="0"/>
              <a:t>.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3838961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52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28649" y="1474845"/>
            <a:ext cx="8384721" cy="4608456"/>
          </a:xfrm>
        </p:spPr>
        <p:txBody>
          <a:bodyPr>
            <a:normAutofit/>
          </a:bodyPr>
          <a:lstStyle/>
          <a:p>
            <a:pPr>
              <a:spcBef>
                <a:spcPts val="0"/>
              </a:spcBef>
              <a:spcAft>
                <a:spcPts val="3600"/>
              </a:spcAft>
            </a:pPr>
            <a:r>
              <a:rPr lang="en-US" dirty="0"/>
              <a:t>The workforce development system is the backbone of job training and education in the United States.  </a:t>
            </a:r>
          </a:p>
          <a:p>
            <a:pPr>
              <a:spcBef>
                <a:spcPts val="0"/>
              </a:spcBef>
              <a:spcAft>
                <a:spcPts val="3600"/>
              </a:spcAft>
            </a:pPr>
            <a:r>
              <a:rPr lang="en-US" dirty="0"/>
              <a:t>It provides millions of jobseekers and workers the opportunity to learn new skills and obtain new and better jobs.  </a:t>
            </a:r>
          </a:p>
          <a:p>
            <a:pPr>
              <a:spcBef>
                <a:spcPts val="0"/>
              </a:spcBef>
              <a:spcAft>
                <a:spcPts val="3600"/>
              </a:spcAft>
            </a:pPr>
            <a:r>
              <a:rPr lang="en-US" dirty="0"/>
              <a:t>The system also serves a critical role in bringing together workers and businesses to ensure that workers can find good jobs and that employers can find the skilled workers they need.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293137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745588" y="1277897"/>
            <a:ext cx="8019588" cy="4560195"/>
          </a:xfrm>
        </p:spPr>
        <p:txBody>
          <a:bodyPr>
            <a:normAutofit/>
          </a:bodyPr>
          <a:lstStyle/>
          <a:p>
            <a:pPr>
              <a:spcBef>
                <a:spcPts val="0"/>
              </a:spcBef>
              <a:spcAft>
                <a:spcPts val="3000"/>
              </a:spcAft>
            </a:pPr>
            <a:r>
              <a:rPr lang="en-US" dirty="0"/>
              <a:t>An essential element of the workforce development system is its accessibility to everyone on an equal basis.  </a:t>
            </a:r>
          </a:p>
          <a:p>
            <a:pPr>
              <a:spcBef>
                <a:spcPts val="0"/>
              </a:spcBef>
              <a:spcAft>
                <a:spcPts val="3000"/>
              </a:spcAft>
            </a:pPr>
            <a:r>
              <a:rPr lang="en-US" dirty="0"/>
              <a:t>The Department of Labor’s Civil Rights Center (CRC) is tasked with ensuring that all people can access the programs, services, and benefits that the system provides, equally and free from unlawful discrimination. </a:t>
            </a:r>
          </a:p>
          <a:p>
            <a:pPr>
              <a:spcBef>
                <a:spcPts val="0"/>
              </a:spcBef>
              <a:spcAft>
                <a:spcPts val="3000"/>
              </a:spcAft>
            </a:pPr>
            <a:r>
              <a:rPr lang="en-US" dirty="0"/>
              <a:t>These principles are vital to a successful workforce development system.</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a:p>
            <a:endParaRPr lang="en-US" dirty="0"/>
          </a:p>
        </p:txBody>
      </p:sp>
    </p:spTree>
    <p:extLst>
      <p:ext uri="{BB962C8B-B14F-4D97-AF65-F5344CB8AC3E}">
        <p14:creationId xmlns:p14="http://schemas.microsoft.com/office/powerpoint/2010/main" val="136359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28650" y="1854926"/>
            <a:ext cx="7886700" cy="3762104"/>
          </a:xfrm>
        </p:spPr>
        <p:txBody>
          <a:bodyPr>
            <a:normAutofit/>
          </a:bodyPr>
          <a:lstStyle/>
          <a:p>
            <a:r>
              <a:rPr lang="en-US" sz="2800" dirty="0"/>
              <a:t>CRC has updated the regulations implementing the equal opportunity provisions of the bipartisan Workforce Innovation and Opportunity Act (WIOA), which was signed into law in July 2014, to protect participants and other beneficiaries in the workforce development system.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p:txBody>
      </p:sp>
    </p:spTree>
    <p:extLst>
      <p:ext uri="{BB962C8B-B14F-4D97-AF65-F5344CB8AC3E}">
        <p14:creationId xmlns:p14="http://schemas.microsoft.com/office/powerpoint/2010/main" val="262997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 </a:t>
            </a:r>
            <a:br>
              <a:rPr lang="en-US" dirty="0"/>
            </a:br>
            <a:r>
              <a:rPr lang="en-US" dirty="0"/>
              <a:t> </a:t>
            </a:r>
          </a:p>
        </p:txBody>
      </p:sp>
      <p:sp>
        <p:nvSpPr>
          <p:cNvPr id="3" name="Content Placeholder 2"/>
          <p:cNvSpPr>
            <a:spLocks noGrp="1"/>
          </p:cNvSpPr>
          <p:nvPr>
            <p:ph idx="1"/>
          </p:nvPr>
        </p:nvSpPr>
        <p:spPr>
          <a:xfrm>
            <a:off x="91440" y="1291965"/>
            <a:ext cx="8961120" cy="4608456"/>
          </a:xfrm>
        </p:spPr>
        <p:txBody>
          <a:bodyPr>
            <a:normAutofit/>
          </a:bodyPr>
          <a:lstStyle/>
          <a:p>
            <a:pPr marL="0" indent="0" algn="ctr">
              <a:spcBef>
                <a:spcPts val="0"/>
              </a:spcBef>
              <a:spcAft>
                <a:spcPts val="1800"/>
              </a:spcAft>
              <a:buNone/>
            </a:pPr>
            <a:r>
              <a:rPr lang="en-US" sz="3600" b="1" dirty="0"/>
              <a:t>Nondiscrimination and equal opportunity for individuals with disabilities</a:t>
            </a:r>
          </a:p>
          <a:p>
            <a:pPr>
              <a:spcBef>
                <a:spcPts val="0"/>
              </a:spcBef>
              <a:spcAft>
                <a:spcPts val="1200"/>
              </a:spcAft>
            </a:pPr>
            <a:r>
              <a:rPr lang="en-US" dirty="0"/>
              <a:t>Requires that facilities, programs, services, technology, and materials must be physically and programmatically accessible, and </a:t>
            </a:r>
          </a:p>
          <a:p>
            <a:r>
              <a:rPr lang="en-US" dirty="0"/>
              <a:t>that auxiliary aids and services may be required to ensure that communications with individuals with disabilities are as effective as communication with others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endParaRPr lang="en-US" dirty="0"/>
          </a:p>
          <a:p>
            <a:endParaRPr lang="en-US" dirty="0"/>
          </a:p>
        </p:txBody>
      </p:sp>
    </p:spTree>
    <p:extLst>
      <p:ext uri="{BB962C8B-B14F-4D97-AF65-F5344CB8AC3E}">
        <p14:creationId xmlns:p14="http://schemas.microsoft.com/office/powerpoint/2010/main" val="305973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156754" y="1474845"/>
            <a:ext cx="8869680" cy="4608456"/>
          </a:xfrm>
        </p:spPr>
        <p:txBody>
          <a:bodyPr/>
          <a:lstStyle/>
          <a:p>
            <a:pPr marL="0" indent="0" algn="ctr">
              <a:buNone/>
            </a:pPr>
            <a:r>
              <a:rPr lang="en-US" sz="3600" b="1" u="sng" dirty="0"/>
              <a:t>Promising Practices in Achieving Universal Access and Equal Opportunity: A Section 188 Disability Reference Guide </a:t>
            </a:r>
          </a:p>
          <a:p>
            <a:pPr marL="0" indent="0" algn="ctr">
              <a:buNone/>
            </a:pPr>
            <a:endParaRPr lang="en-US" sz="1600" b="1" u="sng" dirty="0"/>
          </a:p>
          <a:p>
            <a:r>
              <a:rPr lang="en-US" dirty="0"/>
              <a:t>This Guide will be updated with the new regulatory citations and re-released in the coming weeks. </a:t>
            </a:r>
          </a:p>
          <a:p>
            <a:r>
              <a:rPr lang="en-US" dirty="0"/>
              <a:t>Available for download at </a:t>
            </a:r>
            <a:r>
              <a:rPr lang="en-US" dirty="0">
                <a:hlinkClick r:id="rId3"/>
              </a:rPr>
              <a:t>www.dol.gov/crc</a:t>
            </a:r>
            <a:r>
              <a:rPr lang="en-US" dirty="0"/>
              <a:t>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a:p>
            <a:endParaRPr lang="en-US" dirty="0"/>
          </a:p>
        </p:txBody>
      </p:sp>
    </p:spTree>
    <p:extLst>
      <p:ext uri="{BB962C8B-B14F-4D97-AF65-F5344CB8AC3E}">
        <p14:creationId xmlns:p14="http://schemas.microsoft.com/office/powerpoint/2010/main" val="171448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Updates</a:t>
            </a:r>
          </a:p>
        </p:txBody>
      </p:sp>
      <p:sp>
        <p:nvSpPr>
          <p:cNvPr id="3" name="Content Placeholder 2"/>
          <p:cNvSpPr>
            <a:spLocks noGrp="1"/>
          </p:cNvSpPr>
          <p:nvPr>
            <p:ph idx="1"/>
          </p:nvPr>
        </p:nvSpPr>
        <p:spPr>
          <a:xfrm>
            <a:off x="209006" y="1750424"/>
            <a:ext cx="8934993" cy="4180114"/>
          </a:xfrm>
        </p:spPr>
        <p:txBody>
          <a:bodyPr>
            <a:noAutofit/>
          </a:bodyPr>
          <a:lstStyle/>
          <a:p>
            <a:pPr>
              <a:spcBef>
                <a:spcPts val="0"/>
              </a:spcBef>
              <a:spcAft>
                <a:spcPts val="2400"/>
              </a:spcAft>
            </a:pPr>
            <a:r>
              <a:rPr lang="en-US" sz="2800" dirty="0"/>
              <a:t>The Final Rule provides important updates to the existing regulations, which have not been substantively updated since 1999.  </a:t>
            </a:r>
          </a:p>
          <a:p>
            <a:pPr>
              <a:spcBef>
                <a:spcPts val="0"/>
              </a:spcBef>
              <a:spcAft>
                <a:spcPts val="2400"/>
              </a:spcAft>
            </a:pPr>
            <a:r>
              <a:rPr lang="en-US" sz="2800" dirty="0"/>
              <a:t>The old rule did not reflect the many developments in civil rights law since that time, changes in the CRC’s enforcement procedures and processes, or new practices of beneficiaries and recipients of WIOA Title I financial assistance (for example, the routine use of computer and internet-based systems).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r>
              <a:rPr lang="en-US" dirty="0"/>
              <a:t> </a:t>
            </a:r>
          </a:p>
          <a:p>
            <a:endParaRPr lang="en-US" dirty="0"/>
          </a:p>
        </p:txBody>
      </p:sp>
    </p:spTree>
    <p:extLst>
      <p:ext uri="{BB962C8B-B14F-4D97-AF65-F5344CB8AC3E}">
        <p14:creationId xmlns:p14="http://schemas.microsoft.com/office/powerpoint/2010/main" val="2374760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76&quot;&gt;&lt;property id=&quot;20148&quot; value=&quot;5&quot;/&gt;&lt;property id=&quot;20300&quot; value=&quot;Slide 33&quot;/&gt;&lt;property id=&quot;20307&quot; value=&quot;261&quot;/&gt;&lt;/object&gt;&lt;object type=&quot;3&quot; unique_id=&quot;18132&quot;&gt;&lt;property id=&quot;20148&quot; value=&quot;5&quot;/&gt;&lt;property id=&quot;20300&quot; value=&quot;Slide 1 - &amp;quot;CRC Updates Section 188 WIOA Equal Opportunity Regulations  (29 CFR Part 38) &amp;quot;&quot;/&gt;&lt;property id=&quot;20307&quot; value=&quot;380&quot;/&gt;&lt;/object&gt;&lt;object type=&quot;3&quot; unique_id=&quot;18133&quot;&gt;&lt;property id=&quot;20148&quot; value=&quot;5&quot;/&gt;&lt;property id=&quot;20300&quot; value=&quot;Slide 2&quot;/&gt;&lt;property id=&quot;20307&quot; value=&quot;411&quot;/&gt;&lt;/object&gt;&lt;object type=&quot;3&quot; unique_id=&quot;18134&quot;&gt;&lt;property id=&quot;20148&quot; value=&quot;5&quot;/&gt;&lt;property id=&quot;20300&quot; value=&quot;Slide 3 - &amp;quot;Questions&amp;quot;&quot;/&gt;&lt;property id=&quot;20307&quot; value=&quot;381&quot;/&gt;&lt;/object&gt;&lt;object type=&quot;3&quot; unique_id=&quot;18135&quot;&gt;&lt;property id=&quot;20148&quot; value=&quot;5&quot;/&gt;&lt;property id=&quot;20300&quot; value=&quot;Slide 4 - &amp;quot;Background&amp;quot;&quot;/&gt;&lt;property id=&quot;20307&quot; value=&quot;382&quot;/&gt;&lt;/object&gt;&lt;object type=&quot;3&quot; unique_id=&quot;18136&quot;&gt;&lt;property id=&quot;20148&quot; value=&quot;5&quot;/&gt;&lt;property id=&quot;20300&quot; value=&quot;Slide 5 - &amp;quot;Background&amp;quot;&quot;/&gt;&lt;property id=&quot;20307&quot; value=&quot;383&quot;/&gt;&lt;/object&gt;&lt;object type=&quot;3&quot; unique_id=&quot;18137&quot;&gt;&lt;property id=&quot;20148&quot; value=&quot;5&quot;/&gt;&lt;property id=&quot;20300&quot; value=&quot;Slide 6 - &amp;quot;Background&amp;quot;&quot;/&gt;&lt;property id=&quot;20307&quot; value=&quot;384&quot;/&gt;&lt;/object&gt;&lt;object type=&quot;3&quot; unique_id=&quot;18138&quot;&gt;&lt;property id=&quot;20148&quot; value=&quot;5&quot;/&gt;&lt;property id=&quot;20300&quot; value=&quot;Slide 7&quot;/&gt;&lt;property id=&quot;20307&quot; value=&quot;385&quot;/&gt;&lt;/object&gt;&lt;object type=&quot;3&quot; unique_id=&quot;18139&quot;&gt;&lt;property id=&quot;20148&quot; value=&quot;5&quot;/&gt;&lt;property id=&quot;20300&quot; value=&quot;Slide 8&quot;/&gt;&lt;property id=&quot;20307&quot; value=&quot;386&quot;/&gt;&lt;/object&gt;&lt;object type=&quot;3&quot; unique_id=&quot;18140&quot;&gt;&lt;property id=&quot;20148&quot; value=&quot;5&quot;/&gt;&lt;property id=&quot;20300&quot; value=&quot;Slide 9 - &amp;quot;Important Updates&amp;quot;&quot;/&gt;&lt;property id=&quot;20307&quot; value=&quot;387&quot;/&gt;&lt;/object&gt;&lt;object type=&quot;3&quot; unique_id=&quot;18141&quot;&gt;&lt;property id=&quot;20148&quot; value=&quot;5&quot;/&gt;&lt;property id=&quot;20300&quot; value=&quot;Slide 10&quot;/&gt;&lt;property id=&quot;20307&quot; value=&quot;388&quot;/&gt;&lt;/object&gt;&lt;object type=&quot;3&quot; unique_id=&quot;18142&quot;&gt;&lt;property id=&quot;20148&quot; value=&quot;5&quot;/&gt;&lt;property id=&quot;20300&quot; value=&quot;Slide 11&quot;/&gt;&lt;property id=&quot;20307&quot; value=&quot;389&quot;/&gt;&lt;/object&gt;&lt;object type=&quot;3&quot; unique_id=&quot;18143&quot;&gt;&lt;property id=&quot;20148&quot; value=&quot;5&quot;/&gt;&lt;property id=&quot;20300&quot; value=&quot;Slide 12 - &amp;quot; What’s New in the Final Rule&amp;quot;&quot;/&gt;&lt;property id=&quot;20307&quot; value=&quot;390&quot;/&gt;&lt;/object&gt;&lt;object type=&quot;3&quot; unique_id=&quot;18144&quot;&gt;&lt;property id=&quot;20148&quot; value=&quot;5&quot;/&gt;&lt;property id=&quot;20300&quot; value=&quot;Slide 13&quot;/&gt;&lt;property id=&quot;20307&quot; value=&quot;391&quot;/&gt;&lt;/object&gt;&lt;object type=&quot;3&quot; unique_id=&quot;18145&quot;&gt;&lt;property id=&quot;20148&quot; value=&quot;5&quot;/&gt;&lt;property id=&quot;20300&quot; value=&quot;Slide 14&quot;/&gt;&lt;property id=&quot;20307&quot; value=&quot;392&quot;/&gt;&lt;/object&gt;&lt;object type=&quot;3&quot; unique_id=&quot;18146&quot;&gt;&lt;property id=&quot;20148&quot; value=&quot;5&quot;/&gt;&lt;property id=&quot;20300&quot; value=&quot;Slide 15&quot;/&gt;&lt;property id=&quot;20307&quot; value=&quot;393&quot;/&gt;&lt;/object&gt;&lt;object type=&quot;3&quot; unique_id=&quot;18147&quot;&gt;&lt;property id=&quot;20148&quot; value=&quot;5&quot;/&gt;&lt;property id=&quot;20300&quot; value=&quot;Slide 16 - &amp;quot;The Final Rule …&amp;quot;&quot;/&gt;&lt;property id=&quot;20307&quot; value=&quot;394&quot;/&gt;&lt;/object&gt;&lt;object type=&quot;3&quot; unique_id=&quot;18148&quot;&gt;&lt;property id=&quot;20148&quot; value=&quot;5&quot;/&gt;&lt;property id=&quot;20300&quot; value=&quot;Slide 17&quot;/&gt;&lt;property id=&quot;20307&quot; value=&quot;395&quot;/&gt;&lt;/object&gt;&lt;object type=&quot;3&quot; unique_id=&quot;18149&quot;&gt;&lt;property id=&quot;20148&quot; value=&quot;5&quot;/&gt;&lt;property id=&quot;20300&quot; value=&quot;Slide 18 - &amp;quot;The Final Rule …&amp;quot;&quot;/&gt;&lt;property id=&quot;20307&quot; value=&quot;396&quot;/&gt;&lt;/object&gt;&lt;object type=&quot;3&quot; unique_id=&quot;18150&quot;&gt;&lt;property id=&quot;20148&quot; value=&quot;5&quot;/&gt;&lt;property id=&quot;20300&quot; value=&quot;Slide 19 - &amp;quot;The Final Rule …&amp;quot;&quot;/&gt;&lt;property id=&quot;20307&quot; value=&quot;397&quot;/&gt;&lt;/object&gt;&lt;object type=&quot;3&quot; unique_id=&quot;18151&quot;&gt;&lt;property id=&quot;20148&quot; value=&quot;5&quot;/&gt;&lt;property id=&quot;20300&quot; value=&quot;Slide 20&quot;/&gt;&lt;property id=&quot;20307&quot; value=&quot;398&quot;/&gt;&lt;/object&gt;&lt;object type=&quot;3&quot; unique_id=&quot;18152&quot;&gt;&lt;property id=&quot;20148&quot; value=&quot;5&quot;/&gt;&lt;property id=&quot;20300&quot; value=&quot;Slide 21&quot;/&gt;&lt;property id=&quot;20307&quot; value=&quot;399&quot;/&gt;&lt;/object&gt;&lt;object type=&quot;3&quot; unique_id=&quot;18153&quot;&gt;&lt;property id=&quot;20148&quot; value=&quot;5&quot;/&gt;&lt;property id=&quot;20300&quot; value=&quot;Slide 22&quot;/&gt;&lt;property id=&quot;20307&quot; value=&quot;400&quot;/&gt;&lt;/object&gt;&lt;object type=&quot;3&quot; unique_id=&quot;18154&quot;&gt;&lt;property id=&quot;20148&quot; value=&quot;5&quot;/&gt;&lt;property id=&quot;20300&quot; value=&quot;Slide 23&quot;/&gt;&lt;property id=&quot;20307&quot; value=&quot;401&quot;/&gt;&lt;/object&gt;&lt;object type=&quot;3&quot; unique_id=&quot;18155&quot;&gt;&lt;property id=&quot;20148&quot; value=&quot;5&quot;/&gt;&lt;property id=&quot;20300&quot; value=&quot;Slide 24 - &amp;quot;The Final Rule …&amp;quot;&quot;/&gt;&lt;property id=&quot;20307&quot; value=&quot;402&quot;/&gt;&lt;/object&gt;&lt;object type=&quot;3&quot; unique_id=&quot;18156&quot;&gt;&lt;property id=&quot;20148&quot; value=&quot;5&quot;/&gt;&lt;property id=&quot;20300&quot; value=&quot;Slide 25&quot;/&gt;&lt;property id=&quot;20307&quot; value=&quot;403&quot;/&gt;&lt;/object&gt;&lt;object type=&quot;3&quot; unique_id=&quot;18157&quot;&gt;&lt;property id=&quot;20148&quot; value=&quot;5&quot;/&gt;&lt;property id=&quot;20300&quot; value=&quot;Slide 26 - &amp;quot;The Final Rule …&amp;quot;&quot;/&gt;&lt;property id=&quot;20307&quot; value=&quot;404&quot;/&gt;&lt;/object&gt;&lt;object type=&quot;3&quot; unique_id=&quot;18158&quot;&gt;&lt;property id=&quot;20148&quot; value=&quot;5&quot;/&gt;&lt;property id=&quot;20300&quot; value=&quot;Slide 27&quot;/&gt;&lt;property id=&quot;20307&quot; value=&quot;405&quot;/&gt;&lt;/object&gt;&lt;object type=&quot;3&quot; unique_id=&quot;18159&quot;&gt;&lt;property id=&quot;20148&quot; value=&quot;5&quot;/&gt;&lt;property id=&quot;20300&quot; value=&quot;Slide 28 - &amp;quot;The Final Rule …&amp;quot;&quot;/&gt;&lt;property id=&quot;20307&quot; value=&quot;406&quot;/&gt;&lt;/object&gt;&lt;object type=&quot;3&quot; unique_id=&quot;18160&quot;&gt;&lt;property id=&quot;20148&quot; value=&quot;5&quot;/&gt;&lt;property id=&quot;20300&quot; value=&quot;Slide 29&quot;/&gt;&lt;property id=&quot;20307&quot; value=&quot;407&quot;/&gt;&lt;/object&gt;&lt;object type=&quot;3&quot; unique_id=&quot;18161&quot;&gt;&lt;property id=&quot;20148&quot; value=&quot;5&quot;/&gt;&lt;property id=&quot;20300&quot; value=&quot;Slide 30 - &amp;quot;Governor responsibilities&amp;quot;&quot;/&gt;&lt;property id=&quot;20307&quot; value=&quot;408&quot;/&gt;&lt;/object&gt;&lt;object type=&quot;3&quot; unique_id=&quot;18162&quot;&gt;&lt;property id=&quot;20148&quot; value=&quot;5&quot;/&gt;&lt;property id=&quot;20300&quot; value=&quot;Slide 31 - &amp;quot;State-level Equal Opportunity Officers&amp;quot;&quot;/&gt;&lt;property id=&quot;20307&quot; value=&quot;409&quot;/&gt;&lt;/object&gt;&lt;object type=&quot;3&quot; unique_id=&quot;18163&quot;&gt;&lt;property id=&quot;20148&quot; value=&quot;5&quot;/&gt;&lt;property id=&quot;20300&quot; value=&quot;Slide 32 - &amp;quot;Effective Date&amp;quot;&quot;/&gt;&lt;property id=&quot;20307&quot; value=&quot;410&quot;/&gt;&lt;/object&gt;&lt;/object&gt;&lt;object type=&quot;8&quot; unique_id=&quot;10152&quot;&gt;&lt;/object&gt;&lt;/object&gt;&lt;/database&gt;"/>
  <p:tag name="SECTOMILLISECCONVERTED" val="1"/>
</p:tagLst>
</file>

<file path=ppt/theme/theme1.xml><?xml version="1.0" encoding="utf-8"?>
<a:theme xmlns:a="http://schemas.openxmlformats.org/drawingml/2006/main" name="Office Theme">
  <a:themeElements>
    <a:clrScheme name="ION - WIOA Colors">
      <a:dk1>
        <a:sysClr val="windowText" lastClr="000000"/>
      </a:dk1>
      <a:lt1>
        <a:sysClr val="window" lastClr="FFFFFF"/>
      </a:lt1>
      <a:dk2>
        <a:srgbClr val="0B366B"/>
      </a:dk2>
      <a:lt2>
        <a:srgbClr val="54BCEA"/>
      </a:lt2>
      <a:accent1>
        <a:srgbClr val="1C4489"/>
      </a:accent1>
      <a:accent2>
        <a:srgbClr val="4F5F9B"/>
      </a:accent2>
      <a:accent3>
        <a:srgbClr val="EAEAF3"/>
      </a:accent3>
      <a:accent4>
        <a:srgbClr val="F36B22"/>
      </a:accent4>
      <a:accent5>
        <a:srgbClr val="F7955B"/>
      </a:accent5>
      <a:accent6>
        <a:srgbClr val="FEF3EA"/>
      </a:accent6>
      <a:hlink>
        <a:srgbClr val="0081E2"/>
      </a:hlink>
      <a:folHlink>
        <a:srgbClr val="7966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7122</TotalTime>
  <Words>1807</Words>
  <Application>Microsoft Office PowerPoint</Application>
  <PresentationFormat>On-screen Show (4:3)</PresentationFormat>
  <Paragraphs>125</Paragraphs>
  <Slides>31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Myriad Pro</vt:lpstr>
      <vt:lpstr>Times New Roman</vt:lpstr>
      <vt:lpstr>Wingdings</vt:lpstr>
      <vt:lpstr>Wingdings 2</vt:lpstr>
      <vt:lpstr>Wingdings 3</vt:lpstr>
      <vt:lpstr>Office Theme</vt:lpstr>
      <vt:lpstr>CRC Updates Section 188 WIOA Equal Opportunity Regulations  (29 CFR Part 38) </vt:lpstr>
      <vt:lpstr>PowerPoint Presentation</vt:lpstr>
      <vt:lpstr>Questions</vt:lpstr>
      <vt:lpstr>Background</vt:lpstr>
      <vt:lpstr>Background</vt:lpstr>
      <vt:lpstr>Background</vt:lpstr>
      <vt:lpstr>   </vt:lpstr>
      <vt:lpstr> </vt:lpstr>
      <vt:lpstr>Important Updates</vt:lpstr>
      <vt:lpstr> </vt:lpstr>
      <vt:lpstr>PowerPoint Presentation</vt:lpstr>
      <vt:lpstr> What’s New in the Final Rule</vt:lpstr>
      <vt:lpstr>PowerPoint Presentation</vt:lpstr>
      <vt:lpstr>PowerPoint Presentation</vt:lpstr>
      <vt:lpstr>PowerPoint Presentation</vt:lpstr>
      <vt:lpstr>The Final Rule …</vt:lpstr>
      <vt:lpstr>PowerPoint Presentation</vt:lpstr>
      <vt:lpstr>The Final Rule …</vt:lpstr>
      <vt:lpstr>The Final Rule …</vt:lpstr>
      <vt:lpstr>PowerPoint Presentation</vt:lpstr>
      <vt:lpstr>PowerPoint Presentation</vt:lpstr>
      <vt:lpstr>PowerPoint Presentation</vt:lpstr>
      <vt:lpstr>PowerPoint Presentation</vt:lpstr>
      <vt:lpstr>The Final Rule …</vt:lpstr>
      <vt:lpstr>PowerPoint Presentation</vt:lpstr>
      <vt:lpstr>The Final Rule …</vt:lpstr>
      <vt:lpstr>PowerPoint Presentation</vt:lpstr>
      <vt:lpstr>The Final Rule …</vt:lpstr>
      <vt:lpstr>PowerPoint Presentation</vt:lpstr>
      <vt:lpstr>Parting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144</cp:revision>
  <cp:lastPrinted>2016-11-29T19:01:00Z</cp:lastPrinted>
  <dcterms:created xsi:type="dcterms:W3CDTF">2016-06-21T17:10:41Z</dcterms:created>
  <dcterms:modified xsi:type="dcterms:W3CDTF">2016-12-15T14:05:44Z</dcterms:modified>
</cp:coreProperties>
</file>