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1"/>
  </p:notesMasterIdLst>
  <p:handoutMasterIdLst>
    <p:handoutMasterId r:id="rId22"/>
  </p:handoutMasterIdLst>
  <p:sldIdLst>
    <p:sldId id="259" r:id="rId2"/>
    <p:sldId id="369" r:id="rId3"/>
    <p:sldId id="408" r:id="rId4"/>
    <p:sldId id="360" r:id="rId5"/>
    <p:sldId id="361" r:id="rId6"/>
    <p:sldId id="370" r:id="rId7"/>
    <p:sldId id="418" r:id="rId8"/>
    <p:sldId id="410" r:id="rId9"/>
    <p:sldId id="411" r:id="rId10"/>
    <p:sldId id="412" r:id="rId11"/>
    <p:sldId id="416" r:id="rId12"/>
    <p:sldId id="417" r:id="rId13"/>
    <p:sldId id="413" r:id="rId14"/>
    <p:sldId id="414" r:id="rId15"/>
    <p:sldId id="415" r:id="rId16"/>
    <p:sldId id="379" r:id="rId17"/>
    <p:sldId id="398" r:id="rId18"/>
    <p:sldId id="409" r:id="rId19"/>
    <p:sldId id="310" r:id="rId20"/>
  </p:sldIdLst>
  <p:sldSz cx="9144000" cy="6858000" type="screen4x3"/>
  <p:notesSz cx="6858000" cy="9144000"/>
  <p:custDataLst>
    <p:tags r:id="rId23"/>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Erica Acevedo"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3284B"/>
    <a:srgbClr val="898989"/>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843"/>
    <p:restoredTop sz="73481" autoAdjust="0"/>
  </p:normalViewPr>
  <p:slideViewPr>
    <p:cSldViewPr snapToGrid="0" snapToObjects="1">
      <p:cViewPr varScale="1">
        <p:scale>
          <a:sx n="62" d="100"/>
          <a:sy n="62" d="100"/>
        </p:scale>
        <p:origin x="1421" y="53"/>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gs" Target="tags/tag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 Id="rId27"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0BC296F-6B08-0D44-A9B2-B6811D05F4DF}" type="doc">
      <dgm:prSet loTypeId="urn:microsoft.com/office/officeart/2005/8/layout/hierarchy1" loCatId="" qsTypeId="urn:microsoft.com/office/officeart/2005/8/quickstyle/simple4" qsCatId="simple" csTypeId="urn:microsoft.com/office/officeart/2005/8/colors/accent1_2" csCatId="accent1" phldr="1"/>
      <dgm:spPr/>
      <dgm:t>
        <a:bodyPr/>
        <a:lstStyle/>
        <a:p>
          <a:endParaRPr lang="en-US"/>
        </a:p>
      </dgm:t>
    </dgm:pt>
    <dgm:pt modelId="{BBD68C50-D3B4-1848-8EA9-4FFB00864135}">
      <dgm:prSet phldrT="[Text]"/>
      <dgm:spPr>
        <a:ln>
          <a:solidFill>
            <a:schemeClr val="tx2">
              <a:lumMod val="75000"/>
            </a:schemeClr>
          </a:solidFill>
        </a:ln>
      </dgm:spPr>
      <dgm:t>
        <a:bodyPr/>
        <a:lstStyle/>
        <a:p>
          <a:r>
            <a:rPr lang="en-US" dirty="0">
              <a:latin typeface="Arial"/>
              <a:cs typeface="Arial"/>
            </a:rPr>
            <a:t>U.S. Department of Labor, Employment &amp; Training Administration</a:t>
          </a:r>
        </a:p>
        <a:p>
          <a:r>
            <a:rPr lang="en-US" dirty="0">
              <a:latin typeface="Arial"/>
              <a:cs typeface="Arial"/>
            </a:rPr>
            <a:t>(National)</a:t>
          </a:r>
        </a:p>
      </dgm:t>
    </dgm:pt>
    <dgm:pt modelId="{C64748D1-2C8B-A14B-A4D8-276463D34889}" type="parTrans" cxnId="{00C15A7B-2F8F-CD46-ACBA-03CD10F2AD7A}">
      <dgm:prSet/>
      <dgm:spPr/>
      <dgm:t>
        <a:bodyPr/>
        <a:lstStyle/>
        <a:p>
          <a:endParaRPr lang="en-US">
            <a:latin typeface="Arial"/>
            <a:cs typeface="Arial"/>
          </a:endParaRPr>
        </a:p>
      </dgm:t>
    </dgm:pt>
    <dgm:pt modelId="{710808CB-713F-4A43-B272-E94CA8951D74}" type="sibTrans" cxnId="{00C15A7B-2F8F-CD46-ACBA-03CD10F2AD7A}">
      <dgm:prSet/>
      <dgm:spPr/>
      <dgm:t>
        <a:bodyPr/>
        <a:lstStyle/>
        <a:p>
          <a:endParaRPr lang="en-US">
            <a:latin typeface="Arial"/>
            <a:cs typeface="Arial"/>
          </a:endParaRPr>
        </a:p>
      </dgm:t>
    </dgm:pt>
    <dgm:pt modelId="{08A164DB-0700-5F46-B9A1-B027F1405942}">
      <dgm:prSet phldrT="[Text]"/>
      <dgm:spPr>
        <a:ln>
          <a:solidFill>
            <a:schemeClr val="tx2">
              <a:lumMod val="75000"/>
            </a:schemeClr>
          </a:solidFill>
        </a:ln>
      </dgm:spPr>
      <dgm:t>
        <a:bodyPr/>
        <a:lstStyle/>
        <a:p>
          <a:r>
            <a:rPr lang="en-US" dirty="0">
              <a:latin typeface="Arial"/>
              <a:cs typeface="Arial"/>
            </a:rPr>
            <a:t>Jobs for the Future</a:t>
          </a:r>
        </a:p>
      </dgm:t>
    </dgm:pt>
    <dgm:pt modelId="{0178B1F8-C721-3C49-BCE7-F32F860131AA}" type="parTrans" cxnId="{84B06D85-AA08-1949-9B9E-E557D93AEFA7}">
      <dgm:prSet/>
      <dgm:spPr>
        <a:ln w="12700">
          <a:solidFill>
            <a:schemeClr val="tx2">
              <a:lumMod val="75000"/>
            </a:schemeClr>
          </a:solidFill>
        </a:ln>
      </dgm:spPr>
      <dgm:t>
        <a:bodyPr/>
        <a:lstStyle/>
        <a:p>
          <a:endParaRPr lang="en-US">
            <a:latin typeface="Arial"/>
            <a:cs typeface="Arial"/>
          </a:endParaRPr>
        </a:p>
      </dgm:t>
    </dgm:pt>
    <dgm:pt modelId="{6822A150-B292-CF46-B564-9EB9535ABC01}" type="sibTrans" cxnId="{84B06D85-AA08-1949-9B9E-E557D93AEFA7}">
      <dgm:prSet/>
      <dgm:spPr/>
      <dgm:t>
        <a:bodyPr/>
        <a:lstStyle/>
        <a:p>
          <a:endParaRPr lang="en-US">
            <a:latin typeface="Arial"/>
            <a:cs typeface="Arial"/>
          </a:endParaRPr>
        </a:p>
      </dgm:t>
    </dgm:pt>
    <dgm:pt modelId="{C16ADBA1-3329-D64D-A923-73E71D12330C}">
      <dgm:prSet/>
      <dgm:spPr>
        <a:ln>
          <a:solidFill>
            <a:schemeClr val="tx2">
              <a:lumMod val="75000"/>
            </a:schemeClr>
          </a:solidFill>
        </a:ln>
      </dgm:spPr>
      <dgm:t>
        <a:bodyPr/>
        <a:lstStyle/>
        <a:p>
          <a:r>
            <a:rPr lang="en-US" dirty="0">
              <a:latin typeface="Arial"/>
              <a:cs typeface="Arial"/>
            </a:rPr>
            <a:t>CalState/Merlot</a:t>
          </a:r>
        </a:p>
      </dgm:t>
    </dgm:pt>
    <dgm:pt modelId="{BF72FF2E-35B7-4846-8E6D-4DE70B77A411}" type="parTrans" cxnId="{524DC614-0EBD-A44F-A552-9AEFEBDE5A29}">
      <dgm:prSet/>
      <dgm:spPr>
        <a:ln w="12700">
          <a:solidFill>
            <a:schemeClr val="tx2">
              <a:lumMod val="75000"/>
            </a:schemeClr>
          </a:solidFill>
        </a:ln>
      </dgm:spPr>
      <dgm:t>
        <a:bodyPr/>
        <a:lstStyle/>
        <a:p>
          <a:endParaRPr lang="en-US">
            <a:latin typeface="Arial"/>
            <a:cs typeface="Arial"/>
          </a:endParaRPr>
        </a:p>
      </dgm:t>
    </dgm:pt>
    <dgm:pt modelId="{F805A922-6147-2E46-942F-8B580B8F2F52}" type="sibTrans" cxnId="{524DC614-0EBD-A44F-A552-9AEFEBDE5A29}">
      <dgm:prSet/>
      <dgm:spPr/>
      <dgm:t>
        <a:bodyPr/>
        <a:lstStyle/>
        <a:p>
          <a:endParaRPr lang="en-US">
            <a:latin typeface="Arial"/>
            <a:cs typeface="Arial"/>
          </a:endParaRPr>
        </a:p>
      </dgm:t>
    </dgm:pt>
    <dgm:pt modelId="{04C027A2-CDF1-4642-90C9-E6FADE5C1CFB}">
      <dgm:prSet/>
      <dgm:spPr>
        <a:ln>
          <a:solidFill>
            <a:schemeClr val="tx2">
              <a:lumMod val="75000"/>
            </a:schemeClr>
          </a:solidFill>
        </a:ln>
      </dgm:spPr>
      <dgm:t>
        <a:bodyPr/>
        <a:lstStyle/>
        <a:p>
          <a:r>
            <a:rPr lang="en-US" dirty="0">
              <a:latin typeface="Arial"/>
              <a:cs typeface="Arial"/>
            </a:rPr>
            <a:t>Maher &amp; Maher </a:t>
          </a:r>
        </a:p>
      </dgm:t>
    </dgm:pt>
    <dgm:pt modelId="{E7BD5B4E-AF1C-5942-BF7B-D719F1B71C54}" type="parTrans" cxnId="{23956645-1DC0-1540-A6F7-3166E06C744F}">
      <dgm:prSet/>
      <dgm:spPr>
        <a:ln w="12700">
          <a:solidFill>
            <a:schemeClr val="tx2">
              <a:lumMod val="75000"/>
            </a:schemeClr>
          </a:solidFill>
        </a:ln>
      </dgm:spPr>
      <dgm:t>
        <a:bodyPr/>
        <a:lstStyle/>
        <a:p>
          <a:endParaRPr lang="en-US">
            <a:latin typeface="Arial"/>
            <a:cs typeface="Arial"/>
          </a:endParaRPr>
        </a:p>
      </dgm:t>
    </dgm:pt>
    <dgm:pt modelId="{D774972B-31DD-4143-B0A6-441769B7E435}" type="sibTrans" cxnId="{23956645-1DC0-1540-A6F7-3166E06C744F}">
      <dgm:prSet/>
      <dgm:spPr/>
      <dgm:t>
        <a:bodyPr/>
        <a:lstStyle/>
        <a:p>
          <a:endParaRPr lang="en-US">
            <a:latin typeface="Arial"/>
            <a:cs typeface="Arial"/>
          </a:endParaRPr>
        </a:p>
      </dgm:t>
    </dgm:pt>
    <dgm:pt modelId="{753F5683-D125-1745-B0B8-1CD860D8BF34}">
      <dgm:prSet/>
      <dgm:spPr>
        <a:ln>
          <a:solidFill>
            <a:schemeClr val="tx2">
              <a:lumMod val="75000"/>
            </a:schemeClr>
          </a:solidFill>
        </a:ln>
      </dgm:spPr>
      <dgm:t>
        <a:bodyPr/>
        <a:lstStyle/>
        <a:p>
          <a:r>
            <a:rPr lang="en-US" dirty="0">
              <a:latin typeface="Arial"/>
              <a:cs typeface="Arial"/>
            </a:rPr>
            <a:t>American Association of Community Colleges</a:t>
          </a:r>
        </a:p>
      </dgm:t>
    </dgm:pt>
    <dgm:pt modelId="{36D2DD83-68FB-C240-924B-E53FB664BB4E}" type="parTrans" cxnId="{C1FF95B4-E4DC-AA4B-9EF3-4AF243CFF51C}">
      <dgm:prSet/>
      <dgm:spPr>
        <a:ln w="12700">
          <a:solidFill>
            <a:schemeClr val="tx2">
              <a:lumMod val="75000"/>
            </a:schemeClr>
          </a:solidFill>
        </a:ln>
      </dgm:spPr>
      <dgm:t>
        <a:bodyPr/>
        <a:lstStyle/>
        <a:p>
          <a:endParaRPr lang="en-US">
            <a:latin typeface="Arial"/>
            <a:cs typeface="Arial"/>
          </a:endParaRPr>
        </a:p>
      </dgm:t>
    </dgm:pt>
    <dgm:pt modelId="{79F04441-1C88-1849-B00C-3C72638C23F4}" type="sibTrans" cxnId="{C1FF95B4-E4DC-AA4B-9EF3-4AF243CFF51C}">
      <dgm:prSet/>
      <dgm:spPr/>
      <dgm:t>
        <a:bodyPr/>
        <a:lstStyle/>
        <a:p>
          <a:endParaRPr lang="en-US">
            <a:latin typeface="Arial"/>
            <a:cs typeface="Arial"/>
          </a:endParaRPr>
        </a:p>
      </dgm:t>
    </dgm:pt>
    <dgm:pt modelId="{A9C14472-D648-1E4E-93C1-1B7ED9FB14CB}">
      <dgm:prSet/>
      <dgm:spPr>
        <a:ln>
          <a:solidFill>
            <a:schemeClr val="tx2">
              <a:lumMod val="75000"/>
            </a:schemeClr>
          </a:solidFill>
        </a:ln>
      </dgm:spPr>
      <dgm:t>
        <a:bodyPr/>
        <a:lstStyle/>
        <a:p>
          <a:r>
            <a:rPr lang="en-US" dirty="0">
              <a:latin typeface="Arial"/>
              <a:cs typeface="Arial"/>
            </a:rPr>
            <a:t>U.S. National Science Foundation</a:t>
          </a:r>
        </a:p>
      </dgm:t>
    </dgm:pt>
    <dgm:pt modelId="{C28AFA86-DA72-D148-8BA6-CDE66A22ADD7}" type="parTrans" cxnId="{D986B12A-8A55-FD4B-A0E9-8319BE8E7C2F}">
      <dgm:prSet/>
      <dgm:spPr/>
      <dgm:t>
        <a:bodyPr/>
        <a:lstStyle/>
        <a:p>
          <a:endParaRPr lang="en-US">
            <a:latin typeface="Arial"/>
            <a:cs typeface="Arial"/>
          </a:endParaRPr>
        </a:p>
      </dgm:t>
    </dgm:pt>
    <dgm:pt modelId="{3C7C4805-A7D9-0E4C-BA4D-11BEC16A39B1}" type="sibTrans" cxnId="{D986B12A-8A55-FD4B-A0E9-8319BE8E7C2F}">
      <dgm:prSet/>
      <dgm:spPr/>
      <dgm:t>
        <a:bodyPr/>
        <a:lstStyle/>
        <a:p>
          <a:endParaRPr lang="en-US">
            <a:latin typeface="Arial"/>
            <a:cs typeface="Arial"/>
          </a:endParaRPr>
        </a:p>
      </dgm:t>
    </dgm:pt>
    <dgm:pt modelId="{4037DDB7-9DFB-2F42-BD74-0FCCD1F41ED7}">
      <dgm:prSet/>
      <dgm:spPr>
        <a:ln>
          <a:solidFill>
            <a:schemeClr val="tx2">
              <a:lumMod val="75000"/>
            </a:schemeClr>
          </a:solidFill>
        </a:ln>
      </dgm:spPr>
      <dgm:t>
        <a:bodyPr/>
        <a:lstStyle/>
        <a:p>
          <a:r>
            <a:rPr lang="en-US" dirty="0">
              <a:latin typeface="Arial"/>
              <a:cs typeface="Arial"/>
            </a:rPr>
            <a:t>ATE Centers</a:t>
          </a:r>
        </a:p>
      </dgm:t>
    </dgm:pt>
    <dgm:pt modelId="{A540A28C-5C8C-0547-9B97-A77B409D9B33}" type="parTrans" cxnId="{93A9B619-78AE-6C45-90F5-A9899870EE5A}">
      <dgm:prSet/>
      <dgm:spPr>
        <a:ln w="12700">
          <a:solidFill>
            <a:schemeClr val="tx2">
              <a:lumMod val="75000"/>
            </a:schemeClr>
          </a:solidFill>
        </a:ln>
      </dgm:spPr>
      <dgm:t>
        <a:bodyPr/>
        <a:lstStyle/>
        <a:p>
          <a:endParaRPr lang="en-US">
            <a:latin typeface="Arial"/>
            <a:cs typeface="Arial"/>
          </a:endParaRPr>
        </a:p>
      </dgm:t>
    </dgm:pt>
    <dgm:pt modelId="{3E9BFF95-E0AE-0C40-BE6B-2A6D56B5E341}" type="sibTrans" cxnId="{93A9B619-78AE-6C45-90F5-A9899870EE5A}">
      <dgm:prSet/>
      <dgm:spPr/>
      <dgm:t>
        <a:bodyPr/>
        <a:lstStyle/>
        <a:p>
          <a:endParaRPr lang="en-US">
            <a:latin typeface="Arial"/>
            <a:cs typeface="Arial"/>
          </a:endParaRPr>
        </a:p>
      </dgm:t>
    </dgm:pt>
    <dgm:pt modelId="{3442899B-68FA-A643-8DAB-214E62BD7585}" type="pres">
      <dgm:prSet presAssocID="{00BC296F-6B08-0D44-A9B2-B6811D05F4DF}" presName="hierChild1" presStyleCnt="0">
        <dgm:presLayoutVars>
          <dgm:chPref val="1"/>
          <dgm:dir/>
          <dgm:animOne val="branch"/>
          <dgm:animLvl val="lvl"/>
          <dgm:resizeHandles/>
        </dgm:presLayoutVars>
      </dgm:prSet>
      <dgm:spPr/>
      <dgm:t>
        <a:bodyPr/>
        <a:lstStyle/>
        <a:p>
          <a:endParaRPr lang="en-US"/>
        </a:p>
      </dgm:t>
    </dgm:pt>
    <dgm:pt modelId="{F4946BA7-3CE5-114A-B785-C8F3E1B4DA49}" type="pres">
      <dgm:prSet presAssocID="{BBD68C50-D3B4-1848-8EA9-4FFB00864135}" presName="hierRoot1" presStyleCnt="0"/>
      <dgm:spPr/>
    </dgm:pt>
    <dgm:pt modelId="{FC73F032-B618-114B-BB16-4A4C1BCF590B}" type="pres">
      <dgm:prSet presAssocID="{BBD68C50-D3B4-1848-8EA9-4FFB00864135}" presName="composite" presStyleCnt="0"/>
      <dgm:spPr/>
    </dgm:pt>
    <dgm:pt modelId="{5C1FE5D2-DC51-E14D-8544-A3E28AE58614}" type="pres">
      <dgm:prSet presAssocID="{BBD68C50-D3B4-1848-8EA9-4FFB00864135}" presName="background" presStyleLbl="node0" presStyleIdx="0" presStyleCnt="2"/>
      <dgm:spPr>
        <a:solidFill>
          <a:schemeClr val="tx2">
            <a:lumMod val="75000"/>
          </a:schemeClr>
        </a:solidFill>
        <a:effectLst/>
      </dgm:spPr>
    </dgm:pt>
    <dgm:pt modelId="{9A4F00F8-6A67-5C4B-9E84-0DC5D6ECE23B}" type="pres">
      <dgm:prSet presAssocID="{BBD68C50-D3B4-1848-8EA9-4FFB00864135}" presName="text" presStyleLbl="fgAcc0" presStyleIdx="0" presStyleCnt="2" custScaleX="113597" custScaleY="109950" custLinFactNeighborX="-52844" custLinFactNeighborY="-1482">
        <dgm:presLayoutVars>
          <dgm:chPref val="3"/>
        </dgm:presLayoutVars>
      </dgm:prSet>
      <dgm:spPr/>
      <dgm:t>
        <a:bodyPr/>
        <a:lstStyle/>
        <a:p>
          <a:endParaRPr lang="en-US"/>
        </a:p>
      </dgm:t>
    </dgm:pt>
    <dgm:pt modelId="{6649ABFA-C967-9C42-B010-A9C274257A25}" type="pres">
      <dgm:prSet presAssocID="{BBD68C50-D3B4-1848-8EA9-4FFB00864135}" presName="hierChild2" presStyleCnt="0"/>
      <dgm:spPr/>
    </dgm:pt>
    <dgm:pt modelId="{11F25EAC-EF1F-0A41-A139-8A007967E6A7}" type="pres">
      <dgm:prSet presAssocID="{0178B1F8-C721-3C49-BCE7-F32F860131AA}" presName="Name10" presStyleLbl="parChTrans1D2" presStyleIdx="0" presStyleCnt="3"/>
      <dgm:spPr/>
      <dgm:t>
        <a:bodyPr/>
        <a:lstStyle/>
        <a:p>
          <a:endParaRPr lang="en-US"/>
        </a:p>
      </dgm:t>
    </dgm:pt>
    <dgm:pt modelId="{04491E9E-CE1E-5344-887E-292CA6D9A973}" type="pres">
      <dgm:prSet presAssocID="{08A164DB-0700-5F46-B9A1-B027F1405942}" presName="hierRoot2" presStyleCnt="0"/>
      <dgm:spPr/>
    </dgm:pt>
    <dgm:pt modelId="{69A53F18-03FD-0740-8D9D-0514558B4A06}" type="pres">
      <dgm:prSet presAssocID="{08A164DB-0700-5F46-B9A1-B027F1405942}" presName="composite2" presStyleCnt="0"/>
      <dgm:spPr/>
    </dgm:pt>
    <dgm:pt modelId="{783A5137-820A-D847-B8CC-B414AB8AF267}" type="pres">
      <dgm:prSet presAssocID="{08A164DB-0700-5F46-B9A1-B027F1405942}" presName="background2" presStyleLbl="node2" presStyleIdx="0" presStyleCnt="3"/>
      <dgm:spPr>
        <a:solidFill>
          <a:schemeClr val="tx2">
            <a:lumMod val="75000"/>
          </a:schemeClr>
        </a:solidFill>
        <a:effectLst/>
      </dgm:spPr>
    </dgm:pt>
    <dgm:pt modelId="{6E50DDCC-9308-574D-9786-08EE1640B632}" type="pres">
      <dgm:prSet presAssocID="{08A164DB-0700-5F46-B9A1-B027F1405942}" presName="text2" presStyleLbl="fgAcc2" presStyleIdx="0" presStyleCnt="3" custLinFactNeighborX="-36939" custLinFactNeighborY="-1265">
        <dgm:presLayoutVars>
          <dgm:chPref val="3"/>
        </dgm:presLayoutVars>
      </dgm:prSet>
      <dgm:spPr/>
      <dgm:t>
        <a:bodyPr/>
        <a:lstStyle/>
        <a:p>
          <a:endParaRPr lang="en-US"/>
        </a:p>
      </dgm:t>
    </dgm:pt>
    <dgm:pt modelId="{57859B20-A491-C14E-8B47-262AD3FB3C9C}" type="pres">
      <dgm:prSet presAssocID="{08A164DB-0700-5F46-B9A1-B027F1405942}" presName="hierChild3" presStyleCnt="0"/>
      <dgm:spPr/>
    </dgm:pt>
    <dgm:pt modelId="{730BCF91-5994-2044-81BC-E029013DA0AA}" type="pres">
      <dgm:prSet presAssocID="{E7BD5B4E-AF1C-5942-BF7B-D719F1B71C54}" presName="Name17" presStyleLbl="parChTrans1D3" presStyleIdx="0" presStyleCnt="2"/>
      <dgm:spPr/>
      <dgm:t>
        <a:bodyPr/>
        <a:lstStyle/>
        <a:p>
          <a:endParaRPr lang="en-US"/>
        </a:p>
      </dgm:t>
    </dgm:pt>
    <dgm:pt modelId="{8BDEB65C-7C86-7645-A3A3-D94EBA93D6FD}" type="pres">
      <dgm:prSet presAssocID="{04C027A2-CDF1-4642-90C9-E6FADE5C1CFB}" presName="hierRoot3" presStyleCnt="0"/>
      <dgm:spPr/>
    </dgm:pt>
    <dgm:pt modelId="{15A826FD-21B7-714F-A8CA-0CACF4907DED}" type="pres">
      <dgm:prSet presAssocID="{04C027A2-CDF1-4642-90C9-E6FADE5C1CFB}" presName="composite3" presStyleCnt="0"/>
      <dgm:spPr/>
    </dgm:pt>
    <dgm:pt modelId="{D841183A-AE99-E34F-AEEC-BFDDDA6B149E}" type="pres">
      <dgm:prSet presAssocID="{04C027A2-CDF1-4642-90C9-E6FADE5C1CFB}" presName="background3" presStyleLbl="node3" presStyleIdx="0" presStyleCnt="2"/>
      <dgm:spPr>
        <a:solidFill>
          <a:schemeClr val="tx2">
            <a:lumMod val="75000"/>
          </a:schemeClr>
        </a:solidFill>
        <a:effectLst/>
      </dgm:spPr>
    </dgm:pt>
    <dgm:pt modelId="{55779194-4F51-174B-9273-E67853468299}" type="pres">
      <dgm:prSet presAssocID="{04C027A2-CDF1-4642-90C9-E6FADE5C1CFB}" presName="text3" presStyleLbl="fgAcc3" presStyleIdx="0" presStyleCnt="2">
        <dgm:presLayoutVars>
          <dgm:chPref val="3"/>
        </dgm:presLayoutVars>
      </dgm:prSet>
      <dgm:spPr/>
      <dgm:t>
        <a:bodyPr/>
        <a:lstStyle/>
        <a:p>
          <a:endParaRPr lang="en-US"/>
        </a:p>
      </dgm:t>
    </dgm:pt>
    <dgm:pt modelId="{7AA7BB12-1E7F-7D43-A01E-E1F19278C76C}" type="pres">
      <dgm:prSet presAssocID="{04C027A2-CDF1-4642-90C9-E6FADE5C1CFB}" presName="hierChild4" presStyleCnt="0"/>
      <dgm:spPr/>
    </dgm:pt>
    <dgm:pt modelId="{80EC68D4-94F4-744A-A03B-1EB6E5866716}" type="pres">
      <dgm:prSet presAssocID="{36D2DD83-68FB-C240-924B-E53FB664BB4E}" presName="Name17" presStyleLbl="parChTrans1D3" presStyleIdx="1" presStyleCnt="2"/>
      <dgm:spPr/>
      <dgm:t>
        <a:bodyPr/>
        <a:lstStyle/>
        <a:p>
          <a:endParaRPr lang="en-US"/>
        </a:p>
      </dgm:t>
    </dgm:pt>
    <dgm:pt modelId="{34BC33A0-ED39-DE4F-8A9F-338B5DB527DD}" type="pres">
      <dgm:prSet presAssocID="{753F5683-D125-1745-B0B8-1CD860D8BF34}" presName="hierRoot3" presStyleCnt="0"/>
      <dgm:spPr/>
    </dgm:pt>
    <dgm:pt modelId="{C879E55B-7DBC-0A46-B6DA-7A7E7A671055}" type="pres">
      <dgm:prSet presAssocID="{753F5683-D125-1745-B0B8-1CD860D8BF34}" presName="composite3" presStyleCnt="0"/>
      <dgm:spPr/>
    </dgm:pt>
    <dgm:pt modelId="{58E25500-82D6-5146-A221-84A9B541C842}" type="pres">
      <dgm:prSet presAssocID="{753F5683-D125-1745-B0B8-1CD860D8BF34}" presName="background3" presStyleLbl="node3" presStyleIdx="1" presStyleCnt="2"/>
      <dgm:spPr>
        <a:solidFill>
          <a:schemeClr val="tx2">
            <a:lumMod val="75000"/>
          </a:schemeClr>
        </a:solidFill>
      </dgm:spPr>
    </dgm:pt>
    <dgm:pt modelId="{6CA8EF98-5A7C-8443-99AC-2F342BF4CC08}" type="pres">
      <dgm:prSet presAssocID="{753F5683-D125-1745-B0B8-1CD860D8BF34}" presName="text3" presStyleLbl="fgAcc3" presStyleIdx="1" presStyleCnt="2">
        <dgm:presLayoutVars>
          <dgm:chPref val="3"/>
        </dgm:presLayoutVars>
      </dgm:prSet>
      <dgm:spPr/>
      <dgm:t>
        <a:bodyPr/>
        <a:lstStyle/>
        <a:p>
          <a:endParaRPr lang="en-US"/>
        </a:p>
      </dgm:t>
    </dgm:pt>
    <dgm:pt modelId="{5AFB516C-8B19-1347-A340-BD44FA087715}" type="pres">
      <dgm:prSet presAssocID="{753F5683-D125-1745-B0B8-1CD860D8BF34}" presName="hierChild4" presStyleCnt="0"/>
      <dgm:spPr/>
    </dgm:pt>
    <dgm:pt modelId="{7D21B660-304A-0C45-8362-25E82F2E7D1A}" type="pres">
      <dgm:prSet presAssocID="{BF72FF2E-35B7-4846-8E6D-4DE70B77A411}" presName="Name10" presStyleLbl="parChTrans1D2" presStyleIdx="1" presStyleCnt="3"/>
      <dgm:spPr/>
      <dgm:t>
        <a:bodyPr/>
        <a:lstStyle/>
        <a:p>
          <a:endParaRPr lang="en-US"/>
        </a:p>
      </dgm:t>
    </dgm:pt>
    <dgm:pt modelId="{387C680B-E952-F04F-8840-6329408C4FF2}" type="pres">
      <dgm:prSet presAssocID="{C16ADBA1-3329-D64D-A923-73E71D12330C}" presName="hierRoot2" presStyleCnt="0"/>
      <dgm:spPr/>
    </dgm:pt>
    <dgm:pt modelId="{14AE68B9-FE25-6547-9774-6FB5767EC7AF}" type="pres">
      <dgm:prSet presAssocID="{C16ADBA1-3329-D64D-A923-73E71D12330C}" presName="composite2" presStyleCnt="0"/>
      <dgm:spPr/>
    </dgm:pt>
    <dgm:pt modelId="{646F3537-73EB-B949-918D-3B7B930AA6F5}" type="pres">
      <dgm:prSet presAssocID="{C16ADBA1-3329-D64D-A923-73E71D12330C}" presName="background2" presStyleLbl="node2" presStyleIdx="1" presStyleCnt="3"/>
      <dgm:spPr>
        <a:solidFill>
          <a:schemeClr val="tx2">
            <a:lumMod val="75000"/>
          </a:schemeClr>
        </a:solidFill>
        <a:effectLst/>
      </dgm:spPr>
    </dgm:pt>
    <dgm:pt modelId="{29CED845-19D1-E94E-8929-4CD240F70DCF}" type="pres">
      <dgm:prSet presAssocID="{C16ADBA1-3329-D64D-A923-73E71D12330C}" presName="text2" presStyleLbl="fgAcc2" presStyleIdx="1" presStyleCnt="3" custLinFactNeighborX="-33727" custLinFactNeighborY="-3794">
        <dgm:presLayoutVars>
          <dgm:chPref val="3"/>
        </dgm:presLayoutVars>
      </dgm:prSet>
      <dgm:spPr/>
      <dgm:t>
        <a:bodyPr/>
        <a:lstStyle/>
        <a:p>
          <a:endParaRPr lang="en-US"/>
        </a:p>
      </dgm:t>
    </dgm:pt>
    <dgm:pt modelId="{19852B07-4D31-214F-9301-B80B7570A269}" type="pres">
      <dgm:prSet presAssocID="{C16ADBA1-3329-D64D-A923-73E71D12330C}" presName="hierChild3" presStyleCnt="0"/>
      <dgm:spPr/>
    </dgm:pt>
    <dgm:pt modelId="{F8E47508-4D92-4841-B7F5-2B43DF9D01CA}" type="pres">
      <dgm:prSet presAssocID="{A9C14472-D648-1E4E-93C1-1B7ED9FB14CB}" presName="hierRoot1" presStyleCnt="0"/>
      <dgm:spPr/>
    </dgm:pt>
    <dgm:pt modelId="{B2BA61A3-B21F-2F4F-A27F-1E993EFF1F4B}" type="pres">
      <dgm:prSet presAssocID="{A9C14472-D648-1E4E-93C1-1B7ED9FB14CB}" presName="composite" presStyleCnt="0"/>
      <dgm:spPr/>
    </dgm:pt>
    <dgm:pt modelId="{EF2F118D-C820-304A-83D6-27A1A959A5FB}" type="pres">
      <dgm:prSet presAssocID="{A9C14472-D648-1E4E-93C1-1B7ED9FB14CB}" presName="background" presStyleLbl="node0" presStyleIdx="1" presStyleCnt="2"/>
      <dgm:spPr>
        <a:solidFill>
          <a:schemeClr val="tx2">
            <a:lumMod val="75000"/>
          </a:schemeClr>
        </a:solidFill>
        <a:effectLst/>
      </dgm:spPr>
    </dgm:pt>
    <dgm:pt modelId="{A8C405E2-5814-1346-B374-16BF34682930}" type="pres">
      <dgm:prSet presAssocID="{A9C14472-D648-1E4E-93C1-1B7ED9FB14CB}" presName="text" presStyleLbl="fgAcc0" presStyleIdx="1" presStyleCnt="2" custLinFactNeighborX="-66651" custLinFactNeighborY="2529">
        <dgm:presLayoutVars>
          <dgm:chPref val="3"/>
        </dgm:presLayoutVars>
      </dgm:prSet>
      <dgm:spPr/>
      <dgm:t>
        <a:bodyPr/>
        <a:lstStyle/>
        <a:p>
          <a:endParaRPr lang="en-US"/>
        </a:p>
      </dgm:t>
    </dgm:pt>
    <dgm:pt modelId="{62A3ED94-654E-E941-A0F8-294D22630DC7}" type="pres">
      <dgm:prSet presAssocID="{A9C14472-D648-1E4E-93C1-1B7ED9FB14CB}" presName="hierChild2" presStyleCnt="0"/>
      <dgm:spPr/>
    </dgm:pt>
    <dgm:pt modelId="{B4C3B5E3-D81B-994D-BB40-67475EE41359}" type="pres">
      <dgm:prSet presAssocID="{A540A28C-5C8C-0547-9B97-A77B409D9B33}" presName="Name10" presStyleLbl="parChTrans1D2" presStyleIdx="2" presStyleCnt="3"/>
      <dgm:spPr/>
      <dgm:t>
        <a:bodyPr/>
        <a:lstStyle/>
        <a:p>
          <a:endParaRPr lang="en-US"/>
        </a:p>
      </dgm:t>
    </dgm:pt>
    <dgm:pt modelId="{6300A319-EE00-0344-9BFC-D6F49AE21F3F}" type="pres">
      <dgm:prSet presAssocID="{4037DDB7-9DFB-2F42-BD74-0FCCD1F41ED7}" presName="hierRoot2" presStyleCnt="0"/>
      <dgm:spPr/>
    </dgm:pt>
    <dgm:pt modelId="{2995CDD1-F185-AC4D-9E55-C1A4942C1989}" type="pres">
      <dgm:prSet presAssocID="{4037DDB7-9DFB-2F42-BD74-0FCCD1F41ED7}" presName="composite2" presStyleCnt="0"/>
      <dgm:spPr/>
    </dgm:pt>
    <dgm:pt modelId="{BC6575E1-2812-5C43-951F-E9EB66CF75F5}" type="pres">
      <dgm:prSet presAssocID="{4037DDB7-9DFB-2F42-BD74-0FCCD1F41ED7}" presName="background2" presStyleLbl="node2" presStyleIdx="2" presStyleCnt="3"/>
      <dgm:spPr>
        <a:solidFill>
          <a:schemeClr val="tx2">
            <a:lumMod val="75000"/>
          </a:schemeClr>
        </a:solidFill>
        <a:effectLst/>
      </dgm:spPr>
    </dgm:pt>
    <dgm:pt modelId="{8D17BB9B-4AAD-8940-806B-57018B5F9E40}" type="pres">
      <dgm:prSet presAssocID="{4037DDB7-9DFB-2F42-BD74-0FCCD1F41ED7}" presName="text2" presStyleLbl="fgAcc2" presStyleIdx="2" presStyleCnt="3" custLinFactNeighborX="-8030" custLinFactNeighborY="68288">
        <dgm:presLayoutVars>
          <dgm:chPref val="3"/>
        </dgm:presLayoutVars>
      </dgm:prSet>
      <dgm:spPr/>
      <dgm:t>
        <a:bodyPr/>
        <a:lstStyle/>
        <a:p>
          <a:endParaRPr lang="en-US"/>
        </a:p>
      </dgm:t>
    </dgm:pt>
    <dgm:pt modelId="{44084721-95C0-2C40-A650-52AF1ECC7A56}" type="pres">
      <dgm:prSet presAssocID="{4037DDB7-9DFB-2F42-BD74-0FCCD1F41ED7}" presName="hierChild3" presStyleCnt="0"/>
      <dgm:spPr/>
    </dgm:pt>
  </dgm:ptLst>
  <dgm:cxnLst>
    <dgm:cxn modelId="{CD52C7BF-2284-F546-9156-38B5E3C4E86B}" type="presOf" srcId="{BF72FF2E-35B7-4846-8E6D-4DE70B77A411}" destId="{7D21B660-304A-0C45-8362-25E82F2E7D1A}" srcOrd="0" destOrd="0" presId="urn:microsoft.com/office/officeart/2005/8/layout/hierarchy1"/>
    <dgm:cxn modelId="{14D4DF38-B1B8-8148-A13C-D46B02BBEE1D}" type="presOf" srcId="{04C027A2-CDF1-4642-90C9-E6FADE5C1CFB}" destId="{55779194-4F51-174B-9273-E67853468299}" srcOrd="0" destOrd="0" presId="urn:microsoft.com/office/officeart/2005/8/layout/hierarchy1"/>
    <dgm:cxn modelId="{84B06D85-AA08-1949-9B9E-E557D93AEFA7}" srcId="{BBD68C50-D3B4-1848-8EA9-4FFB00864135}" destId="{08A164DB-0700-5F46-B9A1-B027F1405942}" srcOrd="0" destOrd="0" parTransId="{0178B1F8-C721-3C49-BCE7-F32F860131AA}" sibTransId="{6822A150-B292-CF46-B564-9EB9535ABC01}"/>
    <dgm:cxn modelId="{E7EAA99E-C5BC-A14B-84D7-4EE1ACB6067F}" type="presOf" srcId="{36D2DD83-68FB-C240-924B-E53FB664BB4E}" destId="{80EC68D4-94F4-744A-A03B-1EB6E5866716}" srcOrd="0" destOrd="0" presId="urn:microsoft.com/office/officeart/2005/8/layout/hierarchy1"/>
    <dgm:cxn modelId="{26460935-C77D-3B40-95A8-17377EA9B292}" type="presOf" srcId="{BBD68C50-D3B4-1848-8EA9-4FFB00864135}" destId="{9A4F00F8-6A67-5C4B-9E84-0DC5D6ECE23B}" srcOrd="0" destOrd="0" presId="urn:microsoft.com/office/officeart/2005/8/layout/hierarchy1"/>
    <dgm:cxn modelId="{C1FF95B4-E4DC-AA4B-9EF3-4AF243CFF51C}" srcId="{08A164DB-0700-5F46-B9A1-B027F1405942}" destId="{753F5683-D125-1745-B0B8-1CD860D8BF34}" srcOrd="1" destOrd="0" parTransId="{36D2DD83-68FB-C240-924B-E53FB664BB4E}" sibTransId="{79F04441-1C88-1849-B00C-3C72638C23F4}"/>
    <dgm:cxn modelId="{CC519851-4EB6-BB47-8138-A5A064C8D546}" type="presOf" srcId="{E7BD5B4E-AF1C-5942-BF7B-D719F1B71C54}" destId="{730BCF91-5994-2044-81BC-E029013DA0AA}" srcOrd="0" destOrd="0" presId="urn:microsoft.com/office/officeart/2005/8/layout/hierarchy1"/>
    <dgm:cxn modelId="{C88E7DE7-FA97-8749-A52B-4FABFCCB1DB1}" type="presOf" srcId="{A540A28C-5C8C-0547-9B97-A77B409D9B33}" destId="{B4C3B5E3-D81B-994D-BB40-67475EE41359}" srcOrd="0" destOrd="0" presId="urn:microsoft.com/office/officeart/2005/8/layout/hierarchy1"/>
    <dgm:cxn modelId="{00C15A7B-2F8F-CD46-ACBA-03CD10F2AD7A}" srcId="{00BC296F-6B08-0D44-A9B2-B6811D05F4DF}" destId="{BBD68C50-D3B4-1848-8EA9-4FFB00864135}" srcOrd="0" destOrd="0" parTransId="{C64748D1-2C8B-A14B-A4D8-276463D34889}" sibTransId="{710808CB-713F-4A43-B272-E94CA8951D74}"/>
    <dgm:cxn modelId="{524DC614-0EBD-A44F-A552-9AEFEBDE5A29}" srcId="{BBD68C50-D3B4-1848-8EA9-4FFB00864135}" destId="{C16ADBA1-3329-D64D-A923-73E71D12330C}" srcOrd="1" destOrd="0" parTransId="{BF72FF2E-35B7-4846-8E6D-4DE70B77A411}" sibTransId="{F805A922-6147-2E46-942F-8B580B8F2F52}"/>
    <dgm:cxn modelId="{17CC1940-9E47-3247-8396-8CAFEA7B478F}" type="presOf" srcId="{4037DDB7-9DFB-2F42-BD74-0FCCD1F41ED7}" destId="{8D17BB9B-4AAD-8940-806B-57018B5F9E40}" srcOrd="0" destOrd="0" presId="urn:microsoft.com/office/officeart/2005/8/layout/hierarchy1"/>
    <dgm:cxn modelId="{0FDAE8F9-CDC2-5248-9844-D54C0180BB2C}" type="presOf" srcId="{C16ADBA1-3329-D64D-A923-73E71D12330C}" destId="{29CED845-19D1-E94E-8929-4CD240F70DCF}" srcOrd="0" destOrd="0" presId="urn:microsoft.com/office/officeart/2005/8/layout/hierarchy1"/>
    <dgm:cxn modelId="{F81D6D7F-A086-FC43-A6DD-4F6A675C5A20}" type="presOf" srcId="{08A164DB-0700-5F46-B9A1-B027F1405942}" destId="{6E50DDCC-9308-574D-9786-08EE1640B632}" srcOrd="0" destOrd="0" presId="urn:microsoft.com/office/officeart/2005/8/layout/hierarchy1"/>
    <dgm:cxn modelId="{23956645-1DC0-1540-A6F7-3166E06C744F}" srcId="{08A164DB-0700-5F46-B9A1-B027F1405942}" destId="{04C027A2-CDF1-4642-90C9-E6FADE5C1CFB}" srcOrd="0" destOrd="0" parTransId="{E7BD5B4E-AF1C-5942-BF7B-D719F1B71C54}" sibTransId="{D774972B-31DD-4143-B0A6-441769B7E435}"/>
    <dgm:cxn modelId="{D986B12A-8A55-FD4B-A0E9-8319BE8E7C2F}" srcId="{00BC296F-6B08-0D44-A9B2-B6811D05F4DF}" destId="{A9C14472-D648-1E4E-93C1-1B7ED9FB14CB}" srcOrd="1" destOrd="0" parTransId="{C28AFA86-DA72-D148-8BA6-CDE66A22ADD7}" sibTransId="{3C7C4805-A7D9-0E4C-BA4D-11BEC16A39B1}"/>
    <dgm:cxn modelId="{5395606A-F140-5F43-9375-7459A666CACA}" type="presOf" srcId="{0178B1F8-C721-3C49-BCE7-F32F860131AA}" destId="{11F25EAC-EF1F-0A41-A139-8A007967E6A7}" srcOrd="0" destOrd="0" presId="urn:microsoft.com/office/officeart/2005/8/layout/hierarchy1"/>
    <dgm:cxn modelId="{113B9F05-6859-AB44-8222-7DE66EF98E92}" type="presOf" srcId="{00BC296F-6B08-0D44-A9B2-B6811D05F4DF}" destId="{3442899B-68FA-A643-8DAB-214E62BD7585}" srcOrd="0" destOrd="0" presId="urn:microsoft.com/office/officeart/2005/8/layout/hierarchy1"/>
    <dgm:cxn modelId="{93A9B619-78AE-6C45-90F5-A9899870EE5A}" srcId="{A9C14472-D648-1E4E-93C1-1B7ED9FB14CB}" destId="{4037DDB7-9DFB-2F42-BD74-0FCCD1F41ED7}" srcOrd="0" destOrd="0" parTransId="{A540A28C-5C8C-0547-9B97-A77B409D9B33}" sibTransId="{3E9BFF95-E0AE-0C40-BE6B-2A6D56B5E341}"/>
    <dgm:cxn modelId="{4536A86B-8E3E-C64C-969C-D1BE93762EA6}" type="presOf" srcId="{A9C14472-D648-1E4E-93C1-1B7ED9FB14CB}" destId="{A8C405E2-5814-1346-B374-16BF34682930}" srcOrd="0" destOrd="0" presId="urn:microsoft.com/office/officeart/2005/8/layout/hierarchy1"/>
    <dgm:cxn modelId="{7B31FCC4-3CDE-664E-ABD3-992D96CEF154}" type="presOf" srcId="{753F5683-D125-1745-B0B8-1CD860D8BF34}" destId="{6CA8EF98-5A7C-8443-99AC-2F342BF4CC08}" srcOrd="0" destOrd="0" presId="urn:microsoft.com/office/officeart/2005/8/layout/hierarchy1"/>
    <dgm:cxn modelId="{584BA30C-0926-1647-8B4C-68A744C8CD98}" type="presParOf" srcId="{3442899B-68FA-A643-8DAB-214E62BD7585}" destId="{F4946BA7-3CE5-114A-B785-C8F3E1B4DA49}" srcOrd="0" destOrd="0" presId="urn:microsoft.com/office/officeart/2005/8/layout/hierarchy1"/>
    <dgm:cxn modelId="{F9456A73-173B-EE40-BF70-9680D8F3B4A4}" type="presParOf" srcId="{F4946BA7-3CE5-114A-B785-C8F3E1B4DA49}" destId="{FC73F032-B618-114B-BB16-4A4C1BCF590B}" srcOrd="0" destOrd="0" presId="urn:microsoft.com/office/officeart/2005/8/layout/hierarchy1"/>
    <dgm:cxn modelId="{955CFC57-D0F1-E640-A95A-F7EF59C9BB7D}" type="presParOf" srcId="{FC73F032-B618-114B-BB16-4A4C1BCF590B}" destId="{5C1FE5D2-DC51-E14D-8544-A3E28AE58614}" srcOrd="0" destOrd="0" presId="urn:microsoft.com/office/officeart/2005/8/layout/hierarchy1"/>
    <dgm:cxn modelId="{E87C31D3-9CC2-F448-8CF7-DABEA8A72F8E}" type="presParOf" srcId="{FC73F032-B618-114B-BB16-4A4C1BCF590B}" destId="{9A4F00F8-6A67-5C4B-9E84-0DC5D6ECE23B}" srcOrd="1" destOrd="0" presId="urn:microsoft.com/office/officeart/2005/8/layout/hierarchy1"/>
    <dgm:cxn modelId="{4A54D9A5-4FDA-6D42-844A-1A8FEB3EA7A5}" type="presParOf" srcId="{F4946BA7-3CE5-114A-B785-C8F3E1B4DA49}" destId="{6649ABFA-C967-9C42-B010-A9C274257A25}" srcOrd="1" destOrd="0" presId="urn:microsoft.com/office/officeart/2005/8/layout/hierarchy1"/>
    <dgm:cxn modelId="{83A20607-3A81-B143-A7D5-B48327837C70}" type="presParOf" srcId="{6649ABFA-C967-9C42-B010-A9C274257A25}" destId="{11F25EAC-EF1F-0A41-A139-8A007967E6A7}" srcOrd="0" destOrd="0" presId="urn:microsoft.com/office/officeart/2005/8/layout/hierarchy1"/>
    <dgm:cxn modelId="{8D956CF8-B0C8-EF4D-A6E5-A91472E0649F}" type="presParOf" srcId="{6649ABFA-C967-9C42-B010-A9C274257A25}" destId="{04491E9E-CE1E-5344-887E-292CA6D9A973}" srcOrd="1" destOrd="0" presId="urn:microsoft.com/office/officeart/2005/8/layout/hierarchy1"/>
    <dgm:cxn modelId="{CB5BFAB1-F0BA-ED41-944A-1BC97CE7ED16}" type="presParOf" srcId="{04491E9E-CE1E-5344-887E-292CA6D9A973}" destId="{69A53F18-03FD-0740-8D9D-0514558B4A06}" srcOrd="0" destOrd="0" presId="urn:microsoft.com/office/officeart/2005/8/layout/hierarchy1"/>
    <dgm:cxn modelId="{46CBC582-AAB7-054F-B0EC-E86CB07D1FDB}" type="presParOf" srcId="{69A53F18-03FD-0740-8D9D-0514558B4A06}" destId="{783A5137-820A-D847-B8CC-B414AB8AF267}" srcOrd="0" destOrd="0" presId="urn:microsoft.com/office/officeart/2005/8/layout/hierarchy1"/>
    <dgm:cxn modelId="{F960B56A-14FC-2245-804F-AEE4C74CFB46}" type="presParOf" srcId="{69A53F18-03FD-0740-8D9D-0514558B4A06}" destId="{6E50DDCC-9308-574D-9786-08EE1640B632}" srcOrd="1" destOrd="0" presId="urn:microsoft.com/office/officeart/2005/8/layout/hierarchy1"/>
    <dgm:cxn modelId="{FFB4C5FC-B3B7-B94B-B5B1-3F6272FCFEC3}" type="presParOf" srcId="{04491E9E-CE1E-5344-887E-292CA6D9A973}" destId="{57859B20-A491-C14E-8B47-262AD3FB3C9C}" srcOrd="1" destOrd="0" presId="urn:microsoft.com/office/officeart/2005/8/layout/hierarchy1"/>
    <dgm:cxn modelId="{B6F98FD3-1BE4-E145-A6FC-E6BAB51726CC}" type="presParOf" srcId="{57859B20-A491-C14E-8B47-262AD3FB3C9C}" destId="{730BCF91-5994-2044-81BC-E029013DA0AA}" srcOrd="0" destOrd="0" presId="urn:microsoft.com/office/officeart/2005/8/layout/hierarchy1"/>
    <dgm:cxn modelId="{17FD3486-F983-8B40-9587-913D1681AB0B}" type="presParOf" srcId="{57859B20-A491-C14E-8B47-262AD3FB3C9C}" destId="{8BDEB65C-7C86-7645-A3A3-D94EBA93D6FD}" srcOrd="1" destOrd="0" presId="urn:microsoft.com/office/officeart/2005/8/layout/hierarchy1"/>
    <dgm:cxn modelId="{648761D2-A808-134F-8B14-A2C30C310331}" type="presParOf" srcId="{8BDEB65C-7C86-7645-A3A3-D94EBA93D6FD}" destId="{15A826FD-21B7-714F-A8CA-0CACF4907DED}" srcOrd="0" destOrd="0" presId="urn:microsoft.com/office/officeart/2005/8/layout/hierarchy1"/>
    <dgm:cxn modelId="{4F935A07-46A9-404E-B524-FCA0831BE80C}" type="presParOf" srcId="{15A826FD-21B7-714F-A8CA-0CACF4907DED}" destId="{D841183A-AE99-E34F-AEEC-BFDDDA6B149E}" srcOrd="0" destOrd="0" presId="urn:microsoft.com/office/officeart/2005/8/layout/hierarchy1"/>
    <dgm:cxn modelId="{4EFF3510-DEE7-BC4C-A8CC-51271B8E80FD}" type="presParOf" srcId="{15A826FD-21B7-714F-A8CA-0CACF4907DED}" destId="{55779194-4F51-174B-9273-E67853468299}" srcOrd="1" destOrd="0" presId="urn:microsoft.com/office/officeart/2005/8/layout/hierarchy1"/>
    <dgm:cxn modelId="{9C722DAC-B284-D246-88EB-ECB3428AE47A}" type="presParOf" srcId="{8BDEB65C-7C86-7645-A3A3-D94EBA93D6FD}" destId="{7AA7BB12-1E7F-7D43-A01E-E1F19278C76C}" srcOrd="1" destOrd="0" presId="urn:microsoft.com/office/officeart/2005/8/layout/hierarchy1"/>
    <dgm:cxn modelId="{7540F83F-50B3-E940-9B76-DC41F0188E31}" type="presParOf" srcId="{57859B20-A491-C14E-8B47-262AD3FB3C9C}" destId="{80EC68D4-94F4-744A-A03B-1EB6E5866716}" srcOrd="2" destOrd="0" presId="urn:microsoft.com/office/officeart/2005/8/layout/hierarchy1"/>
    <dgm:cxn modelId="{341E1F7C-6DBE-0042-9E7D-347CE20D8FCA}" type="presParOf" srcId="{57859B20-A491-C14E-8B47-262AD3FB3C9C}" destId="{34BC33A0-ED39-DE4F-8A9F-338B5DB527DD}" srcOrd="3" destOrd="0" presId="urn:microsoft.com/office/officeart/2005/8/layout/hierarchy1"/>
    <dgm:cxn modelId="{6F05F899-ADA4-1F4D-B337-08A5FC5B9A8D}" type="presParOf" srcId="{34BC33A0-ED39-DE4F-8A9F-338B5DB527DD}" destId="{C879E55B-7DBC-0A46-B6DA-7A7E7A671055}" srcOrd="0" destOrd="0" presId="urn:microsoft.com/office/officeart/2005/8/layout/hierarchy1"/>
    <dgm:cxn modelId="{C15EC9D8-703D-FF4D-973E-9E4C5A32E57D}" type="presParOf" srcId="{C879E55B-7DBC-0A46-B6DA-7A7E7A671055}" destId="{58E25500-82D6-5146-A221-84A9B541C842}" srcOrd="0" destOrd="0" presId="urn:microsoft.com/office/officeart/2005/8/layout/hierarchy1"/>
    <dgm:cxn modelId="{C5AB7C71-8174-304E-B860-EFCF3B6D99A9}" type="presParOf" srcId="{C879E55B-7DBC-0A46-B6DA-7A7E7A671055}" destId="{6CA8EF98-5A7C-8443-99AC-2F342BF4CC08}" srcOrd="1" destOrd="0" presId="urn:microsoft.com/office/officeart/2005/8/layout/hierarchy1"/>
    <dgm:cxn modelId="{64761EF2-6819-BC45-B81E-504C464D71CA}" type="presParOf" srcId="{34BC33A0-ED39-DE4F-8A9F-338B5DB527DD}" destId="{5AFB516C-8B19-1347-A340-BD44FA087715}" srcOrd="1" destOrd="0" presId="urn:microsoft.com/office/officeart/2005/8/layout/hierarchy1"/>
    <dgm:cxn modelId="{C586E1A0-E37B-6D41-8A05-8E0D84535174}" type="presParOf" srcId="{6649ABFA-C967-9C42-B010-A9C274257A25}" destId="{7D21B660-304A-0C45-8362-25E82F2E7D1A}" srcOrd="2" destOrd="0" presId="urn:microsoft.com/office/officeart/2005/8/layout/hierarchy1"/>
    <dgm:cxn modelId="{316D79A2-F3D7-9846-9A6B-3AC6715EBB0F}" type="presParOf" srcId="{6649ABFA-C967-9C42-B010-A9C274257A25}" destId="{387C680B-E952-F04F-8840-6329408C4FF2}" srcOrd="3" destOrd="0" presId="urn:microsoft.com/office/officeart/2005/8/layout/hierarchy1"/>
    <dgm:cxn modelId="{B81ED175-BCC8-3D4C-88B9-85A66ED6F5AC}" type="presParOf" srcId="{387C680B-E952-F04F-8840-6329408C4FF2}" destId="{14AE68B9-FE25-6547-9774-6FB5767EC7AF}" srcOrd="0" destOrd="0" presId="urn:microsoft.com/office/officeart/2005/8/layout/hierarchy1"/>
    <dgm:cxn modelId="{65C42DE5-F6C1-EA4E-AEFE-45C2C59D736F}" type="presParOf" srcId="{14AE68B9-FE25-6547-9774-6FB5767EC7AF}" destId="{646F3537-73EB-B949-918D-3B7B930AA6F5}" srcOrd="0" destOrd="0" presId="urn:microsoft.com/office/officeart/2005/8/layout/hierarchy1"/>
    <dgm:cxn modelId="{34E74E2A-D5AF-4D4A-A62E-F633B13AFAE3}" type="presParOf" srcId="{14AE68B9-FE25-6547-9774-6FB5767EC7AF}" destId="{29CED845-19D1-E94E-8929-4CD240F70DCF}" srcOrd="1" destOrd="0" presId="urn:microsoft.com/office/officeart/2005/8/layout/hierarchy1"/>
    <dgm:cxn modelId="{BBD10E41-5F23-164F-A230-FDE31EDC5D86}" type="presParOf" srcId="{387C680B-E952-F04F-8840-6329408C4FF2}" destId="{19852B07-4D31-214F-9301-B80B7570A269}" srcOrd="1" destOrd="0" presId="urn:microsoft.com/office/officeart/2005/8/layout/hierarchy1"/>
    <dgm:cxn modelId="{2A67CAAC-4470-9B40-ACAE-D37563D427BF}" type="presParOf" srcId="{3442899B-68FA-A643-8DAB-214E62BD7585}" destId="{F8E47508-4D92-4841-B7F5-2B43DF9D01CA}" srcOrd="1" destOrd="0" presId="urn:microsoft.com/office/officeart/2005/8/layout/hierarchy1"/>
    <dgm:cxn modelId="{89623301-7F23-AC45-8B41-531106BE605D}" type="presParOf" srcId="{F8E47508-4D92-4841-B7F5-2B43DF9D01CA}" destId="{B2BA61A3-B21F-2F4F-A27F-1E993EFF1F4B}" srcOrd="0" destOrd="0" presId="urn:microsoft.com/office/officeart/2005/8/layout/hierarchy1"/>
    <dgm:cxn modelId="{49689739-C735-A94C-9D08-E99D49E8DE67}" type="presParOf" srcId="{B2BA61A3-B21F-2F4F-A27F-1E993EFF1F4B}" destId="{EF2F118D-C820-304A-83D6-27A1A959A5FB}" srcOrd="0" destOrd="0" presId="urn:microsoft.com/office/officeart/2005/8/layout/hierarchy1"/>
    <dgm:cxn modelId="{1A19E9DB-8D15-2349-AC25-AA271DC40449}" type="presParOf" srcId="{B2BA61A3-B21F-2F4F-A27F-1E993EFF1F4B}" destId="{A8C405E2-5814-1346-B374-16BF34682930}" srcOrd="1" destOrd="0" presId="urn:microsoft.com/office/officeart/2005/8/layout/hierarchy1"/>
    <dgm:cxn modelId="{D162BA30-D601-2B45-BFE0-D216E37FD2C4}" type="presParOf" srcId="{F8E47508-4D92-4841-B7F5-2B43DF9D01CA}" destId="{62A3ED94-654E-E941-A0F8-294D22630DC7}" srcOrd="1" destOrd="0" presId="urn:microsoft.com/office/officeart/2005/8/layout/hierarchy1"/>
    <dgm:cxn modelId="{77057997-4E33-2C4F-A66F-CF2A9115A7F0}" type="presParOf" srcId="{62A3ED94-654E-E941-A0F8-294D22630DC7}" destId="{B4C3B5E3-D81B-994D-BB40-67475EE41359}" srcOrd="0" destOrd="0" presId="urn:microsoft.com/office/officeart/2005/8/layout/hierarchy1"/>
    <dgm:cxn modelId="{887B838B-4A22-634F-9A6D-7F6A8CFD42E5}" type="presParOf" srcId="{62A3ED94-654E-E941-A0F8-294D22630DC7}" destId="{6300A319-EE00-0344-9BFC-D6F49AE21F3F}" srcOrd="1" destOrd="0" presId="urn:microsoft.com/office/officeart/2005/8/layout/hierarchy1"/>
    <dgm:cxn modelId="{731D7951-E0D5-234E-8FBF-DD5F89FC3C1D}" type="presParOf" srcId="{6300A319-EE00-0344-9BFC-D6F49AE21F3F}" destId="{2995CDD1-F185-AC4D-9E55-C1A4942C1989}" srcOrd="0" destOrd="0" presId="urn:microsoft.com/office/officeart/2005/8/layout/hierarchy1"/>
    <dgm:cxn modelId="{AF2C5B24-B868-C044-A395-1BB04A4CA7F6}" type="presParOf" srcId="{2995CDD1-F185-AC4D-9E55-C1A4942C1989}" destId="{BC6575E1-2812-5C43-951F-E9EB66CF75F5}" srcOrd="0" destOrd="0" presId="urn:microsoft.com/office/officeart/2005/8/layout/hierarchy1"/>
    <dgm:cxn modelId="{1BDB9A6F-F192-6643-B7DA-579E31C5DFD9}" type="presParOf" srcId="{2995CDD1-F185-AC4D-9E55-C1A4942C1989}" destId="{8D17BB9B-4AAD-8940-806B-57018B5F9E40}" srcOrd="1" destOrd="0" presId="urn:microsoft.com/office/officeart/2005/8/layout/hierarchy1"/>
    <dgm:cxn modelId="{CBCA37FF-5A23-2E45-8019-DF21E914A5E4}" type="presParOf" srcId="{6300A319-EE00-0344-9BFC-D6F49AE21F3F}" destId="{44084721-95C0-2C40-A650-52AF1ECC7A56}" srcOrd="1" destOrd="0" presId="urn:microsoft.com/office/officeart/2005/8/layout/hierarchy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4C3B5E3-D81B-994D-BB40-67475EE41359}">
      <dsp:nvSpPr>
        <dsp:cNvPr id="0" name=""/>
        <dsp:cNvSpPr/>
      </dsp:nvSpPr>
      <dsp:spPr>
        <a:xfrm>
          <a:off x="4569904" y="1444471"/>
          <a:ext cx="927106" cy="1120357"/>
        </a:xfrm>
        <a:custGeom>
          <a:avLst/>
          <a:gdLst/>
          <a:ahLst/>
          <a:cxnLst/>
          <a:rect l="0" t="0" r="0" b="0"/>
          <a:pathLst>
            <a:path>
              <a:moveTo>
                <a:pt x="0" y="0"/>
              </a:moveTo>
              <a:lnTo>
                <a:pt x="0" y="973846"/>
              </a:lnTo>
              <a:lnTo>
                <a:pt x="927106" y="973846"/>
              </a:lnTo>
              <a:lnTo>
                <a:pt x="927106" y="1120357"/>
              </a:lnTo>
            </a:path>
          </a:pathLst>
        </a:custGeom>
        <a:noFill/>
        <a:ln w="12700" cap="flat" cmpd="sng" algn="ctr">
          <a:solidFill>
            <a:schemeClr val="tx2">
              <a:lumMod val="75000"/>
            </a:schemeClr>
          </a:solidFill>
          <a:prstDash val="solid"/>
        </a:ln>
        <a:effectLst/>
      </dsp:spPr>
      <dsp:style>
        <a:lnRef idx="1">
          <a:scrgbClr r="0" g="0" b="0"/>
        </a:lnRef>
        <a:fillRef idx="0">
          <a:scrgbClr r="0" g="0" b="0"/>
        </a:fillRef>
        <a:effectRef idx="0">
          <a:scrgbClr r="0" g="0" b="0"/>
        </a:effectRef>
        <a:fontRef idx="minor"/>
      </dsp:style>
    </dsp:sp>
    <dsp:sp modelId="{7D21B660-304A-0C45-8362-25E82F2E7D1A}">
      <dsp:nvSpPr>
        <dsp:cNvPr id="0" name=""/>
        <dsp:cNvSpPr/>
      </dsp:nvSpPr>
      <dsp:spPr>
        <a:xfrm>
          <a:off x="1888801" y="1504114"/>
          <a:ext cx="1268828" cy="436741"/>
        </a:xfrm>
        <a:custGeom>
          <a:avLst/>
          <a:gdLst/>
          <a:ahLst/>
          <a:cxnLst/>
          <a:rect l="0" t="0" r="0" b="0"/>
          <a:pathLst>
            <a:path>
              <a:moveTo>
                <a:pt x="0" y="0"/>
              </a:moveTo>
              <a:lnTo>
                <a:pt x="0" y="290230"/>
              </a:lnTo>
              <a:lnTo>
                <a:pt x="1268828" y="290230"/>
              </a:lnTo>
              <a:lnTo>
                <a:pt x="1268828" y="436741"/>
              </a:lnTo>
            </a:path>
          </a:pathLst>
        </a:custGeom>
        <a:noFill/>
        <a:ln w="12700" cap="flat" cmpd="sng" algn="ctr">
          <a:solidFill>
            <a:schemeClr val="tx2">
              <a:lumMod val="75000"/>
            </a:schemeClr>
          </a:solidFill>
          <a:prstDash val="solid"/>
        </a:ln>
        <a:effectLst/>
      </dsp:spPr>
      <dsp:style>
        <a:lnRef idx="1">
          <a:scrgbClr r="0" g="0" b="0"/>
        </a:lnRef>
        <a:fillRef idx="0">
          <a:scrgbClr r="0" g="0" b="0"/>
        </a:fillRef>
        <a:effectRef idx="0">
          <a:scrgbClr r="0" g="0" b="0"/>
        </a:effectRef>
        <a:fontRef idx="minor"/>
      </dsp:style>
    </dsp:sp>
    <dsp:sp modelId="{80EC68D4-94F4-744A-A03B-1EB6E5866716}">
      <dsp:nvSpPr>
        <dsp:cNvPr id="0" name=""/>
        <dsp:cNvSpPr/>
      </dsp:nvSpPr>
      <dsp:spPr>
        <a:xfrm>
          <a:off x="1173855" y="2970523"/>
          <a:ext cx="1550687" cy="472664"/>
        </a:xfrm>
        <a:custGeom>
          <a:avLst/>
          <a:gdLst/>
          <a:ahLst/>
          <a:cxnLst/>
          <a:rect l="0" t="0" r="0" b="0"/>
          <a:pathLst>
            <a:path>
              <a:moveTo>
                <a:pt x="0" y="0"/>
              </a:moveTo>
              <a:lnTo>
                <a:pt x="0" y="326153"/>
              </a:lnTo>
              <a:lnTo>
                <a:pt x="1550687" y="326153"/>
              </a:lnTo>
              <a:lnTo>
                <a:pt x="1550687" y="472664"/>
              </a:lnTo>
            </a:path>
          </a:pathLst>
        </a:custGeom>
        <a:noFill/>
        <a:ln w="12700" cap="flat" cmpd="sng" algn="ctr">
          <a:solidFill>
            <a:schemeClr val="tx2">
              <a:lumMod val="75000"/>
            </a:schemeClr>
          </a:solidFill>
          <a:prstDash val="solid"/>
        </a:ln>
        <a:effectLst/>
      </dsp:spPr>
      <dsp:style>
        <a:lnRef idx="1">
          <a:scrgbClr r="0" g="0" b="0"/>
        </a:lnRef>
        <a:fillRef idx="0">
          <a:scrgbClr r="0" g="0" b="0"/>
        </a:fillRef>
        <a:effectRef idx="0">
          <a:scrgbClr r="0" g="0" b="0"/>
        </a:effectRef>
        <a:fontRef idx="minor"/>
      </dsp:style>
    </dsp:sp>
    <dsp:sp modelId="{730BCF91-5994-2044-81BC-E029013DA0AA}">
      <dsp:nvSpPr>
        <dsp:cNvPr id="0" name=""/>
        <dsp:cNvSpPr/>
      </dsp:nvSpPr>
      <dsp:spPr>
        <a:xfrm>
          <a:off x="791567" y="2970523"/>
          <a:ext cx="382288" cy="472664"/>
        </a:xfrm>
        <a:custGeom>
          <a:avLst/>
          <a:gdLst/>
          <a:ahLst/>
          <a:cxnLst/>
          <a:rect l="0" t="0" r="0" b="0"/>
          <a:pathLst>
            <a:path>
              <a:moveTo>
                <a:pt x="382288" y="0"/>
              </a:moveTo>
              <a:lnTo>
                <a:pt x="382288" y="326153"/>
              </a:lnTo>
              <a:lnTo>
                <a:pt x="0" y="326153"/>
              </a:lnTo>
              <a:lnTo>
                <a:pt x="0" y="472664"/>
              </a:lnTo>
            </a:path>
          </a:pathLst>
        </a:custGeom>
        <a:noFill/>
        <a:ln w="12700" cap="flat" cmpd="sng" algn="ctr">
          <a:solidFill>
            <a:schemeClr val="tx2">
              <a:lumMod val="75000"/>
            </a:schemeClr>
          </a:solidFill>
          <a:prstDash val="solid"/>
        </a:ln>
        <a:effectLst/>
      </dsp:spPr>
      <dsp:style>
        <a:lnRef idx="1">
          <a:scrgbClr r="0" g="0" b="0"/>
        </a:lnRef>
        <a:fillRef idx="0">
          <a:scrgbClr r="0" g="0" b="0"/>
        </a:fillRef>
        <a:effectRef idx="0">
          <a:scrgbClr r="0" g="0" b="0"/>
        </a:effectRef>
        <a:fontRef idx="minor"/>
      </dsp:style>
    </dsp:sp>
    <dsp:sp modelId="{11F25EAC-EF1F-0A41-A139-8A007967E6A7}">
      <dsp:nvSpPr>
        <dsp:cNvPr id="0" name=""/>
        <dsp:cNvSpPr/>
      </dsp:nvSpPr>
      <dsp:spPr>
        <a:xfrm>
          <a:off x="1173855" y="1504114"/>
          <a:ext cx="714946" cy="462139"/>
        </a:xfrm>
        <a:custGeom>
          <a:avLst/>
          <a:gdLst/>
          <a:ahLst/>
          <a:cxnLst/>
          <a:rect l="0" t="0" r="0" b="0"/>
          <a:pathLst>
            <a:path>
              <a:moveTo>
                <a:pt x="714946" y="0"/>
              </a:moveTo>
              <a:lnTo>
                <a:pt x="714946" y="315628"/>
              </a:lnTo>
              <a:lnTo>
                <a:pt x="0" y="315628"/>
              </a:lnTo>
              <a:lnTo>
                <a:pt x="0" y="462139"/>
              </a:lnTo>
            </a:path>
          </a:pathLst>
        </a:custGeom>
        <a:noFill/>
        <a:ln w="12700" cap="flat" cmpd="sng" algn="ctr">
          <a:solidFill>
            <a:schemeClr val="tx2">
              <a:lumMod val="75000"/>
            </a:schemeClr>
          </a:solidFill>
          <a:prstDash val="solid"/>
        </a:ln>
        <a:effectLst/>
      </dsp:spPr>
      <dsp:style>
        <a:lnRef idx="1">
          <a:scrgbClr r="0" g="0" b="0"/>
        </a:lnRef>
        <a:fillRef idx="0">
          <a:scrgbClr r="0" g="0" b="0"/>
        </a:fillRef>
        <a:effectRef idx="0">
          <a:scrgbClr r="0" g="0" b="0"/>
        </a:effectRef>
        <a:fontRef idx="minor"/>
      </dsp:style>
    </dsp:sp>
    <dsp:sp modelId="{5C1FE5D2-DC51-E14D-8544-A3E28AE58614}">
      <dsp:nvSpPr>
        <dsp:cNvPr id="0" name=""/>
        <dsp:cNvSpPr/>
      </dsp:nvSpPr>
      <dsp:spPr>
        <a:xfrm>
          <a:off x="990519" y="399921"/>
          <a:ext cx="1796565" cy="1104193"/>
        </a:xfrm>
        <a:prstGeom prst="roundRect">
          <a:avLst>
            <a:gd name="adj" fmla="val 10000"/>
          </a:avLst>
        </a:prstGeom>
        <a:solidFill>
          <a:schemeClr val="tx2">
            <a:lumMod val="75000"/>
          </a:schemeClr>
        </a:solidFill>
        <a:ln>
          <a:noFill/>
        </a:ln>
        <a:effectLst/>
      </dsp:spPr>
      <dsp:style>
        <a:lnRef idx="0">
          <a:scrgbClr r="0" g="0" b="0"/>
        </a:lnRef>
        <a:fillRef idx="3">
          <a:scrgbClr r="0" g="0" b="0"/>
        </a:fillRef>
        <a:effectRef idx="2">
          <a:scrgbClr r="0" g="0" b="0"/>
        </a:effectRef>
        <a:fontRef idx="minor">
          <a:schemeClr val="lt1"/>
        </a:fontRef>
      </dsp:style>
    </dsp:sp>
    <dsp:sp modelId="{9A4F00F8-6A67-5C4B-9E84-0DC5D6ECE23B}">
      <dsp:nvSpPr>
        <dsp:cNvPr id="0" name=""/>
        <dsp:cNvSpPr/>
      </dsp:nvSpPr>
      <dsp:spPr>
        <a:xfrm>
          <a:off x="1166244" y="566860"/>
          <a:ext cx="1796565" cy="1104193"/>
        </a:xfrm>
        <a:prstGeom prst="roundRect">
          <a:avLst>
            <a:gd name="adj" fmla="val 10000"/>
          </a:avLst>
        </a:prstGeom>
        <a:solidFill>
          <a:schemeClr val="lt1">
            <a:alpha val="90000"/>
            <a:hueOff val="0"/>
            <a:satOff val="0"/>
            <a:lumOff val="0"/>
            <a:alphaOff val="0"/>
          </a:schemeClr>
        </a:solidFill>
        <a:ln w="9525" cap="flat" cmpd="sng" algn="ctr">
          <a:solidFill>
            <a:schemeClr val="tx2">
              <a:lumMod val="7500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US" sz="1300" kern="1200" dirty="0">
              <a:latin typeface="Arial"/>
              <a:cs typeface="Arial"/>
            </a:rPr>
            <a:t>U.S. Department of Labor, Employment &amp; Training Administration</a:t>
          </a:r>
        </a:p>
        <a:p>
          <a:pPr lvl="0" algn="ctr" defTabSz="577850">
            <a:lnSpc>
              <a:spcPct val="90000"/>
            </a:lnSpc>
            <a:spcBef>
              <a:spcPct val="0"/>
            </a:spcBef>
            <a:spcAft>
              <a:spcPct val="35000"/>
            </a:spcAft>
          </a:pPr>
          <a:r>
            <a:rPr lang="en-US" sz="1300" kern="1200" dirty="0">
              <a:latin typeface="Arial"/>
              <a:cs typeface="Arial"/>
            </a:rPr>
            <a:t>(National)</a:t>
          </a:r>
        </a:p>
      </dsp:txBody>
      <dsp:txXfrm>
        <a:off x="1198585" y="599201"/>
        <a:ext cx="1731883" cy="1039511"/>
      </dsp:txXfrm>
    </dsp:sp>
    <dsp:sp modelId="{783A5137-820A-D847-B8CC-B414AB8AF267}">
      <dsp:nvSpPr>
        <dsp:cNvPr id="0" name=""/>
        <dsp:cNvSpPr/>
      </dsp:nvSpPr>
      <dsp:spPr>
        <a:xfrm>
          <a:off x="383092" y="1966254"/>
          <a:ext cx="1581525" cy="1004268"/>
        </a:xfrm>
        <a:prstGeom prst="roundRect">
          <a:avLst>
            <a:gd name="adj" fmla="val 10000"/>
          </a:avLst>
        </a:prstGeom>
        <a:solidFill>
          <a:schemeClr val="tx2">
            <a:lumMod val="75000"/>
          </a:schemeClr>
        </a:solidFill>
        <a:ln>
          <a:noFill/>
        </a:ln>
        <a:effectLst/>
      </dsp:spPr>
      <dsp:style>
        <a:lnRef idx="0">
          <a:scrgbClr r="0" g="0" b="0"/>
        </a:lnRef>
        <a:fillRef idx="3">
          <a:scrgbClr r="0" g="0" b="0"/>
        </a:fillRef>
        <a:effectRef idx="2">
          <a:scrgbClr r="0" g="0" b="0"/>
        </a:effectRef>
        <a:fontRef idx="minor">
          <a:schemeClr val="lt1"/>
        </a:fontRef>
      </dsp:style>
    </dsp:sp>
    <dsp:sp modelId="{6E50DDCC-9308-574D-9786-08EE1640B632}">
      <dsp:nvSpPr>
        <dsp:cNvPr id="0" name=""/>
        <dsp:cNvSpPr/>
      </dsp:nvSpPr>
      <dsp:spPr>
        <a:xfrm>
          <a:off x="558817" y="2133193"/>
          <a:ext cx="1581525" cy="1004268"/>
        </a:xfrm>
        <a:prstGeom prst="roundRect">
          <a:avLst>
            <a:gd name="adj" fmla="val 10000"/>
          </a:avLst>
        </a:prstGeom>
        <a:solidFill>
          <a:schemeClr val="lt1">
            <a:alpha val="90000"/>
            <a:hueOff val="0"/>
            <a:satOff val="0"/>
            <a:lumOff val="0"/>
            <a:alphaOff val="0"/>
          </a:schemeClr>
        </a:solidFill>
        <a:ln w="9525" cap="flat" cmpd="sng" algn="ctr">
          <a:solidFill>
            <a:schemeClr val="tx2">
              <a:lumMod val="7500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US" sz="1300" kern="1200" dirty="0">
              <a:latin typeface="Arial"/>
              <a:cs typeface="Arial"/>
            </a:rPr>
            <a:t>Jobs for the Future</a:t>
          </a:r>
        </a:p>
      </dsp:txBody>
      <dsp:txXfrm>
        <a:off x="588231" y="2162607"/>
        <a:ext cx="1522697" cy="945440"/>
      </dsp:txXfrm>
    </dsp:sp>
    <dsp:sp modelId="{D841183A-AE99-E34F-AEEC-BFDDDA6B149E}">
      <dsp:nvSpPr>
        <dsp:cNvPr id="0" name=""/>
        <dsp:cNvSpPr/>
      </dsp:nvSpPr>
      <dsp:spPr>
        <a:xfrm>
          <a:off x="804" y="3443187"/>
          <a:ext cx="1581525" cy="1004268"/>
        </a:xfrm>
        <a:prstGeom prst="roundRect">
          <a:avLst>
            <a:gd name="adj" fmla="val 10000"/>
          </a:avLst>
        </a:prstGeom>
        <a:solidFill>
          <a:schemeClr val="tx2">
            <a:lumMod val="75000"/>
          </a:schemeClr>
        </a:solidFill>
        <a:ln>
          <a:noFill/>
        </a:ln>
        <a:effectLst/>
      </dsp:spPr>
      <dsp:style>
        <a:lnRef idx="0">
          <a:scrgbClr r="0" g="0" b="0"/>
        </a:lnRef>
        <a:fillRef idx="3">
          <a:scrgbClr r="0" g="0" b="0"/>
        </a:fillRef>
        <a:effectRef idx="2">
          <a:scrgbClr r="0" g="0" b="0"/>
        </a:effectRef>
        <a:fontRef idx="minor">
          <a:schemeClr val="lt1"/>
        </a:fontRef>
      </dsp:style>
    </dsp:sp>
    <dsp:sp modelId="{55779194-4F51-174B-9273-E67853468299}">
      <dsp:nvSpPr>
        <dsp:cNvPr id="0" name=""/>
        <dsp:cNvSpPr/>
      </dsp:nvSpPr>
      <dsp:spPr>
        <a:xfrm>
          <a:off x="176529" y="3610126"/>
          <a:ext cx="1581525" cy="1004268"/>
        </a:xfrm>
        <a:prstGeom prst="roundRect">
          <a:avLst>
            <a:gd name="adj" fmla="val 10000"/>
          </a:avLst>
        </a:prstGeom>
        <a:solidFill>
          <a:schemeClr val="lt1">
            <a:alpha val="90000"/>
            <a:hueOff val="0"/>
            <a:satOff val="0"/>
            <a:lumOff val="0"/>
            <a:alphaOff val="0"/>
          </a:schemeClr>
        </a:solidFill>
        <a:ln w="9525" cap="flat" cmpd="sng" algn="ctr">
          <a:solidFill>
            <a:schemeClr val="tx2">
              <a:lumMod val="7500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US" sz="1300" kern="1200" dirty="0">
              <a:latin typeface="Arial"/>
              <a:cs typeface="Arial"/>
            </a:rPr>
            <a:t>Maher &amp; Maher </a:t>
          </a:r>
        </a:p>
      </dsp:txBody>
      <dsp:txXfrm>
        <a:off x="205943" y="3639540"/>
        <a:ext cx="1522697" cy="945440"/>
      </dsp:txXfrm>
    </dsp:sp>
    <dsp:sp modelId="{58E25500-82D6-5146-A221-84A9B541C842}">
      <dsp:nvSpPr>
        <dsp:cNvPr id="0" name=""/>
        <dsp:cNvSpPr/>
      </dsp:nvSpPr>
      <dsp:spPr>
        <a:xfrm>
          <a:off x="1933780" y="3443187"/>
          <a:ext cx="1581525" cy="1004268"/>
        </a:xfrm>
        <a:prstGeom prst="roundRect">
          <a:avLst>
            <a:gd name="adj" fmla="val 10000"/>
          </a:avLst>
        </a:prstGeom>
        <a:solidFill>
          <a:schemeClr val="tx2">
            <a:lumMod val="75000"/>
          </a:schemeClr>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6CA8EF98-5A7C-8443-99AC-2F342BF4CC08}">
      <dsp:nvSpPr>
        <dsp:cNvPr id="0" name=""/>
        <dsp:cNvSpPr/>
      </dsp:nvSpPr>
      <dsp:spPr>
        <a:xfrm>
          <a:off x="2109505" y="3610126"/>
          <a:ext cx="1581525" cy="1004268"/>
        </a:xfrm>
        <a:prstGeom prst="roundRect">
          <a:avLst>
            <a:gd name="adj" fmla="val 10000"/>
          </a:avLst>
        </a:prstGeom>
        <a:solidFill>
          <a:schemeClr val="lt1">
            <a:alpha val="90000"/>
            <a:hueOff val="0"/>
            <a:satOff val="0"/>
            <a:lumOff val="0"/>
            <a:alphaOff val="0"/>
          </a:schemeClr>
        </a:solidFill>
        <a:ln w="9525" cap="flat" cmpd="sng" algn="ctr">
          <a:solidFill>
            <a:schemeClr val="tx2">
              <a:lumMod val="7500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US" sz="1300" kern="1200" dirty="0">
              <a:latin typeface="Arial"/>
              <a:cs typeface="Arial"/>
            </a:rPr>
            <a:t>American Association of Community Colleges</a:t>
          </a:r>
        </a:p>
      </dsp:txBody>
      <dsp:txXfrm>
        <a:off x="2138919" y="3639540"/>
        <a:ext cx="1522697" cy="945440"/>
      </dsp:txXfrm>
    </dsp:sp>
    <dsp:sp modelId="{646F3537-73EB-B949-918D-3B7B930AA6F5}">
      <dsp:nvSpPr>
        <dsp:cNvPr id="0" name=""/>
        <dsp:cNvSpPr/>
      </dsp:nvSpPr>
      <dsp:spPr>
        <a:xfrm>
          <a:off x="2366867" y="1940856"/>
          <a:ext cx="1581525" cy="1004268"/>
        </a:xfrm>
        <a:prstGeom prst="roundRect">
          <a:avLst>
            <a:gd name="adj" fmla="val 10000"/>
          </a:avLst>
        </a:prstGeom>
        <a:solidFill>
          <a:schemeClr val="tx2">
            <a:lumMod val="75000"/>
          </a:schemeClr>
        </a:solidFill>
        <a:ln>
          <a:noFill/>
        </a:ln>
        <a:effectLst/>
      </dsp:spPr>
      <dsp:style>
        <a:lnRef idx="0">
          <a:scrgbClr r="0" g="0" b="0"/>
        </a:lnRef>
        <a:fillRef idx="3">
          <a:scrgbClr r="0" g="0" b="0"/>
        </a:fillRef>
        <a:effectRef idx="2">
          <a:scrgbClr r="0" g="0" b="0"/>
        </a:effectRef>
        <a:fontRef idx="minor">
          <a:schemeClr val="lt1"/>
        </a:fontRef>
      </dsp:style>
    </dsp:sp>
    <dsp:sp modelId="{29CED845-19D1-E94E-8929-4CD240F70DCF}">
      <dsp:nvSpPr>
        <dsp:cNvPr id="0" name=""/>
        <dsp:cNvSpPr/>
      </dsp:nvSpPr>
      <dsp:spPr>
        <a:xfrm>
          <a:off x="2542592" y="2107795"/>
          <a:ext cx="1581525" cy="1004268"/>
        </a:xfrm>
        <a:prstGeom prst="roundRect">
          <a:avLst>
            <a:gd name="adj" fmla="val 10000"/>
          </a:avLst>
        </a:prstGeom>
        <a:solidFill>
          <a:schemeClr val="lt1">
            <a:alpha val="90000"/>
            <a:hueOff val="0"/>
            <a:satOff val="0"/>
            <a:lumOff val="0"/>
            <a:alphaOff val="0"/>
          </a:schemeClr>
        </a:solidFill>
        <a:ln w="9525" cap="flat" cmpd="sng" algn="ctr">
          <a:solidFill>
            <a:schemeClr val="tx2">
              <a:lumMod val="7500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US" sz="1300" kern="1200" dirty="0">
              <a:latin typeface="Arial"/>
              <a:cs typeface="Arial"/>
            </a:rPr>
            <a:t>CalState/Merlot</a:t>
          </a:r>
        </a:p>
      </dsp:txBody>
      <dsp:txXfrm>
        <a:off x="2572006" y="2137209"/>
        <a:ext cx="1522697" cy="945440"/>
      </dsp:txXfrm>
    </dsp:sp>
    <dsp:sp modelId="{EF2F118D-C820-304A-83D6-27A1A959A5FB}">
      <dsp:nvSpPr>
        <dsp:cNvPr id="0" name=""/>
        <dsp:cNvSpPr/>
      </dsp:nvSpPr>
      <dsp:spPr>
        <a:xfrm>
          <a:off x="3779141" y="440202"/>
          <a:ext cx="1581525" cy="1004268"/>
        </a:xfrm>
        <a:prstGeom prst="roundRect">
          <a:avLst>
            <a:gd name="adj" fmla="val 10000"/>
          </a:avLst>
        </a:prstGeom>
        <a:solidFill>
          <a:schemeClr val="tx2">
            <a:lumMod val="75000"/>
          </a:schemeClr>
        </a:solidFill>
        <a:ln>
          <a:noFill/>
        </a:ln>
        <a:effectLst/>
      </dsp:spPr>
      <dsp:style>
        <a:lnRef idx="0">
          <a:scrgbClr r="0" g="0" b="0"/>
        </a:lnRef>
        <a:fillRef idx="3">
          <a:scrgbClr r="0" g="0" b="0"/>
        </a:fillRef>
        <a:effectRef idx="2">
          <a:scrgbClr r="0" g="0" b="0"/>
        </a:effectRef>
        <a:fontRef idx="minor">
          <a:schemeClr val="lt1"/>
        </a:fontRef>
      </dsp:style>
    </dsp:sp>
    <dsp:sp modelId="{A8C405E2-5814-1346-B374-16BF34682930}">
      <dsp:nvSpPr>
        <dsp:cNvPr id="0" name=""/>
        <dsp:cNvSpPr/>
      </dsp:nvSpPr>
      <dsp:spPr>
        <a:xfrm>
          <a:off x="3954866" y="607141"/>
          <a:ext cx="1581525" cy="1004268"/>
        </a:xfrm>
        <a:prstGeom prst="roundRect">
          <a:avLst>
            <a:gd name="adj" fmla="val 10000"/>
          </a:avLst>
        </a:prstGeom>
        <a:solidFill>
          <a:schemeClr val="lt1">
            <a:alpha val="90000"/>
            <a:hueOff val="0"/>
            <a:satOff val="0"/>
            <a:lumOff val="0"/>
            <a:alphaOff val="0"/>
          </a:schemeClr>
        </a:solidFill>
        <a:ln w="9525" cap="flat" cmpd="sng" algn="ctr">
          <a:solidFill>
            <a:schemeClr val="tx2">
              <a:lumMod val="7500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US" sz="1300" kern="1200" dirty="0">
              <a:latin typeface="Arial"/>
              <a:cs typeface="Arial"/>
            </a:rPr>
            <a:t>U.S. National Science Foundation</a:t>
          </a:r>
        </a:p>
      </dsp:txBody>
      <dsp:txXfrm>
        <a:off x="3984280" y="636555"/>
        <a:ext cx="1522697" cy="945440"/>
      </dsp:txXfrm>
    </dsp:sp>
    <dsp:sp modelId="{BC6575E1-2812-5C43-951F-E9EB66CF75F5}">
      <dsp:nvSpPr>
        <dsp:cNvPr id="0" name=""/>
        <dsp:cNvSpPr/>
      </dsp:nvSpPr>
      <dsp:spPr>
        <a:xfrm>
          <a:off x="4706247" y="2564828"/>
          <a:ext cx="1581525" cy="1004268"/>
        </a:xfrm>
        <a:prstGeom prst="roundRect">
          <a:avLst>
            <a:gd name="adj" fmla="val 10000"/>
          </a:avLst>
        </a:prstGeom>
        <a:solidFill>
          <a:schemeClr val="tx2">
            <a:lumMod val="75000"/>
          </a:schemeClr>
        </a:solidFill>
        <a:ln>
          <a:noFill/>
        </a:ln>
        <a:effectLst/>
      </dsp:spPr>
      <dsp:style>
        <a:lnRef idx="0">
          <a:scrgbClr r="0" g="0" b="0"/>
        </a:lnRef>
        <a:fillRef idx="3">
          <a:scrgbClr r="0" g="0" b="0"/>
        </a:fillRef>
        <a:effectRef idx="2">
          <a:scrgbClr r="0" g="0" b="0"/>
        </a:effectRef>
        <a:fontRef idx="minor">
          <a:schemeClr val="lt1"/>
        </a:fontRef>
      </dsp:style>
    </dsp:sp>
    <dsp:sp modelId="{8D17BB9B-4AAD-8940-806B-57018B5F9E40}">
      <dsp:nvSpPr>
        <dsp:cNvPr id="0" name=""/>
        <dsp:cNvSpPr/>
      </dsp:nvSpPr>
      <dsp:spPr>
        <a:xfrm>
          <a:off x="4881973" y="2731767"/>
          <a:ext cx="1581525" cy="1004268"/>
        </a:xfrm>
        <a:prstGeom prst="roundRect">
          <a:avLst>
            <a:gd name="adj" fmla="val 10000"/>
          </a:avLst>
        </a:prstGeom>
        <a:solidFill>
          <a:schemeClr val="lt1">
            <a:alpha val="90000"/>
            <a:hueOff val="0"/>
            <a:satOff val="0"/>
            <a:lumOff val="0"/>
            <a:alphaOff val="0"/>
          </a:schemeClr>
        </a:solidFill>
        <a:ln w="9525" cap="flat" cmpd="sng" algn="ctr">
          <a:solidFill>
            <a:schemeClr val="tx2">
              <a:lumMod val="7500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US" sz="1300" kern="1200" dirty="0">
              <a:latin typeface="Arial"/>
              <a:cs typeface="Arial"/>
            </a:rPr>
            <a:t>ATE Centers</a:t>
          </a:r>
        </a:p>
      </dsp:txBody>
      <dsp:txXfrm>
        <a:off x="4911387" y="2761181"/>
        <a:ext cx="1522697" cy="945440"/>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6C725DDB-4D63-4446-9F35-9095D336AE82}" type="datetimeFigureOut">
              <a:rPr lang="en-US" smtClean="0"/>
              <a:t>12/8/2016</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47587D4-55C4-D74E-A7E0-C8D1276C098E}" type="slidenum">
              <a:rPr lang="en-US" smtClean="0"/>
              <a:t>‹#›</a:t>
            </a:fld>
            <a:endParaRPr lang="en-US"/>
          </a:p>
        </p:txBody>
      </p:sp>
    </p:spTree>
    <p:extLst>
      <p:ext uri="{BB962C8B-B14F-4D97-AF65-F5344CB8AC3E}">
        <p14:creationId xmlns:p14="http://schemas.microsoft.com/office/powerpoint/2010/main" val="166683286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E2BF2C1-D288-C04E-9EAE-5DBEC8177EA6}" type="datetimeFigureOut">
              <a:rPr lang="en-US" smtClean="0"/>
              <a:t>12/8/2016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33E3A03-D9C5-8D44-BB7A-5665F947E76F}" type="slidenum">
              <a:rPr lang="en-US" smtClean="0"/>
              <a:t>‹#›</a:t>
            </a:fld>
            <a:endParaRPr lang="en-US"/>
          </a:p>
        </p:txBody>
      </p:sp>
    </p:spTree>
    <p:extLst>
      <p:ext uri="{BB962C8B-B14F-4D97-AF65-F5344CB8AC3E}">
        <p14:creationId xmlns:p14="http://schemas.microsoft.com/office/powerpoint/2010/main" val="973510905"/>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33E3A03-D9C5-8D44-BB7A-5665F947E76F}" type="slidenum">
              <a:rPr lang="en-US" smtClean="0"/>
              <a:t>1</a:t>
            </a:fld>
            <a:endParaRPr lang="en-US"/>
          </a:p>
        </p:txBody>
      </p:sp>
    </p:spTree>
    <p:extLst>
      <p:ext uri="{BB962C8B-B14F-4D97-AF65-F5344CB8AC3E}">
        <p14:creationId xmlns:p14="http://schemas.microsoft.com/office/powerpoint/2010/main" val="13425286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33E3A03-D9C5-8D44-BB7A-5665F947E76F}" type="slidenum">
              <a:rPr lang="en-US" smtClean="0"/>
              <a:t>17</a:t>
            </a:fld>
            <a:endParaRPr lang="en-US"/>
          </a:p>
        </p:txBody>
      </p:sp>
    </p:spTree>
    <p:extLst>
      <p:ext uri="{BB962C8B-B14F-4D97-AF65-F5344CB8AC3E}">
        <p14:creationId xmlns:p14="http://schemas.microsoft.com/office/powerpoint/2010/main" val="60954947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effectLst/>
            </a:endParaRPr>
          </a:p>
        </p:txBody>
      </p:sp>
      <p:sp>
        <p:nvSpPr>
          <p:cNvPr id="4" name="Slide Number Placeholder 3"/>
          <p:cNvSpPr>
            <a:spLocks noGrp="1"/>
          </p:cNvSpPr>
          <p:nvPr>
            <p:ph type="sldNum" sz="quarter" idx="10"/>
          </p:nvPr>
        </p:nvSpPr>
        <p:spPr/>
        <p:txBody>
          <a:bodyPr/>
          <a:lstStyle/>
          <a:p>
            <a:fld id="{17C97589-81B3-48A3-8226-3514F3374294}" type="slidenum">
              <a:rPr lang="en-US" smtClean="0"/>
              <a:pPr/>
              <a:t>19</a:t>
            </a:fld>
            <a:endParaRPr lang="en-US"/>
          </a:p>
        </p:txBody>
      </p:sp>
    </p:spTree>
    <p:extLst>
      <p:ext uri="{BB962C8B-B14F-4D97-AF65-F5344CB8AC3E}">
        <p14:creationId xmlns:p14="http://schemas.microsoft.com/office/powerpoint/2010/main" val="5879502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33E3A03-D9C5-8D44-BB7A-5665F947E76F}" type="slidenum">
              <a:rPr lang="en-US" smtClean="0"/>
              <a:t>2</a:t>
            </a:fld>
            <a:endParaRPr lang="en-US"/>
          </a:p>
        </p:txBody>
      </p:sp>
    </p:spTree>
    <p:extLst>
      <p:ext uri="{BB962C8B-B14F-4D97-AF65-F5344CB8AC3E}">
        <p14:creationId xmlns:p14="http://schemas.microsoft.com/office/powerpoint/2010/main" val="2121010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33E3A03-D9C5-8D44-BB7A-5665F947E76F}" type="slidenum">
              <a:rPr lang="en-US" smtClean="0"/>
              <a:t>3</a:t>
            </a:fld>
            <a:endParaRPr lang="en-US"/>
          </a:p>
        </p:txBody>
      </p:sp>
    </p:spTree>
    <p:extLst>
      <p:ext uri="{BB962C8B-B14F-4D97-AF65-F5344CB8AC3E}">
        <p14:creationId xmlns:p14="http://schemas.microsoft.com/office/powerpoint/2010/main" val="14908642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33E3A03-D9C5-8D44-BB7A-5665F947E76F}" type="slidenum">
              <a:rPr lang="en-US" smtClean="0"/>
              <a:t>5</a:t>
            </a:fld>
            <a:endParaRPr lang="en-US"/>
          </a:p>
        </p:txBody>
      </p:sp>
    </p:spTree>
    <p:extLst>
      <p:ext uri="{BB962C8B-B14F-4D97-AF65-F5344CB8AC3E}">
        <p14:creationId xmlns:p14="http://schemas.microsoft.com/office/powerpoint/2010/main" val="93145125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33E3A03-D9C5-8D44-BB7A-5665F947E76F}" type="slidenum">
              <a:rPr lang="en-US" smtClean="0"/>
              <a:t>6</a:t>
            </a:fld>
            <a:endParaRPr lang="en-US"/>
          </a:p>
        </p:txBody>
      </p:sp>
    </p:spTree>
    <p:extLst>
      <p:ext uri="{BB962C8B-B14F-4D97-AF65-F5344CB8AC3E}">
        <p14:creationId xmlns:p14="http://schemas.microsoft.com/office/powerpoint/2010/main" val="7553173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33E3A03-D9C5-8D44-BB7A-5665F947E76F}" type="slidenum">
              <a:rPr lang="en-US" smtClean="0"/>
              <a:t>8</a:t>
            </a:fld>
            <a:endParaRPr lang="en-US"/>
          </a:p>
        </p:txBody>
      </p:sp>
    </p:spTree>
    <p:extLst>
      <p:ext uri="{BB962C8B-B14F-4D97-AF65-F5344CB8AC3E}">
        <p14:creationId xmlns:p14="http://schemas.microsoft.com/office/powerpoint/2010/main" val="42767078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33E3A03-D9C5-8D44-BB7A-5665F947E76F}" type="slidenum">
              <a:rPr lang="en-US" smtClean="0"/>
              <a:t>9</a:t>
            </a:fld>
            <a:endParaRPr lang="en-US"/>
          </a:p>
        </p:txBody>
      </p:sp>
    </p:spTree>
    <p:extLst>
      <p:ext uri="{BB962C8B-B14F-4D97-AF65-F5344CB8AC3E}">
        <p14:creationId xmlns:p14="http://schemas.microsoft.com/office/powerpoint/2010/main" val="25428615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33E3A03-D9C5-8D44-BB7A-5665F947E76F}" type="slidenum">
              <a:rPr lang="en-US" smtClean="0"/>
              <a:t>10</a:t>
            </a:fld>
            <a:endParaRPr lang="en-US"/>
          </a:p>
        </p:txBody>
      </p:sp>
    </p:spTree>
    <p:extLst>
      <p:ext uri="{BB962C8B-B14F-4D97-AF65-F5344CB8AC3E}">
        <p14:creationId xmlns:p14="http://schemas.microsoft.com/office/powerpoint/2010/main" val="41488939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33E3A03-D9C5-8D44-BB7A-5665F947E76F}" type="slidenum">
              <a:rPr lang="en-US" smtClean="0"/>
              <a:t>13</a:t>
            </a:fld>
            <a:endParaRPr lang="en-US"/>
          </a:p>
        </p:txBody>
      </p:sp>
    </p:spTree>
    <p:extLst>
      <p:ext uri="{BB962C8B-B14F-4D97-AF65-F5344CB8AC3E}">
        <p14:creationId xmlns:p14="http://schemas.microsoft.com/office/powerpoint/2010/main" val="7260394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12"/>
          </p:nvPr>
        </p:nvSpPr>
        <p:spPr/>
        <p:txBody>
          <a:bodyPr/>
          <a:lstStyle/>
          <a:p>
            <a:fld id="{2F535CF6-78E6-204E-AB98-C09B348E109C}" type="slidenum">
              <a:rPr lang="en-US" smtClean="0"/>
              <a:t>‹#›</a:t>
            </a:fld>
            <a:endParaRPr lang="en-US"/>
          </a:p>
        </p:txBody>
      </p:sp>
    </p:spTree>
    <p:extLst>
      <p:ext uri="{BB962C8B-B14F-4D97-AF65-F5344CB8AC3E}">
        <p14:creationId xmlns:p14="http://schemas.microsoft.com/office/powerpoint/2010/main" val="135567975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22313" y="4406900"/>
            <a:ext cx="7772400" cy="1362075"/>
          </a:xfrm>
        </p:spPr>
        <p:txBody>
          <a:bodyPr anchor="t">
            <a:normAutofit/>
          </a:bodyPr>
          <a:lstStyle>
            <a:lvl1pPr algn="l">
              <a:defRPr sz="1400" b="0" cap="all">
                <a:solidFill>
                  <a:schemeClr val="bg1">
                    <a:lumMod val="50000"/>
                  </a:schemeClr>
                </a:solidFill>
              </a:defRPr>
            </a:lvl1pPr>
          </a:lstStyle>
          <a:p>
            <a:r>
              <a:rPr lang="en-US" dirty="0"/>
              <a:t>Clicks to edit Master title style</a:t>
            </a:r>
          </a:p>
        </p:txBody>
      </p:sp>
      <p:sp>
        <p:nvSpPr>
          <p:cNvPr id="3" name="Text Placeholder 2"/>
          <p:cNvSpPr>
            <a:spLocks noGrp="1"/>
          </p:cNvSpPr>
          <p:nvPr>
            <p:ph type="body" idx="1" hasCustomPrompt="1"/>
          </p:nvPr>
        </p:nvSpPr>
        <p:spPr>
          <a:xfrm>
            <a:off x="722313" y="2906713"/>
            <a:ext cx="7772400" cy="1500187"/>
          </a:xfrm>
        </p:spPr>
        <p:txBody>
          <a:bodyPr anchor="b"/>
          <a:lstStyle>
            <a:lvl1pPr marL="0" indent="0">
              <a:buNone/>
              <a:defRPr sz="2000" b="1">
                <a:solidFill>
                  <a:schemeClr val="tx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6" name="Slide Number Placeholder 5"/>
          <p:cNvSpPr>
            <a:spLocks noGrp="1"/>
          </p:cNvSpPr>
          <p:nvPr>
            <p:ph type="sldNum" sz="quarter" idx="12"/>
          </p:nvPr>
        </p:nvSpPr>
        <p:spPr/>
        <p:txBody>
          <a:bodyPr/>
          <a:lstStyle/>
          <a:p>
            <a:fld id="{2F535CF6-78E6-204E-AB98-C09B348E109C}" type="slidenum">
              <a:rPr lang="en-US" smtClean="0"/>
              <a:t>‹#›</a:t>
            </a:fld>
            <a:endParaRPr lang="en-US"/>
          </a:p>
        </p:txBody>
      </p:sp>
    </p:spTree>
    <p:extLst>
      <p:ext uri="{BB962C8B-B14F-4D97-AF65-F5344CB8AC3E}">
        <p14:creationId xmlns:p14="http://schemas.microsoft.com/office/powerpoint/2010/main" val="121648929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a:t>CLICK TO EDIT MASTER TITLE STYLE</a:t>
            </a:r>
          </a:p>
        </p:txBody>
      </p:sp>
      <p:sp>
        <p:nvSpPr>
          <p:cNvPr id="3" name="Content Placeholder 2"/>
          <p:cNvSpPr>
            <a:spLocks noGrp="1"/>
          </p:cNvSpPr>
          <p:nvPr>
            <p:ph sz="half" idx="1"/>
          </p:nvPr>
        </p:nvSpPr>
        <p:spPr>
          <a:xfrm>
            <a:off x="457200" y="1600200"/>
            <a:ext cx="4038600" cy="4525963"/>
          </a:xfrm>
        </p:spPr>
        <p:txBody>
          <a:bodyPr>
            <a:normAutofit/>
          </a:bodyPr>
          <a:lstStyle>
            <a:lvl1pPr>
              <a:defRPr sz="2000"/>
            </a:lvl1pPr>
            <a:lvl2pPr>
              <a:defRPr sz="2000"/>
            </a:lvl2pPr>
            <a:lvl3pPr>
              <a:defRPr sz="2000"/>
            </a:lvl3pPr>
            <a:lvl4pPr>
              <a:defRPr sz="2000"/>
            </a:lvl4pPr>
            <a:lvl5pPr>
              <a:defRPr sz="20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200" y="1600200"/>
            <a:ext cx="4038600" cy="4525963"/>
          </a:xfrm>
        </p:spPr>
        <p:txBody>
          <a:bodyPr>
            <a:normAutofit/>
          </a:bodyPr>
          <a:lstStyle>
            <a:lvl1pPr>
              <a:defRPr sz="2000"/>
            </a:lvl1pPr>
            <a:lvl2pPr>
              <a:defRPr sz="2000"/>
            </a:lvl2pPr>
            <a:lvl3pPr>
              <a:defRPr sz="2000"/>
            </a:lvl3pPr>
            <a:lvl4pPr>
              <a:defRPr sz="2000"/>
            </a:lvl4pPr>
            <a:lvl5pPr>
              <a:defRPr sz="20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lide Number Placeholder 6"/>
          <p:cNvSpPr>
            <a:spLocks noGrp="1"/>
          </p:cNvSpPr>
          <p:nvPr>
            <p:ph type="sldNum" sz="quarter" idx="12"/>
          </p:nvPr>
        </p:nvSpPr>
        <p:spPr/>
        <p:txBody>
          <a:bodyPr/>
          <a:lstStyle/>
          <a:p>
            <a:fld id="{2F535CF6-78E6-204E-AB98-C09B348E109C}" type="slidenum">
              <a:rPr lang="en-US" smtClean="0"/>
              <a:t>‹#›</a:t>
            </a:fld>
            <a:endParaRPr lang="en-US"/>
          </a:p>
        </p:txBody>
      </p:sp>
    </p:spTree>
    <p:extLst>
      <p:ext uri="{BB962C8B-B14F-4D97-AF65-F5344CB8AC3E}">
        <p14:creationId xmlns:p14="http://schemas.microsoft.com/office/powerpoint/2010/main" val="93557146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a:t>CLICK TO EDIT MASTER TITLE STYLE</a:t>
            </a:r>
          </a:p>
        </p:txBody>
      </p:sp>
      <p:sp>
        <p:nvSpPr>
          <p:cNvPr id="3" name="Text Placeholder 2"/>
          <p:cNvSpPr>
            <a:spLocks noGrp="1"/>
          </p:cNvSpPr>
          <p:nvPr>
            <p:ph type="body" idx="1" hasCustomPrompt="1"/>
          </p:nvPr>
        </p:nvSpPr>
        <p:spPr>
          <a:xfrm>
            <a:off x="457200" y="1535113"/>
            <a:ext cx="4040188" cy="639762"/>
          </a:xfrm>
        </p:spPr>
        <p:txBody>
          <a:bodyPr anchor="b">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457200" y="2174875"/>
            <a:ext cx="4040188" cy="3951288"/>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hasCustomPrompt="1"/>
          </p:nvPr>
        </p:nvSpPr>
        <p:spPr>
          <a:xfrm>
            <a:off x="4645025" y="1535113"/>
            <a:ext cx="4041775" cy="639762"/>
          </a:xfrm>
        </p:spPr>
        <p:txBody>
          <a:bodyPr anchor="b">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645025" y="2174875"/>
            <a:ext cx="4041775" cy="3951288"/>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Slide Number Placeholder 8"/>
          <p:cNvSpPr>
            <a:spLocks noGrp="1"/>
          </p:cNvSpPr>
          <p:nvPr>
            <p:ph type="sldNum" sz="quarter" idx="12"/>
          </p:nvPr>
        </p:nvSpPr>
        <p:spPr/>
        <p:txBody>
          <a:bodyPr/>
          <a:lstStyle/>
          <a:p>
            <a:fld id="{2F535CF6-78E6-204E-AB98-C09B348E109C}" type="slidenum">
              <a:rPr lang="en-US" smtClean="0"/>
              <a:t>‹#›</a:t>
            </a:fld>
            <a:endParaRPr lang="en-US"/>
          </a:p>
        </p:txBody>
      </p:sp>
    </p:spTree>
    <p:extLst>
      <p:ext uri="{BB962C8B-B14F-4D97-AF65-F5344CB8AC3E}">
        <p14:creationId xmlns:p14="http://schemas.microsoft.com/office/powerpoint/2010/main" val="163905289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a:t>CLICK TO EDIT MASTER TITLE STYLE</a:t>
            </a:r>
          </a:p>
        </p:txBody>
      </p:sp>
      <p:sp>
        <p:nvSpPr>
          <p:cNvPr id="5" name="Slide Number Placeholder 4"/>
          <p:cNvSpPr>
            <a:spLocks noGrp="1"/>
          </p:cNvSpPr>
          <p:nvPr>
            <p:ph type="sldNum" sz="quarter" idx="12"/>
          </p:nvPr>
        </p:nvSpPr>
        <p:spPr/>
        <p:txBody>
          <a:bodyPr/>
          <a:lstStyle/>
          <a:p>
            <a:fld id="{2F535CF6-78E6-204E-AB98-C09B348E109C}" type="slidenum">
              <a:rPr lang="en-US" smtClean="0"/>
              <a:t>‹#›</a:t>
            </a:fld>
            <a:endParaRPr lang="en-US"/>
          </a:p>
        </p:txBody>
      </p:sp>
    </p:spTree>
    <p:extLst>
      <p:ext uri="{BB962C8B-B14F-4D97-AF65-F5344CB8AC3E}">
        <p14:creationId xmlns:p14="http://schemas.microsoft.com/office/powerpoint/2010/main" val="386687352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2F535CF6-78E6-204E-AB98-C09B348E109C}" type="slidenum">
              <a:rPr lang="en-US" smtClean="0"/>
              <a:t>‹#›</a:t>
            </a:fld>
            <a:endParaRPr lang="en-US"/>
          </a:p>
        </p:txBody>
      </p:sp>
    </p:spTree>
    <p:extLst>
      <p:ext uri="{BB962C8B-B14F-4D97-AF65-F5344CB8AC3E}">
        <p14:creationId xmlns:p14="http://schemas.microsoft.com/office/powerpoint/2010/main" val="228771546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ver">
    <p:spTree>
      <p:nvGrpSpPr>
        <p:cNvPr id="1" name=""/>
        <p:cNvGrpSpPr/>
        <p:nvPr/>
      </p:nvGrpSpPr>
      <p:grpSpPr>
        <a:xfrm>
          <a:off x="0" y="0"/>
          <a:ext cx="0" cy="0"/>
          <a:chOff x="0" y="0"/>
          <a:chExt cx="0" cy="0"/>
        </a:xfrm>
      </p:grpSpPr>
      <p:sp>
        <p:nvSpPr>
          <p:cNvPr id="3" name="Rectangle 2"/>
          <p:cNvSpPr/>
          <p:nvPr userDrawn="1"/>
        </p:nvSpPr>
        <p:spPr>
          <a:xfrm>
            <a:off x="0" y="0"/>
            <a:ext cx="9144000" cy="12334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Title 1"/>
          <p:cNvSpPr>
            <a:spLocks noGrp="1"/>
          </p:cNvSpPr>
          <p:nvPr>
            <p:ph type="title" hasCustomPrompt="1"/>
          </p:nvPr>
        </p:nvSpPr>
        <p:spPr>
          <a:xfrm>
            <a:off x="722313" y="2187251"/>
            <a:ext cx="7772400" cy="1362075"/>
          </a:xfrm>
        </p:spPr>
        <p:txBody>
          <a:bodyPr anchor="t">
            <a:normAutofit/>
          </a:bodyPr>
          <a:lstStyle>
            <a:lvl1pPr algn="l">
              <a:defRPr sz="1400" b="0" cap="none">
                <a:solidFill>
                  <a:schemeClr val="bg1">
                    <a:lumMod val="50000"/>
                  </a:schemeClr>
                </a:solidFill>
              </a:defRPr>
            </a:lvl1pPr>
          </a:lstStyle>
          <a:p>
            <a:r>
              <a:rPr lang="en-US" dirty="0"/>
              <a:t>Clicks to edit master title style</a:t>
            </a:r>
          </a:p>
        </p:txBody>
      </p:sp>
      <p:sp>
        <p:nvSpPr>
          <p:cNvPr id="7" name="Text Placeholder 2"/>
          <p:cNvSpPr>
            <a:spLocks noGrp="1"/>
          </p:cNvSpPr>
          <p:nvPr>
            <p:ph type="body" idx="1" hasCustomPrompt="1"/>
          </p:nvPr>
        </p:nvSpPr>
        <p:spPr>
          <a:xfrm>
            <a:off x="722313" y="1233412"/>
            <a:ext cx="7772400" cy="953839"/>
          </a:xfrm>
        </p:spPr>
        <p:txBody>
          <a:bodyPr anchor="t"/>
          <a:lstStyle>
            <a:lvl1pPr marL="0" indent="0">
              <a:buNone/>
              <a:defRPr sz="2000" b="1">
                <a:solidFill>
                  <a:schemeClr val="tx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2" name="Rectangle 1"/>
          <p:cNvSpPr/>
          <p:nvPr userDrawn="1"/>
        </p:nvSpPr>
        <p:spPr>
          <a:xfrm>
            <a:off x="0" y="5816600"/>
            <a:ext cx="9144000" cy="1041400"/>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8" name="Picture 7" descr="TAACCCT-Learning-Network-logo.eps"/>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722313" y="4499174"/>
            <a:ext cx="4840287" cy="1030726"/>
          </a:xfrm>
          <a:prstGeom prst="rect">
            <a:avLst/>
          </a:prstGeom>
        </p:spPr>
      </p:pic>
      <p:pic>
        <p:nvPicPr>
          <p:cNvPr id="4" name="Picture 3" descr="DOL-logo.jpg"/>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7487175" y="4495764"/>
            <a:ext cx="1044051" cy="1034136"/>
          </a:xfrm>
          <a:prstGeom prst="rect">
            <a:avLst/>
          </a:prstGeom>
        </p:spPr>
      </p:pic>
    </p:spTree>
    <p:extLst>
      <p:ext uri="{BB962C8B-B14F-4D97-AF65-F5344CB8AC3E}">
        <p14:creationId xmlns:p14="http://schemas.microsoft.com/office/powerpoint/2010/main" val="151282794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cSld name="Questions?">
    <p:spTree>
      <p:nvGrpSpPr>
        <p:cNvPr id="1" name="Shape 176"/>
        <p:cNvGrpSpPr/>
        <p:nvPr/>
      </p:nvGrpSpPr>
      <p:grpSpPr>
        <a:xfrm>
          <a:off x="0" y="0"/>
          <a:ext cx="0" cy="0"/>
          <a:chOff x="0" y="0"/>
          <a:chExt cx="0" cy="0"/>
        </a:xfrm>
      </p:grpSpPr>
    </p:spTree>
    <p:extLst>
      <p:ext uri="{BB962C8B-B14F-4D97-AF65-F5344CB8AC3E}">
        <p14:creationId xmlns:p14="http://schemas.microsoft.com/office/powerpoint/2010/main" val="3708149688"/>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jpeg"/><Relationship Id="rId5" Type="http://schemas.openxmlformats.org/officeDocument/2006/relationships/slideLayout" Target="../slideLayouts/slideLayout5.xml"/><Relationship Id="rId10" Type="http://schemas.openxmlformats.org/officeDocument/2006/relationships/image" Target="../media/image1.emf"/><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F535CF6-78E6-204E-AB98-C09B348E109C}" type="slidenum">
              <a:rPr lang="en-US" smtClean="0"/>
              <a:t>‹#›</a:t>
            </a:fld>
            <a:endParaRPr lang="en-US"/>
          </a:p>
        </p:txBody>
      </p:sp>
      <p:sp>
        <p:nvSpPr>
          <p:cNvPr id="8" name="Rectangle 7"/>
          <p:cNvSpPr/>
          <p:nvPr userDrawn="1"/>
        </p:nvSpPr>
        <p:spPr>
          <a:xfrm>
            <a:off x="3251200" y="274638"/>
            <a:ext cx="5892799" cy="703544"/>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userDrawn="1"/>
        </p:nvSpPr>
        <p:spPr>
          <a:xfrm>
            <a:off x="0" y="274638"/>
            <a:ext cx="351816" cy="703544"/>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3441701" y="274638"/>
            <a:ext cx="5245098" cy="703544"/>
          </a:xfrm>
          <a:prstGeom prst="rect">
            <a:avLst/>
          </a:prstGeom>
        </p:spPr>
        <p:txBody>
          <a:bodyPr vert="horz" lIns="91440" tIns="45720" rIns="91440" bIns="45720" rtlCol="0" anchor="ctr">
            <a:normAutofit/>
          </a:bodyPr>
          <a:lstStyle/>
          <a:p>
            <a:r>
              <a:rPr lang="en-US" dirty="0"/>
              <a:t>CLICK TO EDIT MASTER TITLE STYLE</a:t>
            </a:r>
          </a:p>
        </p:txBody>
      </p:sp>
      <p:pic>
        <p:nvPicPr>
          <p:cNvPr id="4" name="Picture 3" descr="TAACCCT-Learning-Network-logo.eps"/>
          <p:cNvPicPr>
            <a:picLocks noChangeAspect="1"/>
          </p:cNvPicPr>
          <p:nvPr userDrawn="1"/>
        </p:nvPicPr>
        <p:blipFill>
          <a:blip r:embed="rId10">
            <a:extLst>
              <a:ext uri="{28A0092B-C50C-407E-A947-70E740481C1C}">
                <a14:useLocalDpi xmlns:a14="http://schemas.microsoft.com/office/drawing/2010/main"/>
              </a:ext>
            </a:extLst>
          </a:blip>
          <a:stretch>
            <a:fillRect/>
          </a:stretch>
        </p:blipFill>
        <p:spPr>
          <a:xfrm>
            <a:off x="444501" y="350753"/>
            <a:ext cx="2692399" cy="573339"/>
          </a:xfrm>
          <a:prstGeom prst="rect">
            <a:avLst/>
          </a:prstGeom>
        </p:spPr>
      </p:pic>
      <p:pic>
        <p:nvPicPr>
          <p:cNvPr id="11" name="Picture 2"/>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bwMode="auto">
          <a:xfrm>
            <a:off x="478816" y="6121397"/>
            <a:ext cx="1984373" cy="66476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val="2806583083"/>
      </p:ext>
    </p:extLst>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Lst>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xStyles>
    <p:titleStyle>
      <a:lvl1pPr algn="l" defTabSz="457200" rtl="0" eaLnBrk="1" latinLnBrk="0" hangingPunct="1">
        <a:spcBef>
          <a:spcPct val="0"/>
        </a:spcBef>
        <a:buNone/>
        <a:defRPr sz="1600" b="1" i="0" u="none" kern="1200">
          <a:solidFill>
            <a:schemeClr val="bg1"/>
          </a:solidFill>
          <a:latin typeface="Arial"/>
          <a:ea typeface="+mj-ea"/>
          <a:cs typeface="Arial"/>
        </a:defRPr>
      </a:lvl1pPr>
    </p:titleStyle>
    <p:bodyStyle>
      <a:lvl1pPr marL="231775" indent="-231775" algn="l" defTabSz="457200" rtl="0" eaLnBrk="1" latinLnBrk="0" hangingPunct="1">
        <a:spcBef>
          <a:spcPts val="300"/>
        </a:spcBef>
        <a:spcAft>
          <a:spcPts val="300"/>
        </a:spcAft>
        <a:buFont typeface="Arial"/>
        <a:buChar char="•"/>
        <a:defRPr sz="2000" kern="1200">
          <a:solidFill>
            <a:schemeClr val="tx1"/>
          </a:solidFill>
          <a:latin typeface="Arial"/>
          <a:ea typeface="+mn-ea"/>
          <a:cs typeface="Arial"/>
        </a:defRPr>
      </a:lvl1pPr>
      <a:lvl2pPr marL="574675" indent="-236538" algn="l" defTabSz="457200" rtl="0" eaLnBrk="1" latinLnBrk="0" hangingPunct="1">
        <a:spcBef>
          <a:spcPts val="300"/>
        </a:spcBef>
        <a:spcAft>
          <a:spcPts val="300"/>
        </a:spcAft>
        <a:buFont typeface="Arial"/>
        <a:buChar char="–"/>
        <a:defRPr sz="2000" kern="1200">
          <a:solidFill>
            <a:schemeClr val="tx1"/>
          </a:solidFill>
          <a:latin typeface="Arial"/>
          <a:ea typeface="+mn-ea"/>
          <a:cs typeface="Arial"/>
        </a:defRPr>
      </a:lvl2pPr>
      <a:lvl3pPr marL="919163" indent="-228600" algn="l" defTabSz="457200" rtl="0" eaLnBrk="1" latinLnBrk="0" hangingPunct="1">
        <a:spcBef>
          <a:spcPts val="300"/>
        </a:spcBef>
        <a:spcAft>
          <a:spcPts val="300"/>
        </a:spcAft>
        <a:buFont typeface="Arial"/>
        <a:buChar char="•"/>
        <a:defRPr sz="2000" kern="1200">
          <a:solidFill>
            <a:schemeClr val="tx1"/>
          </a:solidFill>
          <a:latin typeface="Arial"/>
          <a:ea typeface="+mn-ea"/>
          <a:cs typeface="Arial"/>
        </a:defRPr>
      </a:lvl3pPr>
      <a:lvl4pPr marL="1258888" indent="-228600" algn="l" defTabSz="457200" rtl="0" eaLnBrk="1" latinLnBrk="0" hangingPunct="1">
        <a:spcBef>
          <a:spcPts val="300"/>
        </a:spcBef>
        <a:spcAft>
          <a:spcPts val="300"/>
        </a:spcAft>
        <a:buFont typeface="Arial"/>
        <a:buChar char="–"/>
        <a:defRPr sz="2000" kern="1200">
          <a:solidFill>
            <a:schemeClr val="tx1"/>
          </a:solidFill>
          <a:latin typeface="Arial"/>
          <a:ea typeface="+mn-ea"/>
          <a:cs typeface="Arial"/>
        </a:defRPr>
      </a:lvl4pPr>
      <a:lvl5pPr marL="1543050" indent="-228600" algn="l" defTabSz="457200" rtl="0" eaLnBrk="1" latinLnBrk="0" hangingPunct="1">
        <a:spcBef>
          <a:spcPts val="300"/>
        </a:spcBef>
        <a:spcAft>
          <a:spcPts val="300"/>
        </a:spcAft>
        <a:buFont typeface="Arial"/>
        <a:buChar char="»"/>
        <a:defRPr sz="2000" kern="1200">
          <a:solidFill>
            <a:schemeClr val="tx1"/>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hyperlink" Target="https://www.workforcegps.org/events/2016/11/09/14/50/TAACCCT-2016-Sustainability-Virtual-Institute-Final-Wrap-up-Webinar" TargetMode="Externa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hyperlink" Target="https://taaccct.workforcegps.org/resources/2016/07/25/13/22/Resource_TAACCCTSustainabilityToolkit"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mailto:TAACCCT@dol.gov" TargetMode="External"/><Relationship Id="rId5" Type="http://schemas.openxmlformats.org/officeDocument/2006/relationships/hyperlink" Target="https://TAACCCT.workforceGPS.org" TargetMode="External"/><Relationship Id="rId4" Type="http://schemas.openxmlformats.org/officeDocument/2006/relationships/hyperlink" Target="http://occrl.illinois.edu/docs/librariesprovider4/tci/scalingprofiles.pdf" TargetMode="Externa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idx="1"/>
          </p:nvPr>
        </p:nvSpPr>
        <p:spPr>
          <a:xfrm>
            <a:off x="234892" y="478303"/>
            <a:ext cx="8539992" cy="3770140"/>
          </a:xfrm>
        </p:spPr>
        <p:txBody>
          <a:bodyPr>
            <a:normAutofit fontScale="92500" lnSpcReduction="10000"/>
          </a:bodyPr>
          <a:lstStyle/>
          <a:p>
            <a:pPr algn="ctr"/>
            <a:r>
              <a:rPr lang="en-US" sz="4000" dirty="0" smtClean="0"/>
              <a:t>Fall Round 3 TAACCCT </a:t>
            </a:r>
          </a:p>
          <a:p>
            <a:pPr algn="ctr"/>
            <a:r>
              <a:rPr lang="en-US" sz="4000" dirty="0" smtClean="0"/>
              <a:t>Sustainability Virtual Institute:</a:t>
            </a:r>
          </a:p>
          <a:p>
            <a:pPr algn="ctr"/>
            <a:endParaRPr lang="en-US" sz="4000" dirty="0"/>
          </a:p>
          <a:p>
            <a:pPr algn="ctr"/>
            <a:r>
              <a:rPr lang="en-US" sz="4000" dirty="0" smtClean="0"/>
              <a:t>Part 2 Webinar</a:t>
            </a:r>
            <a:endParaRPr lang="en-US" sz="2900" dirty="0"/>
          </a:p>
          <a:p>
            <a:pPr algn="ctr"/>
            <a:r>
              <a:rPr lang="en-US" sz="2900" dirty="0" smtClean="0"/>
              <a:t>December 8, 2016</a:t>
            </a:r>
            <a:endParaRPr lang="en-US" sz="2900" dirty="0"/>
          </a:p>
          <a:p>
            <a:pPr algn="ctr"/>
            <a:r>
              <a:rPr lang="en-US" sz="2900" dirty="0" smtClean="0"/>
              <a:t>2 – 3:30 p.m. EST</a:t>
            </a:r>
            <a:endParaRPr lang="en-US" sz="2900" dirty="0"/>
          </a:p>
          <a:p>
            <a:pPr algn="ctr"/>
            <a:r>
              <a:rPr lang="en-US" sz="2900" dirty="0"/>
              <a:t> </a:t>
            </a:r>
          </a:p>
        </p:txBody>
      </p:sp>
      <p:sp>
        <p:nvSpPr>
          <p:cNvPr id="8" name="Title 1"/>
          <p:cNvSpPr txBox="1">
            <a:spLocks/>
          </p:cNvSpPr>
          <p:nvPr/>
        </p:nvSpPr>
        <p:spPr>
          <a:xfrm>
            <a:off x="722313" y="3314700"/>
            <a:ext cx="7772400" cy="831526"/>
          </a:xfrm>
          <a:prstGeom prst="rect">
            <a:avLst/>
          </a:prstGeom>
        </p:spPr>
        <p:txBody>
          <a:bodyPr vert="horz" lIns="91440" tIns="45720" rIns="91440" bIns="45720" rtlCol="0" anchor="t">
            <a:normAutofit/>
          </a:bodyPr>
          <a:lstStyle>
            <a:lvl1pPr algn="l" defTabSz="457200" rtl="0" eaLnBrk="1" latinLnBrk="0" hangingPunct="1">
              <a:spcBef>
                <a:spcPct val="0"/>
              </a:spcBef>
              <a:buNone/>
              <a:defRPr sz="1400" b="0" kern="1200" cap="none">
                <a:solidFill>
                  <a:schemeClr val="bg1">
                    <a:lumMod val="50000"/>
                  </a:schemeClr>
                </a:solidFill>
                <a:latin typeface="Arial"/>
                <a:ea typeface="+mj-ea"/>
                <a:cs typeface="Arial"/>
              </a:defRPr>
            </a:lvl1pPr>
          </a:lstStyle>
          <a:p>
            <a:endParaRPr lang="en-US" dirty="0"/>
          </a:p>
        </p:txBody>
      </p:sp>
    </p:spTree>
    <p:extLst>
      <p:ext uri="{BB962C8B-B14F-4D97-AF65-F5344CB8AC3E}">
        <p14:creationId xmlns:p14="http://schemas.microsoft.com/office/powerpoint/2010/main" val="383484507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sz="half" idx="1"/>
          </p:nvPr>
        </p:nvSpPr>
        <p:spPr>
          <a:xfrm>
            <a:off x="546100" y="2570576"/>
            <a:ext cx="8238807" cy="1703274"/>
          </a:xfrm>
        </p:spPr>
        <p:txBody>
          <a:bodyPr>
            <a:normAutofit fontScale="55000" lnSpcReduction="20000"/>
          </a:bodyPr>
          <a:lstStyle/>
          <a:p>
            <a:pPr marL="0" indent="0" algn="ctr">
              <a:buNone/>
            </a:pPr>
            <a:r>
              <a:rPr lang="en-US" sz="4800" b="1" dirty="0" smtClean="0"/>
              <a:t>Northeast Resiliency Consortium:</a:t>
            </a:r>
          </a:p>
          <a:p>
            <a:pPr marL="0" indent="0" algn="ctr">
              <a:buNone/>
            </a:pPr>
            <a:r>
              <a:rPr lang="en-US" sz="4800" b="1" dirty="0" smtClean="0"/>
              <a:t>Housatonic Community College</a:t>
            </a:r>
          </a:p>
          <a:p>
            <a:pPr marL="0" indent="0" algn="ctr">
              <a:buNone/>
            </a:pPr>
            <a:endParaRPr lang="en-US" sz="4800" dirty="0"/>
          </a:p>
          <a:p>
            <a:pPr marL="0" indent="0" algn="ctr">
              <a:buNone/>
            </a:pPr>
            <a:r>
              <a:rPr lang="en-US" sz="4800" dirty="0" err="1" smtClean="0"/>
              <a:t>Alese</a:t>
            </a:r>
            <a:r>
              <a:rPr lang="en-US" sz="4800" dirty="0" smtClean="0"/>
              <a:t> </a:t>
            </a:r>
            <a:r>
              <a:rPr lang="en-US" sz="4800" dirty="0" err="1" smtClean="0"/>
              <a:t>Mulvihill</a:t>
            </a:r>
            <a:r>
              <a:rPr lang="en-US" sz="4800" dirty="0" smtClean="0"/>
              <a:t>, Project Director of TAACCCT Program</a:t>
            </a:r>
          </a:p>
          <a:p>
            <a:pPr marL="0" indent="0" algn="ctr">
              <a:buNone/>
            </a:pPr>
            <a:endParaRPr lang="en-US" sz="4800" dirty="0"/>
          </a:p>
        </p:txBody>
      </p:sp>
    </p:spTree>
    <p:extLst>
      <p:ext uri="{BB962C8B-B14F-4D97-AF65-F5344CB8AC3E}">
        <p14:creationId xmlns:p14="http://schemas.microsoft.com/office/powerpoint/2010/main" val="139671319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2313" y="1960755"/>
            <a:ext cx="7772400" cy="4094056"/>
          </a:xfrm>
        </p:spPr>
        <p:txBody>
          <a:bodyPr>
            <a:noAutofit/>
          </a:bodyPr>
          <a:lstStyle/>
          <a:p>
            <a:pPr lvl="0">
              <a:lnSpc>
                <a:spcPct val="150000"/>
              </a:lnSpc>
              <a:spcAft>
                <a:spcPts val="2400"/>
              </a:spcAft>
            </a:pPr>
            <a:r>
              <a:rPr lang="en-US" sz="1800" dirty="0">
                <a:solidFill>
                  <a:schemeClr val="tx1"/>
                </a:solidFill>
              </a:rPr>
              <a:t>President </a:t>
            </a:r>
            <a:r>
              <a:rPr lang="en-US" sz="1800" dirty="0" smtClean="0">
                <a:solidFill>
                  <a:schemeClr val="tx1"/>
                </a:solidFill>
              </a:rPr>
              <a:t/>
            </a:r>
            <a:br>
              <a:rPr lang="en-US" sz="1800" dirty="0" smtClean="0">
                <a:solidFill>
                  <a:schemeClr val="tx1"/>
                </a:solidFill>
              </a:rPr>
            </a:br>
            <a:r>
              <a:rPr lang="en-US" sz="1800" dirty="0" smtClean="0">
                <a:solidFill>
                  <a:schemeClr val="tx1"/>
                </a:solidFill>
              </a:rPr>
              <a:t>Dean </a:t>
            </a:r>
            <a:r>
              <a:rPr lang="en-US" sz="1800" dirty="0">
                <a:solidFill>
                  <a:schemeClr val="tx1"/>
                </a:solidFill>
              </a:rPr>
              <a:t>of Academic </a:t>
            </a:r>
            <a:r>
              <a:rPr lang="en-US" sz="1800" dirty="0" smtClean="0">
                <a:solidFill>
                  <a:schemeClr val="tx1"/>
                </a:solidFill>
              </a:rPr>
              <a:t>Affairs</a:t>
            </a:r>
            <a:r>
              <a:rPr lang="en-US" sz="1800" dirty="0">
                <a:solidFill>
                  <a:schemeClr val="tx1"/>
                </a:solidFill>
              </a:rPr>
              <a:t/>
            </a:r>
            <a:br>
              <a:rPr lang="en-US" sz="1800" dirty="0">
                <a:solidFill>
                  <a:schemeClr val="tx1"/>
                </a:solidFill>
              </a:rPr>
            </a:br>
            <a:r>
              <a:rPr lang="en-US" sz="1800" dirty="0">
                <a:solidFill>
                  <a:schemeClr val="tx1"/>
                </a:solidFill>
              </a:rPr>
              <a:t>Dean of </a:t>
            </a:r>
            <a:r>
              <a:rPr lang="en-US" sz="1800" dirty="0" smtClean="0">
                <a:solidFill>
                  <a:schemeClr val="tx1"/>
                </a:solidFill>
              </a:rPr>
              <a:t>Administration</a:t>
            </a:r>
            <a:r>
              <a:rPr lang="en-US" sz="1800" dirty="0">
                <a:solidFill>
                  <a:schemeClr val="tx1"/>
                </a:solidFill>
              </a:rPr>
              <a:t/>
            </a:r>
            <a:br>
              <a:rPr lang="en-US" sz="1800" dirty="0">
                <a:solidFill>
                  <a:schemeClr val="tx1"/>
                </a:solidFill>
              </a:rPr>
            </a:br>
            <a:r>
              <a:rPr lang="en-US" sz="1800" dirty="0">
                <a:solidFill>
                  <a:schemeClr val="tx1"/>
                </a:solidFill>
              </a:rPr>
              <a:t>Dean of Students</a:t>
            </a:r>
            <a:br>
              <a:rPr lang="en-US" sz="1800" dirty="0">
                <a:solidFill>
                  <a:schemeClr val="tx1"/>
                </a:solidFill>
              </a:rPr>
            </a:br>
            <a:r>
              <a:rPr lang="en-US" sz="1800" dirty="0">
                <a:solidFill>
                  <a:schemeClr val="tx1"/>
                </a:solidFill>
              </a:rPr>
              <a:t>Grant Coordinator of the TAACCCT </a:t>
            </a:r>
            <a:br>
              <a:rPr lang="en-US" sz="1800" dirty="0">
                <a:solidFill>
                  <a:schemeClr val="tx1"/>
                </a:solidFill>
              </a:rPr>
            </a:br>
            <a:r>
              <a:rPr lang="en-US" sz="1800" dirty="0">
                <a:solidFill>
                  <a:schemeClr val="tx1"/>
                </a:solidFill>
              </a:rPr>
              <a:t>Institutional Advancement </a:t>
            </a:r>
            <a:br>
              <a:rPr lang="en-US" sz="1800" dirty="0">
                <a:solidFill>
                  <a:schemeClr val="tx1"/>
                </a:solidFill>
              </a:rPr>
            </a:br>
            <a:r>
              <a:rPr lang="en-US" sz="1800" dirty="0">
                <a:solidFill>
                  <a:schemeClr val="tx1"/>
                </a:solidFill>
              </a:rPr>
              <a:t>Coordinator of Career Services for TAACCCT’</a:t>
            </a:r>
            <a:br>
              <a:rPr lang="en-US" sz="1800" dirty="0">
                <a:solidFill>
                  <a:schemeClr val="tx1"/>
                </a:solidFill>
              </a:rPr>
            </a:br>
            <a:r>
              <a:rPr lang="en-US" sz="1800" dirty="0">
                <a:solidFill>
                  <a:schemeClr val="tx1"/>
                </a:solidFill>
              </a:rPr>
              <a:t>TAACCCT </a:t>
            </a:r>
            <a:r>
              <a:rPr lang="en-US" sz="1800" dirty="0" smtClean="0">
                <a:solidFill>
                  <a:schemeClr val="tx1"/>
                </a:solidFill>
              </a:rPr>
              <a:t>Faculty</a:t>
            </a:r>
            <a:br>
              <a:rPr lang="en-US" sz="1800" dirty="0" smtClean="0">
                <a:solidFill>
                  <a:schemeClr val="tx1"/>
                </a:solidFill>
              </a:rPr>
            </a:br>
            <a:r>
              <a:rPr lang="en-US" sz="1800" dirty="0" smtClean="0">
                <a:solidFill>
                  <a:schemeClr val="tx1"/>
                </a:solidFill>
              </a:rPr>
              <a:t>Achieving the Dream Coaching </a:t>
            </a:r>
            <a:r>
              <a:rPr lang="en-US" sz="1800" dirty="0" smtClean="0">
                <a:solidFill>
                  <a:schemeClr val="tx1"/>
                </a:solidFill>
              </a:rPr>
              <a:t>Team</a:t>
            </a:r>
            <a:endParaRPr lang="en-US" sz="1600" dirty="0"/>
          </a:p>
        </p:txBody>
      </p:sp>
      <p:sp>
        <p:nvSpPr>
          <p:cNvPr id="3" name="Text Placeholder 2"/>
          <p:cNvSpPr>
            <a:spLocks noGrp="1"/>
          </p:cNvSpPr>
          <p:nvPr>
            <p:ph type="body" idx="1"/>
          </p:nvPr>
        </p:nvSpPr>
        <p:spPr>
          <a:xfrm>
            <a:off x="722313" y="1041338"/>
            <a:ext cx="7772400" cy="1071668"/>
          </a:xfrm>
        </p:spPr>
        <p:txBody>
          <a:bodyPr>
            <a:normAutofit/>
          </a:bodyPr>
          <a:lstStyle/>
          <a:p>
            <a:pPr algn="ctr"/>
            <a:r>
              <a:rPr lang="en-US" sz="2400" u="sng" dirty="0" smtClean="0">
                <a:latin typeface="Times New Roman" panose="02020603050405020304" pitchFamily="18" charset="0"/>
                <a:ea typeface="Calibri" panose="020F0502020204030204" pitchFamily="34" charset="0"/>
                <a:cs typeface="Times New Roman" panose="02020603050405020304" pitchFamily="18" charset="0"/>
              </a:rPr>
              <a:t>Housatonic Community College - Sustainability </a:t>
            </a:r>
            <a:r>
              <a:rPr lang="en-US" sz="2400" u="sng" dirty="0">
                <a:latin typeface="Times New Roman" panose="02020603050405020304" pitchFamily="18" charset="0"/>
                <a:ea typeface="Calibri" panose="020F0502020204030204" pitchFamily="34" charset="0"/>
                <a:cs typeface="Times New Roman" panose="02020603050405020304" pitchFamily="18" charset="0"/>
              </a:rPr>
              <a:t>Team</a:t>
            </a:r>
            <a:endParaRPr lang="en-US" dirty="0">
              <a:latin typeface="Calibri" panose="020F0502020204030204" pitchFamily="34" charset="0"/>
              <a:ea typeface="Calibri" panose="020F0502020204030204" pitchFamily="34" charset="0"/>
              <a:cs typeface="Times New Roman" panose="02020603050405020304" pitchFamily="18" charset="0"/>
            </a:endParaRPr>
          </a:p>
          <a:p>
            <a:endParaRPr lang="en-US" sz="2400" dirty="0"/>
          </a:p>
        </p:txBody>
      </p:sp>
    </p:spTree>
    <p:extLst>
      <p:ext uri="{BB962C8B-B14F-4D97-AF65-F5344CB8AC3E}">
        <p14:creationId xmlns:p14="http://schemas.microsoft.com/office/powerpoint/2010/main" val="201284012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2313" y="1787925"/>
            <a:ext cx="7772400" cy="2974848"/>
          </a:xfrm>
        </p:spPr>
        <p:txBody>
          <a:bodyPr>
            <a:normAutofit fontScale="90000"/>
          </a:bodyPr>
          <a:lstStyle/>
          <a:p>
            <a:pPr lvl="0">
              <a:lnSpc>
                <a:spcPct val="150000"/>
              </a:lnSpc>
            </a:pPr>
            <a:r>
              <a:rPr lang="en-US" sz="1800" dirty="0">
                <a:solidFill>
                  <a:schemeClr val="tx1"/>
                </a:solidFill>
              </a:rPr>
              <a:t>New/Expanded Programs of Study</a:t>
            </a:r>
            <a:br>
              <a:rPr lang="en-US" sz="1800" dirty="0">
                <a:solidFill>
                  <a:schemeClr val="tx1"/>
                </a:solidFill>
              </a:rPr>
            </a:br>
            <a:r>
              <a:rPr lang="en-US" sz="1800" dirty="0">
                <a:solidFill>
                  <a:schemeClr val="tx1"/>
                </a:solidFill>
              </a:rPr>
              <a:t>Labor Market Information</a:t>
            </a:r>
            <a:br>
              <a:rPr lang="en-US" sz="1800" dirty="0">
                <a:solidFill>
                  <a:schemeClr val="tx1"/>
                </a:solidFill>
              </a:rPr>
            </a:br>
            <a:r>
              <a:rPr lang="en-US" sz="1800" dirty="0">
                <a:solidFill>
                  <a:schemeClr val="tx1"/>
                </a:solidFill>
              </a:rPr>
              <a:t>Advanced Technology - IPAS System</a:t>
            </a:r>
            <a:br>
              <a:rPr lang="en-US" sz="1800" dirty="0">
                <a:solidFill>
                  <a:schemeClr val="tx1"/>
                </a:solidFill>
              </a:rPr>
            </a:br>
            <a:r>
              <a:rPr lang="en-US" sz="1800" dirty="0">
                <a:solidFill>
                  <a:schemeClr val="tx1"/>
                </a:solidFill>
              </a:rPr>
              <a:t>Resiliency Competencies</a:t>
            </a:r>
            <a:br>
              <a:rPr lang="en-US" sz="1800" dirty="0">
                <a:solidFill>
                  <a:schemeClr val="tx1"/>
                </a:solidFill>
              </a:rPr>
            </a:br>
            <a:r>
              <a:rPr lang="en-US" sz="1800" dirty="0">
                <a:solidFill>
                  <a:schemeClr val="tx1"/>
                </a:solidFill>
              </a:rPr>
              <a:t>Student Support Services - Retention/Advising</a:t>
            </a:r>
            <a:br>
              <a:rPr lang="en-US" sz="1800" dirty="0">
                <a:solidFill>
                  <a:schemeClr val="tx1"/>
                </a:solidFill>
              </a:rPr>
            </a:br>
            <a:r>
              <a:rPr lang="en-US" sz="1800" dirty="0">
                <a:solidFill>
                  <a:schemeClr val="tx1"/>
                </a:solidFill>
              </a:rPr>
              <a:t>Prior Learning Assessment</a:t>
            </a:r>
            <a:br>
              <a:rPr lang="en-US" sz="1800" dirty="0">
                <a:solidFill>
                  <a:schemeClr val="tx1"/>
                </a:solidFill>
              </a:rPr>
            </a:br>
            <a:r>
              <a:rPr lang="en-US" sz="1800" dirty="0">
                <a:solidFill>
                  <a:schemeClr val="tx1"/>
                </a:solidFill>
              </a:rPr>
              <a:t>Reactivation of the Achieving the Dream Committee</a:t>
            </a:r>
            <a:br>
              <a:rPr lang="en-US" sz="1800" dirty="0">
                <a:solidFill>
                  <a:schemeClr val="tx1"/>
                </a:solidFill>
              </a:rPr>
            </a:br>
            <a:r>
              <a:rPr lang="en-US" sz="1800" dirty="0">
                <a:solidFill>
                  <a:schemeClr val="tx1"/>
                </a:solidFill>
              </a:rPr>
              <a:t>Work-Based Learning</a:t>
            </a:r>
            <a:br>
              <a:rPr lang="en-US" sz="1800" dirty="0">
                <a:solidFill>
                  <a:schemeClr val="tx1"/>
                </a:solidFill>
              </a:rPr>
            </a:br>
            <a:r>
              <a:rPr lang="en-US" sz="1800" dirty="0">
                <a:solidFill>
                  <a:schemeClr val="tx1"/>
                </a:solidFill>
              </a:rPr>
              <a:t>Grants Management Development</a:t>
            </a:r>
            <a:br>
              <a:rPr lang="en-US" sz="1800" dirty="0">
                <a:solidFill>
                  <a:schemeClr val="tx1"/>
                </a:solidFill>
              </a:rPr>
            </a:br>
            <a:r>
              <a:rPr lang="en-US" sz="1800" dirty="0">
                <a:solidFill>
                  <a:schemeClr val="tx1"/>
                </a:solidFill>
              </a:rPr>
              <a:t>Data-based Decision Making</a:t>
            </a:r>
            <a:br>
              <a:rPr lang="en-US" sz="1800" dirty="0">
                <a:solidFill>
                  <a:schemeClr val="tx1"/>
                </a:solidFill>
              </a:rPr>
            </a:br>
            <a:r>
              <a:rPr lang="en-US" sz="1800" dirty="0">
                <a:solidFill>
                  <a:schemeClr val="tx1"/>
                </a:solidFill>
              </a:rPr>
              <a:t>Strategic Partnerships and Roles</a:t>
            </a:r>
            <a:r>
              <a:rPr lang="en-US" dirty="0">
                <a:solidFill>
                  <a:schemeClr val="tx1"/>
                </a:solidFill>
              </a:rPr>
              <a:t/>
            </a:r>
            <a:br>
              <a:rPr lang="en-US" dirty="0">
                <a:solidFill>
                  <a:schemeClr val="tx1"/>
                </a:solidFill>
              </a:rPr>
            </a:br>
            <a:endParaRPr lang="en-US" dirty="0">
              <a:solidFill>
                <a:schemeClr val="tx1"/>
              </a:solidFill>
            </a:endParaRPr>
          </a:p>
        </p:txBody>
      </p:sp>
      <p:sp>
        <p:nvSpPr>
          <p:cNvPr id="3" name="Text Placeholder 2"/>
          <p:cNvSpPr>
            <a:spLocks noGrp="1"/>
          </p:cNvSpPr>
          <p:nvPr>
            <p:ph type="body" idx="1"/>
          </p:nvPr>
        </p:nvSpPr>
        <p:spPr>
          <a:xfrm>
            <a:off x="722313" y="522355"/>
            <a:ext cx="7772400" cy="1500187"/>
          </a:xfrm>
        </p:spPr>
        <p:txBody>
          <a:bodyPr>
            <a:normAutofit/>
          </a:bodyPr>
          <a:lstStyle/>
          <a:p>
            <a:pPr algn="ctr"/>
            <a:r>
              <a:rPr lang="en-US" sz="2400" u="sng" dirty="0"/>
              <a:t>Top Strategies for Sustainability</a:t>
            </a:r>
            <a:endParaRPr lang="en-US" sz="2400" dirty="0"/>
          </a:p>
          <a:p>
            <a:pPr algn="ctr"/>
            <a:endParaRPr lang="en-US" sz="2400" dirty="0"/>
          </a:p>
        </p:txBody>
      </p:sp>
    </p:spTree>
    <p:extLst>
      <p:ext uri="{BB962C8B-B14F-4D97-AF65-F5344CB8AC3E}">
        <p14:creationId xmlns:p14="http://schemas.microsoft.com/office/powerpoint/2010/main" val="49412329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sz="half" idx="1"/>
          </p:nvPr>
        </p:nvSpPr>
        <p:spPr>
          <a:xfrm>
            <a:off x="546100" y="2570576"/>
            <a:ext cx="8238807" cy="1703274"/>
          </a:xfrm>
        </p:spPr>
        <p:txBody>
          <a:bodyPr>
            <a:normAutofit fontScale="55000" lnSpcReduction="20000"/>
          </a:bodyPr>
          <a:lstStyle/>
          <a:p>
            <a:pPr marL="0" indent="0" algn="ctr">
              <a:buNone/>
            </a:pPr>
            <a:r>
              <a:rPr lang="en-US" sz="4800" b="1" dirty="0" smtClean="0"/>
              <a:t>INTERFACE Consortium:</a:t>
            </a:r>
          </a:p>
          <a:p>
            <a:pPr marL="0" indent="0" algn="ctr">
              <a:buNone/>
            </a:pPr>
            <a:r>
              <a:rPr lang="en-US" sz="4800" b="1" dirty="0" smtClean="0"/>
              <a:t>Milwaukee Area Technical College</a:t>
            </a:r>
          </a:p>
          <a:p>
            <a:pPr marL="0" indent="0" algn="ctr">
              <a:buNone/>
            </a:pPr>
            <a:endParaRPr lang="en-US" sz="4800" dirty="0"/>
          </a:p>
          <a:p>
            <a:pPr marL="0" indent="0" algn="ctr">
              <a:buNone/>
            </a:pPr>
            <a:r>
              <a:rPr lang="en-US" sz="4800" dirty="0" err="1" smtClean="0"/>
              <a:t>Carriel</a:t>
            </a:r>
            <a:r>
              <a:rPr lang="en-US" sz="4800" dirty="0" smtClean="0"/>
              <a:t> E. </a:t>
            </a:r>
            <a:r>
              <a:rPr lang="en-US" sz="4800" dirty="0" err="1" smtClean="0"/>
              <a:t>Danz</a:t>
            </a:r>
            <a:r>
              <a:rPr lang="en-US" sz="4800" dirty="0" smtClean="0"/>
              <a:t>, Grant Coordinator  </a:t>
            </a:r>
            <a:endParaRPr lang="en-US" sz="4800" dirty="0"/>
          </a:p>
        </p:txBody>
      </p:sp>
    </p:spTree>
    <p:extLst>
      <p:ext uri="{BB962C8B-B14F-4D97-AF65-F5344CB8AC3E}">
        <p14:creationId xmlns:p14="http://schemas.microsoft.com/office/powerpoint/2010/main" val="26913349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MATC – Sustainability Plan</a:t>
            </a:r>
            <a:endParaRPr lang="en-US" dirty="0"/>
          </a:p>
        </p:txBody>
      </p:sp>
      <p:sp>
        <p:nvSpPr>
          <p:cNvPr id="3" name="Content Placeholder 2"/>
          <p:cNvSpPr>
            <a:spLocks noGrp="1"/>
          </p:cNvSpPr>
          <p:nvPr>
            <p:ph idx="1"/>
          </p:nvPr>
        </p:nvSpPr>
        <p:spPr>
          <a:xfrm>
            <a:off x="457200" y="1186250"/>
            <a:ext cx="8229600" cy="4939914"/>
          </a:xfrm>
        </p:spPr>
        <p:txBody>
          <a:bodyPr>
            <a:normAutofit/>
          </a:bodyPr>
          <a:lstStyle/>
          <a:p>
            <a:pPr>
              <a:spcBef>
                <a:spcPts val="0"/>
              </a:spcBef>
              <a:spcAft>
                <a:spcPts val="1200"/>
              </a:spcAft>
            </a:pPr>
            <a:r>
              <a:rPr lang="en-US" dirty="0" smtClean="0"/>
              <a:t>Three-tab document</a:t>
            </a:r>
          </a:p>
          <a:p>
            <a:pPr>
              <a:spcBef>
                <a:spcPts val="0"/>
              </a:spcBef>
              <a:spcAft>
                <a:spcPts val="1200"/>
              </a:spcAft>
            </a:pPr>
            <a:r>
              <a:rPr lang="en-US" dirty="0" smtClean="0"/>
              <a:t>SOW= Scope of Work</a:t>
            </a:r>
          </a:p>
          <a:p>
            <a:r>
              <a:rPr lang="en-US" dirty="0" smtClean="0"/>
              <a:t>Core Elements </a:t>
            </a:r>
          </a:p>
          <a:p>
            <a:pPr marL="338137" lvl="1" indent="0">
              <a:buNone/>
            </a:pPr>
            <a:r>
              <a:rPr lang="en-US" dirty="0" smtClean="0"/>
              <a:t>1.) Evidence-based Design</a:t>
            </a:r>
          </a:p>
          <a:p>
            <a:pPr marL="338137" lvl="1" indent="0">
              <a:buNone/>
            </a:pPr>
            <a:r>
              <a:rPr lang="en-US" dirty="0" smtClean="0"/>
              <a:t>2.) Stacked &amp; Latticed Credentials</a:t>
            </a:r>
          </a:p>
          <a:p>
            <a:pPr marL="338137" lvl="1" indent="0">
              <a:buNone/>
            </a:pPr>
            <a:r>
              <a:rPr lang="en-US" dirty="0" smtClean="0"/>
              <a:t>3.) Transferability &amp; Articulation of Credit</a:t>
            </a:r>
          </a:p>
          <a:p>
            <a:pPr marL="338137" lvl="1" indent="0">
              <a:buNone/>
            </a:pPr>
            <a:r>
              <a:rPr lang="en-US" dirty="0" smtClean="0"/>
              <a:t>4.) Advanced Online &amp; Technology-enabled Learning</a:t>
            </a:r>
          </a:p>
          <a:p>
            <a:pPr marL="338137" lvl="1" indent="0">
              <a:buNone/>
            </a:pPr>
            <a:r>
              <a:rPr lang="en-US" dirty="0" smtClean="0"/>
              <a:t>5.) Strategic Alignment</a:t>
            </a:r>
          </a:p>
          <a:p>
            <a:pPr marL="338137" lvl="1" indent="0">
              <a:buNone/>
            </a:pPr>
            <a:r>
              <a:rPr lang="en-US" dirty="0" smtClean="0"/>
              <a:t>6.) Alignment w Previously-funded TAACCCT </a:t>
            </a:r>
            <a:r>
              <a:rPr lang="en-US" dirty="0" smtClean="0"/>
              <a:t>Projects</a:t>
            </a:r>
          </a:p>
          <a:p>
            <a:pPr lvl="2">
              <a:buFont typeface="Arial" panose="020B0604020202020204" pitchFamily="34" charset="0"/>
              <a:buChar char="–"/>
            </a:pPr>
            <a:r>
              <a:rPr lang="en-US" dirty="0" smtClean="0"/>
              <a:t>Definitions </a:t>
            </a:r>
            <a:r>
              <a:rPr lang="en-US" dirty="0" smtClean="0"/>
              <a:t>and </a:t>
            </a:r>
            <a:r>
              <a:rPr lang="en-US" dirty="0" smtClean="0"/>
              <a:t>Activities/Deliverables</a:t>
            </a:r>
          </a:p>
          <a:p>
            <a:pPr lvl="2">
              <a:buFont typeface="Arial" panose="020B0604020202020204" pitchFamily="34" charset="0"/>
              <a:buChar char="–"/>
            </a:pPr>
            <a:r>
              <a:rPr lang="en-US" dirty="0" smtClean="0"/>
              <a:t>Ideas </a:t>
            </a:r>
            <a:r>
              <a:rPr lang="en-US" dirty="0" smtClean="0"/>
              <a:t>= Biannual Meeting brainstorming session list</a:t>
            </a:r>
            <a:endParaRPr lang="en-US" dirty="0"/>
          </a:p>
        </p:txBody>
      </p:sp>
    </p:spTree>
    <p:extLst>
      <p:ext uri="{BB962C8B-B14F-4D97-AF65-F5344CB8AC3E}">
        <p14:creationId xmlns:p14="http://schemas.microsoft.com/office/powerpoint/2010/main" val="173372365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MATC – Sustainability Plan</a:t>
            </a:r>
            <a:endParaRPr lang="en-US" dirty="0"/>
          </a:p>
        </p:txBody>
      </p:sp>
      <p:graphicFrame>
        <p:nvGraphicFramePr>
          <p:cNvPr id="7" name="Content Placeholder 6"/>
          <p:cNvGraphicFramePr>
            <a:graphicFrameLocks noGrp="1"/>
          </p:cNvGraphicFramePr>
          <p:nvPr>
            <p:ph idx="1"/>
            <p:extLst/>
          </p:nvPr>
        </p:nvGraphicFramePr>
        <p:xfrm>
          <a:off x="551330" y="1196788"/>
          <a:ext cx="7987551" cy="4840942"/>
        </p:xfrm>
        <a:graphic>
          <a:graphicData uri="http://schemas.openxmlformats.org/drawingml/2006/table">
            <a:tbl>
              <a:tblPr firstRow="1" firstCol="1" bandRow="1"/>
              <a:tblGrid>
                <a:gridCol w="1087339"/>
                <a:gridCol w="599702"/>
                <a:gridCol w="1853626"/>
                <a:gridCol w="2453328"/>
                <a:gridCol w="1993556"/>
              </a:tblGrid>
              <a:tr h="280517">
                <a:tc>
                  <a:txBody>
                    <a:bodyPr/>
                    <a:lstStyle/>
                    <a:p>
                      <a:pPr marL="0" marR="0">
                        <a:lnSpc>
                          <a:spcPct val="107000"/>
                        </a:lnSpc>
                        <a:spcBef>
                          <a:spcPts val="0"/>
                        </a:spcBef>
                        <a:spcAft>
                          <a:spcPts val="0"/>
                        </a:spcAft>
                      </a:pPr>
                      <a:r>
                        <a:rPr lang="en-US" sz="800" dirty="0">
                          <a:effectLst/>
                          <a:latin typeface="Calibri" panose="020F0502020204030204" pitchFamily="34" charset="0"/>
                          <a:ea typeface="Calibri" panose="020F0502020204030204" pitchFamily="34" charset="0"/>
                          <a:cs typeface="Times New Roman" panose="02020603050405020304" pitchFamily="18" charset="0"/>
                        </a:rPr>
                        <a:t>Area of Focus</a:t>
                      </a:r>
                    </a:p>
                  </a:txBody>
                  <a:tcPr marL="52291" marR="522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0AD47"/>
                    </a:solidFill>
                  </a:tcPr>
                </a:tc>
                <a:tc>
                  <a:txBody>
                    <a:bodyPr/>
                    <a:lstStyle/>
                    <a:p>
                      <a:pPr marL="0" marR="0">
                        <a:lnSpc>
                          <a:spcPct val="107000"/>
                        </a:lnSpc>
                        <a:spcBef>
                          <a:spcPts val="0"/>
                        </a:spcBef>
                        <a:spcAft>
                          <a:spcPts val="0"/>
                        </a:spcAft>
                      </a:pPr>
                      <a:r>
                        <a:rPr lang="en-US" sz="800">
                          <a:effectLst/>
                          <a:latin typeface="Calibri" panose="020F0502020204030204" pitchFamily="34" charset="0"/>
                          <a:ea typeface="Calibri" panose="020F0502020204030204" pitchFamily="34" charset="0"/>
                          <a:cs typeface="Times New Roman" panose="02020603050405020304" pitchFamily="18" charset="0"/>
                        </a:rPr>
                        <a:t>Core Element</a:t>
                      </a:r>
                    </a:p>
                  </a:txBody>
                  <a:tcPr marL="52291" marR="522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0AD47"/>
                    </a:solidFill>
                  </a:tcPr>
                </a:tc>
                <a:tc>
                  <a:txBody>
                    <a:bodyPr/>
                    <a:lstStyle/>
                    <a:p>
                      <a:pPr marL="0" marR="0">
                        <a:lnSpc>
                          <a:spcPct val="107000"/>
                        </a:lnSpc>
                        <a:spcBef>
                          <a:spcPts val="0"/>
                        </a:spcBef>
                        <a:spcAft>
                          <a:spcPts val="0"/>
                        </a:spcAft>
                      </a:pPr>
                      <a:r>
                        <a:rPr lang="en-US" sz="800">
                          <a:effectLst/>
                          <a:latin typeface="Calibri" panose="020F0502020204030204" pitchFamily="34" charset="0"/>
                          <a:ea typeface="Calibri" panose="020F0502020204030204" pitchFamily="34" charset="0"/>
                          <a:cs typeface="Times New Roman" panose="02020603050405020304" pitchFamily="18" charset="0"/>
                        </a:rPr>
                        <a:t>Scope of Work- document date 2/28/2014</a:t>
                      </a:r>
                    </a:p>
                  </a:txBody>
                  <a:tcPr marL="52291" marR="522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0AD47"/>
                    </a:solidFill>
                  </a:tcPr>
                </a:tc>
                <a:tc>
                  <a:txBody>
                    <a:bodyPr/>
                    <a:lstStyle/>
                    <a:p>
                      <a:pPr marL="0" marR="0">
                        <a:lnSpc>
                          <a:spcPct val="107000"/>
                        </a:lnSpc>
                        <a:spcBef>
                          <a:spcPts val="0"/>
                        </a:spcBef>
                        <a:spcAft>
                          <a:spcPts val="0"/>
                        </a:spcAft>
                      </a:pPr>
                      <a:r>
                        <a:rPr lang="en-US" sz="800">
                          <a:effectLst/>
                          <a:latin typeface="Calibri" panose="020F0502020204030204" pitchFamily="34" charset="0"/>
                          <a:ea typeface="Calibri" panose="020F0502020204030204" pitchFamily="34" charset="0"/>
                          <a:cs typeface="Times New Roman" panose="02020603050405020304" pitchFamily="18" charset="0"/>
                        </a:rPr>
                        <a:t>Plans for Sustainability</a:t>
                      </a:r>
                    </a:p>
                  </a:txBody>
                  <a:tcPr marL="52291" marR="522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0AD47"/>
                    </a:solidFill>
                  </a:tcPr>
                </a:tc>
                <a:tc>
                  <a:txBody>
                    <a:bodyPr/>
                    <a:lstStyle/>
                    <a:p>
                      <a:pPr marL="0" marR="0">
                        <a:lnSpc>
                          <a:spcPct val="107000"/>
                        </a:lnSpc>
                        <a:spcBef>
                          <a:spcPts val="0"/>
                        </a:spcBef>
                        <a:spcAft>
                          <a:spcPts val="0"/>
                        </a:spcAft>
                      </a:pPr>
                      <a:r>
                        <a:rPr lang="en-US" sz="800">
                          <a:effectLst/>
                          <a:latin typeface="Calibri" panose="020F0502020204030204" pitchFamily="34" charset="0"/>
                          <a:ea typeface="Calibri" panose="020F0502020204030204" pitchFamily="34" charset="0"/>
                          <a:cs typeface="Times New Roman" panose="02020603050405020304" pitchFamily="18" charset="0"/>
                        </a:rPr>
                        <a:t>Who will Sustain it/Why</a:t>
                      </a:r>
                    </a:p>
                  </a:txBody>
                  <a:tcPr marL="52291" marR="522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0AD47"/>
                    </a:solidFill>
                  </a:tcPr>
                </a:tc>
              </a:tr>
              <a:tr h="140260">
                <a:tc gridSpan="5">
                  <a:txBody>
                    <a:bodyPr/>
                    <a:lstStyle/>
                    <a:p>
                      <a:pPr marL="0" marR="0" algn="ctr">
                        <a:lnSpc>
                          <a:spcPct val="107000"/>
                        </a:lnSpc>
                        <a:spcBef>
                          <a:spcPts val="0"/>
                        </a:spcBef>
                        <a:spcAft>
                          <a:spcPts val="0"/>
                        </a:spcAft>
                      </a:pPr>
                      <a:r>
                        <a:rPr lang="en-US" sz="800">
                          <a:effectLst/>
                          <a:latin typeface="Calibri" panose="020F0502020204030204" pitchFamily="34" charset="0"/>
                          <a:ea typeface="Calibri" panose="020F0502020204030204" pitchFamily="34" charset="0"/>
                          <a:cs typeface="Times New Roman" panose="02020603050405020304" pitchFamily="18" charset="0"/>
                        </a:rPr>
                        <a:t>Evidence-Based Design</a:t>
                      </a:r>
                    </a:p>
                  </a:txBody>
                  <a:tcPr marL="52291" marR="522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E0B3"/>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4279905">
                <a:tc>
                  <a:txBody>
                    <a:bodyPr/>
                    <a:lstStyle/>
                    <a:p>
                      <a:pPr marL="0" marR="0">
                        <a:lnSpc>
                          <a:spcPct val="107000"/>
                        </a:lnSpc>
                        <a:spcBef>
                          <a:spcPts val="0"/>
                        </a:spcBef>
                        <a:spcAft>
                          <a:spcPts val="0"/>
                        </a:spcAft>
                      </a:pPr>
                      <a:r>
                        <a:rPr lang="en-US" sz="8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BITs - Basic Information Technology Skills Course </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800">
                          <a:effectLst/>
                          <a:latin typeface="Calibri" panose="020F0502020204030204" pitchFamily="34" charset="0"/>
                          <a:ea typeface="Calibri" panose="020F0502020204030204" pitchFamily="34" charset="0"/>
                          <a:cs typeface="Times New Roman" panose="02020603050405020304" pitchFamily="18" charset="0"/>
                        </a:rPr>
                        <a:t> </a:t>
                      </a:r>
                    </a:p>
                  </a:txBody>
                  <a:tcPr marL="52291" marR="522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800">
                          <a:effectLst/>
                          <a:latin typeface="Calibri" panose="020F0502020204030204" pitchFamily="34" charset="0"/>
                          <a:ea typeface="Calibri" panose="020F0502020204030204" pitchFamily="34" charset="0"/>
                          <a:cs typeface="Times New Roman" panose="02020603050405020304" pitchFamily="18" charset="0"/>
                        </a:rPr>
                        <a:t>5,4,1</a:t>
                      </a:r>
                    </a:p>
                  </a:txBody>
                  <a:tcPr marL="52291" marR="522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8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1.) Participate in the development of online basic computer skills course that will be in an open online resource for anyone to access and use.                                                     2.) Learn the program and attend Train-the-Trainer to be able to train community partners on how to use the course.</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800">
                          <a:effectLst/>
                          <a:latin typeface="Calibri" panose="020F0502020204030204" pitchFamily="34" charset="0"/>
                          <a:ea typeface="Calibri" panose="020F0502020204030204" pitchFamily="34" charset="0"/>
                          <a:cs typeface="Times New Roman" panose="02020603050405020304" pitchFamily="18" charset="0"/>
                        </a:rPr>
                        <a:t> </a:t>
                      </a:r>
                    </a:p>
                  </a:txBody>
                  <a:tcPr marL="52291" marR="522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800" dirty="0">
                          <a:effectLst/>
                          <a:latin typeface="Calibri" panose="020F0502020204030204" pitchFamily="34" charset="0"/>
                          <a:ea typeface="Calibri" panose="020F0502020204030204" pitchFamily="34" charset="0"/>
                          <a:cs typeface="Times New Roman" panose="02020603050405020304" pitchFamily="18" charset="0"/>
                        </a:rPr>
                        <a:t>Basic Information Technology Skills course (BITs) Both the Grant Coordinator and the Grant Workforce Liaison, attended train-the trainer.  The Student Services Specialist was also trained.  BITs has been shared to various groups, as well as presented with flyers and other marketing. Requests to present BITS come in on a regular basis.  Presentation and/or training  were made to following groups:                                                                                                       • Milwaukee Public Library Librarian’s </a:t>
                      </a:r>
                    </a:p>
                    <a:p>
                      <a:pPr marL="0" marR="0">
                        <a:lnSpc>
                          <a:spcPct val="107000"/>
                        </a:lnSpc>
                        <a:spcBef>
                          <a:spcPts val="0"/>
                        </a:spcBef>
                        <a:spcAft>
                          <a:spcPts val="0"/>
                        </a:spcAft>
                      </a:pPr>
                      <a:r>
                        <a:rPr lang="en-US" sz="800" dirty="0">
                          <a:effectLst/>
                          <a:latin typeface="Calibri" panose="020F0502020204030204" pitchFamily="34" charset="0"/>
                          <a:ea typeface="Calibri" panose="020F0502020204030204" pitchFamily="34" charset="0"/>
                          <a:cs typeface="Times New Roman" panose="02020603050405020304" pitchFamily="18" charset="0"/>
                        </a:rPr>
                        <a:t>• Collabor-8 Community</a:t>
                      </a:r>
                    </a:p>
                    <a:p>
                      <a:pPr marL="0" marR="0">
                        <a:lnSpc>
                          <a:spcPct val="107000"/>
                        </a:lnSpc>
                        <a:spcBef>
                          <a:spcPts val="0"/>
                        </a:spcBef>
                        <a:spcAft>
                          <a:spcPts val="0"/>
                        </a:spcAft>
                      </a:pPr>
                      <a:r>
                        <a:rPr lang="en-US" sz="800" dirty="0">
                          <a:effectLst/>
                          <a:latin typeface="Calibri" panose="020F0502020204030204" pitchFamily="34" charset="0"/>
                          <a:ea typeface="Calibri" panose="020F0502020204030204" pitchFamily="34" charset="0"/>
                          <a:cs typeface="Times New Roman" panose="02020603050405020304" pitchFamily="18" charset="0"/>
                        </a:rPr>
                        <a:t>•  Latino Student Orientation</a:t>
                      </a:r>
                    </a:p>
                    <a:p>
                      <a:pPr marL="0" marR="0">
                        <a:lnSpc>
                          <a:spcPct val="107000"/>
                        </a:lnSpc>
                        <a:spcBef>
                          <a:spcPts val="0"/>
                        </a:spcBef>
                        <a:spcAft>
                          <a:spcPts val="0"/>
                        </a:spcAft>
                      </a:pPr>
                      <a:r>
                        <a:rPr lang="en-US" sz="800" dirty="0">
                          <a:effectLst/>
                          <a:latin typeface="Calibri" panose="020F0502020204030204" pitchFamily="34" charset="0"/>
                          <a:ea typeface="Calibri" panose="020F0502020204030204" pitchFamily="34" charset="0"/>
                          <a:cs typeface="Times New Roman" panose="02020603050405020304" pitchFamily="18" charset="0"/>
                        </a:rPr>
                        <a:t>• MATC’s Building Services Director/Dept.</a:t>
                      </a:r>
                    </a:p>
                    <a:p>
                      <a:pPr marL="0" marR="0">
                        <a:lnSpc>
                          <a:spcPct val="107000"/>
                        </a:lnSpc>
                        <a:spcBef>
                          <a:spcPts val="0"/>
                        </a:spcBef>
                        <a:spcAft>
                          <a:spcPts val="0"/>
                        </a:spcAft>
                      </a:pPr>
                      <a:r>
                        <a:rPr lang="en-US" sz="800" dirty="0">
                          <a:effectLst/>
                          <a:latin typeface="Calibri" panose="020F0502020204030204" pitchFamily="34" charset="0"/>
                          <a:ea typeface="Calibri" panose="020F0502020204030204" pitchFamily="34" charset="0"/>
                          <a:cs typeface="Times New Roman" panose="02020603050405020304" pitchFamily="18" charset="0"/>
                        </a:rPr>
                        <a:t>• The Learning Lab at Employ Milwaukee</a:t>
                      </a:r>
                    </a:p>
                    <a:p>
                      <a:pPr marL="0" marR="0">
                        <a:lnSpc>
                          <a:spcPct val="107000"/>
                        </a:lnSpc>
                        <a:spcBef>
                          <a:spcPts val="0"/>
                        </a:spcBef>
                        <a:spcAft>
                          <a:spcPts val="0"/>
                        </a:spcAft>
                      </a:pPr>
                      <a:r>
                        <a:rPr lang="en-US" sz="800" dirty="0">
                          <a:effectLst/>
                          <a:latin typeface="Calibri" panose="020F0502020204030204" pitchFamily="34" charset="0"/>
                          <a:ea typeface="Calibri" panose="020F0502020204030204" pitchFamily="34" charset="0"/>
                          <a:cs typeface="Times New Roman" panose="02020603050405020304" pitchFamily="18" charset="0"/>
                        </a:rPr>
                        <a:t>• The WI Dept. of Corrections </a:t>
                      </a:r>
                    </a:p>
                    <a:p>
                      <a:pPr marL="0" marR="0">
                        <a:lnSpc>
                          <a:spcPct val="107000"/>
                        </a:lnSpc>
                        <a:spcBef>
                          <a:spcPts val="0"/>
                        </a:spcBef>
                        <a:spcAft>
                          <a:spcPts val="0"/>
                        </a:spcAft>
                      </a:pPr>
                      <a:r>
                        <a:rPr lang="en-US" sz="800" dirty="0">
                          <a:effectLst/>
                          <a:latin typeface="Calibri" panose="020F0502020204030204" pitchFamily="34" charset="0"/>
                          <a:ea typeface="Calibri" panose="020F0502020204030204" pitchFamily="34" charset="0"/>
                          <a:cs typeface="Times New Roman" panose="02020603050405020304" pitchFamily="18" charset="0"/>
                        </a:rPr>
                        <a:t>• The School of Pre-College, MATC </a:t>
                      </a:r>
                    </a:p>
                    <a:p>
                      <a:pPr marL="0" marR="0">
                        <a:lnSpc>
                          <a:spcPct val="107000"/>
                        </a:lnSpc>
                        <a:spcBef>
                          <a:spcPts val="0"/>
                        </a:spcBef>
                        <a:spcAft>
                          <a:spcPts val="0"/>
                        </a:spcAft>
                      </a:pPr>
                      <a:r>
                        <a:rPr lang="en-US" sz="800" dirty="0">
                          <a:effectLst/>
                          <a:latin typeface="Calibri" panose="020F0502020204030204" pitchFamily="34" charset="0"/>
                          <a:ea typeface="Calibri" panose="020F0502020204030204" pitchFamily="34" charset="0"/>
                          <a:cs typeface="Times New Roman" panose="02020603050405020304" pitchFamily="18" charset="0"/>
                        </a:rPr>
                        <a:t>• MATC  Testing Center</a:t>
                      </a:r>
                    </a:p>
                    <a:p>
                      <a:pPr marL="0" marR="0">
                        <a:lnSpc>
                          <a:spcPct val="107000"/>
                        </a:lnSpc>
                        <a:spcBef>
                          <a:spcPts val="0"/>
                        </a:spcBef>
                        <a:spcAft>
                          <a:spcPts val="0"/>
                        </a:spcAft>
                      </a:pPr>
                      <a:r>
                        <a:rPr lang="en-US" sz="800" dirty="0">
                          <a:effectLst/>
                          <a:latin typeface="Calibri" panose="020F0502020204030204" pitchFamily="34" charset="0"/>
                          <a:ea typeface="Calibri" panose="020F0502020204030204" pitchFamily="34" charset="0"/>
                          <a:cs typeface="Times New Roman" panose="02020603050405020304" pitchFamily="18" charset="0"/>
                        </a:rPr>
                        <a:t>• IT Support Advisory Committee</a:t>
                      </a:r>
                    </a:p>
                    <a:p>
                      <a:pPr marL="0" marR="0">
                        <a:lnSpc>
                          <a:spcPct val="107000"/>
                        </a:lnSpc>
                        <a:spcBef>
                          <a:spcPts val="0"/>
                        </a:spcBef>
                        <a:spcAft>
                          <a:spcPts val="0"/>
                        </a:spcAft>
                      </a:pPr>
                      <a:r>
                        <a:rPr lang="en-US" sz="800" dirty="0">
                          <a:effectLst/>
                          <a:latin typeface="Calibri" panose="020F0502020204030204" pitchFamily="34" charset="0"/>
                          <a:ea typeface="Calibri" panose="020F0502020204030204" pitchFamily="34" charset="0"/>
                          <a:cs typeface="Times New Roman" panose="02020603050405020304" pitchFamily="18" charset="0"/>
                        </a:rPr>
                        <a:t>• Job-Seekers - Employ Milwaukee</a:t>
                      </a:r>
                    </a:p>
                    <a:p>
                      <a:pPr marL="0" marR="0">
                        <a:lnSpc>
                          <a:spcPct val="107000"/>
                        </a:lnSpc>
                        <a:spcBef>
                          <a:spcPts val="0"/>
                        </a:spcBef>
                        <a:spcAft>
                          <a:spcPts val="0"/>
                        </a:spcAft>
                      </a:pPr>
                      <a:r>
                        <a:rPr lang="en-US" sz="800" dirty="0">
                          <a:effectLst/>
                          <a:latin typeface="Calibri" panose="020F0502020204030204" pitchFamily="34" charset="0"/>
                          <a:ea typeface="Calibri" panose="020F0502020204030204" pitchFamily="34" charset="0"/>
                          <a:cs typeface="Times New Roman" panose="02020603050405020304" pitchFamily="18" charset="0"/>
                        </a:rPr>
                        <a:t>• Youth Services Director – Employ Milwaukee</a:t>
                      </a:r>
                    </a:p>
                    <a:p>
                      <a:pPr marL="0" marR="0">
                        <a:lnSpc>
                          <a:spcPct val="107000"/>
                        </a:lnSpc>
                        <a:spcBef>
                          <a:spcPts val="0"/>
                        </a:spcBef>
                        <a:spcAft>
                          <a:spcPts val="0"/>
                        </a:spcAft>
                      </a:pPr>
                      <a:r>
                        <a:rPr lang="en-US" sz="800" dirty="0">
                          <a:effectLst/>
                          <a:latin typeface="Calibri" panose="020F0502020204030204" pitchFamily="34" charset="0"/>
                          <a:ea typeface="Calibri" panose="020F0502020204030204" pitchFamily="34" charset="0"/>
                          <a:cs typeface="Times New Roman" panose="02020603050405020304" pitchFamily="18" charset="0"/>
                        </a:rPr>
                        <a:t>•  Interfaith</a:t>
                      </a:r>
                    </a:p>
                    <a:p>
                      <a:pPr marL="0" marR="0">
                        <a:lnSpc>
                          <a:spcPct val="107000"/>
                        </a:lnSpc>
                        <a:spcBef>
                          <a:spcPts val="0"/>
                        </a:spcBef>
                        <a:spcAft>
                          <a:spcPts val="0"/>
                        </a:spcAft>
                      </a:pPr>
                      <a:r>
                        <a:rPr lang="en-US" sz="800" dirty="0">
                          <a:effectLst/>
                          <a:latin typeface="Calibri" panose="020F0502020204030204" pitchFamily="34" charset="0"/>
                          <a:ea typeface="Calibri" panose="020F0502020204030204" pitchFamily="34" charset="0"/>
                          <a:cs typeface="Times New Roman" panose="02020603050405020304" pitchFamily="18" charset="0"/>
                        </a:rPr>
                        <a:t>• Hire Center</a:t>
                      </a:r>
                    </a:p>
                    <a:p>
                      <a:pPr marL="0" marR="0">
                        <a:lnSpc>
                          <a:spcPct val="107000"/>
                        </a:lnSpc>
                        <a:spcBef>
                          <a:spcPts val="0"/>
                        </a:spcBef>
                        <a:spcAft>
                          <a:spcPts val="0"/>
                        </a:spcAft>
                      </a:pPr>
                      <a:r>
                        <a:rPr lang="en-US" sz="800" dirty="0">
                          <a:effectLst/>
                          <a:latin typeface="Calibri" panose="020F0502020204030204" pitchFamily="34" charset="0"/>
                          <a:ea typeface="Calibri" panose="020F0502020204030204" pitchFamily="34" charset="0"/>
                          <a:cs typeface="Times New Roman" panose="02020603050405020304" pitchFamily="18" charset="0"/>
                        </a:rPr>
                        <a:t>• DWD Bureau of Job Service – Milwaukee/WDA3 District Director</a:t>
                      </a:r>
                    </a:p>
                    <a:p>
                      <a:pPr marL="0" marR="0">
                        <a:lnSpc>
                          <a:spcPct val="107000"/>
                        </a:lnSpc>
                        <a:spcBef>
                          <a:spcPts val="0"/>
                        </a:spcBef>
                        <a:spcAft>
                          <a:spcPts val="0"/>
                        </a:spcAft>
                      </a:pPr>
                      <a:r>
                        <a:rPr lang="en-US" sz="800" dirty="0">
                          <a:effectLst/>
                          <a:latin typeface="Calibri" panose="020F0502020204030204" pitchFamily="34" charset="0"/>
                          <a:ea typeface="Calibri" panose="020F0502020204030204" pitchFamily="34" charset="0"/>
                          <a:cs typeface="Times New Roman" panose="02020603050405020304" pitchFamily="18" charset="0"/>
                        </a:rPr>
                        <a:t>• Maximus – WIOA partner agency</a:t>
                      </a:r>
                    </a:p>
                    <a:p>
                      <a:pPr marL="0" marR="0">
                        <a:lnSpc>
                          <a:spcPct val="107000"/>
                        </a:lnSpc>
                        <a:spcBef>
                          <a:spcPts val="0"/>
                        </a:spcBef>
                        <a:spcAft>
                          <a:spcPts val="0"/>
                        </a:spcAft>
                      </a:pPr>
                      <a:r>
                        <a:rPr lang="en-US" sz="800" dirty="0">
                          <a:effectLst/>
                          <a:latin typeface="Calibri" panose="020F0502020204030204" pitchFamily="34" charset="0"/>
                          <a:ea typeface="Calibri" panose="020F0502020204030204" pitchFamily="34" charset="0"/>
                          <a:cs typeface="Times New Roman" panose="02020603050405020304" pitchFamily="18" charset="0"/>
                        </a:rPr>
                        <a:t>• Employment Networking Group – Washington Library </a:t>
                      </a:r>
                    </a:p>
                    <a:p>
                      <a:pPr marL="0" marR="0">
                        <a:lnSpc>
                          <a:spcPct val="107000"/>
                        </a:lnSpc>
                        <a:spcBef>
                          <a:spcPts val="0"/>
                        </a:spcBef>
                        <a:spcAft>
                          <a:spcPts val="0"/>
                        </a:spcAft>
                      </a:pPr>
                      <a:r>
                        <a:rPr lang="en-US" sz="800" dirty="0">
                          <a:effectLst/>
                          <a:latin typeface="Calibri" panose="020F0502020204030204" pitchFamily="34" charset="0"/>
                          <a:ea typeface="Calibri" panose="020F0502020204030204" pitchFamily="34" charset="0"/>
                          <a:cs typeface="Times New Roman" panose="02020603050405020304" pitchFamily="18" charset="0"/>
                        </a:rPr>
                        <a:t>• Milwaukee Public Schools </a:t>
                      </a:r>
                      <a:r>
                        <a:rPr lang="en-US" sz="800" dirty="0" err="1">
                          <a:effectLst/>
                          <a:latin typeface="Calibri" panose="020F0502020204030204" pitchFamily="34" charset="0"/>
                          <a:ea typeface="Calibri" panose="020F0502020204030204" pitchFamily="34" charset="0"/>
                          <a:cs typeface="Times New Roman" panose="02020603050405020304" pitchFamily="18" charset="0"/>
                        </a:rPr>
                        <a:t>i</a:t>
                      </a:r>
                      <a:r>
                        <a:rPr lang="en-US" sz="800" dirty="0">
                          <a:effectLst/>
                          <a:latin typeface="Calibri" panose="020F0502020204030204" pitchFamily="34" charset="0"/>
                          <a:ea typeface="Calibri" panose="020F0502020204030204" pitchFamily="34" charset="0"/>
                          <a:cs typeface="Times New Roman" panose="02020603050405020304" pitchFamily="18" charset="0"/>
                        </a:rPr>
                        <a:t>-Fair</a:t>
                      </a:r>
                    </a:p>
                    <a:p>
                      <a:pPr marL="0" marR="0">
                        <a:lnSpc>
                          <a:spcPct val="107000"/>
                        </a:lnSpc>
                        <a:spcBef>
                          <a:spcPts val="0"/>
                        </a:spcBef>
                        <a:spcAft>
                          <a:spcPts val="0"/>
                        </a:spcAft>
                      </a:pPr>
                      <a:r>
                        <a:rPr lang="en-US" sz="800" dirty="0">
                          <a:effectLst/>
                          <a:latin typeface="Calibri" panose="020F0502020204030204" pitchFamily="34" charset="0"/>
                          <a:ea typeface="Calibri" panose="020F0502020204030204" pitchFamily="34" charset="0"/>
                          <a:cs typeface="Times New Roman" panose="02020603050405020304" pitchFamily="18" charset="0"/>
                        </a:rPr>
                        <a:t>• Milwaukee Rescue Mission</a:t>
                      </a:r>
                    </a:p>
                    <a:p>
                      <a:pPr marL="0" marR="0">
                        <a:lnSpc>
                          <a:spcPct val="107000"/>
                        </a:lnSpc>
                        <a:spcBef>
                          <a:spcPts val="0"/>
                        </a:spcBef>
                        <a:spcAft>
                          <a:spcPts val="0"/>
                        </a:spcAft>
                      </a:pPr>
                      <a:r>
                        <a:rPr lang="en-US" sz="800" dirty="0">
                          <a:effectLst/>
                          <a:latin typeface="Calibri" panose="020F0502020204030204" pitchFamily="34" charset="0"/>
                          <a:ea typeface="Calibri" panose="020F0502020204030204" pitchFamily="34" charset="0"/>
                          <a:cs typeface="Times New Roman" panose="02020603050405020304" pitchFamily="18" charset="0"/>
                        </a:rPr>
                        <a:t>• Wisconsin Eastern District Probation Office</a:t>
                      </a:r>
                    </a:p>
                  </a:txBody>
                  <a:tcPr marL="52291" marR="522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800">
                          <a:effectLst/>
                          <a:latin typeface="Calibri" panose="020F0502020204030204" pitchFamily="34" charset="0"/>
                          <a:ea typeface="Calibri" panose="020F0502020204030204" pitchFamily="34" charset="0"/>
                          <a:cs typeface="Times New Roman" panose="02020603050405020304" pitchFamily="18" charset="0"/>
                        </a:rPr>
                        <a:t>This program is housed at www.wisconline.com; and both MATC and Employee Milwaukee have BITs Champions.  </a:t>
                      </a:r>
                    </a:p>
                    <a:p>
                      <a:pPr marL="0" marR="0">
                        <a:lnSpc>
                          <a:spcPct val="107000"/>
                        </a:lnSpc>
                        <a:spcBef>
                          <a:spcPts val="0"/>
                        </a:spcBef>
                        <a:spcAft>
                          <a:spcPts val="0"/>
                        </a:spcAft>
                      </a:pPr>
                      <a:r>
                        <a:rPr lang="en-US" sz="800">
                          <a:effectLst/>
                          <a:latin typeface="Calibri" panose="020F0502020204030204" pitchFamily="34" charset="0"/>
                          <a:ea typeface="Calibri" panose="020F0502020204030204" pitchFamily="34" charset="0"/>
                          <a:cs typeface="Times New Roman" panose="02020603050405020304" pitchFamily="18" charset="0"/>
                        </a:rPr>
                        <a:t> </a:t>
                      </a:r>
                    </a:p>
                    <a:p>
                      <a:pPr marL="0" marR="0">
                        <a:lnSpc>
                          <a:spcPct val="107000"/>
                        </a:lnSpc>
                        <a:spcBef>
                          <a:spcPts val="0"/>
                        </a:spcBef>
                        <a:spcAft>
                          <a:spcPts val="0"/>
                        </a:spcAft>
                      </a:pPr>
                      <a:r>
                        <a:rPr lang="en-US" sz="800">
                          <a:effectLst/>
                          <a:latin typeface="Calibri" panose="020F0502020204030204" pitchFamily="34" charset="0"/>
                          <a:ea typeface="Calibri" panose="020F0502020204030204" pitchFamily="34" charset="0"/>
                          <a:cs typeface="Times New Roman" panose="02020603050405020304" pitchFamily="18" charset="0"/>
                        </a:rPr>
                        <a:t>According to the analytics at the online site, as of 2014, monthly users have surpassed 1.5 million. Milwaukee has had 2,352 site visits as of 11/2016.</a:t>
                      </a:r>
                    </a:p>
                    <a:p>
                      <a:pPr marL="0" marR="0">
                        <a:lnSpc>
                          <a:spcPct val="107000"/>
                        </a:lnSpc>
                        <a:spcBef>
                          <a:spcPts val="0"/>
                        </a:spcBef>
                        <a:spcAft>
                          <a:spcPts val="0"/>
                        </a:spcAft>
                      </a:pPr>
                      <a:r>
                        <a:rPr lang="en-US" sz="800">
                          <a:effectLst/>
                          <a:latin typeface="Calibri" panose="020F0502020204030204" pitchFamily="34" charset="0"/>
                          <a:ea typeface="Calibri" panose="020F0502020204030204" pitchFamily="34" charset="0"/>
                          <a:cs typeface="Times New Roman" panose="02020603050405020304" pitchFamily="18" charset="0"/>
                        </a:rPr>
                        <a:t> </a:t>
                      </a:r>
                    </a:p>
                    <a:p>
                      <a:pPr marL="0" marR="0">
                        <a:lnSpc>
                          <a:spcPct val="107000"/>
                        </a:lnSpc>
                        <a:spcBef>
                          <a:spcPts val="0"/>
                        </a:spcBef>
                        <a:spcAft>
                          <a:spcPts val="0"/>
                        </a:spcAft>
                      </a:pPr>
                      <a:r>
                        <a:rPr lang="en-US" sz="800">
                          <a:effectLst/>
                          <a:latin typeface="Calibri" panose="020F0502020204030204" pitchFamily="34" charset="0"/>
                          <a:ea typeface="Calibri" panose="020F0502020204030204" pitchFamily="34" charset="0"/>
                          <a:cs typeface="Times New Roman" panose="02020603050405020304" pitchFamily="18" charset="0"/>
                        </a:rPr>
                        <a:t>Faculty will Create a master Blackboard cartridge that can be used by any Department in MATC and/or share with anyone requesting.</a:t>
                      </a:r>
                    </a:p>
                    <a:p>
                      <a:pPr marL="0" marR="0">
                        <a:lnSpc>
                          <a:spcPct val="107000"/>
                        </a:lnSpc>
                        <a:spcBef>
                          <a:spcPts val="0"/>
                        </a:spcBef>
                        <a:spcAft>
                          <a:spcPts val="0"/>
                        </a:spcAft>
                      </a:pPr>
                      <a:r>
                        <a:rPr lang="en-US" sz="800">
                          <a:effectLst/>
                          <a:latin typeface="Calibri" panose="020F0502020204030204" pitchFamily="34" charset="0"/>
                          <a:ea typeface="Calibri" panose="020F0502020204030204" pitchFamily="34" charset="0"/>
                          <a:cs typeface="Times New Roman" panose="02020603050405020304" pitchFamily="18" charset="0"/>
                        </a:rPr>
                        <a:t> </a:t>
                      </a:r>
                    </a:p>
                    <a:p>
                      <a:pPr marL="0" marR="0">
                        <a:lnSpc>
                          <a:spcPct val="107000"/>
                        </a:lnSpc>
                        <a:spcBef>
                          <a:spcPts val="0"/>
                        </a:spcBef>
                        <a:spcAft>
                          <a:spcPts val="0"/>
                        </a:spcAft>
                      </a:pPr>
                      <a:r>
                        <a:rPr lang="en-US" sz="800">
                          <a:effectLst/>
                          <a:latin typeface="Calibri" panose="020F0502020204030204" pitchFamily="34" charset="0"/>
                          <a:ea typeface="Calibri" panose="020F0502020204030204" pitchFamily="34" charset="0"/>
                          <a:cs typeface="Times New Roman" panose="02020603050405020304" pitchFamily="18" charset="0"/>
                        </a:rPr>
                        <a:t>Program Link is on the IT Support Webpage.</a:t>
                      </a:r>
                    </a:p>
                    <a:p>
                      <a:pPr marL="0" marR="0">
                        <a:lnSpc>
                          <a:spcPct val="107000"/>
                        </a:lnSpc>
                        <a:spcBef>
                          <a:spcPts val="0"/>
                        </a:spcBef>
                        <a:spcAft>
                          <a:spcPts val="0"/>
                        </a:spcAft>
                      </a:pPr>
                      <a:r>
                        <a:rPr lang="en-US" sz="800">
                          <a:effectLst/>
                          <a:latin typeface="Calibri" panose="020F0502020204030204" pitchFamily="34" charset="0"/>
                          <a:ea typeface="Calibri" panose="020F0502020204030204" pitchFamily="34" charset="0"/>
                          <a:cs typeface="Times New Roman" panose="02020603050405020304" pitchFamily="18" charset="0"/>
                        </a:rPr>
                        <a:t> </a:t>
                      </a:r>
                    </a:p>
                    <a:p>
                      <a:pPr marL="0" marR="0">
                        <a:lnSpc>
                          <a:spcPct val="107000"/>
                        </a:lnSpc>
                        <a:spcBef>
                          <a:spcPts val="0"/>
                        </a:spcBef>
                        <a:spcAft>
                          <a:spcPts val="0"/>
                        </a:spcAft>
                      </a:pPr>
                      <a:r>
                        <a:rPr lang="en-US" sz="800">
                          <a:effectLst/>
                          <a:latin typeface="Calibri" panose="020F0502020204030204" pitchFamily="34" charset="0"/>
                          <a:ea typeface="Calibri" panose="020F0502020204030204" pitchFamily="34" charset="0"/>
                          <a:cs typeface="Times New Roman" panose="02020603050405020304" pitchFamily="18" charset="0"/>
                        </a:rPr>
                        <a:t>There are “static” copies of the program available by request.</a:t>
                      </a:r>
                    </a:p>
                  </a:txBody>
                  <a:tcPr marL="52291" marR="522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0260">
                <a:tc>
                  <a:txBody>
                    <a:bodyPr/>
                    <a:lstStyle/>
                    <a:p>
                      <a:pPr marL="0" marR="0">
                        <a:lnSpc>
                          <a:spcPct val="107000"/>
                        </a:lnSpc>
                        <a:spcBef>
                          <a:spcPts val="0"/>
                        </a:spcBef>
                        <a:spcAft>
                          <a:spcPts val="0"/>
                        </a:spcAft>
                      </a:pPr>
                      <a:r>
                        <a:rPr lang="en-US" sz="800">
                          <a:effectLst/>
                          <a:latin typeface="Calibri" panose="020F0502020204030204" pitchFamily="34" charset="0"/>
                          <a:ea typeface="Calibri" panose="020F0502020204030204" pitchFamily="34" charset="0"/>
                          <a:cs typeface="Times New Roman" panose="02020603050405020304" pitchFamily="18" charset="0"/>
                        </a:rPr>
                        <a:t> </a:t>
                      </a:r>
                    </a:p>
                  </a:txBody>
                  <a:tcPr marL="52291" marR="522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800">
                          <a:effectLst/>
                          <a:latin typeface="Calibri" panose="020F0502020204030204" pitchFamily="34" charset="0"/>
                          <a:ea typeface="Calibri" panose="020F0502020204030204" pitchFamily="34" charset="0"/>
                          <a:cs typeface="Times New Roman" panose="02020603050405020304" pitchFamily="18" charset="0"/>
                        </a:rPr>
                        <a:t> </a:t>
                      </a:r>
                    </a:p>
                  </a:txBody>
                  <a:tcPr marL="52291" marR="522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800">
                          <a:effectLst/>
                          <a:latin typeface="Calibri" panose="020F0502020204030204" pitchFamily="34" charset="0"/>
                          <a:ea typeface="Calibri" panose="020F0502020204030204" pitchFamily="34" charset="0"/>
                          <a:cs typeface="Times New Roman" panose="02020603050405020304" pitchFamily="18" charset="0"/>
                        </a:rPr>
                        <a:t> </a:t>
                      </a:r>
                    </a:p>
                  </a:txBody>
                  <a:tcPr marL="52291" marR="522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800">
                          <a:effectLst/>
                          <a:latin typeface="Calibri" panose="020F0502020204030204" pitchFamily="34" charset="0"/>
                          <a:ea typeface="Calibri" panose="020F0502020204030204" pitchFamily="34" charset="0"/>
                          <a:cs typeface="Times New Roman" panose="02020603050405020304" pitchFamily="18" charset="0"/>
                        </a:rPr>
                        <a:t> </a:t>
                      </a:r>
                    </a:p>
                  </a:txBody>
                  <a:tcPr marL="52291" marR="522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800" dirty="0">
                          <a:effectLst/>
                          <a:latin typeface="Calibri" panose="020F0502020204030204" pitchFamily="34" charset="0"/>
                          <a:ea typeface="Calibri" panose="020F0502020204030204" pitchFamily="34" charset="0"/>
                          <a:cs typeface="Times New Roman" panose="02020603050405020304" pitchFamily="18" charset="0"/>
                        </a:rPr>
                        <a:t> </a:t>
                      </a:r>
                    </a:p>
                  </a:txBody>
                  <a:tcPr marL="52291" marR="522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63527986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Questioning-blue.pdf"/>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3131532" y="2220558"/>
            <a:ext cx="2463800" cy="2463800"/>
          </a:xfrm>
          <a:prstGeom prst="rect">
            <a:avLst/>
          </a:prstGeom>
        </p:spPr>
      </p:pic>
      <p:sp>
        <p:nvSpPr>
          <p:cNvPr id="5" name="Title Placeholder 1"/>
          <p:cNvSpPr txBox="1">
            <a:spLocks/>
          </p:cNvSpPr>
          <p:nvPr/>
        </p:nvSpPr>
        <p:spPr>
          <a:xfrm>
            <a:off x="3242234" y="274638"/>
            <a:ext cx="5901765" cy="703544"/>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sz="3200" dirty="0" smtClean="0">
                <a:solidFill>
                  <a:schemeClr val="bg1"/>
                </a:solidFill>
              </a:rPr>
              <a:t>Q&amp;A</a:t>
            </a:r>
            <a:endParaRPr lang="en-US" sz="3200" dirty="0">
              <a:solidFill>
                <a:schemeClr val="bg1"/>
              </a:solidFill>
            </a:endParaRPr>
          </a:p>
        </p:txBody>
      </p:sp>
    </p:spTree>
    <p:extLst>
      <p:ext uri="{BB962C8B-B14F-4D97-AF65-F5344CB8AC3E}">
        <p14:creationId xmlns:p14="http://schemas.microsoft.com/office/powerpoint/2010/main" val="411174365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sz="half" idx="1"/>
          </p:nvPr>
        </p:nvSpPr>
        <p:spPr>
          <a:xfrm>
            <a:off x="546100" y="2570576"/>
            <a:ext cx="8238807" cy="1703274"/>
          </a:xfrm>
        </p:spPr>
        <p:txBody>
          <a:bodyPr>
            <a:normAutofit/>
          </a:bodyPr>
          <a:lstStyle/>
          <a:p>
            <a:pPr marL="0" indent="0" algn="ctr">
              <a:buNone/>
            </a:pPr>
            <a:r>
              <a:rPr lang="en-US" sz="4800" smtClean="0"/>
              <a:t>Wrap-up and Next Steps</a:t>
            </a:r>
            <a:endParaRPr lang="en-US" sz="4800" dirty="0"/>
          </a:p>
        </p:txBody>
      </p:sp>
    </p:spTree>
    <p:extLst>
      <p:ext uri="{BB962C8B-B14F-4D97-AF65-F5344CB8AC3E}">
        <p14:creationId xmlns:p14="http://schemas.microsoft.com/office/powerpoint/2010/main" val="120659830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sz="half" idx="1"/>
          </p:nvPr>
        </p:nvSpPr>
        <p:spPr>
          <a:xfrm>
            <a:off x="546100" y="978182"/>
            <a:ext cx="8238807" cy="5338212"/>
          </a:xfrm>
        </p:spPr>
        <p:txBody>
          <a:bodyPr>
            <a:normAutofit/>
          </a:bodyPr>
          <a:lstStyle/>
          <a:p>
            <a:pPr marL="0" lvl="0" indent="0">
              <a:lnSpc>
                <a:spcPct val="150000"/>
              </a:lnSpc>
              <a:buNone/>
            </a:pPr>
            <a:r>
              <a:rPr lang="en-US" sz="2800" dirty="0" smtClean="0"/>
              <a:t>REMAINING EVENTS:</a:t>
            </a:r>
          </a:p>
          <a:p>
            <a:pPr lvl="0">
              <a:lnSpc>
                <a:spcPct val="150000"/>
              </a:lnSpc>
            </a:pPr>
            <a:r>
              <a:rPr lang="en-US" sz="2800" dirty="0" smtClean="0"/>
              <a:t>Final </a:t>
            </a:r>
            <a:r>
              <a:rPr lang="en-US" sz="2800" dirty="0"/>
              <a:t>Team Planning Calls: December </a:t>
            </a:r>
            <a:r>
              <a:rPr lang="en-US" sz="2800" dirty="0" smtClean="0"/>
              <a:t>9–15</a:t>
            </a:r>
            <a:endParaRPr lang="en-US" sz="2800" dirty="0"/>
          </a:p>
          <a:p>
            <a:pPr lvl="0">
              <a:lnSpc>
                <a:spcPct val="150000"/>
              </a:lnSpc>
            </a:pPr>
            <a:r>
              <a:rPr lang="en-US" sz="2800" b="1" dirty="0">
                <a:hlinkClick r:id="rId2"/>
              </a:rPr>
              <a:t>Final SVI Webinar: December 16</a:t>
            </a:r>
            <a:endParaRPr lang="en-US" sz="2800" dirty="0"/>
          </a:p>
          <a:p>
            <a:pPr marL="0" indent="0" algn="just">
              <a:buNone/>
            </a:pPr>
            <a:endParaRPr lang="en-US" sz="2800" dirty="0"/>
          </a:p>
        </p:txBody>
      </p:sp>
      <p:sp>
        <p:nvSpPr>
          <p:cNvPr id="13" name="Title Placeholder 1"/>
          <p:cNvSpPr txBox="1">
            <a:spLocks/>
          </p:cNvSpPr>
          <p:nvPr/>
        </p:nvSpPr>
        <p:spPr>
          <a:xfrm>
            <a:off x="3242235" y="274638"/>
            <a:ext cx="5444564" cy="703544"/>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sz="3200" dirty="0" smtClean="0">
                <a:solidFill>
                  <a:schemeClr val="bg1"/>
                </a:solidFill>
              </a:rPr>
              <a:t>SVI Timeline</a:t>
            </a:r>
            <a:endParaRPr lang="en-US" sz="3200" dirty="0">
              <a:solidFill>
                <a:schemeClr val="bg1"/>
              </a:solidFill>
            </a:endParaRPr>
          </a:p>
        </p:txBody>
      </p:sp>
    </p:spTree>
    <p:extLst>
      <p:ext uri="{BB962C8B-B14F-4D97-AF65-F5344CB8AC3E}">
        <p14:creationId xmlns:p14="http://schemas.microsoft.com/office/powerpoint/2010/main" val="157675254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50332" y="1114778"/>
            <a:ext cx="7986889" cy="5011386"/>
          </a:xfrm>
        </p:spPr>
        <p:txBody>
          <a:bodyPr>
            <a:normAutofit fontScale="70000" lnSpcReduction="20000"/>
          </a:bodyPr>
          <a:lstStyle/>
          <a:p>
            <a:pPr marL="0" indent="0" algn="ctr">
              <a:buNone/>
            </a:pPr>
            <a:endParaRPr lang="en-US" dirty="0"/>
          </a:p>
          <a:p>
            <a:pPr marL="0" indent="0" algn="ctr">
              <a:buNone/>
            </a:pPr>
            <a:endParaRPr lang="en-US" dirty="0"/>
          </a:p>
          <a:p>
            <a:pPr marL="0" indent="0" algn="ctr">
              <a:buNone/>
            </a:pPr>
            <a:r>
              <a:rPr lang="en-US" sz="5400" b="1" i="1" dirty="0">
                <a:solidFill>
                  <a:srgbClr val="376092"/>
                </a:solidFill>
                <a:effectLst>
                  <a:outerShdw blurRad="38100" dist="38100" dir="2700000" algn="tl">
                    <a:srgbClr val="000000">
                      <a:alpha val="43137"/>
                    </a:srgbClr>
                  </a:outerShdw>
                </a:effectLst>
                <a:latin typeface="Comic Sans MS" pitchFamily="66" charset="0"/>
              </a:rPr>
              <a:t>Thank You</a:t>
            </a:r>
            <a:r>
              <a:rPr lang="en-US" sz="5400" b="1" i="1" dirty="0" smtClean="0">
                <a:solidFill>
                  <a:srgbClr val="376092"/>
                </a:solidFill>
                <a:effectLst>
                  <a:outerShdw blurRad="38100" dist="38100" dir="2700000" algn="tl">
                    <a:srgbClr val="000000">
                      <a:alpha val="43137"/>
                    </a:srgbClr>
                  </a:outerShdw>
                </a:effectLst>
                <a:latin typeface="Comic Sans MS" pitchFamily="66" charset="0"/>
              </a:rPr>
              <a:t>!</a:t>
            </a:r>
            <a:endParaRPr lang="en-US" sz="5400" b="1" dirty="0">
              <a:solidFill>
                <a:srgbClr val="376092"/>
              </a:solidFill>
              <a:effectLst>
                <a:outerShdw blurRad="38100" dist="38100" dir="2700000" algn="tl">
                  <a:srgbClr val="000000">
                    <a:alpha val="43137"/>
                  </a:srgbClr>
                </a:outerShdw>
              </a:effectLst>
              <a:latin typeface="Comic Sans MS" pitchFamily="66" charset="0"/>
            </a:endParaRPr>
          </a:p>
          <a:p>
            <a:pPr marL="0" indent="0" algn="ctr">
              <a:buNone/>
            </a:pPr>
            <a:endParaRPr lang="en-US" sz="2400" dirty="0" smtClean="0">
              <a:effectLst>
                <a:outerShdw blurRad="38100" dist="38100" dir="2700000" algn="tl">
                  <a:srgbClr val="000000">
                    <a:alpha val="43137"/>
                  </a:srgbClr>
                </a:outerShdw>
              </a:effectLst>
            </a:endParaRPr>
          </a:p>
          <a:p>
            <a:pPr marL="0" indent="0" algn="ctr">
              <a:buNone/>
            </a:pPr>
            <a:r>
              <a:rPr lang="en-US" sz="2400" dirty="0" smtClean="0"/>
              <a:t>Download the new </a:t>
            </a:r>
            <a:r>
              <a:rPr lang="en-US" sz="2400" dirty="0" smtClean="0">
                <a:hlinkClick r:id="rId3"/>
              </a:rPr>
              <a:t>TAACCCT Sustainability Toolkit &amp; Resources </a:t>
            </a:r>
            <a:r>
              <a:rPr lang="en-US" sz="2400" dirty="0" smtClean="0"/>
              <a:t>on </a:t>
            </a:r>
            <a:r>
              <a:rPr lang="en-US" sz="2400" dirty="0" err="1" smtClean="0"/>
              <a:t>WorkforceGPS</a:t>
            </a:r>
            <a:endParaRPr lang="en-US" sz="2400" dirty="0" smtClean="0"/>
          </a:p>
          <a:p>
            <a:pPr marL="0" indent="0" algn="ctr">
              <a:buNone/>
            </a:pPr>
            <a:endParaRPr lang="en-US" sz="2400" dirty="0"/>
          </a:p>
          <a:p>
            <a:pPr marL="0" indent="0" algn="ctr">
              <a:buNone/>
            </a:pPr>
            <a:r>
              <a:rPr lang="en-US" sz="2400" dirty="0" smtClean="0"/>
              <a:t>Download </a:t>
            </a:r>
            <a:r>
              <a:rPr lang="en-US" sz="2400" dirty="0" smtClean="0">
                <a:hlinkClick r:id="rId4"/>
              </a:rPr>
              <a:t>Lessons from TAACCCT Round One Consortia: The Community College Transformative Change Initiative (TCI)</a:t>
            </a:r>
            <a:r>
              <a:rPr lang="en-US" sz="2400" dirty="0" smtClean="0"/>
              <a:t> report</a:t>
            </a:r>
          </a:p>
          <a:p>
            <a:pPr marL="0" indent="0" algn="ctr">
              <a:buNone/>
            </a:pPr>
            <a:endParaRPr lang="en-US" sz="2400" dirty="0">
              <a:effectLst>
                <a:outerShdw blurRad="38100" dist="38100" dir="2700000" algn="tl">
                  <a:srgbClr val="000000">
                    <a:alpha val="43137"/>
                  </a:srgbClr>
                </a:outerShdw>
              </a:effectLst>
            </a:endParaRPr>
          </a:p>
          <a:p>
            <a:pPr marL="0" indent="0" algn="ctr">
              <a:spcAft>
                <a:spcPts val="0"/>
              </a:spcAft>
              <a:buNone/>
            </a:pPr>
            <a:r>
              <a:rPr lang="en-US" sz="2400" dirty="0"/>
              <a:t>Connect with the NEW TAACCCT Community of Practice and search for TAACCCT resources at:</a:t>
            </a:r>
          </a:p>
          <a:p>
            <a:pPr marL="0" indent="0" algn="ctr">
              <a:spcAft>
                <a:spcPts val="0"/>
              </a:spcAft>
              <a:buNone/>
            </a:pPr>
            <a:r>
              <a:rPr lang="en-US" sz="2400" dirty="0">
                <a:hlinkClick r:id="rId5"/>
              </a:rPr>
              <a:t>https://TAACCCT.workforceGPS.org</a:t>
            </a:r>
            <a:r>
              <a:rPr lang="en-US" sz="2400" dirty="0"/>
              <a:t>  </a:t>
            </a:r>
          </a:p>
          <a:p>
            <a:pPr marL="0" indent="0" algn="ctr">
              <a:spcAft>
                <a:spcPts val="0"/>
              </a:spcAft>
              <a:buNone/>
            </a:pPr>
            <a:endParaRPr lang="en-US" sz="2400" dirty="0"/>
          </a:p>
          <a:p>
            <a:pPr marL="0" indent="0" algn="ctr">
              <a:spcAft>
                <a:spcPts val="0"/>
              </a:spcAft>
              <a:buNone/>
            </a:pPr>
            <a:r>
              <a:rPr lang="en-US" sz="2400" dirty="0"/>
              <a:t>Ask questions and to connect with peers and resources at </a:t>
            </a:r>
            <a:r>
              <a:rPr lang="en-US" sz="2400" dirty="0">
                <a:hlinkClick r:id="rId6"/>
              </a:rPr>
              <a:t>TAACCCT@dol.gov</a:t>
            </a:r>
            <a:r>
              <a:rPr lang="en-US" sz="2400" dirty="0"/>
              <a:t> </a:t>
            </a:r>
          </a:p>
          <a:p>
            <a:pPr marL="0" indent="0" algn="ctr">
              <a:spcAft>
                <a:spcPts val="0"/>
              </a:spcAft>
              <a:buNone/>
            </a:pPr>
            <a:endParaRPr lang="en-US" sz="2400" dirty="0"/>
          </a:p>
          <a:p>
            <a:pPr marL="0" indent="0" algn="ctr">
              <a:spcAft>
                <a:spcPts val="0"/>
              </a:spcAft>
              <a:buNone/>
            </a:pPr>
            <a:r>
              <a:rPr lang="en-US" sz="2400" dirty="0"/>
              <a:t>If you want to learn more about peer mentoring email </a:t>
            </a:r>
            <a:r>
              <a:rPr lang="en-US" sz="2400" dirty="0">
                <a:hlinkClick r:id="rId6"/>
              </a:rPr>
              <a:t>TAACCCT@dol.gov</a:t>
            </a:r>
            <a:r>
              <a:rPr lang="en-US" sz="2400" dirty="0"/>
              <a:t> </a:t>
            </a:r>
          </a:p>
          <a:p>
            <a:pPr marL="0" indent="0" algn="ctr">
              <a:spcAft>
                <a:spcPts val="0"/>
              </a:spcAft>
              <a:buNone/>
            </a:pPr>
            <a:endParaRPr lang="en-US" sz="2400" dirty="0"/>
          </a:p>
        </p:txBody>
      </p:sp>
    </p:spTree>
    <p:extLst>
      <p:ext uri="{BB962C8B-B14F-4D97-AF65-F5344CB8AC3E}">
        <p14:creationId xmlns:p14="http://schemas.microsoft.com/office/powerpoint/2010/main" val="177392992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9001" y="274638"/>
            <a:ext cx="5245098" cy="703544"/>
          </a:xfrm>
        </p:spPr>
        <p:txBody>
          <a:bodyPr anchor="ctr">
            <a:normAutofit/>
          </a:bodyPr>
          <a:lstStyle/>
          <a:p>
            <a:r>
              <a:rPr lang="en-US" sz="1800" dirty="0"/>
              <a:t>TAACCCT Learning Network at a Glance</a:t>
            </a:r>
          </a:p>
        </p:txBody>
      </p:sp>
      <p:graphicFrame>
        <p:nvGraphicFramePr>
          <p:cNvPr id="12" name="Diagram 11"/>
          <p:cNvGraphicFramePr/>
          <p:nvPr>
            <p:extLst>
              <p:ext uri="{D42A27DB-BD31-4B8C-83A1-F6EECF244321}">
                <p14:modId xmlns:p14="http://schemas.microsoft.com/office/powerpoint/2010/main" val="37130842"/>
              </p:ext>
            </p:extLst>
          </p:nvPr>
        </p:nvGraphicFramePr>
        <p:xfrm>
          <a:off x="342900" y="1181100"/>
          <a:ext cx="6591300" cy="5029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3" name="Rectangle 12"/>
          <p:cNvSpPr/>
          <p:nvPr/>
        </p:nvSpPr>
        <p:spPr>
          <a:xfrm>
            <a:off x="6934200" y="1803400"/>
            <a:ext cx="1739899" cy="4178300"/>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solidFill>
                  <a:srgbClr val="FFFFFF"/>
                </a:solidFill>
                <a:latin typeface="Arial"/>
                <a:cs typeface="Arial"/>
              </a:rPr>
              <a:t>Other Non-Federal Providers of TA and Resources for  TAACCCT Grantees:</a:t>
            </a:r>
          </a:p>
          <a:p>
            <a:pPr algn="ctr"/>
            <a:endParaRPr lang="en-US" sz="1400" dirty="0">
              <a:solidFill>
                <a:srgbClr val="FFFFFF"/>
              </a:solidFill>
              <a:latin typeface="Arial"/>
              <a:cs typeface="Arial"/>
            </a:endParaRPr>
          </a:p>
          <a:p>
            <a:pPr algn="ctr"/>
            <a:r>
              <a:rPr lang="en-US" sz="1400" dirty="0">
                <a:solidFill>
                  <a:srgbClr val="FFFFFF"/>
                </a:solidFill>
                <a:latin typeface="Arial"/>
                <a:cs typeface="Arial"/>
              </a:rPr>
              <a:t>Creative Commons</a:t>
            </a:r>
          </a:p>
          <a:p>
            <a:pPr algn="ctr"/>
            <a:endParaRPr lang="en-US" sz="1400" dirty="0">
              <a:solidFill>
                <a:srgbClr val="FFFFFF"/>
              </a:solidFill>
              <a:latin typeface="Arial"/>
              <a:cs typeface="Arial"/>
            </a:endParaRPr>
          </a:p>
          <a:p>
            <a:pPr algn="ctr"/>
            <a:r>
              <a:rPr lang="en-US" sz="1400" dirty="0">
                <a:solidFill>
                  <a:srgbClr val="FFFFFF"/>
                </a:solidFill>
                <a:latin typeface="Arial"/>
                <a:cs typeface="Arial"/>
              </a:rPr>
              <a:t>CAST</a:t>
            </a:r>
          </a:p>
          <a:p>
            <a:pPr algn="ctr"/>
            <a:endParaRPr lang="en-US" sz="1400" dirty="0">
              <a:solidFill>
                <a:srgbClr val="FFFFFF"/>
              </a:solidFill>
              <a:latin typeface="Arial"/>
              <a:cs typeface="Arial"/>
            </a:endParaRPr>
          </a:p>
          <a:p>
            <a:pPr algn="ctr"/>
            <a:r>
              <a:rPr lang="en-US" sz="1400" dirty="0">
                <a:solidFill>
                  <a:srgbClr val="FFFFFF"/>
                </a:solidFill>
                <a:latin typeface="Arial"/>
                <a:cs typeface="Arial"/>
              </a:rPr>
              <a:t>The Transformative Change Initiative</a:t>
            </a:r>
          </a:p>
          <a:p>
            <a:pPr algn="ctr"/>
            <a:endParaRPr lang="en-US" sz="1400" dirty="0">
              <a:solidFill>
                <a:srgbClr val="FFFFFF"/>
              </a:solidFill>
              <a:latin typeface="Arial"/>
              <a:cs typeface="Arial"/>
            </a:endParaRPr>
          </a:p>
          <a:p>
            <a:pPr algn="ctr"/>
            <a:endParaRPr lang="en-US" dirty="0">
              <a:solidFill>
                <a:srgbClr val="FFFFFF"/>
              </a:solidFill>
              <a:latin typeface="Arial"/>
              <a:cs typeface="Arial"/>
            </a:endParaRPr>
          </a:p>
        </p:txBody>
      </p:sp>
    </p:spTree>
    <p:extLst>
      <p:ext uri="{BB962C8B-B14F-4D97-AF65-F5344CB8AC3E}">
        <p14:creationId xmlns:p14="http://schemas.microsoft.com/office/powerpoint/2010/main" val="154658237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Participant Poll</a:t>
            </a:r>
            <a:endParaRPr lang="en-US" sz="3200" dirty="0"/>
          </a:p>
        </p:txBody>
      </p:sp>
      <p:sp>
        <p:nvSpPr>
          <p:cNvPr id="3" name="Content Placeholder 2"/>
          <p:cNvSpPr>
            <a:spLocks noGrp="1"/>
          </p:cNvSpPr>
          <p:nvPr>
            <p:ph idx="1"/>
          </p:nvPr>
        </p:nvSpPr>
        <p:spPr>
          <a:xfrm>
            <a:off x="457200" y="1143000"/>
            <a:ext cx="8229600" cy="4983163"/>
          </a:xfrm>
        </p:spPr>
        <p:txBody>
          <a:bodyPr>
            <a:normAutofit/>
          </a:bodyPr>
          <a:lstStyle/>
          <a:p>
            <a:pPr marL="457200" indent="-457200">
              <a:buFont typeface="+mj-lt"/>
              <a:buAutoNum type="arabicPeriod"/>
            </a:pPr>
            <a:r>
              <a:rPr lang="en-US" b="1" dirty="0" smtClean="0"/>
              <a:t>What is your current role in the grant</a:t>
            </a:r>
            <a:r>
              <a:rPr lang="en-US" dirty="0" smtClean="0"/>
              <a:t>?</a:t>
            </a:r>
          </a:p>
          <a:p>
            <a:pPr marL="800100" lvl="1" indent="-457200">
              <a:buFont typeface="+mj-lt"/>
              <a:buAutoNum type="alphaLcPeriod"/>
            </a:pPr>
            <a:r>
              <a:rPr lang="en-US" dirty="0" smtClean="0"/>
              <a:t>Project Manager</a:t>
            </a:r>
          </a:p>
          <a:p>
            <a:pPr marL="800100" lvl="1" indent="-457200">
              <a:buFont typeface="+mj-lt"/>
              <a:buAutoNum type="alphaLcPeriod"/>
            </a:pPr>
            <a:r>
              <a:rPr lang="en-US" dirty="0" smtClean="0"/>
              <a:t>Faculty</a:t>
            </a:r>
          </a:p>
          <a:p>
            <a:pPr marL="800100" lvl="1" indent="-457200">
              <a:buFont typeface="+mj-lt"/>
              <a:buAutoNum type="alphaLcPeriod"/>
            </a:pPr>
            <a:r>
              <a:rPr lang="en-US" dirty="0" smtClean="0"/>
              <a:t>Dean/VP/Other Leadership Role</a:t>
            </a:r>
          </a:p>
          <a:p>
            <a:pPr marL="800100" lvl="1" indent="-457200">
              <a:buFont typeface="+mj-lt"/>
              <a:buAutoNum type="alphaLcPeriod"/>
            </a:pPr>
            <a:r>
              <a:rPr lang="en-US" dirty="0" smtClean="0"/>
              <a:t>Career Navigator/Coach</a:t>
            </a:r>
          </a:p>
          <a:p>
            <a:pPr marL="800100" lvl="1" indent="-457200">
              <a:buFont typeface="+mj-lt"/>
              <a:buAutoNum type="alphaLcPeriod"/>
            </a:pPr>
            <a:r>
              <a:rPr lang="en-US" dirty="0" smtClean="0"/>
              <a:t>Other (list in chat)</a:t>
            </a:r>
          </a:p>
          <a:p>
            <a:pPr marL="800100" lvl="1" indent="-457200">
              <a:buFont typeface="+mj-lt"/>
              <a:buAutoNum type="alphaLcPeriod"/>
            </a:pPr>
            <a:endParaRPr lang="en-US" dirty="0"/>
          </a:p>
          <a:p>
            <a:pPr marL="457200" indent="-457200">
              <a:buFont typeface="+mj-lt"/>
              <a:buAutoNum type="arabicPeriod"/>
            </a:pPr>
            <a:r>
              <a:rPr lang="en-US" b="1" dirty="0" smtClean="0"/>
              <a:t>Were you a part of the first Sustainability Virtual Institute Launch Webinar?</a:t>
            </a:r>
          </a:p>
          <a:p>
            <a:pPr marL="457200" indent="-457200">
              <a:buFont typeface="+mj-lt"/>
              <a:buAutoNum type="arabicPeriod"/>
            </a:pPr>
            <a:endParaRPr lang="en-US" b="1" dirty="0" smtClean="0"/>
          </a:p>
          <a:p>
            <a:pPr marL="457200" indent="-457200">
              <a:buFont typeface="+mj-lt"/>
              <a:buAutoNum type="arabicPeriod"/>
            </a:pPr>
            <a:r>
              <a:rPr lang="en-US" b="1" dirty="0" smtClean="0"/>
              <a:t>What did you find valuable from the first webinar?</a:t>
            </a:r>
            <a:endParaRPr lang="en-US" dirty="0" smtClean="0"/>
          </a:p>
          <a:p>
            <a:pPr marL="800100" lvl="1" indent="-457200">
              <a:buFont typeface="+mj-lt"/>
              <a:buAutoNum type="alphaLcPeriod"/>
            </a:pPr>
            <a:endParaRPr lang="en-US" b="1" dirty="0"/>
          </a:p>
        </p:txBody>
      </p:sp>
      <p:pic>
        <p:nvPicPr>
          <p:cNvPr id="4" name="Picture 3" descr="iStock_000043471538Large.jpg"/>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5320761" y="1534225"/>
            <a:ext cx="3366038" cy="2201863"/>
          </a:xfrm>
          <a:prstGeom prst="rect">
            <a:avLst/>
          </a:prstGeom>
        </p:spPr>
      </p:pic>
    </p:spTree>
    <p:extLst>
      <p:ext uri="{BB962C8B-B14F-4D97-AF65-F5344CB8AC3E}">
        <p14:creationId xmlns:p14="http://schemas.microsoft.com/office/powerpoint/2010/main" val="15686638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sz="half" idx="1"/>
          </p:nvPr>
        </p:nvSpPr>
        <p:spPr>
          <a:xfrm>
            <a:off x="527135" y="1083211"/>
            <a:ext cx="7852771" cy="5627077"/>
          </a:xfrm>
        </p:spPr>
        <p:txBody>
          <a:bodyPr>
            <a:normAutofit/>
          </a:bodyPr>
          <a:lstStyle/>
          <a:p>
            <a:pPr marL="0" indent="0">
              <a:buNone/>
            </a:pPr>
            <a:endParaRPr lang="en-US" dirty="0" smtClean="0"/>
          </a:p>
          <a:p>
            <a:pPr marL="0" indent="0">
              <a:buNone/>
            </a:pPr>
            <a:r>
              <a:rPr lang="en-US" dirty="0" smtClean="0"/>
              <a:t>MODERATOR:</a:t>
            </a:r>
          </a:p>
          <a:p>
            <a:pPr marL="0" indent="0">
              <a:buNone/>
            </a:pPr>
            <a:r>
              <a:rPr lang="en-US" b="1" dirty="0" smtClean="0"/>
              <a:t>Samantha Brown</a:t>
            </a:r>
            <a:r>
              <a:rPr lang="en-US" dirty="0" smtClean="0"/>
              <a:t>, Workforce Analyst, TAACCCT Grants, U.S. Department of Labor, Employment, and Training Administration.</a:t>
            </a:r>
          </a:p>
          <a:p>
            <a:pPr marL="0" indent="0">
              <a:buNone/>
            </a:pPr>
            <a:endParaRPr lang="en-US" dirty="0" smtClean="0"/>
          </a:p>
          <a:p>
            <a:pPr marL="0" indent="0">
              <a:buNone/>
            </a:pPr>
            <a:r>
              <a:rPr lang="en-US" dirty="0" smtClean="0"/>
              <a:t>FACILITATORS: </a:t>
            </a:r>
          </a:p>
          <a:p>
            <a:pPr marL="0" indent="0">
              <a:buNone/>
            </a:pPr>
            <a:r>
              <a:rPr lang="en-US" b="1" dirty="0" smtClean="0"/>
              <a:t>Erica Acevedo</a:t>
            </a:r>
            <a:r>
              <a:rPr lang="en-US" dirty="0" smtClean="0"/>
              <a:t>, Senior Program Manager, TAACCCT Learning Network, Jobs for the Future</a:t>
            </a:r>
          </a:p>
          <a:p>
            <a:pPr marL="0" indent="0">
              <a:buNone/>
            </a:pPr>
            <a:endParaRPr lang="en-US" dirty="0"/>
          </a:p>
          <a:p>
            <a:pPr marL="0" indent="0">
              <a:buNone/>
            </a:pPr>
            <a:r>
              <a:rPr lang="en-US" b="1" dirty="0" smtClean="0"/>
              <a:t>Christian </a:t>
            </a:r>
            <a:r>
              <a:rPr lang="en-US" b="1" dirty="0" err="1" smtClean="0"/>
              <a:t>Lagarde</a:t>
            </a:r>
            <a:r>
              <a:rPr lang="en-US" dirty="0" smtClean="0"/>
              <a:t>, Project Manager, Workforce and Economic Development, American Association of Community Colleges</a:t>
            </a:r>
          </a:p>
          <a:p>
            <a:pPr marL="0" indent="0">
              <a:buNone/>
            </a:pPr>
            <a:endParaRPr lang="en-US" dirty="0" smtClean="0"/>
          </a:p>
          <a:p>
            <a:pPr marL="0" indent="0">
              <a:buNone/>
            </a:pPr>
            <a:endParaRPr lang="en-US" dirty="0"/>
          </a:p>
          <a:p>
            <a:pPr marL="0" indent="0">
              <a:buNone/>
            </a:pPr>
            <a:endParaRPr lang="en-US" dirty="0" smtClean="0"/>
          </a:p>
          <a:p>
            <a:pPr marL="0" indent="0">
              <a:buNone/>
            </a:pPr>
            <a:r>
              <a:rPr lang="en-US" dirty="0"/>
              <a:t>	</a:t>
            </a:r>
          </a:p>
        </p:txBody>
      </p:sp>
      <p:sp>
        <p:nvSpPr>
          <p:cNvPr id="13" name="Title Placeholder 1"/>
          <p:cNvSpPr txBox="1">
            <a:spLocks/>
          </p:cNvSpPr>
          <p:nvPr/>
        </p:nvSpPr>
        <p:spPr>
          <a:xfrm>
            <a:off x="3346824" y="274638"/>
            <a:ext cx="5339975" cy="703544"/>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sz="3200" dirty="0" smtClean="0">
                <a:solidFill>
                  <a:schemeClr val="bg1"/>
                </a:solidFill>
              </a:rPr>
              <a:t>Presenters</a:t>
            </a:r>
            <a:endParaRPr lang="en-US" sz="3200" dirty="0">
              <a:solidFill>
                <a:schemeClr val="bg1"/>
              </a:solidFill>
            </a:endParaRPr>
          </a:p>
        </p:txBody>
      </p:sp>
    </p:spTree>
    <p:extLst>
      <p:ext uri="{BB962C8B-B14F-4D97-AF65-F5344CB8AC3E}">
        <p14:creationId xmlns:p14="http://schemas.microsoft.com/office/powerpoint/2010/main" val="261035190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sz="half" idx="1"/>
          </p:nvPr>
        </p:nvSpPr>
        <p:spPr>
          <a:xfrm>
            <a:off x="296562" y="1124463"/>
            <a:ext cx="8674443" cy="5128053"/>
          </a:xfrm>
        </p:spPr>
        <p:txBody>
          <a:bodyPr>
            <a:normAutofit/>
          </a:bodyPr>
          <a:lstStyle/>
          <a:p>
            <a:pPr algn="just">
              <a:lnSpc>
                <a:spcPct val="150000"/>
              </a:lnSpc>
              <a:spcBef>
                <a:spcPts val="0"/>
              </a:spcBef>
              <a:spcAft>
                <a:spcPts val="1800"/>
              </a:spcAft>
            </a:pPr>
            <a:r>
              <a:rPr lang="en-US" dirty="0" smtClean="0"/>
              <a:t>Welcome and Introductions</a:t>
            </a:r>
          </a:p>
          <a:p>
            <a:pPr algn="just">
              <a:lnSpc>
                <a:spcPct val="150000"/>
              </a:lnSpc>
            </a:pPr>
            <a:r>
              <a:rPr lang="en-US" dirty="0" smtClean="0"/>
              <a:t>Breakout Rooms </a:t>
            </a:r>
          </a:p>
          <a:p>
            <a:pPr lvl="1" algn="just">
              <a:lnSpc>
                <a:spcPct val="150000"/>
              </a:lnSpc>
            </a:pPr>
            <a:r>
              <a:rPr lang="en-US" sz="1800" dirty="0" smtClean="0"/>
              <a:t>Student Supports</a:t>
            </a:r>
          </a:p>
          <a:p>
            <a:pPr lvl="1" algn="just">
              <a:lnSpc>
                <a:spcPct val="150000"/>
              </a:lnSpc>
              <a:spcBef>
                <a:spcPts val="0"/>
              </a:spcBef>
              <a:spcAft>
                <a:spcPts val="1800"/>
              </a:spcAft>
            </a:pPr>
            <a:r>
              <a:rPr lang="en-US" sz="1800" dirty="0" smtClean="0"/>
              <a:t>Programs of Study</a:t>
            </a:r>
          </a:p>
          <a:p>
            <a:pPr algn="just">
              <a:lnSpc>
                <a:spcPct val="150000"/>
              </a:lnSpc>
              <a:spcBef>
                <a:spcPts val="0"/>
              </a:spcBef>
              <a:spcAft>
                <a:spcPts val="1800"/>
              </a:spcAft>
            </a:pPr>
            <a:r>
              <a:rPr lang="en-US" dirty="0" smtClean="0"/>
              <a:t>Breakout Room Summary</a:t>
            </a:r>
          </a:p>
          <a:p>
            <a:pPr algn="just">
              <a:lnSpc>
                <a:spcPct val="150000"/>
              </a:lnSpc>
              <a:spcBef>
                <a:spcPts val="0"/>
              </a:spcBef>
              <a:spcAft>
                <a:spcPts val="1800"/>
              </a:spcAft>
            </a:pPr>
            <a:r>
              <a:rPr lang="en-US" dirty="0" smtClean="0"/>
              <a:t>Grantee Sustainability </a:t>
            </a:r>
            <a:r>
              <a:rPr lang="en-US" dirty="0" err="1" smtClean="0"/>
              <a:t>Workplan</a:t>
            </a:r>
            <a:r>
              <a:rPr lang="en-US" dirty="0" smtClean="0"/>
              <a:t> Examples</a:t>
            </a:r>
          </a:p>
          <a:p>
            <a:pPr algn="just">
              <a:lnSpc>
                <a:spcPct val="150000"/>
              </a:lnSpc>
              <a:spcBef>
                <a:spcPts val="0"/>
              </a:spcBef>
              <a:spcAft>
                <a:spcPts val="1800"/>
              </a:spcAft>
            </a:pPr>
            <a:r>
              <a:rPr lang="en-US" dirty="0" smtClean="0"/>
              <a:t>Q&amp;A</a:t>
            </a:r>
          </a:p>
          <a:p>
            <a:pPr algn="just">
              <a:lnSpc>
                <a:spcPct val="150000"/>
              </a:lnSpc>
            </a:pPr>
            <a:r>
              <a:rPr lang="en-US" dirty="0" smtClean="0"/>
              <a:t>Closure and Wrap-up</a:t>
            </a:r>
          </a:p>
          <a:p>
            <a:pPr marL="0" indent="0" algn="just">
              <a:buNone/>
            </a:pPr>
            <a:endParaRPr lang="en-US" dirty="0"/>
          </a:p>
        </p:txBody>
      </p:sp>
      <p:sp>
        <p:nvSpPr>
          <p:cNvPr id="13" name="Title Placeholder 1"/>
          <p:cNvSpPr txBox="1">
            <a:spLocks/>
          </p:cNvSpPr>
          <p:nvPr/>
        </p:nvSpPr>
        <p:spPr>
          <a:xfrm>
            <a:off x="3242235" y="274638"/>
            <a:ext cx="5444564" cy="703544"/>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sz="3200" dirty="0" smtClean="0">
                <a:solidFill>
                  <a:schemeClr val="bg1"/>
                </a:solidFill>
              </a:rPr>
              <a:t>Agenda</a:t>
            </a:r>
            <a:endParaRPr lang="en-US" sz="3200" dirty="0">
              <a:solidFill>
                <a:schemeClr val="bg1"/>
              </a:solidFill>
            </a:endParaRPr>
          </a:p>
        </p:txBody>
      </p:sp>
    </p:spTree>
    <p:extLst>
      <p:ext uri="{BB962C8B-B14F-4D97-AF65-F5344CB8AC3E}">
        <p14:creationId xmlns:p14="http://schemas.microsoft.com/office/powerpoint/2010/main" val="163334250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sz="half" idx="1"/>
          </p:nvPr>
        </p:nvSpPr>
        <p:spPr>
          <a:xfrm>
            <a:off x="546100" y="1589649"/>
            <a:ext cx="8238807" cy="3953022"/>
          </a:xfrm>
        </p:spPr>
        <p:txBody>
          <a:bodyPr>
            <a:normAutofit/>
          </a:bodyPr>
          <a:lstStyle/>
          <a:p>
            <a:pPr marL="0" indent="0" algn="ctr">
              <a:buNone/>
            </a:pPr>
            <a:r>
              <a:rPr lang="en-US" sz="4800" b="1" dirty="0" smtClean="0"/>
              <a:t>Breakout Room Discussions</a:t>
            </a:r>
          </a:p>
          <a:p>
            <a:pPr marL="1027113" lvl="3" indent="0">
              <a:buNone/>
            </a:pPr>
            <a:r>
              <a:rPr lang="en-US" sz="4800" b="1" dirty="0" smtClean="0"/>
              <a:t>#1 </a:t>
            </a:r>
            <a:r>
              <a:rPr lang="en-US" sz="4800" dirty="0" smtClean="0"/>
              <a:t>Programs of Study</a:t>
            </a:r>
          </a:p>
          <a:p>
            <a:pPr marL="1027113" lvl="3" indent="0">
              <a:buNone/>
            </a:pPr>
            <a:r>
              <a:rPr lang="en-US" sz="4800" b="1" dirty="0" smtClean="0"/>
              <a:t>#2 </a:t>
            </a:r>
            <a:r>
              <a:rPr lang="en-US" sz="4800" dirty="0" smtClean="0"/>
              <a:t>Student Supports</a:t>
            </a:r>
            <a:endParaRPr lang="en-US" sz="4800" dirty="0"/>
          </a:p>
        </p:txBody>
      </p:sp>
    </p:spTree>
    <p:extLst>
      <p:ext uri="{BB962C8B-B14F-4D97-AF65-F5344CB8AC3E}">
        <p14:creationId xmlns:p14="http://schemas.microsoft.com/office/powerpoint/2010/main" val="147607343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599" y="1735090"/>
            <a:ext cx="8915401" cy="1323439"/>
          </a:xfrm>
          <a:prstGeom prst="rect">
            <a:avLst/>
          </a:prstGeom>
          <a:noFill/>
        </p:spPr>
        <p:txBody>
          <a:bodyPr wrap="square" rtlCol="0">
            <a:spAutoFit/>
          </a:bodyPr>
          <a:lstStyle/>
          <a:p>
            <a:r>
              <a:rPr lang="en-US" sz="4400" b="1" dirty="0" smtClean="0"/>
              <a:t>Breakout </a:t>
            </a:r>
            <a:r>
              <a:rPr lang="en-US" sz="4400" b="1" dirty="0" smtClean="0">
                <a:solidFill>
                  <a:srgbClr val="C00000"/>
                </a:solidFill>
              </a:rPr>
              <a:t>Room </a:t>
            </a:r>
            <a:r>
              <a:rPr lang="en-US" sz="4400" b="1" dirty="0" smtClean="0">
                <a:solidFill>
                  <a:srgbClr val="C00000"/>
                </a:solidFill>
              </a:rPr>
              <a:t>1 </a:t>
            </a:r>
            <a:r>
              <a:rPr lang="en-US" sz="4400" b="1" dirty="0" smtClean="0"/>
              <a:t>(</a:t>
            </a:r>
            <a:r>
              <a:rPr lang="en-US" sz="4400" dirty="0"/>
              <a:t>Programs of Study</a:t>
            </a:r>
            <a:r>
              <a:rPr lang="en-US" sz="4400" b="1" dirty="0" smtClean="0"/>
              <a:t>)</a:t>
            </a:r>
            <a:endParaRPr lang="en-US" sz="4400" b="1" dirty="0" smtClean="0"/>
          </a:p>
          <a:p>
            <a:pPr marL="457200" indent="-457200">
              <a:buFont typeface="Arial" panose="020B0604020202020204" pitchFamily="34" charset="0"/>
              <a:buChar char="•"/>
            </a:pPr>
            <a:r>
              <a:rPr lang="en-US" sz="3600" dirty="0" smtClean="0">
                <a:solidFill>
                  <a:srgbClr val="C00000"/>
                </a:solidFill>
              </a:rPr>
              <a:t>Press 1## </a:t>
            </a:r>
            <a:r>
              <a:rPr lang="en-US" sz="3600" dirty="0" smtClean="0"/>
              <a:t>on your phone's keypad</a:t>
            </a:r>
            <a:endParaRPr lang="en-US" sz="3600" dirty="0"/>
          </a:p>
        </p:txBody>
      </p:sp>
      <p:sp>
        <p:nvSpPr>
          <p:cNvPr id="4" name="TextBox 3"/>
          <p:cNvSpPr txBox="1"/>
          <p:nvPr/>
        </p:nvSpPr>
        <p:spPr>
          <a:xfrm>
            <a:off x="228599" y="3823377"/>
            <a:ext cx="8730049" cy="1323439"/>
          </a:xfrm>
          <a:prstGeom prst="rect">
            <a:avLst/>
          </a:prstGeom>
          <a:noFill/>
        </p:spPr>
        <p:txBody>
          <a:bodyPr wrap="square" rtlCol="0">
            <a:spAutoFit/>
          </a:bodyPr>
          <a:lstStyle/>
          <a:p>
            <a:r>
              <a:rPr lang="en-US" sz="4400" b="1" dirty="0" smtClean="0"/>
              <a:t>Breakout </a:t>
            </a:r>
            <a:r>
              <a:rPr lang="en-US" sz="4400" b="1" dirty="0" smtClean="0">
                <a:solidFill>
                  <a:srgbClr val="C00000"/>
                </a:solidFill>
              </a:rPr>
              <a:t>Room </a:t>
            </a:r>
            <a:r>
              <a:rPr lang="en-US" sz="4400" b="1" dirty="0" smtClean="0">
                <a:solidFill>
                  <a:srgbClr val="C00000"/>
                </a:solidFill>
              </a:rPr>
              <a:t>2 </a:t>
            </a:r>
            <a:r>
              <a:rPr lang="en-US" sz="4400" b="1" dirty="0" smtClean="0"/>
              <a:t>(</a:t>
            </a:r>
            <a:r>
              <a:rPr lang="en-US" sz="4400" dirty="0"/>
              <a:t>Student </a:t>
            </a:r>
            <a:r>
              <a:rPr lang="en-US" sz="4400" dirty="0" smtClean="0"/>
              <a:t>Supports</a:t>
            </a:r>
            <a:r>
              <a:rPr lang="en-US" sz="4400" b="1" dirty="0" smtClean="0"/>
              <a:t>)</a:t>
            </a:r>
            <a:endParaRPr lang="en-US" sz="4400" b="1" dirty="0" smtClean="0">
              <a:solidFill>
                <a:srgbClr val="C00000"/>
              </a:solidFill>
            </a:endParaRPr>
          </a:p>
          <a:p>
            <a:pPr marL="457200" indent="-457200">
              <a:buFont typeface="Arial" panose="020B0604020202020204" pitchFamily="34" charset="0"/>
              <a:buChar char="•"/>
            </a:pPr>
            <a:r>
              <a:rPr lang="en-US" sz="3600" dirty="0" smtClean="0">
                <a:solidFill>
                  <a:srgbClr val="C00000"/>
                </a:solidFill>
              </a:rPr>
              <a:t>Press 2## </a:t>
            </a:r>
            <a:r>
              <a:rPr lang="en-US" sz="3600" dirty="0" smtClean="0"/>
              <a:t>on your phone's keypad</a:t>
            </a:r>
            <a:endParaRPr lang="en-US" sz="3600" dirty="0"/>
          </a:p>
        </p:txBody>
      </p:sp>
    </p:spTree>
    <p:extLst>
      <p:ext uri="{BB962C8B-B14F-4D97-AF65-F5344CB8AC3E}">
        <p14:creationId xmlns:p14="http://schemas.microsoft.com/office/powerpoint/2010/main" val="392769906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sz="half" idx="1"/>
          </p:nvPr>
        </p:nvSpPr>
        <p:spPr>
          <a:xfrm>
            <a:off x="546100" y="2570576"/>
            <a:ext cx="8238807" cy="1703274"/>
          </a:xfrm>
        </p:spPr>
        <p:txBody>
          <a:bodyPr>
            <a:normAutofit/>
          </a:bodyPr>
          <a:lstStyle/>
          <a:p>
            <a:pPr marL="0" indent="0" algn="ctr">
              <a:buNone/>
            </a:pPr>
            <a:r>
              <a:rPr lang="en-US" sz="4800" dirty="0" smtClean="0"/>
              <a:t>Breakout Room Summaries</a:t>
            </a:r>
            <a:endParaRPr lang="en-US" sz="4800" dirty="0"/>
          </a:p>
        </p:txBody>
      </p:sp>
    </p:spTree>
    <p:extLst>
      <p:ext uri="{BB962C8B-B14F-4D97-AF65-F5344CB8AC3E}">
        <p14:creationId xmlns:p14="http://schemas.microsoft.com/office/powerpoint/2010/main" val="175754538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sz="half" idx="1"/>
          </p:nvPr>
        </p:nvSpPr>
        <p:spPr>
          <a:xfrm>
            <a:off x="546100" y="2570576"/>
            <a:ext cx="8238807" cy="1703274"/>
          </a:xfrm>
        </p:spPr>
        <p:txBody>
          <a:bodyPr>
            <a:normAutofit/>
          </a:bodyPr>
          <a:lstStyle/>
          <a:p>
            <a:pPr marL="0" indent="0" algn="ctr">
              <a:buNone/>
            </a:pPr>
            <a:r>
              <a:rPr lang="en-US" sz="4800" dirty="0" smtClean="0"/>
              <a:t>Grantee Sustainability </a:t>
            </a:r>
            <a:r>
              <a:rPr lang="en-US" sz="4800" dirty="0" err="1" smtClean="0"/>
              <a:t>Workplan</a:t>
            </a:r>
            <a:r>
              <a:rPr lang="en-US" sz="4800" dirty="0" smtClean="0"/>
              <a:t> Examples</a:t>
            </a:r>
          </a:p>
          <a:p>
            <a:pPr marL="0" indent="0" algn="ctr">
              <a:buNone/>
            </a:pPr>
            <a:endParaRPr lang="en-US" sz="4800" dirty="0"/>
          </a:p>
        </p:txBody>
      </p:sp>
    </p:spTree>
    <p:extLst>
      <p:ext uri="{BB962C8B-B14F-4D97-AF65-F5344CB8AC3E}">
        <p14:creationId xmlns:p14="http://schemas.microsoft.com/office/powerpoint/2010/main" val="120568275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11.0&quot;&gt;&lt;object type=&quot;1&quot; unique_id=&quot;10001&quot;&gt;&lt;object type=&quot;2&quot; unique_id=&quot;10002&quot;&gt;&lt;object type=&quot;3&quot; unique_id=&quot;10003&quot;&gt;&lt;property id=&quot;20148&quot; value=&quot;5&quot;/&gt;&lt;property id=&quot;20300&quot; value=&quot;Slide 1&quot;/&gt;&lt;property id=&quot;20307&quot; value=&quot;259&quot;/&gt;&lt;/object&gt;&lt;object type=&quot;3&quot; unique_id=&quot;10007&quot;&gt;&lt;property id=&quot;20148&quot; value=&quot;5&quot;/&gt;&lt;property id=&quot;20300&quot; value=&quot;Slide 5&quot;/&gt;&lt;property id=&quot;20307&quot; value=&quot;361&quot;/&gt;&lt;/object&gt;&lt;object type=&quot;3&quot; unique_id=&quot;10030&quot;&gt;&lt;property id=&quot;20148&quot; value=&quot;5&quot;/&gt;&lt;property id=&quot;20300&quot; value=&quot;Slide 6&quot;/&gt;&lt;property id=&quot;20307&quot; value=&quot;370&quot;/&gt;&lt;/object&gt;&lt;object type=&quot;3&quot; unique_id=&quot;10032&quot;&gt;&lt;property id=&quot;20148&quot; value=&quot;5&quot;/&gt;&lt;property id=&quot;20300&quot; value=&quot;Slide 19&quot;/&gt;&lt;property id=&quot;20307&quot; value=&quot;310&quot;/&gt;&lt;/object&gt;&lt;object type=&quot;3&quot; unique_id=&quot;10218&quot;&gt;&lt;property id=&quot;20148&quot; value=&quot;5&quot;/&gt;&lt;property id=&quot;20300&quot; value=&quot;Slide 2 - &amp;quot;TAACCCT Learning Network at a Glance&amp;quot;&quot;/&gt;&lt;property id=&quot;20307&quot; value=&quot;369&quot;/&gt;&lt;/object&gt;&lt;object type=&quot;3&quot; unique_id=&quot;10219&quot;&gt;&lt;property id=&quot;20148&quot; value=&quot;5&quot;/&gt;&lt;property id=&quot;20300&quot; value=&quot;Slide 3 - &amp;quot;Participant Poll&amp;quot;&quot;/&gt;&lt;property id=&quot;20307&quot; value=&quot;408&quot;/&gt;&lt;/object&gt;&lt;object type=&quot;3&quot; unique_id=&quot;10220&quot;&gt;&lt;property id=&quot;20148&quot; value=&quot;5&quot;/&gt;&lt;property id=&quot;20300&quot; value=&quot;Slide 4&quot;/&gt;&lt;property id=&quot;20307&quot; value=&quot;360&quot;/&gt;&lt;/object&gt;&lt;object type=&quot;3&quot; unique_id=&quot;10221&quot;&gt;&lt;property id=&quot;20148&quot; value=&quot;5&quot;/&gt;&lt;property id=&quot;20300&quot; value=&quot;Slide 8&quot;/&gt;&lt;property id=&quot;20307&quot; value=&quot;410&quot;/&gt;&lt;/object&gt;&lt;object type=&quot;3&quot; unique_id=&quot;10222&quot;&gt;&lt;property id=&quot;20148&quot; value=&quot;5&quot;/&gt;&lt;property id=&quot;20300&quot; value=&quot;Slide 9&quot;/&gt;&lt;property id=&quot;20307&quot; value=&quot;411&quot;/&gt;&lt;/object&gt;&lt;object type=&quot;3&quot; unique_id=&quot;10223&quot;&gt;&lt;property id=&quot;20148&quot; value=&quot;5&quot;/&gt;&lt;property id=&quot;20300&quot; value=&quot;Slide 10&quot;/&gt;&lt;property id=&quot;20307&quot; value=&quot;412&quot;/&gt;&lt;/object&gt;&lt;object type=&quot;3&quot; unique_id=&quot;10224&quot;&gt;&lt;property id=&quot;20148&quot; value=&quot;5&quot;/&gt;&lt;property id=&quot;20300&quot; value=&quot;Slide 11 - &amp;quot;President  Dean of Academic Affairs Dean of Administration Dean of Students Grant Coordinator of the TAACCCT  Inst&quot;/&gt;&lt;property id=&quot;20307&quot; value=&quot;416&quot;/&gt;&lt;/object&gt;&lt;object type=&quot;3&quot; unique_id=&quot;10225&quot;&gt;&lt;property id=&quot;20148&quot; value=&quot;5&quot;/&gt;&lt;property id=&quot;20300&quot; value=&quot;Slide 12 - &amp;quot;New/Expanded Programs of Study Labor Market Information Advanced Technology - IPAS System Resiliency Competencies &quot;/&gt;&lt;property id=&quot;20307&quot; value=&quot;417&quot;/&gt;&lt;/object&gt;&lt;object type=&quot;3&quot; unique_id=&quot;10226&quot;&gt;&lt;property id=&quot;20148&quot; value=&quot;5&quot;/&gt;&lt;property id=&quot;20300&quot; value=&quot;Slide 13&quot;/&gt;&lt;property id=&quot;20307&quot; value=&quot;413&quot;/&gt;&lt;/object&gt;&lt;object type=&quot;3&quot; unique_id=&quot;10227&quot;&gt;&lt;property id=&quot;20148&quot; value=&quot;5&quot;/&gt;&lt;property id=&quot;20300&quot; value=&quot;Slide 14 - &amp;quot;MATC – Sustainability Plan&amp;quot;&quot;/&gt;&lt;property id=&quot;20307&quot; value=&quot;414&quot;/&gt;&lt;/object&gt;&lt;object type=&quot;3&quot; unique_id=&quot;10228&quot;&gt;&lt;property id=&quot;20148&quot; value=&quot;5&quot;/&gt;&lt;property id=&quot;20300&quot; value=&quot;Slide 15 - &amp;quot;MATC – Sustainability Plan&amp;quot;&quot;/&gt;&lt;property id=&quot;20307&quot; value=&quot;415&quot;/&gt;&lt;/object&gt;&lt;object type=&quot;3&quot; unique_id=&quot;10229&quot;&gt;&lt;property id=&quot;20148&quot; value=&quot;5&quot;/&gt;&lt;property id=&quot;20300&quot; value=&quot;Slide 16&quot;/&gt;&lt;property id=&quot;20307&quot; value=&quot;379&quot;/&gt;&lt;/object&gt;&lt;object type=&quot;3&quot; unique_id=&quot;10230&quot;&gt;&lt;property id=&quot;20148&quot; value=&quot;5&quot;/&gt;&lt;property id=&quot;20300&quot; value=&quot;Slide 17&quot;/&gt;&lt;property id=&quot;20307&quot; value=&quot;398&quot;/&gt;&lt;/object&gt;&lt;object type=&quot;3&quot; unique_id=&quot;10231&quot;&gt;&lt;property id=&quot;20148&quot; value=&quot;5&quot;/&gt;&lt;property id=&quot;20300&quot; value=&quot;Slide 18&quot;/&gt;&lt;property id=&quot;20307&quot; value=&quot;409&quot;/&gt;&lt;/object&gt;&lt;object type=&quot;3&quot; unique_id=&quot;10373&quot;&gt;&lt;property id=&quot;20148&quot; value=&quot;5&quot;/&gt;&lt;property id=&quot;20300&quot; value=&quot;Slide 7&quot;/&gt;&lt;property id=&quot;20307&quot; value=&quot;418&quot;/&gt;&lt;/object&gt;&lt;/object&gt;&lt;object type=&quot;8&quot; unique_id=&quot;10064&quot;&gt;&lt;/object&gt;&lt;/object&gt;&lt;/database&gt;"/>
  <p:tag name="SECTOMILLISECCONVERTED"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7533</TotalTime>
  <Words>730</Words>
  <Application>Microsoft Office PowerPoint</Application>
  <PresentationFormat>On-screen Show (4:3)</PresentationFormat>
  <Paragraphs>165</Paragraphs>
  <Slides>19</Slides>
  <Notes>11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Arial</vt:lpstr>
      <vt:lpstr>Calibri</vt:lpstr>
      <vt:lpstr>Comic Sans MS</vt:lpstr>
      <vt:lpstr>Times New Roman</vt:lpstr>
      <vt:lpstr>Office Theme</vt:lpstr>
      <vt:lpstr>PowerPoint Presentation</vt:lpstr>
      <vt:lpstr>TAACCCT Learning Network at a Glance</vt:lpstr>
      <vt:lpstr>Participant Poll</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President  Dean of Academic Affairs Dean of Administration Dean of Students Grant Coordinator of the TAACCCT  Institutional Advancement  Coordinator of Career Services for TAACCCT’ TAACCCT Faculty Achieving the Dream Coaching Team</vt:lpstr>
      <vt:lpstr>New/Expanded Programs of Study Labor Market Information Advanced Technology - IPAS System Resiliency Competencies Student Support Services - Retention/Advising Prior Learning Assessment Reactivation of the Achieving the Dream Committee Work-Based Learning Grants Management Development Data-based Decision Making Strategic Partnerships and Roles </vt:lpstr>
      <vt:lpstr>PowerPoint Presentation</vt:lpstr>
      <vt:lpstr>MATC – Sustainability Plan</vt:lpstr>
      <vt:lpstr>MATC – Sustainability Plan</vt:lpstr>
      <vt:lpstr>PowerPoint Presentation</vt:lpstr>
      <vt:lpstr>PowerPoint Presentation</vt:lpstr>
      <vt:lpstr>PowerPoint Presentation</vt:lpstr>
      <vt:lpstr>PowerPoint Presentation</vt:lpstr>
    </vt:vector>
  </TitlesOfParts>
  <Company>JFF</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JFF</dc:creator>
  <cp:lastModifiedBy>Gary Gonzalez</cp:lastModifiedBy>
  <cp:revision>298</cp:revision>
  <dcterms:created xsi:type="dcterms:W3CDTF">2012-12-12T14:53:33Z</dcterms:created>
  <dcterms:modified xsi:type="dcterms:W3CDTF">2016-12-08T17:08:06Z</dcterms:modified>
</cp:coreProperties>
</file>