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9" r:id="rId2"/>
    <p:sldId id="273" r:id="rId3"/>
    <p:sldId id="291" r:id="rId4"/>
    <p:sldId id="324" r:id="rId5"/>
    <p:sldId id="327" r:id="rId6"/>
    <p:sldId id="341" r:id="rId7"/>
    <p:sldId id="328" r:id="rId8"/>
    <p:sldId id="345" r:id="rId9"/>
    <p:sldId id="343" r:id="rId10"/>
    <p:sldId id="336" r:id="rId11"/>
    <p:sldId id="342" r:id="rId12"/>
    <p:sldId id="344" r:id="rId13"/>
    <p:sldId id="333" r:id="rId14"/>
    <p:sldId id="287" r:id="rId15"/>
  </p:sldIdLst>
  <p:sldSz cx="9144000" cy="6858000" type="screen4x3"/>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lliam Durden" initials="W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481" autoAdjust="0"/>
  </p:normalViewPr>
  <p:slideViewPr>
    <p:cSldViewPr snapToGrid="0" snapToObjects="1">
      <p:cViewPr varScale="1">
        <p:scale>
          <a:sx n="57" d="100"/>
          <a:sy n="57" d="100"/>
        </p:scale>
        <p:origin x="1776" y="4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BC296F-6B08-0D44-A9B2-B6811D05F4DF}"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en-US"/>
        </a:p>
      </dgm:t>
    </dgm:pt>
    <dgm:pt modelId="{BBD68C50-D3B4-1848-8EA9-4FFB00864135}">
      <dgm:prSet phldrT="[Text]"/>
      <dgm:spPr>
        <a:ln>
          <a:solidFill>
            <a:schemeClr val="tx2">
              <a:lumMod val="75000"/>
            </a:schemeClr>
          </a:solidFill>
        </a:ln>
      </dgm:spPr>
      <dgm:t>
        <a:bodyPr/>
        <a:lstStyle/>
        <a:p>
          <a:r>
            <a:rPr lang="en-US" dirty="0" smtClean="0">
              <a:latin typeface="Arial"/>
              <a:cs typeface="Arial"/>
            </a:rPr>
            <a:t>U.S. Department of Labor, Employment &amp; Training Administration</a:t>
          </a:r>
        </a:p>
        <a:p>
          <a:r>
            <a:rPr lang="en-US" dirty="0" smtClean="0">
              <a:latin typeface="Arial"/>
              <a:cs typeface="Arial"/>
            </a:rPr>
            <a:t>(National)</a:t>
          </a:r>
          <a:endParaRPr lang="en-US" dirty="0">
            <a:latin typeface="Arial"/>
            <a:cs typeface="Arial"/>
          </a:endParaRPr>
        </a:p>
      </dgm:t>
    </dgm:pt>
    <dgm:pt modelId="{C64748D1-2C8B-A14B-A4D8-276463D34889}" type="parTrans" cxnId="{00C15A7B-2F8F-CD46-ACBA-03CD10F2AD7A}">
      <dgm:prSet/>
      <dgm:spPr/>
      <dgm:t>
        <a:bodyPr/>
        <a:lstStyle/>
        <a:p>
          <a:endParaRPr lang="en-US">
            <a:latin typeface="Arial"/>
            <a:cs typeface="Arial"/>
          </a:endParaRPr>
        </a:p>
      </dgm:t>
    </dgm:pt>
    <dgm:pt modelId="{710808CB-713F-4A43-B272-E94CA8951D74}" type="sibTrans" cxnId="{00C15A7B-2F8F-CD46-ACBA-03CD10F2AD7A}">
      <dgm:prSet/>
      <dgm:spPr/>
      <dgm:t>
        <a:bodyPr/>
        <a:lstStyle/>
        <a:p>
          <a:endParaRPr lang="en-US">
            <a:latin typeface="Arial"/>
            <a:cs typeface="Arial"/>
          </a:endParaRPr>
        </a:p>
      </dgm:t>
    </dgm:pt>
    <dgm:pt modelId="{08A164DB-0700-5F46-B9A1-B027F1405942}">
      <dgm:prSet phldrT="[Text]"/>
      <dgm:spPr>
        <a:ln>
          <a:solidFill>
            <a:schemeClr val="tx2">
              <a:lumMod val="75000"/>
            </a:schemeClr>
          </a:solidFill>
        </a:ln>
      </dgm:spPr>
      <dgm:t>
        <a:bodyPr/>
        <a:lstStyle/>
        <a:p>
          <a:r>
            <a:rPr lang="en-US" dirty="0" smtClean="0">
              <a:latin typeface="Arial"/>
              <a:cs typeface="Arial"/>
            </a:rPr>
            <a:t>Jobs for the Future</a:t>
          </a:r>
          <a:endParaRPr lang="en-US" dirty="0">
            <a:latin typeface="Arial"/>
            <a:cs typeface="Arial"/>
          </a:endParaRPr>
        </a:p>
      </dgm:t>
    </dgm:pt>
    <dgm:pt modelId="{0178B1F8-C721-3C49-BCE7-F32F860131AA}" type="parTrans" cxnId="{84B06D85-AA08-1949-9B9E-E557D93AEFA7}">
      <dgm:prSet/>
      <dgm:spPr>
        <a:ln w="12700">
          <a:solidFill>
            <a:schemeClr val="tx2">
              <a:lumMod val="75000"/>
            </a:schemeClr>
          </a:solidFill>
        </a:ln>
      </dgm:spPr>
      <dgm:t>
        <a:bodyPr/>
        <a:lstStyle/>
        <a:p>
          <a:endParaRPr lang="en-US">
            <a:latin typeface="Arial"/>
            <a:cs typeface="Arial"/>
          </a:endParaRPr>
        </a:p>
      </dgm:t>
    </dgm:pt>
    <dgm:pt modelId="{6822A150-B292-CF46-B564-9EB9535ABC01}" type="sibTrans" cxnId="{84B06D85-AA08-1949-9B9E-E557D93AEFA7}">
      <dgm:prSet/>
      <dgm:spPr/>
      <dgm:t>
        <a:bodyPr/>
        <a:lstStyle/>
        <a:p>
          <a:endParaRPr lang="en-US">
            <a:latin typeface="Arial"/>
            <a:cs typeface="Arial"/>
          </a:endParaRPr>
        </a:p>
      </dgm:t>
    </dgm:pt>
    <dgm:pt modelId="{C16ADBA1-3329-D64D-A923-73E71D12330C}">
      <dgm:prSet/>
      <dgm:spPr>
        <a:ln>
          <a:solidFill>
            <a:schemeClr val="tx2">
              <a:lumMod val="75000"/>
            </a:schemeClr>
          </a:solidFill>
        </a:ln>
      </dgm:spPr>
      <dgm:t>
        <a:bodyPr/>
        <a:lstStyle/>
        <a:p>
          <a:r>
            <a:rPr lang="en-US" dirty="0" smtClean="0">
              <a:latin typeface="Arial"/>
              <a:cs typeface="Arial"/>
            </a:rPr>
            <a:t>CalState/Merlot</a:t>
          </a:r>
          <a:endParaRPr lang="en-US" dirty="0">
            <a:latin typeface="Arial"/>
            <a:cs typeface="Arial"/>
          </a:endParaRPr>
        </a:p>
      </dgm:t>
    </dgm:pt>
    <dgm:pt modelId="{BF72FF2E-35B7-4846-8E6D-4DE70B77A411}" type="parTrans" cxnId="{524DC614-0EBD-A44F-A552-9AEFEBDE5A29}">
      <dgm:prSet/>
      <dgm:spPr>
        <a:ln w="12700">
          <a:solidFill>
            <a:schemeClr val="tx2">
              <a:lumMod val="75000"/>
            </a:schemeClr>
          </a:solidFill>
        </a:ln>
      </dgm:spPr>
      <dgm:t>
        <a:bodyPr/>
        <a:lstStyle/>
        <a:p>
          <a:endParaRPr lang="en-US">
            <a:latin typeface="Arial"/>
            <a:cs typeface="Arial"/>
          </a:endParaRPr>
        </a:p>
      </dgm:t>
    </dgm:pt>
    <dgm:pt modelId="{F805A922-6147-2E46-942F-8B580B8F2F52}" type="sibTrans" cxnId="{524DC614-0EBD-A44F-A552-9AEFEBDE5A29}">
      <dgm:prSet/>
      <dgm:spPr/>
      <dgm:t>
        <a:bodyPr/>
        <a:lstStyle/>
        <a:p>
          <a:endParaRPr lang="en-US">
            <a:latin typeface="Arial"/>
            <a:cs typeface="Arial"/>
          </a:endParaRPr>
        </a:p>
      </dgm:t>
    </dgm:pt>
    <dgm:pt modelId="{04C027A2-CDF1-4642-90C9-E6FADE5C1CFB}">
      <dgm:prSet/>
      <dgm:spPr>
        <a:ln>
          <a:solidFill>
            <a:schemeClr val="tx2">
              <a:lumMod val="75000"/>
            </a:schemeClr>
          </a:solidFill>
        </a:ln>
      </dgm:spPr>
      <dgm:t>
        <a:bodyPr/>
        <a:lstStyle/>
        <a:p>
          <a:r>
            <a:rPr lang="en-US" dirty="0" smtClean="0">
              <a:latin typeface="Arial"/>
              <a:cs typeface="Arial"/>
            </a:rPr>
            <a:t>Maher &amp; Maher </a:t>
          </a:r>
          <a:endParaRPr lang="en-US" dirty="0">
            <a:latin typeface="Arial"/>
            <a:cs typeface="Arial"/>
          </a:endParaRPr>
        </a:p>
      </dgm:t>
    </dgm:pt>
    <dgm:pt modelId="{E7BD5B4E-AF1C-5942-BF7B-D719F1B71C54}" type="parTrans" cxnId="{23956645-1DC0-1540-A6F7-3166E06C744F}">
      <dgm:prSet/>
      <dgm:spPr>
        <a:ln w="12700">
          <a:solidFill>
            <a:schemeClr val="tx2">
              <a:lumMod val="75000"/>
            </a:schemeClr>
          </a:solidFill>
        </a:ln>
      </dgm:spPr>
      <dgm:t>
        <a:bodyPr/>
        <a:lstStyle/>
        <a:p>
          <a:endParaRPr lang="en-US">
            <a:latin typeface="Arial"/>
            <a:cs typeface="Arial"/>
          </a:endParaRPr>
        </a:p>
      </dgm:t>
    </dgm:pt>
    <dgm:pt modelId="{D774972B-31DD-4143-B0A6-441769B7E435}" type="sibTrans" cxnId="{23956645-1DC0-1540-A6F7-3166E06C744F}">
      <dgm:prSet/>
      <dgm:spPr/>
      <dgm:t>
        <a:bodyPr/>
        <a:lstStyle/>
        <a:p>
          <a:endParaRPr lang="en-US">
            <a:latin typeface="Arial"/>
            <a:cs typeface="Arial"/>
          </a:endParaRPr>
        </a:p>
      </dgm:t>
    </dgm:pt>
    <dgm:pt modelId="{753F5683-D125-1745-B0B8-1CD860D8BF34}">
      <dgm:prSet/>
      <dgm:spPr>
        <a:ln>
          <a:solidFill>
            <a:schemeClr val="tx2">
              <a:lumMod val="75000"/>
            </a:schemeClr>
          </a:solidFill>
        </a:ln>
      </dgm:spPr>
      <dgm:t>
        <a:bodyPr/>
        <a:lstStyle/>
        <a:p>
          <a:r>
            <a:rPr lang="en-US" dirty="0" smtClean="0">
              <a:latin typeface="Arial"/>
              <a:cs typeface="Arial"/>
            </a:rPr>
            <a:t>American Association of Community Colleges</a:t>
          </a:r>
          <a:endParaRPr lang="en-US" dirty="0">
            <a:latin typeface="Arial"/>
            <a:cs typeface="Arial"/>
          </a:endParaRPr>
        </a:p>
      </dgm:t>
    </dgm:pt>
    <dgm:pt modelId="{36D2DD83-68FB-C240-924B-E53FB664BB4E}" type="parTrans" cxnId="{C1FF95B4-E4DC-AA4B-9EF3-4AF243CFF51C}">
      <dgm:prSet/>
      <dgm:spPr>
        <a:ln w="12700">
          <a:solidFill>
            <a:schemeClr val="tx2">
              <a:lumMod val="75000"/>
            </a:schemeClr>
          </a:solidFill>
        </a:ln>
      </dgm:spPr>
      <dgm:t>
        <a:bodyPr/>
        <a:lstStyle/>
        <a:p>
          <a:endParaRPr lang="en-US">
            <a:latin typeface="Arial"/>
            <a:cs typeface="Arial"/>
          </a:endParaRPr>
        </a:p>
      </dgm:t>
    </dgm:pt>
    <dgm:pt modelId="{79F04441-1C88-1849-B00C-3C72638C23F4}" type="sibTrans" cxnId="{C1FF95B4-E4DC-AA4B-9EF3-4AF243CFF51C}">
      <dgm:prSet/>
      <dgm:spPr/>
      <dgm:t>
        <a:bodyPr/>
        <a:lstStyle/>
        <a:p>
          <a:endParaRPr lang="en-US">
            <a:latin typeface="Arial"/>
            <a:cs typeface="Arial"/>
          </a:endParaRPr>
        </a:p>
      </dgm:t>
    </dgm:pt>
    <dgm:pt modelId="{A9C14472-D648-1E4E-93C1-1B7ED9FB14CB}">
      <dgm:prSet/>
      <dgm:spPr>
        <a:ln>
          <a:solidFill>
            <a:schemeClr val="tx2">
              <a:lumMod val="75000"/>
            </a:schemeClr>
          </a:solidFill>
        </a:ln>
      </dgm:spPr>
      <dgm:t>
        <a:bodyPr/>
        <a:lstStyle/>
        <a:p>
          <a:r>
            <a:rPr lang="en-US" dirty="0" smtClean="0">
              <a:latin typeface="Arial"/>
              <a:cs typeface="Arial"/>
            </a:rPr>
            <a:t>U.S. National Science Foundation</a:t>
          </a:r>
          <a:endParaRPr lang="en-US" dirty="0">
            <a:latin typeface="Arial"/>
            <a:cs typeface="Arial"/>
          </a:endParaRPr>
        </a:p>
      </dgm:t>
    </dgm:pt>
    <dgm:pt modelId="{C28AFA86-DA72-D148-8BA6-CDE66A22ADD7}" type="parTrans" cxnId="{D986B12A-8A55-FD4B-A0E9-8319BE8E7C2F}">
      <dgm:prSet/>
      <dgm:spPr/>
      <dgm:t>
        <a:bodyPr/>
        <a:lstStyle/>
        <a:p>
          <a:endParaRPr lang="en-US">
            <a:latin typeface="Arial"/>
            <a:cs typeface="Arial"/>
          </a:endParaRPr>
        </a:p>
      </dgm:t>
    </dgm:pt>
    <dgm:pt modelId="{3C7C4805-A7D9-0E4C-BA4D-11BEC16A39B1}" type="sibTrans" cxnId="{D986B12A-8A55-FD4B-A0E9-8319BE8E7C2F}">
      <dgm:prSet/>
      <dgm:spPr/>
      <dgm:t>
        <a:bodyPr/>
        <a:lstStyle/>
        <a:p>
          <a:endParaRPr lang="en-US">
            <a:latin typeface="Arial"/>
            <a:cs typeface="Arial"/>
          </a:endParaRPr>
        </a:p>
      </dgm:t>
    </dgm:pt>
    <dgm:pt modelId="{4037DDB7-9DFB-2F42-BD74-0FCCD1F41ED7}">
      <dgm:prSet/>
      <dgm:spPr>
        <a:ln>
          <a:solidFill>
            <a:schemeClr val="tx2">
              <a:lumMod val="75000"/>
            </a:schemeClr>
          </a:solidFill>
        </a:ln>
      </dgm:spPr>
      <dgm:t>
        <a:bodyPr/>
        <a:lstStyle/>
        <a:p>
          <a:r>
            <a:rPr lang="en-US" dirty="0" smtClean="0">
              <a:latin typeface="Arial"/>
              <a:cs typeface="Arial"/>
            </a:rPr>
            <a:t>ATE Centers</a:t>
          </a:r>
          <a:endParaRPr lang="en-US" dirty="0">
            <a:latin typeface="Arial"/>
            <a:cs typeface="Arial"/>
          </a:endParaRPr>
        </a:p>
      </dgm:t>
    </dgm:pt>
    <dgm:pt modelId="{A540A28C-5C8C-0547-9B97-A77B409D9B33}" type="parTrans" cxnId="{93A9B619-78AE-6C45-90F5-A9899870EE5A}">
      <dgm:prSet/>
      <dgm:spPr>
        <a:ln w="12700">
          <a:solidFill>
            <a:schemeClr val="tx2">
              <a:lumMod val="75000"/>
            </a:schemeClr>
          </a:solidFill>
        </a:ln>
      </dgm:spPr>
      <dgm:t>
        <a:bodyPr/>
        <a:lstStyle/>
        <a:p>
          <a:endParaRPr lang="en-US">
            <a:latin typeface="Arial"/>
            <a:cs typeface="Arial"/>
          </a:endParaRPr>
        </a:p>
      </dgm:t>
    </dgm:pt>
    <dgm:pt modelId="{3E9BFF95-E0AE-0C40-BE6B-2A6D56B5E341}" type="sibTrans" cxnId="{93A9B619-78AE-6C45-90F5-A9899870EE5A}">
      <dgm:prSet/>
      <dgm:spPr/>
      <dgm:t>
        <a:bodyPr/>
        <a:lstStyle/>
        <a:p>
          <a:endParaRPr lang="en-US">
            <a:latin typeface="Arial"/>
            <a:cs typeface="Arial"/>
          </a:endParaRPr>
        </a:p>
      </dgm:t>
    </dgm:pt>
    <dgm:pt modelId="{3442899B-68FA-A643-8DAB-214E62BD7585}" type="pres">
      <dgm:prSet presAssocID="{00BC296F-6B08-0D44-A9B2-B6811D05F4DF}" presName="hierChild1" presStyleCnt="0">
        <dgm:presLayoutVars>
          <dgm:chPref val="1"/>
          <dgm:dir/>
          <dgm:animOne val="branch"/>
          <dgm:animLvl val="lvl"/>
          <dgm:resizeHandles/>
        </dgm:presLayoutVars>
      </dgm:prSet>
      <dgm:spPr/>
      <dgm:t>
        <a:bodyPr/>
        <a:lstStyle/>
        <a:p>
          <a:endParaRPr lang="en-US"/>
        </a:p>
      </dgm:t>
    </dgm:pt>
    <dgm:pt modelId="{F4946BA7-3CE5-114A-B785-C8F3E1B4DA49}" type="pres">
      <dgm:prSet presAssocID="{BBD68C50-D3B4-1848-8EA9-4FFB00864135}" presName="hierRoot1" presStyleCnt="0"/>
      <dgm:spPr/>
    </dgm:pt>
    <dgm:pt modelId="{FC73F032-B618-114B-BB16-4A4C1BCF590B}" type="pres">
      <dgm:prSet presAssocID="{BBD68C50-D3B4-1848-8EA9-4FFB00864135}" presName="composite" presStyleCnt="0"/>
      <dgm:spPr/>
    </dgm:pt>
    <dgm:pt modelId="{5C1FE5D2-DC51-E14D-8544-A3E28AE58614}" type="pres">
      <dgm:prSet presAssocID="{BBD68C50-D3B4-1848-8EA9-4FFB00864135}" presName="background" presStyleLbl="node0" presStyleIdx="0" presStyleCnt="2"/>
      <dgm:spPr>
        <a:solidFill>
          <a:schemeClr val="tx2">
            <a:lumMod val="75000"/>
          </a:schemeClr>
        </a:solidFill>
        <a:effectLst/>
      </dgm:spPr>
      <dgm:t>
        <a:bodyPr/>
        <a:lstStyle/>
        <a:p>
          <a:endParaRPr lang="en-US"/>
        </a:p>
      </dgm:t>
    </dgm:pt>
    <dgm:pt modelId="{9A4F00F8-6A67-5C4B-9E84-0DC5D6ECE23B}" type="pres">
      <dgm:prSet presAssocID="{BBD68C50-D3B4-1848-8EA9-4FFB00864135}" presName="text" presStyleLbl="fgAcc0" presStyleIdx="0" presStyleCnt="2" custScaleX="113597" custScaleY="109950" custLinFactNeighborX="-52844" custLinFactNeighborY="-1482">
        <dgm:presLayoutVars>
          <dgm:chPref val="3"/>
        </dgm:presLayoutVars>
      </dgm:prSet>
      <dgm:spPr/>
      <dgm:t>
        <a:bodyPr/>
        <a:lstStyle/>
        <a:p>
          <a:endParaRPr lang="en-US"/>
        </a:p>
      </dgm:t>
    </dgm:pt>
    <dgm:pt modelId="{6649ABFA-C967-9C42-B010-A9C274257A25}" type="pres">
      <dgm:prSet presAssocID="{BBD68C50-D3B4-1848-8EA9-4FFB00864135}" presName="hierChild2" presStyleCnt="0"/>
      <dgm:spPr/>
    </dgm:pt>
    <dgm:pt modelId="{11F25EAC-EF1F-0A41-A139-8A007967E6A7}" type="pres">
      <dgm:prSet presAssocID="{0178B1F8-C721-3C49-BCE7-F32F860131AA}" presName="Name10" presStyleLbl="parChTrans1D2" presStyleIdx="0" presStyleCnt="3"/>
      <dgm:spPr/>
      <dgm:t>
        <a:bodyPr/>
        <a:lstStyle/>
        <a:p>
          <a:endParaRPr lang="en-US"/>
        </a:p>
      </dgm:t>
    </dgm:pt>
    <dgm:pt modelId="{04491E9E-CE1E-5344-887E-292CA6D9A973}" type="pres">
      <dgm:prSet presAssocID="{08A164DB-0700-5F46-B9A1-B027F1405942}" presName="hierRoot2" presStyleCnt="0"/>
      <dgm:spPr/>
    </dgm:pt>
    <dgm:pt modelId="{69A53F18-03FD-0740-8D9D-0514558B4A06}" type="pres">
      <dgm:prSet presAssocID="{08A164DB-0700-5F46-B9A1-B027F1405942}" presName="composite2" presStyleCnt="0"/>
      <dgm:spPr/>
    </dgm:pt>
    <dgm:pt modelId="{783A5137-820A-D847-B8CC-B414AB8AF267}" type="pres">
      <dgm:prSet presAssocID="{08A164DB-0700-5F46-B9A1-B027F1405942}" presName="background2" presStyleLbl="node2" presStyleIdx="0" presStyleCnt="3"/>
      <dgm:spPr>
        <a:solidFill>
          <a:schemeClr val="tx2">
            <a:lumMod val="75000"/>
          </a:schemeClr>
        </a:solidFill>
        <a:effectLst/>
      </dgm:spPr>
      <dgm:t>
        <a:bodyPr/>
        <a:lstStyle/>
        <a:p>
          <a:endParaRPr lang="en-US"/>
        </a:p>
      </dgm:t>
    </dgm:pt>
    <dgm:pt modelId="{6E50DDCC-9308-574D-9786-08EE1640B632}" type="pres">
      <dgm:prSet presAssocID="{08A164DB-0700-5F46-B9A1-B027F1405942}" presName="text2" presStyleLbl="fgAcc2" presStyleIdx="0" presStyleCnt="3" custLinFactNeighborX="-36939" custLinFactNeighborY="-1265">
        <dgm:presLayoutVars>
          <dgm:chPref val="3"/>
        </dgm:presLayoutVars>
      </dgm:prSet>
      <dgm:spPr/>
      <dgm:t>
        <a:bodyPr/>
        <a:lstStyle/>
        <a:p>
          <a:endParaRPr lang="en-US"/>
        </a:p>
      </dgm:t>
    </dgm:pt>
    <dgm:pt modelId="{57859B20-A491-C14E-8B47-262AD3FB3C9C}" type="pres">
      <dgm:prSet presAssocID="{08A164DB-0700-5F46-B9A1-B027F1405942}" presName="hierChild3" presStyleCnt="0"/>
      <dgm:spPr/>
    </dgm:pt>
    <dgm:pt modelId="{730BCF91-5994-2044-81BC-E029013DA0AA}" type="pres">
      <dgm:prSet presAssocID="{E7BD5B4E-AF1C-5942-BF7B-D719F1B71C54}" presName="Name17" presStyleLbl="parChTrans1D3" presStyleIdx="0" presStyleCnt="2"/>
      <dgm:spPr/>
      <dgm:t>
        <a:bodyPr/>
        <a:lstStyle/>
        <a:p>
          <a:endParaRPr lang="en-US"/>
        </a:p>
      </dgm:t>
    </dgm:pt>
    <dgm:pt modelId="{8BDEB65C-7C86-7645-A3A3-D94EBA93D6FD}" type="pres">
      <dgm:prSet presAssocID="{04C027A2-CDF1-4642-90C9-E6FADE5C1CFB}" presName="hierRoot3" presStyleCnt="0"/>
      <dgm:spPr/>
    </dgm:pt>
    <dgm:pt modelId="{15A826FD-21B7-714F-A8CA-0CACF4907DED}" type="pres">
      <dgm:prSet presAssocID="{04C027A2-CDF1-4642-90C9-E6FADE5C1CFB}" presName="composite3" presStyleCnt="0"/>
      <dgm:spPr/>
    </dgm:pt>
    <dgm:pt modelId="{D841183A-AE99-E34F-AEEC-BFDDDA6B149E}" type="pres">
      <dgm:prSet presAssocID="{04C027A2-CDF1-4642-90C9-E6FADE5C1CFB}" presName="background3" presStyleLbl="node3" presStyleIdx="0" presStyleCnt="2"/>
      <dgm:spPr>
        <a:solidFill>
          <a:schemeClr val="tx2">
            <a:lumMod val="75000"/>
          </a:schemeClr>
        </a:solidFill>
        <a:effectLst/>
      </dgm:spPr>
      <dgm:t>
        <a:bodyPr/>
        <a:lstStyle/>
        <a:p>
          <a:endParaRPr lang="en-US"/>
        </a:p>
      </dgm:t>
    </dgm:pt>
    <dgm:pt modelId="{55779194-4F51-174B-9273-E67853468299}" type="pres">
      <dgm:prSet presAssocID="{04C027A2-CDF1-4642-90C9-E6FADE5C1CFB}" presName="text3" presStyleLbl="fgAcc3" presStyleIdx="0" presStyleCnt="2">
        <dgm:presLayoutVars>
          <dgm:chPref val="3"/>
        </dgm:presLayoutVars>
      </dgm:prSet>
      <dgm:spPr/>
      <dgm:t>
        <a:bodyPr/>
        <a:lstStyle/>
        <a:p>
          <a:endParaRPr lang="en-US"/>
        </a:p>
      </dgm:t>
    </dgm:pt>
    <dgm:pt modelId="{7AA7BB12-1E7F-7D43-A01E-E1F19278C76C}" type="pres">
      <dgm:prSet presAssocID="{04C027A2-CDF1-4642-90C9-E6FADE5C1CFB}" presName="hierChild4" presStyleCnt="0"/>
      <dgm:spPr/>
    </dgm:pt>
    <dgm:pt modelId="{80EC68D4-94F4-744A-A03B-1EB6E5866716}" type="pres">
      <dgm:prSet presAssocID="{36D2DD83-68FB-C240-924B-E53FB664BB4E}" presName="Name17" presStyleLbl="parChTrans1D3" presStyleIdx="1" presStyleCnt="2"/>
      <dgm:spPr/>
      <dgm:t>
        <a:bodyPr/>
        <a:lstStyle/>
        <a:p>
          <a:endParaRPr lang="en-US"/>
        </a:p>
      </dgm:t>
    </dgm:pt>
    <dgm:pt modelId="{34BC33A0-ED39-DE4F-8A9F-338B5DB527DD}" type="pres">
      <dgm:prSet presAssocID="{753F5683-D125-1745-B0B8-1CD860D8BF34}" presName="hierRoot3" presStyleCnt="0"/>
      <dgm:spPr/>
    </dgm:pt>
    <dgm:pt modelId="{C879E55B-7DBC-0A46-B6DA-7A7E7A671055}" type="pres">
      <dgm:prSet presAssocID="{753F5683-D125-1745-B0B8-1CD860D8BF34}" presName="composite3" presStyleCnt="0"/>
      <dgm:spPr/>
    </dgm:pt>
    <dgm:pt modelId="{58E25500-82D6-5146-A221-84A9B541C842}" type="pres">
      <dgm:prSet presAssocID="{753F5683-D125-1745-B0B8-1CD860D8BF34}" presName="background3" presStyleLbl="node3" presStyleIdx="1" presStyleCnt="2"/>
      <dgm:spPr>
        <a:solidFill>
          <a:schemeClr val="tx2">
            <a:lumMod val="75000"/>
          </a:schemeClr>
        </a:solidFill>
      </dgm:spPr>
      <dgm:t>
        <a:bodyPr/>
        <a:lstStyle/>
        <a:p>
          <a:endParaRPr lang="en-US"/>
        </a:p>
      </dgm:t>
    </dgm:pt>
    <dgm:pt modelId="{6CA8EF98-5A7C-8443-99AC-2F342BF4CC08}" type="pres">
      <dgm:prSet presAssocID="{753F5683-D125-1745-B0B8-1CD860D8BF34}" presName="text3" presStyleLbl="fgAcc3" presStyleIdx="1" presStyleCnt="2">
        <dgm:presLayoutVars>
          <dgm:chPref val="3"/>
        </dgm:presLayoutVars>
      </dgm:prSet>
      <dgm:spPr/>
      <dgm:t>
        <a:bodyPr/>
        <a:lstStyle/>
        <a:p>
          <a:endParaRPr lang="en-US"/>
        </a:p>
      </dgm:t>
    </dgm:pt>
    <dgm:pt modelId="{5AFB516C-8B19-1347-A340-BD44FA087715}" type="pres">
      <dgm:prSet presAssocID="{753F5683-D125-1745-B0B8-1CD860D8BF34}" presName="hierChild4" presStyleCnt="0"/>
      <dgm:spPr/>
    </dgm:pt>
    <dgm:pt modelId="{7D21B660-304A-0C45-8362-25E82F2E7D1A}" type="pres">
      <dgm:prSet presAssocID="{BF72FF2E-35B7-4846-8E6D-4DE70B77A411}" presName="Name10" presStyleLbl="parChTrans1D2" presStyleIdx="1" presStyleCnt="3"/>
      <dgm:spPr/>
      <dgm:t>
        <a:bodyPr/>
        <a:lstStyle/>
        <a:p>
          <a:endParaRPr lang="en-US"/>
        </a:p>
      </dgm:t>
    </dgm:pt>
    <dgm:pt modelId="{387C680B-E952-F04F-8840-6329408C4FF2}" type="pres">
      <dgm:prSet presAssocID="{C16ADBA1-3329-D64D-A923-73E71D12330C}" presName="hierRoot2" presStyleCnt="0"/>
      <dgm:spPr/>
    </dgm:pt>
    <dgm:pt modelId="{14AE68B9-FE25-6547-9774-6FB5767EC7AF}" type="pres">
      <dgm:prSet presAssocID="{C16ADBA1-3329-D64D-A923-73E71D12330C}" presName="composite2" presStyleCnt="0"/>
      <dgm:spPr/>
    </dgm:pt>
    <dgm:pt modelId="{646F3537-73EB-B949-918D-3B7B930AA6F5}" type="pres">
      <dgm:prSet presAssocID="{C16ADBA1-3329-D64D-A923-73E71D12330C}" presName="background2" presStyleLbl="node2" presStyleIdx="1" presStyleCnt="3"/>
      <dgm:spPr>
        <a:solidFill>
          <a:schemeClr val="tx2">
            <a:lumMod val="75000"/>
          </a:schemeClr>
        </a:solidFill>
        <a:effectLst/>
      </dgm:spPr>
      <dgm:t>
        <a:bodyPr/>
        <a:lstStyle/>
        <a:p>
          <a:endParaRPr lang="en-US"/>
        </a:p>
      </dgm:t>
    </dgm:pt>
    <dgm:pt modelId="{29CED845-19D1-E94E-8929-4CD240F70DCF}" type="pres">
      <dgm:prSet presAssocID="{C16ADBA1-3329-D64D-A923-73E71D12330C}" presName="text2" presStyleLbl="fgAcc2" presStyleIdx="1" presStyleCnt="3" custLinFactNeighborX="-33727" custLinFactNeighborY="-3794">
        <dgm:presLayoutVars>
          <dgm:chPref val="3"/>
        </dgm:presLayoutVars>
      </dgm:prSet>
      <dgm:spPr/>
      <dgm:t>
        <a:bodyPr/>
        <a:lstStyle/>
        <a:p>
          <a:endParaRPr lang="en-US"/>
        </a:p>
      </dgm:t>
    </dgm:pt>
    <dgm:pt modelId="{19852B07-4D31-214F-9301-B80B7570A269}" type="pres">
      <dgm:prSet presAssocID="{C16ADBA1-3329-D64D-A923-73E71D12330C}" presName="hierChild3" presStyleCnt="0"/>
      <dgm:spPr/>
    </dgm:pt>
    <dgm:pt modelId="{F8E47508-4D92-4841-B7F5-2B43DF9D01CA}" type="pres">
      <dgm:prSet presAssocID="{A9C14472-D648-1E4E-93C1-1B7ED9FB14CB}" presName="hierRoot1" presStyleCnt="0"/>
      <dgm:spPr/>
    </dgm:pt>
    <dgm:pt modelId="{B2BA61A3-B21F-2F4F-A27F-1E993EFF1F4B}" type="pres">
      <dgm:prSet presAssocID="{A9C14472-D648-1E4E-93C1-1B7ED9FB14CB}" presName="composite" presStyleCnt="0"/>
      <dgm:spPr/>
    </dgm:pt>
    <dgm:pt modelId="{EF2F118D-C820-304A-83D6-27A1A959A5FB}" type="pres">
      <dgm:prSet presAssocID="{A9C14472-D648-1E4E-93C1-1B7ED9FB14CB}" presName="background" presStyleLbl="node0" presStyleIdx="1" presStyleCnt="2"/>
      <dgm:spPr>
        <a:solidFill>
          <a:schemeClr val="tx2">
            <a:lumMod val="75000"/>
          </a:schemeClr>
        </a:solidFill>
        <a:effectLst/>
      </dgm:spPr>
      <dgm:t>
        <a:bodyPr/>
        <a:lstStyle/>
        <a:p>
          <a:endParaRPr lang="en-US"/>
        </a:p>
      </dgm:t>
    </dgm:pt>
    <dgm:pt modelId="{A8C405E2-5814-1346-B374-16BF34682930}" type="pres">
      <dgm:prSet presAssocID="{A9C14472-D648-1E4E-93C1-1B7ED9FB14CB}" presName="text" presStyleLbl="fgAcc0" presStyleIdx="1" presStyleCnt="2" custLinFactNeighborX="-66651" custLinFactNeighborY="2529">
        <dgm:presLayoutVars>
          <dgm:chPref val="3"/>
        </dgm:presLayoutVars>
      </dgm:prSet>
      <dgm:spPr/>
      <dgm:t>
        <a:bodyPr/>
        <a:lstStyle/>
        <a:p>
          <a:endParaRPr lang="en-US"/>
        </a:p>
      </dgm:t>
    </dgm:pt>
    <dgm:pt modelId="{62A3ED94-654E-E941-A0F8-294D22630DC7}" type="pres">
      <dgm:prSet presAssocID="{A9C14472-D648-1E4E-93C1-1B7ED9FB14CB}" presName="hierChild2" presStyleCnt="0"/>
      <dgm:spPr/>
    </dgm:pt>
    <dgm:pt modelId="{B4C3B5E3-D81B-994D-BB40-67475EE41359}" type="pres">
      <dgm:prSet presAssocID="{A540A28C-5C8C-0547-9B97-A77B409D9B33}" presName="Name10" presStyleLbl="parChTrans1D2" presStyleIdx="2" presStyleCnt="3"/>
      <dgm:spPr/>
      <dgm:t>
        <a:bodyPr/>
        <a:lstStyle/>
        <a:p>
          <a:endParaRPr lang="en-US"/>
        </a:p>
      </dgm:t>
    </dgm:pt>
    <dgm:pt modelId="{6300A319-EE00-0344-9BFC-D6F49AE21F3F}" type="pres">
      <dgm:prSet presAssocID="{4037DDB7-9DFB-2F42-BD74-0FCCD1F41ED7}" presName="hierRoot2" presStyleCnt="0"/>
      <dgm:spPr/>
    </dgm:pt>
    <dgm:pt modelId="{2995CDD1-F185-AC4D-9E55-C1A4942C1989}" type="pres">
      <dgm:prSet presAssocID="{4037DDB7-9DFB-2F42-BD74-0FCCD1F41ED7}" presName="composite2" presStyleCnt="0"/>
      <dgm:spPr/>
    </dgm:pt>
    <dgm:pt modelId="{BC6575E1-2812-5C43-951F-E9EB66CF75F5}" type="pres">
      <dgm:prSet presAssocID="{4037DDB7-9DFB-2F42-BD74-0FCCD1F41ED7}" presName="background2" presStyleLbl="node2" presStyleIdx="2" presStyleCnt="3"/>
      <dgm:spPr>
        <a:solidFill>
          <a:schemeClr val="tx2">
            <a:lumMod val="75000"/>
          </a:schemeClr>
        </a:solidFill>
        <a:effectLst/>
      </dgm:spPr>
      <dgm:t>
        <a:bodyPr/>
        <a:lstStyle/>
        <a:p>
          <a:endParaRPr lang="en-US"/>
        </a:p>
      </dgm:t>
    </dgm:pt>
    <dgm:pt modelId="{8D17BB9B-4AAD-8940-806B-57018B5F9E40}" type="pres">
      <dgm:prSet presAssocID="{4037DDB7-9DFB-2F42-BD74-0FCCD1F41ED7}" presName="text2" presStyleLbl="fgAcc2" presStyleIdx="2" presStyleCnt="3" custLinFactNeighborX="-8030" custLinFactNeighborY="68288">
        <dgm:presLayoutVars>
          <dgm:chPref val="3"/>
        </dgm:presLayoutVars>
      </dgm:prSet>
      <dgm:spPr/>
      <dgm:t>
        <a:bodyPr/>
        <a:lstStyle/>
        <a:p>
          <a:endParaRPr lang="en-US"/>
        </a:p>
      </dgm:t>
    </dgm:pt>
    <dgm:pt modelId="{44084721-95C0-2C40-A650-52AF1ECC7A56}" type="pres">
      <dgm:prSet presAssocID="{4037DDB7-9DFB-2F42-BD74-0FCCD1F41ED7}" presName="hierChild3" presStyleCnt="0"/>
      <dgm:spPr/>
    </dgm:pt>
  </dgm:ptLst>
  <dgm:cxnLst>
    <dgm:cxn modelId="{3B5A2A28-015A-6442-9277-80CB0C386208}" type="presOf" srcId="{BF72FF2E-35B7-4846-8E6D-4DE70B77A411}" destId="{7D21B660-304A-0C45-8362-25E82F2E7D1A}" srcOrd="0" destOrd="0" presId="urn:microsoft.com/office/officeart/2005/8/layout/hierarchy1"/>
    <dgm:cxn modelId="{A24451C7-F7A9-1348-8CE0-0170013389B5}" type="presOf" srcId="{A9C14472-D648-1E4E-93C1-1B7ED9FB14CB}" destId="{A8C405E2-5814-1346-B374-16BF34682930}" srcOrd="0" destOrd="0" presId="urn:microsoft.com/office/officeart/2005/8/layout/hierarchy1"/>
    <dgm:cxn modelId="{84B06D85-AA08-1949-9B9E-E557D93AEFA7}" srcId="{BBD68C50-D3B4-1848-8EA9-4FFB00864135}" destId="{08A164DB-0700-5F46-B9A1-B027F1405942}" srcOrd="0" destOrd="0" parTransId="{0178B1F8-C721-3C49-BCE7-F32F860131AA}" sibTransId="{6822A150-B292-CF46-B564-9EB9535ABC01}"/>
    <dgm:cxn modelId="{C1FF95B4-E4DC-AA4B-9EF3-4AF243CFF51C}" srcId="{08A164DB-0700-5F46-B9A1-B027F1405942}" destId="{753F5683-D125-1745-B0B8-1CD860D8BF34}" srcOrd="1" destOrd="0" parTransId="{36D2DD83-68FB-C240-924B-E53FB664BB4E}" sibTransId="{79F04441-1C88-1849-B00C-3C72638C23F4}"/>
    <dgm:cxn modelId="{545584DE-7C0F-7D4C-8620-043C99739697}" type="presOf" srcId="{E7BD5B4E-AF1C-5942-BF7B-D719F1B71C54}" destId="{730BCF91-5994-2044-81BC-E029013DA0AA}" srcOrd="0" destOrd="0" presId="urn:microsoft.com/office/officeart/2005/8/layout/hierarchy1"/>
    <dgm:cxn modelId="{0B0C1FD7-158F-3E4E-9127-1FCF93C918EF}" type="presOf" srcId="{A540A28C-5C8C-0547-9B97-A77B409D9B33}" destId="{B4C3B5E3-D81B-994D-BB40-67475EE41359}" srcOrd="0" destOrd="0" presId="urn:microsoft.com/office/officeart/2005/8/layout/hierarchy1"/>
    <dgm:cxn modelId="{587FDE77-9A7F-3F4A-B543-5DC076A7AE2F}" type="presOf" srcId="{753F5683-D125-1745-B0B8-1CD860D8BF34}" destId="{6CA8EF98-5A7C-8443-99AC-2F342BF4CC08}" srcOrd="0" destOrd="0" presId="urn:microsoft.com/office/officeart/2005/8/layout/hierarchy1"/>
    <dgm:cxn modelId="{00C15A7B-2F8F-CD46-ACBA-03CD10F2AD7A}" srcId="{00BC296F-6B08-0D44-A9B2-B6811D05F4DF}" destId="{BBD68C50-D3B4-1848-8EA9-4FFB00864135}" srcOrd="0" destOrd="0" parTransId="{C64748D1-2C8B-A14B-A4D8-276463D34889}" sibTransId="{710808CB-713F-4A43-B272-E94CA8951D74}"/>
    <dgm:cxn modelId="{9C1971F6-FEDD-DA4A-A59F-B22E8C5B8832}" type="presOf" srcId="{4037DDB7-9DFB-2F42-BD74-0FCCD1F41ED7}" destId="{8D17BB9B-4AAD-8940-806B-57018B5F9E40}" srcOrd="0" destOrd="0" presId="urn:microsoft.com/office/officeart/2005/8/layout/hierarchy1"/>
    <dgm:cxn modelId="{D3FA9866-CD03-334C-B314-4C6DD4314B90}" type="presOf" srcId="{0178B1F8-C721-3C49-BCE7-F32F860131AA}" destId="{11F25EAC-EF1F-0A41-A139-8A007967E6A7}" srcOrd="0" destOrd="0" presId="urn:microsoft.com/office/officeart/2005/8/layout/hierarchy1"/>
    <dgm:cxn modelId="{524DC614-0EBD-A44F-A552-9AEFEBDE5A29}" srcId="{BBD68C50-D3B4-1848-8EA9-4FFB00864135}" destId="{C16ADBA1-3329-D64D-A923-73E71D12330C}" srcOrd="1" destOrd="0" parTransId="{BF72FF2E-35B7-4846-8E6D-4DE70B77A411}" sibTransId="{F805A922-6147-2E46-942F-8B580B8F2F52}"/>
    <dgm:cxn modelId="{7DB23C6B-9A39-B242-8B8C-F48C031BB256}" type="presOf" srcId="{BBD68C50-D3B4-1848-8EA9-4FFB00864135}" destId="{9A4F00F8-6A67-5C4B-9E84-0DC5D6ECE23B}" srcOrd="0" destOrd="0" presId="urn:microsoft.com/office/officeart/2005/8/layout/hierarchy1"/>
    <dgm:cxn modelId="{CCA9DB51-705A-A848-A730-07AAC4873979}" type="presOf" srcId="{04C027A2-CDF1-4642-90C9-E6FADE5C1CFB}" destId="{55779194-4F51-174B-9273-E67853468299}" srcOrd="0" destOrd="0" presId="urn:microsoft.com/office/officeart/2005/8/layout/hierarchy1"/>
    <dgm:cxn modelId="{A41A0713-2078-2B47-A47F-1F6E4C39623B}" type="presOf" srcId="{C16ADBA1-3329-D64D-A923-73E71D12330C}" destId="{29CED845-19D1-E94E-8929-4CD240F70DCF}" srcOrd="0" destOrd="0" presId="urn:microsoft.com/office/officeart/2005/8/layout/hierarchy1"/>
    <dgm:cxn modelId="{23956645-1DC0-1540-A6F7-3166E06C744F}" srcId="{08A164DB-0700-5F46-B9A1-B027F1405942}" destId="{04C027A2-CDF1-4642-90C9-E6FADE5C1CFB}" srcOrd="0" destOrd="0" parTransId="{E7BD5B4E-AF1C-5942-BF7B-D719F1B71C54}" sibTransId="{D774972B-31DD-4143-B0A6-441769B7E435}"/>
    <dgm:cxn modelId="{E3723C4A-0A87-AE41-9FF9-7BFCF62524A2}" type="presOf" srcId="{08A164DB-0700-5F46-B9A1-B027F1405942}" destId="{6E50DDCC-9308-574D-9786-08EE1640B632}" srcOrd="0" destOrd="0" presId="urn:microsoft.com/office/officeart/2005/8/layout/hierarchy1"/>
    <dgm:cxn modelId="{D986B12A-8A55-FD4B-A0E9-8319BE8E7C2F}" srcId="{00BC296F-6B08-0D44-A9B2-B6811D05F4DF}" destId="{A9C14472-D648-1E4E-93C1-1B7ED9FB14CB}" srcOrd="1" destOrd="0" parTransId="{C28AFA86-DA72-D148-8BA6-CDE66A22ADD7}" sibTransId="{3C7C4805-A7D9-0E4C-BA4D-11BEC16A39B1}"/>
    <dgm:cxn modelId="{33F17F01-25F5-2046-A3A1-561919D1F6FB}" type="presOf" srcId="{00BC296F-6B08-0D44-A9B2-B6811D05F4DF}" destId="{3442899B-68FA-A643-8DAB-214E62BD7585}" srcOrd="0" destOrd="0" presId="urn:microsoft.com/office/officeart/2005/8/layout/hierarchy1"/>
    <dgm:cxn modelId="{93A9B619-78AE-6C45-90F5-A9899870EE5A}" srcId="{A9C14472-D648-1E4E-93C1-1B7ED9FB14CB}" destId="{4037DDB7-9DFB-2F42-BD74-0FCCD1F41ED7}" srcOrd="0" destOrd="0" parTransId="{A540A28C-5C8C-0547-9B97-A77B409D9B33}" sibTransId="{3E9BFF95-E0AE-0C40-BE6B-2A6D56B5E341}"/>
    <dgm:cxn modelId="{9BFF5287-D03B-AB45-9FDD-9572E703AA7C}" type="presOf" srcId="{36D2DD83-68FB-C240-924B-E53FB664BB4E}" destId="{80EC68D4-94F4-744A-A03B-1EB6E5866716}" srcOrd="0" destOrd="0" presId="urn:microsoft.com/office/officeart/2005/8/layout/hierarchy1"/>
    <dgm:cxn modelId="{8341E5B7-00BE-1A49-9E2B-40E0003A0542}" type="presParOf" srcId="{3442899B-68FA-A643-8DAB-214E62BD7585}" destId="{F4946BA7-3CE5-114A-B785-C8F3E1B4DA49}" srcOrd="0" destOrd="0" presId="urn:microsoft.com/office/officeart/2005/8/layout/hierarchy1"/>
    <dgm:cxn modelId="{E74DACBF-AB95-1342-8161-AB2363830372}" type="presParOf" srcId="{F4946BA7-3CE5-114A-B785-C8F3E1B4DA49}" destId="{FC73F032-B618-114B-BB16-4A4C1BCF590B}" srcOrd="0" destOrd="0" presId="urn:microsoft.com/office/officeart/2005/8/layout/hierarchy1"/>
    <dgm:cxn modelId="{46B97557-1081-B44A-99B5-74C11EBC8382}" type="presParOf" srcId="{FC73F032-B618-114B-BB16-4A4C1BCF590B}" destId="{5C1FE5D2-DC51-E14D-8544-A3E28AE58614}" srcOrd="0" destOrd="0" presId="urn:microsoft.com/office/officeart/2005/8/layout/hierarchy1"/>
    <dgm:cxn modelId="{3AC98210-EED9-5743-8D99-3ADD38B64FF2}" type="presParOf" srcId="{FC73F032-B618-114B-BB16-4A4C1BCF590B}" destId="{9A4F00F8-6A67-5C4B-9E84-0DC5D6ECE23B}" srcOrd="1" destOrd="0" presId="urn:microsoft.com/office/officeart/2005/8/layout/hierarchy1"/>
    <dgm:cxn modelId="{0D2E5C41-4D72-6246-BF1E-25268C901316}" type="presParOf" srcId="{F4946BA7-3CE5-114A-B785-C8F3E1B4DA49}" destId="{6649ABFA-C967-9C42-B010-A9C274257A25}" srcOrd="1" destOrd="0" presId="urn:microsoft.com/office/officeart/2005/8/layout/hierarchy1"/>
    <dgm:cxn modelId="{8118BD55-6B08-114F-8BB7-BF129FFF7D44}" type="presParOf" srcId="{6649ABFA-C967-9C42-B010-A9C274257A25}" destId="{11F25EAC-EF1F-0A41-A139-8A007967E6A7}" srcOrd="0" destOrd="0" presId="urn:microsoft.com/office/officeart/2005/8/layout/hierarchy1"/>
    <dgm:cxn modelId="{5BDBE09E-4461-0A40-ABE9-4864593E162C}" type="presParOf" srcId="{6649ABFA-C967-9C42-B010-A9C274257A25}" destId="{04491E9E-CE1E-5344-887E-292CA6D9A973}" srcOrd="1" destOrd="0" presId="urn:microsoft.com/office/officeart/2005/8/layout/hierarchy1"/>
    <dgm:cxn modelId="{FBBAE89B-7826-0042-AFCE-8BF693990E81}" type="presParOf" srcId="{04491E9E-CE1E-5344-887E-292CA6D9A973}" destId="{69A53F18-03FD-0740-8D9D-0514558B4A06}" srcOrd="0" destOrd="0" presId="urn:microsoft.com/office/officeart/2005/8/layout/hierarchy1"/>
    <dgm:cxn modelId="{94E32B9E-29C0-134E-97E0-4D908A498071}" type="presParOf" srcId="{69A53F18-03FD-0740-8D9D-0514558B4A06}" destId="{783A5137-820A-D847-B8CC-B414AB8AF267}" srcOrd="0" destOrd="0" presId="urn:microsoft.com/office/officeart/2005/8/layout/hierarchy1"/>
    <dgm:cxn modelId="{B4F6C7AB-D3D7-FF46-B006-596B66C972EF}" type="presParOf" srcId="{69A53F18-03FD-0740-8D9D-0514558B4A06}" destId="{6E50DDCC-9308-574D-9786-08EE1640B632}" srcOrd="1" destOrd="0" presId="urn:microsoft.com/office/officeart/2005/8/layout/hierarchy1"/>
    <dgm:cxn modelId="{059EEC0C-BA8C-2B4E-93D6-6F47DB370C01}" type="presParOf" srcId="{04491E9E-CE1E-5344-887E-292CA6D9A973}" destId="{57859B20-A491-C14E-8B47-262AD3FB3C9C}" srcOrd="1" destOrd="0" presId="urn:microsoft.com/office/officeart/2005/8/layout/hierarchy1"/>
    <dgm:cxn modelId="{9BE2F185-1750-6B4F-BC1F-B5724AF74993}" type="presParOf" srcId="{57859B20-A491-C14E-8B47-262AD3FB3C9C}" destId="{730BCF91-5994-2044-81BC-E029013DA0AA}" srcOrd="0" destOrd="0" presId="urn:microsoft.com/office/officeart/2005/8/layout/hierarchy1"/>
    <dgm:cxn modelId="{C8F14D00-C2EC-E64F-8E93-3D45B462C92C}" type="presParOf" srcId="{57859B20-A491-C14E-8B47-262AD3FB3C9C}" destId="{8BDEB65C-7C86-7645-A3A3-D94EBA93D6FD}" srcOrd="1" destOrd="0" presId="urn:microsoft.com/office/officeart/2005/8/layout/hierarchy1"/>
    <dgm:cxn modelId="{F13687C1-BF9B-F545-901D-E83A51925915}" type="presParOf" srcId="{8BDEB65C-7C86-7645-A3A3-D94EBA93D6FD}" destId="{15A826FD-21B7-714F-A8CA-0CACF4907DED}" srcOrd="0" destOrd="0" presId="urn:microsoft.com/office/officeart/2005/8/layout/hierarchy1"/>
    <dgm:cxn modelId="{14450223-3F9B-544B-8545-E81CDD663F9D}" type="presParOf" srcId="{15A826FD-21B7-714F-A8CA-0CACF4907DED}" destId="{D841183A-AE99-E34F-AEEC-BFDDDA6B149E}" srcOrd="0" destOrd="0" presId="urn:microsoft.com/office/officeart/2005/8/layout/hierarchy1"/>
    <dgm:cxn modelId="{36BA5EF5-7231-894F-B136-A0DB6C13F1A5}" type="presParOf" srcId="{15A826FD-21B7-714F-A8CA-0CACF4907DED}" destId="{55779194-4F51-174B-9273-E67853468299}" srcOrd="1" destOrd="0" presId="urn:microsoft.com/office/officeart/2005/8/layout/hierarchy1"/>
    <dgm:cxn modelId="{69EC73BB-2AB9-9249-A363-8422DAD8C0D8}" type="presParOf" srcId="{8BDEB65C-7C86-7645-A3A3-D94EBA93D6FD}" destId="{7AA7BB12-1E7F-7D43-A01E-E1F19278C76C}" srcOrd="1" destOrd="0" presId="urn:microsoft.com/office/officeart/2005/8/layout/hierarchy1"/>
    <dgm:cxn modelId="{CF306E34-BE5C-3E43-8C90-BEB04DCC3684}" type="presParOf" srcId="{57859B20-A491-C14E-8B47-262AD3FB3C9C}" destId="{80EC68D4-94F4-744A-A03B-1EB6E5866716}" srcOrd="2" destOrd="0" presId="urn:microsoft.com/office/officeart/2005/8/layout/hierarchy1"/>
    <dgm:cxn modelId="{22D69ACA-9632-BB4D-AB1C-776B6223EA2F}" type="presParOf" srcId="{57859B20-A491-C14E-8B47-262AD3FB3C9C}" destId="{34BC33A0-ED39-DE4F-8A9F-338B5DB527DD}" srcOrd="3" destOrd="0" presId="urn:microsoft.com/office/officeart/2005/8/layout/hierarchy1"/>
    <dgm:cxn modelId="{0DFD1F29-B168-064D-A972-5BD9C126C37B}" type="presParOf" srcId="{34BC33A0-ED39-DE4F-8A9F-338B5DB527DD}" destId="{C879E55B-7DBC-0A46-B6DA-7A7E7A671055}" srcOrd="0" destOrd="0" presId="urn:microsoft.com/office/officeart/2005/8/layout/hierarchy1"/>
    <dgm:cxn modelId="{2CE00574-3113-9843-9543-2CEFFCC62057}" type="presParOf" srcId="{C879E55B-7DBC-0A46-B6DA-7A7E7A671055}" destId="{58E25500-82D6-5146-A221-84A9B541C842}" srcOrd="0" destOrd="0" presId="urn:microsoft.com/office/officeart/2005/8/layout/hierarchy1"/>
    <dgm:cxn modelId="{E4D08AF4-B7D1-E741-9BA3-E2D190E8642C}" type="presParOf" srcId="{C879E55B-7DBC-0A46-B6DA-7A7E7A671055}" destId="{6CA8EF98-5A7C-8443-99AC-2F342BF4CC08}" srcOrd="1" destOrd="0" presId="urn:microsoft.com/office/officeart/2005/8/layout/hierarchy1"/>
    <dgm:cxn modelId="{BDB145BA-60FD-C24C-923E-B390F97F2072}" type="presParOf" srcId="{34BC33A0-ED39-DE4F-8A9F-338B5DB527DD}" destId="{5AFB516C-8B19-1347-A340-BD44FA087715}" srcOrd="1" destOrd="0" presId="urn:microsoft.com/office/officeart/2005/8/layout/hierarchy1"/>
    <dgm:cxn modelId="{4994EE3E-0701-EB4B-B44F-DD4844A0ABD3}" type="presParOf" srcId="{6649ABFA-C967-9C42-B010-A9C274257A25}" destId="{7D21B660-304A-0C45-8362-25E82F2E7D1A}" srcOrd="2" destOrd="0" presId="urn:microsoft.com/office/officeart/2005/8/layout/hierarchy1"/>
    <dgm:cxn modelId="{8210B12E-4B62-0747-BCE7-85B2775ED3E5}" type="presParOf" srcId="{6649ABFA-C967-9C42-B010-A9C274257A25}" destId="{387C680B-E952-F04F-8840-6329408C4FF2}" srcOrd="3" destOrd="0" presId="urn:microsoft.com/office/officeart/2005/8/layout/hierarchy1"/>
    <dgm:cxn modelId="{41BCB6D9-2B7F-464B-89E8-05B9CFAF3C57}" type="presParOf" srcId="{387C680B-E952-F04F-8840-6329408C4FF2}" destId="{14AE68B9-FE25-6547-9774-6FB5767EC7AF}" srcOrd="0" destOrd="0" presId="urn:microsoft.com/office/officeart/2005/8/layout/hierarchy1"/>
    <dgm:cxn modelId="{E3E8DE96-7C89-F14B-894C-504030E95D02}" type="presParOf" srcId="{14AE68B9-FE25-6547-9774-6FB5767EC7AF}" destId="{646F3537-73EB-B949-918D-3B7B930AA6F5}" srcOrd="0" destOrd="0" presId="urn:microsoft.com/office/officeart/2005/8/layout/hierarchy1"/>
    <dgm:cxn modelId="{14EB96FC-156E-EB4F-9FC3-28DA09342AB6}" type="presParOf" srcId="{14AE68B9-FE25-6547-9774-6FB5767EC7AF}" destId="{29CED845-19D1-E94E-8929-4CD240F70DCF}" srcOrd="1" destOrd="0" presId="urn:microsoft.com/office/officeart/2005/8/layout/hierarchy1"/>
    <dgm:cxn modelId="{C5008678-CEBD-D046-98EF-0883953D0ABF}" type="presParOf" srcId="{387C680B-E952-F04F-8840-6329408C4FF2}" destId="{19852B07-4D31-214F-9301-B80B7570A269}" srcOrd="1" destOrd="0" presId="urn:microsoft.com/office/officeart/2005/8/layout/hierarchy1"/>
    <dgm:cxn modelId="{9826F712-464F-2F4E-8160-C7893A72A68D}" type="presParOf" srcId="{3442899B-68FA-A643-8DAB-214E62BD7585}" destId="{F8E47508-4D92-4841-B7F5-2B43DF9D01CA}" srcOrd="1" destOrd="0" presId="urn:microsoft.com/office/officeart/2005/8/layout/hierarchy1"/>
    <dgm:cxn modelId="{C3C83A3A-B7F3-9747-B740-5BD30D5FDA5A}" type="presParOf" srcId="{F8E47508-4D92-4841-B7F5-2B43DF9D01CA}" destId="{B2BA61A3-B21F-2F4F-A27F-1E993EFF1F4B}" srcOrd="0" destOrd="0" presId="urn:microsoft.com/office/officeart/2005/8/layout/hierarchy1"/>
    <dgm:cxn modelId="{59A4B475-1930-9D43-8DDB-D81B18799923}" type="presParOf" srcId="{B2BA61A3-B21F-2F4F-A27F-1E993EFF1F4B}" destId="{EF2F118D-C820-304A-83D6-27A1A959A5FB}" srcOrd="0" destOrd="0" presId="urn:microsoft.com/office/officeart/2005/8/layout/hierarchy1"/>
    <dgm:cxn modelId="{57E9B962-E076-1E49-AC0A-3A581D6E80F2}" type="presParOf" srcId="{B2BA61A3-B21F-2F4F-A27F-1E993EFF1F4B}" destId="{A8C405E2-5814-1346-B374-16BF34682930}" srcOrd="1" destOrd="0" presId="urn:microsoft.com/office/officeart/2005/8/layout/hierarchy1"/>
    <dgm:cxn modelId="{5E7D486D-4342-6C45-9AA2-C4577648EFEC}" type="presParOf" srcId="{F8E47508-4D92-4841-B7F5-2B43DF9D01CA}" destId="{62A3ED94-654E-E941-A0F8-294D22630DC7}" srcOrd="1" destOrd="0" presId="urn:microsoft.com/office/officeart/2005/8/layout/hierarchy1"/>
    <dgm:cxn modelId="{E99B2BB0-B858-9345-B70A-21210741458C}" type="presParOf" srcId="{62A3ED94-654E-E941-A0F8-294D22630DC7}" destId="{B4C3B5E3-D81B-994D-BB40-67475EE41359}" srcOrd="0" destOrd="0" presId="urn:microsoft.com/office/officeart/2005/8/layout/hierarchy1"/>
    <dgm:cxn modelId="{F6650A8D-3D16-594C-8503-F803E5CC155C}" type="presParOf" srcId="{62A3ED94-654E-E941-A0F8-294D22630DC7}" destId="{6300A319-EE00-0344-9BFC-D6F49AE21F3F}" srcOrd="1" destOrd="0" presId="urn:microsoft.com/office/officeart/2005/8/layout/hierarchy1"/>
    <dgm:cxn modelId="{116B2F62-86AF-1646-8151-FF3F8D3E3744}" type="presParOf" srcId="{6300A319-EE00-0344-9BFC-D6F49AE21F3F}" destId="{2995CDD1-F185-AC4D-9E55-C1A4942C1989}" srcOrd="0" destOrd="0" presId="urn:microsoft.com/office/officeart/2005/8/layout/hierarchy1"/>
    <dgm:cxn modelId="{7D1ED234-9D2F-574F-ACCF-A0D4F8582581}" type="presParOf" srcId="{2995CDD1-F185-AC4D-9E55-C1A4942C1989}" destId="{BC6575E1-2812-5C43-951F-E9EB66CF75F5}" srcOrd="0" destOrd="0" presId="urn:microsoft.com/office/officeart/2005/8/layout/hierarchy1"/>
    <dgm:cxn modelId="{2CBF5399-00BC-5244-8184-4F1958BA4E93}" type="presParOf" srcId="{2995CDD1-F185-AC4D-9E55-C1A4942C1989}" destId="{8D17BB9B-4AAD-8940-806B-57018B5F9E40}" srcOrd="1" destOrd="0" presId="urn:microsoft.com/office/officeart/2005/8/layout/hierarchy1"/>
    <dgm:cxn modelId="{9ECE7F6E-CD9D-8F49-B1F2-70EA6025AE53}" type="presParOf" srcId="{6300A319-EE00-0344-9BFC-D6F49AE21F3F}" destId="{44084721-95C0-2C40-A650-52AF1ECC7A5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3B5E3-D81B-994D-BB40-67475EE41359}">
      <dsp:nvSpPr>
        <dsp:cNvPr id="0" name=""/>
        <dsp:cNvSpPr/>
      </dsp:nvSpPr>
      <dsp:spPr>
        <a:xfrm>
          <a:off x="4569904" y="1444471"/>
          <a:ext cx="927106" cy="1120357"/>
        </a:xfrm>
        <a:custGeom>
          <a:avLst/>
          <a:gdLst/>
          <a:ahLst/>
          <a:cxnLst/>
          <a:rect l="0" t="0" r="0" b="0"/>
          <a:pathLst>
            <a:path>
              <a:moveTo>
                <a:pt x="0" y="0"/>
              </a:moveTo>
              <a:lnTo>
                <a:pt x="0" y="973846"/>
              </a:lnTo>
              <a:lnTo>
                <a:pt x="927106" y="973846"/>
              </a:lnTo>
              <a:lnTo>
                <a:pt x="927106" y="1120357"/>
              </a:lnTo>
            </a:path>
          </a:pathLst>
        </a:custGeom>
        <a:noFill/>
        <a:ln w="12700" cap="flat" cmpd="sng" algn="ctr">
          <a:solidFill>
            <a:schemeClr val="tx2">
              <a:lumMod val="75000"/>
            </a:schemeClr>
          </a:solidFill>
          <a:prstDash val="solid"/>
        </a:ln>
        <a:effectLst/>
      </dsp:spPr>
      <dsp:style>
        <a:lnRef idx="1">
          <a:scrgbClr r="0" g="0" b="0"/>
        </a:lnRef>
        <a:fillRef idx="0">
          <a:scrgbClr r="0" g="0" b="0"/>
        </a:fillRef>
        <a:effectRef idx="0">
          <a:scrgbClr r="0" g="0" b="0"/>
        </a:effectRef>
        <a:fontRef idx="minor"/>
      </dsp:style>
    </dsp:sp>
    <dsp:sp modelId="{7D21B660-304A-0C45-8362-25E82F2E7D1A}">
      <dsp:nvSpPr>
        <dsp:cNvPr id="0" name=""/>
        <dsp:cNvSpPr/>
      </dsp:nvSpPr>
      <dsp:spPr>
        <a:xfrm>
          <a:off x="1888801" y="1504114"/>
          <a:ext cx="1268828" cy="436741"/>
        </a:xfrm>
        <a:custGeom>
          <a:avLst/>
          <a:gdLst/>
          <a:ahLst/>
          <a:cxnLst/>
          <a:rect l="0" t="0" r="0" b="0"/>
          <a:pathLst>
            <a:path>
              <a:moveTo>
                <a:pt x="0" y="0"/>
              </a:moveTo>
              <a:lnTo>
                <a:pt x="0" y="290230"/>
              </a:lnTo>
              <a:lnTo>
                <a:pt x="1268828" y="290230"/>
              </a:lnTo>
              <a:lnTo>
                <a:pt x="1268828" y="436741"/>
              </a:lnTo>
            </a:path>
          </a:pathLst>
        </a:custGeom>
        <a:noFill/>
        <a:ln w="12700" cap="flat" cmpd="sng" algn="ctr">
          <a:solidFill>
            <a:schemeClr val="tx2">
              <a:lumMod val="75000"/>
            </a:schemeClr>
          </a:solidFill>
          <a:prstDash val="solid"/>
        </a:ln>
        <a:effectLst/>
      </dsp:spPr>
      <dsp:style>
        <a:lnRef idx="1">
          <a:scrgbClr r="0" g="0" b="0"/>
        </a:lnRef>
        <a:fillRef idx="0">
          <a:scrgbClr r="0" g="0" b="0"/>
        </a:fillRef>
        <a:effectRef idx="0">
          <a:scrgbClr r="0" g="0" b="0"/>
        </a:effectRef>
        <a:fontRef idx="minor"/>
      </dsp:style>
    </dsp:sp>
    <dsp:sp modelId="{80EC68D4-94F4-744A-A03B-1EB6E5866716}">
      <dsp:nvSpPr>
        <dsp:cNvPr id="0" name=""/>
        <dsp:cNvSpPr/>
      </dsp:nvSpPr>
      <dsp:spPr>
        <a:xfrm>
          <a:off x="1173855" y="2970523"/>
          <a:ext cx="1550687" cy="472664"/>
        </a:xfrm>
        <a:custGeom>
          <a:avLst/>
          <a:gdLst/>
          <a:ahLst/>
          <a:cxnLst/>
          <a:rect l="0" t="0" r="0" b="0"/>
          <a:pathLst>
            <a:path>
              <a:moveTo>
                <a:pt x="0" y="0"/>
              </a:moveTo>
              <a:lnTo>
                <a:pt x="0" y="326153"/>
              </a:lnTo>
              <a:lnTo>
                <a:pt x="1550687" y="326153"/>
              </a:lnTo>
              <a:lnTo>
                <a:pt x="1550687" y="472664"/>
              </a:lnTo>
            </a:path>
          </a:pathLst>
        </a:custGeom>
        <a:noFill/>
        <a:ln w="12700" cap="flat" cmpd="sng" algn="ctr">
          <a:solidFill>
            <a:schemeClr val="tx2">
              <a:lumMod val="75000"/>
            </a:schemeClr>
          </a:solidFill>
          <a:prstDash val="solid"/>
        </a:ln>
        <a:effectLst/>
      </dsp:spPr>
      <dsp:style>
        <a:lnRef idx="1">
          <a:scrgbClr r="0" g="0" b="0"/>
        </a:lnRef>
        <a:fillRef idx="0">
          <a:scrgbClr r="0" g="0" b="0"/>
        </a:fillRef>
        <a:effectRef idx="0">
          <a:scrgbClr r="0" g="0" b="0"/>
        </a:effectRef>
        <a:fontRef idx="minor"/>
      </dsp:style>
    </dsp:sp>
    <dsp:sp modelId="{730BCF91-5994-2044-81BC-E029013DA0AA}">
      <dsp:nvSpPr>
        <dsp:cNvPr id="0" name=""/>
        <dsp:cNvSpPr/>
      </dsp:nvSpPr>
      <dsp:spPr>
        <a:xfrm>
          <a:off x="791567" y="2970523"/>
          <a:ext cx="382288" cy="472664"/>
        </a:xfrm>
        <a:custGeom>
          <a:avLst/>
          <a:gdLst/>
          <a:ahLst/>
          <a:cxnLst/>
          <a:rect l="0" t="0" r="0" b="0"/>
          <a:pathLst>
            <a:path>
              <a:moveTo>
                <a:pt x="382288" y="0"/>
              </a:moveTo>
              <a:lnTo>
                <a:pt x="382288" y="326153"/>
              </a:lnTo>
              <a:lnTo>
                <a:pt x="0" y="326153"/>
              </a:lnTo>
              <a:lnTo>
                <a:pt x="0" y="472664"/>
              </a:lnTo>
            </a:path>
          </a:pathLst>
        </a:custGeom>
        <a:noFill/>
        <a:ln w="12700" cap="flat" cmpd="sng" algn="ctr">
          <a:solidFill>
            <a:schemeClr val="tx2">
              <a:lumMod val="75000"/>
            </a:schemeClr>
          </a:solidFill>
          <a:prstDash val="solid"/>
        </a:ln>
        <a:effectLst/>
      </dsp:spPr>
      <dsp:style>
        <a:lnRef idx="1">
          <a:scrgbClr r="0" g="0" b="0"/>
        </a:lnRef>
        <a:fillRef idx="0">
          <a:scrgbClr r="0" g="0" b="0"/>
        </a:fillRef>
        <a:effectRef idx="0">
          <a:scrgbClr r="0" g="0" b="0"/>
        </a:effectRef>
        <a:fontRef idx="minor"/>
      </dsp:style>
    </dsp:sp>
    <dsp:sp modelId="{11F25EAC-EF1F-0A41-A139-8A007967E6A7}">
      <dsp:nvSpPr>
        <dsp:cNvPr id="0" name=""/>
        <dsp:cNvSpPr/>
      </dsp:nvSpPr>
      <dsp:spPr>
        <a:xfrm>
          <a:off x="1173855" y="1504114"/>
          <a:ext cx="714946" cy="462139"/>
        </a:xfrm>
        <a:custGeom>
          <a:avLst/>
          <a:gdLst/>
          <a:ahLst/>
          <a:cxnLst/>
          <a:rect l="0" t="0" r="0" b="0"/>
          <a:pathLst>
            <a:path>
              <a:moveTo>
                <a:pt x="714946" y="0"/>
              </a:moveTo>
              <a:lnTo>
                <a:pt x="714946" y="315628"/>
              </a:lnTo>
              <a:lnTo>
                <a:pt x="0" y="315628"/>
              </a:lnTo>
              <a:lnTo>
                <a:pt x="0" y="462139"/>
              </a:lnTo>
            </a:path>
          </a:pathLst>
        </a:custGeom>
        <a:noFill/>
        <a:ln w="12700" cap="flat" cmpd="sng" algn="ctr">
          <a:solidFill>
            <a:schemeClr val="tx2">
              <a:lumMod val="75000"/>
            </a:schemeClr>
          </a:solidFill>
          <a:prstDash val="solid"/>
        </a:ln>
        <a:effectLst/>
      </dsp:spPr>
      <dsp:style>
        <a:lnRef idx="1">
          <a:scrgbClr r="0" g="0" b="0"/>
        </a:lnRef>
        <a:fillRef idx="0">
          <a:scrgbClr r="0" g="0" b="0"/>
        </a:fillRef>
        <a:effectRef idx="0">
          <a:scrgbClr r="0" g="0" b="0"/>
        </a:effectRef>
        <a:fontRef idx="minor"/>
      </dsp:style>
    </dsp:sp>
    <dsp:sp modelId="{5C1FE5D2-DC51-E14D-8544-A3E28AE58614}">
      <dsp:nvSpPr>
        <dsp:cNvPr id="0" name=""/>
        <dsp:cNvSpPr/>
      </dsp:nvSpPr>
      <dsp:spPr>
        <a:xfrm>
          <a:off x="990519" y="399921"/>
          <a:ext cx="1796565" cy="1104193"/>
        </a:xfrm>
        <a:prstGeom prst="roundRect">
          <a:avLst>
            <a:gd name="adj" fmla="val 10000"/>
          </a:avLst>
        </a:prstGeom>
        <a:solidFill>
          <a:schemeClr val="tx2">
            <a:lumMod val="75000"/>
          </a:schemeClr>
        </a:solidFill>
        <a:ln>
          <a:noFill/>
        </a:ln>
        <a:effectLst/>
      </dsp:spPr>
      <dsp:style>
        <a:lnRef idx="0">
          <a:scrgbClr r="0" g="0" b="0"/>
        </a:lnRef>
        <a:fillRef idx="3">
          <a:scrgbClr r="0" g="0" b="0"/>
        </a:fillRef>
        <a:effectRef idx="2">
          <a:scrgbClr r="0" g="0" b="0"/>
        </a:effectRef>
        <a:fontRef idx="minor">
          <a:schemeClr val="lt1"/>
        </a:fontRef>
      </dsp:style>
    </dsp:sp>
    <dsp:sp modelId="{9A4F00F8-6A67-5C4B-9E84-0DC5D6ECE23B}">
      <dsp:nvSpPr>
        <dsp:cNvPr id="0" name=""/>
        <dsp:cNvSpPr/>
      </dsp:nvSpPr>
      <dsp:spPr>
        <a:xfrm>
          <a:off x="1166244" y="566860"/>
          <a:ext cx="1796565" cy="1104193"/>
        </a:xfrm>
        <a:prstGeom prst="roundRect">
          <a:avLst>
            <a:gd name="adj" fmla="val 10000"/>
          </a:avLst>
        </a:prstGeom>
        <a:solidFill>
          <a:schemeClr val="lt1">
            <a:alpha val="90000"/>
            <a:hueOff val="0"/>
            <a:satOff val="0"/>
            <a:lumOff val="0"/>
            <a:alphaOff val="0"/>
          </a:schemeClr>
        </a:solidFill>
        <a:ln w="9525" cap="flat" cmpd="sng" algn="ctr">
          <a:solidFill>
            <a:schemeClr val="tx2">
              <a:lumMod val="75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Arial"/>
              <a:cs typeface="Arial"/>
            </a:rPr>
            <a:t>U.S. Department of Labor, Employment &amp; Training Administration</a:t>
          </a:r>
        </a:p>
        <a:p>
          <a:pPr lvl="0" algn="ctr" defTabSz="577850">
            <a:lnSpc>
              <a:spcPct val="90000"/>
            </a:lnSpc>
            <a:spcBef>
              <a:spcPct val="0"/>
            </a:spcBef>
            <a:spcAft>
              <a:spcPct val="35000"/>
            </a:spcAft>
          </a:pPr>
          <a:r>
            <a:rPr lang="en-US" sz="1300" kern="1200" dirty="0" smtClean="0">
              <a:latin typeface="Arial"/>
              <a:cs typeface="Arial"/>
            </a:rPr>
            <a:t>(National)</a:t>
          </a:r>
          <a:endParaRPr lang="en-US" sz="1300" kern="1200" dirty="0">
            <a:latin typeface="Arial"/>
            <a:cs typeface="Arial"/>
          </a:endParaRPr>
        </a:p>
      </dsp:txBody>
      <dsp:txXfrm>
        <a:off x="1198585" y="599201"/>
        <a:ext cx="1731883" cy="1039511"/>
      </dsp:txXfrm>
    </dsp:sp>
    <dsp:sp modelId="{783A5137-820A-D847-B8CC-B414AB8AF267}">
      <dsp:nvSpPr>
        <dsp:cNvPr id="0" name=""/>
        <dsp:cNvSpPr/>
      </dsp:nvSpPr>
      <dsp:spPr>
        <a:xfrm>
          <a:off x="383092" y="1966254"/>
          <a:ext cx="1581525" cy="1004268"/>
        </a:xfrm>
        <a:prstGeom prst="roundRect">
          <a:avLst>
            <a:gd name="adj" fmla="val 10000"/>
          </a:avLst>
        </a:prstGeom>
        <a:solidFill>
          <a:schemeClr val="tx2">
            <a:lumMod val="75000"/>
          </a:schemeClr>
        </a:solidFill>
        <a:ln>
          <a:noFill/>
        </a:ln>
        <a:effectLst/>
      </dsp:spPr>
      <dsp:style>
        <a:lnRef idx="0">
          <a:scrgbClr r="0" g="0" b="0"/>
        </a:lnRef>
        <a:fillRef idx="3">
          <a:scrgbClr r="0" g="0" b="0"/>
        </a:fillRef>
        <a:effectRef idx="2">
          <a:scrgbClr r="0" g="0" b="0"/>
        </a:effectRef>
        <a:fontRef idx="minor">
          <a:schemeClr val="lt1"/>
        </a:fontRef>
      </dsp:style>
    </dsp:sp>
    <dsp:sp modelId="{6E50DDCC-9308-574D-9786-08EE1640B632}">
      <dsp:nvSpPr>
        <dsp:cNvPr id="0" name=""/>
        <dsp:cNvSpPr/>
      </dsp:nvSpPr>
      <dsp:spPr>
        <a:xfrm>
          <a:off x="558817" y="2133193"/>
          <a:ext cx="1581525" cy="1004268"/>
        </a:xfrm>
        <a:prstGeom prst="roundRect">
          <a:avLst>
            <a:gd name="adj" fmla="val 10000"/>
          </a:avLst>
        </a:prstGeom>
        <a:solidFill>
          <a:schemeClr val="lt1">
            <a:alpha val="90000"/>
            <a:hueOff val="0"/>
            <a:satOff val="0"/>
            <a:lumOff val="0"/>
            <a:alphaOff val="0"/>
          </a:schemeClr>
        </a:solidFill>
        <a:ln w="9525" cap="flat" cmpd="sng" algn="ctr">
          <a:solidFill>
            <a:schemeClr val="tx2">
              <a:lumMod val="75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Arial"/>
              <a:cs typeface="Arial"/>
            </a:rPr>
            <a:t>Jobs for the Future</a:t>
          </a:r>
          <a:endParaRPr lang="en-US" sz="1300" kern="1200" dirty="0">
            <a:latin typeface="Arial"/>
            <a:cs typeface="Arial"/>
          </a:endParaRPr>
        </a:p>
      </dsp:txBody>
      <dsp:txXfrm>
        <a:off x="588231" y="2162607"/>
        <a:ext cx="1522697" cy="945440"/>
      </dsp:txXfrm>
    </dsp:sp>
    <dsp:sp modelId="{D841183A-AE99-E34F-AEEC-BFDDDA6B149E}">
      <dsp:nvSpPr>
        <dsp:cNvPr id="0" name=""/>
        <dsp:cNvSpPr/>
      </dsp:nvSpPr>
      <dsp:spPr>
        <a:xfrm>
          <a:off x="804" y="3443187"/>
          <a:ext cx="1581525" cy="1004268"/>
        </a:xfrm>
        <a:prstGeom prst="roundRect">
          <a:avLst>
            <a:gd name="adj" fmla="val 10000"/>
          </a:avLst>
        </a:prstGeom>
        <a:solidFill>
          <a:schemeClr val="tx2">
            <a:lumMod val="75000"/>
          </a:schemeClr>
        </a:solidFill>
        <a:ln>
          <a:noFill/>
        </a:ln>
        <a:effectLst/>
      </dsp:spPr>
      <dsp:style>
        <a:lnRef idx="0">
          <a:scrgbClr r="0" g="0" b="0"/>
        </a:lnRef>
        <a:fillRef idx="3">
          <a:scrgbClr r="0" g="0" b="0"/>
        </a:fillRef>
        <a:effectRef idx="2">
          <a:scrgbClr r="0" g="0" b="0"/>
        </a:effectRef>
        <a:fontRef idx="minor">
          <a:schemeClr val="lt1"/>
        </a:fontRef>
      </dsp:style>
    </dsp:sp>
    <dsp:sp modelId="{55779194-4F51-174B-9273-E67853468299}">
      <dsp:nvSpPr>
        <dsp:cNvPr id="0" name=""/>
        <dsp:cNvSpPr/>
      </dsp:nvSpPr>
      <dsp:spPr>
        <a:xfrm>
          <a:off x="176529" y="3610126"/>
          <a:ext cx="1581525" cy="1004268"/>
        </a:xfrm>
        <a:prstGeom prst="roundRect">
          <a:avLst>
            <a:gd name="adj" fmla="val 10000"/>
          </a:avLst>
        </a:prstGeom>
        <a:solidFill>
          <a:schemeClr val="lt1">
            <a:alpha val="90000"/>
            <a:hueOff val="0"/>
            <a:satOff val="0"/>
            <a:lumOff val="0"/>
            <a:alphaOff val="0"/>
          </a:schemeClr>
        </a:solidFill>
        <a:ln w="9525" cap="flat" cmpd="sng" algn="ctr">
          <a:solidFill>
            <a:schemeClr val="tx2">
              <a:lumMod val="75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Arial"/>
              <a:cs typeface="Arial"/>
            </a:rPr>
            <a:t>Maher &amp; Maher </a:t>
          </a:r>
          <a:endParaRPr lang="en-US" sz="1300" kern="1200" dirty="0">
            <a:latin typeface="Arial"/>
            <a:cs typeface="Arial"/>
          </a:endParaRPr>
        </a:p>
      </dsp:txBody>
      <dsp:txXfrm>
        <a:off x="205943" y="3639540"/>
        <a:ext cx="1522697" cy="945440"/>
      </dsp:txXfrm>
    </dsp:sp>
    <dsp:sp modelId="{58E25500-82D6-5146-A221-84A9B541C842}">
      <dsp:nvSpPr>
        <dsp:cNvPr id="0" name=""/>
        <dsp:cNvSpPr/>
      </dsp:nvSpPr>
      <dsp:spPr>
        <a:xfrm>
          <a:off x="1933780" y="3443187"/>
          <a:ext cx="1581525" cy="1004268"/>
        </a:xfrm>
        <a:prstGeom prst="roundRect">
          <a:avLst>
            <a:gd name="adj" fmla="val 10000"/>
          </a:avLst>
        </a:prstGeom>
        <a:solidFill>
          <a:schemeClr val="tx2">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CA8EF98-5A7C-8443-99AC-2F342BF4CC08}">
      <dsp:nvSpPr>
        <dsp:cNvPr id="0" name=""/>
        <dsp:cNvSpPr/>
      </dsp:nvSpPr>
      <dsp:spPr>
        <a:xfrm>
          <a:off x="2109505" y="3610126"/>
          <a:ext cx="1581525" cy="1004268"/>
        </a:xfrm>
        <a:prstGeom prst="roundRect">
          <a:avLst>
            <a:gd name="adj" fmla="val 10000"/>
          </a:avLst>
        </a:prstGeom>
        <a:solidFill>
          <a:schemeClr val="lt1">
            <a:alpha val="90000"/>
            <a:hueOff val="0"/>
            <a:satOff val="0"/>
            <a:lumOff val="0"/>
            <a:alphaOff val="0"/>
          </a:schemeClr>
        </a:solidFill>
        <a:ln w="9525" cap="flat" cmpd="sng" algn="ctr">
          <a:solidFill>
            <a:schemeClr val="tx2">
              <a:lumMod val="75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Arial"/>
              <a:cs typeface="Arial"/>
            </a:rPr>
            <a:t>American Association of Community Colleges</a:t>
          </a:r>
          <a:endParaRPr lang="en-US" sz="1300" kern="1200" dirty="0">
            <a:latin typeface="Arial"/>
            <a:cs typeface="Arial"/>
          </a:endParaRPr>
        </a:p>
      </dsp:txBody>
      <dsp:txXfrm>
        <a:off x="2138919" y="3639540"/>
        <a:ext cx="1522697" cy="945440"/>
      </dsp:txXfrm>
    </dsp:sp>
    <dsp:sp modelId="{646F3537-73EB-B949-918D-3B7B930AA6F5}">
      <dsp:nvSpPr>
        <dsp:cNvPr id="0" name=""/>
        <dsp:cNvSpPr/>
      </dsp:nvSpPr>
      <dsp:spPr>
        <a:xfrm>
          <a:off x="2366867" y="1940856"/>
          <a:ext cx="1581525" cy="1004268"/>
        </a:xfrm>
        <a:prstGeom prst="roundRect">
          <a:avLst>
            <a:gd name="adj" fmla="val 10000"/>
          </a:avLst>
        </a:prstGeom>
        <a:solidFill>
          <a:schemeClr val="tx2">
            <a:lumMod val="75000"/>
          </a:schemeClr>
        </a:solidFill>
        <a:ln>
          <a:noFill/>
        </a:ln>
        <a:effectLst/>
      </dsp:spPr>
      <dsp:style>
        <a:lnRef idx="0">
          <a:scrgbClr r="0" g="0" b="0"/>
        </a:lnRef>
        <a:fillRef idx="3">
          <a:scrgbClr r="0" g="0" b="0"/>
        </a:fillRef>
        <a:effectRef idx="2">
          <a:scrgbClr r="0" g="0" b="0"/>
        </a:effectRef>
        <a:fontRef idx="minor">
          <a:schemeClr val="lt1"/>
        </a:fontRef>
      </dsp:style>
    </dsp:sp>
    <dsp:sp modelId="{29CED845-19D1-E94E-8929-4CD240F70DCF}">
      <dsp:nvSpPr>
        <dsp:cNvPr id="0" name=""/>
        <dsp:cNvSpPr/>
      </dsp:nvSpPr>
      <dsp:spPr>
        <a:xfrm>
          <a:off x="2542592" y="2107795"/>
          <a:ext cx="1581525" cy="1004268"/>
        </a:xfrm>
        <a:prstGeom prst="roundRect">
          <a:avLst>
            <a:gd name="adj" fmla="val 10000"/>
          </a:avLst>
        </a:prstGeom>
        <a:solidFill>
          <a:schemeClr val="lt1">
            <a:alpha val="90000"/>
            <a:hueOff val="0"/>
            <a:satOff val="0"/>
            <a:lumOff val="0"/>
            <a:alphaOff val="0"/>
          </a:schemeClr>
        </a:solidFill>
        <a:ln w="9525" cap="flat" cmpd="sng" algn="ctr">
          <a:solidFill>
            <a:schemeClr val="tx2">
              <a:lumMod val="75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Arial"/>
              <a:cs typeface="Arial"/>
            </a:rPr>
            <a:t>CalState/Merlot</a:t>
          </a:r>
          <a:endParaRPr lang="en-US" sz="1300" kern="1200" dirty="0">
            <a:latin typeface="Arial"/>
            <a:cs typeface="Arial"/>
          </a:endParaRPr>
        </a:p>
      </dsp:txBody>
      <dsp:txXfrm>
        <a:off x="2572006" y="2137209"/>
        <a:ext cx="1522697" cy="945440"/>
      </dsp:txXfrm>
    </dsp:sp>
    <dsp:sp modelId="{EF2F118D-C820-304A-83D6-27A1A959A5FB}">
      <dsp:nvSpPr>
        <dsp:cNvPr id="0" name=""/>
        <dsp:cNvSpPr/>
      </dsp:nvSpPr>
      <dsp:spPr>
        <a:xfrm>
          <a:off x="3779141" y="440202"/>
          <a:ext cx="1581525" cy="1004268"/>
        </a:xfrm>
        <a:prstGeom prst="roundRect">
          <a:avLst>
            <a:gd name="adj" fmla="val 10000"/>
          </a:avLst>
        </a:prstGeom>
        <a:solidFill>
          <a:schemeClr val="tx2">
            <a:lumMod val="75000"/>
          </a:schemeClr>
        </a:solidFill>
        <a:ln>
          <a:noFill/>
        </a:ln>
        <a:effectLst/>
      </dsp:spPr>
      <dsp:style>
        <a:lnRef idx="0">
          <a:scrgbClr r="0" g="0" b="0"/>
        </a:lnRef>
        <a:fillRef idx="3">
          <a:scrgbClr r="0" g="0" b="0"/>
        </a:fillRef>
        <a:effectRef idx="2">
          <a:scrgbClr r="0" g="0" b="0"/>
        </a:effectRef>
        <a:fontRef idx="minor">
          <a:schemeClr val="lt1"/>
        </a:fontRef>
      </dsp:style>
    </dsp:sp>
    <dsp:sp modelId="{A8C405E2-5814-1346-B374-16BF34682930}">
      <dsp:nvSpPr>
        <dsp:cNvPr id="0" name=""/>
        <dsp:cNvSpPr/>
      </dsp:nvSpPr>
      <dsp:spPr>
        <a:xfrm>
          <a:off x="3954866" y="607141"/>
          <a:ext cx="1581525" cy="1004268"/>
        </a:xfrm>
        <a:prstGeom prst="roundRect">
          <a:avLst>
            <a:gd name="adj" fmla="val 10000"/>
          </a:avLst>
        </a:prstGeom>
        <a:solidFill>
          <a:schemeClr val="lt1">
            <a:alpha val="90000"/>
            <a:hueOff val="0"/>
            <a:satOff val="0"/>
            <a:lumOff val="0"/>
            <a:alphaOff val="0"/>
          </a:schemeClr>
        </a:solidFill>
        <a:ln w="9525" cap="flat" cmpd="sng" algn="ctr">
          <a:solidFill>
            <a:schemeClr val="tx2">
              <a:lumMod val="75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Arial"/>
              <a:cs typeface="Arial"/>
            </a:rPr>
            <a:t>U.S. National Science Foundation</a:t>
          </a:r>
          <a:endParaRPr lang="en-US" sz="1300" kern="1200" dirty="0">
            <a:latin typeface="Arial"/>
            <a:cs typeface="Arial"/>
          </a:endParaRPr>
        </a:p>
      </dsp:txBody>
      <dsp:txXfrm>
        <a:off x="3984280" y="636555"/>
        <a:ext cx="1522697" cy="945440"/>
      </dsp:txXfrm>
    </dsp:sp>
    <dsp:sp modelId="{BC6575E1-2812-5C43-951F-E9EB66CF75F5}">
      <dsp:nvSpPr>
        <dsp:cNvPr id="0" name=""/>
        <dsp:cNvSpPr/>
      </dsp:nvSpPr>
      <dsp:spPr>
        <a:xfrm>
          <a:off x="4706247" y="2564828"/>
          <a:ext cx="1581525" cy="1004268"/>
        </a:xfrm>
        <a:prstGeom prst="roundRect">
          <a:avLst>
            <a:gd name="adj" fmla="val 10000"/>
          </a:avLst>
        </a:prstGeom>
        <a:solidFill>
          <a:schemeClr val="tx2">
            <a:lumMod val="75000"/>
          </a:schemeClr>
        </a:solidFill>
        <a:ln>
          <a:noFill/>
        </a:ln>
        <a:effectLst/>
      </dsp:spPr>
      <dsp:style>
        <a:lnRef idx="0">
          <a:scrgbClr r="0" g="0" b="0"/>
        </a:lnRef>
        <a:fillRef idx="3">
          <a:scrgbClr r="0" g="0" b="0"/>
        </a:fillRef>
        <a:effectRef idx="2">
          <a:scrgbClr r="0" g="0" b="0"/>
        </a:effectRef>
        <a:fontRef idx="minor">
          <a:schemeClr val="lt1"/>
        </a:fontRef>
      </dsp:style>
    </dsp:sp>
    <dsp:sp modelId="{8D17BB9B-4AAD-8940-806B-57018B5F9E40}">
      <dsp:nvSpPr>
        <dsp:cNvPr id="0" name=""/>
        <dsp:cNvSpPr/>
      </dsp:nvSpPr>
      <dsp:spPr>
        <a:xfrm>
          <a:off x="4881973" y="2731767"/>
          <a:ext cx="1581525" cy="1004268"/>
        </a:xfrm>
        <a:prstGeom prst="roundRect">
          <a:avLst>
            <a:gd name="adj" fmla="val 10000"/>
          </a:avLst>
        </a:prstGeom>
        <a:solidFill>
          <a:schemeClr val="lt1">
            <a:alpha val="90000"/>
            <a:hueOff val="0"/>
            <a:satOff val="0"/>
            <a:lumOff val="0"/>
            <a:alphaOff val="0"/>
          </a:schemeClr>
        </a:solidFill>
        <a:ln w="9525" cap="flat" cmpd="sng" algn="ctr">
          <a:solidFill>
            <a:schemeClr val="tx2">
              <a:lumMod val="75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Arial"/>
              <a:cs typeface="Arial"/>
            </a:rPr>
            <a:t>ATE Centers</a:t>
          </a:r>
          <a:endParaRPr lang="en-US" sz="1300" kern="1200" dirty="0">
            <a:latin typeface="Arial"/>
            <a:cs typeface="Arial"/>
          </a:endParaRPr>
        </a:p>
      </dsp:txBody>
      <dsp:txXfrm>
        <a:off x="4911387" y="2761181"/>
        <a:ext cx="1522697" cy="9454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6C725DDB-4D63-4446-9F35-9095D336AE82}" type="datetimeFigureOut">
              <a:rPr lang="en-US" smtClean="0"/>
              <a:t>12/7/2015</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E47587D4-55C4-D74E-A7E0-C8D1276C098E}" type="slidenum">
              <a:rPr lang="en-US" smtClean="0"/>
              <a:t>‹#›</a:t>
            </a:fld>
            <a:endParaRPr lang="en-US"/>
          </a:p>
        </p:txBody>
      </p:sp>
    </p:spTree>
    <p:extLst>
      <p:ext uri="{BB962C8B-B14F-4D97-AF65-F5344CB8AC3E}">
        <p14:creationId xmlns:p14="http://schemas.microsoft.com/office/powerpoint/2010/main" val="1666832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7E2BF2C1-D288-C04E-9EAE-5DBEC8177EA6}" type="datetimeFigureOut">
              <a:rPr lang="en-US" smtClean="0"/>
              <a:t>12/7/2015</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033E3A03-D9C5-8D44-BB7A-5665F947E76F}" type="slidenum">
              <a:rPr lang="en-US" smtClean="0"/>
              <a:t>‹#›</a:t>
            </a:fld>
            <a:endParaRPr lang="en-US"/>
          </a:p>
        </p:txBody>
      </p:sp>
    </p:spTree>
    <p:extLst>
      <p:ext uri="{BB962C8B-B14F-4D97-AF65-F5344CB8AC3E}">
        <p14:creationId xmlns:p14="http://schemas.microsoft.com/office/powerpoint/2010/main" val="9735109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2</a:t>
            </a:fld>
            <a:endParaRPr lang="en-US"/>
          </a:p>
        </p:txBody>
      </p:sp>
    </p:spTree>
    <p:extLst>
      <p:ext uri="{BB962C8B-B14F-4D97-AF65-F5344CB8AC3E}">
        <p14:creationId xmlns:p14="http://schemas.microsoft.com/office/powerpoint/2010/main" val="212101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2820" fontAlgn="base">
              <a:spcBef>
                <a:spcPts val="1224"/>
              </a:spcBef>
              <a:spcAft>
                <a:spcPts val="1224"/>
              </a:spcAft>
              <a:buClr>
                <a:srgbClr val="CC0000"/>
              </a:buClr>
              <a:buFont typeface="Wingdings" pitchFamily="2" charset="2"/>
              <a:buNone/>
              <a:defRPr/>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13</a:t>
            </a:fld>
            <a:endParaRPr lang="en-US"/>
          </a:p>
        </p:txBody>
      </p:sp>
    </p:spTree>
    <p:extLst>
      <p:ext uri="{BB962C8B-B14F-4D97-AF65-F5344CB8AC3E}">
        <p14:creationId xmlns:p14="http://schemas.microsoft.com/office/powerpoint/2010/main" val="2931475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14</a:t>
            </a:fld>
            <a:endParaRPr lang="en-US"/>
          </a:p>
        </p:txBody>
      </p:sp>
    </p:spTree>
    <p:extLst>
      <p:ext uri="{BB962C8B-B14F-4D97-AF65-F5344CB8AC3E}">
        <p14:creationId xmlns:p14="http://schemas.microsoft.com/office/powerpoint/2010/main" val="58795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1355679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1400" b="0" cap="all">
                <a:solidFill>
                  <a:schemeClr val="bg1">
                    <a:lumMod val="50000"/>
                  </a:schemeClr>
                </a:solidFill>
              </a:defRPr>
            </a:lvl1pPr>
          </a:lstStyle>
          <a:p>
            <a:r>
              <a:rPr lang="en-US" dirty="0" smtClean="0"/>
              <a:t>Clicks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b="1">
                <a:solidFill>
                  <a:schemeClr val="tx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1216489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93557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163905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3866873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2287715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Rectangle 2"/>
          <p:cNvSpPr/>
          <p:nvPr userDrawn="1"/>
        </p:nvSpPr>
        <p:spPr>
          <a:xfrm>
            <a:off x="0" y="0"/>
            <a:ext cx="9144000" cy="12334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title" hasCustomPrompt="1"/>
          </p:nvPr>
        </p:nvSpPr>
        <p:spPr>
          <a:xfrm>
            <a:off x="722313" y="2187251"/>
            <a:ext cx="7772400" cy="1362075"/>
          </a:xfrm>
        </p:spPr>
        <p:txBody>
          <a:bodyPr anchor="t">
            <a:normAutofit/>
          </a:bodyPr>
          <a:lstStyle>
            <a:lvl1pPr algn="l">
              <a:defRPr sz="1400" b="0" cap="none">
                <a:solidFill>
                  <a:schemeClr val="bg1">
                    <a:lumMod val="50000"/>
                  </a:schemeClr>
                </a:solidFill>
              </a:defRPr>
            </a:lvl1pPr>
          </a:lstStyle>
          <a:p>
            <a:r>
              <a:rPr lang="en-US" dirty="0" smtClean="0"/>
              <a:t>Clicks to edit master title style</a:t>
            </a:r>
            <a:endParaRPr lang="en-US" dirty="0"/>
          </a:p>
        </p:txBody>
      </p:sp>
      <p:sp>
        <p:nvSpPr>
          <p:cNvPr id="7" name="Text Placeholder 2"/>
          <p:cNvSpPr>
            <a:spLocks noGrp="1"/>
          </p:cNvSpPr>
          <p:nvPr>
            <p:ph type="body" idx="1" hasCustomPrompt="1"/>
          </p:nvPr>
        </p:nvSpPr>
        <p:spPr>
          <a:xfrm>
            <a:off x="722313" y="1233412"/>
            <a:ext cx="7772400" cy="953839"/>
          </a:xfrm>
        </p:spPr>
        <p:txBody>
          <a:bodyPr anchor="t"/>
          <a:lstStyle>
            <a:lvl1pPr marL="0" indent="0">
              <a:buNone/>
              <a:defRPr sz="2000" b="1">
                <a:solidFill>
                  <a:schemeClr val="tx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2" name="Rectangle 1"/>
          <p:cNvSpPr/>
          <p:nvPr userDrawn="1"/>
        </p:nvSpPr>
        <p:spPr>
          <a:xfrm>
            <a:off x="0" y="5816600"/>
            <a:ext cx="9144000" cy="104140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TAACCCT-Learning-Network-logo.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22313" y="4499174"/>
            <a:ext cx="4840287" cy="1030726"/>
          </a:xfrm>
          <a:prstGeom prst="rect">
            <a:avLst/>
          </a:prstGeom>
        </p:spPr>
      </p:pic>
      <p:pic>
        <p:nvPicPr>
          <p:cNvPr id="4" name="Picture 3" descr="DOL-logo.jp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487175" y="4495764"/>
            <a:ext cx="1044051" cy="1034136"/>
          </a:xfrm>
          <a:prstGeom prst="rect">
            <a:avLst/>
          </a:prstGeom>
        </p:spPr>
      </p:pic>
    </p:spTree>
    <p:extLst>
      <p:ext uri="{BB962C8B-B14F-4D97-AF65-F5344CB8AC3E}">
        <p14:creationId xmlns:p14="http://schemas.microsoft.com/office/powerpoint/2010/main" val="15128279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535CF6-78E6-204E-AB98-C09B348E109C}" type="slidenum">
              <a:rPr lang="en-US" smtClean="0"/>
              <a:t>‹#›</a:t>
            </a:fld>
            <a:endParaRPr lang="en-US"/>
          </a:p>
        </p:txBody>
      </p:sp>
      <p:sp>
        <p:nvSpPr>
          <p:cNvPr id="8" name="Rectangle 7"/>
          <p:cNvSpPr/>
          <p:nvPr userDrawn="1"/>
        </p:nvSpPr>
        <p:spPr>
          <a:xfrm>
            <a:off x="3251200" y="274638"/>
            <a:ext cx="5892799" cy="703544"/>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0" y="274638"/>
            <a:ext cx="351816" cy="703544"/>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441701" y="274638"/>
            <a:ext cx="5245098" cy="70354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pic>
        <p:nvPicPr>
          <p:cNvPr id="4" name="Picture 3" descr="TAACCCT-Learning-Network-logo.eps"/>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444501" y="350753"/>
            <a:ext cx="2692399" cy="573339"/>
          </a:xfrm>
          <a:prstGeom prst="rect">
            <a:avLst/>
          </a:prstGeom>
        </p:spPr>
      </p:pic>
      <p:pic>
        <p:nvPicPr>
          <p:cNvPr id="11" name="Picture 2"/>
          <p:cNvPicPr>
            <a:picLocks noChangeAspect="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351816" y="6030913"/>
            <a:ext cx="1984373" cy="9727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806583083"/>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Lst>
  <p:txStyles>
    <p:titleStyle>
      <a:lvl1pPr algn="l" defTabSz="457200" rtl="0" eaLnBrk="1" latinLnBrk="0" hangingPunct="1">
        <a:spcBef>
          <a:spcPct val="0"/>
        </a:spcBef>
        <a:buNone/>
        <a:defRPr sz="1600" b="1" kern="1200">
          <a:solidFill>
            <a:schemeClr val="bg1"/>
          </a:solidFill>
          <a:latin typeface="Arial"/>
          <a:ea typeface="+mj-ea"/>
          <a:cs typeface="Arial"/>
        </a:defRPr>
      </a:lvl1pPr>
    </p:titleStyle>
    <p:bodyStyle>
      <a:lvl1pPr marL="231775" indent="-231775"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1pPr>
      <a:lvl2pPr marL="574675" indent="-236538"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2pPr>
      <a:lvl3pPr marL="919163" indent="-228600"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3pPr>
      <a:lvl4pPr marL="1258888" indent="-228600"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4pPr>
      <a:lvl5pPr marL="1543050" indent="-228600"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workforce3one.or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mailto:TAACCCT@dol.gov"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December 7, 2015</a:t>
            </a:r>
            <a:endParaRPr lang="en-US" dirty="0"/>
          </a:p>
        </p:txBody>
      </p:sp>
      <p:sp>
        <p:nvSpPr>
          <p:cNvPr id="5" name="Text Placeholder 2"/>
          <p:cNvSpPr>
            <a:spLocks noGrp="1"/>
          </p:cNvSpPr>
          <p:nvPr>
            <p:ph type="body" idx="1"/>
          </p:nvPr>
        </p:nvSpPr>
        <p:spPr>
          <a:xfrm>
            <a:off x="538199" y="778504"/>
            <a:ext cx="8159096" cy="1408748"/>
          </a:xfrm>
        </p:spPr>
        <p:txBody>
          <a:bodyPr>
            <a:normAutofit/>
          </a:bodyPr>
          <a:lstStyle/>
          <a:p>
            <a:r>
              <a:rPr lang="en-US" dirty="0" smtClean="0"/>
              <a:t>COMPETENCY BASED EDUCATION:  A NEW APPROACH TO ACCELERATION</a:t>
            </a:r>
          </a:p>
        </p:txBody>
      </p:sp>
    </p:spTree>
    <p:extLst>
      <p:ext uri="{BB962C8B-B14F-4D97-AF65-F5344CB8AC3E}">
        <p14:creationId xmlns:p14="http://schemas.microsoft.com/office/powerpoint/2010/main" val="3834845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Factors</a:t>
            </a:r>
            <a:endParaRPr lang="en-US" dirty="0"/>
          </a:p>
        </p:txBody>
      </p:sp>
      <p:sp>
        <p:nvSpPr>
          <p:cNvPr id="3" name="Content Placeholder 2"/>
          <p:cNvSpPr>
            <a:spLocks noGrp="1"/>
          </p:cNvSpPr>
          <p:nvPr>
            <p:ph idx="1"/>
          </p:nvPr>
        </p:nvSpPr>
        <p:spPr>
          <a:xfrm>
            <a:off x="457200" y="1356814"/>
            <a:ext cx="8229600" cy="4769349"/>
          </a:xfrm>
        </p:spPr>
        <p:txBody>
          <a:bodyPr>
            <a:normAutofit fontScale="85000" lnSpcReduction="20000"/>
          </a:bodyPr>
          <a:lstStyle/>
          <a:p>
            <a:pPr lvl="0"/>
            <a:r>
              <a:rPr lang="en-US" sz="2800" dirty="0" smtClean="0"/>
              <a:t>Competency </a:t>
            </a:r>
            <a:r>
              <a:rPr lang="en-US" sz="2800" dirty="0"/>
              <a:t>assessments allow instructors, employers, and students to share a common language and establish standard performance procedures and expectations.  </a:t>
            </a:r>
          </a:p>
          <a:p>
            <a:pPr lvl="0"/>
            <a:r>
              <a:rPr lang="en-US" sz="2800" dirty="0"/>
              <a:t>Competencies require students to clearly demonstrate what they know and can do as measured against established benchmarks and rubrics for proficiency and </a:t>
            </a:r>
            <a:r>
              <a:rPr lang="en-US" sz="2800" dirty="0" smtClean="0"/>
              <a:t>mastery</a:t>
            </a:r>
            <a:r>
              <a:rPr lang="en-US" sz="2800" dirty="0"/>
              <a:t> </a:t>
            </a:r>
            <a:r>
              <a:rPr lang="en-US" sz="2800" dirty="0" smtClean="0"/>
              <a:t>(often employer driven).</a:t>
            </a:r>
            <a:endParaRPr lang="en-US" sz="2800" dirty="0"/>
          </a:p>
          <a:p>
            <a:pPr lvl="0"/>
            <a:r>
              <a:rPr lang="en-US" sz="2800" dirty="0"/>
              <a:t>CBE models empower students to manage the learning process, perhaps accelerating time to completion through prior learning assessments and self-paced online courses.  </a:t>
            </a:r>
          </a:p>
          <a:p>
            <a:pPr lvl="0"/>
            <a:r>
              <a:rPr lang="en-US" sz="2800" dirty="0"/>
              <a:t>CBE models purposefully align and integrate academic and other support services to help students complete programs and earn industry-recognized </a:t>
            </a:r>
            <a:r>
              <a:rPr lang="en-US" sz="2800" dirty="0" smtClean="0"/>
              <a:t>credentials/degrees.</a:t>
            </a:r>
            <a:endParaRPr lang="en-US" sz="2800" dirty="0"/>
          </a:p>
          <a:p>
            <a:endParaRPr lang="en-US" sz="2800" dirty="0"/>
          </a:p>
        </p:txBody>
      </p:sp>
    </p:spTree>
    <p:extLst>
      <p:ext uri="{BB962C8B-B14F-4D97-AF65-F5344CB8AC3E}">
        <p14:creationId xmlns:p14="http://schemas.microsoft.com/office/powerpoint/2010/main" val="2433633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emerging from the evaluation of CBE programs</a:t>
            </a:r>
            <a:endParaRPr lang="en-US" dirty="0"/>
          </a:p>
        </p:txBody>
      </p:sp>
      <p:sp>
        <p:nvSpPr>
          <p:cNvPr id="3" name="Content Placeholder 2"/>
          <p:cNvSpPr>
            <a:spLocks noGrp="1"/>
          </p:cNvSpPr>
          <p:nvPr>
            <p:ph idx="1"/>
          </p:nvPr>
        </p:nvSpPr>
        <p:spPr>
          <a:xfrm>
            <a:off x="457200" y="1200259"/>
            <a:ext cx="8229600" cy="5409861"/>
          </a:xfrm>
        </p:spPr>
        <p:txBody>
          <a:bodyPr>
            <a:normAutofit lnSpcReduction="10000"/>
          </a:bodyPr>
          <a:lstStyle/>
          <a:p>
            <a:pPr marL="0" indent="0">
              <a:buNone/>
            </a:pPr>
            <a:r>
              <a:rPr lang="en-US" b="1" dirty="0" smtClean="0"/>
              <a:t>Themes </a:t>
            </a:r>
            <a:r>
              <a:rPr lang="en-US" b="1" dirty="0"/>
              <a:t>emerging from evaluation of CBE programs: </a:t>
            </a:r>
            <a:endParaRPr lang="en-US" dirty="0"/>
          </a:p>
          <a:p>
            <a:r>
              <a:rPr lang="en-US" dirty="0" smtClean="0"/>
              <a:t>Direct </a:t>
            </a:r>
            <a:r>
              <a:rPr lang="en-US" dirty="0"/>
              <a:t>assessment of student learning is recognized by the Department of Education as an acceptable method to assess student learning. Direct assessment is being implemented in a variety of competency-based education degree programs around the country. </a:t>
            </a:r>
          </a:p>
          <a:p>
            <a:r>
              <a:rPr lang="en-US" dirty="0" smtClean="0"/>
              <a:t>Industry </a:t>
            </a:r>
            <a:r>
              <a:rPr lang="en-US" dirty="0"/>
              <a:t>and faculty involvement in transforming the curriculum into the competency-based format is critical to a program’s success. This is exemplified by Southern New Hampshire University’s (SNHU) commitment to transparency and to conducting faculty workshops to communicate progress and to allow for greater faculty participation and feedback. </a:t>
            </a:r>
          </a:p>
          <a:p>
            <a:r>
              <a:rPr lang="en-US" dirty="0" smtClean="0"/>
              <a:t>Many competency</a:t>
            </a:r>
            <a:r>
              <a:rPr lang="en-US" dirty="0"/>
              <a:t>-based programs took a year to develop. Great care was taken to ensure faculty and other stakeholders were involved in the process. </a:t>
            </a:r>
          </a:p>
          <a:p>
            <a:r>
              <a:rPr lang="en-US" dirty="0" smtClean="0"/>
              <a:t>Competency</a:t>
            </a:r>
            <a:r>
              <a:rPr lang="en-US" dirty="0"/>
              <a:t>-based education varies greatly in its execution. SNHU and </a:t>
            </a:r>
            <a:r>
              <a:rPr lang="en-US" dirty="0" smtClean="0"/>
              <a:t>WGU, for example, </a:t>
            </a:r>
            <a:r>
              <a:rPr lang="en-US" dirty="0"/>
              <a:t>created completely new methods to deliver and assess student competencies. </a:t>
            </a:r>
          </a:p>
          <a:p>
            <a:endParaRPr lang="en-US" dirty="0"/>
          </a:p>
        </p:txBody>
      </p:sp>
    </p:spTree>
    <p:extLst>
      <p:ext uri="{BB962C8B-B14F-4D97-AF65-F5344CB8AC3E}">
        <p14:creationId xmlns:p14="http://schemas.microsoft.com/office/powerpoint/2010/main" val="502172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Shift to CBE Requires</a:t>
            </a:r>
            <a:endParaRPr lang="en-US" dirty="0"/>
          </a:p>
        </p:txBody>
      </p:sp>
      <p:sp>
        <p:nvSpPr>
          <p:cNvPr id="3" name="Content Placeholder 2"/>
          <p:cNvSpPr>
            <a:spLocks noGrp="1"/>
          </p:cNvSpPr>
          <p:nvPr>
            <p:ph idx="1"/>
          </p:nvPr>
        </p:nvSpPr>
        <p:spPr>
          <a:xfrm>
            <a:off x="457200" y="1356814"/>
            <a:ext cx="8229600" cy="4769349"/>
          </a:xfrm>
        </p:spPr>
        <p:txBody>
          <a:bodyPr>
            <a:normAutofit fontScale="92500" lnSpcReduction="20000"/>
          </a:bodyPr>
          <a:lstStyle/>
          <a:p>
            <a:r>
              <a:rPr lang="en-US" sz="3200" i="1" dirty="0" smtClean="0"/>
              <a:t>Strong </a:t>
            </a:r>
            <a:r>
              <a:rPr lang="en-US" sz="3200" i="1" dirty="0"/>
              <a:t>Vision and </a:t>
            </a:r>
            <a:r>
              <a:rPr lang="en-US" sz="3200" i="1" dirty="0" smtClean="0"/>
              <a:t>Leadership</a:t>
            </a:r>
          </a:p>
          <a:p>
            <a:endParaRPr lang="en-US" sz="3200" i="1" dirty="0" smtClean="0"/>
          </a:p>
          <a:p>
            <a:r>
              <a:rPr lang="en-US" sz="3200" i="1" dirty="0"/>
              <a:t>Agreement on Competency Definitions</a:t>
            </a:r>
            <a:r>
              <a:rPr lang="en-US" sz="3200" dirty="0"/>
              <a:t> </a:t>
            </a:r>
            <a:endParaRPr lang="en-US" sz="3200" dirty="0" smtClean="0"/>
          </a:p>
          <a:p>
            <a:endParaRPr lang="en-US" sz="3200" dirty="0" smtClean="0"/>
          </a:p>
          <a:p>
            <a:r>
              <a:rPr lang="en-US" sz="3200" i="1" dirty="0"/>
              <a:t>Alignment with a Career Pathways </a:t>
            </a:r>
            <a:r>
              <a:rPr lang="en-US" sz="3200" i="1" dirty="0" smtClean="0"/>
              <a:t>Framework</a:t>
            </a:r>
          </a:p>
          <a:p>
            <a:endParaRPr lang="en-US" sz="3200" i="1" dirty="0" smtClean="0"/>
          </a:p>
          <a:p>
            <a:r>
              <a:rPr lang="en-US" sz="3200" i="1" dirty="0"/>
              <a:t>Significant Training and Support for </a:t>
            </a:r>
            <a:r>
              <a:rPr lang="en-US" sz="3200" i="1" dirty="0" smtClean="0"/>
              <a:t>Instructors</a:t>
            </a:r>
          </a:p>
          <a:p>
            <a:endParaRPr lang="en-US" sz="3200" i="1" dirty="0" smtClean="0"/>
          </a:p>
          <a:p>
            <a:r>
              <a:rPr lang="en-US" sz="3200" i="1" dirty="0"/>
              <a:t>Defining New Roles for Other Staff</a:t>
            </a:r>
            <a:endParaRPr lang="en-US" sz="3200" dirty="0"/>
          </a:p>
          <a:p>
            <a:pPr marL="0" indent="0">
              <a:buNone/>
            </a:pPr>
            <a:endParaRPr lang="en-US" sz="2800" dirty="0"/>
          </a:p>
          <a:p>
            <a:pPr marL="0" indent="0">
              <a:buNone/>
            </a:pPr>
            <a:endParaRPr lang="en-US" sz="2800" dirty="0"/>
          </a:p>
          <a:p>
            <a:pPr marL="0" indent="0">
              <a:buNone/>
            </a:pPr>
            <a:endParaRPr lang="en-US" sz="2800" dirty="0"/>
          </a:p>
          <a:p>
            <a:pPr marL="0" lvl="0" indent="0">
              <a:buNone/>
            </a:pPr>
            <a:endParaRPr lang="en-US" sz="2800" dirty="0"/>
          </a:p>
        </p:txBody>
      </p:sp>
    </p:spTree>
    <p:extLst>
      <p:ext uri="{BB962C8B-B14F-4D97-AF65-F5344CB8AC3E}">
        <p14:creationId xmlns:p14="http://schemas.microsoft.com/office/powerpoint/2010/main" val="2197810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up into sections </a:t>
            </a:r>
            <a:endParaRPr lang="en-US" dirty="0"/>
          </a:p>
        </p:txBody>
      </p:sp>
      <p:sp>
        <p:nvSpPr>
          <p:cNvPr id="4" name="TextBox 3"/>
          <p:cNvSpPr txBox="1"/>
          <p:nvPr/>
        </p:nvSpPr>
        <p:spPr>
          <a:xfrm>
            <a:off x="2452897" y="2648084"/>
            <a:ext cx="4418694" cy="1200329"/>
          </a:xfrm>
          <a:prstGeom prst="rect">
            <a:avLst/>
          </a:prstGeom>
          <a:noFill/>
        </p:spPr>
        <p:txBody>
          <a:bodyPr wrap="square" rtlCol="0">
            <a:spAutoFit/>
          </a:bodyPr>
          <a:lstStyle/>
          <a:p>
            <a:r>
              <a:rPr lang="en-US" sz="3600" dirty="0" smtClean="0"/>
              <a:t>Break up into 101 and Deep Dive Groups</a:t>
            </a:r>
            <a:endParaRPr lang="en-US" sz="3600" dirty="0"/>
          </a:p>
        </p:txBody>
      </p:sp>
    </p:spTree>
    <p:extLst>
      <p:ext uri="{BB962C8B-B14F-4D97-AF65-F5344CB8AC3E}">
        <p14:creationId xmlns:p14="http://schemas.microsoft.com/office/powerpoint/2010/main" val="84754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367" y="1600200"/>
            <a:ext cx="7620000" cy="4525963"/>
          </a:xfrm>
        </p:spPr>
        <p:txBody>
          <a:bodyPr>
            <a:normAutofit/>
          </a:bodyPr>
          <a:lstStyle/>
          <a:p>
            <a:pPr marL="0" indent="0" algn="ctr">
              <a:buNone/>
            </a:pPr>
            <a:endParaRPr lang="en-US" dirty="0" smtClean="0"/>
          </a:p>
          <a:p>
            <a:pPr marL="0" indent="0" algn="ctr">
              <a:buNone/>
            </a:pPr>
            <a:endParaRPr lang="en-US" dirty="0"/>
          </a:p>
          <a:p>
            <a:pPr marL="0" indent="0" algn="ctr">
              <a:buNone/>
            </a:pPr>
            <a:r>
              <a:rPr lang="en-US" sz="5400" b="1" i="1" dirty="0" smtClean="0">
                <a:solidFill>
                  <a:srgbClr val="376092"/>
                </a:solidFill>
                <a:effectLst>
                  <a:outerShdw blurRad="38100" dist="38100" dir="2700000" algn="tl">
                    <a:srgbClr val="000000">
                      <a:alpha val="43137"/>
                    </a:srgbClr>
                  </a:outerShdw>
                </a:effectLst>
                <a:latin typeface="Comic Sans MS" pitchFamily="66" charset="0"/>
              </a:rPr>
              <a:t>Thank You!</a:t>
            </a:r>
          </a:p>
          <a:p>
            <a:pPr marL="0" indent="0" algn="ctr">
              <a:buNone/>
            </a:pPr>
            <a:endParaRPr lang="en-US" sz="2400" dirty="0" smtClean="0">
              <a:effectLst>
                <a:outerShdw blurRad="38100" dist="38100" dir="2700000" algn="tl">
                  <a:srgbClr val="000000">
                    <a:alpha val="43137"/>
                  </a:srgbClr>
                </a:outerShdw>
              </a:effectLst>
            </a:endParaRPr>
          </a:p>
          <a:p>
            <a:pPr marL="0" indent="0" algn="ctr">
              <a:spcAft>
                <a:spcPts val="0"/>
              </a:spcAft>
              <a:buNone/>
            </a:pPr>
            <a:r>
              <a:rPr lang="en-US" sz="2400" dirty="0" smtClean="0">
                <a:solidFill>
                  <a:srgbClr val="17375E"/>
                </a:solidFill>
              </a:rPr>
              <a:t>Find resources for TAACCCT success at:</a:t>
            </a:r>
          </a:p>
          <a:p>
            <a:pPr marL="0" indent="0" algn="ctr">
              <a:spcAft>
                <a:spcPts val="0"/>
              </a:spcAft>
              <a:buNone/>
            </a:pPr>
            <a:r>
              <a:rPr lang="en-US" sz="2400" dirty="0" smtClean="0">
                <a:solidFill>
                  <a:srgbClr val="17375E"/>
                </a:solidFill>
                <a:hlinkClick r:id="rId3"/>
              </a:rPr>
              <a:t>https://etagrantees.workforce3one.org</a:t>
            </a:r>
            <a:r>
              <a:rPr lang="en-US" sz="2400" dirty="0" smtClean="0">
                <a:solidFill>
                  <a:srgbClr val="17375E"/>
                </a:solidFill>
              </a:rPr>
              <a:t> </a:t>
            </a:r>
          </a:p>
          <a:p>
            <a:pPr marL="0" indent="0" algn="ctr">
              <a:spcAft>
                <a:spcPts val="0"/>
              </a:spcAft>
              <a:buNone/>
            </a:pPr>
            <a:endParaRPr lang="en-US" sz="2400" dirty="0">
              <a:solidFill>
                <a:srgbClr val="17375E"/>
              </a:solidFill>
            </a:endParaRPr>
          </a:p>
          <a:p>
            <a:pPr marL="0" indent="0" algn="ctr">
              <a:spcAft>
                <a:spcPts val="0"/>
              </a:spcAft>
              <a:buNone/>
            </a:pPr>
            <a:r>
              <a:rPr lang="en-US" sz="2400" dirty="0" smtClean="0">
                <a:solidFill>
                  <a:srgbClr val="17375E"/>
                </a:solidFill>
              </a:rPr>
              <a:t>Subscribe to TLN resources, ask questions or </a:t>
            </a:r>
            <a:r>
              <a:rPr lang="en-US" sz="2400" dirty="0">
                <a:solidFill>
                  <a:srgbClr val="17375E"/>
                </a:solidFill>
              </a:rPr>
              <a:t>connect with peers </a:t>
            </a:r>
            <a:r>
              <a:rPr lang="en-US" sz="2400" dirty="0" smtClean="0">
                <a:solidFill>
                  <a:srgbClr val="17375E"/>
                </a:solidFill>
              </a:rPr>
              <a:t>at </a:t>
            </a:r>
            <a:r>
              <a:rPr lang="en-US" sz="2400" dirty="0">
                <a:solidFill>
                  <a:srgbClr val="17375E"/>
                </a:solidFill>
                <a:hlinkClick r:id="rId4"/>
              </a:rPr>
              <a:t>TAACCCT@dol.gov</a:t>
            </a:r>
            <a:r>
              <a:rPr lang="en-US" sz="2400" dirty="0">
                <a:solidFill>
                  <a:srgbClr val="17375E"/>
                </a:solidFill>
              </a:rPr>
              <a:t> </a:t>
            </a:r>
          </a:p>
          <a:p>
            <a:pPr marL="0" indent="0" algn="ctr">
              <a:spcAft>
                <a:spcPts val="0"/>
              </a:spcAft>
              <a:buNone/>
            </a:pPr>
            <a:endParaRPr lang="en-US" sz="2400" dirty="0"/>
          </a:p>
        </p:txBody>
      </p:sp>
    </p:spTree>
    <p:extLst>
      <p:ext uri="{BB962C8B-B14F-4D97-AF65-F5344CB8AC3E}">
        <p14:creationId xmlns:p14="http://schemas.microsoft.com/office/powerpoint/2010/main" val="2534637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1" y="274638"/>
            <a:ext cx="5245098" cy="703544"/>
          </a:xfrm>
        </p:spPr>
        <p:txBody>
          <a:bodyPr anchor="ctr">
            <a:normAutofit/>
          </a:bodyPr>
          <a:lstStyle/>
          <a:p>
            <a:r>
              <a:rPr lang="en-US" sz="1800" dirty="0" smtClean="0"/>
              <a:t>TAACCCT LEARNING NETWORK </a:t>
            </a:r>
            <a:br>
              <a:rPr lang="en-US" sz="1800" dirty="0" smtClean="0"/>
            </a:br>
            <a:r>
              <a:rPr lang="en-US" sz="1800" dirty="0" smtClean="0"/>
              <a:t>AT A GLANCE</a:t>
            </a:r>
            <a:endParaRPr lang="en-US" sz="1800" dirty="0"/>
          </a:p>
        </p:txBody>
      </p:sp>
      <p:graphicFrame>
        <p:nvGraphicFramePr>
          <p:cNvPr id="12" name="Diagram 11"/>
          <p:cNvGraphicFramePr/>
          <p:nvPr>
            <p:extLst>
              <p:ext uri="{D42A27DB-BD31-4B8C-83A1-F6EECF244321}">
                <p14:modId xmlns:p14="http://schemas.microsoft.com/office/powerpoint/2010/main" val="2375815186"/>
              </p:ext>
            </p:extLst>
          </p:nvPr>
        </p:nvGraphicFramePr>
        <p:xfrm>
          <a:off x="342900" y="1181100"/>
          <a:ext cx="65913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Rectangle 12"/>
          <p:cNvSpPr/>
          <p:nvPr/>
        </p:nvSpPr>
        <p:spPr>
          <a:xfrm>
            <a:off x="6934200" y="1803400"/>
            <a:ext cx="1739899" cy="417830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FFFFFF"/>
                </a:solidFill>
                <a:latin typeface="Arial"/>
                <a:cs typeface="Arial"/>
              </a:rPr>
              <a:t>Other Non-Federal Providers of TA and Resources for  TAACCCT Grantees:</a:t>
            </a:r>
          </a:p>
          <a:p>
            <a:pPr algn="ctr"/>
            <a:endParaRPr lang="en-US" sz="1400" dirty="0">
              <a:solidFill>
                <a:srgbClr val="FFFFFF"/>
              </a:solidFill>
              <a:latin typeface="Arial"/>
              <a:cs typeface="Arial"/>
            </a:endParaRPr>
          </a:p>
          <a:p>
            <a:pPr algn="ctr"/>
            <a:r>
              <a:rPr lang="en-US" sz="1400" dirty="0" smtClean="0">
                <a:solidFill>
                  <a:srgbClr val="FFFFFF"/>
                </a:solidFill>
                <a:latin typeface="Arial"/>
                <a:cs typeface="Arial"/>
              </a:rPr>
              <a:t>Creative Commons</a:t>
            </a:r>
          </a:p>
          <a:p>
            <a:pPr algn="ctr"/>
            <a:endParaRPr lang="en-US" sz="1400" dirty="0">
              <a:solidFill>
                <a:srgbClr val="FFFFFF"/>
              </a:solidFill>
              <a:latin typeface="Arial"/>
              <a:cs typeface="Arial"/>
            </a:endParaRPr>
          </a:p>
          <a:p>
            <a:pPr algn="ctr"/>
            <a:r>
              <a:rPr lang="en-US" sz="1400" dirty="0" smtClean="0">
                <a:solidFill>
                  <a:srgbClr val="FFFFFF"/>
                </a:solidFill>
                <a:latin typeface="Arial"/>
                <a:cs typeface="Arial"/>
              </a:rPr>
              <a:t>CAST</a:t>
            </a:r>
          </a:p>
          <a:p>
            <a:pPr algn="ctr"/>
            <a:endParaRPr lang="en-US" sz="1400" dirty="0">
              <a:solidFill>
                <a:srgbClr val="FFFFFF"/>
              </a:solidFill>
              <a:latin typeface="Arial"/>
              <a:cs typeface="Arial"/>
            </a:endParaRPr>
          </a:p>
          <a:p>
            <a:pPr algn="ctr"/>
            <a:r>
              <a:rPr lang="en-US" sz="1400" dirty="0" smtClean="0">
                <a:solidFill>
                  <a:srgbClr val="FFFFFF"/>
                </a:solidFill>
                <a:latin typeface="Arial"/>
                <a:cs typeface="Arial"/>
              </a:rPr>
              <a:t>The Transformative Change Initiative</a:t>
            </a:r>
          </a:p>
          <a:p>
            <a:pPr algn="ctr"/>
            <a:endParaRPr lang="en-US" sz="1400" dirty="0">
              <a:solidFill>
                <a:srgbClr val="FFFFFF"/>
              </a:solidFill>
              <a:latin typeface="Arial"/>
              <a:cs typeface="Arial"/>
            </a:endParaRPr>
          </a:p>
          <a:p>
            <a:pPr algn="ctr"/>
            <a:endParaRPr lang="en-US" dirty="0">
              <a:solidFill>
                <a:srgbClr val="FFFFFF"/>
              </a:solidFill>
              <a:latin typeface="Arial"/>
              <a:cs typeface="Arial"/>
            </a:endParaRPr>
          </a:p>
        </p:txBody>
      </p:sp>
    </p:spTree>
    <p:extLst>
      <p:ext uri="{BB962C8B-B14F-4D97-AF65-F5344CB8AC3E}">
        <p14:creationId xmlns:p14="http://schemas.microsoft.com/office/powerpoint/2010/main" val="4200139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a:t>
            </a:r>
            <a:endParaRPr lang="en-US" dirty="0"/>
          </a:p>
        </p:txBody>
      </p:sp>
      <p:sp>
        <p:nvSpPr>
          <p:cNvPr id="10" name="Content Placeholder 2"/>
          <p:cNvSpPr txBox="1">
            <a:spLocks/>
          </p:cNvSpPr>
          <p:nvPr/>
        </p:nvSpPr>
        <p:spPr>
          <a:xfrm>
            <a:off x="930100" y="1877491"/>
            <a:ext cx="2229474" cy="1537368"/>
          </a:xfrm>
          <a:prstGeom prst="rect">
            <a:avLst/>
          </a:prstGeom>
          <a:solidFill>
            <a:schemeClr val="bg1">
              <a:lumMod val="75000"/>
              <a:alpha val="85000"/>
            </a:schemeClr>
          </a:solidFill>
        </p:spPr>
        <p:txBody>
          <a:bodyPr vert="horz" lIns="91440" tIns="45720" rIns="91440" bIns="45720" rtlCol="0">
            <a:normAutofit/>
          </a:bodyPr>
          <a:lst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1" dirty="0" smtClean="0"/>
              <a:t>Barbara Endel, PhD </a:t>
            </a:r>
          </a:p>
          <a:p>
            <a:pPr marL="0" indent="0">
              <a:buNone/>
            </a:pPr>
            <a:r>
              <a:rPr lang="en-US" sz="1600" dirty="0" smtClean="0"/>
              <a:t>Senior Director</a:t>
            </a:r>
          </a:p>
          <a:p>
            <a:pPr marL="0" indent="0">
              <a:buNone/>
            </a:pPr>
            <a:r>
              <a:rPr lang="en-US" sz="1600" dirty="0" smtClean="0"/>
              <a:t>Jobs for the Future</a:t>
            </a:r>
            <a:endParaRPr lang="en-US" sz="1600" dirty="0"/>
          </a:p>
        </p:txBody>
      </p:sp>
      <p:sp>
        <p:nvSpPr>
          <p:cNvPr id="11" name="Content Placeholder 2"/>
          <p:cNvSpPr txBox="1">
            <a:spLocks/>
          </p:cNvSpPr>
          <p:nvPr/>
        </p:nvSpPr>
        <p:spPr>
          <a:xfrm>
            <a:off x="3408482" y="1878293"/>
            <a:ext cx="2229474" cy="1537368"/>
          </a:xfrm>
          <a:prstGeom prst="rect">
            <a:avLst/>
          </a:prstGeom>
          <a:solidFill>
            <a:schemeClr val="bg1">
              <a:lumMod val="75000"/>
              <a:alpha val="85000"/>
            </a:schemeClr>
          </a:solidFill>
        </p:spPr>
        <p:txBody>
          <a:bodyPr vert="horz" lIns="91440" tIns="45720" rIns="91440" bIns="45720" rtlCol="0">
            <a:normAutofit fontScale="92500" lnSpcReduction="20000"/>
          </a:bodyPr>
          <a:lst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1" dirty="0" smtClean="0"/>
              <a:t>Tara Smith</a:t>
            </a:r>
          </a:p>
          <a:p>
            <a:pPr marL="0" indent="0">
              <a:buNone/>
            </a:pPr>
            <a:r>
              <a:rPr lang="en-US" sz="1600" dirty="0" smtClean="0"/>
              <a:t>Senior Program Manager </a:t>
            </a:r>
          </a:p>
          <a:p>
            <a:pPr marL="0" indent="0">
              <a:buNone/>
            </a:pPr>
            <a:r>
              <a:rPr lang="en-US" sz="1600" dirty="0"/>
              <a:t>Jobs for the Future</a:t>
            </a:r>
          </a:p>
          <a:p>
            <a:pPr marL="0" indent="0">
              <a:buNone/>
            </a:pPr>
            <a:r>
              <a:rPr lang="en-US" sz="1600" dirty="0" smtClean="0"/>
              <a:t> </a:t>
            </a:r>
            <a:endParaRPr lang="en-US" sz="1600" dirty="0"/>
          </a:p>
        </p:txBody>
      </p:sp>
      <p:sp>
        <p:nvSpPr>
          <p:cNvPr id="12" name="Content Placeholder 2"/>
          <p:cNvSpPr txBox="1">
            <a:spLocks/>
          </p:cNvSpPr>
          <p:nvPr/>
        </p:nvSpPr>
        <p:spPr>
          <a:xfrm>
            <a:off x="5923909" y="1873429"/>
            <a:ext cx="2229474" cy="1537368"/>
          </a:xfrm>
          <a:prstGeom prst="rect">
            <a:avLst/>
          </a:prstGeom>
          <a:solidFill>
            <a:schemeClr val="bg1">
              <a:lumMod val="75000"/>
              <a:alpha val="85000"/>
            </a:schemeClr>
          </a:solidFill>
        </p:spPr>
        <p:txBody>
          <a:bodyPr vert="horz" lIns="91440" tIns="45720" rIns="91440" bIns="45720" rtlCol="0">
            <a:normAutofit fontScale="92500" lnSpcReduction="10000"/>
          </a:bodyPr>
          <a:lst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1" dirty="0" smtClean="0"/>
              <a:t>Nancy </a:t>
            </a:r>
            <a:r>
              <a:rPr lang="en-US" sz="1600" b="1" dirty="0" err="1" smtClean="0"/>
              <a:t>Thibeault</a:t>
            </a:r>
            <a:r>
              <a:rPr lang="en-US" sz="1600" b="1" dirty="0" smtClean="0"/>
              <a:t> </a:t>
            </a:r>
          </a:p>
          <a:p>
            <a:pPr marL="0" indent="0">
              <a:buNone/>
            </a:pPr>
            <a:r>
              <a:rPr lang="en-US" sz="1600" dirty="0" smtClean="0"/>
              <a:t>Dean, Distance Learning </a:t>
            </a:r>
          </a:p>
          <a:p>
            <a:pPr marL="0" indent="0">
              <a:buNone/>
            </a:pPr>
            <a:r>
              <a:rPr lang="en-US" sz="1600" dirty="0" smtClean="0"/>
              <a:t>Sinclair Community College </a:t>
            </a:r>
            <a:endParaRPr lang="en-US" sz="1600" dirty="0"/>
          </a:p>
          <a:p>
            <a:pPr marL="0" indent="0">
              <a:buNone/>
            </a:pPr>
            <a:endParaRPr lang="en-US" sz="1600" dirty="0" smtClean="0"/>
          </a:p>
        </p:txBody>
      </p:sp>
      <p:sp>
        <p:nvSpPr>
          <p:cNvPr id="13" name="Content Placeholder 2"/>
          <p:cNvSpPr txBox="1">
            <a:spLocks/>
          </p:cNvSpPr>
          <p:nvPr/>
        </p:nvSpPr>
        <p:spPr>
          <a:xfrm>
            <a:off x="2044837" y="3649706"/>
            <a:ext cx="2229474" cy="1537368"/>
          </a:xfrm>
          <a:prstGeom prst="rect">
            <a:avLst/>
          </a:prstGeom>
          <a:solidFill>
            <a:schemeClr val="bg1">
              <a:lumMod val="75000"/>
              <a:alpha val="85000"/>
            </a:schemeClr>
          </a:solidFill>
        </p:spPr>
        <p:txBody>
          <a:bodyPr vert="horz" lIns="91440" tIns="45720" rIns="91440" bIns="45720" rtlCol="0">
            <a:normAutofit fontScale="92500" lnSpcReduction="10000"/>
          </a:bodyPr>
          <a:lst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1" dirty="0" smtClean="0"/>
              <a:t>Ed Sargent </a:t>
            </a:r>
          </a:p>
          <a:p>
            <a:pPr marL="0" indent="0">
              <a:buNone/>
            </a:pPr>
            <a:r>
              <a:rPr lang="en-US" sz="1600" dirty="0" smtClean="0"/>
              <a:t>Project Director, PACE-IT</a:t>
            </a:r>
          </a:p>
          <a:p>
            <a:pPr marL="0" indent="0">
              <a:buNone/>
            </a:pPr>
            <a:r>
              <a:rPr lang="en-US" sz="1600" dirty="0" smtClean="0"/>
              <a:t>Edmonds Community College </a:t>
            </a:r>
          </a:p>
        </p:txBody>
      </p:sp>
      <p:sp>
        <p:nvSpPr>
          <p:cNvPr id="7" name="Content Placeholder 2"/>
          <p:cNvSpPr txBox="1">
            <a:spLocks/>
          </p:cNvSpPr>
          <p:nvPr/>
        </p:nvSpPr>
        <p:spPr>
          <a:xfrm>
            <a:off x="4664859" y="3634116"/>
            <a:ext cx="2229474" cy="1537368"/>
          </a:xfrm>
          <a:prstGeom prst="rect">
            <a:avLst/>
          </a:prstGeom>
          <a:solidFill>
            <a:schemeClr val="bg1">
              <a:lumMod val="75000"/>
              <a:alpha val="85000"/>
            </a:schemeClr>
          </a:solidFill>
        </p:spPr>
        <p:txBody>
          <a:bodyPr vert="horz" lIns="91440" tIns="45720" rIns="91440" bIns="45720" rtlCol="0">
            <a:normAutofit fontScale="85000" lnSpcReduction="20000"/>
          </a:bodyPr>
          <a:lst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1" dirty="0" smtClean="0"/>
              <a:t>Linda </a:t>
            </a:r>
            <a:r>
              <a:rPr lang="en-US" sz="1600" b="1" dirty="0" err="1" smtClean="0"/>
              <a:t>Smarzik</a:t>
            </a:r>
            <a:endParaRPr lang="en-US" sz="1600" b="1" dirty="0" smtClean="0"/>
          </a:p>
          <a:p>
            <a:pPr marL="0" indent="0">
              <a:buNone/>
            </a:pPr>
            <a:r>
              <a:rPr lang="en-US" sz="1600" dirty="0" smtClean="0"/>
              <a:t>Dean, Computer Studies and Advanced Technology</a:t>
            </a:r>
            <a:endParaRPr lang="en-US" sz="1600" dirty="0"/>
          </a:p>
          <a:p>
            <a:pPr marL="0" indent="0">
              <a:buNone/>
            </a:pPr>
            <a:r>
              <a:rPr lang="en-US" sz="1600" dirty="0" smtClean="0"/>
              <a:t>Austin Community College</a:t>
            </a:r>
            <a:endParaRPr lang="en-US" sz="1600" dirty="0"/>
          </a:p>
        </p:txBody>
      </p:sp>
    </p:spTree>
    <p:extLst>
      <p:ext uri="{BB962C8B-B14F-4D97-AF65-F5344CB8AC3E}">
        <p14:creationId xmlns:p14="http://schemas.microsoft.com/office/powerpoint/2010/main" val="1177724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a:xfrm>
            <a:off x="3324390" y="274639"/>
            <a:ext cx="5362410" cy="797806"/>
          </a:xfrm>
          <a:prstGeom prst="rect">
            <a:avLst/>
          </a:prstGeom>
        </p:spPr>
        <p:txBody>
          <a:bodyPr>
            <a:normAutofit/>
          </a:bodyPr>
          <a:lstStyle/>
          <a:p>
            <a:pPr lvl="0">
              <a:defRPr sz="1800"/>
            </a:pPr>
            <a:r>
              <a:rPr lang="en-US" sz="2000" dirty="0" smtClean="0"/>
              <a:t>TODAY’S AGENDA</a:t>
            </a:r>
            <a:endParaRPr sz="2000" dirty="0"/>
          </a:p>
        </p:txBody>
      </p:sp>
      <p:sp>
        <p:nvSpPr>
          <p:cNvPr id="2" name="TextBox 1"/>
          <p:cNvSpPr txBox="1"/>
          <p:nvPr/>
        </p:nvSpPr>
        <p:spPr>
          <a:xfrm>
            <a:off x="532350" y="1405250"/>
            <a:ext cx="7800541" cy="3785652"/>
          </a:xfrm>
          <a:prstGeom prst="rect">
            <a:avLst/>
          </a:prstGeom>
          <a:noFill/>
        </p:spPr>
        <p:txBody>
          <a:bodyPr wrap="square" rtlCol="0">
            <a:spAutoFit/>
          </a:bodyPr>
          <a:lstStyle/>
          <a:p>
            <a:pPr marL="342900" indent="-342900">
              <a:buFont typeface="Arial"/>
              <a:buChar char="•"/>
            </a:pPr>
            <a:r>
              <a:rPr lang="en-US" sz="2000" dirty="0" smtClean="0">
                <a:latin typeface="Arial"/>
                <a:cs typeface="Arial"/>
              </a:rPr>
              <a:t>WELCOME AND INTRODUCTIONS</a:t>
            </a:r>
          </a:p>
          <a:p>
            <a:pPr marL="342900" indent="-342900">
              <a:buFont typeface="Arial"/>
              <a:buChar char="•"/>
            </a:pPr>
            <a:endParaRPr lang="en-US" sz="2000" dirty="0">
              <a:latin typeface="Arial"/>
              <a:cs typeface="Arial"/>
            </a:endParaRPr>
          </a:p>
          <a:p>
            <a:pPr marL="342900" indent="-342900">
              <a:buFont typeface="Arial"/>
              <a:buChar char="•"/>
            </a:pPr>
            <a:r>
              <a:rPr lang="en-US" sz="2000" dirty="0" smtClean="0">
                <a:latin typeface="Arial"/>
                <a:cs typeface="Arial"/>
              </a:rPr>
              <a:t>OPENING PLENARY:  AN OVERVIEW OF COMPETENCY BASED LEARNING APPROACHES </a:t>
            </a:r>
          </a:p>
          <a:p>
            <a:pPr marL="342900" indent="-342900">
              <a:buFont typeface="Arial"/>
              <a:buChar char="•"/>
            </a:pPr>
            <a:endParaRPr lang="en-US" sz="2000" dirty="0">
              <a:latin typeface="Arial"/>
              <a:cs typeface="Arial"/>
            </a:endParaRPr>
          </a:p>
          <a:p>
            <a:pPr marL="342900" indent="-342900">
              <a:buFont typeface="Arial"/>
              <a:buChar char="•"/>
            </a:pPr>
            <a:r>
              <a:rPr lang="en-US" sz="2000" dirty="0" smtClean="0">
                <a:latin typeface="Arial"/>
                <a:cs typeface="Arial"/>
              </a:rPr>
              <a:t>BREAK-UP INTO GROUPS:  101 AND DEEP DIVE (50-60 MIN SESSION)</a:t>
            </a:r>
          </a:p>
          <a:p>
            <a:pPr marL="342900" indent="-342900">
              <a:buFont typeface="Arial"/>
              <a:buChar char="•"/>
            </a:pPr>
            <a:endParaRPr lang="en-US" sz="2000" dirty="0">
              <a:latin typeface="Arial"/>
              <a:cs typeface="Arial"/>
            </a:endParaRPr>
          </a:p>
          <a:p>
            <a:pPr marL="342900" indent="-342900">
              <a:buFont typeface="Arial"/>
              <a:buChar char="•"/>
            </a:pPr>
            <a:r>
              <a:rPr lang="en-US" sz="2000" dirty="0" smtClean="0">
                <a:latin typeface="Arial"/>
                <a:cs typeface="Arial"/>
              </a:rPr>
              <a:t>WRAP-UP:  TAKE-AWAYS, AND WHERE THE FIELD IS HEADING</a:t>
            </a:r>
          </a:p>
          <a:p>
            <a:pPr marL="342900" indent="-342900">
              <a:buFont typeface="Arial"/>
              <a:buChar char="•"/>
            </a:pPr>
            <a:endParaRPr lang="en-US" sz="2000" dirty="0">
              <a:latin typeface="Arial"/>
              <a:cs typeface="Arial"/>
            </a:endParaRPr>
          </a:p>
          <a:p>
            <a:pPr marL="342900" indent="-342900">
              <a:buFont typeface="Arial"/>
              <a:buChar char="•"/>
            </a:pPr>
            <a:r>
              <a:rPr lang="en-US" sz="2000" dirty="0" smtClean="0">
                <a:latin typeface="Arial"/>
                <a:cs typeface="Arial"/>
              </a:rPr>
              <a:t>RESOURCES FOR YOUR WORK</a:t>
            </a:r>
            <a:endParaRPr lang="en-US" sz="2000" dirty="0">
              <a:latin typeface="Arial"/>
              <a:cs typeface="Arial"/>
            </a:endParaRPr>
          </a:p>
        </p:txBody>
      </p:sp>
    </p:spTree>
    <p:extLst>
      <p:ext uri="{BB962C8B-B14F-4D97-AF65-F5344CB8AC3E}">
        <p14:creationId xmlns:p14="http://schemas.microsoft.com/office/powerpoint/2010/main" val="3734051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noAutofit/>
          </a:bodyPr>
          <a:lstStyle/>
          <a:p>
            <a:r>
              <a:rPr lang="en-US" sz="2400" dirty="0" smtClean="0">
                <a:cs typeface="Arial" charset="0"/>
              </a:rPr>
              <a:t>Problem we are trying to solve</a:t>
            </a:r>
            <a:endParaRPr lang="en-US" sz="2400" dirty="0">
              <a:cs typeface="Arial" charset="0"/>
            </a:endParaRPr>
          </a:p>
        </p:txBody>
      </p:sp>
      <p:sp>
        <p:nvSpPr>
          <p:cNvPr id="53250" name="Content Placeholder 2"/>
          <p:cNvSpPr>
            <a:spLocks noGrp="1"/>
          </p:cNvSpPr>
          <p:nvPr>
            <p:ph idx="1"/>
          </p:nvPr>
        </p:nvSpPr>
        <p:spPr>
          <a:xfrm>
            <a:off x="335761" y="1513252"/>
            <a:ext cx="8608348" cy="4772025"/>
          </a:xfrm>
        </p:spPr>
        <p:txBody>
          <a:bodyPr/>
          <a:lstStyle/>
          <a:p>
            <a:pPr marL="114300" indent="0">
              <a:buFont typeface="Arial" charset="0"/>
              <a:buNone/>
            </a:pPr>
            <a:endParaRPr lang="en-US" sz="1000" dirty="0">
              <a:latin typeface="Arial" charset="0"/>
            </a:endParaRPr>
          </a:p>
          <a:p>
            <a:pPr marL="114300" indent="0">
              <a:buNone/>
            </a:pPr>
            <a:r>
              <a:rPr lang="en-US" sz="2800" dirty="0"/>
              <a:t>The national imperative to improve postsecondary degree </a:t>
            </a:r>
            <a:r>
              <a:rPr lang="en-US" sz="2800" dirty="0" smtClean="0"/>
              <a:t>and credential </a:t>
            </a:r>
            <a:r>
              <a:rPr lang="en-US" sz="2800" u="sng" dirty="0" smtClean="0"/>
              <a:t>completion and connect students to the labor market</a:t>
            </a:r>
            <a:r>
              <a:rPr lang="en-US" sz="2800" dirty="0" smtClean="0"/>
              <a:t> is driving strong innovations </a:t>
            </a:r>
            <a:r>
              <a:rPr lang="en-US" sz="2800" dirty="0"/>
              <a:t>within colleges </a:t>
            </a:r>
            <a:r>
              <a:rPr lang="en-US" sz="2800" dirty="0" smtClean="0"/>
              <a:t>to </a:t>
            </a:r>
            <a:r>
              <a:rPr lang="en-US" sz="2800" dirty="0"/>
              <a:t>improve student retention and academic success, particularly of non-traditional learners. </a:t>
            </a:r>
            <a:endParaRPr lang="en-US" sz="2800" dirty="0" smtClean="0"/>
          </a:p>
          <a:p>
            <a:pPr marL="114300" indent="0">
              <a:buNone/>
            </a:pPr>
            <a:endParaRPr lang="en-US" sz="2800" dirty="0"/>
          </a:p>
          <a:p>
            <a:pPr marL="114300" indent="0">
              <a:buNone/>
            </a:pPr>
            <a:r>
              <a:rPr lang="en-US" sz="2800" dirty="0" smtClean="0"/>
              <a:t>Competency Based Education (CBE) is one such strong innovation.</a:t>
            </a:r>
            <a:endParaRPr lang="en-US" sz="2800" dirty="0"/>
          </a:p>
          <a:p>
            <a:pPr marL="114300" indent="0">
              <a:buFont typeface="Arial" charset="0"/>
              <a:buNone/>
            </a:pPr>
            <a:endParaRPr lang="en-US" sz="2800" dirty="0">
              <a:latin typeface="Arial" charset="0"/>
            </a:endParaRPr>
          </a:p>
          <a:p>
            <a:pPr marL="114300" indent="0">
              <a:buFont typeface="Arial" charset="0"/>
              <a:buNone/>
            </a:pPr>
            <a:endParaRPr lang="en-US" sz="2800" dirty="0">
              <a:latin typeface="Arial" charset="0"/>
            </a:endParaRPr>
          </a:p>
        </p:txBody>
      </p:sp>
    </p:spTree>
    <p:extLst>
      <p:ext uri="{BB962C8B-B14F-4D97-AF65-F5344CB8AC3E}">
        <p14:creationId xmlns:p14="http://schemas.microsoft.com/office/powerpoint/2010/main" val="3364195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noAutofit/>
          </a:bodyPr>
          <a:lstStyle/>
          <a:p>
            <a:r>
              <a:rPr lang="en-US" sz="2400" dirty="0" smtClean="0">
                <a:cs typeface="Arial" charset="0"/>
              </a:rPr>
              <a:t>Today’s Session </a:t>
            </a:r>
            <a:endParaRPr lang="en-US" sz="2400" dirty="0">
              <a:cs typeface="Arial" charset="0"/>
            </a:endParaRPr>
          </a:p>
        </p:txBody>
      </p:sp>
      <p:sp>
        <p:nvSpPr>
          <p:cNvPr id="53250" name="Content Placeholder 2"/>
          <p:cNvSpPr>
            <a:spLocks noGrp="1"/>
          </p:cNvSpPr>
          <p:nvPr>
            <p:ph idx="1"/>
          </p:nvPr>
        </p:nvSpPr>
        <p:spPr>
          <a:xfrm>
            <a:off x="335761" y="1287234"/>
            <a:ext cx="8608348" cy="5166331"/>
          </a:xfrm>
        </p:spPr>
        <p:txBody>
          <a:bodyPr>
            <a:normAutofit fontScale="47500" lnSpcReduction="20000"/>
          </a:bodyPr>
          <a:lstStyle/>
          <a:p>
            <a:pPr marL="114300" indent="0">
              <a:buFont typeface="Arial" charset="0"/>
              <a:buNone/>
            </a:pPr>
            <a:endParaRPr lang="en-US" sz="1000" dirty="0">
              <a:latin typeface="Arial" charset="0"/>
            </a:endParaRPr>
          </a:p>
          <a:p>
            <a:pPr marL="114300" indent="0">
              <a:buNone/>
            </a:pPr>
            <a:r>
              <a:rPr lang="en-US" sz="3600" b="1" dirty="0" smtClean="0"/>
              <a:t>Competency</a:t>
            </a:r>
            <a:r>
              <a:rPr lang="en-US" sz="3600" b="1" dirty="0"/>
              <a:t>-Based Education (CBE) programs have proven to be a game changer for adult learners, colleges, and employers. </a:t>
            </a:r>
            <a:endParaRPr lang="en-US" sz="3600" b="1" dirty="0" smtClean="0"/>
          </a:p>
          <a:p>
            <a:pPr marL="114300" indent="0">
              <a:buNone/>
            </a:pPr>
            <a:endParaRPr lang="en-US" sz="3600" b="1" dirty="0" smtClean="0"/>
          </a:p>
          <a:p>
            <a:pPr marL="114300" indent="0">
              <a:buNone/>
            </a:pPr>
            <a:r>
              <a:rPr lang="en-US" sz="3600" b="1" dirty="0" smtClean="0"/>
              <a:t>CBE </a:t>
            </a:r>
            <a:r>
              <a:rPr lang="en-US" sz="3600" b="1" dirty="0"/>
              <a:t>is a growing </a:t>
            </a:r>
            <a:r>
              <a:rPr lang="en-US" sz="3600" b="1" dirty="0" smtClean="0"/>
              <a:t>movement, with more </a:t>
            </a:r>
            <a:r>
              <a:rPr lang="en-US" sz="3600" b="1" dirty="0"/>
              <a:t>than three hundred institutions (two-year and four-year) offering competency-based workforce training and academic programs.  </a:t>
            </a:r>
            <a:endParaRPr lang="en-US" sz="3600" b="1" dirty="0" smtClean="0"/>
          </a:p>
          <a:p>
            <a:pPr marL="114300" indent="0">
              <a:buNone/>
            </a:pPr>
            <a:endParaRPr lang="en-US" sz="3600" b="1" dirty="0" smtClean="0"/>
          </a:p>
          <a:p>
            <a:pPr marL="114300" indent="0">
              <a:buNone/>
            </a:pPr>
            <a:r>
              <a:rPr lang="en-US" sz="3600" b="1" dirty="0" smtClean="0"/>
              <a:t>Emphasis </a:t>
            </a:r>
            <a:r>
              <a:rPr lang="en-US" sz="3600" b="1" dirty="0"/>
              <a:t>on demonstrated proficiency and mastery of established, widely accepted competencies – what students know and can do – addresses long-standing concerns about the subjectivity and relevance of education. </a:t>
            </a:r>
            <a:endParaRPr lang="en-US" sz="3600" b="1" dirty="0" smtClean="0"/>
          </a:p>
          <a:p>
            <a:pPr marL="114300" indent="0">
              <a:buNone/>
            </a:pPr>
            <a:endParaRPr lang="en-US" sz="3600" b="1" dirty="0" smtClean="0"/>
          </a:p>
          <a:p>
            <a:pPr marL="114300" indent="0">
              <a:buNone/>
            </a:pPr>
            <a:r>
              <a:rPr lang="en-US" sz="3600" b="1" dirty="0" smtClean="0"/>
              <a:t>Given </a:t>
            </a:r>
            <a:r>
              <a:rPr lang="en-US" sz="3600" b="1" dirty="0"/>
              <a:t>the promise of CBE </a:t>
            </a:r>
            <a:r>
              <a:rPr lang="en-US" sz="3600" b="1" dirty="0" smtClean="0"/>
              <a:t>programs as an acceleration strategy, </a:t>
            </a:r>
            <a:r>
              <a:rPr lang="en-US" sz="3600" b="1" dirty="0"/>
              <a:t>it is essential for colleges to explore new and better ways to help students succeed</a:t>
            </a:r>
            <a:r>
              <a:rPr lang="en-US" sz="3600" b="1" dirty="0" smtClean="0"/>
              <a:t>. </a:t>
            </a:r>
          </a:p>
          <a:p>
            <a:pPr marL="114300" indent="0">
              <a:buNone/>
            </a:pPr>
            <a:endParaRPr lang="en-US" sz="3600" b="1" dirty="0" smtClean="0"/>
          </a:p>
          <a:p>
            <a:pPr marL="114300" indent="0">
              <a:buNone/>
            </a:pPr>
            <a:r>
              <a:rPr lang="en-US" sz="3600" b="1" dirty="0" smtClean="0"/>
              <a:t>This </a:t>
            </a:r>
            <a:r>
              <a:rPr lang="en-US" sz="3600" b="1" dirty="0"/>
              <a:t>institute </a:t>
            </a:r>
            <a:r>
              <a:rPr lang="en-US" sz="3600" b="1" dirty="0" smtClean="0"/>
              <a:t>will divide into a </a:t>
            </a:r>
            <a:r>
              <a:rPr lang="en-US" sz="3600" b="1" dirty="0"/>
              <a:t>101 break-out; and for those well into their implementation of CBE, a Deep Dive discussion is provided to facilitate questions, challenges, and sharing of lessons learned.</a:t>
            </a:r>
            <a:endParaRPr lang="en-US" sz="3600" dirty="0"/>
          </a:p>
          <a:p>
            <a:pPr marL="114300" indent="0">
              <a:buFont typeface="Arial" charset="0"/>
              <a:buNone/>
            </a:pPr>
            <a:endParaRPr lang="en-US" sz="2800" dirty="0">
              <a:latin typeface="Arial" charset="0"/>
            </a:endParaRPr>
          </a:p>
          <a:p>
            <a:pPr marL="114300" indent="0">
              <a:buFont typeface="Arial" charset="0"/>
              <a:buNone/>
            </a:pPr>
            <a:endParaRPr lang="en-US" sz="2800" dirty="0">
              <a:latin typeface="Arial" charset="0"/>
            </a:endParaRPr>
          </a:p>
        </p:txBody>
      </p:sp>
    </p:spTree>
    <p:extLst>
      <p:ext uri="{BB962C8B-B14F-4D97-AF65-F5344CB8AC3E}">
        <p14:creationId xmlns:p14="http://schemas.microsoft.com/office/powerpoint/2010/main" val="2062129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Competency Based Education?</a:t>
            </a:r>
            <a:endParaRPr lang="en-US" dirty="0"/>
          </a:p>
        </p:txBody>
      </p:sp>
      <p:sp>
        <p:nvSpPr>
          <p:cNvPr id="3" name="Content Placeholder 2"/>
          <p:cNvSpPr>
            <a:spLocks noGrp="1"/>
          </p:cNvSpPr>
          <p:nvPr>
            <p:ph idx="1"/>
          </p:nvPr>
        </p:nvSpPr>
        <p:spPr>
          <a:xfrm>
            <a:off x="457200" y="1200259"/>
            <a:ext cx="8229600" cy="5409861"/>
          </a:xfrm>
        </p:spPr>
        <p:txBody>
          <a:bodyPr>
            <a:normAutofit/>
          </a:bodyPr>
          <a:lstStyle/>
          <a:p>
            <a:pPr marL="0" indent="0">
              <a:buNone/>
            </a:pPr>
            <a:r>
              <a:rPr lang="en-US" dirty="0" smtClean="0"/>
              <a:t>Two primary ways CBE models are structured:</a:t>
            </a:r>
          </a:p>
          <a:p>
            <a:endParaRPr lang="en-US" dirty="0"/>
          </a:p>
          <a:p>
            <a:pPr marL="457200" indent="-457200">
              <a:buAutoNum type="arabicPeriod"/>
            </a:pPr>
            <a:r>
              <a:rPr lang="en-US" b="1" dirty="0" smtClean="0"/>
              <a:t>Direct Assessment</a:t>
            </a:r>
            <a:r>
              <a:rPr lang="en-US" dirty="0" smtClean="0"/>
              <a:t>; an </a:t>
            </a:r>
            <a:r>
              <a:rPr lang="en-US" dirty="0"/>
              <a:t>instructional program that, in lieu of credit hours or clock hours as a measure of student learning, utilizes direct assessment of student learning, or recognizes the direct assessment of student learning by others. The assessment must be consistent with the accreditation of the institution or program utilizing the results of the assessment</a:t>
            </a:r>
            <a:r>
              <a:rPr lang="en-US" dirty="0" smtClean="0"/>
              <a:t>.</a:t>
            </a:r>
          </a:p>
          <a:p>
            <a:pPr marL="457200" indent="-457200">
              <a:buAutoNum type="arabicPeriod"/>
            </a:pPr>
            <a:endParaRPr lang="en-US" dirty="0" smtClean="0"/>
          </a:p>
          <a:p>
            <a:pPr marL="457200" indent="-457200">
              <a:buAutoNum type="arabicPeriod"/>
            </a:pPr>
            <a:r>
              <a:rPr lang="en-US" b="1" dirty="0" smtClean="0"/>
              <a:t>Credit Based CBE</a:t>
            </a:r>
            <a:r>
              <a:rPr lang="en-US" dirty="0" smtClean="0"/>
              <a:t>; other competency</a:t>
            </a:r>
            <a:r>
              <a:rPr lang="en-US" dirty="0"/>
              <a:t>-based </a:t>
            </a:r>
            <a:r>
              <a:rPr lang="en-US" dirty="0" smtClean="0"/>
              <a:t>programs designed to </a:t>
            </a:r>
            <a:r>
              <a:rPr lang="en-US" dirty="0"/>
              <a:t>track learning back </a:t>
            </a:r>
            <a:r>
              <a:rPr lang="en-US" dirty="0" smtClean="0"/>
              <a:t>to seat time under the standard college credit hour.</a:t>
            </a:r>
            <a:endParaRPr lang="en-US" dirty="0"/>
          </a:p>
        </p:txBody>
      </p:sp>
    </p:spTree>
    <p:extLst>
      <p:ext uri="{BB962C8B-B14F-4D97-AF65-F5344CB8AC3E}">
        <p14:creationId xmlns:p14="http://schemas.microsoft.com/office/powerpoint/2010/main" val="277396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522888" y="1327327"/>
            <a:ext cx="7797306" cy="545748"/>
          </a:xfrm>
        </p:spPr>
        <p:txBody>
          <a:bodyPr>
            <a:normAutofit fontScale="85000" lnSpcReduction="10000"/>
          </a:bodyPr>
          <a:lstStyle/>
          <a:p>
            <a:pPr marL="0" indent="0">
              <a:buNone/>
            </a:pPr>
            <a:r>
              <a:rPr lang="en-US" sz="2800" b="1" dirty="0" smtClean="0">
                <a:latin typeface="Gill Sans MT"/>
                <a:cs typeface="Gill Sans MT"/>
              </a:rPr>
              <a:t>How is Course-Based CBE Different from Traditional?</a:t>
            </a:r>
            <a:endParaRPr lang="en-US" sz="2800" b="1" dirty="0">
              <a:latin typeface="Gill Sans MT"/>
              <a:cs typeface="Gill Sans MT"/>
            </a:endParaRPr>
          </a:p>
          <a:p>
            <a:pPr marL="0" indent="0">
              <a:buNone/>
            </a:pPr>
            <a:endParaRPr lang="en-US" b="1" dirty="0">
              <a:latin typeface="Gill Sans MT"/>
              <a:cs typeface="Gill Sans MT"/>
            </a:endParaRPr>
          </a:p>
        </p:txBody>
      </p:sp>
      <p:sp>
        <p:nvSpPr>
          <p:cNvPr id="2" name="TextBox 1"/>
          <p:cNvSpPr txBox="1"/>
          <p:nvPr/>
        </p:nvSpPr>
        <p:spPr>
          <a:xfrm>
            <a:off x="621416" y="2343024"/>
            <a:ext cx="3648155" cy="3785652"/>
          </a:xfrm>
          <a:prstGeom prst="rect">
            <a:avLst/>
          </a:prstGeom>
          <a:noFill/>
        </p:spPr>
        <p:txBody>
          <a:bodyPr wrap="square" rtlCol="0">
            <a:spAutoFit/>
          </a:bodyPr>
          <a:lstStyle/>
          <a:p>
            <a:pPr>
              <a:buClr>
                <a:srgbClr val="002060"/>
              </a:buClr>
            </a:pPr>
            <a:r>
              <a:rPr lang="en-US" altLang="en-US" sz="2000" b="1" dirty="0" smtClean="0">
                <a:solidFill>
                  <a:srgbClr val="4B545C"/>
                </a:solidFill>
                <a:latin typeface="Gill Sans MT"/>
                <a:cs typeface="Gill Sans MT"/>
              </a:rPr>
              <a:t>Traditional</a:t>
            </a:r>
          </a:p>
          <a:p>
            <a:pPr marL="287338" indent="-287338">
              <a:buClr>
                <a:srgbClr val="002060"/>
              </a:buClr>
              <a:buFont typeface="Calibri" pitchFamily="34" charset="0"/>
              <a:buAutoNum type="arabicPeriod"/>
            </a:pPr>
            <a:r>
              <a:rPr lang="en-US" altLang="en-US" sz="2000" dirty="0" smtClean="0">
                <a:latin typeface="Gill Sans MT"/>
                <a:cs typeface="Gill Sans MT"/>
              </a:rPr>
              <a:t>Defined semester/term start and end dates</a:t>
            </a:r>
          </a:p>
          <a:p>
            <a:pPr marL="287338" indent="-287338">
              <a:buClr>
                <a:srgbClr val="002060"/>
              </a:buClr>
              <a:buFont typeface="Calibri" pitchFamily="34" charset="0"/>
              <a:buAutoNum type="arabicPeriod"/>
            </a:pPr>
            <a:r>
              <a:rPr lang="en-US" altLang="en-US" sz="2000" dirty="0" smtClean="0">
                <a:latin typeface="Gill Sans MT"/>
                <a:cs typeface="Gill Sans MT"/>
              </a:rPr>
              <a:t>Students progress on a time-based schedule</a:t>
            </a:r>
          </a:p>
          <a:p>
            <a:pPr marL="287338" indent="-287338">
              <a:buClr>
                <a:srgbClr val="002060"/>
              </a:buClr>
              <a:buFont typeface="Calibri" pitchFamily="34" charset="0"/>
              <a:buAutoNum type="arabicPeriod"/>
            </a:pPr>
            <a:r>
              <a:rPr lang="en-US" altLang="en-US" sz="2000" dirty="0" smtClean="0">
                <a:latin typeface="Gill Sans MT"/>
                <a:cs typeface="Gill Sans MT"/>
              </a:rPr>
              <a:t>Gen. Ed. Outcomes, Program Outcomes, Course Outcomes</a:t>
            </a:r>
            <a:endParaRPr lang="en-US" altLang="en-US" sz="2000" dirty="0">
              <a:latin typeface="Gill Sans MT"/>
              <a:cs typeface="Gill Sans MT"/>
            </a:endParaRPr>
          </a:p>
          <a:p>
            <a:pPr marL="287338" indent="-287338">
              <a:buClr>
                <a:srgbClr val="002060"/>
              </a:buClr>
              <a:buFont typeface="Calibri" pitchFamily="34" charset="0"/>
              <a:buAutoNum type="arabicPeriod"/>
            </a:pPr>
            <a:r>
              <a:rPr lang="en-US" altLang="en-US" sz="2000" dirty="0" smtClean="0">
                <a:latin typeface="Gill Sans MT"/>
                <a:cs typeface="Gill Sans MT"/>
              </a:rPr>
              <a:t>Weekly lessons</a:t>
            </a:r>
          </a:p>
          <a:p>
            <a:pPr marL="287338" indent="-287338">
              <a:buClr>
                <a:srgbClr val="002060"/>
              </a:buClr>
              <a:buFont typeface="Calibri" pitchFamily="34" charset="0"/>
              <a:buAutoNum type="arabicPeriod"/>
            </a:pPr>
            <a:r>
              <a:rPr lang="en-US" altLang="en-US" sz="2000" dirty="0" smtClean="0">
                <a:latin typeface="Gill Sans MT"/>
                <a:cs typeface="Gill Sans MT"/>
              </a:rPr>
              <a:t>Advance weekly with class regardless of performance</a:t>
            </a:r>
          </a:p>
          <a:p>
            <a:pPr marL="287338" indent="-287338">
              <a:buClr>
                <a:srgbClr val="002060"/>
              </a:buClr>
              <a:buFont typeface="Calibri" pitchFamily="34" charset="0"/>
              <a:buAutoNum type="arabicPeriod"/>
            </a:pPr>
            <a:r>
              <a:rPr lang="en-US" altLang="en-US" sz="2000" dirty="0" smtClean="0">
                <a:latin typeface="Gill Sans MT"/>
                <a:cs typeface="Gill Sans MT"/>
              </a:rPr>
              <a:t>Instructor led</a:t>
            </a:r>
          </a:p>
          <a:p>
            <a:pPr marL="287338" indent="-287338">
              <a:buClr>
                <a:srgbClr val="002060"/>
              </a:buClr>
              <a:buFont typeface="Calibri" pitchFamily="34" charset="0"/>
              <a:buAutoNum type="arabicPeriod"/>
            </a:pPr>
            <a:r>
              <a:rPr lang="en-US" altLang="en-US" sz="2000" dirty="0" smtClean="0">
                <a:latin typeface="Gill Sans MT"/>
                <a:cs typeface="Gill Sans MT"/>
              </a:rPr>
              <a:t>Central student services</a:t>
            </a:r>
            <a:endParaRPr lang="en-US" sz="2000" dirty="0">
              <a:latin typeface="Gill Sans MT"/>
              <a:cs typeface="Gill Sans MT"/>
            </a:endParaRPr>
          </a:p>
        </p:txBody>
      </p:sp>
      <p:sp>
        <p:nvSpPr>
          <p:cNvPr id="5" name="TextBox 4"/>
          <p:cNvSpPr txBox="1"/>
          <p:nvPr/>
        </p:nvSpPr>
        <p:spPr>
          <a:xfrm>
            <a:off x="4836259" y="2343024"/>
            <a:ext cx="4064165" cy="4093428"/>
          </a:xfrm>
          <a:prstGeom prst="rect">
            <a:avLst/>
          </a:prstGeom>
          <a:noFill/>
        </p:spPr>
        <p:txBody>
          <a:bodyPr wrap="square" rtlCol="0">
            <a:spAutoFit/>
          </a:bodyPr>
          <a:lstStyle/>
          <a:p>
            <a:pPr>
              <a:buClr>
                <a:srgbClr val="002060"/>
              </a:buClr>
            </a:pPr>
            <a:r>
              <a:rPr lang="en-US" altLang="en-US" sz="2000" b="1" dirty="0" smtClean="0">
                <a:solidFill>
                  <a:srgbClr val="4B545C"/>
                </a:solidFill>
                <a:latin typeface="Gill Sans MT"/>
                <a:cs typeface="Gill Sans MT"/>
              </a:rPr>
              <a:t>Course-Based CBE</a:t>
            </a:r>
          </a:p>
          <a:p>
            <a:pPr marL="287338" indent="-287338">
              <a:buClr>
                <a:srgbClr val="002060"/>
              </a:buClr>
              <a:buFont typeface="Calibri" pitchFamily="34" charset="0"/>
              <a:buAutoNum type="arabicPeriod"/>
            </a:pPr>
            <a:r>
              <a:rPr lang="en-US" altLang="en-US" sz="2000" b="1" u="sng" dirty="0" smtClean="0">
                <a:latin typeface="Gill Sans MT"/>
                <a:cs typeface="Gill Sans MT"/>
              </a:rPr>
              <a:t>Flexible</a:t>
            </a:r>
            <a:r>
              <a:rPr lang="en-US" altLang="en-US" sz="2000" dirty="0" smtClean="0">
                <a:latin typeface="Gill Sans MT"/>
                <a:cs typeface="Gill Sans MT"/>
              </a:rPr>
              <a:t> Starts</a:t>
            </a:r>
          </a:p>
          <a:p>
            <a:pPr marL="287338" indent="-287338">
              <a:buClr>
                <a:srgbClr val="002060"/>
              </a:buClr>
              <a:buFont typeface="Calibri" pitchFamily="34" charset="0"/>
              <a:buAutoNum type="arabicPeriod"/>
            </a:pPr>
            <a:r>
              <a:rPr lang="en-US" altLang="en-US" sz="2000" dirty="0" smtClean="0">
                <a:latin typeface="Gill Sans MT"/>
                <a:cs typeface="Gill Sans MT"/>
              </a:rPr>
              <a:t>Students </a:t>
            </a:r>
            <a:r>
              <a:rPr lang="en-US" altLang="en-US" sz="2000" b="1" u="sng" dirty="0" smtClean="0">
                <a:latin typeface="Gill Sans MT"/>
                <a:cs typeface="Gill Sans MT"/>
              </a:rPr>
              <a:t>master competencies </a:t>
            </a:r>
            <a:r>
              <a:rPr lang="en-US" altLang="en-US" sz="2000" dirty="0" smtClean="0">
                <a:latin typeface="Gill Sans MT"/>
                <a:cs typeface="Gill Sans MT"/>
              </a:rPr>
              <a:t>to progress</a:t>
            </a:r>
          </a:p>
          <a:p>
            <a:pPr marL="287338" indent="-287338">
              <a:buClr>
                <a:srgbClr val="002060"/>
              </a:buClr>
              <a:buFont typeface="Calibri" pitchFamily="34" charset="0"/>
              <a:buAutoNum type="arabicPeriod"/>
            </a:pPr>
            <a:r>
              <a:rPr lang="en-US" altLang="en-US" sz="2000" dirty="0" smtClean="0">
                <a:latin typeface="Gill Sans MT"/>
                <a:cs typeface="Gill Sans MT"/>
              </a:rPr>
              <a:t>Outcomes plus </a:t>
            </a:r>
            <a:r>
              <a:rPr lang="en-US" altLang="en-US" sz="2000" b="1" u="sng" dirty="0" smtClean="0">
                <a:latin typeface="Gill Sans MT"/>
                <a:cs typeface="Gill Sans MT"/>
              </a:rPr>
              <a:t>competencies mapped</a:t>
            </a:r>
            <a:r>
              <a:rPr lang="en-US" altLang="en-US" sz="2000" dirty="0" smtClean="0">
                <a:latin typeface="Gill Sans MT"/>
                <a:cs typeface="Gill Sans MT"/>
              </a:rPr>
              <a:t> to content and assessments</a:t>
            </a:r>
          </a:p>
          <a:p>
            <a:pPr marL="287338" indent="-287338">
              <a:buClr>
                <a:srgbClr val="002060"/>
              </a:buClr>
              <a:buFont typeface="Calibri" pitchFamily="34" charset="0"/>
              <a:buAutoNum type="arabicPeriod"/>
            </a:pPr>
            <a:r>
              <a:rPr lang="en-US" altLang="en-US" sz="2000" b="1" u="sng" dirty="0" smtClean="0">
                <a:latin typeface="Gill Sans MT"/>
                <a:cs typeface="Gill Sans MT"/>
              </a:rPr>
              <a:t>Modularized</a:t>
            </a:r>
            <a:r>
              <a:rPr lang="en-US" altLang="en-US" sz="2000" dirty="0" smtClean="0">
                <a:latin typeface="Gill Sans MT"/>
                <a:cs typeface="Gill Sans MT"/>
              </a:rPr>
              <a:t> into Units</a:t>
            </a:r>
          </a:p>
          <a:p>
            <a:pPr marL="287338" indent="-287338">
              <a:buClr>
                <a:srgbClr val="002060"/>
              </a:buClr>
              <a:buFont typeface="Calibri" pitchFamily="34" charset="0"/>
              <a:buAutoNum type="arabicPeriod"/>
            </a:pPr>
            <a:r>
              <a:rPr lang="en-US" altLang="en-US" sz="2000" dirty="0" smtClean="0">
                <a:latin typeface="Gill Sans MT"/>
                <a:cs typeface="Gill Sans MT"/>
              </a:rPr>
              <a:t>Advance to next topic / unit by </a:t>
            </a:r>
            <a:r>
              <a:rPr lang="en-US" altLang="en-US" sz="2000" b="1" u="sng" dirty="0" smtClean="0">
                <a:latin typeface="Gill Sans MT"/>
                <a:cs typeface="Gill Sans MT"/>
              </a:rPr>
              <a:t>demonstrating competency</a:t>
            </a:r>
          </a:p>
          <a:p>
            <a:pPr marL="287338" indent="-287338">
              <a:buClr>
                <a:srgbClr val="002060"/>
              </a:buClr>
              <a:buFont typeface="Calibri" pitchFamily="34" charset="0"/>
              <a:buAutoNum type="arabicPeriod"/>
            </a:pPr>
            <a:r>
              <a:rPr lang="en-US" altLang="en-US" sz="2000" dirty="0" smtClean="0">
                <a:latin typeface="Gill Sans MT"/>
                <a:cs typeface="Gill Sans MT"/>
              </a:rPr>
              <a:t>Faculty </a:t>
            </a:r>
            <a:r>
              <a:rPr lang="en-US" altLang="en-US" sz="2000" b="1" u="sng" dirty="0" smtClean="0">
                <a:latin typeface="Gill Sans MT"/>
                <a:cs typeface="Gill Sans MT"/>
              </a:rPr>
              <a:t>mentor</a:t>
            </a:r>
          </a:p>
          <a:p>
            <a:pPr marL="287338" indent="-287338">
              <a:buClr>
                <a:srgbClr val="002060"/>
              </a:buClr>
              <a:buFont typeface="Calibri" pitchFamily="34" charset="0"/>
              <a:buAutoNum type="arabicPeriod"/>
            </a:pPr>
            <a:r>
              <a:rPr lang="en-US" altLang="en-US" sz="2000" dirty="0" smtClean="0">
                <a:latin typeface="Gill Sans MT"/>
                <a:cs typeface="Gill Sans MT"/>
              </a:rPr>
              <a:t>Case managed by </a:t>
            </a:r>
            <a:r>
              <a:rPr lang="en-US" altLang="en-US" sz="2000" b="1" u="sng" dirty="0" smtClean="0">
                <a:latin typeface="Gill Sans MT"/>
                <a:cs typeface="Gill Sans MT"/>
              </a:rPr>
              <a:t>academic coach</a:t>
            </a:r>
          </a:p>
        </p:txBody>
      </p:sp>
      <p:cxnSp>
        <p:nvCxnSpPr>
          <p:cNvPr id="4" name="Straight Connector 3"/>
          <p:cNvCxnSpPr/>
          <p:nvPr/>
        </p:nvCxnSpPr>
        <p:spPr>
          <a:xfrm>
            <a:off x="4455682" y="2343024"/>
            <a:ext cx="0" cy="3785652"/>
          </a:xfrm>
          <a:prstGeom prst="line">
            <a:avLst/>
          </a:prstGeom>
          <a:ln w="1270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37377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Competency Based Education?</a:t>
            </a:r>
            <a:endParaRPr lang="en-US" dirty="0"/>
          </a:p>
        </p:txBody>
      </p:sp>
      <p:sp>
        <p:nvSpPr>
          <p:cNvPr id="3" name="Content Placeholder 2"/>
          <p:cNvSpPr>
            <a:spLocks noGrp="1"/>
          </p:cNvSpPr>
          <p:nvPr>
            <p:ph idx="1"/>
          </p:nvPr>
        </p:nvSpPr>
        <p:spPr>
          <a:xfrm>
            <a:off x="457200" y="1200259"/>
            <a:ext cx="8229600" cy="5409861"/>
          </a:xfrm>
        </p:spPr>
        <p:txBody>
          <a:bodyPr>
            <a:normAutofit/>
          </a:bodyPr>
          <a:lstStyle/>
          <a:p>
            <a:pPr marL="0" indent="0">
              <a:buNone/>
            </a:pPr>
            <a:r>
              <a:rPr lang="en-US" b="1" dirty="0" smtClean="0"/>
              <a:t>Competency</a:t>
            </a:r>
            <a:r>
              <a:rPr lang="en-US" b="1" dirty="0"/>
              <a:t>-Based Education: A Primer </a:t>
            </a:r>
            <a:endParaRPr lang="en-US" b="1" dirty="0" smtClean="0"/>
          </a:p>
          <a:p>
            <a:pPr marL="0" indent="0">
              <a:buNone/>
            </a:pPr>
            <a:endParaRPr lang="en-US" dirty="0"/>
          </a:p>
          <a:p>
            <a:r>
              <a:rPr lang="en-US" dirty="0" smtClean="0"/>
              <a:t>All </a:t>
            </a:r>
            <a:r>
              <a:rPr lang="en-US" dirty="0"/>
              <a:t>direct assessment is competency-based, but not all competency-based is direct assessment. </a:t>
            </a:r>
          </a:p>
          <a:p>
            <a:r>
              <a:rPr lang="en-US" dirty="0" smtClean="0"/>
              <a:t>A </a:t>
            </a:r>
            <a:r>
              <a:rPr lang="en-US" dirty="0"/>
              <a:t>competency is a clearly defined statement of the knowledge, ability, and/or skill that also includes assessment of the skill level and/or practical application of the knowledge, ability, and/or skill. </a:t>
            </a:r>
          </a:p>
          <a:p>
            <a:r>
              <a:rPr lang="en-US" dirty="0" smtClean="0"/>
              <a:t>Competency</a:t>
            </a:r>
            <a:r>
              <a:rPr lang="en-US" dirty="0"/>
              <a:t>-based education focuses on an identifiable body of knowledge that’s taught in a conventional unit of curriculum. It is outcomes-based with a focus on a student’s ability to demonstrate mastery. </a:t>
            </a:r>
          </a:p>
          <a:p>
            <a:r>
              <a:rPr lang="en-US" dirty="0" smtClean="0"/>
              <a:t>Mastery </a:t>
            </a:r>
            <a:r>
              <a:rPr lang="en-US" dirty="0"/>
              <a:t>is constant; time is variable. </a:t>
            </a:r>
          </a:p>
          <a:p>
            <a:endParaRPr lang="en-US" dirty="0"/>
          </a:p>
        </p:txBody>
      </p:sp>
    </p:spTree>
    <p:extLst>
      <p:ext uri="{BB962C8B-B14F-4D97-AF65-F5344CB8AC3E}">
        <p14:creationId xmlns:p14="http://schemas.microsoft.com/office/powerpoint/2010/main" val="1163170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1389</TotalTime>
  <Words>962</Words>
  <Application>Microsoft Office PowerPoint</Application>
  <PresentationFormat>On-screen Show (4:3)</PresentationFormat>
  <Paragraphs>127</Paragraphs>
  <Slides>14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Comic Sans MS</vt:lpstr>
      <vt:lpstr>Gill Sans MT</vt:lpstr>
      <vt:lpstr>Wingdings</vt:lpstr>
      <vt:lpstr>Office Theme</vt:lpstr>
      <vt:lpstr>December 7, 2015</vt:lpstr>
      <vt:lpstr>TAACCCT LEARNING NETWORK  AT A GLANCE</vt:lpstr>
      <vt:lpstr>Presenters</vt:lpstr>
      <vt:lpstr>TODAY’S AGENDA</vt:lpstr>
      <vt:lpstr>Problem we are trying to solve</vt:lpstr>
      <vt:lpstr>Today’s Session </vt:lpstr>
      <vt:lpstr>What is Competency Based Education?</vt:lpstr>
      <vt:lpstr>PowerPoint Presentation</vt:lpstr>
      <vt:lpstr>What is Competency Based Education?</vt:lpstr>
      <vt:lpstr>Core Factors</vt:lpstr>
      <vt:lpstr>Themes emerging from the evaluation of CBE programs</vt:lpstr>
      <vt:lpstr>A Shift to CBE Requires</vt:lpstr>
      <vt:lpstr>Break up into sections </vt:lpstr>
      <vt:lpstr>PowerPoint Presentation</vt:lpstr>
    </vt:vector>
  </TitlesOfParts>
  <Company>JFF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JFF</dc:creator>
  <cp:lastModifiedBy>Eric Rooney</cp:lastModifiedBy>
  <cp:revision>102</cp:revision>
  <cp:lastPrinted>2015-09-28T15:26:41Z</cp:lastPrinted>
  <dcterms:created xsi:type="dcterms:W3CDTF">2012-12-12T14:53:33Z</dcterms:created>
  <dcterms:modified xsi:type="dcterms:W3CDTF">2015-12-07T14:02:18Z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1553039015</vt:i4>
  </property>
  <property fmtid="{D5CDD505-2E9C-101B-9397-08002B2CF9AE}" pid="3" name="_NewReviewCycle">
    <vt:lpwstr/>
  </property>
  <property fmtid="{D5CDD505-2E9C-101B-9397-08002B2CF9AE}" pid="4" name="_EmailSubject">
    <vt:lpwstr>Follow-up: TAACCCT Industry Webinar Series: Information Technology (Tuesday, 9/29/15)</vt:lpwstr>
  </property>
  <property fmtid="{D5CDD505-2E9C-101B-9397-08002B2CF9AE}" pid="5" name="_AuthorEmail">
    <vt:lpwstr>JNguyen@collin.edu</vt:lpwstr>
  </property>
  <property fmtid="{D5CDD505-2E9C-101B-9397-08002B2CF9AE}" pid="6" name="_AuthorEmailDisplayName">
    <vt:lpwstr>John Nguyen</vt:lpwstr>
  </property>
</Properties>
</file>