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1"/>
  </p:notesMasterIdLst>
  <p:handoutMasterIdLst>
    <p:handoutMasterId r:id="rId32"/>
  </p:handoutMasterIdLst>
  <p:sldIdLst>
    <p:sldId id="256" r:id="rId3"/>
    <p:sldId id="261" r:id="rId4"/>
    <p:sldId id="300" r:id="rId5"/>
    <p:sldId id="275" r:id="rId6"/>
    <p:sldId id="289" r:id="rId7"/>
    <p:sldId id="301" r:id="rId8"/>
    <p:sldId id="276" r:id="rId9"/>
    <p:sldId id="302" r:id="rId10"/>
    <p:sldId id="297" r:id="rId11"/>
    <p:sldId id="298" r:id="rId12"/>
    <p:sldId id="278" r:id="rId13"/>
    <p:sldId id="279" r:id="rId14"/>
    <p:sldId id="290" r:id="rId15"/>
    <p:sldId id="280" r:id="rId16"/>
    <p:sldId id="281" r:id="rId17"/>
    <p:sldId id="282" r:id="rId18"/>
    <p:sldId id="293" r:id="rId19"/>
    <p:sldId id="296" r:id="rId20"/>
    <p:sldId id="294" r:id="rId21"/>
    <p:sldId id="283" r:id="rId22"/>
    <p:sldId id="284" r:id="rId23"/>
    <p:sldId id="285" r:id="rId24"/>
    <p:sldId id="287" r:id="rId25"/>
    <p:sldId id="286" r:id="rId26"/>
    <p:sldId id="288" r:id="rId27"/>
    <p:sldId id="303" r:id="rId28"/>
    <p:sldId id="291" r:id="rId29"/>
    <p:sldId id="292" r:id="rId30"/>
  </p:sldIdLst>
  <p:sldSz cx="9144000" cy="6858000" type="screen4x3"/>
  <p:notesSz cx="7010400" cy="92964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DE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84369" autoAdjust="0"/>
  </p:normalViewPr>
  <p:slideViewPr>
    <p:cSldViewPr>
      <p:cViewPr varScale="1">
        <p:scale>
          <a:sx n="67" d="100"/>
          <a:sy n="67" d="100"/>
        </p:scale>
        <p:origin x="1771" y="62"/>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notesViewPr>
    <p:cSldViewPr>
      <p:cViewPr varScale="1">
        <p:scale>
          <a:sx n="87" d="100"/>
          <a:sy n="87" d="100"/>
        </p:scale>
        <p:origin x="19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789DD44-9DD5-4E75-AFE7-E526717E624D}" type="datetimeFigureOut">
              <a:rPr lang="en-US" smtClean="0"/>
              <a:t>3/24/2015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A003C6C-5CD7-45B7-A122-CB761CF4F39F}" type="slidenum">
              <a:rPr lang="en-US" smtClean="0"/>
              <a:t>‹#›</a:t>
            </a:fld>
            <a:endParaRPr lang="en-US"/>
          </a:p>
        </p:txBody>
      </p:sp>
    </p:spTree>
    <p:extLst>
      <p:ext uri="{BB962C8B-B14F-4D97-AF65-F5344CB8AC3E}">
        <p14:creationId xmlns:p14="http://schemas.microsoft.com/office/powerpoint/2010/main" val="1584759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F14DF2-02C7-4E7C-AFEF-34956881F7DC}" type="datetimeFigureOut">
              <a:rPr lang="en-US" smtClean="0"/>
              <a:t>3/24/2015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3107926-6F4A-49C9-A914-9F8E893D0448}" type="slidenum">
              <a:rPr lang="en-US" smtClean="0"/>
              <a:t>‹#›</a:t>
            </a:fld>
            <a:endParaRPr lang="en-US"/>
          </a:p>
        </p:txBody>
      </p:sp>
    </p:spTree>
    <p:extLst>
      <p:ext uri="{BB962C8B-B14F-4D97-AF65-F5344CB8AC3E}">
        <p14:creationId xmlns:p14="http://schemas.microsoft.com/office/powerpoint/2010/main" val="1086537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ct val="91666"/>
            </a:pPr>
            <a:endParaRPr lang="en-US" dirty="0">
              <a:solidFill>
                <a:schemeClr val="dk1"/>
              </a:solidFill>
            </a:endParaRPr>
          </a:p>
        </p:txBody>
      </p:sp>
      <p:sp>
        <p:nvSpPr>
          <p:cNvPr id="4" name="Slide Number Placeholder 3"/>
          <p:cNvSpPr>
            <a:spLocks noGrp="1"/>
          </p:cNvSpPr>
          <p:nvPr>
            <p:ph type="sldNum" sz="quarter" idx="10"/>
          </p:nvPr>
        </p:nvSpPr>
        <p:spPr/>
        <p:txBody>
          <a:bodyPr/>
          <a:lstStyle/>
          <a:p>
            <a:fld id="{53107926-6F4A-49C9-A914-9F8E893D0448}" type="slidenum">
              <a:rPr lang="en-US" smtClean="0"/>
              <a:t>2</a:t>
            </a:fld>
            <a:endParaRPr lang="en-US"/>
          </a:p>
        </p:txBody>
      </p:sp>
    </p:spTree>
    <p:extLst>
      <p:ext uri="{BB962C8B-B14F-4D97-AF65-F5344CB8AC3E}">
        <p14:creationId xmlns:p14="http://schemas.microsoft.com/office/powerpoint/2010/main" val="4061373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3107926-6F4A-49C9-A914-9F8E893D0448}" type="slidenum">
              <a:rPr lang="en-US" smtClean="0"/>
              <a:t>13</a:t>
            </a:fld>
            <a:endParaRPr lang="en-US"/>
          </a:p>
        </p:txBody>
      </p:sp>
    </p:spTree>
    <p:extLst>
      <p:ext uri="{BB962C8B-B14F-4D97-AF65-F5344CB8AC3E}">
        <p14:creationId xmlns:p14="http://schemas.microsoft.com/office/powerpoint/2010/main" val="3640599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14</a:t>
            </a:fld>
            <a:endParaRPr lang="en-US"/>
          </a:p>
        </p:txBody>
      </p:sp>
    </p:spTree>
    <p:extLst>
      <p:ext uri="{BB962C8B-B14F-4D97-AF65-F5344CB8AC3E}">
        <p14:creationId xmlns:p14="http://schemas.microsoft.com/office/powerpoint/2010/main" val="1604834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15</a:t>
            </a:fld>
            <a:endParaRPr lang="en-US"/>
          </a:p>
        </p:txBody>
      </p:sp>
    </p:spTree>
    <p:extLst>
      <p:ext uri="{BB962C8B-B14F-4D97-AF65-F5344CB8AC3E}">
        <p14:creationId xmlns:p14="http://schemas.microsoft.com/office/powerpoint/2010/main" val="187873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16</a:t>
            </a:fld>
            <a:endParaRPr lang="en-US"/>
          </a:p>
        </p:txBody>
      </p:sp>
    </p:spTree>
    <p:extLst>
      <p:ext uri="{BB962C8B-B14F-4D97-AF65-F5344CB8AC3E}">
        <p14:creationId xmlns:p14="http://schemas.microsoft.com/office/powerpoint/2010/main" val="1513286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17</a:t>
            </a:fld>
            <a:endParaRPr lang="en-US"/>
          </a:p>
        </p:txBody>
      </p:sp>
    </p:spTree>
    <p:extLst>
      <p:ext uri="{BB962C8B-B14F-4D97-AF65-F5344CB8AC3E}">
        <p14:creationId xmlns:p14="http://schemas.microsoft.com/office/powerpoint/2010/main" val="3624634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18</a:t>
            </a:fld>
            <a:endParaRPr lang="en-US"/>
          </a:p>
        </p:txBody>
      </p:sp>
    </p:spTree>
    <p:extLst>
      <p:ext uri="{BB962C8B-B14F-4D97-AF65-F5344CB8AC3E}">
        <p14:creationId xmlns:p14="http://schemas.microsoft.com/office/powerpoint/2010/main" val="929447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19</a:t>
            </a:fld>
            <a:endParaRPr lang="en-US"/>
          </a:p>
        </p:txBody>
      </p:sp>
    </p:spTree>
    <p:extLst>
      <p:ext uri="{BB962C8B-B14F-4D97-AF65-F5344CB8AC3E}">
        <p14:creationId xmlns:p14="http://schemas.microsoft.com/office/powerpoint/2010/main" val="3519808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20</a:t>
            </a:fld>
            <a:endParaRPr lang="en-US"/>
          </a:p>
        </p:txBody>
      </p:sp>
    </p:spTree>
    <p:extLst>
      <p:ext uri="{BB962C8B-B14F-4D97-AF65-F5344CB8AC3E}">
        <p14:creationId xmlns:p14="http://schemas.microsoft.com/office/powerpoint/2010/main" val="4105497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21</a:t>
            </a:fld>
            <a:endParaRPr lang="en-US"/>
          </a:p>
        </p:txBody>
      </p:sp>
    </p:spTree>
    <p:extLst>
      <p:ext uri="{BB962C8B-B14F-4D97-AF65-F5344CB8AC3E}">
        <p14:creationId xmlns:p14="http://schemas.microsoft.com/office/powerpoint/2010/main" val="90921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22</a:t>
            </a:fld>
            <a:endParaRPr lang="en-US"/>
          </a:p>
        </p:txBody>
      </p:sp>
    </p:spTree>
    <p:extLst>
      <p:ext uri="{BB962C8B-B14F-4D97-AF65-F5344CB8AC3E}">
        <p14:creationId xmlns:p14="http://schemas.microsoft.com/office/powerpoint/2010/main" val="244942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Shape 8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buClr>
                <a:srgbClr val="000000"/>
              </a:buClr>
              <a:buSzPct val="92000"/>
            </a:pPr>
            <a:endParaRPr lang="en-US" altLang="en-US" smtClean="0">
              <a:solidFill>
                <a:srgbClr val="000000"/>
              </a:solidFill>
            </a:endParaRPr>
          </a:p>
        </p:txBody>
      </p:sp>
      <p:sp>
        <p:nvSpPr>
          <p:cNvPr id="8195" name="Shape 88"/>
          <p:cNvSpPr>
            <a:spLocks noGrp="1" noRot="1" noChangeAspect="1" noTextEdit="1"/>
          </p:cNvSpPr>
          <p:nvPr>
            <p:ph type="sldImg" idx="2"/>
          </p:nvPr>
        </p:nvSpPr>
        <p:spPr>
          <a:noFill/>
          <a:ln w="9525">
            <a:headEnd/>
            <a:tailEnd/>
          </a:ln>
        </p:spPr>
      </p:sp>
    </p:spTree>
    <p:extLst>
      <p:ext uri="{BB962C8B-B14F-4D97-AF65-F5344CB8AC3E}">
        <p14:creationId xmlns:p14="http://schemas.microsoft.com/office/powerpoint/2010/main" val="1944662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23</a:t>
            </a:fld>
            <a:endParaRPr lang="en-US"/>
          </a:p>
        </p:txBody>
      </p:sp>
    </p:spTree>
    <p:extLst>
      <p:ext uri="{BB962C8B-B14F-4D97-AF65-F5344CB8AC3E}">
        <p14:creationId xmlns:p14="http://schemas.microsoft.com/office/powerpoint/2010/main" val="135323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24</a:t>
            </a:fld>
            <a:endParaRPr lang="en-US"/>
          </a:p>
        </p:txBody>
      </p:sp>
    </p:spTree>
    <p:extLst>
      <p:ext uri="{BB962C8B-B14F-4D97-AF65-F5344CB8AC3E}">
        <p14:creationId xmlns:p14="http://schemas.microsoft.com/office/powerpoint/2010/main" val="2500643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25</a:t>
            </a:fld>
            <a:endParaRPr lang="en-US"/>
          </a:p>
        </p:txBody>
      </p:sp>
    </p:spTree>
    <p:extLst>
      <p:ext uri="{BB962C8B-B14F-4D97-AF65-F5344CB8AC3E}">
        <p14:creationId xmlns:p14="http://schemas.microsoft.com/office/powerpoint/2010/main" val="1459174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26</a:t>
            </a:fld>
            <a:endParaRPr lang="en-US"/>
          </a:p>
        </p:txBody>
      </p:sp>
    </p:spTree>
    <p:extLst>
      <p:ext uri="{BB962C8B-B14F-4D97-AF65-F5344CB8AC3E}">
        <p14:creationId xmlns:p14="http://schemas.microsoft.com/office/powerpoint/2010/main" val="3644173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27</a:t>
            </a:fld>
            <a:endParaRPr lang="en-US" dirty="0"/>
          </a:p>
        </p:txBody>
      </p:sp>
    </p:spTree>
    <p:extLst>
      <p:ext uri="{BB962C8B-B14F-4D97-AF65-F5344CB8AC3E}">
        <p14:creationId xmlns:p14="http://schemas.microsoft.com/office/powerpoint/2010/main" val="2565328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107926-6F4A-49C9-A914-9F8E893D0448}" type="slidenum">
              <a:rPr lang="en-US" smtClean="0"/>
              <a:t>28</a:t>
            </a:fld>
            <a:endParaRPr lang="en-US"/>
          </a:p>
        </p:txBody>
      </p:sp>
    </p:spTree>
    <p:extLst>
      <p:ext uri="{BB962C8B-B14F-4D97-AF65-F5344CB8AC3E}">
        <p14:creationId xmlns:p14="http://schemas.microsoft.com/office/powerpoint/2010/main" val="493285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4</a:t>
            </a:fld>
            <a:endParaRPr lang="en-US"/>
          </a:p>
        </p:txBody>
      </p:sp>
    </p:spTree>
    <p:extLst>
      <p:ext uri="{BB962C8B-B14F-4D97-AF65-F5344CB8AC3E}">
        <p14:creationId xmlns:p14="http://schemas.microsoft.com/office/powerpoint/2010/main" val="336913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53107926-6F4A-49C9-A914-9F8E893D0448}" type="slidenum">
              <a:rPr lang="en-US" smtClean="0"/>
              <a:t>5</a:t>
            </a:fld>
            <a:endParaRPr lang="en-US"/>
          </a:p>
        </p:txBody>
      </p:sp>
    </p:spTree>
    <p:extLst>
      <p:ext uri="{BB962C8B-B14F-4D97-AF65-F5344CB8AC3E}">
        <p14:creationId xmlns:p14="http://schemas.microsoft.com/office/powerpoint/2010/main" val="4222164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Shape 8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buClr>
                <a:srgbClr val="000000"/>
              </a:buClr>
              <a:buSzPct val="92000"/>
            </a:pPr>
            <a:endParaRPr lang="en-US" altLang="en-US" dirty="0" smtClean="0">
              <a:solidFill>
                <a:srgbClr val="000000"/>
              </a:solidFill>
            </a:endParaRPr>
          </a:p>
        </p:txBody>
      </p:sp>
      <p:sp>
        <p:nvSpPr>
          <p:cNvPr id="8195" name="Shape 88"/>
          <p:cNvSpPr>
            <a:spLocks noGrp="1" noRot="1" noChangeAspect="1" noTextEdit="1"/>
          </p:cNvSpPr>
          <p:nvPr>
            <p:ph type="sldImg" idx="2"/>
          </p:nvPr>
        </p:nvSpPr>
        <p:spPr>
          <a:noFill/>
          <a:ln w="9525">
            <a:headEnd/>
            <a:tailEnd/>
          </a:ln>
        </p:spPr>
      </p:sp>
    </p:spTree>
    <p:extLst>
      <p:ext uri="{BB962C8B-B14F-4D97-AF65-F5344CB8AC3E}">
        <p14:creationId xmlns:p14="http://schemas.microsoft.com/office/powerpoint/2010/main" val="3172377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7</a:t>
            </a:fld>
            <a:endParaRPr lang="en-US"/>
          </a:p>
        </p:txBody>
      </p:sp>
    </p:spTree>
    <p:extLst>
      <p:ext uri="{BB962C8B-B14F-4D97-AF65-F5344CB8AC3E}">
        <p14:creationId xmlns:p14="http://schemas.microsoft.com/office/powerpoint/2010/main" val="3438294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Shape 8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buClr>
                <a:srgbClr val="000000"/>
              </a:buClr>
              <a:buSzPct val="92000"/>
            </a:pPr>
            <a:endParaRPr lang="en-US" altLang="en-US" smtClean="0">
              <a:solidFill>
                <a:srgbClr val="000000"/>
              </a:solidFill>
            </a:endParaRPr>
          </a:p>
        </p:txBody>
      </p:sp>
      <p:sp>
        <p:nvSpPr>
          <p:cNvPr id="8195" name="Shape 88"/>
          <p:cNvSpPr>
            <a:spLocks noGrp="1" noRot="1" noChangeAspect="1" noTextEdit="1"/>
          </p:cNvSpPr>
          <p:nvPr>
            <p:ph type="sldImg" idx="2"/>
          </p:nvPr>
        </p:nvSpPr>
        <p:spPr>
          <a:noFill/>
          <a:ln w="9525">
            <a:headEnd/>
            <a:tailEnd/>
          </a:ln>
        </p:spPr>
      </p:sp>
    </p:spTree>
    <p:extLst>
      <p:ext uri="{BB962C8B-B14F-4D97-AF65-F5344CB8AC3E}">
        <p14:creationId xmlns:p14="http://schemas.microsoft.com/office/powerpoint/2010/main" val="1509894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11</a:t>
            </a:fld>
            <a:endParaRPr lang="en-US"/>
          </a:p>
        </p:txBody>
      </p:sp>
    </p:spTree>
    <p:extLst>
      <p:ext uri="{BB962C8B-B14F-4D97-AF65-F5344CB8AC3E}">
        <p14:creationId xmlns:p14="http://schemas.microsoft.com/office/powerpoint/2010/main" val="2964633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12</a:t>
            </a:fld>
            <a:endParaRPr lang="en-US"/>
          </a:p>
        </p:txBody>
      </p:sp>
    </p:spTree>
    <p:extLst>
      <p:ext uri="{BB962C8B-B14F-4D97-AF65-F5344CB8AC3E}">
        <p14:creationId xmlns:p14="http://schemas.microsoft.com/office/powerpoint/2010/main" val="2056212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userDrawn="1"/>
        </p:nvGrpSpPr>
        <p:grpSpPr>
          <a:xfrm>
            <a:off x="0" y="75165"/>
            <a:ext cx="9144000" cy="5944635"/>
            <a:chOff x="0" y="0"/>
            <a:chExt cx="9144000" cy="5944635"/>
          </a:xfrm>
        </p:grpSpPr>
        <p:sp>
          <p:nvSpPr>
            <p:cNvPr id="11" name="Shape 21"/>
            <p:cNvSpPr/>
            <p:nvPr>
              <p:custDataLst>
                <p:tags r:id="rId3"/>
              </p:custDataLst>
            </p:nvPr>
          </p:nvSpPr>
          <p:spPr>
            <a:xfrm>
              <a:off x="0" y="0"/>
              <a:ext cx="9144000" cy="5943599"/>
            </a:xfrm>
            <a:prstGeom prst="rect">
              <a:avLst/>
            </a:prstGeom>
            <a:gradFill>
              <a:gsLst>
                <a:gs pos="0">
                  <a:srgbClr val="AECCF1"/>
                </a:gs>
                <a:gs pos="50000">
                  <a:srgbClr val="CEE0F6"/>
                </a:gs>
                <a:gs pos="100000">
                  <a:srgbClr val="E7F1FA"/>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 y="4170846"/>
              <a:ext cx="9143245" cy="1773789"/>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37168" y="7307"/>
              <a:ext cx="2596682" cy="822892"/>
            </a:xfrm>
            <a:prstGeom prst="rect">
              <a:avLst/>
            </a:prstGeom>
          </p:spPr>
        </p:pic>
      </p:grpSp>
      <p:sp>
        <p:nvSpPr>
          <p:cNvPr id="2" name="Title 1"/>
          <p:cNvSpPr>
            <a:spLocks noGrp="1"/>
          </p:cNvSpPr>
          <p:nvPr>
            <p:ph type="ctrTitle"/>
          </p:nvPr>
        </p:nvSpPr>
        <p:spPr>
          <a:xfrm>
            <a:off x="304800" y="848280"/>
            <a:ext cx="8534400" cy="1470025"/>
          </a:xfrm>
        </p:spPr>
        <p:txBody>
          <a:bodyPr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3600" b="1" cap="none" spc="50">
                <a:ln w="11430"/>
                <a:gradFill>
                  <a:gsLst>
                    <a:gs pos="25000">
                      <a:srgbClr val="0070C0"/>
                    </a:gs>
                    <a:gs pos="100000">
                      <a:schemeClr val="tx2"/>
                    </a:gs>
                  </a:gsLst>
                  <a:lin ang="5400000"/>
                </a:gradFill>
                <a:effectLst>
                  <a:outerShdw blurRad="63500" dist="38100" dir="5400000" algn="tl" rotWithShape="0">
                    <a:srgbClr val="000000">
                      <a:alpha val="45000"/>
                    </a:srgbClr>
                  </a:outerShdw>
                </a:effectLst>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F02CA5AE-5BDD-4833-BEB9-B3716843AC81}" type="datetimeFigureOut">
              <a:rPr lang="en-US" smtClean="0"/>
              <a:t>3/24/2015</a:t>
            </a:fld>
            <a:endParaRPr lang="en-US"/>
          </a:p>
        </p:txBody>
      </p:sp>
      <p:sp>
        <p:nvSpPr>
          <p:cNvPr id="14" name="Shape 21"/>
          <p:cNvSpPr/>
          <p:nvPr userDrawn="1">
            <p:custDataLst>
              <p:tags r:id="rId1"/>
            </p:custDataLst>
          </p:nvPr>
        </p:nvSpPr>
        <p:spPr>
          <a:xfrm>
            <a:off x="2894" y="2971799"/>
            <a:ext cx="9144000" cy="1104901"/>
          </a:xfrm>
          <a:prstGeom prst="rect">
            <a:avLst/>
          </a:prstGeom>
          <a:gradFill flip="none" rotWithShape="1">
            <a:gsLst>
              <a:gs pos="0">
                <a:schemeClr val="bg2">
                  <a:lumMod val="20000"/>
                  <a:lumOff val="80000"/>
                  <a:alpha val="0"/>
                </a:schemeClr>
              </a:gs>
              <a:gs pos="100000">
                <a:srgbClr val="E7F1FA"/>
              </a:gs>
            </a:gsLst>
            <a:lin ang="108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5" name="Shape 21"/>
          <p:cNvSpPr/>
          <p:nvPr userDrawn="1">
            <p:custDataLst>
              <p:tags r:id="rId2"/>
            </p:custDataLst>
          </p:nvPr>
        </p:nvSpPr>
        <p:spPr>
          <a:xfrm>
            <a:off x="0" y="2452872"/>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3" name="Subtitle 2"/>
          <p:cNvSpPr>
            <a:spLocks noGrp="1"/>
          </p:cNvSpPr>
          <p:nvPr>
            <p:ph type="subTitle" idx="1"/>
          </p:nvPr>
        </p:nvSpPr>
        <p:spPr>
          <a:xfrm>
            <a:off x="304800" y="2971799"/>
            <a:ext cx="7162800" cy="1104901"/>
          </a:xfrm>
        </p:spPr>
        <p:txBody>
          <a:bodyPr lIns="0" tIns="91440" rIns="0" bIns="91440" anchor="ctr">
            <a:normAutofit/>
          </a:bodyPr>
          <a:lstStyle>
            <a:lvl1pPr marL="0" indent="0" algn="l">
              <a:spcBef>
                <a:spcPts val="0"/>
              </a:spcBef>
              <a:buNone/>
              <a:defRPr sz="2800">
                <a:solidFill>
                  <a:schemeClr val="accent1"/>
                </a:solidFill>
                <a:effectLst>
                  <a:innerShdw blurRad="63500" dist="50800" dir="13500000">
                    <a:prstClr val="black">
                      <a:alpha val="50000"/>
                    </a:prstClr>
                  </a:inn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1673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274320">
              <a:lnSpc>
                <a:spcPct val="90000"/>
              </a:lnSpc>
              <a:spcBef>
                <a:spcPts val="1200"/>
              </a:spcBef>
              <a:buClr>
                <a:schemeClr val="accent1">
                  <a:lumMod val="75000"/>
                </a:schemeClr>
              </a:buClr>
              <a:buSzPct val="80000"/>
              <a:buFont typeface="Calibri" panose="020F0502020204030204" pitchFamily="34" charset="0"/>
              <a:buChar char="○"/>
              <a:defRPr>
                <a:solidFill>
                  <a:schemeClr val="tx1">
                    <a:lumMod val="75000"/>
                    <a:lumOff val="25000"/>
                  </a:schemeClr>
                </a:solidFill>
              </a:defRPr>
            </a:lvl1pPr>
            <a:lvl2pPr>
              <a:lnSpc>
                <a:spcPct val="90000"/>
              </a:lnSpc>
              <a:spcBef>
                <a:spcPts val="1200"/>
              </a:spcBef>
              <a:defRPr>
                <a:solidFill>
                  <a:schemeClr val="tx1">
                    <a:lumMod val="65000"/>
                    <a:lumOff val="35000"/>
                  </a:schemeClr>
                </a:solidFill>
              </a:defRPr>
            </a:lvl2pPr>
            <a:lvl3pPr>
              <a:lnSpc>
                <a:spcPct val="90000"/>
              </a:lnSpc>
              <a:spcBef>
                <a:spcPts val="1200"/>
              </a:spcBef>
              <a:defRPr>
                <a:solidFill>
                  <a:schemeClr val="tx1">
                    <a:lumMod val="65000"/>
                    <a:lumOff val="35000"/>
                  </a:schemeClr>
                </a:solidFill>
              </a:defRPr>
            </a:lvl3pPr>
            <a:lvl4pPr>
              <a:lnSpc>
                <a:spcPct val="90000"/>
              </a:lnSpc>
              <a:spcBef>
                <a:spcPts val="1200"/>
              </a:spcBef>
              <a:defRPr>
                <a:solidFill>
                  <a:schemeClr val="tx1">
                    <a:lumMod val="65000"/>
                    <a:lumOff val="35000"/>
                  </a:schemeClr>
                </a:solidFill>
              </a:defRPr>
            </a:lvl4pPr>
            <a:lvl5pPr>
              <a:lnSpc>
                <a:spcPct val="90000"/>
              </a:lnSpc>
              <a:spcBef>
                <a:spcPts val="1200"/>
              </a:spcBef>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ln/>
        </p:spPr>
        <p:txBody>
          <a:bodyPr/>
          <a:lstStyle>
            <a:lvl1pPr>
              <a:defRPr/>
            </a:lvl1pPr>
          </a:lstStyle>
          <a:p>
            <a:fld id="{AFDA00D9-83E0-4A5D-8BFE-7CBA688F6D32}" type="slidenum">
              <a:rPr lang="en-US" altLang="en-US"/>
              <a:pPr/>
              <a:t>‹#›</a:t>
            </a:fld>
            <a:endParaRPr lang="en-US" altLang="en-US"/>
          </a:p>
        </p:txBody>
      </p:sp>
    </p:spTree>
    <p:extLst>
      <p:ext uri="{BB962C8B-B14F-4D97-AF65-F5344CB8AC3E}">
        <p14:creationId xmlns:p14="http://schemas.microsoft.com/office/powerpoint/2010/main" val="1930757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37A3C6B6-D4FD-49D3-921E-9E2DD086CEDC}" type="slidenum">
              <a:rPr lang="en-US" altLang="en-US"/>
              <a:pPr/>
              <a:t>‹#›</a:t>
            </a:fld>
            <a:endParaRPr lang="en-US" altLang="en-US"/>
          </a:p>
        </p:txBody>
      </p:sp>
    </p:spTree>
    <p:extLst>
      <p:ext uri="{BB962C8B-B14F-4D97-AF65-F5344CB8AC3E}">
        <p14:creationId xmlns:p14="http://schemas.microsoft.com/office/powerpoint/2010/main" val="108724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fld id="{C72F4B29-6E29-46ED-9BBE-B1E0C090FA9A}" type="slidenum">
              <a:rPr lang="en-US" altLang="en-US"/>
              <a:pPr/>
              <a:t>‹#›</a:t>
            </a:fld>
            <a:endParaRPr lang="en-US" altLang="en-US"/>
          </a:p>
        </p:txBody>
      </p:sp>
    </p:spTree>
    <p:extLst>
      <p:ext uri="{BB962C8B-B14F-4D97-AF65-F5344CB8AC3E}">
        <p14:creationId xmlns:p14="http://schemas.microsoft.com/office/powerpoint/2010/main" val="3894188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6DDA0CFE-E9D1-4AFD-9049-3205BB569F47}" type="slidenum">
              <a:rPr lang="en-US" altLang="en-US"/>
              <a:pPr/>
              <a:t>‹#›</a:t>
            </a:fld>
            <a:endParaRPr lang="en-US" altLang="en-US"/>
          </a:p>
        </p:txBody>
      </p:sp>
    </p:spTree>
    <p:extLst>
      <p:ext uri="{BB962C8B-B14F-4D97-AF65-F5344CB8AC3E}">
        <p14:creationId xmlns:p14="http://schemas.microsoft.com/office/powerpoint/2010/main" val="2463141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20"/>
        <p:cNvGrpSpPr/>
        <p:nvPr/>
      </p:nvGrpSpPr>
      <p:grpSpPr>
        <a:xfrm>
          <a:off x="0" y="0"/>
          <a:ext cx="0" cy="0"/>
          <a:chOff x="0" y="0"/>
          <a:chExt cx="0" cy="0"/>
        </a:xfrm>
      </p:grpSpPr>
      <p:sp>
        <p:nvSpPr>
          <p:cNvPr id="22" name="Shape 22"/>
          <p:cNvSpPr txBox="1">
            <a:spLocks noGrp="1"/>
          </p:cNvSpPr>
          <p:nvPr>
            <p:ph type="ctrTitle"/>
          </p:nvPr>
        </p:nvSpPr>
        <p:spPr>
          <a:xfrm>
            <a:off x="685800" y="2130425"/>
            <a:ext cx="7772400" cy="1470024"/>
          </a:xfrm>
          <a:prstGeom prst="rect">
            <a:avLst/>
          </a:prstGeom>
          <a:noFill/>
          <a:ln>
            <a:noFill/>
          </a:ln>
        </p:spPr>
        <p:txBody>
          <a:bodyPr lIns="91425" tIns="91425" rIns="91425" bIns="91425"/>
          <a:lstStyle>
            <a:lvl1pPr marL="0" marR="0" indent="0" algn="l" rtl="0">
              <a:spcBef>
                <a:spcPts val="0"/>
              </a:spcBef>
              <a:buClr>
                <a:schemeClr val="accent1"/>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US" smtClean="0"/>
              <a:t>Click to edit Master title style</a:t>
            </a:r>
            <a:endParaRPr dirty="0"/>
          </a:p>
        </p:txBody>
      </p:sp>
      <p:sp>
        <p:nvSpPr>
          <p:cNvPr id="23" name="Shape 23"/>
          <p:cNvSpPr txBox="1">
            <a:spLocks noGrp="1"/>
          </p:cNvSpPr>
          <p:nvPr>
            <p:ph type="subTitle" idx="1"/>
          </p:nvPr>
        </p:nvSpPr>
        <p:spPr>
          <a:xfrm>
            <a:off x="685800" y="3810000"/>
            <a:ext cx="7086600" cy="1828800"/>
          </a:xfrm>
          <a:prstGeom prst="rect">
            <a:avLst/>
          </a:prstGeom>
          <a:noFill/>
          <a:ln>
            <a:noFill/>
          </a:ln>
        </p:spPr>
        <p:txBody>
          <a:bodyPr lIns="91425" tIns="91425" rIns="91425" bIns="91425"/>
          <a:lstStyle>
            <a:lvl1pPr marL="0" marR="0" indent="0" algn="l" rtl="0">
              <a:spcBef>
                <a:spcPts val="0"/>
              </a:spcBef>
              <a:spcAft>
                <a:spcPts val="600"/>
              </a:spcAft>
              <a:buClr>
                <a:srgbClr val="A5A5A5"/>
              </a:buClr>
              <a:buFont typeface="Noto Symbol"/>
              <a:buNone/>
              <a:defRPr/>
            </a:lvl1pPr>
            <a:lvl2pPr marL="457200" marR="0" indent="0" algn="ctr" rtl="0">
              <a:spcBef>
                <a:spcPts val="0"/>
              </a:spcBef>
              <a:spcAft>
                <a:spcPts val="600"/>
              </a:spcAft>
              <a:buClr>
                <a:srgbClr val="FF0000"/>
              </a:buClr>
              <a:buFont typeface="Noto Symbol"/>
              <a:buNone/>
              <a:defRPr/>
            </a:lvl2pPr>
            <a:lvl3pPr marL="914400" marR="0" indent="0" algn="ctr" rtl="0">
              <a:spcBef>
                <a:spcPts val="0"/>
              </a:spcBef>
              <a:spcAft>
                <a:spcPts val="600"/>
              </a:spcAft>
              <a:buClr>
                <a:srgbClr val="538CD5"/>
              </a:buClr>
              <a:buFont typeface="Noto Symbol"/>
              <a:buNone/>
              <a:defRPr/>
            </a:lvl3pPr>
            <a:lvl4pPr marL="1371600" marR="0" indent="0" algn="ctr" rtl="0">
              <a:spcBef>
                <a:spcPts val="0"/>
              </a:spcBef>
              <a:spcAft>
                <a:spcPts val="600"/>
              </a:spcAft>
              <a:buClr>
                <a:srgbClr val="888888"/>
              </a:buClr>
              <a:buFont typeface="Arial"/>
              <a:buNone/>
              <a:defRPr/>
            </a:lvl4pPr>
            <a:lvl5pPr marL="1828800" marR="0" indent="0" algn="ctr" rtl="0">
              <a:spcBef>
                <a:spcPts val="0"/>
              </a:spcBef>
              <a:spcAft>
                <a:spcPts val="600"/>
              </a:spcAft>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r>
              <a:rPr lang="en-US" smtClean="0"/>
              <a:t>Click to edit Master subtitle style</a:t>
            </a:r>
            <a:endParaRPr dirty="0"/>
          </a:p>
        </p:txBody>
      </p:sp>
      <p:sp>
        <p:nvSpPr>
          <p:cNvPr id="4" name="Shape 24"/>
          <p:cNvSpPr txBox="1">
            <a:spLocks noGrp="1"/>
          </p:cNvSpPr>
          <p:nvPr>
            <p:ph type="dt" idx="10"/>
          </p:nvPr>
        </p:nvSpPr>
        <p:spPr bwMode="auto">
          <a:xfrm>
            <a:off x="304800" y="6492875"/>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smtClean="0">
                <a:latin typeface="Arial" panose="020B0604020202020204" pitchFamily="34" charset="0"/>
                <a:cs typeface="Arial" panose="020B0604020202020204" pitchFamily="34" charset="0"/>
                <a:sym typeface="Arial" panose="020B0604020202020204" pitchFamily="34" charset="0"/>
              </a:defRPr>
            </a:lvl1pPr>
          </a:lstStyle>
          <a:p>
            <a:pPr fontAlgn="base">
              <a:spcBef>
                <a:spcPct val="0"/>
              </a:spcBef>
              <a:spcAft>
                <a:spcPct val="0"/>
              </a:spcAft>
              <a:defRPr/>
            </a:pPr>
            <a:endParaRPr lang="en-US" altLang="en-US" sz="1400">
              <a:solidFill>
                <a:srgbClr val="000000"/>
              </a:solidFill>
            </a:endParaRPr>
          </a:p>
        </p:txBody>
      </p:sp>
      <p:sp>
        <p:nvSpPr>
          <p:cNvPr id="5" name="Shape 25"/>
          <p:cNvSpPr txBox="1">
            <a:spLocks noGrp="1"/>
          </p:cNvSpPr>
          <p:nvPr>
            <p:ph type="ftr" idx="11"/>
          </p:nvPr>
        </p:nvSpPr>
        <p:spPr bwMode="auto">
          <a:xfrm>
            <a:off x="3124200" y="64928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eaLnBrk="1" hangingPunct="1">
              <a:defRPr smtClean="0">
                <a:latin typeface="Arial" panose="020B0604020202020204" pitchFamily="34" charset="0"/>
                <a:cs typeface="Arial" panose="020B0604020202020204" pitchFamily="34" charset="0"/>
                <a:sym typeface="Arial" panose="020B0604020202020204" pitchFamily="34" charset="0"/>
              </a:defRPr>
            </a:lvl1pPr>
          </a:lstStyle>
          <a:p>
            <a:pPr fontAlgn="base">
              <a:spcBef>
                <a:spcPct val="0"/>
              </a:spcBef>
              <a:spcAft>
                <a:spcPct val="0"/>
              </a:spcAft>
              <a:defRPr/>
            </a:pPr>
            <a:endParaRPr lang="en-US" altLang="en-US" sz="1400">
              <a:solidFill>
                <a:srgbClr val="000000"/>
              </a:solidFill>
            </a:endParaRPr>
          </a:p>
        </p:txBody>
      </p:sp>
      <p:sp>
        <p:nvSpPr>
          <p:cNvPr id="6" name="Shape 26"/>
          <p:cNvSpPr txBox="1">
            <a:spLocks noGrp="1"/>
          </p:cNvSpPr>
          <p:nvPr>
            <p:ph type="sldNum" idx="12"/>
          </p:nvPr>
        </p:nvSpPr>
        <p:spPr/>
        <p:txBody>
          <a:bodyPr lIns="91425" tIns="91425" rIns="91425" bIns="91425">
            <a:noAutofit/>
          </a:bodyPr>
          <a:lstStyle>
            <a:lvl1pPr indent="-88900">
              <a:buClr>
                <a:srgbClr val="000000"/>
              </a:buClr>
              <a:buFont typeface="Arial" panose="020B0604020202020204" pitchFamily="34" charset="0"/>
              <a:buChar char="●"/>
              <a:defRPr smtClean="0">
                <a:latin typeface="Arial" panose="020B0604020202020204" pitchFamily="34" charset="0"/>
                <a:cs typeface="Arial" panose="020B0604020202020204" pitchFamily="34" charset="0"/>
                <a:sym typeface="Arial" panose="020B0604020202020204" pitchFamily="34" charset="0"/>
              </a:defRPr>
            </a:lvl1pPr>
            <a:lvl2pPr lvl="1" indent="-88900" eaLnBrk="1" hangingPunct="1">
              <a:buClr>
                <a:srgbClr val="000000"/>
              </a:buClr>
              <a:buFont typeface="Courier New" panose="02070309020205020404" pitchFamily="49" charset="0"/>
              <a:buChar char="o"/>
              <a:defRPr smtClean="0">
                <a:latin typeface="Arial" panose="020B0604020202020204" pitchFamily="34" charset="0"/>
                <a:cs typeface="Arial" panose="020B0604020202020204" pitchFamily="34" charset="0"/>
                <a:sym typeface="Arial" panose="020B0604020202020204" pitchFamily="34" charset="0"/>
              </a:defRPr>
            </a:lvl2pPr>
            <a:lvl3pPr lvl="2" indent="-88900" eaLnBrk="1" hangingPunct="1">
              <a:buClr>
                <a:srgbClr val="000000"/>
              </a:buClr>
              <a:buFont typeface="Wingdings" panose="05000000000000000000" pitchFamily="2" charset="2"/>
              <a:buChar char="§"/>
              <a:defRPr smtClean="0">
                <a:latin typeface="Arial" panose="020B0604020202020204" pitchFamily="34" charset="0"/>
                <a:cs typeface="Arial" panose="020B0604020202020204" pitchFamily="34" charset="0"/>
                <a:sym typeface="Arial" panose="020B0604020202020204" pitchFamily="34" charset="0"/>
              </a:defRPr>
            </a:lvl3pPr>
            <a:lvl4pPr lvl="3" indent="-88900" eaLnBrk="1" hangingPunct="1">
              <a:buClr>
                <a:srgbClr val="000000"/>
              </a:buClr>
              <a:buFont typeface="Arial" panose="020B0604020202020204" pitchFamily="34" charset="0"/>
              <a:buChar char="●"/>
              <a:defRPr smtClean="0">
                <a:latin typeface="Arial" panose="020B0604020202020204" pitchFamily="34" charset="0"/>
                <a:cs typeface="Arial" panose="020B0604020202020204" pitchFamily="34" charset="0"/>
                <a:sym typeface="Arial" panose="020B0604020202020204" pitchFamily="34" charset="0"/>
              </a:defRPr>
            </a:lvl4pPr>
            <a:lvl5pPr lvl="4" indent="-88900" eaLnBrk="1" hangingPunct="1">
              <a:buClr>
                <a:srgbClr val="000000"/>
              </a:buClr>
              <a:buFont typeface="Courier New" panose="02070309020205020404" pitchFamily="49" charset="0"/>
              <a:buChar char="o"/>
              <a:defRPr smtClean="0">
                <a:latin typeface="Arial" panose="020B0604020202020204" pitchFamily="34" charset="0"/>
                <a:cs typeface="Arial" panose="020B0604020202020204" pitchFamily="34" charset="0"/>
                <a:sym typeface="Arial" panose="020B0604020202020204" pitchFamily="34" charset="0"/>
              </a:defRPr>
            </a:lvl5pPr>
          </a:lstStyle>
          <a:p>
            <a:pPr>
              <a:defRPr/>
            </a:pPr>
            <a:endParaRPr lang="en-US" altLang="en-US"/>
          </a:p>
          <a:p>
            <a:pPr lvl="1">
              <a:defRPr/>
            </a:pPr>
            <a:endParaRPr lang="en-US" altLang="en-US"/>
          </a:p>
          <a:p>
            <a:pPr lvl="2">
              <a:defRPr/>
            </a:pPr>
            <a:endParaRPr lang="en-US" altLang="en-US"/>
          </a:p>
          <a:p>
            <a:pPr lvl="3">
              <a:defRPr/>
            </a:pPr>
            <a:endParaRPr lang="en-US" altLang="en-US"/>
          </a:p>
          <a:p>
            <a:pPr lvl="4">
              <a:defRPr/>
            </a:pPr>
            <a:endParaRPr lang="en-US" altLang="en-US"/>
          </a:p>
          <a:p>
            <a:pPr lvl="4">
              <a:buFont typeface="Wingdings" panose="05000000000000000000" pitchFamily="2" charset="2"/>
              <a:buChar char="§"/>
              <a:defRPr/>
            </a:pPr>
            <a:endParaRPr lang="en-US" altLang="en-US"/>
          </a:p>
          <a:p>
            <a:pPr lvl="4">
              <a:buFont typeface="Arial" panose="020B0604020202020204" pitchFamily="34" charset="0"/>
              <a:buChar char="●"/>
              <a:defRPr/>
            </a:pPr>
            <a:endParaRPr lang="en-US" altLang="en-US"/>
          </a:p>
          <a:p>
            <a:pPr lvl="4">
              <a:defRPr/>
            </a:pPr>
            <a:endParaRPr lang="en-US" altLang="en-US"/>
          </a:p>
          <a:p>
            <a:pPr lvl="4">
              <a:buFont typeface="Wingdings" panose="05000000000000000000" pitchFamily="2" charset="2"/>
              <a:buChar char="§"/>
              <a:defRPr/>
            </a:pPr>
            <a:endParaRPr lang="en-US" altLang="en-US"/>
          </a:p>
        </p:txBody>
      </p:sp>
    </p:spTree>
    <p:extLst>
      <p:ext uri="{BB962C8B-B14F-4D97-AF65-F5344CB8AC3E}">
        <p14:creationId xmlns:p14="http://schemas.microsoft.com/office/powerpoint/2010/main" val="205768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2286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2CA5AE-5BDD-4833-BEB9-B3716843AC81}" type="datetimeFigureOut">
              <a:rPr lang="en-US" smtClean="0"/>
              <a:t>3/24/2015</a:t>
            </a:fld>
            <a:endParaRPr lang="en-US"/>
          </a:p>
        </p:txBody>
      </p:sp>
    </p:spTree>
    <p:extLst>
      <p:ext uri="{BB962C8B-B14F-4D97-AF65-F5344CB8AC3E}">
        <p14:creationId xmlns:p14="http://schemas.microsoft.com/office/powerpoint/2010/main" val="116644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2CA5AE-5BDD-4833-BEB9-B3716843AC81}" type="datetimeFigureOut">
              <a:rPr lang="en-US" smtClean="0"/>
              <a:t>3/24/2015</a:t>
            </a:fld>
            <a:endParaRPr lang="en-US"/>
          </a:p>
        </p:txBody>
      </p:sp>
    </p:spTree>
    <p:extLst>
      <p:ext uri="{BB962C8B-B14F-4D97-AF65-F5344CB8AC3E}">
        <p14:creationId xmlns:p14="http://schemas.microsoft.com/office/powerpoint/2010/main" val="104460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2220" y="1535113"/>
            <a:ext cx="4114800" cy="639762"/>
          </a:xfrm>
        </p:spPr>
        <p:txBody>
          <a:bodyPr anchor="b"/>
          <a:lstStyle>
            <a:lvl1pPr marL="0" indent="0" algn="ctr">
              <a:buNone/>
              <a:defRPr sz="2400" b="1">
                <a:solidFill>
                  <a:schemeClr val="accent1"/>
                </a:solidFill>
                <a:effectLst>
                  <a:innerShdw blurRad="63500" dist="50800" dir="135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02220" y="2346702"/>
            <a:ext cx="4114800" cy="36576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0004" y="1535113"/>
            <a:ext cx="4114800" cy="639762"/>
          </a:xfrm>
        </p:spPr>
        <p:txBody>
          <a:bodyPr anchor="b"/>
          <a:lstStyle>
            <a:lvl1pPr marL="0" indent="0" algn="ctr">
              <a:buNone/>
              <a:defRPr sz="2400" b="1">
                <a:solidFill>
                  <a:schemeClr val="accent1"/>
                </a:solidFill>
                <a:effectLst>
                  <a:innerShdw blurRad="63500" dist="50800" dir="135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00004" y="2346702"/>
            <a:ext cx="4114800" cy="36576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02CA5AE-5BDD-4833-BEB9-B3716843AC81}" type="datetimeFigureOut">
              <a:rPr lang="en-US" smtClean="0"/>
              <a:t>3/24/2015</a:t>
            </a:fld>
            <a:endParaRPr lang="en-US"/>
          </a:p>
        </p:txBody>
      </p:sp>
      <p:cxnSp>
        <p:nvCxnSpPr>
          <p:cNvPr id="11" name="Straight Connector 10"/>
          <p:cNvCxnSpPr/>
          <p:nvPr userDrawn="1"/>
        </p:nvCxnSpPr>
        <p:spPr>
          <a:xfrm>
            <a:off x="4572000" y="1447800"/>
            <a:ext cx="0" cy="457200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Shape 21"/>
          <p:cNvSpPr/>
          <p:nvPr userDrawn="1">
            <p:custDataLst>
              <p:tags r:id="rId1"/>
            </p:custDataLst>
          </p:nvPr>
        </p:nvSpPr>
        <p:spPr>
          <a:xfrm>
            <a:off x="0" y="2225298"/>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939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2220" y="1535113"/>
            <a:ext cx="4114800" cy="639762"/>
          </a:xfrm>
        </p:spPr>
        <p:txBody>
          <a:bodyPr anchor="b"/>
          <a:lstStyle>
            <a:lvl1pPr marL="0" indent="0" algn="ctr">
              <a:buNone/>
              <a:defRPr sz="2400" b="1">
                <a:solidFill>
                  <a:schemeClr val="accent1"/>
                </a:solidFill>
                <a:effectLst>
                  <a:innerShdw blurRad="63500" dist="50800" dir="135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02220" y="2346702"/>
            <a:ext cx="4114800" cy="291109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0004" y="1535113"/>
            <a:ext cx="4114800" cy="639762"/>
          </a:xfrm>
        </p:spPr>
        <p:txBody>
          <a:bodyPr anchor="b"/>
          <a:lstStyle>
            <a:lvl1pPr marL="0" indent="0" algn="ctr">
              <a:buNone/>
              <a:defRPr sz="2400" b="1">
                <a:solidFill>
                  <a:schemeClr val="accent1"/>
                </a:solidFill>
                <a:effectLst>
                  <a:innerShdw blurRad="63500" dist="50800" dir="135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00004" y="2346702"/>
            <a:ext cx="4114800" cy="291109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02CA5AE-5BDD-4833-BEB9-B3716843AC81}" type="datetimeFigureOut">
              <a:rPr lang="en-US" smtClean="0"/>
              <a:t>3/24/2015</a:t>
            </a:fld>
            <a:endParaRPr lang="en-US"/>
          </a:p>
        </p:txBody>
      </p:sp>
      <p:cxnSp>
        <p:nvCxnSpPr>
          <p:cNvPr id="11" name="Straight Connector 10"/>
          <p:cNvCxnSpPr/>
          <p:nvPr userDrawn="1"/>
        </p:nvCxnSpPr>
        <p:spPr>
          <a:xfrm>
            <a:off x="4572000" y="1447800"/>
            <a:ext cx="0" cy="388620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Shape 21"/>
          <p:cNvSpPr/>
          <p:nvPr userDrawn="1">
            <p:custDataLst>
              <p:tags r:id="rId1"/>
            </p:custDataLst>
          </p:nvPr>
        </p:nvSpPr>
        <p:spPr>
          <a:xfrm>
            <a:off x="0" y="2225298"/>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2" name="Shape 21"/>
          <p:cNvSpPr/>
          <p:nvPr userDrawn="1">
            <p:custDataLst>
              <p:tags r:id="rId2"/>
            </p:custDataLst>
          </p:nvPr>
        </p:nvSpPr>
        <p:spPr>
          <a:xfrm>
            <a:off x="0" y="5334000"/>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3" name="Text Placeholder 2"/>
          <p:cNvSpPr>
            <a:spLocks noGrp="1"/>
          </p:cNvSpPr>
          <p:nvPr>
            <p:ph type="body" idx="13"/>
          </p:nvPr>
        </p:nvSpPr>
        <p:spPr>
          <a:xfrm>
            <a:off x="304800" y="5409238"/>
            <a:ext cx="8534400" cy="534362"/>
          </a:xfrm>
        </p:spPr>
        <p:txBody>
          <a:bodyPr anchor="ctr"/>
          <a:lstStyle>
            <a:lvl1pPr marL="0" indent="0" algn="ctr">
              <a:buNone/>
              <a:defRPr sz="2400" b="1">
                <a:solidFill>
                  <a:schemeClr val="accent2">
                    <a:lumMod val="75000"/>
                  </a:schemeClr>
                </a:solidFill>
                <a:effectLst>
                  <a:innerShdw blurRad="63500" dist="50800" dir="135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408245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2CA5AE-5BDD-4833-BEB9-B3716843AC81}" type="datetimeFigureOut">
              <a:rPr lang="en-US" smtClean="0"/>
              <a:t>3/24/2015</a:t>
            </a:fld>
            <a:endParaRPr lang="en-US"/>
          </a:p>
        </p:txBody>
      </p:sp>
    </p:spTree>
    <p:extLst>
      <p:ext uri="{BB962C8B-B14F-4D97-AF65-F5344CB8AC3E}">
        <p14:creationId xmlns:p14="http://schemas.microsoft.com/office/powerpoint/2010/main" val="620619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CA5AE-5BDD-4833-BEB9-B3716843AC81}" type="datetimeFigureOut">
              <a:rPr lang="en-US" smtClean="0"/>
              <a:t>3/24/2015</a:t>
            </a:fld>
            <a:endParaRPr lang="en-US"/>
          </a:p>
        </p:txBody>
      </p:sp>
    </p:spTree>
    <p:extLst>
      <p:ext uri="{BB962C8B-B14F-4D97-AF65-F5344CB8AC3E}">
        <p14:creationId xmlns:p14="http://schemas.microsoft.com/office/powerpoint/2010/main" val="336603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Graphics Point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2CA5AE-5BDD-4833-BEB9-B3716843AC81}" type="datetimeFigureOut">
              <a:rPr lang="en-US" smtClean="0"/>
              <a:t>3/24/2015</a:t>
            </a:fld>
            <a:endParaRPr lang="en-US"/>
          </a:p>
        </p:txBody>
      </p:sp>
      <p:sp>
        <p:nvSpPr>
          <p:cNvPr id="6" name="TextBox 5"/>
          <p:cNvSpPr txBox="1"/>
          <p:nvPr userDrawn="1"/>
        </p:nvSpPr>
        <p:spPr>
          <a:xfrm>
            <a:off x="70695" y="1524000"/>
            <a:ext cx="8991600" cy="307777"/>
          </a:xfrm>
          <a:prstGeom prst="rect">
            <a:avLst/>
          </a:prstGeom>
          <a:noFill/>
        </p:spPr>
        <p:txBody>
          <a:bodyPr wrap="square" rtlCol="0">
            <a:spAutoFit/>
          </a:bodyPr>
          <a:lstStyle/>
          <a:p>
            <a:r>
              <a:rPr lang="en-US" sz="1400" b="1" dirty="0" smtClean="0">
                <a:solidFill>
                  <a:srgbClr val="C00000"/>
                </a:solidFill>
              </a:rPr>
              <a:t>Instructions: </a:t>
            </a:r>
            <a:r>
              <a:rPr lang="en-US" sz="1400" dirty="0" smtClean="0">
                <a:solidFill>
                  <a:schemeClr val="tx1">
                    <a:lumMod val="75000"/>
                    <a:lumOff val="25000"/>
                  </a:schemeClr>
                </a:solidFill>
              </a:rPr>
              <a:t>Just copy the elements you want to use and paste into your slides.</a:t>
            </a:r>
            <a:endParaRPr lang="en-US" sz="1400" dirty="0">
              <a:solidFill>
                <a:schemeClr val="tx1">
                  <a:lumMod val="75000"/>
                  <a:lumOff val="25000"/>
                </a:schemeClr>
              </a:solidFill>
            </a:endParaRPr>
          </a:p>
        </p:txBody>
      </p:sp>
      <p:sp>
        <p:nvSpPr>
          <p:cNvPr id="7" name="TextBox 6"/>
          <p:cNvSpPr txBox="1"/>
          <p:nvPr userDrawn="1"/>
        </p:nvSpPr>
        <p:spPr>
          <a:xfrm>
            <a:off x="70695" y="1978223"/>
            <a:ext cx="1371600" cy="276999"/>
          </a:xfrm>
          <a:prstGeom prst="rect">
            <a:avLst/>
          </a:prstGeom>
          <a:noFill/>
        </p:spPr>
        <p:txBody>
          <a:bodyPr wrap="square" rtlCol="0">
            <a:spAutoFit/>
          </a:bodyPr>
          <a:lstStyle/>
          <a:p>
            <a:r>
              <a:rPr lang="en-US" sz="1200" dirty="0" smtClean="0">
                <a:solidFill>
                  <a:schemeClr val="tx1">
                    <a:lumMod val="50000"/>
                    <a:lumOff val="50000"/>
                  </a:schemeClr>
                </a:solidFill>
              </a:rPr>
              <a:t>Horizontal Line</a:t>
            </a:r>
            <a:endParaRPr lang="en-US" sz="1200" dirty="0">
              <a:solidFill>
                <a:schemeClr val="tx1">
                  <a:lumMod val="50000"/>
                  <a:lumOff val="50000"/>
                </a:schemeClr>
              </a:solidFill>
            </a:endParaRPr>
          </a:p>
        </p:txBody>
      </p:sp>
      <p:sp>
        <p:nvSpPr>
          <p:cNvPr id="8" name="TextBox 7"/>
          <p:cNvSpPr txBox="1"/>
          <p:nvPr userDrawn="1"/>
        </p:nvSpPr>
        <p:spPr>
          <a:xfrm>
            <a:off x="7655244" y="3193396"/>
            <a:ext cx="1371600" cy="461665"/>
          </a:xfrm>
          <a:prstGeom prst="rect">
            <a:avLst/>
          </a:prstGeom>
          <a:noFill/>
        </p:spPr>
        <p:txBody>
          <a:bodyPr wrap="square" rtlCol="0">
            <a:spAutoFit/>
          </a:bodyPr>
          <a:lstStyle/>
          <a:p>
            <a:r>
              <a:rPr lang="en-US" sz="1200" dirty="0" smtClean="0">
                <a:solidFill>
                  <a:schemeClr val="tx1">
                    <a:lumMod val="50000"/>
                    <a:lumOff val="50000"/>
                  </a:schemeClr>
                </a:solidFill>
              </a:rPr>
              <a:t>Chat</a:t>
            </a:r>
          </a:p>
          <a:p>
            <a:r>
              <a:rPr lang="en-US" sz="1200" dirty="0" smtClean="0">
                <a:solidFill>
                  <a:schemeClr val="tx1">
                    <a:lumMod val="50000"/>
                    <a:lumOff val="50000"/>
                  </a:schemeClr>
                </a:solidFill>
              </a:rPr>
              <a:t>Invitation 1</a:t>
            </a:r>
            <a:endParaRPr lang="en-US" sz="1200" dirty="0">
              <a:solidFill>
                <a:schemeClr val="tx1">
                  <a:lumMod val="50000"/>
                  <a:lumOff val="50000"/>
                </a:schemeClr>
              </a:solidFill>
            </a:endParaRPr>
          </a:p>
        </p:txBody>
      </p:sp>
      <p:sp>
        <p:nvSpPr>
          <p:cNvPr id="9" name="TextBox 8"/>
          <p:cNvSpPr txBox="1"/>
          <p:nvPr userDrawn="1"/>
        </p:nvSpPr>
        <p:spPr>
          <a:xfrm rot="16200000">
            <a:off x="8150824" y="5195500"/>
            <a:ext cx="1371600" cy="276999"/>
          </a:xfrm>
          <a:prstGeom prst="rect">
            <a:avLst/>
          </a:prstGeom>
          <a:noFill/>
        </p:spPr>
        <p:txBody>
          <a:bodyPr wrap="square" rtlCol="0">
            <a:spAutoFit/>
          </a:bodyPr>
          <a:lstStyle/>
          <a:p>
            <a:r>
              <a:rPr lang="en-US" sz="1200" dirty="0" smtClean="0">
                <a:solidFill>
                  <a:schemeClr val="tx1">
                    <a:lumMod val="50000"/>
                    <a:lumOff val="50000"/>
                  </a:schemeClr>
                </a:solidFill>
              </a:rPr>
              <a:t>Vertical Line</a:t>
            </a:r>
            <a:endParaRPr lang="en-US" sz="1200" dirty="0">
              <a:solidFill>
                <a:schemeClr val="tx1">
                  <a:lumMod val="50000"/>
                  <a:lumOff val="50000"/>
                </a:schemeClr>
              </a:solidFill>
            </a:endParaRPr>
          </a:p>
        </p:txBody>
      </p:sp>
      <p:cxnSp>
        <p:nvCxnSpPr>
          <p:cNvPr id="10" name="Straight Arrow Connector 9"/>
          <p:cNvCxnSpPr/>
          <p:nvPr userDrawn="1"/>
        </p:nvCxnSpPr>
        <p:spPr>
          <a:xfrm flipV="1">
            <a:off x="1213695" y="2034371"/>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userDrawn="1"/>
        </p:nvCxnSpPr>
        <p:spPr>
          <a:xfrm flipV="1">
            <a:off x="8188644" y="3236804"/>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userDrawn="1"/>
        </p:nvCxnSpPr>
        <p:spPr>
          <a:xfrm rot="5400000" flipV="1">
            <a:off x="8875811" y="4997232"/>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8008207" y="4497487"/>
            <a:ext cx="945292" cy="461665"/>
          </a:xfrm>
          <a:prstGeom prst="rect">
            <a:avLst/>
          </a:prstGeom>
          <a:noFill/>
        </p:spPr>
        <p:txBody>
          <a:bodyPr wrap="square" rtlCol="0">
            <a:spAutoFit/>
          </a:bodyPr>
          <a:lstStyle/>
          <a:p>
            <a:r>
              <a:rPr lang="en-US" sz="1200" dirty="0" smtClean="0">
                <a:solidFill>
                  <a:schemeClr val="tx1">
                    <a:lumMod val="50000"/>
                    <a:lumOff val="50000"/>
                  </a:schemeClr>
                </a:solidFill>
              </a:rPr>
              <a:t>Chat</a:t>
            </a:r>
          </a:p>
          <a:p>
            <a:r>
              <a:rPr lang="en-US" sz="1200" dirty="0" smtClean="0">
                <a:solidFill>
                  <a:schemeClr val="tx1">
                    <a:lumMod val="50000"/>
                    <a:lumOff val="50000"/>
                  </a:schemeClr>
                </a:solidFill>
              </a:rPr>
              <a:t>Invitation 2</a:t>
            </a:r>
            <a:endParaRPr lang="en-US" sz="1200" dirty="0">
              <a:solidFill>
                <a:schemeClr val="tx1">
                  <a:lumMod val="50000"/>
                  <a:lumOff val="50000"/>
                </a:schemeClr>
              </a:solidFill>
            </a:endParaRPr>
          </a:p>
        </p:txBody>
      </p:sp>
      <p:cxnSp>
        <p:nvCxnSpPr>
          <p:cNvPr id="14" name="Straight Arrow Connector 13"/>
          <p:cNvCxnSpPr/>
          <p:nvPr userDrawn="1"/>
        </p:nvCxnSpPr>
        <p:spPr>
          <a:xfrm flipV="1">
            <a:off x="8562352" y="4537189"/>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3736705" y="1981200"/>
            <a:ext cx="1371600" cy="276999"/>
          </a:xfrm>
          <a:prstGeom prst="rect">
            <a:avLst/>
          </a:prstGeom>
          <a:noFill/>
        </p:spPr>
        <p:txBody>
          <a:bodyPr wrap="square" rtlCol="0">
            <a:spAutoFit/>
          </a:bodyPr>
          <a:lstStyle/>
          <a:p>
            <a:r>
              <a:rPr lang="en-US" sz="1200" dirty="0" smtClean="0">
                <a:solidFill>
                  <a:schemeClr val="tx1">
                    <a:lumMod val="50000"/>
                    <a:lumOff val="50000"/>
                  </a:schemeClr>
                </a:solidFill>
              </a:rPr>
              <a:t>Icon Frame 1</a:t>
            </a:r>
            <a:endParaRPr lang="en-US" sz="1200" dirty="0">
              <a:solidFill>
                <a:schemeClr val="tx1">
                  <a:lumMod val="50000"/>
                  <a:lumOff val="50000"/>
                </a:schemeClr>
              </a:solidFill>
            </a:endParaRPr>
          </a:p>
        </p:txBody>
      </p:sp>
      <p:sp>
        <p:nvSpPr>
          <p:cNvPr id="16" name="TextBox 15"/>
          <p:cNvSpPr txBox="1"/>
          <p:nvPr userDrawn="1"/>
        </p:nvSpPr>
        <p:spPr>
          <a:xfrm>
            <a:off x="5188343" y="4337878"/>
            <a:ext cx="1371600" cy="276999"/>
          </a:xfrm>
          <a:prstGeom prst="rect">
            <a:avLst/>
          </a:prstGeom>
          <a:noFill/>
        </p:spPr>
        <p:txBody>
          <a:bodyPr wrap="square" rtlCol="0">
            <a:spAutoFit/>
          </a:bodyPr>
          <a:lstStyle/>
          <a:p>
            <a:r>
              <a:rPr lang="en-US" sz="1200" dirty="0" smtClean="0">
                <a:solidFill>
                  <a:schemeClr val="tx1">
                    <a:lumMod val="50000"/>
                    <a:lumOff val="50000"/>
                  </a:schemeClr>
                </a:solidFill>
              </a:rPr>
              <a:t>Icon Frame 1b</a:t>
            </a:r>
            <a:endParaRPr lang="en-US" sz="1200" dirty="0">
              <a:solidFill>
                <a:schemeClr val="tx1">
                  <a:lumMod val="50000"/>
                  <a:lumOff val="50000"/>
                </a:schemeClr>
              </a:solidFill>
            </a:endParaRPr>
          </a:p>
        </p:txBody>
      </p:sp>
      <p:sp>
        <p:nvSpPr>
          <p:cNvPr id="17" name="TextBox 16"/>
          <p:cNvSpPr txBox="1"/>
          <p:nvPr userDrawn="1"/>
        </p:nvSpPr>
        <p:spPr>
          <a:xfrm>
            <a:off x="6822549" y="4676001"/>
            <a:ext cx="762000" cy="276999"/>
          </a:xfrm>
          <a:prstGeom prst="rect">
            <a:avLst/>
          </a:prstGeom>
          <a:noFill/>
        </p:spPr>
        <p:txBody>
          <a:bodyPr wrap="square" rtlCol="0">
            <a:spAutoFit/>
          </a:bodyPr>
          <a:lstStyle/>
          <a:p>
            <a:r>
              <a:rPr lang="en-US" sz="1200" dirty="0" smtClean="0">
                <a:solidFill>
                  <a:schemeClr val="tx1">
                    <a:lumMod val="50000"/>
                    <a:lumOff val="50000"/>
                  </a:schemeClr>
                </a:solidFill>
              </a:rPr>
              <a:t>Arrow</a:t>
            </a:r>
            <a:endParaRPr lang="en-US" sz="1200" dirty="0">
              <a:solidFill>
                <a:schemeClr val="tx1">
                  <a:lumMod val="50000"/>
                  <a:lumOff val="50000"/>
                </a:schemeClr>
              </a:solidFill>
            </a:endParaRPr>
          </a:p>
        </p:txBody>
      </p:sp>
      <p:cxnSp>
        <p:nvCxnSpPr>
          <p:cNvPr id="18" name="Straight Arrow Connector 17"/>
          <p:cNvCxnSpPr/>
          <p:nvPr userDrawn="1"/>
        </p:nvCxnSpPr>
        <p:spPr>
          <a:xfrm rot="10800000" flipV="1">
            <a:off x="4718895" y="2043330"/>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userDrawn="1"/>
        </p:nvCxnSpPr>
        <p:spPr>
          <a:xfrm rot="10800000" flipV="1">
            <a:off x="6324600" y="4429154"/>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userDrawn="1"/>
        </p:nvCxnSpPr>
        <p:spPr>
          <a:xfrm rot="10800000" flipV="1">
            <a:off x="7443710" y="4728319"/>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990600" y="4267200"/>
            <a:ext cx="1371600" cy="276999"/>
          </a:xfrm>
          <a:prstGeom prst="rect">
            <a:avLst/>
          </a:prstGeom>
          <a:noFill/>
        </p:spPr>
        <p:txBody>
          <a:bodyPr wrap="square" rtlCol="0">
            <a:spAutoFit/>
          </a:bodyPr>
          <a:lstStyle/>
          <a:p>
            <a:r>
              <a:rPr lang="en-US" sz="1200" dirty="0" smtClean="0">
                <a:solidFill>
                  <a:schemeClr val="tx1">
                    <a:lumMod val="50000"/>
                    <a:lumOff val="50000"/>
                  </a:schemeClr>
                </a:solidFill>
              </a:rPr>
              <a:t>Icon Frame 2</a:t>
            </a:r>
            <a:endParaRPr lang="en-US" sz="1200" dirty="0">
              <a:solidFill>
                <a:schemeClr val="tx1">
                  <a:lumMod val="50000"/>
                  <a:lumOff val="50000"/>
                </a:schemeClr>
              </a:solidFill>
            </a:endParaRPr>
          </a:p>
        </p:txBody>
      </p:sp>
      <p:cxnSp>
        <p:nvCxnSpPr>
          <p:cNvPr id="22" name="Straight Arrow Connector 21"/>
          <p:cNvCxnSpPr/>
          <p:nvPr userDrawn="1"/>
        </p:nvCxnSpPr>
        <p:spPr>
          <a:xfrm rot="5400000" flipV="1">
            <a:off x="2055912" y="4329330"/>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6200" y="4554065"/>
            <a:ext cx="1371600" cy="276999"/>
          </a:xfrm>
          <a:prstGeom prst="rect">
            <a:avLst/>
          </a:prstGeom>
          <a:noFill/>
        </p:spPr>
        <p:txBody>
          <a:bodyPr wrap="square" rtlCol="0">
            <a:spAutoFit/>
          </a:bodyPr>
          <a:lstStyle/>
          <a:p>
            <a:r>
              <a:rPr lang="en-US" sz="1200" dirty="0" smtClean="0">
                <a:solidFill>
                  <a:schemeClr val="tx1">
                    <a:lumMod val="50000"/>
                    <a:lumOff val="50000"/>
                  </a:schemeClr>
                </a:solidFill>
              </a:rPr>
              <a:t>Icon Frame 2b</a:t>
            </a:r>
            <a:endParaRPr lang="en-US" sz="1200" dirty="0">
              <a:solidFill>
                <a:schemeClr val="tx1">
                  <a:lumMod val="50000"/>
                  <a:lumOff val="50000"/>
                </a:schemeClr>
              </a:solidFill>
            </a:endParaRPr>
          </a:p>
        </p:txBody>
      </p:sp>
      <p:cxnSp>
        <p:nvCxnSpPr>
          <p:cNvPr id="24" name="Straight Arrow Connector 23"/>
          <p:cNvCxnSpPr/>
          <p:nvPr userDrawn="1"/>
        </p:nvCxnSpPr>
        <p:spPr>
          <a:xfrm rot="10800000" flipV="1">
            <a:off x="1212457" y="4645341"/>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523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hape 35"/>
          <p:cNvSpPr>
            <a:spLocks noChangeArrowheads="1"/>
          </p:cNvSpPr>
          <p:nvPr userDrawn="1"/>
        </p:nvSpPr>
        <p:spPr bwMode="auto">
          <a:xfrm>
            <a:off x="0" y="0"/>
            <a:ext cx="9144000" cy="5943600"/>
          </a:xfrm>
          <a:prstGeom prst="rect">
            <a:avLst/>
          </a:prstGeom>
          <a:gradFill rotWithShape="0">
            <a:gsLst>
              <a:gs pos="0">
                <a:srgbClr val="AECCF1"/>
              </a:gs>
              <a:gs pos="50000">
                <a:srgbClr val="CEE0F6"/>
              </a:gs>
              <a:gs pos="100000">
                <a:srgbClr val="E7F1FA"/>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spcBef>
                <a:spcPct val="0"/>
              </a:spcBef>
              <a:spcAft>
                <a:spcPct val="0"/>
              </a:spcAft>
              <a:defRPr/>
            </a:pPr>
            <a:endParaRPr lang="en-US" altLang="en-US" sz="1800" smtClean="0">
              <a:solidFill>
                <a:srgbClr val="FFFFFF"/>
              </a:solidFill>
              <a:latin typeface="Calibri" panose="020F0502020204030204" pitchFamily="34" charset="0"/>
              <a:sym typeface="Calibri" panose="020F0502020204030204" pitchFamily="34" charset="0"/>
            </a:endParaRPr>
          </a:p>
        </p:txBody>
      </p:sp>
      <p:pic>
        <p:nvPicPr>
          <p:cNvPr id="6" name="Shape 41"/>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170363"/>
            <a:ext cx="91440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hape 40"/>
          <p:cNvSpPr txBox="1">
            <a:spLocks/>
          </p:cNvSpPr>
          <p:nvPr userDrawn="1"/>
        </p:nvSpPr>
        <p:spPr>
          <a:xfrm>
            <a:off x="6705600" y="6492875"/>
            <a:ext cx="2133599" cy="365125"/>
          </a:xfrm>
          <a:prstGeom prst="rect">
            <a:avLst/>
          </a:prstGeom>
          <a:noFill/>
          <a:ln>
            <a:noFill/>
          </a:ln>
        </p:spPr>
        <p:txBody>
          <a:bodyPr lIns="91425" tIns="91425" rIns="91425" bIns="91425" anchor="ct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indent="-88900">
              <a:buClr>
                <a:srgbClr val="000000"/>
              </a:buClr>
              <a:buFont typeface="Arial"/>
              <a:buChar char="●"/>
              <a:defRPr/>
            </a:pPr>
            <a:endParaRPr lang="en-US" kern="0" smtClean="0">
              <a:solidFill>
                <a:prstClr val="black">
                  <a:tint val="75000"/>
                </a:prstClr>
              </a:solidFill>
            </a:endParaRPr>
          </a:p>
          <a:p>
            <a:pPr lvl="1" indent="-88900">
              <a:buClr>
                <a:srgbClr val="000000"/>
              </a:buClr>
              <a:buFont typeface="Courier New"/>
              <a:buChar char="o"/>
              <a:defRPr/>
            </a:pPr>
            <a:endParaRPr lang="en-US" kern="0" smtClean="0"/>
          </a:p>
          <a:p>
            <a:pPr lvl="2" indent="-88900">
              <a:buClr>
                <a:srgbClr val="000000"/>
              </a:buClr>
              <a:buFont typeface="Wingdings"/>
              <a:buChar char="§"/>
              <a:defRPr/>
            </a:pPr>
            <a:endParaRPr lang="en-US" kern="0" smtClean="0"/>
          </a:p>
          <a:p>
            <a:pPr lvl="3" indent="-88900">
              <a:buClr>
                <a:srgbClr val="000000"/>
              </a:buClr>
              <a:buFont typeface="Arial"/>
              <a:buChar char="●"/>
              <a:defRPr/>
            </a:pPr>
            <a:endParaRPr lang="en-US" kern="0" smtClean="0"/>
          </a:p>
          <a:p>
            <a:pPr lvl="4" indent="-88900">
              <a:buClr>
                <a:srgbClr val="000000"/>
              </a:buClr>
              <a:buFont typeface="Courier New"/>
              <a:buChar char="o"/>
              <a:defRPr/>
            </a:pPr>
            <a:endParaRPr lang="en-US" kern="0" smtClean="0"/>
          </a:p>
          <a:p>
            <a:pPr lvl="5" indent="-88900">
              <a:buClr>
                <a:srgbClr val="000000"/>
              </a:buClr>
              <a:buFont typeface="Wingdings"/>
              <a:buChar char="§"/>
              <a:defRPr/>
            </a:pPr>
            <a:endParaRPr lang="en-US" kern="0" smtClean="0"/>
          </a:p>
          <a:p>
            <a:pPr lvl="6" indent="-88900">
              <a:buClr>
                <a:srgbClr val="000000"/>
              </a:buClr>
              <a:buFont typeface="Arial"/>
              <a:buChar char="●"/>
              <a:defRPr/>
            </a:pPr>
            <a:endParaRPr lang="en-US" kern="0" smtClean="0"/>
          </a:p>
          <a:p>
            <a:pPr lvl="7" indent="-88900">
              <a:buClr>
                <a:srgbClr val="000000"/>
              </a:buClr>
              <a:buFont typeface="Courier New"/>
              <a:buChar char="o"/>
              <a:defRPr/>
            </a:pPr>
            <a:endParaRPr lang="en-US" kern="0" smtClean="0"/>
          </a:p>
          <a:p>
            <a:pPr lvl="8" indent="-88900">
              <a:buClr>
                <a:srgbClr val="000000"/>
              </a:buClr>
              <a:buFont typeface="Wingdings"/>
              <a:buChar char="§"/>
              <a:defRPr/>
            </a:pPr>
            <a:endParaRPr lang="en-US" kern="0"/>
          </a:p>
        </p:txBody>
      </p:sp>
      <p:pic>
        <p:nvPicPr>
          <p:cNvPr id="9" name="Shape 161"/>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72238" y="0"/>
            <a:ext cx="26003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8" name="Shape 37"/>
          <p:cNvSpPr txBox="1">
            <a:spLocks noGrp="1"/>
          </p:cNvSpPr>
          <p:nvPr>
            <p:ph type="body" idx="13"/>
          </p:nvPr>
        </p:nvSpPr>
        <p:spPr>
          <a:xfrm>
            <a:off x="722312" y="2209800"/>
            <a:ext cx="7772400" cy="1347786"/>
          </a:xfrm>
          <a:prstGeom prst="rect">
            <a:avLst/>
          </a:prstGeom>
          <a:noFill/>
          <a:ln>
            <a:noFill/>
          </a:ln>
        </p:spPr>
        <p:txBody>
          <a:bodyPr lIns="91425" tIns="91425" rIns="91425" bIns="91425" anchor="ctr">
            <a:normAutofit/>
          </a:bodyPr>
          <a:lstStyle>
            <a:lvl1pPr marL="0" marR="0" indent="0" algn="l" rtl="0">
              <a:lnSpc>
                <a:spcPct val="100000"/>
              </a:lnSpc>
              <a:spcBef>
                <a:spcPts val="0"/>
              </a:spcBef>
              <a:spcAft>
                <a:spcPts val="0"/>
              </a:spcAft>
              <a:buClr>
                <a:schemeClr val="accent1"/>
              </a:buClr>
              <a:buFont typeface="Arial"/>
              <a:buNone/>
              <a:defRPr sz="3600" b="1" i="0" u="none" strike="noStrike" cap="none" baseline="0" dirty="0">
                <a:solidFill>
                  <a:schemeClr val="accent1"/>
                </a:solidFill>
                <a:latin typeface="Arial"/>
                <a:ea typeface="Arial"/>
                <a:cs typeface="Arial"/>
                <a:sym typeface="Arial"/>
                <a:rtl val="0"/>
              </a:defRPr>
            </a:lvl1pPr>
            <a:lvl2pPr marL="457200" indent="0" rtl="0">
              <a:spcBef>
                <a:spcPts val="0"/>
              </a:spcBef>
              <a:buClr>
                <a:srgbClr val="888888"/>
              </a:buClr>
              <a:buFont typeface="Arial"/>
              <a:buNone/>
              <a:defRPr/>
            </a:lvl2pPr>
            <a:lvl3pPr marL="914400" indent="0" rtl="0">
              <a:spcBef>
                <a:spcPts val="0"/>
              </a:spcBef>
              <a:buClr>
                <a:srgbClr val="888888"/>
              </a:buClr>
              <a:buFont typeface="Arial"/>
              <a:buNone/>
              <a:defRPr/>
            </a:lvl3pPr>
            <a:lvl4pPr marL="1371600" indent="0" rtl="0">
              <a:spcBef>
                <a:spcPts val="0"/>
              </a:spcBef>
              <a:buClr>
                <a:srgbClr val="888888"/>
              </a:buClr>
              <a:buFont typeface="Arial"/>
              <a:buNone/>
              <a:defRPr/>
            </a:lvl4pPr>
            <a:lvl5pPr marL="1828800" indent="0" rtl="0">
              <a:spcBef>
                <a:spcPts val="0"/>
              </a:spcBef>
              <a:buClr>
                <a:srgbClr val="888888"/>
              </a:buClr>
              <a:buFont typeface="Arial"/>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pPr lvl="0"/>
            <a:r>
              <a:rPr lang="en-US" smtClean="0"/>
              <a:t>Click to edit Master text styles</a:t>
            </a:r>
          </a:p>
        </p:txBody>
      </p:sp>
      <p:sp>
        <p:nvSpPr>
          <p:cNvPr id="3" name="Subtitle 2"/>
          <p:cNvSpPr>
            <a:spLocks noGrp="1"/>
          </p:cNvSpPr>
          <p:nvPr>
            <p:ph type="subTitle" idx="1"/>
          </p:nvPr>
        </p:nvSpPr>
        <p:spPr>
          <a:xfrm>
            <a:off x="734841" y="3810000"/>
            <a:ext cx="6400800" cy="1524000"/>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Slide Number Placeholder 5"/>
          <p:cNvSpPr>
            <a:spLocks noGrp="1"/>
          </p:cNvSpPr>
          <p:nvPr>
            <p:ph type="sldNum" sz="quarter" idx="14"/>
          </p:nvPr>
        </p:nvSpPr>
        <p:spPr/>
        <p:txBody>
          <a:bodyPr/>
          <a:lstStyle>
            <a:lvl1pPr>
              <a:defRPr/>
            </a:lvl1pPr>
          </a:lstStyle>
          <a:p>
            <a:fld id="{FDCD230C-FC11-4D4C-B802-10C38EF399FD}" type="slidenum">
              <a:rPr lang="en-US" altLang="en-US"/>
              <a:pPr/>
              <a:t>‹#›</a:t>
            </a:fld>
            <a:endParaRPr lang="en-US" altLang="en-US"/>
          </a:p>
        </p:txBody>
      </p:sp>
    </p:spTree>
    <p:extLst>
      <p:ext uri="{BB962C8B-B14F-4D97-AF65-F5344CB8AC3E}">
        <p14:creationId xmlns:p14="http://schemas.microsoft.com/office/powerpoint/2010/main" val="397483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9.png"/><Relationship Id="rId5" Type="http://schemas.openxmlformats.org/officeDocument/2006/relationships/slideLayout" Target="../slideLayouts/slideLayout13.xml"/><Relationship Id="rId10" Type="http://schemas.openxmlformats.org/officeDocument/2006/relationships/image" Target="../media/image8.jpeg"/><Relationship Id="rId4" Type="http://schemas.openxmlformats.org/officeDocument/2006/relationships/slideLayout" Target="../slideLayouts/slideLayout12.xml"/><Relationship Id="rId9"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0"/>
            <a:ext cx="9144000" cy="1447800"/>
            <a:chOff x="0" y="0"/>
            <a:chExt cx="9144000" cy="1447800"/>
          </a:xfrm>
        </p:grpSpPr>
        <p:sp>
          <p:nvSpPr>
            <p:cNvPr id="11" name="Shape 10"/>
            <p:cNvSpPr/>
            <p:nvPr>
              <p:custDataLst>
                <p:tags r:id="rId10"/>
              </p:custDataLst>
            </p:nvPr>
          </p:nvSpPr>
          <p:spPr>
            <a:xfrm>
              <a:off x="0" y="0"/>
              <a:ext cx="9144000" cy="1447800"/>
            </a:xfrm>
            <a:prstGeom prst="rect">
              <a:avLst/>
            </a:prstGeom>
            <a:gradFill>
              <a:gsLst>
                <a:gs pos="0">
                  <a:srgbClr val="AECCF1"/>
                </a:gs>
                <a:gs pos="50000">
                  <a:srgbClr val="CEE0F6"/>
                </a:gs>
                <a:gs pos="100000">
                  <a:srgbClr val="E7F1FA"/>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pic>
          <p:nvPicPr>
            <p:cNvPr id="12" name="Picture 1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33554"/>
              <a:ext cx="9143245" cy="804606"/>
            </a:xfrm>
            <a:prstGeom prst="rect">
              <a:avLst/>
            </a:prstGeom>
          </p:spPr>
        </p:pic>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537168" y="7307"/>
              <a:ext cx="2596682" cy="822892"/>
            </a:xfrm>
            <a:prstGeom prst="rect">
              <a:avLst/>
            </a:prstGeom>
          </p:spPr>
        </p:pic>
      </p:grpSp>
      <p:sp>
        <p:nvSpPr>
          <p:cNvPr id="2" name="Title Placeholder 1"/>
          <p:cNvSpPr>
            <a:spLocks noGrp="1"/>
          </p:cNvSpPr>
          <p:nvPr>
            <p:ph type="title"/>
          </p:nvPr>
        </p:nvSpPr>
        <p:spPr>
          <a:xfrm>
            <a:off x="457200" y="274638"/>
            <a:ext cx="6172200" cy="868362"/>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3434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553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CA5AE-5BDD-4833-BEB9-B3716843AC81}" type="datetimeFigureOut">
              <a:rPr lang="en-US" smtClean="0"/>
              <a:t>3/24/2015</a:t>
            </a:fld>
            <a:endParaRPr lang="en-US"/>
          </a:p>
        </p:txBody>
      </p:sp>
      <p:grpSp>
        <p:nvGrpSpPr>
          <p:cNvPr id="14" name="Group 13"/>
          <p:cNvGrpSpPr/>
          <p:nvPr/>
        </p:nvGrpSpPr>
        <p:grpSpPr>
          <a:xfrm>
            <a:off x="195072" y="6093160"/>
            <a:ext cx="8735985" cy="458512"/>
            <a:chOff x="195072" y="6093160"/>
            <a:chExt cx="8735985" cy="458512"/>
          </a:xfrm>
        </p:grpSpPr>
        <p:pic>
          <p:nvPicPr>
            <p:cNvPr id="15" name="Picture 1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5072" y="6094472"/>
              <a:ext cx="2852928" cy="457200"/>
            </a:xfrm>
            <a:prstGeom prst="rect">
              <a:avLst/>
            </a:prstGeom>
          </p:spPr>
        </p:pic>
        <p:pic>
          <p:nvPicPr>
            <p:cNvPr id="16" name="Picture 1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219105" y="6093160"/>
              <a:ext cx="5711952" cy="408432"/>
            </a:xfrm>
            <a:prstGeom prst="rect">
              <a:avLst/>
            </a:prstGeom>
          </p:spPr>
        </p:pic>
      </p:grpSp>
      <p:cxnSp>
        <p:nvCxnSpPr>
          <p:cNvPr id="17" name="Shape 18"/>
          <p:cNvCxnSpPr/>
          <p:nvPr/>
        </p:nvCxnSpPr>
        <p:spPr>
          <a:xfrm>
            <a:off x="0" y="6019800"/>
            <a:ext cx="9144000" cy="0"/>
          </a:xfrm>
          <a:prstGeom prst="straightConnector1">
            <a:avLst/>
          </a:prstGeom>
          <a:noFill/>
          <a:ln w="9525" cap="flat">
            <a:solidFill>
              <a:srgbClr val="C5D8F1"/>
            </a:solidFill>
            <a:prstDash val="solid"/>
            <a:round/>
            <a:headEnd type="none" w="med" len="med"/>
            <a:tailEnd type="none" w="med" len="med"/>
          </a:ln>
        </p:spPr>
      </p:cxnSp>
      <p:sp>
        <p:nvSpPr>
          <p:cNvPr id="18" name="TextBox 17"/>
          <p:cNvSpPr txBox="1"/>
          <p:nvPr/>
        </p:nvSpPr>
        <p:spPr>
          <a:xfrm>
            <a:off x="6781800" y="6559034"/>
            <a:ext cx="2057400" cy="184666"/>
          </a:xfrm>
          <a:prstGeom prst="rect">
            <a:avLst/>
          </a:prstGeom>
          <a:noFill/>
        </p:spPr>
        <p:txBody>
          <a:bodyPr wrap="square" lIns="0" tIns="0" rIns="0" bIns="0" rtlCol="0">
            <a:spAutoFit/>
          </a:bodyPr>
          <a:lstStyle/>
          <a:p>
            <a:pPr algn="r"/>
            <a:fld id="{FFD74BA9-43E1-4EF5-B6EA-6E544A1C88D3}" type="slidenum">
              <a:rPr lang="en-US" sz="1200" smtClean="0">
                <a:solidFill>
                  <a:schemeClr val="bg1">
                    <a:lumMod val="50000"/>
                  </a:schemeClr>
                </a:solidFill>
              </a:rPr>
              <a:t>‹#›</a:t>
            </a:fld>
            <a:endParaRPr lang="en-US" sz="1200" dirty="0">
              <a:solidFill>
                <a:schemeClr val="bg1">
                  <a:lumMod val="50000"/>
                </a:schemeClr>
              </a:solidFill>
            </a:endParaRPr>
          </a:p>
        </p:txBody>
      </p:sp>
    </p:spTree>
    <p:extLst>
      <p:ext uri="{BB962C8B-B14F-4D97-AF65-F5344CB8AC3E}">
        <p14:creationId xmlns:p14="http://schemas.microsoft.com/office/powerpoint/2010/main" val="1426128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55" r:id="rId7"/>
    <p:sldLayoutId id="2147483661" r:id="rId8"/>
  </p:sldLayoutIdLst>
  <p:txStyles>
    <p:titleStyle>
      <a:lvl1pPr algn="l" defTabSz="914400" rtl="0" eaLnBrk="1" latinLnBrk="0" hangingPunct="1">
        <a:spcBef>
          <a:spcPct val="0"/>
        </a:spcBef>
        <a:buNone/>
        <a:defRPr sz="3400" b="1" i="0" u="none" kern="1200">
          <a:solidFill>
            <a:schemeClr val="accent1"/>
          </a:solidFill>
          <a:effectLst>
            <a:innerShdw blurRad="63500" dist="50800" dir="13500000">
              <a:prstClr val="black">
                <a:alpha val="50000"/>
              </a:prstClr>
            </a:innerShdw>
          </a:effectLst>
          <a:latin typeface="Arial" panose="020B0604020202020204" pitchFamily="34" charset="0"/>
          <a:ea typeface="+mj-ea"/>
          <a:cs typeface="Arial" panose="020B0604020202020204" pitchFamily="34" charset="0"/>
        </a:defRPr>
      </a:lvl1pPr>
    </p:titleStyle>
    <p:bodyStyle>
      <a:lvl1pPr marL="0" indent="-228600" algn="l" defTabSz="914400" rtl="0" eaLnBrk="1" latinLnBrk="0" hangingPunct="1">
        <a:lnSpc>
          <a:spcPct val="90000"/>
        </a:lnSpc>
        <a:spcBef>
          <a:spcPts val="1200"/>
        </a:spcBef>
        <a:buClr>
          <a:schemeClr val="accent1"/>
        </a:buClr>
        <a:buFont typeface="Symbol" panose="05050102010706020507" pitchFamily="18"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1200"/>
        </a:spcBef>
        <a:buClr>
          <a:schemeClr val="accent1"/>
        </a:buClr>
        <a:buFont typeface="Courier New" panose="02070309020205020404" pitchFamily="49" charset="0"/>
        <a:buChar char="o"/>
        <a:defRPr sz="2000" b="0" i="0" u="none" kern="1200">
          <a:solidFill>
            <a:schemeClr val="accent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90000"/>
        </a:lnSpc>
        <a:spcBef>
          <a:spcPts val="1200"/>
        </a:spcBef>
        <a:buClr>
          <a:schemeClr val="accent1"/>
        </a:buClr>
        <a:buFont typeface="Arial" panose="020B0604020202020204" pitchFamily="34" charset="0"/>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182880" algn="l" defTabSz="914400" rtl="0" eaLnBrk="1" latinLnBrk="0" hangingPunct="1">
        <a:lnSpc>
          <a:spcPct val="90000"/>
        </a:lnSpc>
        <a:spcBef>
          <a:spcPts val="1200"/>
        </a:spcBef>
        <a:buClr>
          <a:srgbClr val="C00000"/>
        </a:buClr>
        <a:buFont typeface="Wingdings" panose="05000000000000000000" pitchFamily="2" charset="2"/>
        <a:buChar char="§"/>
        <a:defRPr sz="1600" kern="1200">
          <a:solidFill>
            <a:schemeClr val="tx2"/>
          </a:solidFill>
          <a:latin typeface="Arial" panose="020B0604020202020204" pitchFamily="34" charset="0"/>
          <a:ea typeface="+mn-ea"/>
          <a:cs typeface="Arial" panose="020B0604020202020204" pitchFamily="34" charset="0"/>
        </a:defRPr>
      </a:lvl4pPr>
      <a:lvl5pPr marL="2057400" indent="-18288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ape 10"/>
          <p:cNvSpPr>
            <a:spLocks noChangeArrowheads="1"/>
          </p:cNvSpPr>
          <p:nvPr/>
        </p:nvSpPr>
        <p:spPr bwMode="auto">
          <a:xfrm>
            <a:off x="0" y="0"/>
            <a:ext cx="9144000" cy="1447800"/>
          </a:xfrm>
          <a:prstGeom prst="rect">
            <a:avLst/>
          </a:prstGeom>
          <a:gradFill rotWithShape="0">
            <a:gsLst>
              <a:gs pos="0">
                <a:srgbClr val="AECCF1"/>
              </a:gs>
              <a:gs pos="50000">
                <a:srgbClr val="CEE0F6"/>
              </a:gs>
              <a:gs pos="100000">
                <a:srgbClr val="E7F1FA"/>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fontAlgn="base" hangingPunct="1">
              <a:spcBef>
                <a:spcPct val="0"/>
              </a:spcBef>
              <a:spcAft>
                <a:spcPct val="0"/>
              </a:spcAft>
              <a:defRPr/>
            </a:pPr>
            <a:endParaRPr lang="en-US" altLang="en-US" sz="1800" smtClean="0">
              <a:solidFill>
                <a:srgbClr val="FFFFFF"/>
              </a:solidFill>
              <a:latin typeface="Calibri" panose="020F0502020204030204" pitchFamily="34" charset="0"/>
              <a:sym typeface="Calibri" panose="020F0502020204030204" pitchFamily="34" charset="0"/>
            </a:endParaRPr>
          </a:p>
        </p:txBody>
      </p:sp>
      <p:pic>
        <p:nvPicPr>
          <p:cNvPr id="1027" name="Shape 19"/>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8" y="609600"/>
            <a:ext cx="9144001"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sym typeface="Arial" charset="0"/>
              </a:rPr>
              <a:t>Click to edit Master title style</a:t>
            </a:r>
          </a:p>
        </p:txBody>
      </p:sp>
      <p:sp>
        <p:nvSpPr>
          <p:cNvPr id="10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Slide Number Placeholder 5"/>
          <p:cNvSpPr>
            <a:spLocks noGrp="1"/>
          </p:cNvSpPr>
          <p:nvPr>
            <p:ph type="sldNum" sz="quarter" idx="4"/>
          </p:nvPr>
        </p:nvSpPr>
        <p:spPr bwMode="auto">
          <a:xfrm>
            <a:off x="67056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75E0D3C2-3CCB-4208-BBC3-F65110A02B5C}" type="slidenum">
              <a:rPr lang="en-US" altLang="en-US" smtClean="0">
                <a:latin typeface="Arial" charset="0"/>
                <a:cs typeface="Arial" charset="0"/>
                <a:sym typeface="Arial" charset="0"/>
              </a:rPr>
              <a:pPr fontAlgn="base">
                <a:spcBef>
                  <a:spcPct val="0"/>
                </a:spcBef>
                <a:spcAft>
                  <a:spcPct val="0"/>
                </a:spcAft>
              </a:pPr>
              <a:t>‹#›</a:t>
            </a:fld>
            <a:endParaRPr lang="en-US" altLang="en-US" smtClean="0">
              <a:latin typeface="Arial" charset="0"/>
              <a:cs typeface="Arial" charset="0"/>
              <a:sym typeface="Arial" charset="0"/>
            </a:endParaRPr>
          </a:p>
        </p:txBody>
      </p:sp>
      <p:pic>
        <p:nvPicPr>
          <p:cNvPr id="1031" name="Shape 16"/>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6170613"/>
            <a:ext cx="57150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Shape 17"/>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675" y="6173788"/>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3" name="Shape 18"/>
          <p:cNvCxnSpPr>
            <a:cxnSpLocks noChangeShapeType="1"/>
          </p:cNvCxnSpPr>
          <p:nvPr/>
        </p:nvCxnSpPr>
        <p:spPr bwMode="auto">
          <a:xfrm>
            <a:off x="0" y="5943600"/>
            <a:ext cx="9144000" cy="0"/>
          </a:xfrm>
          <a:prstGeom prst="straightConnector1">
            <a:avLst/>
          </a:prstGeom>
          <a:noFill/>
          <a:ln w="9525">
            <a:solidFill>
              <a:srgbClr val="C5D8F1"/>
            </a:solidFill>
            <a:round/>
            <a:headEnd/>
            <a:tailEnd/>
          </a:ln>
          <a:extLst>
            <a:ext uri="{909E8E84-426E-40DD-AFC4-6F175D3DCCD1}">
              <a14:hiddenFill xmlns:a14="http://schemas.microsoft.com/office/drawing/2010/main">
                <a:noFill/>
              </a14:hiddenFill>
            </a:ext>
          </a:extLst>
        </p:spPr>
      </p:cxnSp>
      <p:pic>
        <p:nvPicPr>
          <p:cNvPr id="1034" name="Shape 161"/>
          <p:cNvPicPr preferRelativeResize="0">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472238" y="0"/>
            <a:ext cx="26003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39674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dt="0"/>
  <p:txStyles>
    <p:titleStyle>
      <a:lvl1pPr algn="l" rtl="0" eaLnBrk="0" fontAlgn="base" hangingPunct="0">
        <a:spcBef>
          <a:spcPct val="0"/>
        </a:spcBef>
        <a:spcAft>
          <a:spcPct val="0"/>
        </a:spcAft>
        <a:defRPr lang="en-US" sz="3600" b="1" kern="1200" dirty="0">
          <a:solidFill>
            <a:schemeClr val="accent1"/>
          </a:solidFill>
          <a:latin typeface="Arial"/>
          <a:ea typeface="+mj-ea"/>
          <a:cs typeface="Arial"/>
          <a:sym typeface="Arial" charset="0"/>
          <a:rtl val="0"/>
        </a:defRPr>
      </a:lvl1pPr>
      <a:lvl2pPr algn="l" rtl="0" eaLnBrk="0" fontAlgn="base" hangingPunct="0">
        <a:spcBef>
          <a:spcPct val="0"/>
        </a:spcBef>
        <a:spcAft>
          <a:spcPct val="0"/>
        </a:spcAft>
        <a:defRPr sz="3600" b="1">
          <a:solidFill>
            <a:schemeClr val="accent1"/>
          </a:solidFill>
          <a:latin typeface="Arial" panose="020B0604020202020204" pitchFamily="34" charset="0"/>
          <a:cs typeface="Arial" panose="020B0604020202020204" pitchFamily="34" charset="0"/>
          <a:sym typeface="Arial" charset="0"/>
        </a:defRPr>
      </a:lvl2pPr>
      <a:lvl3pPr algn="l" rtl="0" eaLnBrk="0" fontAlgn="base" hangingPunct="0">
        <a:spcBef>
          <a:spcPct val="0"/>
        </a:spcBef>
        <a:spcAft>
          <a:spcPct val="0"/>
        </a:spcAft>
        <a:defRPr sz="3600" b="1">
          <a:solidFill>
            <a:schemeClr val="accent1"/>
          </a:solidFill>
          <a:latin typeface="Arial" panose="020B0604020202020204" pitchFamily="34" charset="0"/>
          <a:cs typeface="Arial" panose="020B0604020202020204" pitchFamily="34" charset="0"/>
          <a:sym typeface="Arial" charset="0"/>
        </a:defRPr>
      </a:lvl3pPr>
      <a:lvl4pPr algn="l" rtl="0" eaLnBrk="0" fontAlgn="base" hangingPunct="0">
        <a:spcBef>
          <a:spcPct val="0"/>
        </a:spcBef>
        <a:spcAft>
          <a:spcPct val="0"/>
        </a:spcAft>
        <a:defRPr sz="3600" b="1">
          <a:solidFill>
            <a:schemeClr val="accent1"/>
          </a:solidFill>
          <a:latin typeface="Arial" panose="020B0604020202020204" pitchFamily="34" charset="0"/>
          <a:cs typeface="Arial" panose="020B0604020202020204" pitchFamily="34" charset="0"/>
          <a:sym typeface="Arial" charset="0"/>
        </a:defRPr>
      </a:lvl4pPr>
      <a:lvl5pPr algn="l" rtl="0" eaLnBrk="0" fontAlgn="base" hangingPunct="0">
        <a:spcBef>
          <a:spcPct val="0"/>
        </a:spcBef>
        <a:spcAft>
          <a:spcPct val="0"/>
        </a:spcAft>
        <a:defRPr sz="3600" b="1">
          <a:solidFill>
            <a:schemeClr val="accent1"/>
          </a:solidFill>
          <a:latin typeface="Arial" panose="020B0604020202020204" pitchFamily="34" charset="0"/>
          <a:cs typeface="Arial" panose="020B0604020202020204" pitchFamily="34" charset="0"/>
          <a:sym typeface="Arial" charset="0"/>
        </a:defRPr>
      </a:lvl5pPr>
      <a:lvl6pPr marL="457200" algn="l" rtl="0" fontAlgn="base">
        <a:spcBef>
          <a:spcPct val="0"/>
        </a:spcBef>
        <a:spcAft>
          <a:spcPct val="0"/>
        </a:spcAft>
        <a:defRPr sz="3600" b="1">
          <a:solidFill>
            <a:schemeClr val="accent1"/>
          </a:solidFill>
          <a:latin typeface="Arial" panose="020B0604020202020204" pitchFamily="34" charset="0"/>
          <a:cs typeface="Arial" panose="020B0604020202020204" pitchFamily="34" charset="0"/>
          <a:sym typeface="Arial" panose="020B0604020202020204" pitchFamily="34" charset="0"/>
        </a:defRPr>
      </a:lvl6pPr>
      <a:lvl7pPr marL="914400" algn="l" rtl="0" fontAlgn="base">
        <a:spcBef>
          <a:spcPct val="0"/>
        </a:spcBef>
        <a:spcAft>
          <a:spcPct val="0"/>
        </a:spcAft>
        <a:defRPr sz="3600" b="1">
          <a:solidFill>
            <a:schemeClr val="accent1"/>
          </a:solidFill>
          <a:latin typeface="Arial" panose="020B0604020202020204" pitchFamily="34" charset="0"/>
          <a:cs typeface="Arial" panose="020B0604020202020204" pitchFamily="34" charset="0"/>
          <a:sym typeface="Arial" panose="020B0604020202020204" pitchFamily="34" charset="0"/>
        </a:defRPr>
      </a:lvl7pPr>
      <a:lvl8pPr marL="1371600" algn="l" rtl="0" fontAlgn="base">
        <a:spcBef>
          <a:spcPct val="0"/>
        </a:spcBef>
        <a:spcAft>
          <a:spcPct val="0"/>
        </a:spcAft>
        <a:defRPr sz="3600" b="1">
          <a:solidFill>
            <a:schemeClr val="accent1"/>
          </a:solidFill>
          <a:latin typeface="Arial" panose="020B0604020202020204" pitchFamily="34" charset="0"/>
          <a:cs typeface="Arial" panose="020B0604020202020204" pitchFamily="34" charset="0"/>
          <a:sym typeface="Arial" panose="020B0604020202020204" pitchFamily="34" charset="0"/>
        </a:defRPr>
      </a:lvl8pPr>
      <a:lvl9pPr marL="1828800" algn="l" rtl="0" fontAlgn="base">
        <a:spcBef>
          <a:spcPct val="0"/>
        </a:spcBef>
        <a:spcAft>
          <a:spcPct val="0"/>
        </a:spcAft>
        <a:defRPr sz="3600" b="1">
          <a:solidFill>
            <a:schemeClr val="accent1"/>
          </a:solidFill>
          <a:latin typeface="Arial" panose="020B0604020202020204" pitchFamily="34" charset="0"/>
          <a:cs typeface="Arial" panose="020B0604020202020204" pitchFamily="34" charset="0"/>
          <a:sym typeface="Arial" panose="020B0604020202020204"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hyperlink" Target="https://wioa.workforce3one.org/page/planner" TargetMode="Externa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hyperlink" Target="http://www.workforce3one.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13.xml"/><Relationship Id="rId5" Type="http://schemas.openxmlformats.org/officeDocument/2006/relationships/image" Target="../media/image10.jpg"/><Relationship Id="rId4" Type="http://schemas.openxmlformats.org/officeDocument/2006/relationships/hyperlink" Target="mailto:DOL.WIOA@dol.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14.xml"/><Relationship Id="rId5" Type="http://schemas.openxmlformats.org/officeDocument/2006/relationships/image" Target="../media/image11.jpeg"/><Relationship Id="rId4" Type="http://schemas.openxmlformats.org/officeDocument/2006/relationships/hyperlink" Target="mailto:DOL.WIOA@dol.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15.xml"/><Relationship Id="rId5" Type="http://schemas.openxmlformats.org/officeDocument/2006/relationships/image" Target="../media/image12.jpg"/><Relationship Id="rId4" Type="http://schemas.openxmlformats.org/officeDocument/2006/relationships/hyperlink" Target="mailto:DOL.WIOA@dol.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WIOA Quick Start Action Planners:</a:t>
            </a:r>
          </a:p>
        </p:txBody>
      </p:sp>
      <p:sp>
        <p:nvSpPr>
          <p:cNvPr id="3" name="Subtitle 2"/>
          <p:cNvSpPr>
            <a:spLocks noGrp="1"/>
          </p:cNvSpPr>
          <p:nvPr>
            <p:ph type="subTitle" idx="1"/>
          </p:nvPr>
        </p:nvSpPr>
        <p:spPr>
          <a:xfrm>
            <a:off x="331695" y="2971799"/>
            <a:ext cx="7162800" cy="1104901"/>
          </a:xfrm>
        </p:spPr>
        <p:txBody>
          <a:bodyPr/>
          <a:lstStyle/>
          <a:p>
            <a:r>
              <a:rPr lang="en-US" dirty="0"/>
              <a:t>A New Tool for the Implementation of WIOA</a:t>
            </a:r>
          </a:p>
        </p:txBody>
      </p:sp>
    </p:spTree>
    <p:extLst>
      <p:ext uri="{BB962C8B-B14F-4D97-AF65-F5344CB8AC3E}">
        <p14:creationId xmlns:p14="http://schemas.microsoft.com/office/powerpoint/2010/main" val="3251486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WIOA Quick Start Action Planners </a:t>
            </a:r>
            <a:r>
              <a:rPr lang="en-US" sz="3200" dirty="0">
                <a:solidFill>
                  <a:schemeClr val="accent2"/>
                </a:solidFill>
              </a:rPr>
              <a:t>(</a:t>
            </a:r>
            <a:r>
              <a:rPr lang="en-US" sz="3200" dirty="0">
                <a:solidFill>
                  <a:srgbClr val="C0504D"/>
                </a:solidFill>
              </a:rPr>
              <a:t>QSAPs</a:t>
            </a:r>
            <a:r>
              <a:rPr lang="en-US" sz="3200" dirty="0">
                <a:solidFill>
                  <a:schemeClr val="accent2"/>
                </a:solidFill>
              </a:rPr>
              <a:t>)</a:t>
            </a:r>
            <a:endParaRPr lang="en-US" dirty="0"/>
          </a:p>
        </p:txBody>
      </p:sp>
      <p:sp>
        <p:nvSpPr>
          <p:cNvPr id="3" name="Content Placeholder 2"/>
          <p:cNvSpPr>
            <a:spLocks noGrp="1"/>
          </p:cNvSpPr>
          <p:nvPr>
            <p:ph idx="1"/>
          </p:nvPr>
        </p:nvSpPr>
        <p:spPr>
          <a:xfrm>
            <a:off x="152400" y="1524000"/>
            <a:ext cx="8839200" cy="4419601"/>
          </a:xfrm>
        </p:spPr>
        <p:txBody>
          <a:bodyPr>
            <a:normAutofit/>
          </a:bodyPr>
          <a:lstStyle/>
          <a:p>
            <a:pPr marL="0" indent="0">
              <a:lnSpc>
                <a:spcPct val="100000"/>
              </a:lnSpc>
              <a:spcBef>
                <a:spcPts val="0"/>
              </a:spcBef>
              <a:spcAft>
                <a:spcPts val="1200"/>
              </a:spcAft>
              <a:buNone/>
            </a:pPr>
            <a:r>
              <a:rPr lang="en-US" b="1" spc="50" dirty="0" smtClean="0">
                <a:ln w="11430"/>
                <a:gradFill>
                  <a:gsLst>
                    <a:gs pos="25000">
                      <a:srgbClr val="DE4242"/>
                    </a:gs>
                    <a:gs pos="100000">
                      <a:srgbClr val="C00000">
                        <a:lumMod val="85000"/>
                      </a:srgbClr>
                    </a:gs>
                  </a:gsLst>
                  <a:lin ang="5400000"/>
                </a:gradFill>
                <a:effectLst>
                  <a:outerShdw blurRad="38100" dist="25400" dir="5400000" algn="tl" rotWithShape="0">
                    <a:srgbClr val="000000">
                      <a:alpha val="31000"/>
                    </a:srgbClr>
                  </a:outerShdw>
                </a:effectLst>
              </a:rPr>
              <a:t>How </a:t>
            </a:r>
            <a:r>
              <a:rPr lang="en-US" b="1" spc="50" dirty="0">
                <a:ln w="11430"/>
                <a:gradFill>
                  <a:gsLst>
                    <a:gs pos="25000">
                      <a:srgbClr val="DE4242"/>
                    </a:gs>
                    <a:gs pos="100000">
                      <a:srgbClr val="C00000">
                        <a:lumMod val="85000"/>
                      </a:srgbClr>
                    </a:gs>
                  </a:gsLst>
                  <a:lin ang="5400000"/>
                </a:gradFill>
                <a:effectLst>
                  <a:outerShdw blurRad="38100" dist="25400" dir="5400000" algn="tl" rotWithShape="0">
                    <a:srgbClr val="000000">
                      <a:alpha val="31000"/>
                    </a:srgbClr>
                  </a:outerShdw>
                </a:effectLst>
              </a:rPr>
              <a:t>C</a:t>
            </a:r>
            <a:r>
              <a:rPr lang="en-US" b="1" spc="50" dirty="0" smtClean="0">
                <a:ln w="11430"/>
                <a:gradFill>
                  <a:gsLst>
                    <a:gs pos="25000">
                      <a:srgbClr val="DE4242"/>
                    </a:gs>
                    <a:gs pos="100000">
                      <a:srgbClr val="C00000">
                        <a:lumMod val="85000"/>
                      </a:srgbClr>
                    </a:gs>
                  </a:gsLst>
                  <a:lin ang="5400000"/>
                </a:gradFill>
                <a:effectLst>
                  <a:outerShdw blurRad="38100" dist="25400" dir="5400000" algn="tl" rotWithShape="0">
                    <a:srgbClr val="000000">
                      <a:alpha val="31000"/>
                    </a:srgbClr>
                  </a:outerShdw>
                </a:effectLst>
              </a:rPr>
              <a:t>an </a:t>
            </a:r>
            <a:r>
              <a:rPr lang="en-US" b="1" spc="50" dirty="0">
                <a:ln w="11430"/>
                <a:gradFill>
                  <a:gsLst>
                    <a:gs pos="25000">
                      <a:srgbClr val="DE4242"/>
                    </a:gs>
                    <a:gs pos="100000">
                      <a:srgbClr val="C00000">
                        <a:lumMod val="85000"/>
                      </a:srgbClr>
                    </a:gs>
                  </a:gsLst>
                  <a:lin ang="5400000"/>
                </a:gradFill>
                <a:effectLst>
                  <a:outerShdw blurRad="38100" dist="25400" dir="5400000" algn="tl" rotWithShape="0">
                    <a:srgbClr val="000000">
                      <a:alpha val="31000"/>
                    </a:srgbClr>
                  </a:outerShdw>
                </a:effectLst>
              </a:rPr>
              <a:t>the WIOA QSAPs Help You?</a:t>
            </a:r>
          </a:p>
          <a:p>
            <a:pPr lvl="1">
              <a:lnSpc>
                <a:spcPct val="100000"/>
              </a:lnSpc>
              <a:spcBef>
                <a:spcPts val="0"/>
              </a:spcBef>
              <a:spcAft>
                <a:spcPts val="3000"/>
              </a:spcAft>
              <a:buFont typeface="Arial" panose="020B0604020202020204" pitchFamily="34" charset="0"/>
              <a:buChar char="•"/>
            </a:pPr>
            <a:r>
              <a:rPr lang="en-US" dirty="0" smtClean="0">
                <a:solidFill>
                  <a:schemeClr val="tx1"/>
                </a:solidFill>
              </a:rPr>
              <a:t>Provides a mechanism to translate strategic planning into strategic action</a:t>
            </a:r>
          </a:p>
          <a:p>
            <a:pPr lvl="1">
              <a:lnSpc>
                <a:spcPct val="100000"/>
              </a:lnSpc>
              <a:spcBef>
                <a:spcPts val="0"/>
              </a:spcBef>
              <a:spcAft>
                <a:spcPts val="3000"/>
              </a:spcAft>
              <a:buFont typeface="Arial" panose="020B0604020202020204" pitchFamily="34" charset="0"/>
              <a:buChar char="•"/>
            </a:pPr>
            <a:r>
              <a:rPr lang="en-US" dirty="0" smtClean="0">
                <a:solidFill>
                  <a:schemeClr val="tx1"/>
                </a:solidFill>
              </a:rPr>
              <a:t>Identifies areas of strength and specific areas that require new or improved approaches to be successful</a:t>
            </a:r>
          </a:p>
          <a:p>
            <a:pPr lvl="1">
              <a:lnSpc>
                <a:spcPct val="100000"/>
              </a:lnSpc>
              <a:spcBef>
                <a:spcPts val="0"/>
              </a:spcBef>
              <a:spcAft>
                <a:spcPts val="3000"/>
              </a:spcAft>
              <a:buFont typeface="Arial" panose="020B0604020202020204" pitchFamily="34" charset="0"/>
              <a:buChar char="•"/>
            </a:pPr>
            <a:r>
              <a:rPr lang="en-US" dirty="0">
                <a:solidFill>
                  <a:schemeClr val="tx1"/>
                </a:solidFill>
              </a:rPr>
              <a:t>F</a:t>
            </a:r>
            <a:r>
              <a:rPr lang="en-US" dirty="0" smtClean="0">
                <a:solidFill>
                  <a:schemeClr val="tx1"/>
                </a:solidFill>
              </a:rPr>
              <a:t>acilitates </a:t>
            </a:r>
            <a:r>
              <a:rPr lang="en-US" dirty="0">
                <a:solidFill>
                  <a:schemeClr val="tx1"/>
                </a:solidFill>
              </a:rPr>
              <a:t>partner engagement in a neutral way </a:t>
            </a:r>
            <a:endParaRPr lang="en-US" dirty="0" smtClean="0">
              <a:solidFill>
                <a:schemeClr val="tx1"/>
              </a:solidFill>
            </a:endParaRPr>
          </a:p>
          <a:p>
            <a:pPr lvl="1">
              <a:lnSpc>
                <a:spcPct val="100000"/>
              </a:lnSpc>
              <a:spcBef>
                <a:spcPts val="0"/>
              </a:spcBef>
              <a:buFont typeface="Arial" panose="020B0604020202020204" pitchFamily="34" charset="0"/>
              <a:buChar char="•"/>
            </a:pPr>
            <a:r>
              <a:rPr lang="en-US" dirty="0" smtClean="0">
                <a:solidFill>
                  <a:schemeClr val="tx1"/>
                </a:solidFill>
              </a:rPr>
              <a:t>Connects you to targeted resources in each area of focus that help stimulate strategic thinking and provide models for implementation</a:t>
            </a:r>
            <a:endParaRPr lang="en-US" dirty="0">
              <a:solidFill>
                <a:schemeClr val="tx1"/>
              </a:solidFill>
            </a:endParaRPr>
          </a:p>
          <a:p>
            <a:pPr lvl="1">
              <a:lnSpc>
                <a:spcPct val="100000"/>
              </a:lnSpc>
              <a:spcBef>
                <a:spcPts val="0"/>
              </a:spcBef>
              <a:buFont typeface="Arial" panose="020B0604020202020204" pitchFamily="34" charset="0"/>
              <a:buChar char="•"/>
            </a:pPr>
            <a:endParaRPr lang="en-US" dirty="0">
              <a:solidFill>
                <a:schemeClr val="tx1"/>
              </a:solidFill>
            </a:endParaRPr>
          </a:p>
          <a:p>
            <a:pPr lvl="1">
              <a:lnSpc>
                <a:spcPct val="100000"/>
              </a:lnSpc>
              <a:spcBef>
                <a:spcPts val="0"/>
              </a:spcBef>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103042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868362"/>
          </a:xfrm>
        </p:spPr>
        <p:txBody>
          <a:bodyPr>
            <a:normAutofit fontScale="90000"/>
          </a:bodyPr>
          <a:lstStyle/>
          <a:p>
            <a:r>
              <a:rPr lang="en-US" sz="3600" dirty="0"/>
              <a:t>WIOA Quick Start </a:t>
            </a:r>
            <a:r>
              <a:rPr lang="en-US" sz="3600" dirty="0" smtClean="0"/>
              <a:t>Action Planners </a:t>
            </a:r>
            <a:r>
              <a:rPr lang="en-US" sz="3600" dirty="0">
                <a:solidFill>
                  <a:schemeClr val="accent2"/>
                </a:solidFill>
              </a:rPr>
              <a:t>(QSAPs)</a:t>
            </a:r>
            <a:endParaRPr lang="en-US" dirty="0">
              <a:solidFill>
                <a:schemeClr val="accent2"/>
              </a:solidFill>
            </a:endParaRPr>
          </a:p>
        </p:txBody>
      </p:sp>
      <p:sp>
        <p:nvSpPr>
          <p:cNvPr id="3" name="Content Placeholder 2"/>
          <p:cNvSpPr>
            <a:spLocks noGrp="1"/>
          </p:cNvSpPr>
          <p:nvPr>
            <p:ph idx="1"/>
          </p:nvPr>
        </p:nvSpPr>
        <p:spPr>
          <a:xfrm>
            <a:off x="838200" y="2133600"/>
            <a:ext cx="7772400" cy="990599"/>
          </a:xfrm>
        </p:spPr>
        <p:txBody>
          <a:bodyPr>
            <a:normAutofit/>
          </a:bodyPr>
          <a:lstStyle/>
          <a:p>
            <a:r>
              <a:rPr lang="en-US" sz="2000" dirty="0"/>
              <a:t>Partnerships </a:t>
            </a:r>
          </a:p>
          <a:p>
            <a:r>
              <a:rPr lang="en-US" sz="2000" dirty="0"/>
              <a:t>State Leadership and Governance</a:t>
            </a:r>
          </a:p>
        </p:txBody>
      </p:sp>
      <p:sp>
        <p:nvSpPr>
          <p:cNvPr id="4" name="Shape 82"/>
          <p:cNvSpPr txBox="1">
            <a:spLocks/>
          </p:cNvSpPr>
          <p:nvPr>
            <p:custDataLst>
              <p:tags r:id="rId1"/>
            </p:custDataLst>
          </p:nvPr>
        </p:nvSpPr>
        <p:spPr>
          <a:xfrm>
            <a:off x="457200" y="1417938"/>
            <a:ext cx="8419991" cy="533400"/>
          </a:xfrm>
          <a:prstGeom prst="rect">
            <a:avLst/>
          </a:prstGeom>
          <a:noFill/>
          <a:ln>
            <a:noFill/>
          </a:ln>
          <a:effectLst/>
        </p:spPr>
        <p:txBody>
          <a:bodyPr lIns="0" tIns="0" rIns="0" bIns="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accent1"/>
              </a:buClr>
              <a:buFont typeface="Arial"/>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buSzPct val="25000"/>
            </a:pPr>
            <a:r>
              <a:rPr lang="en-US" sz="2400" b="1" spc="50" dirty="0">
                <a:ln w="11430"/>
                <a:gradFill>
                  <a:gsLst>
                    <a:gs pos="25000">
                      <a:srgbClr val="DE4242"/>
                    </a:gs>
                    <a:gs pos="100000">
                      <a:srgbClr val="C00000">
                        <a:lumMod val="85000"/>
                      </a:srgbClr>
                    </a:gs>
                  </a:gsLst>
                  <a:lin ang="5400000"/>
                </a:gradFill>
                <a:effectLst>
                  <a:outerShdw blurRad="38100" dist="25400" dir="5400000" algn="tl" rotWithShape="0">
                    <a:srgbClr val="000000">
                      <a:alpha val="31000"/>
                    </a:srgbClr>
                  </a:outerShdw>
                </a:effectLst>
              </a:rPr>
              <a:t>QSAP Topics – Available Now</a:t>
            </a:r>
          </a:p>
        </p:txBody>
      </p:sp>
      <p:sp>
        <p:nvSpPr>
          <p:cNvPr id="5" name="Shape 21"/>
          <p:cNvSpPr/>
          <p:nvPr>
            <p:custDataLst>
              <p:tags r:id="rId2"/>
            </p:custDataLst>
          </p:nvPr>
        </p:nvSpPr>
        <p:spPr>
          <a:xfrm>
            <a:off x="0" y="1914144"/>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6" name="Content Placeholder 2"/>
          <p:cNvSpPr txBox="1">
            <a:spLocks/>
          </p:cNvSpPr>
          <p:nvPr/>
        </p:nvSpPr>
        <p:spPr>
          <a:xfrm>
            <a:off x="838200" y="4019104"/>
            <a:ext cx="7772400" cy="1543496"/>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200"/>
              </a:spcBef>
              <a:buClr>
                <a:schemeClr val="accent1"/>
              </a:buClr>
              <a:buFont typeface="Symbol" panose="05050102010706020507" pitchFamily="18"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1200"/>
              </a:spcBef>
              <a:buClr>
                <a:schemeClr val="accent1"/>
              </a:buClr>
              <a:buFont typeface="Courier New" panose="02070309020205020404" pitchFamily="49" charset="0"/>
              <a:buChar char="o"/>
              <a:defRPr sz="2000" b="0" i="0" u="none" kern="1200">
                <a:solidFill>
                  <a:schemeClr val="accent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90000"/>
              </a:lnSpc>
              <a:spcBef>
                <a:spcPts val="1200"/>
              </a:spcBef>
              <a:buClr>
                <a:schemeClr val="accent1"/>
              </a:buClr>
              <a:buFont typeface="Arial" panose="020B0604020202020204" pitchFamily="34" charset="0"/>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182880" algn="l" defTabSz="914400" rtl="0" eaLnBrk="1" latinLnBrk="0" hangingPunct="1">
              <a:lnSpc>
                <a:spcPct val="90000"/>
              </a:lnSpc>
              <a:spcBef>
                <a:spcPts val="1200"/>
              </a:spcBef>
              <a:buClr>
                <a:srgbClr val="C00000"/>
              </a:buClr>
              <a:buFont typeface="Wingdings" panose="05000000000000000000" pitchFamily="2" charset="2"/>
              <a:buChar char="§"/>
              <a:defRPr sz="1600" kern="1200">
                <a:solidFill>
                  <a:schemeClr val="tx2"/>
                </a:solidFill>
                <a:latin typeface="Arial" panose="020B0604020202020204" pitchFamily="34" charset="0"/>
                <a:ea typeface="+mn-ea"/>
                <a:cs typeface="Arial" panose="020B0604020202020204" pitchFamily="34" charset="0"/>
              </a:defRPr>
            </a:lvl4pPr>
            <a:lvl5pPr marL="2057400" indent="-18288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One-Stop Center Service Design</a:t>
            </a:r>
          </a:p>
          <a:p>
            <a:r>
              <a:rPr lang="en-US" sz="2000" dirty="0"/>
              <a:t>Youth Service Strategies</a:t>
            </a:r>
          </a:p>
          <a:p>
            <a:r>
              <a:rPr lang="en-US" sz="2000" dirty="0"/>
              <a:t>Local Leadership and Governance</a:t>
            </a:r>
          </a:p>
        </p:txBody>
      </p:sp>
      <p:sp>
        <p:nvSpPr>
          <p:cNvPr id="7" name="Shape 82"/>
          <p:cNvSpPr txBox="1">
            <a:spLocks/>
          </p:cNvSpPr>
          <p:nvPr>
            <p:custDataLst>
              <p:tags r:id="rId3"/>
            </p:custDataLst>
          </p:nvPr>
        </p:nvSpPr>
        <p:spPr>
          <a:xfrm>
            <a:off x="457200" y="3303441"/>
            <a:ext cx="8419991" cy="533400"/>
          </a:xfrm>
          <a:prstGeom prst="rect">
            <a:avLst/>
          </a:prstGeom>
          <a:noFill/>
          <a:ln>
            <a:noFill/>
          </a:ln>
          <a:effectLst/>
        </p:spPr>
        <p:txBody>
          <a:bodyPr lIns="0" tIns="0" rIns="0" bIns="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accent1"/>
              </a:buClr>
              <a:buFont typeface="Arial"/>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buSzPct val="25000"/>
            </a:pPr>
            <a:r>
              <a:rPr lang="en-US" sz="2400" b="1" spc="50" dirty="0">
                <a:ln w="11430"/>
                <a:gradFill>
                  <a:gsLst>
                    <a:gs pos="25000">
                      <a:srgbClr val="DE4242"/>
                    </a:gs>
                    <a:gs pos="100000">
                      <a:srgbClr val="C00000">
                        <a:lumMod val="85000"/>
                      </a:srgbClr>
                    </a:gs>
                  </a:gsLst>
                  <a:lin ang="5400000"/>
                </a:gradFill>
                <a:effectLst>
                  <a:outerShdw blurRad="38100" dist="25400" dir="5400000" algn="tl" rotWithShape="0">
                    <a:srgbClr val="000000">
                      <a:alpha val="31000"/>
                    </a:srgbClr>
                  </a:outerShdw>
                </a:effectLst>
              </a:rPr>
              <a:t>QSAP Topics – </a:t>
            </a:r>
            <a:r>
              <a:rPr lang="en-US" sz="2400" b="1" spc="50" dirty="0" smtClean="0">
                <a:ln w="11430"/>
                <a:gradFill>
                  <a:gsLst>
                    <a:gs pos="25000">
                      <a:srgbClr val="DE4242"/>
                    </a:gs>
                    <a:gs pos="100000">
                      <a:srgbClr val="C00000">
                        <a:lumMod val="85000"/>
                      </a:srgbClr>
                    </a:gs>
                  </a:gsLst>
                  <a:lin ang="5400000"/>
                </a:gradFill>
                <a:effectLst>
                  <a:outerShdw blurRad="38100" dist="25400" dir="5400000" algn="tl" rotWithShape="0">
                    <a:srgbClr val="000000">
                      <a:alpha val="31000"/>
                    </a:srgbClr>
                  </a:outerShdw>
                </a:effectLst>
              </a:rPr>
              <a:t>Coming in April 2015!</a:t>
            </a:r>
            <a:endParaRPr lang="en-US" sz="2400" b="1" spc="50" dirty="0">
              <a:ln w="11430"/>
              <a:gradFill>
                <a:gsLst>
                  <a:gs pos="25000">
                    <a:srgbClr val="DE4242"/>
                  </a:gs>
                  <a:gs pos="100000">
                    <a:srgbClr val="C00000">
                      <a:lumMod val="85000"/>
                    </a:srgbClr>
                  </a:gs>
                </a:gsLst>
                <a:lin ang="5400000"/>
              </a:gradFill>
              <a:effectLst>
                <a:outerShdw blurRad="38100" dist="25400" dir="5400000" algn="tl" rotWithShape="0">
                  <a:srgbClr val="000000">
                    <a:alpha val="31000"/>
                  </a:srgbClr>
                </a:outerShdw>
              </a:effectLst>
            </a:endParaRPr>
          </a:p>
        </p:txBody>
      </p:sp>
      <p:sp>
        <p:nvSpPr>
          <p:cNvPr id="8" name="Shape 21"/>
          <p:cNvSpPr/>
          <p:nvPr>
            <p:custDataLst>
              <p:tags r:id="rId4"/>
            </p:custDataLst>
          </p:nvPr>
        </p:nvSpPr>
        <p:spPr>
          <a:xfrm>
            <a:off x="0" y="3799647"/>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grpSp>
        <p:nvGrpSpPr>
          <p:cNvPr id="11" name="Group 10"/>
          <p:cNvGrpSpPr/>
          <p:nvPr/>
        </p:nvGrpSpPr>
        <p:grpSpPr>
          <a:xfrm>
            <a:off x="-1798" y="5638800"/>
            <a:ext cx="9144000" cy="323088"/>
            <a:chOff x="-1798" y="5638800"/>
            <a:chExt cx="9144000" cy="323088"/>
          </a:xfrm>
        </p:grpSpPr>
        <p:cxnSp>
          <p:nvCxnSpPr>
            <p:cNvPr id="12" name="Straight Connector 11"/>
            <p:cNvCxnSpPr/>
            <p:nvPr/>
          </p:nvCxnSpPr>
          <p:spPr>
            <a:xfrm>
              <a:off x="0" y="5638800"/>
              <a:ext cx="914220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798" y="5687568"/>
              <a:ext cx="9144000" cy="274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spcBef>
                  <a:spcPts val="600"/>
                </a:spcBef>
                <a:spcAft>
                  <a:spcPts val="600"/>
                </a:spcAft>
              </a:pPr>
              <a:endParaRPr lang="en-US" sz="1600" b="1" i="1" dirty="0">
                <a:solidFill>
                  <a:schemeClr val="accent1"/>
                </a:solidFill>
                <a:latin typeface="Arial" panose="020B0604020202020204" pitchFamily="34" charset="0"/>
                <a:cs typeface="Arial" panose="020B0604020202020204" pitchFamily="34" charset="0"/>
              </a:endParaRPr>
            </a:p>
          </p:txBody>
        </p:sp>
        <p:sp>
          <p:nvSpPr>
            <p:cNvPr id="14" name="Rectangle 13"/>
            <p:cNvSpPr/>
            <p:nvPr/>
          </p:nvSpPr>
          <p:spPr>
            <a:xfrm>
              <a:off x="1676400" y="5696712"/>
              <a:ext cx="7162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spcBef>
                  <a:spcPts val="600"/>
                </a:spcBef>
                <a:spcAft>
                  <a:spcPts val="600"/>
                </a:spcAft>
              </a:pPr>
              <a:endParaRPr lang="en-US" sz="1600" b="1" i="1" dirty="0">
                <a:solidFill>
                  <a:schemeClr val="accent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35908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WIOA QSAPs</a:t>
            </a:r>
          </a:p>
        </p:txBody>
      </p:sp>
      <p:sp>
        <p:nvSpPr>
          <p:cNvPr id="3" name="Content Placeholder 2"/>
          <p:cNvSpPr>
            <a:spLocks noGrp="1"/>
          </p:cNvSpPr>
          <p:nvPr>
            <p:ph idx="1"/>
          </p:nvPr>
        </p:nvSpPr>
        <p:spPr>
          <a:xfrm>
            <a:off x="457200" y="1524000"/>
            <a:ext cx="8534400" cy="4419601"/>
          </a:xfrm>
        </p:spPr>
        <p:txBody>
          <a:bodyPr>
            <a:normAutofit fontScale="70000" lnSpcReduction="20000"/>
          </a:bodyPr>
          <a:lstStyle/>
          <a:p>
            <a:pPr>
              <a:lnSpc>
                <a:spcPct val="110000"/>
              </a:lnSpc>
            </a:pPr>
            <a:r>
              <a:rPr lang="en-US" dirty="0"/>
              <a:t>Each QSAP is separated into topic areas containing indicators directed toward State and Local Leaders, State Leaders Only, or Local Leaders Only. Respond only to the indicators applicable to you.</a:t>
            </a:r>
          </a:p>
          <a:p>
            <a:pPr>
              <a:lnSpc>
                <a:spcPct val="110000"/>
              </a:lnSpc>
            </a:pPr>
            <a:r>
              <a:rPr lang="en-US" dirty="0"/>
              <a:t>Example Indicator from Partnership QSAP for State and Local </a:t>
            </a:r>
            <a:r>
              <a:rPr lang="en-US" dirty="0" smtClean="0"/>
              <a:t>Leaders:</a:t>
            </a:r>
          </a:p>
          <a:p>
            <a:pPr lvl="1">
              <a:lnSpc>
                <a:spcPct val="110000"/>
              </a:lnSpc>
              <a:spcBef>
                <a:spcPts val="600"/>
              </a:spcBef>
            </a:pPr>
            <a:r>
              <a:rPr lang="en-US" i="1" dirty="0" smtClean="0">
                <a:solidFill>
                  <a:schemeClr val="tx1">
                    <a:lumMod val="50000"/>
                    <a:lumOff val="50000"/>
                  </a:schemeClr>
                </a:solidFill>
              </a:rPr>
              <a:t>Our public workforce system has a coordinated strategy in place</a:t>
            </a:r>
            <a:r>
              <a:rPr lang="en-US" i="1" dirty="0">
                <a:solidFill>
                  <a:schemeClr val="tx1">
                    <a:lumMod val="50000"/>
                    <a:lumOff val="50000"/>
                  </a:schemeClr>
                </a:solidFill>
              </a:rPr>
              <a:t> </a:t>
            </a:r>
            <a:r>
              <a:rPr lang="en-US" i="1" dirty="0" smtClean="0">
                <a:solidFill>
                  <a:schemeClr val="tx1">
                    <a:lumMod val="50000"/>
                    <a:lumOff val="50000"/>
                  </a:schemeClr>
                </a:solidFill>
              </a:rPr>
              <a:t>to involve partners and stakeholders in ongoing dialogues regarding transitioning to and implementing WIOA.</a:t>
            </a:r>
          </a:p>
          <a:p>
            <a:pPr>
              <a:lnSpc>
                <a:spcPct val="110000"/>
              </a:lnSpc>
            </a:pPr>
            <a:r>
              <a:rPr lang="en-US" dirty="0" smtClean="0"/>
              <a:t>Read </a:t>
            </a:r>
            <a:r>
              <a:rPr lang="en-US" dirty="0"/>
              <a:t>each statement carefully and mark where you feel your system stands on the following rating scale:</a:t>
            </a:r>
          </a:p>
          <a:p>
            <a:pPr lvl="1">
              <a:lnSpc>
                <a:spcPct val="110000"/>
              </a:lnSpc>
            </a:pPr>
            <a:r>
              <a:rPr lang="en-US" sz="2300" b="1" dirty="0">
                <a:solidFill>
                  <a:schemeClr val="tx1"/>
                </a:solidFill>
              </a:rPr>
              <a:t>1</a:t>
            </a:r>
            <a:r>
              <a:rPr lang="en-US" dirty="0"/>
              <a:t> = Not at all     </a:t>
            </a:r>
          </a:p>
          <a:p>
            <a:pPr lvl="1">
              <a:lnSpc>
                <a:spcPct val="110000"/>
              </a:lnSpc>
            </a:pPr>
            <a:r>
              <a:rPr lang="en-US" sz="2300" b="1" dirty="0">
                <a:solidFill>
                  <a:schemeClr val="tx1"/>
                </a:solidFill>
              </a:rPr>
              <a:t>2</a:t>
            </a:r>
            <a:r>
              <a:rPr lang="en-US" dirty="0"/>
              <a:t> = Making progress but a long way to go</a:t>
            </a:r>
          </a:p>
          <a:p>
            <a:pPr lvl="1">
              <a:lnSpc>
                <a:spcPct val="110000"/>
              </a:lnSpc>
            </a:pPr>
            <a:r>
              <a:rPr lang="en-US" sz="2300" b="1" dirty="0">
                <a:solidFill>
                  <a:schemeClr val="tx1"/>
                </a:solidFill>
              </a:rPr>
              <a:t>3</a:t>
            </a:r>
            <a:r>
              <a:rPr lang="en-US" dirty="0"/>
              <a:t> = Have some of this, sometimes </a:t>
            </a:r>
          </a:p>
          <a:p>
            <a:pPr lvl="1">
              <a:lnSpc>
                <a:spcPct val="110000"/>
              </a:lnSpc>
            </a:pPr>
            <a:r>
              <a:rPr lang="en-US" sz="2200" b="1" dirty="0">
                <a:solidFill>
                  <a:schemeClr val="tx1"/>
                </a:solidFill>
              </a:rPr>
              <a:t>4</a:t>
            </a:r>
            <a:r>
              <a:rPr lang="en-US" dirty="0"/>
              <a:t> = Yes, in place now</a:t>
            </a:r>
          </a:p>
          <a:p>
            <a:pPr lvl="1">
              <a:lnSpc>
                <a:spcPct val="110000"/>
              </a:lnSpc>
            </a:pPr>
            <a:r>
              <a:rPr lang="en-US" sz="2200" b="1" dirty="0">
                <a:solidFill>
                  <a:schemeClr val="tx1"/>
                </a:solidFill>
              </a:rPr>
              <a:t>5</a:t>
            </a:r>
            <a:r>
              <a:rPr lang="en-US" dirty="0"/>
              <a:t> = Not only in place but we are </a:t>
            </a:r>
            <a:r>
              <a:rPr lang="en-US" dirty="0" smtClean="0"/>
              <a:t>excelling</a:t>
            </a:r>
            <a:endParaRPr lang="en-US" dirty="0"/>
          </a:p>
        </p:txBody>
      </p:sp>
    </p:spTree>
    <p:extLst>
      <p:ext uri="{BB962C8B-B14F-4D97-AF65-F5344CB8AC3E}">
        <p14:creationId xmlns:p14="http://schemas.microsoft.com/office/powerpoint/2010/main" val="205658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Rate </a:t>
            </a:r>
            <a:r>
              <a:rPr lang="en-US" dirty="0"/>
              <a:t>to what level you agree with the following statement:</a:t>
            </a:r>
          </a:p>
          <a:p>
            <a:pPr marL="0" indent="0">
              <a:buNone/>
            </a:pPr>
            <a:r>
              <a:rPr lang="en-US" dirty="0"/>
              <a:t>Our public workforce system has a coordinated strategy in place to involve partners and stakeholders in ongoing dialogues regarding transitioning to and implementing WIOA.</a:t>
            </a:r>
          </a:p>
          <a:p>
            <a:endParaRPr lang="en-US" dirty="0"/>
          </a:p>
          <a:p>
            <a:r>
              <a:rPr lang="en-US" dirty="0"/>
              <a:t>1 = Not at all     </a:t>
            </a:r>
          </a:p>
          <a:p>
            <a:r>
              <a:rPr lang="en-US" dirty="0"/>
              <a:t>2 = Making progress but a long way to go</a:t>
            </a:r>
          </a:p>
          <a:p>
            <a:r>
              <a:rPr lang="en-US" dirty="0"/>
              <a:t>3 = Have some of this, sometimes </a:t>
            </a:r>
          </a:p>
          <a:p>
            <a:r>
              <a:rPr lang="en-US" dirty="0"/>
              <a:t>4 = Yes, in place now</a:t>
            </a:r>
          </a:p>
          <a:p>
            <a:r>
              <a:rPr lang="en-US" dirty="0"/>
              <a:t>5 = Not only in place but we are excelling</a:t>
            </a:r>
          </a:p>
        </p:txBody>
      </p:sp>
    </p:spTree>
    <p:extLst>
      <p:ext uri="{BB962C8B-B14F-4D97-AF65-F5344CB8AC3E}">
        <p14:creationId xmlns:p14="http://schemas.microsoft.com/office/powerpoint/2010/main" val="374296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WIOA QSAPs</a:t>
            </a:r>
          </a:p>
        </p:txBody>
      </p:sp>
      <p:sp>
        <p:nvSpPr>
          <p:cNvPr id="3" name="Content Placeholder 2"/>
          <p:cNvSpPr>
            <a:spLocks noGrp="1"/>
          </p:cNvSpPr>
          <p:nvPr>
            <p:ph idx="1"/>
          </p:nvPr>
        </p:nvSpPr>
        <p:spPr>
          <a:xfrm>
            <a:off x="228600" y="1524001"/>
            <a:ext cx="8763000" cy="4419600"/>
          </a:xfrm>
        </p:spPr>
        <p:txBody>
          <a:bodyPr>
            <a:normAutofit/>
          </a:bodyPr>
          <a:lstStyle/>
          <a:p>
            <a:pPr>
              <a:lnSpc>
                <a:spcPct val="100000"/>
              </a:lnSpc>
              <a:spcAft>
                <a:spcPts val="3600"/>
              </a:spcAft>
            </a:pPr>
            <a:r>
              <a:rPr lang="en-US" dirty="0"/>
              <a:t>Each QSAP takes about 20 minutes to complete.</a:t>
            </a:r>
          </a:p>
          <a:p>
            <a:pPr>
              <a:lnSpc>
                <a:spcPct val="100000"/>
              </a:lnSpc>
            </a:pPr>
            <a:r>
              <a:rPr lang="en-US" dirty="0"/>
              <a:t>Ensure you have enough time to complete each one as the data is not saved. If you close the browser, you will lose the information you entered and will have to start over. </a:t>
            </a:r>
          </a:p>
          <a:p>
            <a:pPr lvl="1">
              <a:lnSpc>
                <a:spcPct val="100000"/>
              </a:lnSpc>
              <a:spcAft>
                <a:spcPts val="3600"/>
              </a:spcAft>
            </a:pPr>
            <a:r>
              <a:rPr lang="en-US" b="1" i="1" dirty="0">
                <a:solidFill>
                  <a:srgbClr val="C00000"/>
                </a:solidFill>
              </a:rPr>
              <a:t>Note:</a:t>
            </a:r>
            <a:r>
              <a:rPr lang="en-US" i="1" dirty="0">
                <a:solidFill>
                  <a:srgbClr val="FF0000"/>
                </a:solidFill>
              </a:rPr>
              <a:t> </a:t>
            </a:r>
            <a:r>
              <a:rPr lang="en-US" i="1" dirty="0" smtClean="0">
                <a:solidFill>
                  <a:schemeClr val="tx1">
                    <a:lumMod val="50000"/>
                    <a:lumOff val="50000"/>
                  </a:schemeClr>
                </a:solidFill>
              </a:rPr>
              <a:t>QSAP </a:t>
            </a:r>
            <a:r>
              <a:rPr lang="en-US" i="1" dirty="0">
                <a:solidFill>
                  <a:schemeClr val="tx1">
                    <a:lumMod val="50000"/>
                    <a:lumOff val="50000"/>
                  </a:schemeClr>
                </a:solidFill>
              </a:rPr>
              <a:t>data is NOT saved or sent to ETA. The reports you generate are for your use only</a:t>
            </a:r>
            <a:r>
              <a:rPr lang="en-US" dirty="0">
                <a:solidFill>
                  <a:schemeClr val="tx1">
                    <a:lumMod val="50000"/>
                    <a:lumOff val="50000"/>
                  </a:schemeClr>
                </a:solidFill>
              </a:rPr>
              <a:t>.</a:t>
            </a:r>
          </a:p>
          <a:p>
            <a:pPr>
              <a:lnSpc>
                <a:spcPct val="100000"/>
              </a:lnSpc>
            </a:pPr>
            <a:r>
              <a:rPr lang="en-US" dirty="0">
                <a:solidFill>
                  <a:schemeClr val="tx1"/>
                </a:solidFill>
              </a:rPr>
              <a:t>Once you have reached the end of the QSAP, click </a:t>
            </a:r>
            <a:r>
              <a:rPr lang="en-US" dirty="0" smtClean="0">
                <a:solidFill>
                  <a:schemeClr val="tx1"/>
                </a:solidFill>
              </a:rPr>
              <a:t>“Submit” </a:t>
            </a:r>
            <a:r>
              <a:rPr lang="en-US" dirty="0">
                <a:solidFill>
                  <a:schemeClr val="tx1"/>
                </a:solidFill>
              </a:rPr>
              <a:t>to </a:t>
            </a:r>
            <a:r>
              <a:rPr lang="en-US" dirty="0" smtClean="0">
                <a:solidFill>
                  <a:schemeClr val="tx1"/>
                </a:solidFill>
              </a:rPr>
              <a:t>calculate your results.</a:t>
            </a:r>
            <a:endParaRPr lang="en-US" dirty="0">
              <a:solidFill>
                <a:schemeClr val="tx1"/>
              </a:solidFill>
            </a:endParaRPr>
          </a:p>
        </p:txBody>
      </p:sp>
    </p:spTree>
    <p:extLst>
      <p:ext uri="{BB962C8B-B14F-4D97-AF65-F5344CB8AC3E}">
        <p14:creationId xmlns:p14="http://schemas.microsoft.com/office/powerpoint/2010/main" val="1794139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QSAP Results</a:t>
            </a:r>
          </a:p>
        </p:txBody>
      </p:sp>
      <p:sp>
        <p:nvSpPr>
          <p:cNvPr id="3" name="Content Placeholder 2"/>
          <p:cNvSpPr>
            <a:spLocks noGrp="1"/>
          </p:cNvSpPr>
          <p:nvPr>
            <p:ph idx="1"/>
          </p:nvPr>
        </p:nvSpPr>
        <p:spPr>
          <a:xfrm>
            <a:off x="76200" y="1600201"/>
            <a:ext cx="8915400" cy="4343400"/>
          </a:xfrm>
        </p:spPr>
        <p:txBody>
          <a:bodyPr>
            <a:normAutofit/>
          </a:bodyPr>
          <a:lstStyle/>
          <a:p>
            <a:r>
              <a:rPr lang="en-US" sz="2800" dirty="0"/>
              <a:t>Once you have responded to every indicator, the tool will produce a </a:t>
            </a:r>
            <a:r>
              <a:rPr lang="en-US" sz="2800" dirty="0" smtClean="0"/>
              <a:t>final </a:t>
            </a:r>
            <a:r>
              <a:rPr lang="en-US" sz="2800" dirty="0"/>
              <a:t>report showing your </a:t>
            </a:r>
            <a:r>
              <a:rPr lang="en-US" sz="2800" dirty="0" smtClean="0"/>
              <a:t>results </a:t>
            </a:r>
            <a:r>
              <a:rPr lang="en-US" sz="2800" dirty="0"/>
              <a:t>on each topic area.</a:t>
            </a:r>
          </a:p>
          <a:p>
            <a:pPr lvl="1">
              <a:spcBef>
                <a:spcPts val="2400"/>
              </a:spcBef>
            </a:pPr>
            <a:r>
              <a:rPr lang="en-US" sz="2400" dirty="0" smtClean="0"/>
              <a:t>You </a:t>
            </a:r>
            <a:r>
              <a:rPr lang="en-US" sz="2400" dirty="0"/>
              <a:t>have the option to save the report to your computer, email to yourself or someone else, or print it. </a:t>
            </a:r>
          </a:p>
          <a:p>
            <a:pPr lvl="1">
              <a:spcBef>
                <a:spcPts val="2400"/>
              </a:spcBef>
            </a:pPr>
            <a:r>
              <a:rPr lang="en-US" sz="2400" dirty="0"/>
              <a:t>Links to helpful ETA resources are provided that align with the topic area.</a:t>
            </a:r>
          </a:p>
          <a:p>
            <a:pPr lvl="1">
              <a:spcBef>
                <a:spcPts val="2400"/>
              </a:spcBef>
            </a:pPr>
            <a:r>
              <a:rPr lang="en-US" sz="2400" dirty="0"/>
              <a:t>A template of a WIOA Action Plan is available for you to begin focusing on what </a:t>
            </a:r>
            <a:r>
              <a:rPr lang="en-US" sz="2400" dirty="0" smtClean="0"/>
              <a:t>actions </a:t>
            </a:r>
            <a:r>
              <a:rPr lang="en-US" sz="2400" dirty="0"/>
              <a:t>need to happen </a:t>
            </a:r>
            <a:r>
              <a:rPr lang="en-US" sz="2400" dirty="0" smtClean="0"/>
              <a:t>now</a:t>
            </a:r>
            <a:endParaRPr lang="en-US" sz="2400" dirty="0"/>
          </a:p>
        </p:txBody>
      </p:sp>
    </p:spTree>
    <p:extLst>
      <p:ext uri="{BB962C8B-B14F-4D97-AF65-F5344CB8AC3E}">
        <p14:creationId xmlns:p14="http://schemas.microsoft.com/office/powerpoint/2010/main" val="1198003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rgbClr val="4F81BD"/>
                </a:solidFill>
              </a:rPr>
              <a:t>WIOA Quick Start </a:t>
            </a:r>
            <a:br>
              <a:rPr lang="en-US" sz="3600" dirty="0">
                <a:solidFill>
                  <a:srgbClr val="4F81BD"/>
                </a:solidFill>
              </a:rPr>
            </a:br>
            <a:r>
              <a:rPr lang="en-US" sz="3600" dirty="0">
                <a:solidFill>
                  <a:srgbClr val="4F81BD"/>
                </a:solidFill>
              </a:rPr>
              <a:t>Action Planners </a:t>
            </a:r>
            <a:r>
              <a:rPr lang="en-US" sz="3600" dirty="0">
                <a:solidFill>
                  <a:srgbClr val="C00000"/>
                </a:solidFill>
              </a:rPr>
              <a:t>(QSAPs)</a:t>
            </a:r>
            <a:endParaRPr lang="en-US" dirty="0">
              <a:solidFill>
                <a:srgbClr val="C00000"/>
              </a:solidFill>
            </a:endParaRPr>
          </a:p>
        </p:txBody>
      </p:sp>
      <p:sp>
        <p:nvSpPr>
          <p:cNvPr id="4" name="Text Placeholder 2"/>
          <p:cNvSpPr txBox="1">
            <a:spLocks/>
          </p:cNvSpPr>
          <p:nvPr/>
        </p:nvSpPr>
        <p:spPr>
          <a:xfrm>
            <a:off x="304799" y="1600200"/>
            <a:ext cx="2506119" cy="4267199"/>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200"/>
              </a:spcBef>
              <a:buClr>
                <a:schemeClr val="accent1"/>
              </a:buClr>
              <a:buFont typeface="Symbol" panose="05050102010706020507" pitchFamily="18"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1200"/>
              </a:spcBef>
              <a:buClr>
                <a:schemeClr val="accent1"/>
              </a:buClr>
              <a:buFont typeface="Courier New" panose="02070309020205020404" pitchFamily="49" charset="0"/>
              <a:buChar char="o"/>
              <a:defRPr sz="2000" b="0" i="0" u="none" kern="1200">
                <a:solidFill>
                  <a:schemeClr val="accent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90000"/>
              </a:lnSpc>
              <a:spcBef>
                <a:spcPts val="1200"/>
              </a:spcBef>
              <a:buClr>
                <a:schemeClr val="accent1"/>
              </a:buClr>
              <a:buFont typeface="Arial" panose="020B0604020202020204" pitchFamily="34" charset="0"/>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182880" algn="l" defTabSz="914400" rtl="0" eaLnBrk="1" latinLnBrk="0" hangingPunct="1">
              <a:lnSpc>
                <a:spcPct val="90000"/>
              </a:lnSpc>
              <a:spcBef>
                <a:spcPts val="1200"/>
              </a:spcBef>
              <a:buClr>
                <a:srgbClr val="C00000"/>
              </a:buClr>
              <a:buFont typeface="Wingdings" panose="05000000000000000000" pitchFamily="2" charset="2"/>
              <a:buChar char="§"/>
              <a:defRPr sz="1600" kern="1200">
                <a:solidFill>
                  <a:schemeClr val="tx2"/>
                </a:solidFill>
                <a:latin typeface="Arial" panose="020B0604020202020204" pitchFamily="34" charset="0"/>
                <a:ea typeface="+mn-ea"/>
                <a:cs typeface="Arial" panose="020B0604020202020204" pitchFamily="34" charset="0"/>
              </a:defRPr>
            </a:lvl4pPr>
            <a:lvl5pPr marL="2057400" indent="-18288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42240" indent="0">
              <a:buFont typeface="Symbol" panose="05050102010706020507" pitchFamily="18" charset="2"/>
              <a:buNone/>
            </a:pPr>
            <a:endParaRPr lang="en-US" b="1" dirty="0">
              <a:solidFill>
                <a:schemeClr val="tx2">
                  <a:lumMod val="60000"/>
                  <a:lumOff val="40000"/>
                </a:schemeClr>
              </a:solidFill>
            </a:endParaRPr>
          </a:p>
          <a:p>
            <a:pPr marL="142240" indent="0">
              <a:buFont typeface="Symbol" panose="05050102010706020507" pitchFamily="18" charset="2"/>
              <a:buNone/>
            </a:pPr>
            <a:endParaRPr lang="en-US" b="1" dirty="0" smtClean="0">
              <a:solidFill>
                <a:schemeClr val="tx2">
                  <a:lumMod val="60000"/>
                  <a:lumOff val="40000"/>
                </a:schemeClr>
              </a:solidFill>
            </a:endParaRPr>
          </a:p>
          <a:p>
            <a:pPr marL="142240" indent="0">
              <a:lnSpc>
                <a:spcPct val="100000"/>
              </a:lnSpc>
              <a:buFont typeface="Symbol" panose="05050102010706020507" pitchFamily="18" charset="2"/>
              <a:buNone/>
            </a:pPr>
            <a:r>
              <a:rPr lang="en-US" b="1" dirty="0" smtClean="0">
                <a:solidFill>
                  <a:schemeClr val="tx2">
                    <a:lumMod val="60000"/>
                    <a:lumOff val="40000"/>
                  </a:schemeClr>
                </a:solidFill>
              </a:rPr>
              <a:t>Explore the </a:t>
            </a:r>
          </a:p>
          <a:p>
            <a:pPr marL="142240" indent="0">
              <a:lnSpc>
                <a:spcPct val="100000"/>
              </a:lnSpc>
              <a:buFont typeface="Symbol" panose="05050102010706020507" pitchFamily="18" charset="2"/>
              <a:buNone/>
            </a:pPr>
            <a:r>
              <a:rPr lang="en-US" b="1" dirty="0" smtClean="0">
                <a:solidFill>
                  <a:schemeClr val="tx2">
                    <a:lumMod val="60000"/>
                    <a:lumOff val="40000"/>
                  </a:schemeClr>
                </a:solidFill>
              </a:rPr>
              <a:t>QSAP Tool on</a:t>
            </a:r>
          </a:p>
          <a:p>
            <a:pPr marL="142240" indent="0">
              <a:lnSpc>
                <a:spcPct val="100000"/>
              </a:lnSpc>
              <a:buFont typeface="Symbol" panose="05050102010706020507" pitchFamily="18" charset="2"/>
              <a:buNone/>
            </a:pPr>
            <a:r>
              <a:rPr lang="en-US" b="1" dirty="0">
                <a:solidFill>
                  <a:schemeClr val="tx2">
                    <a:lumMod val="60000"/>
                    <a:lumOff val="40000"/>
                  </a:schemeClr>
                </a:solidFill>
              </a:rPr>
              <a:t>t</a:t>
            </a:r>
            <a:r>
              <a:rPr lang="en-US" b="1" dirty="0" smtClean="0">
                <a:solidFill>
                  <a:schemeClr val="tx2">
                    <a:lumMod val="60000"/>
                    <a:lumOff val="40000"/>
                  </a:schemeClr>
                </a:solidFill>
              </a:rPr>
              <a:t>he WIOA</a:t>
            </a:r>
          </a:p>
          <a:p>
            <a:pPr marL="142240" indent="0">
              <a:lnSpc>
                <a:spcPct val="100000"/>
              </a:lnSpc>
              <a:buFont typeface="Symbol" panose="05050102010706020507" pitchFamily="18" charset="2"/>
              <a:buNone/>
            </a:pPr>
            <a:r>
              <a:rPr lang="en-US" b="1" dirty="0" smtClean="0">
                <a:solidFill>
                  <a:schemeClr val="tx2">
                    <a:lumMod val="60000"/>
                    <a:lumOff val="40000"/>
                  </a:schemeClr>
                </a:solidFill>
              </a:rPr>
              <a:t>Collections Page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919" y="1622904"/>
            <a:ext cx="5952081" cy="4189078"/>
          </a:xfrm>
          <a:prstGeom prst="rect">
            <a:avLst/>
          </a:prstGeom>
        </p:spPr>
      </p:pic>
    </p:spTree>
    <p:extLst>
      <p:ext uri="{BB962C8B-B14F-4D97-AF65-F5344CB8AC3E}">
        <p14:creationId xmlns:p14="http://schemas.microsoft.com/office/powerpoint/2010/main" val="2284568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rgbClr val="4F81BD"/>
                </a:solidFill>
              </a:rPr>
              <a:t>WIOA Quick Start </a:t>
            </a:r>
            <a:br>
              <a:rPr lang="en-US" sz="3600" dirty="0">
                <a:solidFill>
                  <a:srgbClr val="4F81BD"/>
                </a:solidFill>
              </a:rPr>
            </a:br>
            <a:r>
              <a:rPr lang="en-US" sz="3600" dirty="0">
                <a:solidFill>
                  <a:srgbClr val="4F81BD"/>
                </a:solidFill>
              </a:rPr>
              <a:t>Action Planners </a:t>
            </a:r>
            <a:r>
              <a:rPr lang="en-US" sz="3600" dirty="0">
                <a:solidFill>
                  <a:srgbClr val="C00000"/>
                </a:solidFill>
              </a:rPr>
              <a:t>(QSAPs)</a:t>
            </a:r>
            <a:endParaRPr lang="en-US" dirty="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373" y="1584690"/>
            <a:ext cx="5442647" cy="4358907"/>
          </a:xfrm>
          <a:prstGeom prst="rect">
            <a:avLst/>
          </a:prstGeom>
        </p:spPr>
      </p:pic>
      <p:sp>
        <p:nvSpPr>
          <p:cNvPr id="4" name="TextBox 3"/>
          <p:cNvSpPr txBox="1"/>
          <p:nvPr/>
        </p:nvSpPr>
        <p:spPr>
          <a:xfrm>
            <a:off x="381000" y="2209800"/>
            <a:ext cx="2438400" cy="461665"/>
          </a:xfrm>
          <a:prstGeom prst="rect">
            <a:avLst/>
          </a:prstGeom>
          <a:noFill/>
        </p:spPr>
        <p:txBody>
          <a:bodyPr wrap="square" rtlCol="0">
            <a:spAutoFit/>
          </a:bodyPr>
          <a:lstStyle/>
          <a:p>
            <a:r>
              <a:rPr lang="en-US" sz="2400" b="1" dirty="0" smtClean="0">
                <a:solidFill>
                  <a:schemeClr val="tx2">
                    <a:lumMod val="60000"/>
                    <a:lumOff val="40000"/>
                  </a:schemeClr>
                </a:solidFill>
                <a:latin typeface="Arial" panose="020B0604020202020204" pitchFamily="34" charset="0"/>
                <a:cs typeface="Arial" panose="020B0604020202020204" pitchFamily="34" charset="0"/>
              </a:rPr>
              <a:t>Results Page</a:t>
            </a:r>
            <a:endParaRPr lang="en-US" sz="2400" b="1"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7369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rgbClr val="4F81BD"/>
                </a:solidFill>
              </a:rPr>
              <a:t>WIOA Quick Start </a:t>
            </a:r>
            <a:br>
              <a:rPr lang="en-US" sz="3600" dirty="0">
                <a:solidFill>
                  <a:srgbClr val="4F81BD"/>
                </a:solidFill>
              </a:rPr>
            </a:br>
            <a:r>
              <a:rPr lang="en-US" sz="3600" dirty="0">
                <a:solidFill>
                  <a:srgbClr val="4F81BD"/>
                </a:solidFill>
              </a:rPr>
              <a:t>Action Planners </a:t>
            </a:r>
            <a:r>
              <a:rPr lang="en-US" sz="3600" dirty="0">
                <a:solidFill>
                  <a:srgbClr val="C00000"/>
                </a:solidFill>
              </a:rPr>
              <a:t>(QSAPs)</a:t>
            </a:r>
            <a:endParaRPr lang="en-US" dirty="0">
              <a:solidFill>
                <a:srgbClr val="C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830" y="1676400"/>
            <a:ext cx="5996997" cy="4168870"/>
          </a:xfrm>
          <a:prstGeom prst="rect">
            <a:avLst/>
          </a:prstGeom>
        </p:spPr>
      </p:pic>
      <p:sp>
        <p:nvSpPr>
          <p:cNvPr id="5" name="TextBox 4"/>
          <p:cNvSpPr txBox="1"/>
          <p:nvPr/>
        </p:nvSpPr>
        <p:spPr>
          <a:xfrm>
            <a:off x="152400" y="2209800"/>
            <a:ext cx="2362200" cy="461665"/>
          </a:xfrm>
          <a:prstGeom prst="rect">
            <a:avLst/>
          </a:prstGeom>
          <a:noFill/>
        </p:spPr>
        <p:txBody>
          <a:bodyPr wrap="square" rtlCol="0">
            <a:spAutoFit/>
          </a:bodyPr>
          <a:lstStyle/>
          <a:p>
            <a:r>
              <a:rPr lang="en-US" sz="2400" b="1" dirty="0" smtClean="0">
                <a:solidFill>
                  <a:schemeClr val="tx2">
                    <a:lumMod val="60000"/>
                    <a:lumOff val="40000"/>
                  </a:schemeClr>
                </a:solidFill>
                <a:latin typeface="Arial" panose="020B0604020202020204" pitchFamily="34" charset="0"/>
                <a:cs typeface="Arial" panose="020B0604020202020204" pitchFamily="34" charset="0"/>
              </a:rPr>
              <a:t>Results Page</a:t>
            </a:r>
            <a:endParaRPr lang="en-US" sz="2400" b="1"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803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WIOA Quick Start </a:t>
            </a:r>
            <a:br>
              <a:rPr lang="en-US" smtClean="0"/>
            </a:br>
            <a:r>
              <a:rPr lang="en-US" smtClean="0"/>
              <a:t>Action Planners (QSAPs)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617040"/>
            <a:ext cx="5715468" cy="4067400"/>
          </a:xfrm>
          <a:prstGeom prst="rect">
            <a:avLst/>
          </a:prstGeom>
        </p:spPr>
      </p:pic>
      <p:sp>
        <p:nvSpPr>
          <p:cNvPr id="4" name="TextBox 3"/>
          <p:cNvSpPr txBox="1"/>
          <p:nvPr/>
        </p:nvSpPr>
        <p:spPr>
          <a:xfrm>
            <a:off x="457200" y="2209800"/>
            <a:ext cx="2057400" cy="461665"/>
          </a:xfrm>
          <a:prstGeom prst="rect">
            <a:avLst/>
          </a:prstGeom>
          <a:noFill/>
        </p:spPr>
        <p:txBody>
          <a:bodyPr wrap="square" rtlCol="0">
            <a:spAutoFit/>
          </a:bodyPr>
          <a:lstStyle/>
          <a:p>
            <a:r>
              <a:rPr lang="en-US" sz="2400" b="1" dirty="0" smtClean="0">
                <a:solidFill>
                  <a:schemeClr val="tx2">
                    <a:lumMod val="60000"/>
                    <a:lumOff val="40000"/>
                  </a:schemeClr>
                </a:solidFill>
                <a:latin typeface="Arial" panose="020B0604020202020204" pitchFamily="34" charset="0"/>
                <a:cs typeface="Arial" panose="020B0604020202020204" pitchFamily="34" charset="0"/>
              </a:rPr>
              <a:t>Final Report</a:t>
            </a:r>
            <a:endParaRPr lang="en-US" sz="2400" b="1"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229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21"/>
          <p:cNvSpPr/>
          <p:nvPr>
            <p:custDataLst>
              <p:tags r:id="rId1"/>
            </p:custDataLst>
          </p:nvPr>
        </p:nvSpPr>
        <p:spPr>
          <a:xfrm>
            <a:off x="-1798" y="3660129"/>
            <a:ext cx="9144000" cy="281648"/>
          </a:xfrm>
          <a:prstGeom prst="rect">
            <a:avLst/>
          </a:prstGeom>
          <a:gradFill flip="none" rotWithShape="1">
            <a:gsLst>
              <a:gs pos="0">
                <a:srgbClr val="AECCF1"/>
              </a:gs>
              <a:gs pos="50000">
                <a:srgbClr val="CEE0F6"/>
              </a:gs>
              <a:gs pos="100000">
                <a:srgbClr val="E7F1FA"/>
              </a:gs>
            </a:gsLst>
            <a:lin ang="5400000" scaled="1"/>
            <a:tileRect/>
          </a:gradFill>
          <a:ln>
            <a:noFill/>
          </a:ln>
        </p:spPr>
        <p:txBody>
          <a:bodyPr lIns="91425" tIns="45700" rIns="91425" bIns="45700" anchor="ctr" anchorCtr="0">
            <a:noAutofit/>
          </a:bodyPr>
          <a:lstStyle/>
          <a:p>
            <a:pPr marL="457200" lvl="0"/>
            <a:r>
              <a:rPr lang="en-US" b="1" dirty="0">
                <a:solidFill>
                  <a:srgbClr val="C00000"/>
                </a:solidFill>
                <a:effectLst>
                  <a:innerShdw blurRad="63500" dist="50800" dir="13500000">
                    <a:prstClr val="black">
                      <a:alpha val="50000"/>
                    </a:prstClr>
                  </a:innerShdw>
                </a:effectLst>
                <a:latin typeface="Arial" panose="020B0604020202020204" pitchFamily="34" charset="0"/>
                <a:ea typeface="Calibri"/>
                <a:cs typeface="Arial" panose="020B0604020202020204" pitchFamily="34" charset="0"/>
                <a:sym typeface="Calibri"/>
              </a:rPr>
              <a:t>Richard D. Maher</a:t>
            </a:r>
            <a:endParaRPr sz="1800" i="1" u="none" strike="noStrike" cap="none" baseline="0" dirty="0">
              <a:solidFill>
                <a:schemeClr val="tx1">
                  <a:lumMod val="65000"/>
                  <a:lumOff val="35000"/>
                </a:schemeClr>
              </a:solidFill>
              <a:effectLst>
                <a:innerShdw blurRad="63500" dist="50800" dir="13500000">
                  <a:prstClr val="black">
                    <a:alpha val="50000"/>
                  </a:prstClr>
                </a:innerShdw>
              </a:effectLst>
              <a:latin typeface="Arial" panose="020B0604020202020204" pitchFamily="34" charset="0"/>
              <a:ea typeface="Calibri"/>
              <a:cs typeface="Arial" panose="020B0604020202020204" pitchFamily="34" charset="0"/>
              <a:sym typeface="Calibri"/>
            </a:endParaRPr>
          </a:p>
        </p:txBody>
      </p:sp>
      <p:sp>
        <p:nvSpPr>
          <p:cNvPr id="2" name="Title 1"/>
          <p:cNvSpPr>
            <a:spLocks noGrp="1"/>
          </p:cNvSpPr>
          <p:nvPr>
            <p:ph type="title"/>
          </p:nvPr>
        </p:nvSpPr>
        <p:spPr/>
        <p:txBody>
          <a:bodyPr/>
          <a:lstStyle/>
          <a:p>
            <a:r>
              <a:rPr lang="en-US" dirty="0" smtClean="0"/>
              <a:t>Today’s Presenters</a:t>
            </a:r>
            <a:endParaRPr lang="en-US" dirty="0"/>
          </a:p>
        </p:txBody>
      </p:sp>
      <p:sp>
        <p:nvSpPr>
          <p:cNvPr id="4" name="Shape 21"/>
          <p:cNvSpPr/>
          <p:nvPr>
            <p:custDataLst>
              <p:tags r:id="rId2"/>
            </p:custDataLst>
          </p:nvPr>
        </p:nvSpPr>
        <p:spPr>
          <a:xfrm>
            <a:off x="-1" y="1600200"/>
            <a:ext cx="9144000" cy="281648"/>
          </a:xfrm>
          <a:prstGeom prst="rect">
            <a:avLst/>
          </a:prstGeom>
          <a:gradFill flip="none" rotWithShape="1">
            <a:gsLst>
              <a:gs pos="0">
                <a:srgbClr val="AECCF1"/>
              </a:gs>
              <a:gs pos="50000">
                <a:srgbClr val="CEE0F6"/>
              </a:gs>
              <a:gs pos="100000">
                <a:srgbClr val="E7F1FA"/>
              </a:gs>
            </a:gsLst>
            <a:lin ang="5400000" scaled="1"/>
            <a:tileRect/>
          </a:gradFill>
          <a:ln>
            <a:noFill/>
          </a:ln>
        </p:spPr>
        <p:txBody>
          <a:bodyPr lIns="91425" tIns="45700" rIns="91425" bIns="45700" anchor="ctr" anchorCtr="0">
            <a:noAutofit/>
          </a:bodyPr>
          <a:lstStyle/>
          <a:p>
            <a:pPr marL="457200" marR="0" lvl="0" indent="0" rtl="0">
              <a:spcBef>
                <a:spcPts val="0"/>
              </a:spcBef>
              <a:buNone/>
            </a:pPr>
            <a:r>
              <a:rPr lang="en-US" b="1" dirty="0" smtClean="0">
                <a:solidFill>
                  <a:srgbClr val="C00000"/>
                </a:solidFill>
                <a:effectLst>
                  <a:innerShdw blurRad="63500" dist="50800" dir="13500000">
                    <a:prstClr val="black">
                      <a:alpha val="50000"/>
                    </a:prstClr>
                  </a:innerShdw>
                </a:effectLst>
                <a:latin typeface="Arial" panose="020B0604020202020204" pitchFamily="34" charset="0"/>
                <a:ea typeface="Calibri"/>
                <a:cs typeface="Arial" panose="020B0604020202020204" pitchFamily="34" charset="0"/>
                <a:sym typeface="Calibri"/>
              </a:rPr>
              <a:t>Byron Zuidema</a:t>
            </a:r>
            <a:endParaRPr sz="1800" i="1" u="none" strike="noStrike" cap="none" baseline="0" dirty="0">
              <a:solidFill>
                <a:schemeClr val="tx1">
                  <a:lumMod val="65000"/>
                  <a:lumOff val="35000"/>
                </a:schemeClr>
              </a:solidFill>
              <a:latin typeface="Arial" panose="020B0604020202020204" pitchFamily="34" charset="0"/>
              <a:ea typeface="Calibri"/>
              <a:cs typeface="Arial" panose="020B0604020202020204" pitchFamily="34" charset="0"/>
              <a:sym typeface="Calibri"/>
            </a:endParaRPr>
          </a:p>
        </p:txBody>
      </p:sp>
      <p:sp>
        <p:nvSpPr>
          <p:cNvPr id="10" name="Shape 21"/>
          <p:cNvSpPr/>
          <p:nvPr>
            <p:custDataLst>
              <p:tags r:id="rId3"/>
            </p:custDataLst>
          </p:nvPr>
        </p:nvSpPr>
        <p:spPr>
          <a:xfrm>
            <a:off x="0" y="2638760"/>
            <a:ext cx="9144000" cy="281648"/>
          </a:xfrm>
          <a:prstGeom prst="rect">
            <a:avLst/>
          </a:prstGeom>
          <a:gradFill flip="none" rotWithShape="1">
            <a:gsLst>
              <a:gs pos="0">
                <a:srgbClr val="AECCF1"/>
              </a:gs>
              <a:gs pos="50000">
                <a:srgbClr val="CEE0F6"/>
              </a:gs>
              <a:gs pos="100000">
                <a:srgbClr val="E7F1FA"/>
              </a:gs>
            </a:gsLst>
            <a:lin ang="5400000" scaled="1"/>
            <a:tileRect/>
          </a:gradFill>
          <a:ln>
            <a:noFill/>
          </a:ln>
        </p:spPr>
        <p:txBody>
          <a:bodyPr lIns="91425" tIns="45700" rIns="91425" bIns="45700" anchor="ctr" anchorCtr="0">
            <a:noAutofit/>
          </a:bodyPr>
          <a:lstStyle/>
          <a:p>
            <a:pPr marL="457200" lvl="0"/>
            <a:r>
              <a:rPr lang="en-US" b="1" dirty="0">
                <a:solidFill>
                  <a:srgbClr val="C00000"/>
                </a:solidFill>
                <a:effectLst>
                  <a:innerShdw blurRad="63500" dist="50800" dir="13500000">
                    <a:prstClr val="black">
                      <a:alpha val="50000"/>
                    </a:prstClr>
                  </a:innerShdw>
                </a:effectLst>
                <a:latin typeface="Arial" panose="020B0604020202020204" pitchFamily="34" charset="0"/>
                <a:ea typeface="Calibri"/>
                <a:cs typeface="Arial" panose="020B0604020202020204" pitchFamily="34" charset="0"/>
                <a:sym typeface="Calibri"/>
              </a:rPr>
              <a:t>Gay M. Gilbert</a:t>
            </a:r>
          </a:p>
        </p:txBody>
      </p:sp>
      <p:sp>
        <p:nvSpPr>
          <p:cNvPr id="31" name="Shape 21"/>
          <p:cNvSpPr/>
          <p:nvPr>
            <p:custDataLst>
              <p:tags r:id="rId4"/>
            </p:custDataLst>
          </p:nvPr>
        </p:nvSpPr>
        <p:spPr>
          <a:xfrm>
            <a:off x="3018" y="4698690"/>
            <a:ext cx="9144000" cy="281648"/>
          </a:xfrm>
          <a:prstGeom prst="rect">
            <a:avLst/>
          </a:prstGeom>
          <a:gradFill flip="none" rotWithShape="1">
            <a:gsLst>
              <a:gs pos="0">
                <a:srgbClr val="AECCF1"/>
              </a:gs>
              <a:gs pos="50000">
                <a:srgbClr val="CEE0F6"/>
              </a:gs>
              <a:gs pos="100000">
                <a:srgbClr val="E7F1FA"/>
              </a:gs>
            </a:gsLst>
            <a:lin ang="5400000" scaled="1"/>
            <a:tileRect/>
          </a:gradFill>
          <a:ln>
            <a:noFill/>
          </a:ln>
        </p:spPr>
        <p:txBody>
          <a:bodyPr lIns="91425" tIns="45700" rIns="91425" bIns="45700" anchor="ctr" anchorCtr="0">
            <a:noAutofit/>
          </a:bodyPr>
          <a:lstStyle/>
          <a:p>
            <a:pPr marL="457200" lvl="0"/>
            <a:r>
              <a:rPr lang="en-US" b="1" dirty="0">
                <a:solidFill>
                  <a:srgbClr val="C00000"/>
                </a:solidFill>
                <a:effectLst>
                  <a:innerShdw blurRad="63500" dist="50800" dir="13500000">
                    <a:prstClr val="black">
                      <a:alpha val="50000"/>
                    </a:prstClr>
                  </a:innerShdw>
                </a:effectLst>
                <a:latin typeface="Arial" panose="020B0604020202020204" pitchFamily="34" charset="0"/>
                <a:ea typeface="Calibri"/>
                <a:cs typeface="Arial" panose="020B0604020202020204" pitchFamily="34" charset="0"/>
                <a:sym typeface="Calibri"/>
              </a:rPr>
              <a:t>Joseph </a:t>
            </a:r>
            <a:r>
              <a:rPr lang="en-US" b="1" dirty="0" smtClean="0">
                <a:solidFill>
                  <a:srgbClr val="C00000"/>
                </a:solidFill>
                <a:effectLst>
                  <a:innerShdw blurRad="63500" dist="50800" dir="13500000">
                    <a:prstClr val="black">
                      <a:alpha val="50000"/>
                    </a:prstClr>
                  </a:innerShdw>
                </a:effectLst>
                <a:latin typeface="Arial" panose="020B0604020202020204" pitchFamily="34" charset="0"/>
                <a:ea typeface="Calibri"/>
                <a:cs typeface="Arial" panose="020B0604020202020204" pitchFamily="34" charset="0"/>
                <a:sym typeface="Calibri"/>
              </a:rPr>
              <a:t>Barela</a:t>
            </a:r>
            <a:r>
              <a:rPr lang="en-US" sz="2000" b="1" dirty="0">
                <a:solidFill>
                  <a:srgbClr val="C00000"/>
                </a:solidFill>
                <a:latin typeface="Arial" panose="020B0604020202020204" pitchFamily="34" charset="0"/>
                <a:ea typeface="Calibri"/>
                <a:cs typeface="Arial" panose="020B0604020202020204" pitchFamily="34" charset="0"/>
                <a:sym typeface="Calibri"/>
              </a:rPr>
              <a:t> </a:t>
            </a:r>
            <a:r>
              <a:rPr lang="en-US" sz="3200" b="1" baseline="2000" dirty="0">
                <a:solidFill>
                  <a:schemeClr val="accent1"/>
                </a:solidFill>
                <a:latin typeface="Arial Black" panose="020B0A04020102020204" pitchFamily="34" charset="0"/>
                <a:ea typeface="Calibri"/>
                <a:cs typeface="Arial" panose="020B0604020202020204" pitchFamily="34" charset="0"/>
                <a:sym typeface="Calibri"/>
              </a:rPr>
              <a:t>|</a:t>
            </a:r>
            <a:r>
              <a:rPr lang="en-US" sz="2000" b="1" dirty="0">
                <a:solidFill>
                  <a:srgbClr val="C00000"/>
                </a:solidFill>
                <a:latin typeface="Arial" panose="020B0604020202020204" pitchFamily="34" charset="0"/>
                <a:ea typeface="Calibri"/>
                <a:cs typeface="Arial" panose="020B0604020202020204" pitchFamily="34" charset="0"/>
                <a:sym typeface="Calibri"/>
              </a:rPr>
              <a:t>  </a:t>
            </a:r>
            <a:r>
              <a:rPr lang="en-US" i="1" dirty="0">
                <a:solidFill>
                  <a:schemeClr val="tx1">
                    <a:lumMod val="65000"/>
                    <a:lumOff val="35000"/>
                  </a:schemeClr>
                </a:solidFill>
                <a:latin typeface="Arial" panose="020B0604020202020204" pitchFamily="34" charset="0"/>
                <a:ea typeface="Calibri"/>
                <a:cs typeface="Arial" panose="020B0604020202020204" pitchFamily="34" charset="0"/>
                <a:sym typeface="Calibri"/>
              </a:rPr>
              <a:t>Moderator</a:t>
            </a:r>
            <a:endParaRPr lang="en-US" b="1" dirty="0">
              <a:solidFill>
                <a:srgbClr val="C00000"/>
              </a:solidFill>
              <a:effectLst>
                <a:innerShdw blurRad="63500" dist="50800" dir="13500000">
                  <a:prstClr val="black">
                    <a:alpha val="50000"/>
                  </a:prstClr>
                </a:innerShdw>
              </a:effectLst>
              <a:latin typeface="Arial" panose="020B0604020202020204" pitchFamily="34" charset="0"/>
              <a:ea typeface="Calibri"/>
              <a:cs typeface="Arial" panose="020B0604020202020204" pitchFamily="34" charset="0"/>
              <a:sym typeface="Calibri"/>
            </a:endParaRPr>
          </a:p>
        </p:txBody>
      </p:sp>
      <p:grpSp>
        <p:nvGrpSpPr>
          <p:cNvPr id="13" name="Group 12"/>
          <p:cNvGrpSpPr/>
          <p:nvPr/>
        </p:nvGrpSpPr>
        <p:grpSpPr>
          <a:xfrm>
            <a:off x="-1798" y="5638800"/>
            <a:ext cx="9144000" cy="323088"/>
            <a:chOff x="-1798" y="5638800"/>
            <a:chExt cx="9144000" cy="323088"/>
          </a:xfrm>
        </p:grpSpPr>
        <p:cxnSp>
          <p:nvCxnSpPr>
            <p:cNvPr id="5" name="Straight Connector 4"/>
            <p:cNvCxnSpPr/>
            <p:nvPr/>
          </p:nvCxnSpPr>
          <p:spPr>
            <a:xfrm>
              <a:off x="0" y="5638800"/>
              <a:ext cx="914220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798" y="5687568"/>
              <a:ext cx="9144000" cy="274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spcBef>
                  <a:spcPts val="600"/>
                </a:spcBef>
                <a:spcAft>
                  <a:spcPts val="600"/>
                </a:spcAft>
              </a:pPr>
              <a:endParaRPr lang="en-US" sz="1600" b="1" i="1" dirty="0">
                <a:solidFill>
                  <a:schemeClr val="accent1"/>
                </a:solidFill>
                <a:latin typeface="Arial" panose="020B0604020202020204" pitchFamily="34" charset="0"/>
                <a:cs typeface="Arial" panose="020B0604020202020204" pitchFamily="34" charset="0"/>
              </a:endParaRPr>
            </a:p>
          </p:txBody>
        </p:sp>
        <p:sp>
          <p:nvSpPr>
            <p:cNvPr id="34" name="Rectangle 33"/>
            <p:cNvSpPr/>
            <p:nvPr/>
          </p:nvSpPr>
          <p:spPr>
            <a:xfrm>
              <a:off x="1676400" y="5696712"/>
              <a:ext cx="7162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spcBef>
                  <a:spcPts val="600"/>
                </a:spcBef>
                <a:spcAft>
                  <a:spcPts val="600"/>
                </a:spcAft>
              </a:pPr>
              <a:r>
                <a:rPr lang="en-US" sz="1600" i="1" dirty="0">
                  <a:solidFill>
                    <a:srgbClr val="C00000"/>
                  </a:solidFill>
                  <a:latin typeface="Arial" panose="020B0604020202020204" pitchFamily="34" charset="0"/>
                  <a:cs typeface="Arial" panose="020B0604020202020204" pitchFamily="34" charset="0"/>
                </a:rPr>
                <a:t>Have a question or comment about WIOA? </a:t>
              </a:r>
              <a:r>
                <a:rPr lang="en-US" sz="1600" b="1" i="1" dirty="0">
                  <a:solidFill>
                    <a:srgbClr val="C00000"/>
                  </a:solidFill>
                  <a:latin typeface="Arial" panose="020B0604020202020204" pitchFamily="34" charset="0"/>
                  <a:cs typeface="Arial" panose="020B0604020202020204" pitchFamily="34" charset="0"/>
                </a:rPr>
                <a:t> E-mail </a:t>
              </a:r>
              <a:r>
                <a:rPr lang="en-US" sz="1600" b="1" i="1" dirty="0" smtClean="0">
                  <a:solidFill>
                    <a:schemeClr val="accent1"/>
                  </a:solidFill>
                  <a:latin typeface="Arial" panose="020B0604020202020204" pitchFamily="34" charset="0"/>
                  <a:cs typeface="Arial" panose="020B0604020202020204" pitchFamily="34" charset="0"/>
                </a:rPr>
                <a:t>DOL.WIOA@dol.gov </a:t>
              </a:r>
              <a:endParaRPr lang="en-US" sz="1600" b="1" i="1" dirty="0">
                <a:solidFill>
                  <a:schemeClr val="accent1"/>
                </a:solidFill>
                <a:latin typeface="Arial" panose="020B0604020202020204" pitchFamily="34" charset="0"/>
                <a:cs typeface="Arial" panose="020B0604020202020204" pitchFamily="34" charset="0"/>
              </a:endParaRPr>
            </a:p>
          </p:txBody>
        </p:sp>
      </p:grpSp>
      <p:sp>
        <p:nvSpPr>
          <p:cNvPr id="20" name="Rectangle 19"/>
          <p:cNvSpPr/>
          <p:nvPr/>
        </p:nvSpPr>
        <p:spPr>
          <a:xfrm>
            <a:off x="990600" y="3977830"/>
            <a:ext cx="4191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400" dirty="0">
                <a:solidFill>
                  <a:schemeClr val="tx1">
                    <a:lumMod val="75000"/>
                    <a:lumOff val="25000"/>
                  </a:schemeClr>
                </a:solidFill>
                <a:latin typeface="Arial" panose="020B0604020202020204" pitchFamily="34" charset="0"/>
                <a:cs typeface="Arial" panose="020B0604020202020204" pitchFamily="34" charset="0"/>
              </a:rPr>
              <a:t>President &amp; CEO</a:t>
            </a:r>
          </a:p>
          <a:p>
            <a:r>
              <a:rPr lang="en-US" sz="1400" dirty="0">
                <a:solidFill>
                  <a:schemeClr val="tx1">
                    <a:lumMod val="75000"/>
                    <a:lumOff val="25000"/>
                  </a:schemeClr>
                </a:solidFill>
                <a:latin typeface="Arial" panose="020B0604020202020204" pitchFamily="34" charset="0"/>
                <a:cs typeface="Arial" panose="020B0604020202020204" pitchFamily="34" charset="0"/>
              </a:rPr>
              <a:t>Maher &amp; Maher</a:t>
            </a:r>
          </a:p>
        </p:txBody>
      </p:sp>
      <p:sp>
        <p:nvSpPr>
          <p:cNvPr id="7" name="Rectangle 6"/>
          <p:cNvSpPr/>
          <p:nvPr/>
        </p:nvSpPr>
        <p:spPr>
          <a:xfrm>
            <a:off x="1007076" y="1920430"/>
            <a:ext cx="5469924"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400" dirty="0">
                <a:solidFill>
                  <a:schemeClr val="tx1">
                    <a:lumMod val="75000"/>
                    <a:lumOff val="25000"/>
                  </a:schemeClr>
                </a:solidFill>
                <a:latin typeface="Arial" panose="020B0604020202020204" pitchFamily="34" charset="0"/>
                <a:cs typeface="Arial" panose="020B0604020202020204" pitchFamily="34" charset="0"/>
              </a:rPr>
              <a:t>Deputy Assistant Secretary</a:t>
            </a:r>
          </a:p>
          <a:p>
            <a:r>
              <a:rPr lang="en-US" sz="1400" dirty="0">
                <a:solidFill>
                  <a:schemeClr val="tx1">
                    <a:lumMod val="75000"/>
                    <a:lumOff val="25000"/>
                  </a:schemeClr>
                </a:solidFill>
                <a:latin typeface="Arial" panose="020B0604020202020204" pitchFamily="34" charset="0"/>
                <a:cs typeface="Arial" panose="020B0604020202020204" pitchFamily="34" charset="0"/>
              </a:rPr>
              <a:t>U.S. Department of Labor, Employment and Training Administration</a:t>
            </a:r>
          </a:p>
        </p:txBody>
      </p:sp>
      <p:sp>
        <p:nvSpPr>
          <p:cNvPr id="12" name="Rectangle 11"/>
          <p:cNvSpPr/>
          <p:nvPr/>
        </p:nvSpPr>
        <p:spPr>
          <a:xfrm>
            <a:off x="1007076" y="2987230"/>
            <a:ext cx="5317524" cy="440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400" dirty="0">
                <a:solidFill>
                  <a:schemeClr val="tx1">
                    <a:lumMod val="75000"/>
                    <a:lumOff val="25000"/>
                  </a:schemeClr>
                </a:solidFill>
                <a:latin typeface="Arial" panose="020B0604020202020204" pitchFamily="34" charset="0"/>
                <a:cs typeface="Arial" panose="020B0604020202020204" pitchFamily="34" charset="0"/>
              </a:rPr>
              <a:t>Administrator, Office of Unemployment Insurance</a:t>
            </a:r>
          </a:p>
          <a:p>
            <a:r>
              <a:rPr lang="en-US" sz="1400" dirty="0">
                <a:solidFill>
                  <a:schemeClr val="tx1">
                    <a:lumMod val="75000"/>
                    <a:lumOff val="25000"/>
                  </a:schemeClr>
                </a:solidFill>
                <a:latin typeface="Arial" panose="020B0604020202020204" pitchFamily="34" charset="0"/>
                <a:cs typeface="Arial" panose="020B0604020202020204" pitchFamily="34" charset="0"/>
              </a:rPr>
              <a:t>U.S. Department of Labor, Employment and Training Administration</a:t>
            </a:r>
          </a:p>
        </p:txBody>
      </p:sp>
      <p:sp>
        <p:nvSpPr>
          <p:cNvPr id="32" name="Rectangle 31"/>
          <p:cNvSpPr/>
          <p:nvPr/>
        </p:nvSpPr>
        <p:spPr>
          <a:xfrm>
            <a:off x="1010094" y="5044630"/>
            <a:ext cx="531450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400" dirty="0">
                <a:solidFill>
                  <a:schemeClr val="tx1">
                    <a:lumMod val="75000"/>
                    <a:lumOff val="25000"/>
                  </a:schemeClr>
                </a:solidFill>
                <a:latin typeface="Arial" panose="020B0604020202020204" pitchFamily="34" charset="0"/>
                <a:cs typeface="Arial" panose="020B0604020202020204" pitchFamily="34" charset="0"/>
              </a:rPr>
              <a:t>Senior Advisor</a:t>
            </a:r>
          </a:p>
          <a:p>
            <a:r>
              <a:rPr lang="en-US" sz="1400" dirty="0">
                <a:solidFill>
                  <a:schemeClr val="tx1">
                    <a:lumMod val="75000"/>
                    <a:lumOff val="25000"/>
                  </a:schemeClr>
                </a:solidFill>
                <a:latin typeface="Arial" panose="020B0604020202020204" pitchFamily="34" charset="0"/>
                <a:cs typeface="Arial" panose="020B0604020202020204" pitchFamily="34" charset="0"/>
              </a:rPr>
              <a:t>U.S. Department of Labor, Employment and Training Administration</a:t>
            </a:r>
          </a:p>
        </p:txBody>
      </p:sp>
    </p:spTree>
    <p:extLst>
      <p:ext uri="{BB962C8B-B14F-4D97-AF65-F5344CB8AC3E}">
        <p14:creationId xmlns:p14="http://schemas.microsoft.com/office/powerpoint/2010/main" val="2021968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4F81BD"/>
                </a:solidFill>
              </a:rPr>
              <a:t>WIOA Quick Start </a:t>
            </a:r>
            <a:br>
              <a:rPr lang="en-US" sz="3200" dirty="0">
                <a:solidFill>
                  <a:srgbClr val="4F81BD"/>
                </a:solidFill>
              </a:rPr>
            </a:br>
            <a:r>
              <a:rPr lang="en-US" sz="3200" dirty="0">
                <a:solidFill>
                  <a:srgbClr val="4F81BD"/>
                </a:solidFill>
              </a:rPr>
              <a:t>Action Planners </a:t>
            </a:r>
            <a:r>
              <a:rPr lang="en-US" sz="3200" dirty="0">
                <a:solidFill>
                  <a:srgbClr val="C00000"/>
                </a:solidFill>
              </a:rPr>
              <a:t>(QSAPs)</a:t>
            </a:r>
            <a:endParaRPr lang="en-US" sz="3200" dirty="0"/>
          </a:p>
        </p:txBody>
      </p:sp>
      <p:sp>
        <p:nvSpPr>
          <p:cNvPr id="4" name="Rectangle 3"/>
          <p:cNvSpPr/>
          <p:nvPr/>
        </p:nvSpPr>
        <p:spPr>
          <a:xfrm>
            <a:off x="588084" y="2938046"/>
            <a:ext cx="8403515" cy="338554"/>
          </a:xfrm>
          <a:prstGeom prst="rect">
            <a:avLst/>
          </a:prstGeom>
        </p:spPr>
        <p:txBody>
          <a:bodyPr wrap="square" lIns="0" tIns="0" rIns="0" bIns="0">
            <a:spAutoFit/>
          </a:bodyPr>
          <a:lstStyle/>
          <a:p>
            <a:pPr lvl="0">
              <a:spcAft>
                <a:spcPts val="1200"/>
              </a:spcAft>
              <a:buClr>
                <a:srgbClr val="000000"/>
              </a:buClr>
              <a:buSzPct val="100000"/>
            </a:pPr>
            <a:r>
              <a:rPr lang="en-US" sz="2200" b="1" dirty="0">
                <a:solidFill>
                  <a:schemeClr val="tx1">
                    <a:lumMod val="50000"/>
                    <a:lumOff val="50000"/>
                  </a:schemeClr>
                </a:solidFill>
              </a:rPr>
              <a:t>Use the QSAP to Initiate Action Among Leaders and Partners </a:t>
            </a:r>
          </a:p>
        </p:txBody>
      </p:sp>
      <p:sp>
        <p:nvSpPr>
          <p:cNvPr id="5" name="Shape 82"/>
          <p:cNvSpPr txBox="1">
            <a:spLocks/>
          </p:cNvSpPr>
          <p:nvPr>
            <p:custDataLst>
              <p:tags r:id="rId1"/>
            </p:custDataLst>
          </p:nvPr>
        </p:nvSpPr>
        <p:spPr>
          <a:xfrm>
            <a:off x="571608" y="1760470"/>
            <a:ext cx="8419991" cy="677930"/>
          </a:xfrm>
          <a:prstGeom prst="rect">
            <a:avLst/>
          </a:prstGeom>
          <a:noFill/>
          <a:ln>
            <a:noFill/>
          </a:ln>
          <a:effectLst/>
        </p:spPr>
        <p:txBody>
          <a:bodyPr lIns="0" tIns="0" rIns="0" bIns="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accent1"/>
              </a:buClr>
              <a:buFont typeface="Arial"/>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buSzPct val="25000"/>
            </a:pPr>
            <a:r>
              <a:rPr lang="en-US" sz="3200" b="1" spc="50" dirty="0">
                <a:ln w="11430"/>
                <a:gradFill>
                  <a:gsLst>
                    <a:gs pos="25000">
                      <a:srgbClr val="0070C0"/>
                    </a:gs>
                    <a:gs pos="100000">
                      <a:schemeClr val="tx2"/>
                    </a:gs>
                  </a:gsLst>
                  <a:lin ang="5400000"/>
                </a:gradFill>
                <a:effectLst>
                  <a:outerShdw blurRad="63500" dist="38100" dir="5400000" algn="tl" rotWithShape="0">
                    <a:srgbClr val="000000">
                      <a:alpha val="39000"/>
                    </a:srgbClr>
                  </a:outerShdw>
                </a:effectLst>
              </a:rPr>
              <a:t>You </a:t>
            </a:r>
            <a:r>
              <a:rPr lang="en-US" sz="3200" b="1" spc="50" dirty="0" smtClean="0">
                <a:ln w="11430"/>
                <a:gradFill>
                  <a:gsLst>
                    <a:gs pos="25000">
                      <a:srgbClr val="0070C0"/>
                    </a:gs>
                    <a:gs pos="100000">
                      <a:schemeClr val="tx2"/>
                    </a:gs>
                  </a:gsLst>
                  <a:lin ang="5400000"/>
                </a:gradFill>
                <a:effectLst>
                  <a:outerShdw blurRad="63500" dist="38100" dir="5400000" algn="tl" rotWithShape="0">
                    <a:srgbClr val="000000">
                      <a:alpha val="39000"/>
                    </a:srgbClr>
                  </a:outerShdw>
                </a:effectLst>
              </a:rPr>
              <a:t>Have </a:t>
            </a:r>
            <a:r>
              <a:rPr lang="en-US" sz="3200" b="1" spc="50" dirty="0">
                <a:ln w="11430"/>
                <a:gradFill>
                  <a:gsLst>
                    <a:gs pos="25000">
                      <a:srgbClr val="0070C0"/>
                    </a:gs>
                    <a:gs pos="100000">
                      <a:schemeClr val="tx2"/>
                    </a:gs>
                  </a:gsLst>
                  <a:lin ang="5400000"/>
                </a:gradFill>
                <a:effectLst>
                  <a:outerShdw blurRad="63500" dist="38100" dir="5400000" algn="tl" rotWithShape="0">
                    <a:srgbClr val="000000">
                      <a:alpha val="39000"/>
                    </a:srgbClr>
                  </a:outerShdw>
                </a:effectLst>
              </a:rPr>
              <a:t>Y</a:t>
            </a:r>
            <a:r>
              <a:rPr lang="en-US" sz="3200" b="1" spc="50" dirty="0" smtClean="0">
                <a:ln w="11430"/>
                <a:gradFill>
                  <a:gsLst>
                    <a:gs pos="25000">
                      <a:srgbClr val="0070C0"/>
                    </a:gs>
                    <a:gs pos="100000">
                      <a:schemeClr val="tx2"/>
                    </a:gs>
                  </a:gsLst>
                  <a:lin ang="5400000"/>
                </a:gradFill>
                <a:effectLst>
                  <a:outerShdw blurRad="63500" dist="38100" dir="5400000" algn="tl" rotWithShape="0">
                    <a:srgbClr val="000000">
                      <a:alpha val="39000"/>
                    </a:srgbClr>
                  </a:outerShdw>
                </a:effectLst>
              </a:rPr>
              <a:t>our </a:t>
            </a:r>
            <a:r>
              <a:rPr lang="en-US" sz="3200" b="1" spc="50" dirty="0">
                <a:ln w="11430"/>
                <a:gradFill>
                  <a:gsLst>
                    <a:gs pos="25000">
                      <a:srgbClr val="0070C0"/>
                    </a:gs>
                    <a:gs pos="100000">
                      <a:schemeClr val="tx2"/>
                    </a:gs>
                  </a:gsLst>
                  <a:lin ang="5400000"/>
                </a:gradFill>
                <a:effectLst>
                  <a:outerShdw blurRad="63500" dist="38100" dir="5400000" algn="tl" rotWithShape="0">
                    <a:srgbClr val="000000">
                      <a:alpha val="39000"/>
                    </a:srgbClr>
                  </a:outerShdw>
                </a:effectLst>
              </a:rPr>
              <a:t>R</a:t>
            </a:r>
            <a:r>
              <a:rPr lang="en-US" sz="3200" b="1" spc="50" dirty="0" smtClean="0">
                <a:ln w="11430"/>
                <a:gradFill>
                  <a:gsLst>
                    <a:gs pos="25000">
                      <a:srgbClr val="0070C0"/>
                    </a:gs>
                    <a:gs pos="100000">
                      <a:schemeClr val="tx2"/>
                    </a:gs>
                  </a:gsLst>
                  <a:lin ang="5400000"/>
                </a:gradFill>
                <a:effectLst>
                  <a:outerShdw blurRad="63500" dist="38100" dir="5400000" algn="tl" rotWithShape="0">
                    <a:srgbClr val="000000">
                      <a:alpha val="39000"/>
                    </a:srgbClr>
                  </a:outerShdw>
                </a:effectLst>
              </a:rPr>
              <a:t>esults </a:t>
            </a:r>
            <a:r>
              <a:rPr lang="en-US" sz="3200" b="1" spc="50" dirty="0">
                <a:ln w="11430"/>
                <a:gradFill>
                  <a:gsLst>
                    <a:gs pos="25000">
                      <a:srgbClr val="0070C0"/>
                    </a:gs>
                    <a:gs pos="100000">
                      <a:schemeClr val="tx2"/>
                    </a:gs>
                  </a:gsLst>
                  <a:lin ang="5400000"/>
                </a:gradFill>
                <a:effectLst>
                  <a:outerShdw blurRad="63500" dist="38100" dir="5400000" algn="tl" rotWithShape="0">
                    <a:srgbClr val="000000">
                      <a:alpha val="39000"/>
                    </a:srgbClr>
                  </a:outerShdw>
                </a:effectLst>
              </a:rPr>
              <a:t>- Now What?</a:t>
            </a:r>
          </a:p>
        </p:txBody>
      </p:sp>
      <p:sp>
        <p:nvSpPr>
          <p:cNvPr id="6" name="Shape 21"/>
          <p:cNvSpPr/>
          <p:nvPr>
            <p:custDataLst>
              <p:tags r:id="rId2"/>
            </p:custDataLst>
          </p:nvPr>
        </p:nvSpPr>
        <p:spPr>
          <a:xfrm>
            <a:off x="0" y="2591762"/>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9" name="Freeform 8"/>
          <p:cNvSpPr/>
          <p:nvPr/>
        </p:nvSpPr>
        <p:spPr>
          <a:xfrm>
            <a:off x="186405" y="3657600"/>
            <a:ext cx="1737360" cy="1600200"/>
          </a:xfrm>
          <a:custGeom>
            <a:avLst/>
            <a:gdLst>
              <a:gd name="connsiteX0" fmla="*/ 0 w 1737356"/>
              <a:gd name="connsiteY0" fmla="*/ 159811 h 1598114"/>
              <a:gd name="connsiteX1" fmla="*/ 159811 w 1737356"/>
              <a:gd name="connsiteY1" fmla="*/ 0 h 1598114"/>
              <a:gd name="connsiteX2" fmla="*/ 1577545 w 1737356"/>
              <a:gd name="connsiteY2" fmla="*/ 0 h 1598114"/>
              <a:gd name="connsiteX3" fmla="*/ 1737356 w 1737356"/>
              <a:gd name="connsiteY3" fmla="*/ 159811 h 1598114"/>
              <a:gd name="connsiteX4" fmla="*/ 1737356 w 1737356"/>
              <a:gd name="connsiteY4" fmla="*/ 1438303 h 1598114"/>
              <a:gd name="connsiteX5" fmla="*/ 1577545 w 1737356"/>
              <a:gd name="connsiteY5" fmla="*/ 1598114 h 1598114"/>
              <a:gd name="connsiteX6" fmla="*/ 159811 w 1737356"/>
              <a:gd name="connsiteY6" fmla="*/ 1598114 h 1598114"/>
              <a:gd name="connsiteX7" fmla="*/ 0 w 1737356"/>
              <a:gd name="connsiteY7" fmla="*/ 1438303 h 1598114"/>
              <a:gd name="connsiteX8" fmla="*/ 0 w 1737356"/>
              <a:gd name="connsiteY8" fmla="*/ 159811 h 159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56" h="1598114">
                <a:moveTo>
                  <a:pt x="0" y="159811"/>
                </a:moveTo>
                <a:cubicBezTo>
                  <a:pt x="0" y="71550"/>
                  <a:pt x="71550" y="0"/>
                  <a:pt x="159811" y="0"/>
                </a:cubicBezTo>
                <a:lnTo>
                  <a:pt x="1577545" y="0"/>
                </a:lnTo>
                <a:cubicBezTo>
                  <a:pt x="1665806" y="0"/>
                  <a:pt x="1737356" y="71550"/>
                  <a:pt x="1737356" y="159811"/>
                </a:cubicBezTo>
                <a:lnTo>
                  <a:pt x="1737356" y="1438303"/>
                </a:lnTo>
                <a:cubicBezTo>
                  <a:pt x="1737356" y="1526564"/>
                  <a:pt x="1665806" y="1598114"/>
                  <a:pt x="1577545" y="1598114"/>
                </a:cubicBezTo>
                <a:lnTo>
                  <a:pt x="159811" y="1598114"/>
                </a:lnTo>
                <a:cubicBezTo>
                  <a:pt x="71550" y="1598114"/>
                  <a:pt x="0" y="1526564"/>
                  <a:pt x="0" y="1438303"/>
                </a:cubicBezTo>
                <a:lnTo>
                  <a:pt x="0" y="159811"/>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7767" tIns="107767" rIns="107767" bIns="107767" numCol="1" spcCol="1270" anchor="ctr" anchorCtr="0">
            <a:noAutofit/>
          </a:bodyPr>
          <a:lstStyle/>
          <a:p>
            <a:pPr lvl="0" algn="ctr" defTabSz="711200">
              <a:lnSpc>
                <a:spcPct val="90000"/>
              </a:lnSpc>
              <a:spcBef>
                <a:spcPct val="0"/>
              </a:spcBef>
              <a:spcAft>
                <a:spcPct val="35000"/>
              </a:spcAft>
            </a:pPr>
            <a:r>
              <a:rPr lang="en-US" sz="1600" kern="1200" dirty="0" smtClean="0"/>
              <a:t>Schedule a meeting with board  members, leaders,  partners, and local elected officials</a:t>
            </a:r>
            <a:endParaRPr lang="en-US" sz="1600" kern="1200" dirty="0"/>
          </a:p>
        </p:txBody>
      </p:sp>
      <p:sp>
        <p:nvSpPr>
          <p:cNvPr id="10" name="Freeform 9"/>
          <p:cNvSpPr/>
          <p:nvPr/>
        </p:nvSpPr>
        <p:spPr>
          <a:xfrm>
            <a:off x="2080152" y="4262733"/>
            <a:ext cx="331547" cy="387848"/>
          </a:xfrm>
          <a:custGeom>
            <a:avLst/>
            <a:gdLst>
              <a:gd name="connsiteX0" fmla="*/ 0 w 331547"/>
              <a:gd name="connsiteY0" fmla="*/ 77570 h 387848"/>
              <a:gd name="connsiteX1" fmla="*/ 165774 w 331547"/>
              <a:gd name="connsiteY1" fmla="*/ 77570 h 387848"/>
              <a:gd name="connsiteX2" fmla="*/ 165774 w 331547"/>
              <a:gd name="connsiteY2" fmla="*/ 0 h 387848"/>
              <a:gd name="connsiteX3" fmla="*/ 331547 w 331547"/>
              <a:gd name="connsiteY3" fmla="*/ 193924 h 387848"/>
              <a:gd name="connsiteX4" fmla="*/ 165774 w 331547"/>
              <a:gd name="connsiteY4" fmla="*/ 387848 h 387848"/>
              <a:gd name="connsiteX5" fmla="*/ 165774 w 331547"/>
              <a:gd name="connsiteY5" fmla="*/ 310278 h 387848"/>
              <a:gd name="connsiteX6" fmla="*/ 0 w 331547"/>
              <a:gd name="connsiteY6" fmla="*/ 310278 h 387848"/>
              <a:gd name="connsiteX7" fmla="*/ 0 w 331547"/>
              <a:gd name="connsiteY7" fmla="*/ 77570 h 38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547" h="387848">
                <a:moveTo>
                  <a:pt x="0" y="77570"/>
                </a:moveTo>
                <a:lnTo>
                  <a:pt x="165774" y="77570"/>
                </a:lnTo>
                <a:lnTo>
                  <a:pt x="165774" y="0"/>
                </a:lnTo>
                <a:lnTo>
                  <a:pt x="331547" y="193924"/>
                </a:lnTo>
                <a:lnTo>
                  <a:pt x="165774" y="387848"/>
                </a:lnTo>
                <a:lnTo>
                  <a:pt x="165774" y="310278"/>
                </a:lnTo>
                <a:lnTo>
                  <a:pt x="0" y="310278"/>
                </a:lnTo>
                <a:lnTo>
                  <a:pt x="0" y="77570"/>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77570" rIns="99464" bIns="77570" numCol="1" spcCol="1270" anchor="ctr" anchorCtr="0">
            <a:noAutofit/>
          </a:bodyPr>
          <a:lstStyle/>
          <a:p>
            <a:pPr lvl="0" algn="ctr" defTabSz="577850">
              <a:lnSpc>
                <a:spcPct val="90000"/>
              </a:lnSpc>
              <a:spcBef>
                <a:spcPct val="0"/>
              </a:spcBef>
              <a:spcAft>
                <a:spcPct val="35000"/>
              </a:spcAft>
            </a:pPr>
            <a:endParaRPr lang="en-US" sz="1300" kern="1200"/>
          </a:p>
        </p:txBody>
      </p:sp>
      <p:sp>
        <p:nvSpPr>
          <p:cNvPr id="11" name="Freeform 10"/>
          <p:cNvSpPr/>
          <p:nvPr/>
        </p:nvSpPr>
        <p:spPr>
          <a:xfrm>
            <a:off x="2549323" y="3656368"/>
            <a:ext cx="1737360" cy="1600200"/>
          </a:xfrm>
          <a:custGeom>
            <a:avLst/>
            <a:gdLst>
              <a:gd name="connsiteX0" fmla="*/ 0 w 1716228"/>
              <a:gd name="connsiteY0" fmla="*/ 160058 h 1600579"/>
              <a:gd name="connsiteX1" fmla="*/ 160058 w 1716228"/>
              <a:gd name="connsiteY1" fmla="*/ 0 h 1600579"/>
              <a:gd name="connsiteX2" fmla="*/ 1556170 w 1716228"/>
              <a:gd name="connsiteY2" fmla="*/ 0 h 1600579"/>
              <a:gd name="connsiteX3" fmla="*/ 1716228 w 1716228"/>
              <a:gd name="connsiteY3" fmla="*/ 160058 h 1600579"/>
              <a:gd name="connsiteX4" fmla="*/ 1716228 w 1716228"/>
              <a:gd name="connsiteY4" fmla="*/ 1440521 h 1600579"/>
              <a:gd name="connsiteX5" fmla="*/ 1556170 w 1716228"/>
              <a:gd name="connsiteY5" fmla="*/ 1600579 h 1600579"/>
              <a:gd name="connsiteX6" fmla="*/ 160058 w 1716228"/>
              <a:gd name="connsiteY6" fmla="*/ 1600579 h 1600579"/>
              <a:gd name="connsiteX7" fmla="*/ 0 w 1716228"/>
              <a:gd name="connsiteY7" fmla="*/ 1440521 h 1600579"/>
              <a:gd name="connsiteX8" fmla="*/ 0 w 1716228"/>
              <a:gd name="connsiteY8" fmla="*/ 160058 h 160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6228" h="1600579">
                <a:moveTo>
                  <a:pt x="0" y="160058"/>
                </a:moveTo>
                <a:cubicBezTo>
                  <a:pt x="0" y="71660"/>
                  <a:pt x="71660" y="0"/>
                  <a:pt x="160058" y="0"/>
                </a:cubicBezTo>
                <a:lnTo>
                  <a:pt x="1556170" y="0"/>
                </a:lnTo>
                <a:cubicBezTo>
                  <a:pt x="1644568" y="0"/>
                  <a:pt x="1716228" y="71660"/>
                  <a:pt x="1716228" y="160058"/>
                </a:cubicBezTo>
                <a:lnTo>
                  <a:pt x="1716228" y="1440521"/>
                </a:lnTo>
                <a:cubicBezTo>
                  <a:pt x="1716228" y="1528919"/>
                  <a:pt x="1644568" y="1600579"/>
                  <a:pt x="1556170" y="1600579"/>
                </a:cubicBezTo>
                <a:lnTo>
                  <a:pt x="160058" y="1600579"/>
                </a:lnTo>
                <a:cubicBezTo>
                  <a:pt x="71660" y="1600579"/>
                  <a:pt x="0" y="1528919"/>
                  <a:pt x="0" y="1440521"/>
                </a:cubicBezTo>
                <a:lnTo>
                  <a:pt x="0" y="160058"/>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7839" tIns="107839" rIns="107839" bIns="107839" numCol="1" spcCol="1270" anchor="ctr" anchorCtr="0">
            <a:noAutofit/>
          </a:bodyPr>
          <a:lstStyle/>
          <a:p>
            <a:pPr lvl="0" algn="ctr" defTabSz="711200">
              <a:lnSpc>
                <a:spcPct val="90000"/>
              </a:lnSpc>
              <a:spcBef>
                <a:spcPct val="0"/>
              </a:spcBef>
              <a:spcAft>
                <a:spcPct val="35000"/>
              </a:spcAft>
            </a:pPr>
            <a:r>
              <a:rPr lang="en-US" sz="1600" kern="1200" dirty="0" smtClean="0"/>
              <a:t>Compare results and discuss where differences lie</a:t>
            </a:r>
            <a:endParaRPr lang="en-US" sz="1600" kern="1200" dirty="0"/>
          </a:p>
        </p:txBody>
      </p:sp>
      <p:sp>
        <p:nvSpPr>
          <p:cNvPr id="12" name="Freeform 11"/>
          <p:cNvSpPr/>
          <p:nvPr/>
        </p:nvSpPr>
        <p:spPr>
          <a:xfrm>
            <a:off x="4421942" y="4262733"/>
            <a:ext cx="331547" cy="387848"/>
          </a:xfrm>
          <a:custGeom>
            <a:avLst/>
            <a:gdLst>
              <a:gd name="connsiteX0" fmla="*/ 0 w 331547"/>
              <a:gd name="connsiteY0" fmla="*/ 77570 h 387848"/>
              <a:gd name="connsiteX1" fmla="*/ 165774 w 331547"/>
              <a:gd name="connsiteY1" fmla="*/ 77570 h 387848"/>
              <a:gd name="connsiteX2" fmla="*/ 165774 w 331547"/>
              <a:gd name="connsiteY2" fmla="*/ 0 h 387848"/>
              <a:gd name="connsiteX3" fmla="*/ 331547 w 331547"/>
              <a:gd name="connsiteY3" fmla="*/ 193924 h 387848"/>
              <a:gd name="connsiteX4" fmla="*/ 165774 w 331547"/>
              <a:gd name="connsiteY4" fmla="*/ 387848 h 387848"/>
              <a:gd name="connsiteX5" fmla="*/ 165774 w 331547"/>
              <a:gd name="connsiteY5" fmla="*/ 310278 h 387848"/>
              <a:gd name="connsiteX6" fmla="*/ 0 w 331547"/>
              <a:gd name="connsiteY6" fmla="*/ 310278 h 387848"/>
              <a:gd name="connsiteX7" fmla="*/ 0 w 331547"/>
              <a:gd name="connsiteY7" fmla="*/ 77570 h 38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547" h="387848">
                <a:moveTo>
                  <a:pt x="0" y="77570"/>
                </a:moveTo>
                <a:lnTo>
                  <a:pt x="165774" y="77570"/>
                </a:lnTo>
                <a:lnTo>
                  <a:pt x="165774" y="0"/>
                </a:lnTo>
                <a:lnTo>
                  <a:pt x="331547" y="193924"/>
                </a:lnTo>
                <a:lnTo>
                  <a:pt x="165774" y="387848"/>
                </a:lnTo>
                <a:lnTo>
                  <a:pt x="165774" y="310278"/>
                </a:lnTo>
                <a:lnTo>
                  <a:pt x="0" y="310278"/>
                </a:lnTo>
                <a:lnTo>
                  <a:pt x="0" y="77570"/>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77570" rIns="99464" bIns="77570" numCol="1" spcCol="1270" anchor="ctr" anchorCtr="0">
            <a:noAutofit/>
          </a:bodyPr>
          <a:lstStyle/>
          <a:p>
            <a:pPr lvl="0" algn="ctr" defTabSz="577850">
              <a:lnSpc>
                <a:spcPct val="90000"/>
              </a:lnSpc>
              <a:spcBef>
                <a:spcPct val="0"/>
              </a:spcBef>
              <a:spcAft>
                <a:spcPct val="35000"/>
              </a:spcAft>
            </a:pPr>
            <a:endParaRPr lang="en-US" sz="1300" kern="1200"/>
          </a:p>
        </p:txBody>
      </p:sp>
      <p:sp>
        <p:nvSpPr>
          <p:cNvPr id="13" name="Freeform 12"/>
          <p:cNvSpPr/>
          <p:nvPr/>
        </p:nvSpPr>
        <p:spPr>
          <a:xfrm>
            <a:off x="4891114" y="3652590"/>
            <a:ext cx="1737360" cy="1600200"/>
          </a:xfrm>
          <a:custGeom>
            <a:avLst/>
            <a:gdLst>
              <a:gd name="connsiteX0" fmla="*/ 0 w 1716228"/>
              <a:gd name="connsiteY0" fmla="*/ 160813 h 1608134"/>
              <a:gd name="connsiteX1" fmla="*/ 160813 w 1716228"/>
              <a:gd name="connsiteY1" fmla="*/ 0 h 1608134"/>
              <a:gd name="connsiteX2" fmla="*/ 1555415 w 1716228"/>
              <a:gd name="connsiteY2" fmla="*/ 0 h 1608134"/>
              <a:gd name="connsiteX3" fmla="*/ 1716228 w 1716228"/>
              <a:gd name="connsiteY3" fmla="*/ 160813 h 1608134"/>
              <a:gd name="connsiteX4" fmla="*/ 1716228 w 1716228"/>
              <a:gd name="connsiteY4" fmla="*/ 1447321 h 1608134"/>
              <a:gd name="connsiteX5" fmla="*/ 1555415 w 1716228"/>
              <a:gd name="connsiteY5" fmla="*/ 1608134 h 1608134"/>
              <a:gd name="connsiteX6" fmla="*/ 160813 w 1716228"/>
              <a:gd name="connsiteY6" fmla="*/ 1608134 h 1608134"/>
              <a:gd name="connsiteX7" fmla="*/ 0 w 1716228"/>
              <a:gd name="connsiteY7" fmla="*/ 1447321 h 1608134"/>
              <a:gd name="connsiteX8" fmla="*/ 0 w 1716228"/>
              <a:gd name="connsiteY8" fmla="*/ 160813 h 160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6228" h="1608134">
                <a:moveTo>
                  <a:pt x="0" y="160813"/>
                </a:moveTo>
                <a:cubicBezTo>
                  <a:pt x="0" y="71998"/>
                  <a:pt x="71998" y="0"/>
                  <a:pt x="160813" y="0"/>
                </a:cubicBezTo>
                <a:lnTo>
                  <a:pt x="1555415" y="0"/>
                </a:lnTo>
                <a:cubicBezTo>
                  <a:pt x="1644230" y="0"/>
                  <a:pt x="1716228" y="71998"/>
                  <a:pt x="1716228" y="160813"/>
                </a:cubicBezTo>
                <a:lnTo>
                  <a:pt x="1716228" y="1447321"/>
                </a:lnTo>
                <a:cubicBezTo>
                  <a:pt x="1716228" y="1536136"/>
                  <a:pt x="1644230" y="1608134"/>
                  <a:pt x="1555415" y="1608134"/>
                </a:cubicBezTo>
                <a:lnTo>
                  <a:pt x="160813" y="1608134"/>
                </a:lnTo>
                <a:cubicBezTo>
                  <a:pt x="71998" y="1608134"/>
                  <a:pt x="0" y="1536136"/>
                  <a:pt x="0" y="1447321"/>
                </a:cubicBezTo>
                <a:lnTo>
                  <a:pt x="0" y="160813"/>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8061" tIns="108061" rIns="108061" bIns="108061" numCol="1" spcCol="1270" anchor="ctr" anchorCtr="0">
            <a:noAutofit/>
          </a:bodyPr>
          <a:lstStyle/>
          <a:p>
            <a:pPr lvl="0" algn="ctr" defTabSz="711200">
              <a:lnSpc>
                <a:spcPct val="90000"/>
              </a:lnSpc>
              <a:spcBef>
                <a:spcPct val="0"/>
              </a:spcBef>
              <a:spcAft>
                <a:spcPct val="35000"/>
              </a:spcAft>
            </a:pPr>
            <a:r>
              <a:rPr lang="en-US" sz="1600" kern="1200" dirty="0" smtClean="0"/>
              <a:t>Address common challenge areas</a:t>
            </a:r>
            <a:endParaRPr lang="en-US" sz="1600" kern="1200" dirty="0"/>
          </a:p>
        </p:txBody>
      </p:sp>
      <p:sp>
        <p:nvSpPr>
          <p:cNvPr id="14" name="Freeform 13"/>
          <p:cNvSpPr/>
          <p:nvPr/>
        </p:nvSpPr>
        <p:spPr>
          <a:xfrm>
            <a:off x="6763732" y="4262733"/>
            <a:ext cx="331547" cy="387848"/>
          </a:xfrm>
          <a:custGeom>
            <a:avLst/>
            <a:gdLst>
              <a:gd name="connsiteX0" fmla="*/ 0 w 331547"/>
              <a:gd name="connsiteY0" fmla="*/ 77570 h 387848"/>
              <a:gd name="connsiteX1" fmla="*/ 165774 w 331547"/>
              <a:gd name="connsiteY1" fmla="*/ 77570 h 387848"/>
              <a:gd name="connsiteX2" fmla="*/ 165774 w 331547"/>
              <a:gd name="connsiteY2" fmla="*/ 0 h 387848"/>
              <a:gd name="connsiteX3" fmla="*/ 331547 w 331547"/>
              <a:gd name="connsiteY3" fmla="*/ 193924 h 387848"/>
              <a:gd name="connsiteX4" fmla="*/ 165774 w 331547"/>
              <a:gd name="connsiteY4" fmla="*/ 387848 h 387848"/>
              <a:gd name="connsiteX5" fmla="*/ 165774 w 331547"/>
              <a:gd name="connsiteY5" fmla="*/ 310278 h 387848"/>
              <a:gd name="connsiteX6" fmla="*/ 0 w 331547"/>
              <a:gd name="connsiteY6" fmla="*/ 310278 h 387848"/>
              <a:gd name="connsiteX7" fmla="*/ 0 w 331547"/>
              <a:gd name="connsiteY7" fmla="*/ 77570 h 38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547" h="387848">
                <a:moveTo>
                  <a:pt x="0" y="77570"/>
                </a:moveTo>
                <a:lnTo>
                  <a:pt x="165774" y="77570"/>
                </a:lnTo>
                <a:lnTo>
                  <a:pt x="165774" y="0"/>
                </a:lnTo>
                <a:lnTo>
                  <a:pt x="331547" y="193924"/>
                </a:lnTo>
                <a:lnTo>
                  <a:pt x="165774" y="387848"/>
                </a:lnTo>
                <a:lnTo>
                  <a:pt x="165774" y="310278"/>
                </a:lnTo>
                <a:lnTo>
                  <a:pt x="0" y="310278"/>
                </a:lnTo>
                <a:lnTo>
                  <a:pt x="0" y="77570"/>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77570" rIns="99464" bIns="77570" numCol="1" spcCol="1270" anchor="ctr" anchorCtr="0">
            <a:noAutofit/>
          </a:bodyPr>
          <a:lstStyle/>
          <a:p>
            <a:pPr lvl="0" algn="ctr" defTabSz="577850">
              <a:lnSpc>
                <a:spcPct val="90000"/>
              </a:lnSpc>
              <a:spcBef>
                <a:spcPct val="0"/>
              </a:spcBef>
              <a:spcAft>
                <a:spcPct val="35000"/>
              </a:spcAft>
            </a:pPr>
            <a:endParaRPr lang="en-US" sz="1300" kern="1200"/>
          </a:p>
        </p:txBody>
      </p:sp>
      <p:sp>
        <p:nvSpPr>
          <p:cNvPr id="15" name="Freeform 14"/>
          <p:cNvSpPr/>
          <p:nvPr/>
        </p:nvSpPr>
        <p:spPr>
          <a:xfrm>
            <a:off x="7232904" y="3656368"/>
            <a:ext cx="1737360" cy="1600200"/>
          </a:xfrm>
          <a:custGeom>
            <a:avLst/>
            <a:gdLst>
              <a:gd name="connsiteX0" fmla="*/ 0 w 1716228"/>
              <a:gd name="connsiteY0" fmla="*/ 160058 h 1600579"/>
              <a:gd name="connsiteX1" fmla="*/ 160058 w 1716228"/>
              <a:gd name="connsiteY1" fmla="*/ 0 h 1600579"/>
              <a:gd name="connsiteX2" fmla="*/ 1556170 w 1716228"/>
              <a:gd name="connsiteY2" fmla="*/ 0 h 1600579"/>
              <a:gd name="connsiteX3" fmla="*/ 1716228 w 1716228"/>
              <a:gd name="connsiteY3" fmla="*/ 160058 h 1600579"/>
              <a:gd name="connsiteX4" fmla="*/ 1716228 w 1716228"/>
              <a:gd name="connsiteY4" fmla="*/ 1440521 h 1600579"/>
              <a:gd name="connsiteX5" fmla="*/ 1556170 w 1716228"/>
              <a:gd name="connsiteY5" fmla="*/ 1600579 h 1600579"/>
              <a:gd name="connsiteX6" fmla="*/ 160058 w 1716228"/>
              <a:gd name="connsiteY6" fmla="*/ 1600579 h 1600579"/>
              <a:gd name="connsiteX7" fmla="*/ 0 w 1716228"/>
              <a:gd name="connsiteY7" fmla="*/ 1440521 h 1600579"/>
              <a:gd name="connsiteX8" fmla="*/ 0 w 1716228"/>
              <a:gd name="connsiteY8" fmla="*/ 160058 h 160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6228" h="1600579">
                <a:moveTo>
                  <a:pt x="0" y="160058"/>
                </a:moveTo>
                <a:cubicBezTo>
                  <a:pt x="0" y="71660"/>
                  <a:pt x="71660" y="0"/>
                  <a:pt x="160058" y="0"/>
                </a:cubicBezTo>
                <a:lnTo>
                  <a:pt x="1556170" y="0"/>
                </a:lnTo>
                <a:cubicBezTo>
                  <a:pt x="1644568" y="0"/>
                  <a:pt x="1716228" y="71660"/>
                  <a:pt x="1716228" y="160058"/>
                </a:cubicBezTo>
                <a:lnTo>
                  <a:pt x="1716228" y="1440521"/>
                </a:lnTo>
                <a:cubicBezTo>
                  <a:pt x="1716228" y="1528919"/>
                  <a:pt x="1644568" y="1600579"/>
                  <a:pt x="1556170" y="1600579"/>
                </a:cubicBezTo>
                <a:lnTo>
                  <a:pt x="160058" y="1600579"/>
                </a:lnTo>
                <a:cubicBezTo>
                  <a:pt x="71660" y="1600579"/>
                  <a:pt x="0" y="1528919"/>
                  <a:pt x="0" y="1440521"/>
                </a:cubicBezTo>
                <a:lnTo>
                  <a:pt x="0" y="160058"/>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7839" tIns="107839" rIns="107839" bIns="107839" numCol="1" spcCol="1270" anchor="ctr" anchorCtr="0">
            <a:noAutofit/>
          </a:bodyPr>
          <a:lstStyle/>
          <a:p>
            <a:pPr lvl="0" algn="ctr" defTabSz="711200">
              <a:lnSpc>
                <a:spcPct val="90000"/>
              </a:lnSpc>
              <a:spcBef>
                <a:spcPct val="0"/>
              </a:spcBef>
              <a:spcAft>
                <a:spcPct val="35000"/>
              </a:spcAft>
            </a:pPr>
            <a:r>
              <a:rPr lang="en-US" sz="1600" kern="1200" smtClean="0"/>
              <a:t>Develop an Action Plan</a:t>
            </a:r>
            <a:endParaRPr lang="en-US" sz="1600" kern="1200" dirty="0"/>
          </a:p>
        </p:txBody>
      </p:sp>
    </p:spTree>
    <p:extLst>
      <p:ext uri="{BB962C8B-B14F-4D97-AF65-F5344CB8AC3E}">
        <p14:creationId xmlns:p14="http://schemas.microsoft.com/office/powerpoint/2010/main" val="2460499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4F81BD"/>
                </a:solidFill>
              </a:rPr>
              <a:t>WIOA Quick Start </a:t>
            </a:r>
            <a:br>
              <a:rPr lang="en-US" sz="3200" dirty="0">
                <a:solidFill>
                  <a:srgbClr val="4F81BD"/>
                </a:solidFill>
              </a:rPr>
            </a:br>
            <a:r>
              <a:rPr lang="en-US" sz="3200" dirty="0">
                <a:solidFill>
                  <a:srgbClr val="4F81BD"/>
                </a:solidFill>
              </a:rPr>
              <a:t>Action Planners </a:t>
            </a:r>
            <a:r>
              <a:rPr lang="en-US" sz="3200" dirty="0">
                <a:solidFill>
                  <a:srgbClr val="C00000"/>
                </a:solidFill>
              </a:rPr>
              <a:t>(QSAPs)</a:t>
            </a:r>
            <a:endParaRPr lang="en-US" sz="3200" dirty="0"/>
          </a:p>
        </p:txBody>
      </p:sp>
      <p:sp>
        <p:nvSpPr>
          <p:cNvPr id="4" name="Rectangle 3"/>
          <p:cNvSpPr/>
          <p:nvPr/>
        </p:nvSpPr>
        <p:spPr>
          <a:xfrm>
            <a:off x="76200" y="2353368"/>
            <a:ext cx="8915399" cy="430887"/>
          </a:xfrm>
          <a:prstGeom prst="rect">
            <a:avLst/>
          </a:prstGeom>
        </p:spPr>
        <p:txBody>
          <a:bodyPr wrap="square" lIns="0" tIns="0" rIns="0" bIns="0">
            <a:spAutoFit/>
          </a:bodyPr>
          <a:lstStyle/>
          <a:p>
            <a:pPr lvl="0">
              <a:spcAft>
                <a:spcPts val="1200"/>
              </a:spcAft>
              <a:buClr>
                <a:srgbClr val="000000"/>
              </a:buClr>
              <a:buSzPct val="100000"/>
            </a:pPr>
            <a:r>
              <a:rPr lang="en-US" sz="2800" b="1" dirty="0" smtClean="0">
                <a:solidFill>
                  <a:schemeClr val="tx1">
                    <a:lumMod val="50000"/>
                    <a:lumOff val="50000"/>
                  </a:schemeClr>
                </a:solidFill>
              </a:rPr>
              <a:t>Consider the following:</a:t>
            </a:r>
            <a:endParaRPr lang="en-US" sz="2800" b="1" dirty="0">
              <a:solidFill>
                <a:schemeClr val="tx1">
                  <a:lumMod val="50000"/>
                  <a:lumOff val="50000"/>
                </a:schemeClr>
              </a:solidFill>
            </a:endParaRPr>
          </a:p>
        </p:txBody>
      </p:sp>
      <p:sp>
        <p:nvSpPr>
          <p:cNvPr id="5" name="Shape 82"/>
          <p:cNvSpPr txBox="1">
            <a:spLocks/>
          </p:cNvSpPr>
          <p:nvPr>
            <p:custDataLst>
              <p:tags r:id="rId1"/>
            </p:custDataLst>
          </p:nvPr>
        </p:nvSpPr>
        <p:spPr>
          <a:xfrm>
            <a:off x="571608" y="1524000"/>
            <a:ext cx="8419991" cy="677930"/>
          </a:xfrm>
          <a:prstGeom prst="rect">
            <a:avLst/>
          </a:prstGeom>
          <a:noFill/>
          <a:ln>
            <a:noFill/>
          </a:ln>
          <a:effectLst/>
        </p:spPr>
        <p:txBody>
          <a:bodyPr lIns="0" tIns="0" rIns="0" bIns="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accent1"/>
              </a:buClr>
              <a:buFont typeface="Arial"/>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buSzPct val="25000"/>
            </a:pPr>
            <a:r>
              <a:rPr lang="en-US" sz="3200" b="1" spc="50" dirty="0" smtClean="0">
                <a:ln w="11430"/>
                <a:gradFill>
                  <a:gsLst>
                    <a:gs pos="25000">
                      <a:srgbClr val="0070C0"/>
                    </a:gs>
                    <a:gs pos="100000">
                      <a:schemeClr val="tx2"/>
                    </a:gs>
                  </a:gsLst>
                  <a:lin ang="5400000"/>
                </a:gradFill>
                <a:effectLst>
                  <a:outerShdw blurRad="63500" dist="38100" dir="5400000" algn="tl" rotWithShape="0">
                    <a:srgbClr val="000000">
                      <a:alpha val="39000"/>
                    </a:srgbClr>
                  </a:outerShdw>
                </a:effectLst>
              </a:rPr>
              <a:t>Tips for having a team discussion</a:t>
            </a:r>
            <a:endParaRPr lang="en-US" sz="3200" b="1" spc="50" dirty="0">
              <a:ln w="11430"/>
              <a:gradFill>
                <a:gsLst>
                  <a:gs pos="25000">
                    <a:srgbClr val="0070C0"/>
                  </a:gs>
                  <a:gs pos="100000">
                    <a:schemeClr val="tx2"/>
                  </a:gs>
                </a:gsLst>
                <a:lin ang="5400000"/>
              </a:gradFill>
              <a:effectLst>
                <a:outerShdw blurRad="63500" dist="38100" dir="5400000" algn="tl" rotWithShape="0">
                  <a:srgbClr val="000000">
                    <a:alpha val="39000"/>
                  </a:srgbClr>
                </a:outerShdw>
              </a:effectLst>
            </a:endParaRPr>
          </a:p>
        </p:txBody>
      </p:sp>
      <p:sp>
        <p:nvSpPr>
          <p:cNvPr id="6" name="Shape 21"/>
          <p:cNvSpPr/>
          <p:nvPr>
            <p:custDataLst>
              <p:tags r:id="rId2"/>
            </p:custDataLst>
          </p:nvPr>
        </p:nvSpPr>
        <p:spPr>
          <a:xfrm>
            <a:off x="0" y="2201930"/>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6" name="Content Placeholder 2"/>
          <p:cNvSpPr>
            <a:spLocks noGrp="1"/>
          </p:cNvSpPr>
          <p:nvPr>
            <p:ph idx="1"/>
          </p:nvPr>
        </p:nvSpPr>
        <p:spPr>
          <a:xfrm>
            <a:off x="228601" y="2879861"/>
            <a:ext cx="8762998" cy="2987540"/>
          </a:xfrm>
        </p:spPr>
        <p:txBody>
          <a:bodyPr>
            <a:noAutofit/>
          </a:bodyPr>
          <a:lstStyle/>
          <a:p>
            <a:pPr>
              <a:spcBef>
                <a:spcPts val="2400"/>
              </a:spcBef>
            </a:pPr>
            <a:r>
              <a:rPr lang="en-US" dirty="0"/>
              <a:t>What areas represent our strengths?  </a:t>
            </a:r>
          </a:p>
          <a:p>
            <a:pPr>
              <a:spcBef>
                <a:spcPts val="2400"/>
              </a:spcBef>
            </a:pPr>
            <a:r>
              <a:rPr lang="en-US" dirty="0"/>
              <a:t>What areas represent opportunities for improvement? </a:t>
            </a:r>
          </a:p>
          <a:p>
            <a:pPr>
              <a:spcBef>
                <a:spcPts val="2400"/>
              </a:spcBef>
            </a:pPr>
            <a:r>
              <a:rPr lang="en-US" dirty="0"/>
              <a:t>Do we have internal disagreements about our self-assessment scoring? What can we learn from the different perspectives? </a:t>
            </a:r>
          </a:p>
          <a:p>
            <a:pPr>
              <a:spcBef>
                <a:spcPts val="2400"/>
              </a:spcBef>
            </a:pPr>
            <a:r>
              <a:rPr lang="en-US" dirty="0"/>
              <a:t>What are the priorities for change for our workforce system</a:t>
            </a:r>
            <a:r>
              <a:rPr lang="en-US" dirty="0" smtClean="0"/>
              <a:t>?</a:t>
            </a:r>
            <a:endParaRPr lang="en-US" dirty="0"/>
          </a:p>
        </p:txBody>
      </p:sp>
    </p:spTree>
    <p:extLst>
      <p:ext uri="{BB962C8B-B14F-4D97-AF65-F5344CB8AC3E}">
        <p14:creationId xmlns:p14="http://schemas.microsoft.com/office/powerpoint/2010/main" val="3296017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4F81BD"/>
                </a:solidFill>
              </a:rPr>
              <a:t>WIOA Quick Start </a:t>
            </a:r>
            <a:br>
              <a:rPr lang="en-US" sz="3200" dirty="0">
                <a:solidFill>
                  <a:srgbClr val="4F81BD"/>
                </a:solidFill>
              </a:rPr>
            </a:br>
            <a:r>
              <a:rPr lang="en-US" sz="3200" dirty="0">
                <a:solidFill>
                  <a:srgbClr val="4F81BD"/>
                </a:solidFill>
              </a:rPr>
              <a:t>Action Planners </a:t>
            </a:r>
            <a:r>
              <a:rPr lang="en-US" sz="3200" dirty="0">
                <a:solidFill>
                  <a:srgbClr val="C00000"/>
                </a:solidFill>
              </a:rPr>
              <a:t>(QSAPs)</a:t>
            </a:r>
            <a:endParaRPr lang="en-US" sz="3200" dirty="0"/>
          </a:p>
        </p:txBody>
      </p:sp>
      <p:sp>
        <p:nvSpPr>
          <p:cNvPr id="5" name="Shape 82"/>
          <p:cNvSpPr txBox="1">
            <a:spLocks/>
          </p:cNvSpPr>
          <p:nvPr>
            <p:custDataLst>
              <p:tags r:id="rId1"/>
            </p:custDataLst>
          </p:nvPr>
        </p:nvSpPr>
        <p:spPr>
          <a:xfrm>
            <a:off x="571608" y="1524000"/>
            <a:ext cx="8419991" cy="677930"/>
          </a:xfrm>
          <a:prstGeom prst="rect">
            <a:avLst/>
          </a:prstGeom>
          <a:noFill/>
          <a:ln>
            <a:noFill/>
          </a:ln>
          <a:effectLst/>
        </p:spPr>
        <p:txBody>
          <a:bodyPr lIns="0" tIns="0" rIns="0" bIns="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accent1"/>
              </a:buClr>
              <a:buFont typeface="Arial"/>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buSzPct val="25000"/>
            </a:pPr>
            <a:r>
              <a:rPr lang="en-US" sz="3200" b="1" spc="50" dirty="0">
                <a:ln w="11430"/>
                <a:gradFill>
                  <a:gsLst>
                    <a:gs pos="25000">
                      <a:srgbClr val="0070C0"/>
                    </a:gs>
                    <a:gs pos="100000">
                      <a:schemeClr val="tx2"/>
                    </a:gs>
                  </a:gsLst>
                  <a:lin ang="5400000"/>
                </a:gradFill>
                <a:effectLst>
                  <a:outerShdw blurRad="63500" dist="38100" dir="5400000" algn="tl" rotWithShape="0">
                    <a:srgbClr val="000000">
                      <a:alpha val="39000"/>
                    </a:srgbClr>
                  </a:outerShdw>
                </a:effectLst>
              </a:rPr>
              <a:t>Other Ways to Use QSAPs </a:t>
            </a:r>
          </a:p>
        </p:txBody>
      </p:sp>
      <p:sp>
        <p:nvSpPr>
          <p:cNvPr id="6" name="Shape 21"/>
          <p:cNvSpPr/>
          <p:nvPr>
            <p:custDataLst>
              <p:tags r:id="rId2"/>
            </p:custDataLst>
          </p:nvPr>
        </p:nvSpPr>
        <p:spPr>
          <a:xfrm>
            <a:off x="0" y="2430529"/>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6" name="Content Placeholder 2"/>
          <p:cNvSpPr>
            <a:spLocks noGrp="1"/>
          </p:cNvSpPr>
          <p:nvPr>
            <p:ph idx="1"/>
          </p:nvPr>
        </p:nvSpPr>
        <p:spPr>
          <a:xfrm>
            <a:off x="838200" y="2667000"/>
            <a:ext cx="7848600" cy="3429000"/>
          </a:xfrm>
        </p:spPr>
        <p:txBody>
          <a:bodyPr>
            <a:normAutofit/>
          </a:bodyPr>
          <a:lstStyle/>
          <a:p>
            <a:pPr>
              <a:spcBef>
                <a:spcPts val="2400"/>
              </a:spcBef>
            </a:pPr>
            <a:r>
              <a:rPr lang="en-US" dirty="0"/>
              <a:t>Convene a Facilitated Discussion</a:t>
            </a:r>
          </a:p>
          <a:p>
            <a:pPr lvl="1">
              <a:spcBef>
                <a:spcPts val="2400"/>
              </a:spcBef>
            </a:pPr>
            <a:r>
              <a:rPr lang="en-US" sz="1800" dirty="0"/>
              <a:t>Complete QSAPs collectively with your </a:t>
            </a:r>
            <a:r>
              <a:rPr lang="en-US" sz="1800" dirty="0" smtClean="0"/>
              <a:t>team or board, </a:t>
            </a:r>
            <a:r>
              <a:rPr lang="en-US" sz="1800" dirty="0"/>
              <a:t>using the PDF versions of the QSAP (provided on the landing page of the tool</a:t>
            </a:r>
            <a:r>
              <a:rPr lang="en-US" sz="1800" dirty="0" smtClean="0"/>
              <a:t>)</a:t>
            </a:r>
            <a:br>
              <a:rPr lang="en-US" sz="1800" dirty="0" smtClean="0"/>
            </a:br>
            <a:endParaRPr lang="en-US" sz="1800" dirty="0"/>
          </a:p>
          <a:p>
            <a:pPr>
              <a:spcBef>
                <a:spcPts val="2400"/>
              </a:spcBef>
            </a:pPr>
            <a:r>
              <a:rPr lang="en-US" dirty="0"/>
              <a:t>Benchmarking Tool</a:t>
            </a:r>
          </a:p>
          <a:p>
            <a:pPr lvl="1">
              <a:spcBef>
                <a:spcPts val="2400"/>
              </a:spcBef>
            </a:pPr>
            <a:r>
              <a:rPr lang="en-US" sz="1800" dirty="0"/>
              <a:t>Complete QSAPs again </a:t>
            </a:r>
            <a:r>
              <a:rPr lang="en-US" sz="1800" dirty="0" smtClean="0"/>
              <a:t>in 3, 6, or 12 months </a:t>
            </a:r>
            <a:r>
              <a:rPr lang="en-US" sz="1800" dirty="0"/>
              <a:t>to see what changes have happened, and what still needs to be done</a:t>
            </a:r>
          </a:p>
        </p:txBody>
      </p:sp>
      <p:sp>
        <p:nvSpPr>
          <p:cNvPr id="7" name="Shape 21"/>
          <p:cNvSpPr/>
          <p:nvPr>
            <p:custDataLst>
              <p:tags r:id="rId3"/>
            </p:custDataLst>
          </p:nvPr>
        </p:nvSpPr>
        <p:spPr>
          <a:xfrm>
            <a:off x="0" y="4114799"/>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83905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WIOA Action Plan</a:t>
            </a:r>
            <a:endParaRPr lang="en-US" dirty="0"/>
          </a:p>
        </p:txBody>
      </p:sp>
      <p:pic>
        <p:nvPicPr>
          <p:cNvPr id="4" name="Picture 3"/>
          <p:cNvPicPr>
            <a:picLocks noChangeAspect="1"/>
          </p:cNvPicPr>
          <p:nvPr/>
        </p:nvPicPr>
        <p:blipFill rotWithShape="1">
          <a:blip r:embed="rId3"/>
          <a:srcRect t="5577" b="14840"/>
          <a:stretch/>
        </p:blipFill>
        <p:spPr>
          <a:xfrm>
            <a:off x="1219200" y="2346979"/>
            <a:ext cx="5943600" cy="3655295"/>
          </a:xfrm>
          <a:prstGeom prst="rect">
            <a:avLst/>
          </a:prstGeom>
        </p:spPr>
      </p:pic>
      <p:sp>
        <p:nvSpPr>
          <p:cNvPr id="3" name="TextBox 2"/>
          <p:cNvSpPr txBox="1"/>
          <p:nvPr/>
        </p:nvSpPr>
        <p:spPr>
          <a:xfrm>
            <a:off x="609600" y="1600200"/>
            <a:ext cx="8153400" cy="923330"/>
          </a:xfrm>
          <a:prstGeom prst="rect">
            <a:avLst/>
          </a:prstGeom>
          <a:noFill/>
        </p:spPr>
        <p:txBody>
          <a:bodyPr wrap="square" rtlCol="0">
            <a:spAutoFit/>
          </a:bodyPr>
          <a:lstStyle/>
          <a:p>
            <a:pPr marL="228600" lvl="0" indent="-228600">
              <a:lnSpc>
                <a:spcPct val="90000"/>
              </a:lnSpc>
              <a:spcBef>
                <a:spcPts val="2400"/>
              </a:spcBef>
              <a:buClr>
                <a:srgbClr val="4F81BD"/>
              </a:buClr>
              <a:buFont typeface="Symbol" panose="05050102010706020507" pitchFamily="18" charset="2"/>
              <a:buChar char="·"/>
            </a:pPr>
            <a:r>
              <a:rPr lang="en-US" sz="2000" dirty="0">
                <a:solidFill>
                  <a:prstClr val="black">
                    <a:lumMod val="75000"/>
                    <a:lumOff val="25000"/>
                  </a:prstClr>
                </a:solidFill>
                <a:latin typeface="Arial" panose="020B0604020202020204" pitchFamily="34" charset="0"/>
                <a:cs typeface="Arial" panose="020B0604020202020204" pitchFamily="34" charset="0"/>
              </a:rPr>
              <a:t>Once you have met with your team and discussed QSAP results, it’s time to complete a WIOA Action Plan</a:t>
            </a:r>
          </a:p>
          <a:p>
            <a:endParaRPr lang="en-US" dirty="0"/>
          </a:p>
        </p:txBody>
      </p:sp>
    </p:spTree>
    <p:extLst>
      <p:ext uri="{BB962C8B-B14F-4D97-AF65-F5344CB8AC3E}">
        <p14:creationId xmlns:p14="http://schemas.microsoft.com/office/powerpoint/2010/main" val="3764909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WIOA Action Plan</a:t>
            </a:r>
            <a:endParaRPr lang="en-US" dirty="0"/>
          </a:p>
        </p:txBody>
      </p:sp>
      <p:sp>
        <p:nvSpPr>
          <p:cNvPr id="3" name="Content Placeholder 2"/>
          <p:cNvSpPr>
            <a:spLocks noGrp="1"/>
          </p:cNvSpPr>
          <p:nvPr>
            <p:ph idx="1"/>
          </p:nvPr>
        </p:nvSpPr>
        <p:spPr/>
        <p:txBody>
          <a:bodyPr/>
          <a:lstStyle/>
          <a:p>
            <a:pPr>
              <a:spcBef>
                <a:spcPts val="2400"/>
              </a:spcBef>
              <a:spcAft>
                <a:spcPts val="1800"/>
              </a:spcAft>
            </a:pPr>
            <a:r>
              <a:rPr lang="en-US" dirty="0" smtClean="0"/>
              <a:t>Identify </a:t>
            </a:r>
            <a:r>
              <a:rPr lang="en-US" dirty="0"/>
              <a:t>areas of opportunity for improvement and corresponding </a:t>
            </a:r>
            <a:r>
              <a:rPr lang="en-US" dirty="0" smtClean="0"/>
              <a:t>goals</a:t>
            </a:r>
          </a:p>
          <a:p>
            <a:pPr>
              <a:spcBef>
                <a:spcPts val="2400"/>
              </a:spcBef>
            </a:pPr>
            <a:r>
              <a:rPr lang="en-US" dirty="0" smtClean="0"/>
              <a:t>Think </a:t>
            </a:r>
            <a:r>
              <a:rPr lang="en-US" dirty="0"/>
              <a:t>of the necessary STRATEGY to reach make this change happen</a:t>
            </a:r>
          </a:p>
          <a:p>
            <a:pPr lvl="1"/>
            <a:r>
              <a:rPr lang="en-US" dirty="0"/>
              <a:t>What are the steps?</a:t>
            </a:r>
          </a:p>
          <a:p>
            <a:pPr lvl="1"/>
            <a:r>
              <a:rPr lang="en-US" dirty="0"/>
              <a:t>Who is involved? </a:t>
            </a:r>
          </a:p>
          <a:p>
            <a:pPr lvl="1"/>
            <a:r>
              <a:rPr lang="en-US" dirty="0"/>
              <a:t>What resources are needed?</a:t>
            </a:r>
          </a:p>
          <a:p>
            <a:pPr lvl="1">
              <a:spcAft>
                <a:spcPts val="1800"/>
              </a:spcAft>
            </a:pPr>
            <a:r>
              <a:rPr lang="en-US" dirty="0"/>
              <a:t>What is timeframe</a:t>
            </a:r>
            <a:r>
              <a:rPr lang="en-US" dirty="0" smtClean="0"/>
              <a:t>?</a:t>
            </a:r>
          </a:p>
          <a:p>
            <a:r>
              <a:rPr lang="en-US" dirty="0"/>
              <a:t>Most Importantly- </a:t>
            </a:r>
            <a:r>
              <a:rPr lang="en-US" dirty="0" smtClean="0"/>
              <a:t>Start Now</a:t>
            </a:r>
            <a:r>
              <a:rPr lang="en-US" dirty="0"/>
              <a:t>!</a:t>
            </a:r>
          </a:p>
          <a:p>
            <a:pPr lvl="1"/>
            <a:endParaRPr lang="en-US"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832423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4F81BD"/>
                </a:solidFill>
              </a:rPr>
              <a:t>WIOA Quick Start </a:t>
            </a:r>
            <a:br>
              <a:rPr lang="en-US" sz="3200" dirty="0">
                <a:solidFill>
                  <a:srgbClr val="4F81BD"/>
                </a:solidFill>
              </a:rPr>
            </a:br>
            <a:r>
              <a:rPr lang="en-US" sz="3200" dirty="0">
                <a:solidFill>
                  <a:srgbClr val="4F81BD"/>
                </a:solidFill>
              </a:rPr>
              <a:t>Action Planners </a:t>
            </a:r>
            <a:r>
              <a:rPr lang="en-US" sz="3200" dirty="0">
                <a:solidFill>
                  <a:srgbClr val="C00000"/>
                </a:solidFill>
              </a:rPr>
              <a:t>(QSAPs)</a:t>
            </a:r>
            <a:endParaRPr lang="en-US" sz="3200" dirty="0"/>
          </a:p>
        </p:txBody>
      </p:sp>
      <p:sp>
        <p:nvSpPr>
          <p:cNvPr id="4" name="Rectangle 3"/>
          <p:cNvSpPr/>
          <p:nvPr/>
        </p:nvSpPr>
        <p:spPr>
          <a:xfrm>
            <a:off x="588084" y="2563680"/>
            <a:ext cx="8403515" cy="369332"/>
          </a:xfrm>
          <a:prstGeom prst="rect">
            <a:avLst/>
          </a:prstGeom>
        </p:spPr>
        <p:txBody>
          <a:bodyPr wrap="square" lIns="0" tIns="0" rIns="0" bIns="0">
            <a:spAutoFit/>
          </a:bodyPr>
          <a:lstStyle/>
          <a:p>
            <a:pPr lvl="0">
              <a:spcAft>
                <a:spcPts val="1200"/>
              </a:spcAft>
              <a:buClr>
                <a:srgbClr val="000000"/>
              </a:buClr>
              <a:buSzPct val="100000"/>
            </a:pPr>
            <a:r>
              <a:rPr lang="en-US" sz="2400" b="1" dirty="0" smtClean="0">
                <a:solidFill>
                  <a:schemeClr val="tx1">
                    <a:lumMod val="50000"/>
                    <a:lumOff val="50000"/>
                  </a:schemeClr>
                </a:solidFill>
              </a:rPr>
              <a:t>The QSAP tool can be found here:</a:t>
            </a:r>
            <a:endParaRPr lang="en-US" sz="2400" b="1" dirty="0">
              <a:solidFill>
                <a:schemeClr val="tx1">
                  <a:lumMod val="50000"/>
                  <a:lumOff val="50000"/>
                </a:schemeClr>
              </a:solidFill>
            </a:endParaRPr>
          </a:p>
        </p:txBody>
      </p:sp>
      <p:sp>
        <p:nvSpPr>
          <p:cNvPr id="5" name="Shape 82"/>
          <p:cNvSpPr txBox="1">
            <a:spLocks/>
          </p:cNvSpPr>
          <p:nvPr>
            <p:custDataLst>
              <p:tags r:id="rId1"/>
            </p:custDataLst>
          </p:nvPr>
        </p:nvSpPr>
        <p:spPr>
          <a:xfrm>
            <a:off x="152400" y="1524000"/>
            <a:ext cx="8991600" cy="677930"/>
          </a:xfrm>
          <a:prstGeom prst="rect">
            <a:avLst/>
          </a:prstGeom>
          <a:noFill/>
          <a:ln>
            <a:noFill/>
          </a:ln>
          <a:effectLst/>
        </p:spPr>
        <p:txBody>
          <a:bodyPr lIns="0" tIns="0" rIns="0" bIns="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accent1"/>
              </a:buClr>
              <a:buFont typeface="Arial"/>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buSzPct val="25000"/>
            </a:pPr>
            <a:r>
              <a:rPr lang="en-US" sz="3000" b="1" spc="50" dirty="0" smtClean="0">
                <a:ln w="11430"/>
                <a:gradFill>
                  <a:gsLst>
                    <a:gs pos="25000">
                      <a:srgbClr val="0070C0"/>
                    </a:gs>
                    <a:gs pos="100000">
                      <a:schemeClr val="tx2"/>
                    </a:gs>
                  </a:gsLst>
                  <a:lin ang="5400000"/>
                </a:gradFill>
                <a:effectLst>
                  <a:outerShdw blurRad="63500" dist="38100" dir="5400000" algn="tl" rotWithShape="0">
                    <a:srgbClr val="000000">
                      <a:alpha val="39000"/>
                    </a:srgbClr>
                  </a:outerShdw>
                </a:effectLst>
              </a:rPr>
              <a:t>Thank you for participating in today’s webinar!</a:t>
            </a:r>
            <a:endParaRPr lang="en-US" sz="3000" b="1" spc="50" dirty="0">
              <a:ln w="11430"/>
              <a:gradFill>
                <a:gsLst>
                  <a:gs pos="25000">
                    <a:srgbClr val="0070C0"/>
                  </a:gs>
                  <a:gs pos="100000">
                    <a:schemeClr val="tx2"/>
                  </a:gs>
                </a:gsLst>
                <a:lin ang="5400000"/>
              </a:gradFill>
              <a:effectLst>
                <a:outerShdw blurRad="63500" dist="38100" dir="5400000" algn="tl" rotWithShape="0">
                  <a:srgbClr val="000000">
                    <a:alpha val="39000"/>
                  </a:srgbClr>
                </a:outerShdw>
              </a:effectLst>
            </a:endParaRPr>
          </a:p>
        </p:txBody>
      </p:sp>
      <p:sp>
        <p:nvSpPr>
          <p:cNvPr id="6" name="Shape 21"/>
          <p:cNvSpPr/>
          <p:nvPr>
            <p:custDataLst>
              <p:tags r:id="rId2"/>
            </p:custDataLst>
          </p:nvPr>
        </p:nvSpPr>
        <p:spPr>
          <a:xfrm>
            <a:off x="0" y="2354330"/>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6" name="Content Placeholder 2"/>
          <p:cNvSpPr>
            <a:spLocks noGrp="1"/>
          </p:cNvSpPr>
          <p:nvPr>
            <p:ph idx="1"/>
          </p:nvPr>
        </p:nvSpPr>
        <p:spPr>
          <a:xfrm>
            <a:off x="1219200" y="4553712"/>
            <a:ext cx="7467600" cy="1524000"/>
          </a:xfrm>
        </p:spPr>
        <p:txBody>
          <a:bodyPr>
            <a:normAutofit/>
          </a:bodyPr>
          <a:lstStyle/>
          <a:p>
            <a:pPr marL="285750" indent="-285750">
              <a:buFont typeface="Arial" panose="020B0604020202020204" pitchFamily="34" charset="0"/>
              <a:buChar char="•"/>
            </a:pPr>
            <a:r>
              <a:rPr lang="en-US" sz="1800" dirty="0"/>
              <a:t>QSAP User Guide</a:t>
            </a:r>
          </a:p>
          <a:p>
            <a:pPr marL="285750" indent="-285750">
              <a:buFont typeface="Arial" panose="020B0604020202020204" pitchFamily="34" charset="0"/>
              <a:buChar char="•"/>
            </a:pPr>
            <a:r>
              <a:rPr lang="en-US" sz="1800" dirty="0"/>
              <a:t>PDF Versions of QSAPs</a:t>
            </a:r>
          </a:p>
          <a:p>
            <a:pPr marL="285750" indent="-285750">
              <a:buFont typeface="Arial" panose="020B0604020202020204" pitchFamily="34" charset="0"/>
              <a:buChar char="•"/>
            </a:pPr>
            <a:r>
              <a:rPr lang="en-US" sz="1800" dirty="0"/>
              <a:t>WIOA Action Plan Template</a:t>
            </a:r>
          </a:p>
        </p:txBody>
      </p:sp>
      <p:sp>
        <p:nvSpPr>
          <p:cNvPr id="7" name="Rectangle 6"/>
          <p:cNvSpPr/>
          <p:nvPr/>
        </p:nvSpPr>
        <p:spPr>
          <a:xfrm>
            <a:off x="588083" y="4032942"/>
            <a:ext cx="8403515" cy="369332"/>
          </a:xfrm>
          <a:prstGeom prst="rect">
            <a:avLst/>
          </a:prstGeom>
        </p:spPr>
        <p:txBody>
          <a:bodyPr wrap="square" lIns="0" tIns="0" rIns="0" bIns="0">
            <a:spAutoFit/>
          </a:bodyPr>
          <a:lstStyle/>
          <a:p>
            <a:pPr lvl="0">
              <a:spcAft>
                <a:spcPts val="1200"/>
              </a:spcAft>
              <a:buClr>
                <a:srgbClr val="000000"/>
              </a:buClr>
              <a:buSzPct val="100000"/>
            </a:pPr>
            <a:r>
              <a:rPr lang="en-US" sz="2400" b="1" dirty="0" smtClean="0">
                <a:solidFill>
                  <a:schemeClr val="tx1">
                    <a:lumMod val="50000"/>
                    <a:lumOff val="50000"/>
                  </a:schemeClr>
                </a:solidFill>
              </a:rPr>
              <a:t>As well as:</a:t>
            </a:r>
            <a:endParaRPr lang="en-US" sz="2400" b="1" dirty="0">
              <a:solidFill>
                <a:schemeClr val="tx1">
                  <a:lumMod val="50000"/>
                  <a:lumOff val="50000"/>
                </a:schemeClr>
              </a:solidFill>
            </a:endParaRPr>
          </a:p>
        </p:txBody>
      </p:sp>
      <p:sp>
        <p:nvSpPr>
          <p:cNvPr id="8" name="Shape 21"/>
          <p:cNvSpPr/>
          <p:nvPr>
            <p:custDataLst>
              <p:tags r:id="rId3"/>
            </p:custDataLst>
          </p:nvPr>
        </p:nvSpPr>
        <p:spPr>
          <a:xfrm>
            <a:off x="0" y="3806266"/>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9" name="Content Placeholder 2"/>
          <p:cNvSpPr txBox="1">
            <a:spLocks/>
          </p:cNvSpPr>
          <p:nvPr/>
        </p:nvSpPr>
        <p:spPr>
          <a:xfrm>
            <a:off x="1213104" y="3084454"/>
            <a:ext cx="7467600" cy="570374"/>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200"/>
              </a:spcBef>
              <a:buClr>
                <a:schemeClr val="accent1"/>
              </a:buClr>
              <a:buFont typeface="Symbol" panose="05050102010706020507" pitchFamily="18"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1200"/>
              </a:spcBef>
              <a:buClr>
                <a:schemeClr val="accent1"/>
              </a:buClr>
              <a:buFont typeface="Courier New" panose="02070309020205020404" pitchFamily="49" charset="0"/>
              <a:buChar char="o"/>
              <a:defRPr sz="2000" b="0" i="0" u="none" kern="1200">
                <a:solidFill>
                  <a:schemeClr val="accent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90000"/>
              </a:lnSpc>
              <a:spcBef>
                <a:spcPts val="1200"/>
              </a:spcBef>
              <a:buClr>
                <a:schemeClr val="accent1"/>
              </a:buClr>
              <a:buFont typeface="Arial" panose="020B0604020202020204" pitchFamily="34" charset="0"/>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182880" algn="l" defTabSz="914400" rtl="0" eaLnBrk="1" latinLnBrk="0" hangingPunct="1">
              <a:lnSpc>
                <a:spcPct val="90000"/>
              </a:lnSpc>
              <a:spcBef>
                <a:spcPts val="1200"/>
              </a:spcBef>
              <a:buClr>
                <a:srgbClr val="C00000"/>
              </a:buClr>
              <a:buFont typeface="Wingdings" panose="05000000000000000000" pitchFamily="2" charset="2"/>
              <a:buChar char="§"/>
              <a:defRPr sz="1600" kern="1200">
                <a:solidFill>
                  <a:schemeClr val="tx2"/>
                </a:solidFill>
                <a:latin typeface="Arial" panose="020B0604020202020204" pitchFamily="34" charset="0"/>
                <a:ea typeface="+mn-ea"/>
                <a:cs typeface="Arial" panose="020B0604020202020204" pitchFamily="34" charset="0"/>
              </a:defRPr>
            </a:lvl4pPr>
            <a:lvl5pPr marL="2057400" indent="-18288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hlinkClick r:id="rId6"/>
              </a:rPr>
              <a:t>https://</a:t>
            </a:r>
            <a:r>
              <a:rPr lang="en-US" sz="1800" dirty="0" smtClean="0">
                <a:hlinkClick r:id="rId6"/>
              </a:rPr>
              <a:t>wioa.workforce3one.org/page/planner</a:t>
            </a:r>
            <a:endParaRPr lang="en-US" sz="1800" dirty="0" smtClean="0"/>
          </a:p>
          <a:p>
            <a:pPr marL="285750" indent="-285750">
              <a:buFont typeface="Arial" panose="020B0604020202020204" pitchFamily="34" charset="0"/>
              <a:buChar char="•"/>
            </a:pPr>
            <a:endParaRPr lang="en-US" sz="1800" dirty="0" smtClean="0"/>
          </a:p>
        </p:txBody>
      </p:sp>
    </p:spTree>
    <p:extLst>
      <p:ext uri="{BB962C8B-B14F-4D97-AF65-F5344CB8AC3E}">
        <p14:creationId xmlns:p14="http://schemas.microsoft.com/office/powerpoint/2010/main" val="2489121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Questions</a:t>
            </a:r>
            <a:endParaRPr lang="en-US" dirty="0"/>
          </a:p>
        </p:txBody>
      </p:sp>
      <p:sp>
        <p:nvSpPr>
          <p:cNvPr id="3" name="Content Placeholder 2"/>
          <p:cNvSpPr>
            <a:spLocks noGrp="1"/>
          </p:cNvSpPr>
          <p:nvPr>
            <p:ph idx="1"/>
          </p:nvPr>
        </p:nvSpPr>
        <p:spPr/>
        <p:txBody>
          <a:bodyPr>
            <a:normAutofit/>
          </a:bodyPr>
          <a:lstStyle/>
          <a:p>
            <a:endParaRPr lang="en-US" dirty="0" smtClean="0"/>
          </a:p>
          <a:p>
            <a:r>
              <a:rPr lang="en-US" b="1" dirty="0"/>
              <a:t>Do you plan on holding a </a:t>
            </a:r>
            <a:r>
              <a:rPr lang="en-US" b="1" dirty="0" smtClean="0"/>
              <a:t>partner/stakeholder meeting </a:t>
            </a:r>
            <a:r>
              <a:rPr lang="en-US" b="1" dirty="0"/>
              <a:t>to complete the QSAPs?</a:t>
            </a:r>
            <a:endParaRPr lang="en-US" dirty="0"/>
          </a:p>
          <a:p>
            <a:pPr lvl="1"/>
            <a:r>
              <a:rPr lang="en-US" b="1" dirty="0"/>
              <a:t>Yes</a:t>
            </a:r>
            <a:endParaRPr lang="en-US" dirty="0"/>
          </a:p>
          <a:p>
            <a:pPr lvl="1"/>
            <a:r>
              <a:rPr lang="en-US" b="1" dirty="0"/>
              <a:t>Possibly</a:t>
            </a:r>
            <a:endParaRPr lang="en-US" dirty="0"/>
          </a:p>
          <a:p>
            <a:pPr lvl="1"/>
            <a:r>
              <a:rPr lang="en-US" b="1" dirty="0"/>
              <a:t>No</a:t>
            </a:r>
            <a:endParaRPr lang="en-US" dirty="0"/>
          </a:p>
          <a:p>
            <a:pPr marL="0" indent="0">
              <a:buNone/>
            </a:pPr>
            <a:endParaRPr lang="en-US" dirty="0"/>
          </a:p>
          <a:p>
            <a:r>
              <a:rPr lang="en-US" dirty="0" smtClean="0"/>
              <a:t>Do you think the QSAP will be a helpful tool in your leadership development as you implement WIOA? Please explain. </a:t>
            </a:r>
          </a:p>
          <a:p>
            <a:endParaRPr lang="en-US" dirty="0"/>
          </a:p>
        </p:txBody>
      </p:sp>
    </p:spTree>
    <p:extLst>
      <p:ext uri="{BB962C8B-B14F-4D97-AF65-F5344CB8AC3E}">
        <p14:creationId xmlns:p14="http://schemas.microsoft.com/office/powerpoint/2010/main" val="890254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Please enter your questions </a:t>
            </a:r>
            <a:r>
              <a:rPr lang="en-US" dirty="0" smtClean="0"/>
              <a:t>in </a:t>
            </a:r>
            <a:r>
              <a:rPr lang="en-US" dirty="0"/>
              <a:t>the Chat Room! </a:t>
            </a:r>
          </a:p>
        </p:txBody>
      </p:sp>
      <p:pic>
        <p:nvPicPr>
          <p:cNvPr id="2050" name="Picture 2" descr="U:\graphics_sound_archive\Icons\iStock_000008393401Medium.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80000"/>
                    </a14:imgEffect>
                  </a14:imgLayer>
                </a14:imgProps>
              </a:ext>
              <a:ext uri="{28A0092B-C50C-407E-A947-70E740481C1C}">
                <a14:useLocalDpi xmlns:a14="http://schemas.microsoft.com/office/drawing/2010/main" val="0"/>
              </a:ext>
            </a:extLst>
          </a:blip>
          <a:srcRect/>
          <a:stretch>
            <a:fillRect/>
          </a:stretch>
        </p:blipFill>
        <p:spPr bwMode="auto">
          <a:xfrm>
            <a:off x="2633663" y="1771650"/>
            <a:ext cx="3876675" cy="385713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654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76600"/>
            <a:ext cx="9144000" cy="3581400"/>
          </a:xfrm>
          <a:prstGeom prst="rect">
            <a:avLst/>
          </a:prstGeom>
          <a:gradFill flip="none" rotWithShape="1">
            <a:gsLst>
              <a:gs pos="0">
                <a:schemeClr val="bg1">
                  <a:alpha val="0"/>
                </a:schemeClr>
              </a:gs>
              <a:gs pos="45000">
                <a:schemeClr val="accent1">
                  <a:lumMod val="5000"/>
                  <a:lumOff val="95000"/>
                </a:schemeClr>
              </a:gs>
              <a:gs pos="100000">
                <a:schemeClr val="accent1">
                  <a:lumMod val="20000"/>
                  <a:lumOff val="8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751367" y="1600200"/>
            <a:ext cx="7620000" cy="4724399"/>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endParaRPr lang="en-US" b="1" dirty="0" smtClean="0">
              <a:ln/>
              <a:solidFill>
                <a:schemeClr val="accent3"/>
              </a:solidFill>
            </a:endParaRPr>
          </a:p>
          <a:p>
            <a:pPr marL="0" indent="0" algn="ctr">
              <a:buNone/>
            </a:pPr>
            <a:r>
              <a:rPr lang="en-US" sz="5400" b="1" dirty="0" smtClean="0">
                <a:ln/>
                <a:solidFill>
                  <a:srgbClr val="C00000"/>
                </a:solidFill>
                <a:latin typeface="Arial"/>
                <a:cs typeface="Arial"/>
              </a:rPr>
              <a:t>Thank You!</a:t>
            </a:r>
          </a:p>
          <a:p>
            <a:pPr marL="0" indent="0" algn="ctr">
              <a:buNone/>
            </a:pPr>
            <a:endParaRPr lang="en-US" sz="2400" b="1" dirty="0" smtClean="0">
              <a:ln/>
              <a:solidFill>
                <a:schemeClr val="accent3"/>
              </a:solidFill>
            </a:endParaRPr>
          </a:p>
          <a:p>
            <a:pPr marL="0" indent="0" algn="ctr">
              <a:buNone/>
            </a:pPr>
            <a:endParaRPr lang="en-US" sz="2400" b="1" dirty="0" smtClean="0">
              <a:ln/>
              <a:solidFill>
                <a:schemeClr val="accent3"/>
              </a:solidFill>
            </a:endParaRPr>
          </a:p>
          <a:p>
            <a:pPr marL="0" indent="0" algn="ctr">
              <a:spcAft>
                <a:spcPts val="0"/>
              </a:spcAft>
              <a:buNone/>
            </a:pPr>
            <a:r>
              <a:rPr lang="en-US" sz="2400" b="1" dirty="0" smtClean="0">
                <a:ln/>
              </a:rPr>
              <a:t>Find resources for workforce system success at:</a:t>
            </a:r>
          </a:p>
          <a:p>
            <a:pPr marL="0" indent="0" algn="ctr">
              <a:spcAft>
                <a:spcPts val="0"/>
              </a:spcAft>
              <a:buNone/>
            </a:pPr>
            <a:r>
              <a:rPr lang="en-US" dirty="0" smtClean="0">
                <a:ln/>
                <a:solidFill>
                  <a:schemeClr val="accent3"/>
                </a:solidFill>
                <a:hlinkClick r:id="rId3"/>
              </a:rPr>
              <a:t>www.workforce3one.org</a:t>
            </a:r>
            <a:r>
              <a:rPr lang="en-US" dirty="0" smtClean="0">
                <a:ln/>
                <a:solidFill>
                  <a:schemeClr val="accent3"/>
                </a:solidFill>
              </a:rPr>
              <a:t> </a:t>
            </a:r>
            <a:endParaRPr lang="en-US" dirty="0">
              <a:ln/>
              <a:solidFill>
                <a:schemeClr val="accent3"/>
              </a:solidFill>
            </a:endParaRPr>
          </a:p>
        </p:txBody>
      </p:sp>
    </p:spTree>
    <p:extLst>
      <p:ext uri="{BB962C8B-B14F-4D97-AF65-F5344CB8AC3E}">
        <p14:creationId xmlns:p14="http://schemas.microsoft.com/office/powerpoint/2010/main" val="4103109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ape 21"/>
          <p:cNvSpPr>
            <a:spLocks noChangeArrowheads="1"/>
          </p:cNvSpPr>
          <p:nvPr>
            <p:custDataLst>
              <p:tags r:id="rId1"/>
            </p:custDataLst>
          </p:nvPr>
        </p:nvSpPr>
        <p:spPr bwMode="auto">
          <a:xfrm>
            <a:off x="0" y="3124200"/>
            <a:ext cx="9144000" cy="74613"/>
          </a:xfrm>
          <a:prstGeom prst="rect">
            <a:avLst/>
          </a:prstGeom>
          <a:gradFill rotWithShape="1">
            <a:gsLst>
              <a:gs pos="0">
                <a:srgbClr val="AECCF1"/>
              </a:gs>
              <a:gs pos="50000">
                <a:srgbClr val="CEE0F6"/>
              </a:gs>
              <a:gs pos="100000">
                <a:srgbClr val="E7F1FA"/>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spcBef>
                <a:spcPct val="20000"/>
              </a:spcBef>
              <a:buFont typeface="Arial" charset="0"/>
              <a:buChar char="•"/>
              <a:defRPr sz="2800">
                <a:solidFill>
                  <a:schemeClr val="tx1"/>
                </a:solidFill>
                <a:latin typeface="Calibri" pitchFamily="34" charset="0"/>
              </a:defRPr>
            </a:lvl1pPr>
            <a:lvl2pPr marL="742950" indent="-285750">
              <a:spcBef>
                <a:spcPct val="20000"/>
              </a:spcBef>
              <a:buFont typeface="Arial" charset="0"/>
              <a:buChar char="–"/>
              <a:defRPr sz="2400">
                <a:solidFill>
                  <a:schemeClr val="tx1"/>
                </a:solidFill>
                <a:latin typeface="Calibri" pitchFamily="34" charset="0"/>
              </a:defRPr>
            </a:lvl2pPr>
            <a:lvl3pPr marL="1143000" indent="-228600">
              <a:spcBef>
                <a:spcPct val="20000"/>
              </a:spcBef>
              <a:buFont typeface="Arial" charset="0"/>
              <a:buChar char="•"/>
              <a:defRPr sz="2000">
                <a:solidFill>
                  <a:schemeClr val="tx1"/>
                </a:solidFill>
                <a:latin typeface="Calibri" pitchFamily="34" charset="0"/>
              </a:defRPr>
            </a:lvl3pPr>
            <a:lvl4pPr marL="1600200" indent="-228600">
              <a:spcBef>
                <a:spcPct val="20000"/>
              </a:spcBef>
              <a:buFont typeface="Arial" charset="0"/>
              <a:buChar char="–"/>
              <a:defRPr>
                <a:solidFill>
                  <a:schemeClr val="tx1"/>
                </a:solidFill>
                <a:latin typeface="Calibri" pitchFamily="34" charset="0"/>
              </a:defRPr>
            </a:lvl4pPr>
            <a:lvl5pPr marL="2057400" indent="-22860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fontAlgn="base">
              <a:spcBef>
                <a:spcPct val="0"/>
              </a:spcBef>
              <a:spcAft>
                <a:spcPct val="0"/>
              </a:spcAft>
              <a:buFontTx/>
              <a:buNone/>
            </a:pPr>
            <a:endParaRPr lang="en-US" altLang="en-US" sz="1800" smtClean="0">
              <a:solidFill>
                <a:srgbClr val="FFFFFF"/>
              </a:solidFill>
              <a:cs typeface="Arial" charset="0"/>
              <a:sym typeface="Calibri" pitchFamily="34" charset="0"/>
            </a:endParaRPr>
          </a:p>
        </p:txBody>
      </p:sp>
      <p:sp>
        <p:nvSpPr>
          <p:cNvPr id="7171" name="Shape 81"/>
          <p:cNvSpPr>
            <a:spLocks noGrp="1"/>
          </p:cNvSpPr>
          <p:nvPr>
            <p:ph type="title"/>
          </p:nvPr>
        </p:nvSpPr>
        <p:spPr>
          <a:xfrm>
            <a:off x="304800" y="76200"/>
            <a:ext cx="6167438" cy="1341438"/>
          </a:xfrm>
        </p:spPr>
        <p:txBody>
          <a:bodyPr lIns="91425" tIns="45700" rIns="91425" bIns="45700"/>
          <a:lstStyle/>
          <a:p>
            <a:pPr algn="just" eaLnBrk="1" hangingPunct="1">
              <a:buClr>
                <a:schemeClr val="accent1"/>
              </a:buClr>
              <a:buSzPct val="25000"/>
            </a:pPr>
            <a:r>
              <a:rPr altLang="en-US" smtClean="0">
                <a:latin typeface="Arial" charset="0"/>
                <a:cs typeface="Arial" charset="0"/>
              </a:rPr>
              <a:t>Presenter</a:t>
            </a:r>
          </a:p>
        </p:txBody>
      </p:sp>
      <p:sp>
        <p:nvSpPr>
          <p:cNvPr id="83" name="Shape 83"/>
          <p:cNvSpPr txBox="1"/>
          <p:nvPr/>
        </p:nvSpPr>
        <p:spPr>
          <a:xfrm>
            <a:off x="3284538" y="2543175"/>
            <a:ext cx="5788025" cy="1795463"/>
          </a:xfrm>
          <a:prstGeom prst="rect">
            <a:avLst/>
          </a:prstGeom>
          <a:noFill/>
          <a:ln>
            <a:noFill/>
          </a:ln>
        </p:spPr>
        <p:txBody>
          <a:bodyPr lIns="91425" tIns="91425" rIns="91425" bIns="91425"/>
          <a:lstStyle/>
          <a:p>
            <a:pPr>
              <a:defRPr/>
            </a:pPr>
            <a:r>
              <a:rPr lang="en-US" sz="3200" b="1" dirty="0">
                <a:solidFill>
                  <a:schemeClr val="accent1">
                    <a:lumMod val="75000"/>
                  </a:schemeClr>
                </a:solidFill>
                <a:effectLst>
                  <a:innerShdw blurRad="63500" dist="50800" dir="13500000">
                    <a:prstClr val="black">
                      <a:alpha val="50000"/>
                    </a:prstClr>
                  </a:innerShdw>
                </a:effectLst>
                <a:latin typeface="Arial" panose="020B0604020202020204" pitchFamily="34" charset="0"/>
                <a:ea typeface="Calibri"/>
                <a:cs typeface="Arial" panose="020B0604020202020204" pitchFamily="34" charset="0"/>
                <a:sym typeface="Calibri"/>
              </a:rPr>
              <a:t>Joseph Barela</a:t>
            </a:r>
            <a:r>
              <a:rPr lang="en-US" sz="3600" b="1" dirty="0">
                <a:solidFill>
                  <a:schemeClr val="accent1">
                    <a:lumMod val="75000"/>
                  </a:schemeClr>
                </a:solidFill>
                <a:latin typeface="Arial" panose="020B0604020202020204" pitchFamily="34" charset="0"/>
                <a:ea typeface="Calibri"/>
                <a:cs typeface="Arial" panose="020B0604020202020204" pitchFamily="34" charset="0"/>
                <a:sym typeface="Calibri"/>
              </a:rPr>
              <a:t> </a:t>
            </a:r>
            <a:endParaRPr lang="en-US" sz="3600" b="1" dirty="0" smtClean="0">
              <a:solidFill>
                <a:schemeClr val="accent1">
                  <a:lumMod val="75000"/>
                </a:schemeClr>
              </a:solidFill>
              <a:latin typeface="Arial" panose="020B0604020202020204" pitchFamily="34" charset="0"/>
              <a:ea typeface="Calibri"/>
              <a:cs typeface="Arial" panose="020B0604020202020204" pitchFamily="34" charset="0"/>
              <a:sym typeface="Calibri"/>
            </a:endParaRPr>
          </a:p>
          <a:p>
            <a:pPr>
              <a:defRPr/>
            </a:pPr>
            <a:r>
              <a:rPr lang="en-US" sz="2400" b="1" kern="0" smtClean="0">
                <a:solidFill>
                  <a:srgbClr val="C00000"/>
                </a:solidFill>
                <a:latin typeface="Arial"/>
                <a:ea typeface="Arial"/>
                <a:cs typeface="Arial"/>
                <a:sym typeface="Arial"/>
                <a:rtl val="0"/>
              </a:rPr>
              <a:t>Senior </a:t>
            </a:r>
            <a:r>
              <a:rPr lang="en-US" sz="2400" b="1" kern="0" dirty="0" smtClean="0">
                <a:solidFill>
                  <a:srgbClr val="C00000"/>
                </a:solidFill>
                <a:latin typeface="Arial"/>
                <a:ea typeface="Arial"/>
                <a:cs typeface="Arial"/>
                <a:sym typeface="Arial"/>
                <a:rtl val="0"/>
              </a:rPr>
              <a:t>Advisor</a:t>
            </a:r>
          </a:p>
          <a:p>
            <a:pPr>
              <a:defRPr/>
            </a:pPr>
            <a:r>
              <a:rPr lang="en-US" sz="2400" kern="0" dirty="0" smtClean="0">
                <a:solidFill>
                  <a:prstClr val="black">
                    <a:lumMod val="75000"/>
                    <a:lumOff val="25000"/>
                  </a:prstClr>
                </a:solidFill>
                <a:latin typeface="Arial"/>
                <a:ea typeface="Arial"/>
                <a:cs typeface="Arial"/>
                <a:sym typeface="Arial"/>
                <a:rtl val="0"/>
              </a:rPr>
              <a:t>Employment </a:t>
            </a:r>
            <a:r>
              <a:rPr lang="en-US" sz="2400" kern="0" dirty="0">
                <a:solidFill>
                  <a:prstClr val="black">
                    <a:lumMod val="75000"/>
                    <a:lumOff val="25000"/>
                  </a:prstClr>
                </a:solidFill>
                <a:latin typeface="Arial"/>
                <a:ea typeface="Arial"/>
                <a:cs typeface="Arial"/>
                <a:sym typeface="Arial"/>
                <a:rtl val="0"/>
              </a:rPr>
              <a:t>and Training Administration</a:t>
            </a:r>
          </a:p>
          <a:p>
            <a:pPr>
              <a:defRPr/>
            </a:pPr>
            <a:r>
              <a:rPr lang="en-US" sz="2400" kern="0" dirty="0">
                <a:solidFill>
                  <a:prstClr val="black">
                    <a:lumMod val="75000"/>
                    <a:lumOff val="25000"/>
                  </a:prstClr>
                </a:solidFill>
                <a:latin typeface="Arial"/>
                <a:ea typeface="Arial"/>
                <a:cs typeface="Arial"/>
                <a:sym typeface="Arial"/>
                <a:rtl val="0"/>
              </a:rPr>
              <a:t>U.S. Department of Labor</a:t>
            </a:r>
          </a:p>
          <a:p>
            <a:pPr>
              <a:defRPr/>
            </a:pPr>
            <a:endParaRPr sz="2400" b="1" kern="0" dirty="0">
              <a:solidFill>
                <a:srgbClr val="000000"/>
              </a:solidFill>
              <a:latin typeface="Arial"/>
              <a:ea typeface="Arial"/>
              <a:cs typeface="Arial"/>
              <a:sym typeface="Arial"/>
              <a:rtl val="0"/>
            </a:endParaRPr>
          </a:p>
        </p:txBody>
      </p:sp>
      <p:sp>
        <p:nvSpPr>
          <p:cNvPr id="85" name="Shape 85"/>
          <p:cNvSpPr txBox="1"/>
          <p:nvPr/>
        </p:nvSpPr>
        <p:spPr>
          <a:xfrm>
            <a:off x="79375" y="5538788"/>
            <a:ext cx="8985250" cy="365125"/>
          </a:xfrm>
          <a:prstGeom prst="rect">
            <a:avLst/>
          </a:prstGeom>
          <a:noFill/>
          <a:ln>
            <a:noFill/>
          </a:ln>
        </p:spPr>
        <p:txBody>
          <a:bodyPr lIns="91425" tIns="91425" rIns="91425" bIns="91425" anchor="ctr"/>
          <a:lstStyle/>
          <a:p>
            <a:pPr algn="ctr">
              <a:defRPr/>
            </a:pPr>
            <a:r>
              <a:rPr lang="en-US" sz="1400" kern="0" dirty="0">
                <a:solidFill>
                  <a:prstClr val="black">
                    <a:lumMod val="75000"/>
                    <a:lumOff val="25000"/>
                  </a:prstClr>
                </a:solidFill>
                <a:latin typeface="Arial"/>
                <a:ea typeface="Arial"/>
                <a:cs typeface="Arial"/>
                <a:sym typeface="Arial"/>
                <a:rtl val="0"/>
              </a:rPr>
              <a:t>Have a question or comment about WIOA?  E-mail </a:t>
            </a:r>
            <a:r>
              <a:rPr lang="en-US" sz="1400" kern="0" dirty="0">
                <a:solidFill>
                  <a:srgbClr val="4F81BD">
                    <a:lumMod val="75000"/>
                  </a:srgbClr>
                </a:solidFill>
                <a:latin typeface="Arial"/>
                <a:ea typeface="Arial"/>
                <a:cs typeface="Arial"/>
                <a:sym typeface="Arial"/>
                <a:hlinkClick r:id="rId4"/>
                <a:rtl val="0"/>
              </a:rPr>
              <a:t>DOL.WIOA@dol.gov</a:t>
            </a:r>
            <a:r>
              <a:rPr lang="en-US" sz="1400" kern="0" dirty="0">
                <a:solidFill>
                  <a:srgbClr val="4F81BD">
                    <a:lumMod val="75000"/>
                  </a:srgbClr>
                </a:solidFill>
                <a:latin typeface="Arial"/>
                <a:ea typeface="Arial"/>
                <a:cs typeface="Arial"/>
                <a:sym typeface="Arial"/>
                <a:rtl val="0"/>
              </a:rPr>
              <a:t> </a:t>
            </a:r>
          </a:p>
        </p:txBody>
      </p:sp>
      <p:sp>
        <p:nvSpPr>
          <p:cNvPr id="7174" name="Slide Number Placeholder 5"/>
          <p:cNvSpPr txBox="1">
            <a:spLocks/>
          </p:cNvSpPr>
          <p:nvPr/>
        </p:nvSpPr>
        <p:spPr bwMode="auto">
          <a:xfrm>
            <a:off x="6705600" y="64770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Calibri" pitchFamily="34" charset="0"/>
              </a:defRPr>
            </a:lvl1pPr>
            <a:lvl2pPr marL="742950" indent="-285750">
              <a:spcBef>
                <a:spcPct val="20000"/>
              </a:spcBef>
              <a:buFont typeface="Arial" charset="0"/>
              <a:buChar char="–"/>
              <a:defRPr sz="2400">
                <a:solidFill>
                  <a:schemeClr val="tx1"/>
                </a:solidFill>
                <a:latin typeface="Calibri" pitchFamily="34" charset="0"/>
              </a:defRPr>
            </a:lvl2pPr>
            <a:lvl3pPr marL="1143000" indent="-228600">
              <a:spcBef>
                <a:spcPct val="20000"/>
              </a:spcBef>
              <a:buFont typeface="Arial" charset="0"/>
              <a:buChar char="•"/>
              <a:defRPr sz="2000">
                <a:solidFill>
                  <a:schemeClr val="tx1"/>
                </a:solidFill>
                <a:latin typeface="Calibri" pitchFamily="34" charset="0"/>
              </a:defRPr>
            </a:lvl3pPr>
            <a:lvl4pPr marL="1600200" indent="-228600">
              <a:spcBef>
                <a:spcPct val="20000"/>
              </a:spcBef>
              <a:buFont typeface="Arial" charset="0"/>
              <a:buChar char="–"/>
              <a:defRPr>
                <a:solidFill>
                  <a:schemeClr val="tx1"/>
                </a:solidFill>
                <a:latin typeface="Calibri" pitchFamily="34" charset="0"/>
              </a:defRPr>
            </a:lvl4pPr>
            <a:lvl5pPr marL="2057400" indent="-22860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r" fontAlgn="base">
              <a:spcBef>
                <a:spcPct val="0"/>
              </a:spcBef>
              <a:spcAft>
                <a:spcPct val="0"/>
              </a:spcAft>
              <a:buFontTx/>
              <a:buNone/>
            </a:pPr>
            <a:fld id="{6B43AFD8-07B1-40E6-BF14-1C44193068F9}" type="slidenum">
              <a:rPr lang="en-US" altLang="en-US" sz="1200" smtClean="0">
                <a:solidFill>
                  <a:srgbClr val="898989"/>
                </a:solidFill>
                <a:latin typeface="Arial" charset="0"/>
                <a:cs typeface="Arial" charset="0"/>
                <a:sym typeface="Arial" charset="0"/>
              </a:rPr>
              <a:pPr algn="r" fontAlgn="base">
                <a:spcBef>
                  <a:spcPct val="0"/>
                </a:spcBef>
                <a:spcAft>
                  <a:spcPct val="0"/>
                </a:spcAft>
                <a:buFontTx/>
                <a:buNone/>
              </a:pPr>
              <a:t>3</a:t>
            </a:fld>
            <a:endParaRPr lang="en-US" altLang="en-US" sz="1200" smtClean="0">
              <a:solidFill>
                <a:srgbClr val="898989"/>
              </a:solidFill>
              <a:latin typeface="Arial" charset="0"/>
              <a:cs typeface="Arial" charset="0"/>
              <a:sym typeface="Arial"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364" y="2417775"/>
            <a:ext cx="1428750" cy="2046261"/>
          </a:xfrm>
          <a:prstGeom prst="rect">
            <a:avLst/>
          </a:prstGeom>
        </p:spPr>
      </p:pic>
    </p:spTree>
    <p:extLst>
      <p:ext uri="{BB962C8B-B14F-4D97-AF65-F5344CB8AC3E}">
        <p14:creationId xmlns:p14="http://schemas.microsoft.com/office/powerpoint/2010/main" val="74846176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 Objectives</a:t>
            </a:r>
            <a:endParaRPr lang="en-US" dirty="0"/>
          </a:p>
        </p:txBody>
      </p:sp>
      <p:sp>
        <p:nvSpPr>
          <p:cNvPr id="3" name="Content Placeholder 2"/>
          <p:cNvSpPr>
            <a:spLocks noGrp="1"/>
          </p:cNvSpPr>
          <p:nvPr>
            <p:ph idx="1"/>
          </p:nvPr>
        </p:nvSpPr>
        <p:spPr>
          <a:xfrm>
            <a:off x="457200" y="1600200"/>
            <a:ext cx="8229600" cy="4343400"/>
          </a:xfrm>
        </p:spPr>
        <p:txBody>
          <a:bodyPr>
            <a:normAutofit/>
          </a:bodyPr>
          <a:lstStyle/>
          <a:p>
            <a:pPr marL="228600">
              <a:lnSpc>
                <a:spcPct val="100000"/>
              </a:lnSpc>
              <a:spcBef>
                <a:spcPts val="0"/>
              </a:spcBef>
              <a:spcAft>
                <a:spcPts val="6600"/>
              </a:spcAft>
            </a:pPr>
            <a:r>
              <a:rPr lang="en-US" dirty="0"/>
              <a:t>Learn what the WIOA Quick Start Action planner is, </a:t>
            </a:r>
            <a:r>
              <a:rPr lang="en-US" dirty="0" smtClean="0"/>
              <a:t>who </a:t>
            </a:r>
            <a:br>
              <a:rPr lang="en-US" dirty="0" smtClean="0"/>
            </a:br>
            <a:r>
              <a:rPr lang="en-US" dirty="0" smtClean="0"/>
              <a:t>should </a:t>
            </a:r>
            <a:r>
              <a:rPr lang="en-US" dirty="0"/>
              <a:t>use this tool, and how to get the best results</a:t>
            </a:r>
          </a:p>
          <a:p>
            <a:pPr marL="228600">
              <a:lnSpc>
                <a:spcPct val="100000"/>
              </a:lnSpc>
              <a:spcBef>
                <a:spcPts val="0"/>
              </a:spcBef>
              <a:spcAft>
                <a:spcPts val="6600"/>
              </a:spcAft>
            </a:pPr>
            <a:r>
              <a:rPr lang="en-US" dirty="0"/>
              <a:t>Get helpful tips for facilitating discussions with your board and partners on moving forward with WIOA implementation</a:t>
            </a:r>
          </a:p>
          <a:p>
            <a:pPr marL="228600">
              <a:lnSpc>
                <a:spcPct val="100000"/>
              </a:lnSpc>
              <a:spcBef>
                <a:spcPts val="0"/>
              </a:spcBef>
              <a:spcAft>
                <a:spcPts val="6600"/>
              </a:spcAft>
            </a:pPr>
            <a:r>
              <a:rPr lang="en-US" dirty="0"/>
              <a:t>Learn how to create a WIOA Action Plan to address challenge </a:t>
            </a:r>
            <a:r>
              <a:rPr lang="en-US" dirty="0" smtClean="0"/>
              <a:t>areas</a:t>
            </a:r>
            <a:endParaRPr lang="en-US" dirty="0"/>
          </a:p>
        </p:txBody>
      </p:sp>
    </p:spTree>
    <p:extLst>
      <p:ext uri="{BB962C8B-B14F-4D97-AF65-F5344CB8AC3E}">
        <p14:creationId xmlns:p14="http://schemas.microsoft.com/office/powerpoint/2010/main" val="1492032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Indicate </a:t>
            </a:r>
            <a:r>
              <a:rPr lang="en-US" dirty="0"/>
              <a:t>with which of the following you are </a:t>
            </a:r>
            <a:r>
              <a:rPr lang="en-US" dirty="0" smtClean="0"/>
              <a:t>affiliated </a:t>
            </a:r>
            <a:r>
              <a:rPr lang="en-US" dirty="0"/>
              <a:t>(Check as many as apply</a:t>
            </a:r>
            <a:r>
              <a:rPr lang="en-US" dirty="0" smtClean="0"/>
              <a:t>):</a:t>
            </a:r>
            <a:endParaRPr lang="en-US" dirty="0"/>
          </a:p>
          <a:p>
            <a:pPr marL="171450" indent="-171450">
              <a:buFont typeface="Arial" panose="020B0604020202020204" pitchFamily="34" charset="0"/>
              <a:buChar char="•"/>
            </a:pPr>
            <a:r>
              <a:rPr lang="en-US" dirty="0">
                <a:solidFill>
                  <a:schemeClr val="tx1"/>
                </a:solidFill>
              </a:rPr>
              <a:t>State Workforce Agency or State Workforce Board</a:t>
            </a:r>
          </a:p>
          <a:p>
            <a:pPr marL="171450" indent="-171450">
              <a:buFont typeface="Arial" panose="020B0604020202020204" pitchFamily="34" charset="0"/>
              <a:buChar char="•"/>
            </a:pPr>
            <a:r>
              <a:rPr lang="en-US" dirty="0">
                <a:solidFill>
                  <a:schemeClr val="tx1"/>
                </a:solidFill>
              </a:rPr>
              <a:t>Local Workforce Agency or Local Workforce Board</a:t>
            </a:r>
          </a:p>
          <a:p>
            <a:pPr marL="171450" indent="-171450">
              <a:buFont typeface="Arial" panose="020B0604020202020204" pitchFamily="34" charset="0"/>
              <a:buChar char="•"/>
            </a:pPr>
            <a:r>
              <a:rPr lang="en-US" dirty="0">
                <a:solidFill>
                  <a:schemeClr val="tx1"/>
                </a:solidFill>
              </a:rPr>
              <a:t>American Job Center</a:t>
            </a:r>
          </a:p>
          <a:p>
            <a:pPr marL="171450" indent="-171450">
              <a:buFont typeface="Arial" panose="020B0604020202020204" pitchFamily="34" charset="0"/>
              <a:buChar char="•"/>
            </a:pPr>
            <a:r>
              <a:rPr lang="en-US" dirty="0">
                <a:solidFill>
                  <a:schemeClr val="tx1"/>
                </a:solidFill>
              </a:rPr>
              <a:t>Educational Institution</a:t>
            </a:r>
          </a:p>
          <a:p>
            <a:pPr marL="171450" indent="-171450">
              <a:buFont typeface="Arial" panose="020B0604020202020204" pitchFamily="34" charset="0"/>
              <a:buChar char="•"/>
            </a:pPr>
            <a:r>
              <a:rPr lang="en-US" dirty="0">
                <a:solidFill>
                  <a:schemeClr val="tx1"/>
                </a:solidFill>
              </a:rPr>
              <a:t>Business/Economic Development</a:t>
            </a:r>
          </a:p>
          <a:p>
            <a:pPr marL="171450" indent="-171450">
              <a:buFont typeface="Arial" panose="020B0604020202020204" pitchFamily="34" charset="0"/>
              <a:buChar char="•"/>
            </a:pPr>
            <a:r>
              <a:rPr lang="en-US" dirty="0">
                <a:solidFill>
                  <a:schemeClr val="tx1"/>
                </a:solidFill>
              </a:rPr>
              <a:t>Other (please enter in the chat)</a:t>
            </a:r>
          </a:p>
          <a:p>
            <a:endParaRPr lang="en-US" dirty="0"/>
          </a:p>
        </p:txBody>
      </p:sp>
    </p:spTree>
    <p:extLst>
      <p:ext uri="{BB962C8B-B14F-4D97-AF65-F5344CB8AC3E}">
        <p14:creationId xmlns:p14="http://schemas.microsoft.com/office/powerpoint/2010/main" val="1797403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ape 21"/>
          <p:cNvSpPr>
            <a:spLocks noChangeArrowheads="1"/>
          </p:cNvSpPr>
          <p:nvPr>
            <p:custDataLst>
              <p:tags r:id="rId1"/>
            </p:custDataLst>
          </p:nvPr>
        </p:nvSpPr>
        <p:spPr bwMode="auto">
          <a:xfrm>
            <a:off x="0" y="3124200"/>
            <a:ext cx="9144000" cy="74613"/>
          </a:xfrm>
          <a:prstGeom prst="rect">
            <a:avLst/>
          </a:prstGeom>
          <a:gradFill rotWithShape="1">
            <a:gsLst>
              <a:gs pos="0">
                <a:srgbClr val="AECCF1"/>
              </a:gs>
              <a:gs pos="50000">
                <a:srgbClr val="CEE0F6"/>
              </a:gs>
              <a:gs pos="100000">
                <a:srgbClr val="E7F1FA"/>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spcBef>
                <a:spcPct val="20000"/>
              </a:spcBef>
              <a:buFont typeface="Arial" charset="0"/>
              <a:buChar char="•"/>
              <a:defRPr sz="2800">
                <a:solidFill>
                  <a:schemeClr val="tx1"/>
                </a:solidFill>
                <a:latin typeface="Calibri" pitchFamily="34" charset="0"/>
              </a:defRPr>
            </a:lvl1pPr>
            <a:lvl2pPr marL="742950" indent="-285750">
              <a:spcBef>
                <a:spcPct val="20000"/>
              </a:spcBef>
              <a:buFont typeface="Arial" charset="0"/>
              <a:buChar char="–"/>
              <a:defRPr sz="2400">
                <a:solidFill>
                  <a:schemeClr val="tx1"/>
                </a:solidFill>
                <a:latin typeface="Calibri" pitchFamily="34" charset="0"/>
              </a:defRPr>
            </a:lvl2pPr>
            <a:lvl3pPr marL="1143000" indent="-228600">
              <a:spcBef>
                <a:spcPct val="20000"/>
              </a:spcBef>
              <a:buFont typeface="Arial" charset="0"/>
              <a:buChar char="•"/>
              <a:defRPr sz="2000">
                <a:solidFill>
                  <a:schemeClr val="tx1"/>
                </a:solidFill>
                <a:latin typeface="Calibri" pitchFamily="34" charset="0"/>
              </a:defRPr>
            </a:lvl3pPr>
            <a:lvl4pPr marL="1600200" indent="-228600">
              <a:spcBef>
                <a:spcPct val="20000"/>
              </a:spcBef>
              <a:buFont typeface="Arial" charset="0"/>
              <a:buChar char="–"/>
              <a:defRPr>
                <a:solidFill>
                  <a:schemeClr val="tx1"/>
                </a:solidFill>
                <a:latin typeface="Calibri" pitchFamily="34" charset="0"/>
              </a:defRPr>
            </a:lvl4pPr>
            <a:lvl5pPr marL="2057400" indent="-22860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fontAlgn="base">
              <a:spcBef>
                <a:spcPct val="0"/>
              </a:spcBef>
              <a:spcAft>
                <a:spcPct val="0"/>
              </a:spcAft>
              <a:buFontTx/>
              <a:buNone/>
            </a:pPr>
            <a:endParaRPr lang="en-US" altLang="en-US" sz="1800" smtClean="0">
              <a:solidFill>
                <a:srgbClr val="FFFFFF"/>
              </a:solidFill>
              <a:cs typeface="Arial" charset="0"/>
              <a:sym typeface="Calibri" pitchFamily="34" charset="0"/>
            </a:endParaRPr>
          </a:p>
        </p:txBody>
      </p:sp>
      <p:sp>
        <p:nvSpPr>
          <p:cNvPr id="7171" name="Shape 81"/>
          <p:cNvSpPr>
            <a:spLocks noGrp="1"/>
          </p:cNvSpPr>
          <p:nvPr>
            <p:ph type="title"/>
          </p:nvPr>
        </p:nvSpPr>
        <p:spPr>
          <a:xfrm>
            <a:off x="304800" y="76200"/>
            <a:ext cx="6167438" cy="1341438"/>
          </a:xfrm>
        </p:spPr>
        <p:txBody>
          <a:bodyPr lIns="91425" tIns="45700" rIns="91425" bIns="45700"/>
          <a:lstStyle/>
          <a:p>
            <a:pPr algn="just" eaLnBrk="1" hangingPunct="1">
              <a:buClr>
                <a:schemeClr val="accent1"/>
              </a:buClr>
              <a:buSzPct val="25000"/>
            </a:pPr>
            <a:r>
              <a:rPr altLang="en-US" smtClean="0">
                <a:latin typeface="Arial" charset="0"/>
                <a:cs typeface="Arial" charset="0"/>
              </a:rPr>
              <a:t>Presenter</a:t>
            </a:r>
          </a:p>
        </p:txBody>
      </p:sp>
      <p:sp>
        <p:nvSpPr>
          <p:cNvPr id="83" name="Shape 83"/>
          <p:cNvSpPr txBox="1"/>
          <p:nvPr/>
        </p:nvSpPr>
        <p:spPr>
          <a:xfrm>
            <a:off x="3284538" y="2543175"/>
            <a:ext cx="5788025" cy="1795463"/>
          </a:xfrm>
          <a:prstGeom prst="rect">
            <a:avLst/>
          </a:prstGeom>
          <a:noFill/>
          <a:ln>
            <a:noFill/>
          </a:ln>
        </p:spPr>
        <p:txBody>
          <a:bodyPr lIns="91425" tIns="91425" rIns="91425" bIns="91425"/>
          <a:lstStyle/>
          <a:p>
            <a:pPr>
              <a:defRPr/>
            </a:pPr>
            <a:r>
              <a:rPr lang="en-US" sz="3000" b="1" kern="0" dirty="0">
                <a:solidFill>
                  <a:srgbClr val="4F81BD">
                    <a:lumMod val="75000"/>
                  </a:srgbClr>
                </a:solidFill>
                <a:latin typeface="Arial"/>
                <a:ea typeface="Arial"/>
                <a:cs typeface="Arial"/>
                <a:sym typeface="Arial"/>
                <a:rtl val="0"/>
              </a:rPr>
              <a:t>Byron Zuidema</a:t>
            </a:r>
          </a:p>
          <a:p>
            <a:pPr>
              <a:spcBef>
                <a:spcPts val="1200"/>
              </a:spcBef>
              <a:defRPr/>
            </a:pPr>
            <a:r>
              <a:rPr lang="en-US" sz="2400" b="1" kern="0" dirty="0" smtClean="0">
                <a:solidFill>
                  <a:srgbClr val="C00000"/>
                </a:solidFill>
                <a:latin typeface="Arial"/>
                <a:ea typeface="Arial"/>
                <a:cs typeface="Arial"/>
                <a:sym typeface="Arial"/>
                <a:rtl val="0"/>
              </a:rPr>
              <a:t>Deputy Assistant </a:t>
            </a:r>
            <a:r>
              <a:rPr lang="en-US" sz="2400" b="1" kern="0" dirty="0">
                <a:solidFill>
                  <a:srgbClr val="C00000"/>
                </a:solidFill>
                <a:latin typeface="Arial"/>
                <a:ea typeface="Arial"/>
                <a:cs typeface="Arial"/>
                <a:sym typeface="Arial"/>
                <a:rtl val="0"/>
              </a:rPr>
              <a:t>Secretary</a:t>
            </a:r>
          </a:p>
          <a:p>
            <a:pPr>
              <a:buClr>
                <a:prstClr val="black"/>
              </a:buClr>
              <a:buSzPct val="45833"/>
              <a:buFont typeface="Arial"/>
              <a:buNone/>
              <a:defRPr/>
            </a:pPr>
            <a:r>
              <a:rPr lang="en-US" sz="2400" kern="0" dirty="0">
                <a:solidFill>
                  <a:prstClr val="black">
                    <a:lumMod val="75000"/>
                    <a:lumOff val="25000"/>
                  </a:prstClr>
                </a:solidFill>
                <a:latin typeface="Arial"/>
                <a:ea typeface="Arial"/>
                <a:cs typeface="Arial"/>
                <a:sym typeface="Arial"/>
                <a:rtl val="0"/>
              </a:rPr>
              <a:t>Employment and Training Administration</a:t>
            </a:r>
          </a:p>
          <a:p>
            <a:pPr>
              <a:defRPr/>
            </a:pPr>
            <a:r>
              <a:rPr lang="en-US" sz="2400" kern="0" dirty="0">
                <a:solidFill>
                  <a:prstClr val="black">
                    <a:lumMod val="75000"/>
                    <a:lumOff val="25000"/>
                  </a:prstClr>
                </a:solidFill>
                <a:latin typeface="Arial"/>
                <a:ea typeface="Arial"/>
                <a:cs typeface="Arial"/>
                <a:sym typeface="Arial"/>
                <a:rtl val="0"/>
              </a:rPr>
              <a:t>U.S. Department of Labor</a:t>
            </a:r>
          </a:p>
          <a:p>
            <a:pPr>
              <a:defRPr/>
            </a:pPr>
            <a:endParaRPr sz="2400" b="1" kern="0" dirty="0">
              <a:solidFill>
                <a:srgbClr val="000000"/>
              </a:solidFill>
              <a:latin typeface="Arial"/>
              <a:ea typeface="Arial"/>
              <a:cs typeface="Arial"/>
              <a:sym typeface="Arial"/>
              <a:rtl val="0"/>
            </a:endParaRPr>
          </a:p>
        </p:txBody>
      </p:sp>
      <p:sp>
        <p:nvSpPr>
          <p:cNvPr id="85" name="Shape 85"/>
          <p:cNvSpPr txBox="1"/>
          <p:nvPr/>
        </p:nvSpPr>
        <p:spPr>
          <a:xfrm>
            <a:off x="79375" y="5538788"/>
            <a:ext cx="8985250" cy="365125"/>
          </a:xfrm>
          <a:prstGeom prst="rect">
            <a:avLst/>
          </a:prstGeom>
          <a:noFill/>
          <a:ln>
            <a:noFill/>
          </a:ln>
        </p:spPr>
        <p:txBody>
          <a:bodyPr lIns="91425" tIns="91425" rIns="91425" bIns="91425" anchor="ctr"/>
          <a:lstStyle/>
          <a:p>
            <a:pPr algn="ctr">
              <a:defRPr/>
            </a:pPr>
            <a:r>
              <a:rPr lang="en-US" sz="1400" kern="0" dirty="0">
                <a:solidFill>
                  <a:prstClr val="black">
                    <a:lumMod val="75000"/>
                    <a:lumOff val="25000"/>
                  </a:prstClr>
                </a:solidFill>
                <a:latin typeface="Arial"/>
                <a:ea typeface="Arial"/>
                <a:cs typeface="Arial"/>
                <a:sym typeface="Arial"/>
                <a:rtl val="0"/>
              </a:rPr>
              <a:t>Have a question or comment about WIOA?  E-mail </a:t>
            </a:r>
            <a:r>
              <a:rPr lang="en-US" sz="1400" kern="0" dirty="0">
                <a:solidFill>
                  <a:srgbClr val="4F81BD">
                    <a:lumMod val="75000"/>
                  </a:srgbClr>
                </a:solidFill>
                <a:latin typeface="Arial"/>
                <a:ea typeface="Arial"/>
                <a:cs typeface="Arial"/>
                <a:sym typeface="Arial"/>
                <a:hlinkClick r:id="rId4"/>
                <a:rtl val="0"/>
              </a:rPr>
              <a:t>DOL.WIOA@dol.gov</a:t>
            </a:r>
            <a:r>
              <a:rPr lang="en-US" sz="1400" kern="0" dirty="0">
                <a:solidFill>
                  <a:srgbClr val="4F81BD">
                    <a:lumMod val="75000"/>
                  </a:srgbClr>
                </a:solidFill>
                <a:latin typeface="Arial"/>
                <a:ea typeface="Arial"/>
                <a:cs typeface="Arial"/>
                <a:sym typeface="Arial"/>
                <a:rtl val="0"/>
              </a:rPr>
              <a:t> </a:t>
            </a:r>
          </a:p>
        </p:txBody>
      </p:sp>
      <p:sp>
        <p:nvSpPr>
          <p:cNvPr id="7174" name="Slide Number Placeholder 5"/>
          <p:cNvSpPr txBox="1">
            <a:spLocks/>
          </p:cNvSpPr>
          <p:nvPr/>
        </p:nvSpPr>
        <p:spPr bwMode="auto">
          <a:xfrm>
            <a:off x="6705600" y="64770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Calibri" pitchFamily="34" charset="0"/>
              </a:defRPr>
            </a:lvl1pPr>
            <a:lvl2pPr marL="742950" indent="-285750">
              <a:spcBef>
                <a:spcPct val="20000"/>
              </a:spcBef>
              <a:buFont typeface="Arial" charset="0"/>
              <a:buChar char="–"/>
              <a:defRPr sz="2400">
                <a:solidFill>
                  <a:schemeClr val="tx1"/>
                </a:solidFill>
                <a:latin typeface="Calibri" pitchFamily="34" charset="0"/>
              </a:defRPr>
            </a:lvl2pPr>
            <a:lvl3pPr marL="1143000" indent="-228600">
              <a:spcBef>
                <a:spcPct val="20000"/>
              </a:spcBef>
              <a:buFont typeface="Arial" charset="0"/>
              <a:buChar char="•"/>
              <a:defRPr sz="2000">
                <a:solidFill>
                  <a:schemeClr val="tx1"/>
                </a:solidFill>
                <a:latin typeface="Calibri" pitchFamily="34" charset="0"/>
              </a:defRPr>
            </a:lvl3pPr>
            <a:lvl4pPr marL="1600200" indent="-228600">
              <a:spcBef>
                <a:spcPct val="20000"/>
              </a:spcBef>
              <a:buFont typeface="Arial" charset="0"/>
              <a:buChar char="–"/>
              <a:defRPr>
                <a:solidFill>
                  <a:schemeClr val="tx1"/>
                </a:solidFill>
                <a:latin typeface="Calibri" pitchFamily="34" charset="0"/>
              </a:defRPr>
            </a:lvl4pPr>
            <a:lvl5pPr marL="2057400" indent="-22860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r" fontAlgn="base">
              <a:spcBef>
                <a:spcPct val="0"/>
              </a:spcBef>
              <a:spcAft>
                <a:spcPct val="0"/>
              </a:spcAft>
              <a:buFontTx/>
              <a:buNone/>
            </a:pPr>
            <a:fld id="{6B43AFD8-07B1-40E6-BF14-1C44193068F9}" type="slidenum">
              <a:rPr lang="en-US" altLang="en-US" sz="1200" smtClean="0">
                <a:solidFill>
                  <a:srgbClr val="898989"/>
                </a:solidFill>
                <a:latin typeface="Arial" charset="0"/>
                <a:cs typeface="Arial" charset="0"/>
                <a:sym typeface="Arial" charset="0"/>
              </a:rPr>
              <a:pPr algn="r" fontAlgn="base">
                <a:spcBef>
                  <a:spcPct val="0"/>
                </a:spcBef>
                <a:spcAft>
                  <a:spcPct val="0"/>
                </a:spcAft>
                <a:buFontTx/>
                <a:buNone/>
              </a:pPr>
              <a:t>6</a:t>
            </a:fld>
            <a:endParaRPr lang="en-US" altLang="en-US" sz="1200" smtClean="0">
              <a:solidFill>
                <a:srgbClr val="898989"/>
              </a:solidFill>
              <a:latin typeface="Arial" charset="0"/>
              <a:cs typeface="Arial" charset="0"/>
              <a:sym typeface="Arial"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2125676"/>
            <a:ext cx="2755971" cy="2492622"/>
          </a:xfrm>
          <a:prstGeom prst="rect">
            <a:avLst/>
          </a:prstGeom>
        </p:spPr>
      </p:pic>
    </p:spTree>
    <p:extLst>
      <p:ext uri="{BB962C8B-B14F-4D97-AF65-F5344CB8AC3E}">
        <p14:creationId xmlns:p14="http://schemas.microsoft.com/office/powerpoint/2010/main" val="74846176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Workforce Innovation and Opportunity Act </a:t>
            </a:r>
            <a:r>
              <a:rPr lang="en-US" dirty="0">
                <a:solidFill>
                  <a:schemeClr val="accent2"/>
                </a:solidFill>
              </a:rPr>
              <a:t>(WIOA)</a:t>
            </a:r>
          </a:p>
        </p:txBody>
      </p:sp>
      <p:sp>
        <p:nvSpPr>
          <p:cNvPr id="3" name="Content Placeholder 2"/>
          <p:cNvSpPr>
            <a:spLocks noGrp="1"/>
          </p:cNvSpPr>
          <p:nvPr>
            <p:ph idx="1"/>
          </p:nvPr>
        </p:nvSpPr>
        <p:spPr>
          <a:xfrm>
            <a:off x="152400" y="1905000"/>
            <a:ext cx="8839200" cy="4038600"/>
          </a:xfrm>
        </p:spPr>
        <p:txBody>
          <a:bodyPr>
            <a:noAutofit/>
          </a:bodyPr>
          <a:lstStyle/>
          <a:p>
            <a:pPr marL="228600">
              <a:spcBef>
                <a:spcPts val="0"/>
              </a:spcBef>
              <a:spcAft>
                <a:spcPts val="6600"/>
              </a:spcAft>
            </a:pPr>
            <a:r>
              <a:rPr lang="en-US" dirty="0">
                <a:solidFill>
                  <a:schemeClr val="tx1">
                    <a:lumMod val="65000"/>
                    <a:lumOff val="35000"/>
                  </a:schemeClr>
                </a:solidFill>
              </a:rPr>
              <a:t>WIOA is a revitalizing transformation of our public workforce system</a:t>
            </a:r>
          </a:p>
          <a:p>
            <a:pPr marL="228600">
              <a:spcBef>
                <a:spcPts val="0"/>
              </a:spcBef>
              <a:spcAft>
                <a:spcPts val="6600"/>
              </a:spcAft>
            </a:pPr>
            <a:r>
              <a:rPr lang="en-US" dirty="0">
                <a:solidFill>
                  <a:schemeClr val="tx1">
                    <a:lumMod val="65000"/>
                    <a:lumOff val="35000"/>
                  </a:schemeClr>
                </a:solidFill>
              </a:rPr>
              <a:t>Workforce system leaders and partners should be </a:t>
            </a:r>
            <a:r>
              <a:rPr lang="en-US" dirty="0" smtClean="0">
                <a:solidFill>
                  <a:schemeClr val="tx1">
                    <a:lumMod val="65000"/>
                    <a:lumOff val="35000"/>
                  </a:schemeClr>
                </a:solidFill>
              </a:rPr>
              <a:t>implementing strategies now </a:t>
            </a:r>
            <a:r>
              <a:rPr lang="en-US" dirty="0">
                <a:solidFill>
                  <a:schemeClr val="tx1">
                    <a:lumMod val="65000"/>
                    <a:lumOff val="35000"/>
                  </a:schemeClr>
                </a:solidFill>
              </a:rPr>
              <a:t>to realize the full vision of WIOA</a:t>
            </a:r>
          </a:p>
          <a:p>
            <a:pPr marL="228600">
              <a:spcBef>
                <a:spcPts val="0"/>
              </a:spcBef>
              <a:spcAft>
                <a:spcPts val="6600"/>
              </a:spcAft>
            </a:pPr>
            <a:r>
              <a:rPr lang="en-US" dirty="0">
                <a:solidFill>
                  <a:schemeClr val="tx1">
                    <a:lumMod val="65000"/>
                    <a:lumOff val="35000"/>
                  </a:schemeClr>
                </a:solidFill>
              </a:rPr>
              <a:t>Technical assistance and training are needed at all levels of the workforce system to reach this large-scale change</a:t>
            </a:r>
          </a:p>
        </p:txBody>
      </p:sp>
    </p:spTree>
    <p:extLst>
      <p:ext uri="{BB962C8B-B14F-4D97-AF65-F5344CB8AC3E}">
        <p14:creationId xmlns:p14="http://schemas.microsoft.com/office/powerpoint/2010/main" val="1611306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ape 21"/>
          <p:cNvSpPr>
            <a:spLocks noChangeArrowheads="1"/>
          </p:cNvSpPr>
          <p:nvPr>
            <p:custDataLst>
              <p:tags r:id="rId1"/>
            </p:custDataLst>
          </p:nvPr>
        </p:nvSpPr>
        <p:spPr bwMode="auto">
          <a:xfrm>
            <a:off x="0" y="3124200"/>
            <a:ext cx="9144000" cy="74613"/>
          </a:xfrm>
          <a:prstGeom prst="rect">
            <a:avLst/>
          </a:prstGeom>
          <a:gradFill rotWithShape="1">
            <a:gsLst>
              <a:gs pos="0">
                <a:srgbClr val="AECCF1"/>
              </a:gs>
              <a:gs pos="50000">
                <a:srgbClr val="CEE0F6"/>
              </a:gs>
              <a:gs pos="100000">
                <a:srgbClr val="E7F1FA"/>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spcBef>
                <a:spcPct val="20000"/>
              </a:spcBef>
              <a:buFont typeface="Arial" charset="0"/>
              <a:buChar char="•"/>
              <a:defRPr sz="2800">
                <a:solidFill>
                  <a:schemeClr val="tx1"/>
                </a:solidFill>
                <a:latin typeface="Calibri" pitchFamily="34" charset="0"/>
              </a:defRPr>
            </a:lvl1pPr>
            <a:lvl2pPr marL="742950" indent="-285750">
              <a:spcBef>
                <a:spcPct val="20000"/>
              </a:spcBef>
              <a:buFont typeface="Arial" charset="0"/>
              <a:buChar char="–"/>
              <a:defRPr sz="2400">
                <a:solidFill>
                  <a:schemeClr val="tx1"/>
                </a:solidFill>
                <a:latin typeface="Calibri" pitchFamily="34" charset="0"/>
              </a:defRPr>
            </a:lvl2pPr>
            <a:lvl3pPr marL="1143000" indent="-228600">
              <a:spcBef>
                <a:spcPct val="20000"/>
              </a:spcBef>
              <a:buFont typeface="Arial" charset="0"/>
              <a:buChar char="•"/>
              <a:defRPr sz="2000">
                <a:solidFill>
                  <a:schemeClr val="tx1"/>
                </a:solidFill>
                <a:latin typeface="Calibri" pitchFamily="34" charset="0"/>
              </a:defRPr>
            </a:lvl3pPr>
            <a:lvl4pPr marL="1600200" indent="-228600">
              <a:spcBef>
                <a:spcPct val="20000"/>
              </a:spcBef>
              <a:buFont typeface="Arial" charset="0"/>
              <a:buChar char="–"/>
              <a:defRPr>
                <a:solidFill>
                  <a:schemeClr val="tx1"/>
                </a:solidFill>
                <a:latin typeface="Calibri" pitchFamily="34" charset="0"/>
              </a:defRPr>
            </a:lvl4pPr>
            <a:lvl5pPr marL="2057400" indent="-22860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fontAlgn="base">
              <a:spcBef>
                <a:spcPct val="0"/>
              </a:spcBef>
              <a:spcAft>
                <a:spcPct val="0"/>
              </a:spcAft>
              <a:buFontTx/>
              <a:buNone/>
            </a:pPr>
            <a:endParaRPr lang="en-US" altLang="en-US" sz="1800" smtClean="0">
              <a:solidFill>
                <a:srgbClr val="FFFFFF"/>
              </a:solidFill>
              <a:cs typeface="Arial" charset="0"/>
              <a:sym typeface="Calibri" pitchFamily="34" charset="0"/>
            </a:endParaRPr>
          </a:p>
        </p:txBody>
      </p:sp>
      <p:sp>
        <p:nvSpPr>
          <p:cNvPr id="7171" name="Shape 81"/>
          <p:cNvSpPr>
            <a:spLocks noGrp="1"/>
          </p:cNvSpPr>
          <p:nvPr>
            <p:ph type="title"/>
          </p:nvPr>
        </p:nvSpPr>
        <p:spPr>
          <a:xfrm>
            <a:off x="304800" y="76200"/>
            <a:ext cx="6167438" cy="1341438"/>
          </a:xfrm>
        </p:spPr>
        <p:txBody>
          <a:bodyPr lIns="91425" tIns="45700" rIns="91425" bIns="45700"/>
          <a:lstStyle/>
          <a:p>
            <a:pPr algn="just" eaLnBrk="1" hangingPunct="1">
              <a:buClr>
                <a:schemeClr val="accent1"/>
              </a:buClr>
              <a:buSzPct val="25000"/>
            </a:pPr>
            <a:r>
              <a:rPr altLang="en-US" smtClean="0">
                <a:latin typeface="Arial" charset="0"/>
                <a:cs typeface="Arial" charset="0"/>
              </a:rPr>
              <a:t>Presenter</a:t>
            </a:r>
          </a:p>
        </p:txBody>
      </p:sp>
      <p:sp>
        <p:nvSpPr>
          <p:cNvPr id="83" name="Shape 83"/>
          <p:cNvSpPr txBox="1"/>
          <p:nvPr/>
        </p:nvSpPr>
        <p:spPr>
          <a:xfrm>
            <a:off x="3284538" y="2543175"/>
            <a:ext cx="5788025" cy="1795463"/>
          </a:xfrm>
          <a:prstGeom prst="rect">
            <a:avLst/>
          </a:prstGeom>
          <a:noFill/>
          <a:ln>
            <a:noFill/>
          </a:ln>
        </p:spPr>
        <p:txBody>
          <a:bodyPr lIns="91425" tIns="91425" rIns="91425" bIns="91425"/>
          <a:lstStyle/>
          <a:p>
            <a:pPr>
              <a:defRPr/>
            </a:pPr>
            <a:r>
              <a:rPr lang="en-US" sz="3000" b="1" kern="0" dirty="0" smtClean="0">
                <a:solidFill>
                  <a:srgbClr val="4F81BD">
                    <a:lumMod val="75000"/>
                  </a:srgbClr>
                </a:solidFill>
                <a:latin typeface="Arial"/>
                <a:ea typeface="Arial"/>
                <a:cs typeface="Arial"/>
                <a:sym typeface="Arial"/>
                <a:rtl val="0"/>
              </a:rPr>
              <a:t>Gay Gilbert</a:t>
            </a:r>
            <a:endParaRPr lang="en-US" sz="3000" b="1" kern="0" dirty="0">
              <a:solidFill>
                <a:srgbClr val="4F81BD">
                  <a:lumMod val="75000"/>
                </a:srgbClr>
              </a:solidFill>
              <a:latin typeface="Arial"/>
              <a:ea typeface="Arial"/>
              <a:cs typeface="Arial"/>
              <a:sym typeface="Arial"/>
              <a:rtl val="0"/>
            </a:endParaRPr>
          </a:p>
          <a:p>
            <a:pPr>
              <a:spcBef>
                <a:spcPts val="1200"/>
              </a:spcBef>
              <a:defRPr/>
            </a:pPr>
            <a:r>
              <a:rPr lang="en-US" b="1" kern="0" dirty="0">
                <a:solidFill>
                  <a:srgbClr val="C00000"/>
                </a:solidFill>
                <a:latin typeface="Arial"/>
                <a:ea typeface="Arial"/>
                <a:cs typeface="Arial"/>
                <a:sym typeface="Arial"/>
                <a:rtl val="0"/>
              </a:rPr>
              <a:t>Administrator, Office of Unemployment Insurance</a:t>
            </a:r>
          </a:p>
          <a:p>
            <a:pPr>
              <a:buClr>
                <a:prstClr val="black"/>
              </a:buClr>
              <a:buSzPct val="45833"/>
              <a:buFont typeface="Arial"/>
              <a:buNone/>
              <a:defRPr/>
            </a:pPr>
            <a:r>
              <a:rPr lang="en-US" sz="2400" kern="0" dirty="0" smtClean="0">
                <a:solidFill>
                  <a:prstClr val="black">
                    <a:lumMod val="75000"/>
                    <a:lumOff val="25000"/>
                  </a:prstClr>
                </a:solidFill>
                <a:latin typeface="Arial"/>
                <a:ea typeface="Arial"/>
                <a:cs typeface="Arial"/>
                <a:sym typeface="Arial"/>
                <a:rtl val="0"/>
              </a:rPr>
              <a:t>Employment </a:t>
            </a:r>
            <a:r>
              <a:rPr lang="en-US" sz="2400" kern="0" dirty="0">
                <a:solidFill>
                  <a:prstClr val="black">
                    <a:lumMod val="75000"/>
                    <a:lumOff val="25000"/>
                  </a:prstClr>
                </a:solidFill>
                <a:latin typeface="Arial"/>
                <a:ea typeface="Arial"/>
                <a:cs typeface="Arial"/>
                <a:sym typeface="Arial"/>
                <a:rtl val="0"/>
              </a:rPr>
              <a:t>and Training Administration</a:t>
            </a:r>
          </a:p>
          <a:p>
            <a:pPr>
              <a:defRPr/>
            </a:pPr>
            <a:r>
              <a:rPr lang="en-US" sz="2400" kern="0" dirty="0">
                <a:solidFill>
                  <a:prstClr val="black">
                    <a:lumMod val="75000"/>
                    <a:lumOff val="25000"/>
                  </a:prstClr>
                </a:solidFill>
                <a:latin typeface="Arial"/>
                <a:ea typeface="Arial"/>
                <a:cs typeface="Arial"/>
                <a:sym typeface="Arial"/>
                <a:rtl val="0"/>
              </a:rPr>
              <a:t>U.S. Department of Labor</a:t>
            </a:r>
          </a:p>
          <a:p>
            <a:pPr>
              <a:defRPr/>
            </a:pPr>
            <a:endParaRPr sz="2400" b="1" kern="0" dirty="0">
              <a:solidFill>
                <a:srgbClr val="000000"/>
              </a:solidFill>
              <a:latin typeface="Arial"/>
              <a:ea typeface="Arial"/>
              <a:cs typeface="Arial"/>
              <a:sym typeface="Arial"/>
              <a:rtl val="0"/>
            </a:endParaRPr>
          </a:p>
        </p:txBody>
      </p:sp>
      <p:sp>
        <p:nvSpPr>
          <p:cNvPr id="85" name="Shape 85"/>
          <p:cNvSpPr txBox="1"/>
          <p:nvPr/>
        </p:nvSpPr>
        <p:spPr>
          <a:xfrm>
            <a:off x="79375" y="5538788"/>
            <a:ext cx="8985250" cy="365125"/>
          </a:xfrm>
          <a:prstGeom prst="rect">
            <a:avLst/>
          </a:prstGeom>
          <a:noFill/>
          <a:ln>
            <a:noFill/>
          </a:ln>
        </p:spPr>
        <p:txBody>
          <a:bodyPr lIns="91425" tIns="91425" rIns="91425" bIns="91425" anchor="ctr"/>
          <a:lstStyle/>
          <a:p>
            <a:pPr algn="ctr">
              <a:defRPr/>
            </a:pPr>
            <a:r>
              <a:rPr lang="en-US" sz="1400" kern="0" dirty="0">
                <a:solidFill>
                  <a:prstClr val="black">
                    <a:lumMod val="75000"/>
                    <a:lumOff val="25000"/>
                  </a:prstClr>
                </a:solidFill>
                <a:latin typeface="Arial"/>
                <a:ea typeface="Arial"/>
                <a:cs typeface="Arial"/>
                <a:sym typeface="Arial"/>
                <a:rtl val="0"/>
              </a:rPr>
              <a:t>Have a question or comment about WIOA?  E-mail </a:t>
            </a:r>
            <a:r>
              <a:rPr lang="en-US" sz="1400" kern="0" dirty="0">
                <a:solidFill>
                  <a:srgbClr val="4F81BD">
                    <a:lumMod val="75000"/>
                  </a:srgbClr>
                </a:solidFill>
                <a:latin typeface="Arial"/>
                <a:ea typeface="Arial"/>
                <a:cs typeface="Arial"/>
                <a:sym typeface="Arial"/>
                <a:hlinkClick r:id="rId4"/>
                <a:rtl val="0"/>
              </a:rPr>
              <a:t>DOL.WIOA@dol.gov</a:t>
            </a:r>
            <a:r>
              <a:rPr lang="en-US" sz="1400" kern="0" dirty="0">
                <a:solidFill>
                  <a:srgbClr val="4F81BD">
                    <a:lumMod val="75000"/>
                  </a:srgbClr>
                </a:solidFill>
                <a:latin typeface="Arial"/>
                <a:ea typeface="Arial"/>
                <a:cs typeface="Arial"/>
                <a:sym typeface="Arial"/>
                <a:rtl val="0"/>
              </a:rPr>
              <a:t> </a:t>
            </a:r>
          </a:p>
        </p:txBody>
      </p:sp>
      <p:sp>
        <p:nvSpPr>
          <p:cNvPr id="7174" name="Slide Number Placeholder 5"/>
          <p:cNvSpPr txBox="1">
            <a:spLocks/>
          </p:cNvSpPr>
          <p:nvPr/>
        </p:nvSpPr>
        <p:spPr bwMode="auto">
          <a:xfrm>
            <a:off x="6705600" y="64770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Calibri" pitchFamily="34" charset="0"/>
              </a:defRPr>
            </a:lvl1pPr>
            <a:lvl2pPr marL="742950" indent="-285750">
              <a:spcBef>
                <a:spcPct val="20000"/>
              </a:spcBef>
              <a:buFont typeface="Arial" charset="0"/>
              <a:buChar char="–"/>
              <a:defRPr sz="2400">
                <a:solidFill>
                  <a:schemeClr val="tx1"/>
                </a:solidFill>
                <a:latin typeface="Calibri" pitchFamily="34" charset="0"/>
              </a:defRPr>
            </a:lvl2pPr>
            <a:lvl3pPr marL="1143000" indent="-228600">
              <a:spcBef>
                <a:spcPct val="20000"/>
              </a:spcBef>
              <a:buFont typeface="Arial" charset="0"/>
              <a:buChar char="•"/>
              <a:defRPr sz="2000">
                <a:solidFill>
                  <a:schemeClr val="tx1"/>
                </a:solidFill>
                <a:latin typeface="Calibri" pitchFamily="34" charset="0"/>
              </a:defRPr>
            </a:lvl3pPr>
            <a:lvl4pPr marL="1600200" indent="-228600">
              <a:spcBef>
                <a:spcPct val="20000"/>
              </a:spcBef>
              <a:buFont typeface="Arial" charset="0"/>
              <a:buChar char="–"/>
              <a:defRPr>
                <a:solidFill>
                  <a:schemeClr val="tx1"/>
                </a:solidFill>
                <a:latin typeface="Calibri" pitchFamily="34" charset="0"/>
              </a:defRPr>
            </a:lvl4pPr>
            <a:lvl5pPr marL="2057400" indent="-22860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r" fontAlgn="base">
              <a:spcBef>
                <a:spcPct val="0"/>
              </a:spcBef>
              <a:spcAft>
                <a:spcPct val="0"/>
              </a:spcAft>
              <a:buFontTx/>
              <a:buNone/>
            </a:pPr>
            <a:fld id="{6B43AFD8-07B1-40E6-BF14-1C44193068F9}" type="slidenum">
              <a:rPr lang="en-US" altLang="en-US" sz="1200" smtClean="0">
                <a:solidFill>
                  <a:srgbClr val="898989"/>
                </a:solidFill>
                <a:latin typeface="Arial" charset="0"/>
                <a:cs typeface="Arial" charset="0"/>
                <a:sym typeface="Arial" charset="0"/>
              </a:rPr>
              <a:pPr algn="r" fontAlgn="base">
                <a:spcBef>
                  <a:spcPct val="0"/>
                </a:spcBef>
                <a:spcAft>
                  <a:spcPct val="0"/>
                </a:spcAft>
                <a:buFontTx/>
                <a:buNone/>
              </a:pPr>
              <a:t>8</a:t>
            </a:fld>
            <a:endParaRPr lang="en-US" altLang="en-US" sz="1200" smtClean="0">
              <a:solidFill>
                <a:srgbClr val="898989"/>
              </a:solidFill>
              <a:latin typeface="Arial" charset="0"/>
              <a:cs typeface="Arial" charset="0"/>
              <a:sym typeface="Arial"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1905000"/>
            <a:ext cx="1864426" cy="2729948"/>
          </a:xfrm>
          <a:prstGeom prst="rect">
            <a:avLst/>
          </a:prstGeom>
        </p:spPr>
      </p:pic>
    </p:spTree>
    <p:extLst>
      <p:ext uri="{BB962C8B-B14F-4D97-AF65-F5344CB8AC3E}">
        <p14:creationId xmlns:p14="http://schemas.microsoft.com/office/powerpoint/2010/main" val="74846176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WIOA Quick Start Action Planners </a:t>
            </a:r>
            <a:r>
              <a:rPr lang="en-US" sz="3200" dirty="0">
                <a:solidFill>
                  <a:schemeClr val="accent2"/>
                </a:solidFill>
              </a:rPr>
              <a:t>(QSAPs)</a:t>
            </a:r>
            <a:endParaRPr lang="en-US" dirty="0"/>
          </a:p>
        </p:txBody>
      </p:sp>
      <p:sp>
        <p:nvSpPr>
          <p:cNvPr id="3" name="Content Placeholder 2"/>
          <p:cNvSpPr>
            <a:spLocks noGrp="1"/>
          </p:cNvSpPr>
          <p:nvPr>
            <p:ph idx="1"/>
          </p:nvPr>
        </p:nvSpPr>
        <p:spPr>
          <a:xfrm>
            <a:off x="76200" y="1524000"/>
            <a:ext cx="8839200" cy="4724400"/>
          </a:xfrm>
        </p:spPr>
        <p:txBody>
          <a:bodyPr>
            <a:normAutofit/>
          </a:bodyPr>
          <a:lstStyle/>
          <a:p>
            <a:pPr marL="0" indent="0">
              <a:lnSpc>
                <a:spcPct val="100000"/>
              </a:lnSpc>
              <a:spcBef>
                <a:spcPts val="0"/>
              </a:spcBef>
              <a:spcAft>
                <a:spcPts val="1200"/>
              </a:spcAft>
              <a:buNone/>
            </a:pPr>
            <a:r>
              <a:rPr lang="en-US" b="1" spc="50" dirty="0" smtClean="0">
                <a:ln w="11430"/>
                <a:gradFill>
                  <a:gsLst>
                    <a:gs pos="25000">
                      <a:srgbClr val="DE4242"/>
                    </a:gs>
                    <a:gs pos="100000">
                      <a:srgbClr val="C00000">
                        <a:lumMod val="85000"/>
                      </a:srgbClr>
                    </a:gs>
                  </a:gsLst>
                  <a:lin ang="5400000"/>
                </a:gradFill>
                <a:effectLst>
                  <a:outerShdw blurRad="38100" dist="25400" dir="5400000" algn="tl" rotWithShape="0">
                    <a:srgbClr val="000000">
                      <a:alpha val="31000"/>
                    </a:srgbClr>
                  </a:outerShdw>
                </a:effectLst>
              </a:rPr>
              <a:t>What </a:t>
            </a:r>
            <a:r>
              <a:rPr lang="en-US" b="1" spc="50" dirty="0">
                <a:ln w="11430"/>
                <a:gradFill>
                  <a:gsLst>
                    <a:gs pos="25000">
                      <a:srgbClr val="DE4242"/>
                    </a:gs>
                    <a:gs pos="100000">
                      <a:srgbClr val="C00000">
                        <a:lumMod val="85000"/>
                      </a:srgbClr>
                    </a:gs>
                  </a:gsLst>
                  <a:lin ang="5400000"/>
                </a:gradFill>
                <a:effectLst>
                  <a:outerShdw blurRad="38100" dist="25400" dir="5400000" algn="tl" rotWithShape="0">
                    <a:srgbClr val="000000">
                      <a:alpha val="31000"/>
                    </a:srgbClr>
                  </a:outerShdw>
                </a:effectLst>
              </a:rPr>
              <a:t>are the WIOA QSAPs?</a:t>
            </a:r>
          </a:p>
          <a:p>
            <a:pPr lvl="1">
              <a:lnSpc>
                <a:spcPct val="100000"/>
              </a:lnSpc>
              <a:spcBef>
                <a:spcPts val="0"/>
              </a:spcBef>
              <a:spcAft>
                <a:spcPts val="3000"/>
              </a:spcAft>
              <a:buFont typeface="Arial" panose="020B0604020202020204" pitchFamily="34" charset="0"/>
              <a:buChar char="•"/>
            </a:pPr>
            <a:r>
              <a:rPr lang="en-US" dirty="0" smtClean="0">
                <a:solidFill>
                  <a:schemeClr val="tx1"/>
                </a:solidFill>
              </a:rPr>
              <a:t>Flexible tools designed to support state and local leadership as they convene their partners to engage in strategic planning to support implementation of WIOA, both now and into the future</a:t>
            </a:r>
          </a:p>
          <a:p>
            <a:pPr lvl="1">
              <a:lnSpc>
                <a:spcPct val="100000"/>
              </a:lnSpc>
              <a:spcBef>
                <a:spcPts val="0"/>
              </a:spcBef>
              <a:spcAft>
                <a:spcPts val="3000"/>
              </a:spcAft>
              <a:buFont typeface="Arial" panose="020B0604020202020204" pitchFamily="34" charset="0"/>
              <a:buChar char="•"/>
            </a:pPr>
            <a:r>
              <a:rPr lang="en-US" dirty="0" smtClean="0">
                <a:solidFill>
                  <a:schemeClr val="tx1"/>
                </a:solidFill>
              </a:rPr>
              <a:t>QSAPs provide a framework for assessing and prioritizing the areas that require new partnerships, new strategies, and innovation to support the transformational WIOA vision into reality</a:t>
            </a:r>
          </a:p>
          <a:p>
            <a:pPr lvl="1">
              <a:lnSpc>
                <a:spcPct val="100000"/>
              </a:lnSpc>
              <a:spcBef>
                <a:spcPts val="0"/>
              </a:spcBef>
              <a:buFont typeface="Arial" panose="020B0604020202020204" pitchFamily="34" charset="0"/>
              <a:buChar char="•"/>
            </a:pPr>
            <a:r>
              <a:rPr lang="en-US" dirty="0" smtClean="0">
                <a:solidFill>
                  <a:schemeClr val="tx1"/>
                </a:solidFill>
              </a:rPr>
              <a:t>Tools designed to help state and local boards carry out the new and very complex roles they are required to play under WIOA</a:t>
            </a:r>
            <a:endParaRPr lang="en-US" dirty="0">
              <a:solidFill>
                <a:schemeClr val="tx1"/>
              </a:solidFill>
            </a:endParaRPr>
          </a:p>
        </p:txBody>
      </p:sp>
    </p:spTree>
    <p:extLst>
      <p:ext uri="{BB962C8B-B14F-4D97-AF65-F5344CB8AC3E}">
        <p14:creationId xmlns:p14="http://schemas.microsoft.com/office/powerpoint/2010/main" val="10635203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9.0&quot;&gt;&lt;object type=&quot;1&quot; unique_id=&quot;10001&quot;&gt;&lt;object type=&quot;2&quot; unique_id=&quot;13739&quot;&gt;&lt;object type=&quot;3&quot; unique_id=&quot;13740&quot;&gt;&lt;property id=&quot;20148&quot; value=&quot;5&quot;/&gt;&lt;property id=&quot;20300&quot; value=&quot;Slide 1&quot;/&gt;&lt;property id=&quot;20307&quot; value=&quot;256&quot;/&gt;&lt;/object&gt;&lt;object type=&quot;3&quot; unique_id=&quot;13771&quot;&gt;&lt;property id=&quot;20148&quot; value=&quot;5&quot;/&gt;&lt;property id=&quot;20300&quot; value=&quot;Slide 2 - &amp;quot;Today’s Presenters&amp;quot;&quot;/&gt;&lt;property id=&quot;20307&quot; value=&quot;257&quot;/&gt;&lt;/object&gt;&lt;object type=&quot;3&quot; unique_id=&quot;13772&quot;&gt;&lt;property id=&quot;20148&quot; value=&quot;5&quot;/&gt;&lt;property id=&quot;20300&quot; value=&quot;Slide 6 - &amp;quot;Webinar Context&amp;quot;&quot;/&gt;&lt;property id=&quot;20307&quot; value=&quot;258&quot;/&gt;&lt;/object&gt;&lt;object type=&quot;3&quot; unique_id=&quot;13812&quot;&gt;&lt;property id=&quot;20148&quot; value=&quot;5&quot;/&gt;&lt;property id=&quot;20300&quot; value=&quot;Slide 3 - &amp;quot;Today’s Presenters&amp;quot;&quot;/&gt;&lt;property id=&quot;20307&quot; value=&quot;259&quot;/&gt;&lt;/object&gt;&lt;object type=&quot;3&quot; unique_id=&quot;13813&quot;&gt;&lt;property id=&quot;20148&quot; value=&quot;5&quot;/&gt;&lt;property id=&quot;20300&quot; value=&quot;Slide 4 - &amp;quot;Today’s Presenters&amp;quot;&quot;/&gt;&lt;property id=&quot;20307&quot; value=&quot;260&quot;/&gt;&lt;/object&gt;&lt;object type=&quot;3&quot; unique_id=&quot;13814&quot;&gt;&lt;property id=&quot;20148&quot; value=&quot;5&quot;/&gt;&lt;property id=&quot;20300&quot; value=&quot;Slide 5 - &amp;quot;Today’s Presenters&amp;quot;&quot;/&gt;&lt;property id=&quot;20307&quot; value=&quot;261&quot;/&gt;&lt;/object&gt;&lt;object type=&quot;3&quot; unique_id=&quot;13863&quot;&gt;&lt;property id=&quot;20148&quot; value=&quot;5&quot;/&gt;&lt;property id=&quot;20300&quot; value=&quot;Slide 7 - &amp;quot;Setting the Stage for Today&amp;quot;&quot;/&gt;&lt;property id=&quot;20307&quot; value=&quot;262&quot;/&gt;&lt;/object&gt;&lt;object type=&quot;3&quot; unique_id=&quot;13864&quot;&gt;&lt;property id=&quot;20148&quot; value=&quot;5&quot;/&gt;&lt;property id=&quot;20300&quot; value=&quot;Slide 8 - &amp;quot;Low Content Slide 1&amp;quot;&quot;/&gt;&lt;property id=&quot;20307&quot; value=&quot;263&quot;/&gt;&lt;/object&gt;&lt;object type=&quot;3&quot; unique_id=&quot;13865&quot;&gt;&lt;property id=&quot;20148&quot; value=&quot;5&quot;/&gt;&lt;property id=&quot;20300&quot; value=&quot;Slide 10 - &amp;quot;Chat Invitation Slide&amp;quot;&quot;/&gt;&lt;property id=&quot;20307&quot; value=&quot;264&quot;/&gt;&lt;/object&gt;&lt;object type=&quot;3&quot; unique_id=&quot;13866&quot;&gt;&lt;property id=&quot;20148&quot; value=&quot;5&quot;/&gt;&lt;property id=&quot;20300&quot; value=&quot;Slide 12 - &amp;quot;Slide requires subtitle&amp;quot;&quot;/&gt;&lt;property id=&quot;20307&quot; value=&quot;265&quot;/&gt;&lt;/object&gt;&lt;object type=&quot;3&quot; unique_id=&quot;13927&quot;&gt;&lt;property id=&quot;20148&quot; value=&quot;5&quot;/&gt;&lt;property id=&quot;20300&quot; value=&quot;Slide 13 - &amp;quot;Slide requires subtitle – v2&amp;quot;&quot;/&gt;&lt;property id=&quot;20307&quot; value=&quot;266&quot;/&gt;&lt;/object&gt;&lt;object type=&quot;3&quot; unique_id=&quot;13928&quot;&gt;&lt;property id=&quot;20148&quot; value=&quot;5&quot;/&gt;&lt;property id=&quot;20300&quot; value=&quot;Slide 14 - &amp;quot;Comparing two lists&amp;quot;&quot;/&gt;&lt;property id=&quot;20307&quot; value=&quot;267&quot;/&gt;&lt;/object&gt;&lt;object type=&quot;3&quot; unique_id=&quot;13929&quot;&gt;&lt;property id=&quot;20148&quot; value=&quot;5&quot;/&gt;&lt;property id=&quot;20300&quot; value=&quot;Slide 15 - &amp;quot;Comparing two lists w/caption&amp;quot;&quot;/&gt;&lt;property id=&quot;20307&quot; value=&quot;268&quot;/&gt;&lt;/object&gt;&lt;object type=&quot;3&quot; unique_id=&quot;14005&quot;&gt;&lt;property id=&quot;20148&quot; value=&quot;5&quot;/&gt;&lt;property id=&quot;20300&quot; value=&quot;Slide 11 - &amp;quot;Chat Invitation Slide 2&amp;quot;&quot;/&gt;&lt;property id=&quot;20307&quot; value=&quot;271&quot;/&gt;&lt;/object&gt;&lt;object type=&quot;3&quot; unique_id=&quot;14006&quot;&gt;&lt;property id=&quot;20148&quot; value=&quot;5&quot;/&gt;&lt;property id=&quot;20300&quot; value=&quot;Slide 16 - &amp;quot;Peer Presentations Slide&amp;quot;&quot;/&gt;&lt;property id=&quot;20307&quot; value=&quot;269&quot;/&gt;&lt;/object&gt;&lt;object type=&quot;3&quot; unique_id=&quot;14007&quot;&gt;&lt;property id=&quot;20148&quot; value=&quot;5&quot;/&gt;&lt;property id=&quot;20300&quot; value=&quot;Slide 17 - &amp;quot;Q &amp;amp; A Slide&amp;quot;&quot;/&gt;&lt;property id=&quot;20307&quot; value=&quot;270&quot;/&gt;&lt;/object&gt;&lt;object type=&quot;3&quot; unique_id=&quot;14116&quot;&gt;&lt;property id=&quot;20148&quot; value=&quot;5&quot;/&gt;&lt;property id=&quot;20300&quot; value=&quot;Slide 18 - &amp;quot;Final Q&amp;amp;A Slide&amp;quot;&quot;/&gt;&lt;property id=&quot;20307&quot; value=&quot;273&quot;/&gt;&lt;/object&gt;&lt;object type=&quot;3&quot; unique_id=&quot;14117&quot;&gt;&lt;property id=&quot;20148&quot; value=&quot;5&quot;/&gt;&lt;property id=&quot;20300&quot; value=&quot;Slide 19 - &amp;quot;Here are some graphic elements you can use in your presentation.&amp;quot;&quot;/&gt;&lt;property id=&quot;20307&quot; value=&quot;272&quot;/&gt;&lt;/object&gt;&lt;object type=&quot;3&quot; unique_id=&quot;14178&quot;&gt;&lt;property id=&quot;20148&quot; value=&quot;5&quot;/&gt;&lt;property id=&quot;20300&quot; value=&quot;Slide 9 - &amp;quot;Low Content Slide 2&amp;quot;&quot;/&gt;&lt;property id=&quot;20307&quot; value=&quot;274&quot;/&gt;&lt;/object&gt;&lt;/object&gt;&lt;object type=&quot;8&quot; unique_id=&quot;13743&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_WIOA_Temp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3084</TotalTime>
  <Words>1228</Words>
  <Application>Microsoft Office PowerPoint</Application>
  <PresentationFormat>On-screen Show (4:3)</PresentationFormat>
  <Paragraphs>189</Paragraphs>
  <Slides>28</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Arial Black</vt:lpstr>
      <vt:lpstr>Calibri</vt:lpstr>
      <vt:lpstr>Courier New</vt:lpstr>
      <vt:lpstr>Noto Symbol</vt:lpstr>
      <vt:lpstr>Symbol</vt:lpstr>
      <vt:lpstr>Wingdings</vt:lpstr>
      <vt:lpstr>Office Theme</vt:lpstr>
      <vt:lpstr>PPT_WIOA_Tempate</vt:lpstr>
      <vt:lpstr>WIOA Quick Start Action Planners:</vt:lpstr>
      <vt:lpstr>Today’s Presenters</vt:lpstr>
      <vt:lpstr>Presenter</vt:lpstr>
      <vt:lpstr>Webinar Objectives</vt:lpstr>
      <vt:lpstr>Poll:</vt:lpstr>
      <vt:lpstr>Presenter</vt:lpstr>
      <vt:lpstr>Workforce Innovation and Opportunity Act (WIOA)</vt:lpstr>
      <vt:lpstr>Presenter</vt:lpstr>
      <vt:lpstr>WIOA Quick Start Action Planners (QSAPs)</vt:lpstr>
      <vt:lpstr>WIOA Quick Start Action Planners (QSAPs)</vt:lpstr>
      <vt:lpstr>WIOA Quick Start Action Planners (QSAPs)</vt:lpstr>
      <vt:lpstr>How to Use WIOA QSAPs</vt:lpstr>
      <vt:lpstr>Poll:</vt:lpstr>
      <vt:lpstr>How to Use WIOA QSAPs</vt:lpstr>
      <vt:lpstr>QSAP Results</vt:lpstr>
      <vt:lpstr>WIOA Quick Start  Action Planners (QSAPs)</vt:lpstr>
      <vt:lpstr>WIOA Quick Start  Action Planners (QSAPs)</vt:lpstr>
      <vt:lpstr>WIOA Quick Start  Action Planners (QSAPs)</vt:lpstr>
      <vt:lpstr>WIOA Quick Start  Action Planners (QSAPs)</vt:lpstr>
      <vt:lpstr>WIOA Quick Start  Action Planners (QSAPs)</vt:lpstr>
      <vt:lpstr>WIOA Quick Start  Action Planners (QSAPs)</vt:lpstr>
      <vt:lpstr>WIOA Quick Start  Action Planners (QSAPs)</vt:lpstr>
      <vt:lpstr>WIOA Action Plan</vt:lpstr>
      <vt:lpstr>WIOA Action Plan</vt:lpstr>
      <vt:lpstr>WIOA Quick Start  Action Planners (QSAPs)</vt:lpstr>
      <vt:lpstr>Poll Questions</vt:lpstr>
      <vt:lpstr>Please enter your questions in the Chat Room! </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Gary</cp:lastModifiedBy>
  <cp:revision>89</cp:revision>
  <cp:lastPrinted>2015-03-20T13:49:41Z</cp:lastPrinted>
  <dcterms:created xsi:type="dcterms:W3CDTF">2015-03-02T15:53:26Z</dcterms:created>
  <dcterms:modified xsi:type="dcterms:W3CDTF">2015-03-24T16:33:24Z</dcterms:modified>
</cp:coreProperties>
</file>