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1" r:id="rId4"/>
    <p:sldId id="289" r:id="rId5"/>
    <p:sldId id="290" r:id="rId6"/>
    <p:sldId id="307" r:id="rId7"/>
    <p:sldId id="308" r:id="rId8"/>
    <p:sldId id="309" r:id="rId9"/>
    <p:sldId id="264" r:id="rId10"/>
    <p:sldId id="310" r:id="rId11"/>
    <p:sldId id="311" r:id="rId12"/>
    <p:sldId id="312" r:id="rId13"/>
    <p:sldId id="314" r:id="rId14"/>
    <p:sldId id="294" r:id="rId15"/>
    <p:sldId id="315" r:id="rId16"/>
    <p:sldId id="322" r:id="rId17"/>
    <p:sldId id="323" r:id="rId18"/>
    <p:sldId id="320" r:id="rId19"/>
    <p:sldId id="316" r:id="rId20"/>
    <p:sldId id="317" r:id="rId21"/>
    <p:sldId id="318" r:id="rId22"/>
    <p:sldId id="319" r:id="rId23"/>
    <p:sldId id="324" r:id="rId24"/>
    <p:sldId id="325" r:id="rId25"/>
    <p:sldId id="326" r:id="rId26"/>
    <p:sldId id="295" r:id="rId27"/>
    <p:sldId id="296" r:id="rId28"/>
    <p:sldId id="297" r:id="rId29"/>
    <p:sldId id="328" r:id="rId30"/>
    <p:sldId id="281" r:id="rId31"/>
    <p:sldId id="327" r:id="rId32"/>
    <p:sldId id="299" r:id="rId33"/>
    <p:sldId id="304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0015" autoAdjust="0"/>
  </p:normalViewPr>
  <p:slideViewPr>
    <p:cSldViewPr>
      <p:cViewPr>
        <p:scale>
          <a:sx n="66" d="100"/>
          <a:sy n="66" d="100"/>
        </p:scale>
        <p:origin x="-211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Has your program ever had a targeted focus on  working with court-involved youth?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Yes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No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2" custScaleX="34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2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AFD8A-5DCB-4F9D-A79E-26BB7FD2472E}" type="presOf" srcId="{5D672F48-C686-42A1-90B0-6E6019215D06}" destId="{0E92A2C9-2415-41C6-A002-7AA8880458A2}" srcOrd="0" destOrd="0" presId="urn:microsoft.com/office/officeart/2005/8/layout/hierarchy3"/>
    <dgm:cxn modelId="{3C7604EC-FC3D-4216-AFFF-3C8A115A1EEF}" type="presOf" srcId="{FA4617A2-F5A0-4CDB-80B2-28D94CF6BFEF}" destId="{F897B583-C49E-4BFF-A76D-4DE2F0BF93F9}" srcOrd="0" destOrd="0" presId="urn:microsoft.com/office/officeart/2005/8/layout/hierarchy3"/>
    <dgm:cxn modelId="{EB39CAAC-02FB-4481-B656-F35B35469EB9}" type="presOf" srcId="{9A146820-8DA6-4ECD-AE57-ED6243E50C27}" destId="{9971E873-05F1-4EAF-A9D9-BDBE047C5B80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55C35502-782A-48F9-BFD3-71358BC73AE6}" type="presOf" srcId="{FC9D8059-D2E0-4C91-8D8D-A79D1FB79854}" destId="{7A996C81-500F-4B1F-B5A4-1B476941A02A}" srcOrd="0" destOrd="0" presId="urn:microsoft.com/office/officeart/2005/8/layout/hierarchy3"/>
    <dgm:cxn modelId="{A586A392-6821-47E9-A69E-5F44591DA239}" type="presOf" srcId="{9F318CA6-08AB-4ABE-B349-676605B65D6C}" destId="{855749C9-25BC-45AC-B787-9457C050449F}" srcOrd="0" destOrd="0" presId="urn:microsoft.com/office/officeart/2005/8/layout/hierarchy3"/>
    <dgm:cxn modelId="{26ABFF1A-F19B-42A5-A58B-39A149ECF048}" type="presOf" srcId="{FC9D8059-D2E0-4C91-8D8D-A79D1FB79854}" destId="{326860F1-B8CF-451E-A26A-39B929BC3F19}" srcOrd="1" destOrd="0" presId="urn:microsoft.com/office/officeart/2005/8/layout/hierarchy3"/>
    <dgm:cxn modelId="{7DBD2686-698D-4147-9B3A-32F46D4BB8EC}" type="presOf" srcId="{808A0D36-C0A7-442C-9905-63E713614C59}" destId="{B5D96E5A-A087-4E1D-BD2B-9DB04E6D5D91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F72042A4-3D09-48DF-AAE8-EE99BB9B739D}" type="presParOf" srcId="{855749C9-25BC-45AC-B787-9457C050449F}" destId="{1E4DC371-F7C6-47CE-B90E-1AFFF13B3F0E}" srcOrd="0" destOrd="0" presId="urn:microsoft.com/office/officeart/2005/8/layout/hierarchy3"/>
    <dgm:cxn modelId="{37BF737F-76EA-4083-87E6-13399C30C2C6}" type="presParOf" srcId="{1E4DC371-F7C6-47CE-B90E-1AFFF13B3F0E}" destId="{77B1561D-399D-4DFB-9AB8-7B690400EE7B}" srcOrd="0" destOrd="0" presId="urn:microsoft.com/office/officeart/2005/8/layout/hierarchy3"/>
    <dgm:cxn modelId="{8472A70A-0BB8-4FE9-9A3B-29BC3909075A}" type="presParOf" srcId="{77B1561D-399D-4DFB-9AB8-7B690400EE7B}" destId="{7A996C81-500F-4B1F-B5A4-1B476941A02A}" srcOrd="0" destOrd="0" presId="urn:microsoft.com/office/officeart/2005/8/layout/hierarchy3"/>
    <dgm:cxn modelId="{C3D10E46-554C-4FA3-B45C-E28F58C7B78A}" type="presParOf" srcId="{77B1561D-399D-4DFB-9AB8-7B690400EE7B}" destId="{326860F1-B8CF-451E-A26A-39B929BC3F19}" srcOrd="1" destOrd="0" presId="urn:microsoft.com/office/officeart/2005/8/layout/hierarchy3"/>
    <dgm:cxn modelId="{7725A4D2-D6B9-400F-B78F-1ED717BB94C3}" type="presParOf" srcId="{1E4DC371-F7C6-47CE-B90E-1AFFF13B3F0E}" destId="{2E4345B9-8324-4DBE-9681-CF7D074FAF45}" srcOrd="1" destOrd="0" presId="urn:microsoft.com/office/officeart/2005/8/layout/hierarchy3"/>
    <dgm:cxn modelId="{2241CD7F-3787-4905-9163-AA55056B8C80}" type="presParOf" srcId="{2E4345B9-8324-4DBE-9681-CF7D074FAF45}" destId="{9971E873-05F1-4EAF-A9D9-BDBE047C5B80}" srcOrd="0" destOrd="0" presId="urn:microsoft.com/office/officeart/2005/8/layout/hierarchy3"/>
    <dgm:cxn modelId="{F4BA572F-4FA0-4131-B551-3DE49C62A5FE}" type="presParOf" srcId="{2E4345B9-8324-4DBE-9681-CF7D074FAF45}" destId="{B5D96E5A-A087-4E1D-BD2B-9DB04E6D5D91}" srcOrd="1" destOrd="0" presId="urn:microsoft.com/office/officeart/2005/8/layout/hierarchy3"/>
    <dgm:cxn modelId="{02BDBCD6-ECE8-4EC1-9A24-7ADD7669C2E3}" type="presParOf" srcId="{2E4345B9-8324-4DBE-9681-CF7D074FAF45}" destId="{0E92A2C9-2415-41C6-A002-7AA8880458A2}" srcOrd="2" destOrd="0" presId="urn:microsoft.com/office/officeart/2005/8/layout/hierarchy3"/>
    <dgm:cxn modelId="{31BB0B5E-6D53-41B2-A6A2-927F989D2300}" type="presParOf" srcId="{2E4345B9-8324-4DBE-9681-CF7D074FAF45}" destId="{F897B583-C49E-4BFF-A76D-4DE2F0BF93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Do you have a policy council in place at your program?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Yes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No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2" custScaleX="34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2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0D9CCD25-E841-4A86-9662-CFA44280B111}" type="presOf" srcId="{9F318CA6-08AB-4ABE-B349-676605B65D6C}" destId="{855749C9-25BC-45AC-B787-9457C050449F}" srcOrd="0" destOrd="0" presId="urn:microsoft.com/office/officeart/2005/8/layout/hierarchy3"/>
    <dgm:cxn modelId="{2D63F046-B3C7-41AF-9F21-D5243688FC48}" type="presOf" srcId="{808A0D36-C0A7-442C-9905-63E713614C59}" destId="{B5D96E5A-A087-4E1D-BD2B-9DB04E6D5D91}" srcOrd="0" destOrd="0" presId="urn:microsoft.com/office/officeart/2005/8/layout/hierarchy3"/>
    <dgm:cxn modelId="{E9CA0460-BB2B-4C88-8E1E-A8B1F24AD386}" type="presOf" srcId="{9A146820-8DA6-4ECD-AE57-ED6243E50C27}" destId="{9971E873-05F1-4EAF-A9D9-BDBE047C5B80}" srcOrd="0" destOrd="0" presId="urn:microsoft.com/office/officeart/2005/8/layout/hierarchy3"/>
    <dgm:cxn modelId="{9C8AA189-C3F3-4A44-8A4A-AB93E0617AB6}" type="presOf" srcId="{FA4617A2-F5A0-4CDB-80B2-28D94CF6BFEF}" destId="{F897B583-C49E-4BFF-A76D-4DE2F0BF93F9}" srcOrd="0" destOrd="0" presId="urn:microsoft.com/office/officeart/2005/8/layout/hierarchy3"/>
    <dgm:cxn modelId="{1E4BAD58-782C-4FF5-94F1-EDC45501D2C6}" type="presOf" srcId="{FC9D8059-D2E0-4C91-8D8D-A79D1FB79854}" destId="{326860F1-B8CF-451E-A26A-39B929BC3F19}" srcOrd="1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BEFC095B-93EA-4852-9EF2-0D7F97D6237D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14A28E54-ABAD-42C3-88B7-6C8CFC449860}" type="presOf" srcId="{5D672F48-C686-42A1-90B0-6E6019215D06}" destId="{0E92A2C9-2415-41C6-A002-7AA8880458A2}" srcOrd="0" destOrd="0" presId="urn:microsoft.com/office/officeart/2005/8/layout/hierarchy3"/>
    <dgm:cxn modelId="{220FACD5-FCB2-4F77-A01B-C8BEBE0E393A}" type="presParOf" srcId="{855749C9-25BC-45AC-B787-9457C050449F}" destId="{1E4DC371-F7C6-47CE-B90E-1AFFF13B3F0E}" srcOrd="0" destOrd="0" presId="urn:microsoft.com/office/officeart/2005/8/layout/hierarchy3"/>
    <dgm:cxn modelId="{EEE523B2-0758-4DCE-8E8E-42D13F3FDE40}" type="presParOf" srcId="{1E4DC371-F7C6-47CE-B90E-1AFFF13B3F0E}" destId="{77B1561D-399D-4DFB-9AB8-7B690400EE7B}" srcOrd="0" destOrd="0" presId="urn:microsoft.com/office/officeart/2005/8/layout/hierarchy3"/>
    <dgm:cxn modelId="{FE3B1401-7589-49EC-80E3-8CD973953853}" type="presParOf" srcId="{77B1561D-399D-4DFB-9AB8-7B690400EE7B}" destId="{7A996C81-500F-4B1F-B5A4-1B476941A02A}" srcOrd="0" destOrd="0" presId="urn:microsoft.com/office/officeart/2005/8/layout/hierarchy3"/>
    <dgm:cxn modelId="{A680FDD4-0863-4ED4-9130-38DA31217F9D}" type="presParOf" srcId="{77B1561D-399D-4DFB-9AB8-7B690400EE7B}" destId="{326860F1-B8CF-451E-A26A-39B929BC3F19}" srcOrd="1" destOrd="0" presId="urn:microsoft.com/office/officeart/2005/8/layout/hierarchy3"/>
    <dgm:cxn modelId="{CAC69C64-F24A-499F-B89C-ECD087E24840}" type="presParOf" srcId="{1E4DC371-F7C6-47CE-B90E-1AFFF13B3F0E}" destId="{2E4345B9-8324-4DBE-9681-CF7D074FAF45}" srcOrd="1" destOrd="0" presId="urn:microsoft.com/office/officeart/2005/8/layout/hierarchy3"/>
    <dgm:cxn modelId="{E5C83CB1-6D5A-4347-BFCB-4AFC2881F591}" type="presParOf" srcId="{2E4345B9-8324-4DBE-9681-CF7D074FAF45}" destId="{9971E873-05F1-4EAF-A9D9-BDBE047C5B80}" srcOrd="0" destOrd="0" presId="urn:microsoft.com/office/officeart/2005/8/layout/hierarchy3"/>
    <dgm:cxn modelId="{0800DF38-F2C3-4BE9-8E5D-8010B3429DE7}" type="presParOf" srcId="{2E4345B9-8324-4DBE-9681-CF7D074FAF45}" destId="{B5D96E5A-A087-4E1D-BD2B-9DB04E6D5D91}" srcOrd="1" destOrd="0" presId="urn:microsoft.com/office/officeart/2005/8/layout/hierarchy3"/>
    <dgm:cxn modelId="{C162573A-58C5-40CA-AC7B-4E581442A8EA}" type="presParOf" srcId="{2E4345B9-8324-4DBE-9681-CF7D074FAF45}" destId="{0E92A2C9-2415-41C6-A002-7AA8880458A2}" srcOrd="2" destOrd="0" presId="urn:microsoft.com/office/officeart/2005/8/layout/hierarchy3"/>
    <dgm:cxn modelId="{D828EEED-9AC9-4847-8294-B8CE616ED907}" type="presParOf" srcId="{2E4345B9-8324-4DBE-9681-CF7D074FAF45}" destId="{F897B583-C49E-4BFF-A76D-4DE2F0BF93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936507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Has your program ever had a targeted focus on  working with court-involved youth?</a:t>
          </a:r>
        </a:p>
      </dsp:txBody>
      <dsp:txXfrm>
        <a:off x="44107" y="980611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2442318"/>
          <a:ext cx="840432" cy="64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360"/>
              </a:lnTo>
              <a:lnTo>
                <a:pt x="840432" y="64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78077" y="2723352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Yes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9594" y="2744869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2442318"/>
          <a:ext cx="840432" cy="15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76"/>
              </a:lnTo>
              <a:lnTo>
                <a:pt x="840432" y="1566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8077" y="3641668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No</a:t>
          </a:r>
        </a:p>
      </dsp:txBody>
      <dsp:txXfrm>
        <a:off x="1699594" y="3663185"/>
        <a:ext cx="3962034" cy="691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936507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Do you have a policy council in place at your program?</a:t>
          </a:r>
        </a:p>
      </dsp:txBody>
      <dsp:txXfrm>
        <a:off x="44107" y="980611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2442318"/>
          <a:ext cx="840432" cy="64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360"/>
              </a:lnTo>
              <a:lnTo>
                <a:pt x="840432" y="64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78077" y="2723352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Yes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9594" y="2744869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2442318"/>
          <a:ext cx="840432" cy="15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76"/>
              </a:lnTo>
              <a:lnTo>
                <a:pt x="840432" y="1566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8077" y="3641668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No</a:t>
          </a:r>
        </a:p>
      </dsp:txBody>
      <dsp:txXfrm>
        <a:off x="1699594" y="3663185"/>
        <a:ext cx="3962034" cy="69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5BF8-99A9-468C-A467-9BE47257DDF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E88E1-08FA-4ABB-A933-69BCC8CB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51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0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80000"/>
              </a:lnSpc>
            </a:pPr>
            <a:endParaRPr lang="en-US" b="0" i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6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youth_servic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eta.gov/RExO/eta_default.cf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jdp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bhandbooks.org/files/tools/Pathways-To-Long-Term-Success-1211_0.pdf" TargetMode="External"/><Relationship Id="rId4" Type="http://schemas.openxmlformats.org/officeDocument/2006/relationships/hyperlink" Target="http://www.ybhandbooks.org/files/tools/LeadershipDev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zenomartin@youthbuild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mailto:lamado@youthbuild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YouthBuild Webinar Series</a:t>
            </a:r>
            <a:br>
              <a:rPr lang="en-US" dirty="0" smtClean="0"/>
            </a:br>
            <a:r>
              <a:rPr lang="en-US" dirty="0" smtClean="0"/>
              <a:t>Transformation for Court-Involved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March 3, 2015 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Division of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</a:rPr>
              <a:t>Youth Services 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– YouthBuild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4" y="2910354"/>
            <a:ext cx="4786312" cy="260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4923" y="3851196"/>
            <a:ext cx="681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+</a:t>
            </a:r>
            <a:endParaRPr lang="en-US" sz="6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667000"/>
            <a:ext cx="4461042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8" y="1828800"/>
            <a:ext cx="3057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953000" y="1857375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DOL </a:t>
            </a:r>
            <a:r>
              <a:rPr lang="en-US" sz="2000" b="1" dirty="0" smtClean="0">
                <a:latin typeface="Calibri"/>
                <a:ea typeface="Calibri"/>
                <a:cs typeface="Times New Roman"/>
              </a:rPr>
              <a:t>Grant </a:t>
            </a:r>
            <a:r>
              <a:rPr lang="en-US" sz="2000" b="1" dirty="0" smtClean="0">
                <a:effectLst/>
                <a:latin typeface="Calibri"/>
                <a:ea typeface="Calibri"/>
                <a:cs typeface="Times New Roman"/>
              </a:rPr>
              <a:t>Project 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Components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7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362200"/>
            <a:ext cx="40243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391" y="395216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1447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SMART Program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5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467436" y="2133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Enrollment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In-school retention for youth 17 </a:t>
            </a:r>
            <a:r>
              <a:rPr lang="en-US" dirty="0"/>
              <a:t>and </a:t>
            </a:r>
            <a:r>
              <a:rPr lang="en-US" dirty="0" smtClean="0"/>
              <a:t>under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HSE or HSD achievement for youth 17 and under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HSE </a:t>
            </a:r>
            <a:r>
              <a:rPr lang="en-US" dirty="0"/>
              <a:t>or </a:t>
            </a:r>
            <a:r>
              <a:rPr lang="en-US" dirty="0" smtClean="0"/>
              <a:t>HSD for youth 18 and over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Placement rate for youth 18 and over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Recidivism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Grant Performance Measures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98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343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362200"/>
            <a:ext cx="40243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1200" y="1447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SMART Program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2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Question 1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5605115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34886" y="1828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</a:t>
            </a:r>
            <a:endParaRPr lang="en-US" sz="3200" dirty="0"/>
          </a:p>
        </p:txBody>
      </p:sp>
      <p:pic>
        <p:nvPicPr>
          <p:cNvPr id="1027" name="Picture 3" descr="I:\SMART Initiative\Events and Trainings\2013 7.30 Smart II Conference\Pictures\SoBro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48" y="2446232"/>
            <a:ext cx="5186276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48114" y="2819400"/>
            <a:ext cx="6858000" cy="15240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700" dirty="0" smtClean="0"/>
              <a:t>Lashon Amado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Program Associate, Education and Youth Leadership  </a:t>
            </a:r>
          </a:p>
          <a:p>
            <a:pPr marL="0" indent="0">
              <a:buFont typeface="Arial" pitchFamily="34" charset="0"/>
              <a:buNone/>
            </a:pPr>
            <a:r>
              <a:rPr lang="en-US" sz="2700" dirty="0" smtClean="0"/>
              <a:t>YouthBuild USA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343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>
                <a:solidFill>
                  <a:schemeClr val="tx1"/>
                </a:solidFill>
              </a:rPr>
              <a:t>Policy </a:t>
            </a:r>
            <a:r>
              <a:rPr lang="en-US" sz="9600" dirty="0">
                <a:solidFill>
                  <a:schemeClr val="tx1"/>
                </a:solidFill>
              </a:rPr>
              <a:t>input to YouthBuild USA on program standards, design, and development to strengthen </a:t>
            </a:r>
            <a:r>
              <a:rPr lang="en-US" sz="9600" dirty="0" smtClean="0">
                <a:solidFill>
                  <a:schemeClr val="tx1"/>
                </a:solidFill>
              </a:rPr>
              <a:t>programs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9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>
                <a:solidFill>
                  <a:schemeClr val="tx1"/>
                </a:solidFill>
              </a:rPr>
              <a:t>Emphasis </a:t>
            </a:r>
            <a:r>
              <a:rPr lang="en-US" sz="9600" dirty="0">
                <a:solidFill>
                  <a:schemeClr val="tx1"/>
                </a:solidFill>
              </a:rPr>
              <a:t>on leadership and professional </a:t>
            </a:r>
            <a:r>
              <a:rPr lang="en-US" sz="9600" dirty="0" smtClean="0">
                <a:solidFill>
                  <a:schemeClr val="tx1"/>
                </a:solidFill>
              </a:rPr>
              <a:t>development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9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>
                <a:solidFill>
                  <a:schemeClr val="tx1"/>
                </a:solidFill>
              </a:rPr>
              <a:t>Empower </a:t>
            </a:r>
            <a:r>
              <a:rPr lang="en-US" sz="9600" dirty="0">
                <a:solidFill>
                  <a:schemeClr val="tx1"/>
                </a:solidFill>
              </a:rPr>
              <a:t>youth to be proactive in their communities and </a:t>
            </a:r>
            <a:r>
              <a:rPr lang="en-US" sz="9600" dirty="0" smtClean="0">
                <a:solidFill>
                  <a:schemeClr val="tx1"/>
                </a:solidFill>
              </a:rPr>
              <a:t>program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9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9600" dirty="0" smtClean="0">
                <a:solidFill>
                  <a:schemeClr val="tx1"/>
                </a:solidFill>
              </a:rPr>
              <a:t>Increase </a:t>
            </a:r>
            <a:r>
              <a:rPr lang="en-US" sz="9600" dirty="0">
                <a:solidFill>
                  <a:schemeClr val="tx1"/>
                </a:solidFill>
              </a:rPr>
              <a:t>awareness of juvenile justice and criminal justice issues on local and national </a:t>
            </a:r>
            <a:r>
              <a:rPr lang="en-US" sz="9600" dirty="0" smtClean="0">
                <a:solidFill>
                  <a:schemeClr val="tx1"/>
                </a:solidFill>
              </a:rPr>
              <a:t>levels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749" y="1155411"/>
            <a:ext cx="906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Goals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8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Question 2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27558273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Operations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Bi-weekly/monthly </a:t>
            </a:r>
            <a:r>
              <a:rPr lang="en-US" dirty="0"/>
              <a:t>conference </a:t>
            </a:r>
            <a:r>
              <a:rPr lang="en-US" dirty="0" smtClean="0"/>
              <a:t>calls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Personal challenges </a:t>
            </a:r>
            <a:r>
              <a:rPr lang="en-US" dirty="0"/>
              <a:t>(geared towards leadership development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Check-ins </a:t>
            </a:r>
            <a:r>
              <a:rPr lang="en-US" dirty="0"/>
              <a:t>(via phone or email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 </a:t>
            </a:r>
            <a:r>
              <a:rPr lang="en-US" dirty="0"/>
              <a:t>recommendations on issues on the community and program </a:t>
            </a:r>
            <a:r>
              <a:rPr lang="en-US" dirty="0" smtClean="0"/>
              <a:t>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Attend </a:t>
            </a:r>
            <a:r>
              <a:rPr lang="en-US" dirty="0"/>
              <a:t>national conferences and events</a:t>
            </a:r>
          </a:p>
        </p:txBody>
      </p:sp>
    </p:spTree>
    <p:extLst>
      <p:ext uri="{BB962C8B-B14F-4D97-AF65-F5344CB8AC3E}">
        <p14:creationId xmlns:p14="http://schemas.microsoft.com/office/powerpoint/2010/main" val="27688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Benefits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Leadership and </a:t>
            </a:r>
            <a:r>
              <a:rPr lang="en-US" dirty="0" smtClean="0"/>
              <a:t>professional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Connection </a:t>
            </a:r>
            <a:r>
              <a:rPr lang="en-US" dirty="0"/>
              <a:t>to the broader YouthBuild movement including </a:t>
            </a:r>
            <a:r>
              <a:rPr lang="en-US" dirty="0" smtClean="0"/>
              <a:t>graduate leadership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</a:t>
            </a:r>
            <a:r>
              <a:rPr lang="en-US" dirty="0"/>
              <a:t>knowledge of ex-offender rights to necessary support </a:t>
            </a:r>
            <a:r>
              <a:rPr lang="en-US" dirty="0" smtClean="0"/>
              <a:t>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</a:t>
            </a:r>
            <a:r>
              <a:rPr lang="en-US" dirty="0"/>
              <a:t>awareness of CJ and JJ issues across the nation</a:t>
            </a:r>
          </a:p>
        </p:txBody>
      </p:sp>
    </p:spTree>
    <p:extLst>
      <p:ext uri="{BB962C8B-B14F-4D97-AF65-F5344CB8AC3E}">
        <p14:creationId xmlns:p14="http://schemas.microsoft.com/office/powerpoint/2010/main" val="16930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Data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89% </a:t>
            </a:r>
            <a:r>
              <a:rPr lang="en-US" dirty="0" smtClean="0"/>
              <a:t>completed SMART, received </a:t>
            </a:r>
            <a:r>
              <a:rPr lang="en-US" dirty="0"/>
              <a:t>an </a:t>
            </a:r>
            <a:r>
              <a:rPr lang="en-US" dirty="0" smtClean="0"/>
              <a:t>award/certification, served </a:t>
            </a:r>
            <a:r>
              <a:rPr lang="en-US" dirty="0"/>
              <a:t>in </a:t>
            </a:r>
            <a:r>
              <a:rPr lang="en-US" dirty="0" smtClean="0"/>
              <a:t>leadership roles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84</a:t>
            </a:r>
            <a:r>
              <a:rPr lang="en-US" dirty="0"/>
              <a:t>% </a:t>
            </a:r>
            <a:r>
              <a:rPr lang="en-US" dirty="0" smtClean="0"/>
              <a:t>were placed </a:t>
            </a:r>
            <a:r>
              <a:rPr lang="en-US" dirty="0"/>
              <a:t>in </a:t>
            </a:r>
            <a:r>
              <a:rPr lang="en-US" dirty="0" smtClean="0"/>
              <a:t>postsecondary education </a:t>
            </a:r>
            <a:r>
              <a:rPr lang="en-US" dirty="0"/>
              <a:t>or </a:t>
            </a:r>
            <a:r>
              <a:rPr lang="en-US" dirty="0" smtClean="0"/>
              <a:t>employment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68</a:t>
            </a:r>
            <a:r>
              <a:rPr lang="en-US" dirty="0"/>
              <a:t>% </a:t>
            </a:r>
            <a:r>
              <a:rPr lang="en-US" dirty="0" smtClean="0"/>
              <a:t>were </a:t>
            </a:r>
            <a:r>
              <a:rPr lang="en-US" dirty="0"/>
              <a:t>under </a:t>
            </a:r>
            <a:r>
              <a:rPr lang="en-US" dirty="0" smtClean="0"/>
              <a:t>justice system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Success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Letter to President Obama </a:t>
            </a:r>
            <a:r>
              <a:rPr lang="en-US" sz="2400" dirty="0" smtClean="0"/>
              <a:t>in </a:t>
            </a:r>
            <a:r>
              <a:rPr lang="en-US" sz="2400" dirty="0"/>
              <a:t>support of </a:t>
            </a:r>
            <a:r>
              <a:rPr lang="en-US" sz="2400" dirty="0" smtClean="0"/>
              <a:t> My </a:t>
            </a:r>
            <a:r>
              <a:rPr lang="en-US" sz="2400" dirty="0"/>
              <a:t>Brother’s Keeper </a:t>
            </a:r>
            <a:r>
              <a:rPr lang="en-US" sz="2400" dirty="0" smtClean="0"/>
              <a:t>Initiative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I:\SMART Initiative\Events and Trainings\2013 7.30 Smart II Conference\Pictures\Fresno\Stop the Viol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79" y="2971800"/>
            <a:ext cx="527685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Success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Council member named 2014 Corps                       Member of the Year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200400"/>
            <a:ext cx="387191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11817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 Success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 smtClean="0"/>
              <a:t>Council member presented at Ohio State University on the effectiveness of re-entry programs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81200"/>
            <a:ext cx="42291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" y="11373"/>
            <a:ext cx="2590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34886" y="1828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SMART START Advisory </a:t>
            </a:r>
            <a:r>
              <a:rPr lang="en-US" sz="3200" dirty="0" smtClean="0"/>
              <a:t>Council</a:t>
            </a:r>
            <a:endParaRPr lang="en-US" sz="3200" dirty="0"/>
          </a:p>
        </p:txBody>
      </p:sp>
      <p:pic>
        <p:nvPicPr>
          <p:cNvPr id="2050" name="Picture 2" descr="I:\SMART Initiative\Events and Trainings\2013 7.30 Smart II Conference\Pictures\San Jose\196485_675565265793734_200208750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267199" cy="37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Discussion</a:t>
            </a:r>
            <a:endParaRPr lang="en-US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8763000" cy="510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663" indent="-3476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Participate in open discussion with facilitators and peers. Phones will be un-muted.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courteous. Reduce extraneous noise for the best audio quality by muting your phone, if you are not speaking.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Choose the breakout room based on the number shown on your screen. 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7663" indent="-347663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may take a few minutes for the room number to appear on your screen.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477000" y="5638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sweatpublicspeaking.com/wp-content/uploads/2010/03/Hands-Rais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1648" y="3200400"/>
            <a:ext cx="4956048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6350" stA="50000" endPos="40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Report Back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04800" y="1828800"/>
            <a:ext cx="5943600" cy="2438400"/>
          </a:xfrm>
          <a:prstGeom prst="homePlate">
            <a:avLst>
              <a:gd name="adj" fmla="val 4564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What was discussed during the session?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What questions consistently surfaced?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900" b="1" dirty="0" smtClean="0">
                <a:solidFill>
                  <a:srgbClr val="00B050"/>
                </a:solidFill>
              </a:rPr>
              <a:t>Division </a:t>
            </a:r>
            <a:r>
              <a:rPr lang="en-US" sz="1900" b="1" dirty="0">
                <a:solidFill>
                  <a:srgbClr val="00B050"/>
                </a:solidFill>
              </a:rPr>
              <a:t>of Youth </a:t>
            </a:r>
            <a:r>
              <a:rPr lang="en-US" sz="1900" b="1" dirty="0" smtClean="0">
                <a:solidFill>
                  <a:srgbClr val="00B050"/>
                </a:solidFill>
              </a:rPr>
              <a:t>Services</a:t>
            </a:r>
            <a:r>
              <a:rPr lang="en-US" sz="1800" b="1" dirty="0" smtClean="0">
                <a:solidFill>
                  <a:srgbClr val="00B050"/>
                </a:solidFill>
              </a:rPr>
              <a:t>		              </a:t>
            </a: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www.doleta.gov/youth_services/</a:t>
            </a:r>
            <a:endParaRPr lang="en-US" sz="1900" dirty="0" smtClean="0"/>
          </a:p>
          <a:p>
            <a:pPr marL="0" indent="0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division is primarily responsible for coordinating all youth-related workforce activities, providing leadership, policy direction, program administration, technical assistance and guidance, and support activities for youth programs as </a:t>
            </a:r>
            <a:r>
              <a:rPr lang="en-US" sz="1800" dirty="0" smtClean="0"/>
              <a:t>authorized</a:t>
            </a:r>
          </a:p>
          <a:p>
            <a:pPr>
              <a:buFont typeface="Wingdings" pitchFamily="2" charset="2"/>
              <a:buChar char="v"/>
            </a:pPr>
            <a:r>
              <a:rPr lang="en-US" sz="1900" b="1" dirty="0" smtClean="0">
                <a:solidFill>
                  <a:srgbClr val="00B050"/>
                </a:solidFill>
              </a:rPr>
              <a:t>Reintegration </a:t>
            </a:r>
            <a:r>
              <a:rPr lang="en-US" sz="1900" b="1" dirty="0">
                <a:solidFill>
                  <a:srgbClr val="00B050"/>
                </a:solidFill>
              </a:rPr>
              <a:t>of Ex-Offenders </a:t>
            </a:r>
            <a:r>
              <a:rPr lang="en-US" sz="1900" b="1" dirty="0" smtClean="0">
                <a:solidFill>
                  <a:srgbClr val="00B050"/>
                </a:solidFill>
              </a:rPr>
              <a:t>Program </a:t>
            </a:r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</a:t>
            </a:r>
            <a:r>
              <a:rPr lang="en-US" sz="1900" dirty="0" smtClean="0">
                <a:hlinkClick r:id="rId4"/>
              </a:rPr>
              <a:t>www.doleta.gov/RExO/eta_default.cfm</a:t>
            </a:r>
            <a:endParaRPr lang="en-US" sz="19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Division of Youth Services also houses the Reintegration of Ex-Offenders (RExO) Program.  This program consists of a portfolio of grant projects providing pre- and post-release services to both eligible youth and adult offender populations.  </a:t>
            </a:r>
            <a:r>
              <a:rPr lang="en-US" sz="1800" dirty="0" smtClean="0"/>
              <a:t>RExO </a:t>
            </a:r>
            <a:r>
              <a:rPr lang="en-US" sz="1800" dirty="0"/>
              <a:t>is home to a number of TA resources designed to strengthen communities through the application of proven mentoring, job training, education, legal aid, and other comprehensive technical assistance resources and services.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26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0" y="26543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Mark W. Smith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Workforce Analyst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United States Department of Labor</a:t>
            </a:r>
            <a:endParaRPr lang="en-US" dirty="0"/>
          </a:p>
        </p:txBody>
      </p:sp>
      <p:pic>
        <p:nvPicPr>
          <p:cNvPr id="4" name="Picture 2" descr="C:\Users\mzenomartin\AppData\Local\Microsoft\Windows\Temporary Internet Files\Content.Outlook\2B69QIZ3\Mark Smith Pi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2273301"/>
            <a:ext cx="17088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87963"/>
          </a:xfrm>
        </p:spPr>
        <p:txBody>
          <a:bodyPr>
            <a:normAutofit lnSpcReduction="10000"/>
          </a:bodyPr>
          <a:lstStyle/>
          <a:p>
            <a:pPr marL="231775" indent="-231775">
              <a:buFont typeface="Wingdings" pitchFamily="2" charset="2"/>
              <a:buChar char="v"/>
            </a:pPr>
            <a:r>
              <a:rPr lang="en-US" sz="1800" b="1" dirty="0">
                <a:solidFill>
                  <a:srgbClr val="00B050"/>
                </a:solidFill>
              </a:rPr>
              <a:t>The Office of Juvenile Justice and Delinquency Prevention 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://www.ojjdp.gov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Office of Juvenile Justice and Delinquency </a:t>
            </a:r>
            <a:r>
              <a:rPr lang="en-US" sz="1800" dirty="0" smtClean="0"/>
              <a:t>Prevention (OJJDP) </a:t>
            </a:r>
            <a:r>
              <a:rPr lang="en-US" sz="1800" dirty="0"/>
              <a:t>is a Department of Justice Program, which provides support to local and state governments in an effort to improve the juvenile justice system. The OJJDP Model Programs </a:t>
            </a:r>
            <a:r>
              <a:rPr lang="en-US" sz="1800" dirty="0" smtClean="0"/>
              <a:t>Guide is </a:t>
            </a:r>
            <a:r>
              <a:rPr lang="en-US" sz="1800" dirty="0"/>
              <a:t>an excellent resource for anyone working in the juvenile justice system. 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 smtClean="0">
                <a:solidFill>
                  <a:srgbClr val="00B050"/>
                </a:solidFill>
              </a:rPr>
              <a:t>Leadership </a:t>
            </a:r>
            <a:r>
              <a:rPr lang="en-US" sz="1800" b="1" dirty="0">
                <a:solidFill>
                  <a:srgbClr val="00B050"/>
                </a:solidFill>
              </a:rPr>
              <a:t>Development at a </a:t>
            </a:r>
            <a:r>
              <a:rPr lang="en-US" sz="1800" b="1" dirty="0" err="1">
                <a:solidFill>
                  <a:srgbClr val="00B050"/>
                </a:solidFill>
              </a:rPr>
              <a:t>YouthBuild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Program  </a:t>
            </a:r>
            <a:r>
              <a:rPr lang="en-US" sz="1800" dirty="0">
                <a:solidFill>
                  <a:srgbClr val="00B050"/>
                </a:solidFill>
                <a:hlinkClick r:id="rId4"/>
              </a:rPr>
              <a:t>http://www.ybhandbooks.org/files/tools/LeadershipDev.pdf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Leadership Development at a YouthBuild Program </a:t>
            </a:r>
            <a:r>
              <a:rPr lang="en-US" sz="1800" dirty="0" err="1" smtClean="0"/>
              <a:t>program</a:t>
            </a:r>
            <a:r>
              <a:rPr lang="en-US" sz="1800" dirty="0" smtClean="0"/>
              <a:t> manual offers </a:t>
            </a:r>
            <a:r>
              <a:rPr lang="en-US" sz="1800" dirty="0"/>
              <a:t>advice on how to plan, organize, and implement the leadership development component of a YouthBuild program. </a:t>
            </a:r>
          </a:p>
          <a:p>
            <a:pPr>
              <a:buFont typeface="Wingdings" pitchFamily="2" charset="2"/>
              <a:buChar char="v"/>
            </a:pPr>
            <a:r>
              <a:rPr lang="en-US" sz="1800" b="1" dirty="0">
                <a:solidFill>
                  <a:srgbClr val="00B050"/>
                </a:solidFill>
              </a:rPr>
              <a:t>Pathways to Long-Term Success for </a:t>
            </a:r>
            <a:r>
              <a:rPr lang="en-US" sz="1800" b="1" dirty="0" err="1">
                <a:solidFill>
                  <a:srgbClr val="00B050"/>
                </a:solidFill>
              </a:rPr>
              <a:t>YouthBuild</a:t>
            </a:r>
            <a:r>
              <a:rPr lang="en-US" sz="1800" b="1" dirty="0">
                <a:solidFill>
                  <a:srgbClr val="00B050"/>
                </a:solidFill>
              </a:rPr>
              <a:t> Students 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  <a:hlinkClick r:id="rId5"/>
              </a:rPr>
              <a:t>http://www.ybhandbooks.org/files/tools/Pathways-To-Long-Term-Success-1211_0.pdf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Pathways to Long-Term </a:t>
            </a:r>
            <a:r>
              <a:rPr lang="en-US" sz="1800" dirty="0" smtClean="0"/>
              <a:t>Success </a:t>
            </a:r>
            <a:r>
              <a:rPr lang="en-US" sz="1800" dirty="0"/>
              <a:t>for YouthBuild Students </a:t>
            </a:r>
            <a:r>
              <a:rPr lang="en-US" sz="1800" dirty="0" smtClean="0"/>
              <a:t>program manual </a:t>
            </a:r>
            <a:r>
              <a:rPr lang="en-US" sz="1800" dirty="0"/>
              <a:t>will help your program develop a comprehensive plan for the post-program success of your students.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905000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Monica Zeno-Martin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Senior Vice President for Program Impact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YouthBuild USA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3"/>
              </a:rPr>
              <a:t>mzenomartin@youthbuild.org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087" y="4191000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Lashon Amado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Program Associate, Education and Youth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Leadership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YouthBuild USA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lamado@youthbuild.org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123" name="Picture 3" descr="C:\Users\mlamb\AppData\Local\Microsoft\Windows\Temporary Internet Files\Content.IE5\6LU72YX7\MP9004386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819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41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Date! </a:t>
            </a:r>
            <a:endParaRPr lang="en-US" dirty="0"/>
          </a:p>
        </p:txBody>
      </p:sp>
      <p:pic>
        <p:nvPicPr>
          <p:cNvPr id="5122" name="Picture 2" descr="C:\Users\mlamb\AppData\Local\Microsoft\Windows\Temporary Internet Files\Content.IE5\8DMP7EC1\MP900422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720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0" y="1143000"/>
            <a:ext cx="6705600" cy="44196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n-US" sz="2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	“Protecting </a:t>
            </a:r>
            <a:r>
              <a:rPr lang="en-US" sz="2600" dirty="0">
                <a:solidFill>
                  <a:srgbClr val="FF0000"/>
                </a:solidFill>
                <a:latin typeface="Tahoma" pitchFamily="34" charset="0"/>
              </a:rPr>
              <a:t>our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Communities 	through </a:t>
            </a:r>
            <a:r>
              <a:rPr lang="en-US" sz="2600" dirty="0">
                <a:solidFill>
                  <a:srgbClr val="FF0000"/>
                </a:solidFill>
                <a:latin typeface="Tahoma" pitchFamily="34" charset="0"/>
              </a:rPr>
              <a:t>Environmental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Service”</a:t>
            </a:r>
          </a:p>
          <a:p>
            <a:r>
              <a:rPr lang="en-US" sz="2600" smtClean="0">
                <a:solidFill>
                  <a:srgbClr val="FF0000"/>
                </a:solidFill>
                <a:latin typeface="Tahoma" pitchFamily="34" charset="0"/>
              </a:rPr>
              <a:t>	April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7, 2015 at 2:00 PM (ET)</a:t>
            </a:r>
          </a:p>
          <a:p>
            <a:endParaRPr lang="en-US" sz="2600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in this webinar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800" dirty="0"/>
              <a:t>Participants will receive </a:t>
            </a:r>
            <a:r>
              <a:rPr lang="en-US" sz="2800" dirty="0" smtClean="0"/>
              <a:t>recommendations on supporting </a:t>
            </a:r>
            <a:r>
              <a:rPr lang="en-US" sz="2800" dirty="0"/>
              <a:t>court-involved youth in attaining post-program success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800" dirty="0" smtClean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8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800" dirty="0" smtClean="0"/>
              <a:t>Participants </a:t>
            </a:r>
            <a:r>
              <a:rPr lang="en-US" sz="2800" dirty="0"/>
              <a:t>will be given considerations to support the implementation </a:t>
            </a:r>
            <a:r>
              <a:rPr lang="en-US" sz="2800" dirty="0" smtClean="0"/>
              <a:t>of student-focused </a:t>
            </a:r>
            <a:r>
              <a:rPr lang="en-US" sz="2800" dirty="0"/>
              <a:t>leadership development </a:t>
            </a:r>
            <a:r>
              <a:rPr lang="en-US" sz="2800" dirty="0" smtClean="0"/>
              <a:t>initiatives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800" dirty="0" smtClean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8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800" dirty="0"/>
              <a:t>Participants will be able to network and peer share promising strategies.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Webinar Format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Overview of the content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Discussion in breakout rooms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Report back from breakout rooms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Webinar feedback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1752601"/>
            <a:ext cx="68580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Monica Zeno-Martin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Senior Vice President for Program Impact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YouthBuild USA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09800" y="4267200"/>
            <a:ext cx="6858000" cy="15240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700" dirty="0" smtClean="0"/>
              <a:t>Lashon Amado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Program Associate, Education and Youth Leadership  </a:t>
            </a:r>
          </a:p>
          <a:p>
            <a:pPr marL="0" indent="0">
              <a:buFont typeface="Arial" pitchFamily="34" charset="0"/>
              <a:buNone/>
            </a:pPr>
            <a:r>
              <a:rPr lang="en-US" sz="2700" dirty="0" smtClean="0"/>
              <a:t>YouthBuild USA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5304"/>
            <a:ext cx="183917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" y="4038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2960"/>
            <a:ext cx="18415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665413"/>
            <a:ext cx="69738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Grant background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Overview of  student-led leadership development initiative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Q &amp; A via chat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DOL Court-Involved Youth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3900" dirty="0" smtClean="0"/>
              <a:t>High Poverty/High Crime grant</a:t>
            </a:r>
          </a:p>
          <a:p>
            <a:pPr marL="0" indent="0">
              <a:buNone/>
            </a:pPr>
            <a:r>
              <a:rPr lang="en-US" sz="3900" dirty="0"/>
              <a:t> </a:t>
            </a:r>
            <a:r>
              <a:rPr lang="en-US" sz="3900" dirty="0" smtClean="0"/>
              <a:t>    US </a:t>
            </a:r>
            <a:r>
              <a:rPr lang="en-US" sz="3900" dirty="0"/>
              <a:t>DOL Reintegration of Ex-Offenders Program</a:t>
            </a:r>
            <a:endParaRPr lang="en-US" sz="39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33" y="1524000"/>
            <a:ext cx="3657600" cy="146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&quot;/&gt;&lt;property id=&quot;20307&quot; value=&quot;256&quot;/&gt;&lt;/object&gt;&lt;object type=&quot;3&quot; unique_id=&quot;11406&quot;&gt;&lt;property id=&quot;20148&quot; value=&quot;5&quot;/&gt;&lt;property id=&quot;20300&quot; value=&quot;Slide 2&quot;/&gt;&lt;property id=&quot;20307&quot; value=&quot;257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813</Words>
  <Application>Microsoft Office PowerPoint</Application>
  <PresentationFormat>On-screen Show (4:3)</PresentationFormat>
  <Paragraphs>307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Networking trio design template</vt:lpstr>
      <vt:lpstr>YouthBuild Webinar Series Transformation for Court-Involved Youth</vt:lpstr>
      <vt:lpstr>Where are you?</vt:lpstr>
      <vt:lpstr>Moderator</vt:lpstr>
      <vt:lpstr>Here’s what you can expect in this webinar</vt:lpstr>
      <vt:lpstr>Webinar Format</vt:lpstr>
      <vt:lpstr>Presenters</vt:lpstr>
      <vt:lpstr>Presenter</vt:lpstr>
      <vt:lpstr>Presentation Overview</vt:lpstr>
      <vt:lpstr>US DOL Court-Involved Youth Initiative</vt:lpstr>
      <vt:lpstr>PowerPoint Presentation</vt:lpstr>
      <vt:lpstr>PowerPoint Presentation</vt:lpstr>
      <vt:lpstr>PowerPoint Presentation</vt:lpstr>
      <vt:lpstr>PowerPoint Presentation</vt:lpstr>
      <vt:lpstr>Question 1</vt:lpstr>
      <vt:lpstr>PowerPoint Presentation</vt:lpstr>
      <vt:lpstr>Presenter</vt:lpstr>
      <vt:lpstr>PowerPoint Presentation</vt:lpstr>
      <vt:lpstr>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Report Back</vt:lpstr>
      <vt:lpstr>Resources</vt:lpstr>
      <vt:lpstr>Resources</vt:lpstr>
      <vt:lpstr>Contact Information</vt:lpstr>
      <vt:lpstr>Save the Date!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2015-03-03T16:11:22Z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