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9" r:id="rId2"/>
    <p:sldId id="261" r:id="rId3"/>
    <p:sldId id="276" r:id="rId4"/>
    <p:sldId id="273" r:id="rId5"/>
    <p:sldId id="274" r:id="rId6"/>
    <p:sldId id="275" r:id="rId7"/>
    <p:sldId id="278" r:id="rId8"/>
    <p:sldId id="263" r:id="rId9"/>
    <p:sldId id="264" r:id="rId10"/>
    <p:sldId id="283" r:id="rId11"/>
    <p:sldId id="280" r:id="rId12"/>
    <p:sldId id="281" r:id="rId13"/>
    <p:sldId id="266" r:id="rId14"/>
    <p:sldId id="277" r:id="rId15"/>
    <p:sldId id="270" r:id="rId16"/>
    <p:sldId id="282" r:id="rId17"/>
    <p:sldId id="271" r:id="rId18"/>
    <p:sldId id="260" r:id="rId19"/>
  </p:sldIdLst>
  <p:sldSz cx="9144000" cy="6858000" type="screen4x3"/>
  <p:notesSz cx="6858000" cy="9144000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857" autoAdjust="0"/>
  </p:normalViewPr>
  <p:slideViewPr>
    <p:cSldViewPr snapToGrid="0" snapToObjects="1">
      <p:cViewPr varScale="1">
        <p:scale>
          <a:sx n="63" d="100"/>
          <a:sy n="63" d="100"/>
        </p:scale>
        <p:origin x="1954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90" d="100"/>
        <a:sy n="190" d="100"/>
      </p:scale>
      <p:origin x="0" y="-70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BC296F-6B08-0D44-A9B2-B6811D05F4DF}" type="doc">
      <dgm:prSet loTypeId="urn:microsoft.com/office/officeart/2005/8/layout/hierarchy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D68C50-D3B4-1848-8EA9-4FFB00864135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U.S. Department of Labor, Employment &amp; Training Administration</a:t>
          </a:r>
        </a:p>
        <a:p>
          <a:r>
            <a:rPr lang="en-US" dirty="0" smtClean="0">
              <a:latin typeface="Arial"/>
              <a:cs typeface="Arial"/>
            </a:rPr>
            <a:t>(National)</a:t>
          </a:r>
          <a:endParaRPr lang="en-US" dirty="0">
            <a:latin typeface="Arial"/>
            <a:cs typeface="Arial"/>
          </a:endParaRPr>
        </a:p>
      </dgm:t>
    </dgm:pt>
    <dgm:pt modelId="{C64748D1-2C8B-A14B-A4D8-276463D34889}" type="par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10808CB-713F-4A43-B272-E94CA8951D74}" type="sibTrans" cxnId="{00C15A7B-2F8F-CD46-ACBA-03CD10F2AD7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8A164DB-0700-5F46-B9A1-B027F1405942}">
      <dgm:prSet phldrT="[Text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Jobs for the Future</a:t>
          </a:r>
          <a:endParaRPr lang="en-US" dirty="0">
            <a:latin typeface="Arial"/>
            <a:cs typeface="Arial"/>
          </a:endParaRPr>
        </a:p>
      </dgm:t>
    </dgm:pt>
    <dgm:pt modelId="{0178B1F8-C721-3C49-BCE7-F32F860131AA}" type="parTrans" cxnId="{84B06D85-AA08-1949-9B9E-E557D93AEFA7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6822A150-B292-CF46-B564-9EB9535ABC01}" type="sibTrans" cxnId="{84B06D85-AA08-1949-9B9E-E557D93AEFA7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C16ADBA1-3329-D64D-A923-73E71D12330C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CalState/Merlot</a:t>
          </a:r>
          <a:endParaRPr lang="en-US" dirty="0">
            <a:latin typeface="Arial"/>
            <a:cs typeface="Arial"/>
          </a:endParaRPr>
        </a:p>
      </dgm:t>
    </dgm:pt>
    <dgm:pt modelId="{BF72FF2E-35B7-4846-8E6D-4DE70B77A411}" type="parTrans" cxnId="{524DC614-0EBD-A44F-A552-9AEFEBDE5A29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F805A922-6147-2E46-942F-8B580B8F2F52}" type="sibTrans" cxnId="{524DC614-0EBD-A44F-A552-9AEFEBDE5A29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04C027A2-CDF1-4642-90C9-E6FADE5C1CF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Maher &amp; Maher </a:t>
          </a:r>
          <a:endParaRPr lang="en-US" dirty="0">
            <a:latin typeface="Arial"/>
            <a:cs typeface="Arial"/>
          </a:endParaRPr>
        </a:p>
      </dgm:t>
    </dgm:pt>
    <dgm:pt modelId="{E7BD5B4E-AF1C-5942-BF7B-D719F1B71C54}" type="parTrans" cxnId="{23956645-1DC0-1540-A6F7-3166E06C744F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D774972B-31DD-4143-B0A6-441769B7E435}" type="sibTrans" cxnId="{23956645-1DC0-1540-A6F7-3166E06C744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53F5683-D125-1745-B0B8-1CD860D8BF34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American Association of Community Colleges</a:t>
          </a:r>
          <a:endParaRPr lang="en-US" dirty="0">
            <a:latin typeface="Arial"/>
            <a:cs typeface="Arial"/>
          </a:endParaRPr>
        </a:p>
      </dgm:t>
    </dgm:pt>
    <dgm:pt modelId="{36D2DD83-68FB-C240-924B-E53FB664BB4E}" type="parTrans" cxnId="{C1FF95B4-E4DC-AA4B-9EF3-4AF243CFF51C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79F04441-1C88-1849-B00C-3C72638C23F4}" type="sibTrans" cxnId="{C1FF95B4-E4DC-AA4B-9EF3-4AF243CFF51C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A9C14472-D648-1E4E-93C1-1B7ED9FB14CB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U.S. National Science Foundation</a:t>
          </a:r>
          <a:endParaRPr lang="en-US" dirty="0">
            <a:latin typeface="Arial"/>
            <a:cs typeface="Arial"/>
          </a:endParaRPr>
        </a:p>
      </dgm:t>
    </dgm:pt>
    <dgm:pt modelId="{C28AFA86-DA72-D148-8BA6-CDE66A22ADD7}" type="par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C7C4805-A7D9-0E4C-BA4D-11BEC16A39B1}" type="sibTrans" cxnId="{D986B12A-8A55-FD4B-A0E9-8319BE8E7C2F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4037DDB7-9DFB-2F42-BD74-0FCCD1F41ED7}">
      <dgm:prSet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n-US" dirty="0" smtClean="0">
              <a:latin typeface="Arial"/>
              <a:cs typeface="Arial"/>
            </a:rPr>
            <a:t>ATE Centers</a:t>
          </a:r>
          <a:endParaRPr lang="en-US" dirty="0">
            <a:latin typeface="Arial"/>
            <a:cs typeface="Arial"/>
          </a:endParaRPr>
        </a:p>
      </dgm:t>
    </dgm:pt>
    <dgm:pt modelId="{A540A28C-5C8C-0547-9B97-A77B409D9B33}" type="parTrans" cxnId="{93A9B619-78AE-6C45-90F5-A9899870EE5A}">
      <dgm:prSet/>
      <dgm:spPr>
        <a:ln w="12700">
          <a:solidFill>
            <a:schemeClr val="tx2">
              <a:lumMod val="75000"/>
            </a:schemeClr>
          </a:solidFill>
        </a:ln>
      </dgm:spPr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E9BFF95-E0AE-0C40-BE6B-2A6D56B5E341}" type="sibTrans" cxnId="{93A9B619-78AE-6C45-90F5-A9899870EE5A}">
      <dgm:prSet/>
      <dgm:spPr/>
      <dgm:t>
        <a:bodyPr/>
        <a:lstStyle/>
        <a:p>
          <a:endParaRPr lang="en-US">
            <a:latin typeface="Arial"/>
            <a:cs typeface="Arial"/>
          </a:endParaRPr>
        </a:p>
      </dgm:t>
    </dgm:pt>
    <dgm:pt modelId="{3442899B-68FA-A643-8DAB-214E62BD7585}" type="pres">
      <dgm:prSet presAssocID="{00BC296F-6B08-0D44-A9B2-B6811D05F4D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4946BA7-3CE5-114A-B785-C8F3E1B4DA49}" type="pres">
      <dgm:prSet presAssocID="{BBD68C50-D3B4-1848-8EA9-4FFB00864135}" presName="hierRoot1" presStyleCnt="0"/>
      <dgm:spPr/>
    </dgm:pt>
    <dgm:pt modelId="{FC73F032-B618-114B-BB16-4A4C1BCF590B}" type="pres">
      <dgm:prSet presAssocID="{BBD68C50-D3B4-1848-8EA9-4FFB00864135}" presName="composite" presStyleCnt="0"/>
      <dgm:spPr/>
    </dgm:pt>
    <dgm:pt modelId="{5C1FE5D2-DC51-E14D-8544-A3E28AE58614}" type="pres">
      <dgm:prSet presAssocID="{BBD68C50-D3B4-1848-8EA9-4FFB00864135}" presName="background" presStyleLbl="node0" presStyleIdx="0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9A4F00F8-6A67-5C4B-9E84-0DC5D6ECE23B}" type="pres">
      <dgm:prSet presAssocID="{BBD68C50-D3B4-1848-8EA9-4FFB00864135}" presName="text" presStyleLbl="fgAcc0" presStyleIdx="0" presStyleCnt="2" custScaleX="113597" custScaleY="109950" custLinFactNeighborX="-52844" custLinFactNeighborY="-14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49ABFA-C967-9C42-B010-A9C274257A25}" type="pres">
      <dgm:prSet presAssocID="{BBD68C50-D3B4-1848-8EA9-4FFB00864135}" presName="hierChild2" presStyleCnt="0"/>
      <dgm:spPr/>
    </dgm:pt>
    <dgm:pt modelId="{11F25EAC-EF1F-0A41-A139-8A007967E6A7}" type="pres">
      <dgm:prSet presAssocID="{0178B1F8-C721-3C49-BCE7-F32F860131AA}" presName="Name10" presStyleLbl="parChTrans1D2" presStyleIdx="0" presStyleCnt="3"/>
      <dgm:spPr/>
      <dgm:t>
        <a:bodyPr/>
        <a:lstStyle/>
        <a:p>
          <a:endParaRPr lang="en-US"/>
        </a:p>
      </dgm:t>
    </dgm:pt>
    <dgm:pt modelId="{04491E9E-CE1E-5344-887E-292CA6D9A973}" type="pres">
      <dgm:prSet presAssocID="{08A164DB-0700-5F46-B9A1-B027F1405942}" presName="hierRoot2" presStyleCnt="0"/>
      <dgm:spPr/>
    </dgm:pt>
    <dgm:pt modelId="{69A53F18-03FD-0740-8D9D-0514558B4A06}" type="pres">
      <dgm:prSet presAssocID="{08A164DB-0700-5F46-B9A1-B027F1405942}" presName="composite2" presStyleCnt="0"/>
      <dgm:spPr/>
    </dgm:pt>
    <dgm:pt modelId="{783A5137-820A-D847-B8CC-B414AB8AF267}" type="pres">
      <dgm:prSet presAssocID="{08A164DB-0700-5F46-B9A1-B027F1405942}" presName="background2" presStyleLbl="node2" presStyleIdx="0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6E50DDCC-9308-574D-9786-08EE1640B632}" type="pres">
      <dgm:prSet presAssocID="{08A164DB-0700-5F46-B9A1-B027F1405942}" presName="text2" presStyleLbl="fgAcc2" presStyleIdx="0" presStyleCnt="3" custLinFactNeighborX="-36939" custLinFactNeighborY="-12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859B20-A491-C14E-8B47-262AD3FB3C9C}" type="pres">
      <dgm:prSet presAssocID="{08A164DB-0700-5F46-B9A1-B027F1405942}" presName="hierChild3" presStyleCnt="0"/>
      <dgm:spPr/>
    </dgm:pt>
    <dgm:pt modelId="{730BCF91-5994-2044-81BC-E029013DA0AA}" type="pres">
      <dgm:prSet presAssocID="{E7BD5B4E-AF1C-5942-BF7B-D719F1B71C54}" presName="Name17" presStyleLbl="parChTrans1D3" presStyleIdx="0" presStyleCnt="2"/>
      <dgm:spPr/>
      <dgm:t>
        <a:bodyPr/>
        <a:lstStyle/>
        <a:p>
          <a:endParaRPr lang="en-US"/>
        </a:p>
      </dgm:t>
    </dgm:pt>
    <dgm:pt modelId="{8BDEB65C-7C86-7645-A3A3-D94EBA93D6FD}" type="pres">
      <dgm:prSet presAssocID="{04C027A2-CDF1-4642-90C9-E6FADE5C1CFB}" presName="hierRoot3" presStyleCnt="0"/>
      <dgm:spPr/>
    </dgm:pt>
    <dgm:pt modelId="{15A826FD-21B7-714F-A8CA-0CACF4907DED}" type="pres">
      <dgm:prSet presAssocID="{04C027A2-CDF1-4642-90C9-E6FADE5C1CFB}" presName="composite3" presStyleCnt="0"/>
      <dgm:spPr/>
    </dgm:pt>
    <dgm:pt modelId="{D841183A-AE99-E34F-AEEC-BFDDDA6B149E}" type="pres">
      <dgm:prSet presAssocID="{04C027A2-CDF1-4642-90C9-E6FADE5C1CFB}" presName="background3" presStyleLbl="node3" presStyleIdx="0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55779194-4F51-174B-9273-E67853468299}" type="pres">
      <dgm:prSet presAssocID="{04C027A2-CDF1-4642-90C9-E6FADE5C1CFB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A7BB12-1E7F-7D43-A01E-E1F19278C76C}" type="pres">
      <dgm:prSet presAssocID="{04C027A2-CDF1-4642-90C9-E6FADE5C1CFB}" presName="hierChild4" presStyleCnt="0"/>
      <dgm:spPr/>
    </dgm:pt>
    <dgm:pt modelId="{80EC68D4-94F4-744A-A03B-1EB6E5866716}" type="pres">
      <dgm:prSet presAssocID="{36D2DD83-68FB-C240-924B-E53FB664BB4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4BC33A0-ED39-DE4F-8A9F-338B5DB527DD}" type="pres">
      <dgm:prSet presAssocID="{753F5683-D125-1745-B0B8-1CD860D8BF34}" presName="hierRoot3" presStyleCnt="0"/>
      <dgm:spPr/>
    </dgm:pt>
    <dgm:pt modelId="{C879E55B-7DBC-0A46-B6DA-7A7E7A671055}" type="pres">
      <dgm:prSet presAssocID="{753F5683-D125-1745-B0B8-1CD860D8BF34}" presName="composite3" presStyleCnt="0"/>
      <dgm:spPr/>
    </dgm:pt>
    <dgm:pt modelId="{58E25500-82D6-5146-A221-84A9B541C842}" type="pres">
      <dgm:prSet presAssocID="{753F5683-D125-1745-B0B8-1CD860D8BF34}" presName="background3" presStyleLbl="node3" presStyleIdx="1" presStyleCnt="2"/>
      <dgm:spPr>
        <a:solidFill>
          <a:schemeClr val="tx2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6CA8EF98-5A7C-8443-99AC-2F342BF4CC08}" type="pres">
      <dgm:prSet presAssocID="{753F5683-D125-1745-B0B8-1CD860D8BF34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FB516C-8B19-1347-A340-BD44FA087715}" type="pres">
      <dgm:prSet presAssocID="{753F5683-D125-1745-B0B8-1CD860D8BF34}" presName="hierChild4" presStyleCnt="0"/>
      <dgm:spPr/>
    </dgm:pt>
    <dgm:pt modelId="{7D21B660-304A-0C45-8362-25E82F2E7D1A}" type="pres">
      <dgm:prSet presAssocID="{BF72FF2E-35B7-4846-8E6D-4DE70B77A41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387C680B-E952-F04F-8840-6329408C4FF2}" type="pres">
      <dgm:prSet presAssocID="{C16ADBA1-3329-D64D-A923-73E71D12330C}" presName="hierRoot2" presStyleCnt="0"/>
      <dgm:spPr/>
    </dgm:pt>
    <dgm:pt modelId="{14AE68B9-FE25-6547-9774-6FB5767EC7AF}" type="pres">
      <dgm:prSet presAssocID="{C16ADBA1-3329-D64D-A923-73E71D12330C}" presName="composite2" presStyleCnt="0"/>
      <dgm:spPr/>
    </dgm:pt>
    <dgm:pt modelId="{646F3537-73EB-B949-918D-3B7B930AA6F5}" type="pres">
      <dgm:prSet presAssocID="{C16ADBA1-3329-D64D-A923-73E71D12330C}" presName="background2" presStyleLbl="node2" presStyleIdx="1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29CED845-19D1-E94E-8929-4CD240F70DCF}" type="pres">
      <dgm:prSet presAssocID="{C16ADBA1-3329-D64D-A923-73E71D12330C}" presName="text2" presStyleLbl="fgAcc2" presStyleIdx="1" presStyleCnt="3" custLinFactNeighborX="-33727" custLinFactNeighborY="-379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9852B07-4D31-214F-9301-B80B7570A269}" type="pres">
      <dgm:prSet presAssocID="{C16ADBA1-3329-D64D-A923-73E71D12330C}" presName="hierChild3" presStyleCnt="0"/>
      <dgm:spPr/>
    </dgm:pt>
    <dgm:pt modelId="{F8E47508-4D92-4841-B7F5-2B43DF9D01CA}" type="pres">
      <dgm:prSet presAssocID="{A9C14472-D648-1E4E-93C1-1B7ED9FB14CB}" presName="hierRoot1" presStyleCnt="0"/>
      <dgm:spPr/>
    </dgm:pt>
    <dgm:pt modelId="{B2BA61A3-B21F-2F4F-A27F-1E993EFF1F4B}" type="pres">
      <dgm:prSet presAssocID="{A9C14472-D648-1E4E-93C1-1B7ED9FB14CB}" presName="composite" presStyleCnt="0"/>
      <dgm:spPr/>
    </dgm:pt>
    <dgm:pt modelId="{EF2F118D-C820-304A-83D6-27A1A959A5FB}" type="pres">
      <dgm:prSet presAssocID="{A9C14472-D648-1E4E-93C1-1B7ED9FB14CB}" presName="background" presStyleLbl="node0" presStyleIdx="1" presStyleCnt="2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A8C405E2-5814-1346-B374-16BF34682930}" type="pres">
      <dgm:prSet presAssocID="{A9C14472-D648-1E4E-93C1-1B7ED9FB14CB}" presName="text" presStyleLbl="fgAcc0" presStyleIdx="1" presStyleCnt="2" custLinFactNeighborX="-66651" custLinFactNeighborY="252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2A3ED94-654E-E941-A0F8-294D22630DC7}" type="pres">
      <dgm:prSet presAssocID="{A9C14472-D648-1E4E-93C1-1B7ED9FB14CB}" presName="hierChild2" presStyleCnt="0"/>
      <dgm:spPr/>
    </dgm:pt>
    <dgm:pt modelId="{B4C3B5E3-D81B-994D-BB40-67475EE41359}" type="pres">
      <dgm:prSet presAssocID="{A540A28C-5C8C-0547-9B97-A77B409D9B33}" presName="Name10" presStyleLbl="parChTrans1D2" presStyleIdx="2" presStyleCnt="3"/>
      <dgm:spPr/>
      <dgm:t>
        <a:bodyPr/>
        <a:lstStyle/>
        <a:p>
          <a:endParaRPr lang="en-US"/>
        </a:p>
      </dgm:t>
    </dgm:pt>
    <dgm:pt modelId="{6300A319-EE00-0344-9BFC-D6F49AE21F3F}" type="pres">
      <dgm:prSet presAssocID="{4037DDB7-9DFB-2F42-BD74-0FCCD1F41ED7}" presName="hierRoot2" presStyleCnt="0"/>
      <dgm:spPr/>
    </dgm:pt>
    <dgm:pt modelId="{2995CDD1-F185-AC4D-9E55-C1A4942C1989}" type="pres">
      <dgm:prSet presAssocID="{4037DDB7-9DFB-2F42-BD74-0FCCD1F41ED7}" presName="composite2" presStyleCnt="0"/>
      <dgm:spPr/>
    </dgm:pt>
    <dgm:pt modelId="{BC6575E1-2812-5C43-951F-E9EB66CF75F5}" type="pres">
      <dgm:prSet presAssocID="{4037DDB7-9DFB-2F42-BD74-0FCCD1F41ED7}" presName="background2" presStyleLbl="node2" presStyleIdx="2" presStyleCnt="3"/>
      <dgm:spPr>
        <a:solidFill>
          <a:schemeClr val="tx2">
            <a:lumMod val="75000"/>
          </a:schemeClr>
        </a:solidFill>
        <a:effectLst/>
      </dgm:spPr>
      <dgm:t>
        <a:bodyPr/>
        <a:lstStyle/>
        <a:p>
          <a:endParaRPr lang="en-US"/>
        </a:p>
      </dgm:t>
    </dgm:pt>
    <dgm:pt modelId="{8D17BB9B-4AAD-8940-806B-57018B5F9E40}" type="pres">
      <dgm:prSet presAssocID="{4037DDB7-9DFB-2F42-BD74-0FCCD1F41ED7}" presName="text2" presStyleLbl="fgAcc2" presStyleIdx="2" presStyleCnt="3" custLinFactNeighborX="-8030" custLinFactNeighborY="68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084721-95C0-2C40-A650-52AF1ECC7A56}" type="pres">
      <dgm:prSet presAssocID="{4037DDB7-9DFB-2F42-BD74-0FCCD1F41ED7}" presName="hierChild3" presStyleCnt="0"/>
      <dgm:spPr/>
    </dgm:pt>
  </dgm:ptLst>
  <dgm:cxnLst>
    <dgm:cxn modelId="{3B5A2A28-015A-6442-9277-80CB0C386208}" type="presOf" srcId="{BF72FF2E-35B7-4846-8E6D-4DE70B77A411}" destId="{7D21B660-304A-0C45-8362-25E82F2E7D1A}" srcOrd="0" destOrd="0" presId="urn:microsoft.com/office/officeart/2005/8/layout/hierarchy1"/>
    <dgm:cxn modelId="{A24451C7-F7A9-1348-8CE0-0170013389B5}" type="presOf" srcId="{A9C14472-D648-1E4E-93C1-1B7ED9FB14CB}" destId="{A8C405E2-5814-1346-B374-16BF34682930}" srcOrd="0" destOrd="0" presId="urn:microsoft.com/office/officeart/2005/8/layout/hierarchy1"/>
    <dgm:cxn modelId="{84B06D85-AA08-1949-9B9E-E557D93AEFA7}" srcId="{BBD68C50-D3B4-1848-8EA9-4FFB00864135}" destId="{08A164DB-0700-5F46-B9A1-B027F1405942}" srcOrd="0" destOrd="0" parTransId="{0178B1F8-C721-3C49-BCE7-F32F860131AA}" sibTransId="{6822A150-B292-CF46-B564-9EB9535ABC01}"/>
    <dgm:cxn modelId="{C1FF95B4-E4DC-AA4B-9EF3-4AF243CFF51C}" srcId="{08A164DB-0700-5F46-B9A1-B027F1405942}" destId="{753F5683-D125-1745-B0B8-1CD860D8BF34}" srcOrd="1" destOrd="0" parTransId="{36D2DD83-68FB-C240-924B-E53FB664BB4E}" sibTransId="{79F04441-1C88-1849-B00C-3C72638C23F4}"/>
    <dgm:cxn modelId="{545584DE-7C0F-7D4C-8620-043C99739697}" type="presOf" srcId="{E7BD5B4E-AF1C-5942-BF7B-D719F1B71C54}" destId="{730BCF91-5994-2044-81BC-E029013DA0AA}" srcOrd="0" destOrd="0" presId="urn:microsoft.com/office/officeart/2005/8/layout/hierarchy1"/>
    <dgm:cxn modelId="{0B0C1FD7-158F-3E4E-9127-1FCF93C918EF}" type="presOf" srcId="{A540A28C-5C8C-0547-9B97-A77B409D9B33}" destId="{B4C3B5E3-D81B-994D-BB40-67475EE41359}" srcOrd="0" destOrd="0" presId="urn:microsoft.com/office/officeart/2005/8/layout/hierarchy1"/>
    <dgm:cxn modelId="{587FDE77-9A7F-3F4A-B543-5DC076A7AE2F}" type="presOf" srcId="{753F5683-D125-1745-B0B8-1CD860D8BF34}" destId="{6CA8EF98-5A7C-8443-99AC-2F342BF4CC08}" srcOrd="0" destOrd="0" presId="urn:microsoft.com/office/officeart/2005/8/layout/hierarchy1"/>
    <dgm:cxn modelId="{00C15A7B-2F8F-CD46-ACBA-03CD10F2AD7A}" srcId="{00BC296F-6B08-0D44-A9B2-B6811D05F4DF}" destId="{BBD68C50-D3B4-1848-8EA9-4FFB00864135}" srcOrd="0" destOrd="0" parTransId="{C64748D1-2C8B-A14B-A4D8-276463D34889}" sibTransId="{710808CB-713F-4A43-B272-E94CA8951D74}"/>
    <dgm:cxn modelId="{9C1971F6-FEDD-DA4A-A59F-B22E8C5B8832}" type="presOf" srcId="{4037DDB7-9DFB-2F42-BD74-0FCCD1F41ED7}" destId="{8D17BB9B-4AAD-8940-806B-57018B5F9E40}" srcOrd="0" destOrd="0" presId="urn:microsoft.com/office/officeart/2005/8/layout/hierarchy1"/>
    <dgm:cxn modelId="{D3FA9866-CD03-334C-B314-4C6DD4314B90}" type="presOf" srcId="{0178B1F8-C721-3C49-BCE7-F32F860131AA}" destId="{11F25EAC-EF1F-0A41-A139-8A007967E6A7}" srcOrd="0" destOrd="0" presId="urn:microsoft.com/office/officeart/2005/8/layout/hierarchy1"/>
    <dgm:cxn modelId="{524DC614-0EBD-A44F-A552-9AEFEBDE5A29}" srcId="{BBD68C50-D3B4-1848-8EA9-4FFB00864135}" destId="{C16ADBA1-3329-D64D-A923-73E71D12330C}" srcOrd="1" destOrd="0" parTransId="{BF72FF2E-35B7-4846-8E6D-4DE70B77A411}" sibTransId="{F805A922-6147-2E46-942F-8B580B8F2F52}"/>
    <dgm:cxn modelId="{7DB23C6B-9A39-B242-8B8C-F48C031BB256}" type="presOf" srcId="{BBD68C50-D3B4-1848-8EA9-4FFB00864135}" destId="{9A4F00F8-6A67-5C4B-9E84-0DC5D6ECE23B}" srcOrd="0" destOrd="0" presId="urn:microsoft.com/office/officeart/2005/8/layout/hierarchy1"/>
    <dgm:cxn modelId="{CCA9DB51-705A-A848-A730-07AAC4873979}" type="presOf" srcId="{04C027A2-CDF1-4642-90C9-E6FADE5C1CFB}" destId="{55779194-4F51-174B-9273-E67853468299}" srcOrd="0" destOrd="0" presId="urn:microsoft.com/office/officeart/2005/8/layout/hierarchy1"/>
    <dgm:cxn modelId="{A41A0713-2078-2B47-A47F-1F6E4C39623B}" type="presOf" srcId="{C16ADBA1-3329-D64D-A923-73E71D12330C}" destId="{29CED845-19D1-E94E-8929-4CD240F70DCF}" srcOrd="0" destOrd="0" presId="urn:microsoft.com/office/officeart/2005/8/layout/hierarchy1"/>
    <dgm:cxn modelId="{23956645-1DC0-1540-A6F7-3166E06C744F}" srcId="{08A164DB-0700-5F46-B9A1-B027F1405942}" destId="{04C027A2-CDF1-4642-90C9-E6FADE5C1CFB}" srcOrd="0" destOrd="0" parTransId="{E7BD5B4E-AF1C-5942-BF7B-D719F1B71C54}" sibTransId="{D774972B-31DD-4143-B0A6-441769B7E435}"/>
    <dgm:cxn modelId="{E3723C4A-0A87-AE41-9FF9-7BFCF62524A2}" type="presOf" srcId="{08A164DB-0700-5F46-B9A1-B027F1405942}" destId="{6E50DDCC-9308-574D-9786-08EE1640B632}" srcOrd="0" destOrd="0" presId="urn:microsoft.com/office/officeart/2005/8/layout/hierarchy1"/>
    <dgm:cxn modelId="{D986B12A-8A55-FD4B-A0E9-8319BE8E7C2F}" srcId="{00BC296F-6B08-0D44-A9B2-B6811D05F4DF}" destId="{A9C14472-D648-1E4E-93C1-1B7ED9FB14CB}" srcOrd="1" destOrd="0" parTransId="{C28AFA86-DA72-D148-8BA6-CDE66A22ADD7}" sibTransId="{3C7C4805-A7D9-0E4C-BA4D-11BEC16A39B1}"/>
    <dgm:cxn modelId="{33F17F01-25F5-2046-A3A1-561919D1F6FB}" type="presOf" srcId="{00BC296F-6B08-0D44-A9B2-B6811D05F4DF}" destId="{3442899B-68FA-A643-8DAB-214E62BD7585}" srcOrd="0" destOrd="0" presId="urn:microsoft.com/office/officeart/2005/8/layout/hierarchy1"/>
    <dgm:cxn modelId="{93A9B619-78AE-6C45-90F5-A9899870EE5A}" srcId="{A9C14472-D648-1E4E-93C1-1B7ED9FB14CB}" destId="{4037DDB7-9DFB-2F42-BD74-0FCCD1F41ED7}" srcOrd="0" destOrd="0" parTransId="{A540A28C-5C8C-0547-9B97-A77B409D9B33}" sibTransId="{3E9BFF95-E0AE-0C40-BE6B-2A6D56B5E341}"/>
    <dgm:cxn modelId="{9BFF5287-D03B-AB45-9FDD-9572E703AA7C}" type="presOf" srcId="{36D2DD83-68FB-C240-924B-E53FB664BB4E}" destId="{80EC68D4-94F4-744A-A03B-1EB6E5866716}" srcOrd="0" destOrd="0" presId="urn:microsoft.com/office/officeart/2005/8/layout/hierarchy1"/>
    <dgm:cxn modelId="{8341E5B7-00BE-1A49-9E2B-40E0003A0542}" type="presParOf" srcId="{3442899B-68FA-A643-8DAB-214E62BD7585}" destId="{F4946BA7-3CE5-114A-B785-C8F3E1B4DA49}" srcOrd="0" destOrd="0" presId="urn:microsoft.com/office/officeart/2005/8/layout/hierarchy1"/>
    <dgm:cxn modelId="{E74DACBF-AB95-1342-8161-AB2363830372}" type="presParOf" srcId="{F4946BA7-3CE5-114A-B785-C8F3E1B4DA49}" destId="{FC73F032-B618-114B-BB16-4A4C1BCF590B}" srcOrd="0" destOrd="0" presId="urn:microsoft.com/office/officeart/2005/8/layout/hierarchy1"/>
    <dgm:cxn modelId="{46B97557-1081-B44A-99B5-74C11EBC8382}" type="presParOf" srcId="{FC73F032-B618-114B-BB16-4A4C1BCF590B}" destId="{5C1FE5D2-DC51-E14D-8544-A3E28AE58614}" srcOrd="0" destOrd="0" presId="urn:microsoft.com/office/officeart/2005/8/layout/hierarchy1"/>
    <dgm:cxn modelId="{3AC98210-EED9-5743-8D99-3ADD38B64FF2}" type="presParOf" srcId="{FC73F032-B618-114B-BB16-4A4C1BCF590B}" destId="{9A4F00F8-6A67-5C4B-9E84-0DC5D6ECE23B}" srcOrd="1" destOrd="0" presId="urn:microsoft.com/office/officeart/2005/8/layout/hierarchy1"/>
    <dgm:cxn modelId="{0D2E5C41-4D72-6246-BF1E-25268C901316}" type="presParOf" srcId="{F4946BA7-3CE5-114A-B785-C8F3E1B4DA49}" destId="{6649ABFA-C967-9C42-B010-A9C274257A25}" srcOrd="1" destOrd="0" presId="urn:microsoft.com/office/officeart/2005/8/layout/hierarchy1"/>
    <dgm:cxn modelId="{8118BD55-6B08-114F-8BB7-BF129FFF7D44}" type="presParOf" srcId="{6649ABFA-C967-9C42-B010-A9C274257A25}" destId="{11F25EAC-EF1F-0A41-A139-8A007967E6A7}" srcOrd="0" destOrd="0" presId="urn:microsoft.com/office/officeart/2005/8/layout/hierarchy1"/>
    <dgm:cxn modelId="{5BDBE09E-4461-0A40-ABE9-4864593E162C}" type="presParOf" srcId="{6649ABFA-C967-9C42-B010-A9C274257A25}" destId="{04491E9E-CE1E-5344-887E-292CA6D9A973}" srcOrd="1" destOrd="0" presId="urn:microsoft.com/office/officeart/2005/8/layout/hierarchy1"/>
    <dgm:cxn modelId="{FBBAE89B-7826-0042-AFCE-8BF693990E81}" type="presParOf" srcId="{04491E9E-CE1E-5344-887E-292CA6D9A973}" destId="{69A53F18-03FD-0740-8D9D-0514558B4A06}" srcOrd="0" destOrd="0" presId="urn:microsoft.com/office/officeart/2005/8/layout/hierarchy1"/>
    <dgm:cxn modelId="{94E32B9E-29C0-134E-97E0-4D908A498071}" type="presParOf" srcId="{69A53F18-03FD-0740-8D9D-0514558B4A06}" destId="{783A5137-820A-D847-B8CC-B414AB8AF267}" srcOrd="0" destOrd="0" presId="urn:microsoft.com/office/officeart/2005/8/layout/hierarchy1"/>
    <dgm:cxn modelId="{B4F6C7AB-D3D7-FF46-B006-596B66C972EF}" type="presParOf" srcId="{69A53F18-03FD-0740-8D9D-0514558B4A06}" destId="{6E50DDCC-9308-574D-9786-08EE1640B632}" srcOrd="1" destOrd="0" presId="urn:microsoft.com/office/officeart/2005/8/layout/hierarchy1"/>
    <dgm:cxn modelId="{059EEC0C-BA8C-2B4E-93D6-6F47DB370C01}" type="presParOf" srcId="{04491E9E-CE1E-5344-887E-292CA6D9A973}" destId="{57859B20-A491-C14E-8B47-262AD3FB3C9C}" srcOrd="1" destOrd="0" presId="urn:microsoft.com/office/officeart/2005/8/layout/hierarchy1"/>
    <dgm:cxn modelId="{9BE2F185-1750-6B4F-BC1F-B5724AF74993}" type="presParOf" srcId="{57859B20-A491-C14E-8B47-262AD3FB3C9C}" destId="{730BCF91-5994-2044-81BC-E029013DA0AA}" srcOrd="0" destOrd="0" presId="urn:microsoft.com/office/officeart/2005/8/layout/hierarchy1"/>
    <dgm:cxn modelId="{C8F14D00-C2EC-E64F-8E93-3D45B462C92C}" type="presParOf" srcId="{57859B20-A491-C14E-8B47-262AD3FB3C9C}" destId="{8BDEB65C-7C86-7645-A3A3-D94EBA93D6FD}" srcOrd="1" destOrd="0" presId="urn:microsoft.com/office/officeart/2005/8/layout/hierarchy1"/>
    <dgm:cxn modelId="{F13687C1-BF9B-F545-901D-E83A51925915}" type="presParOf" srcId="{8BDEB65C-7C86-7645-A3A3-D94EBA93D6FD}" destId="{15A826FD-21B7-714F-A8CA-0CACF4907DED}" srcOrd="0" destOrd="0" presId="urn:microsoft.com/office/officeart/2005/8/layout/hierarchy1"/>
    <dgm:cxn modelId="{14450223-3F9B-544B-8545-E81CDD663F9D}" type="presParOf" srcId="{15A826FD-21B7-714F-A8CA-0CACF4907DED}" destId="{D841183A-AE99-E34F-AEEC-BFDDDA6B149E}" srcOrd="0" destOrd="0" presId="urn:microsoft.com/office/officeart/2005/8/layout/hierarchy1"/>
    <dgm:cxn modelId="{36BA5EF5-7231-894F-B136-A0DB6C13F1A5}" type="presParOf" srcId="{15A826FD-21B7-714F-A8CA-0CACF4907DED}" destId="{55779194-4F51-174B-9273-E67853468299}" srcOrd="1" destOrd="0" presId="urn:microsoft.com/office/officeart/2005/8/layout/hierarchy1"/>
    <dgm:cxn modelId="{69EC73BB-2AB9-9249-A363-8422DAD8C0D8}" type="presParOf" srcId="{8BDEB65C-7C86-7645-A3A3-D94EBA93D6FD}" destId="{7AA7BB12-1E7F-7D43-A01E-E1F19278C76C}" srcOrd="1" destOrd="0" presId="urn:microsoft.com/office/officeart/2005/8/layout/hierarchy1"/>
    <dgm:cxn modelId="{CF306E34-BE5C-3E43-8C90-BEB04DCC3684}" type="presParOf" srcId="{57859B20-A491-C14E-8B47-262AD3FB3C9C}" destId="{80EC68D4-94F4-744A-A03B-1EB6E5866716}" srcOrd="2" destOrd="0" presId="urn:microsoft.com/office/officeart/2005/8/layout/hierarchy1"/>
    <dgm:cxn modelId="{22D69ACA-9632-BB4D-AB1C-776B6223EA2F}" type="presParOf" srcId="{57859B20-A491-C14E-8B47-262AD3FB3C9C}" destId="{34BC33A0-ED39-DE4F-8A9F-338B5DB527DD}" srcOrd="3" destOrd="0" presId="urn:microsoft.com/office/officeart/2005/8/layout/hierarchy1"/>
    <dgm:cxn modelId="{0DFD1F29-B168-064D-A972-5BD9C126C37B}" type="presParOf" srcId="{34BC33A0-ED39-DE4F-8A9F-338B5DB527DD}" destId="{C879E55B-7DBC-0A46-B6DA-7A7E7A671055}" srcOrd="0" destOrd="0" presId="urn:microsoft.com/office/officeart/2005/8/layout/hierarchy1"/>
    <dgm:cxn modelId="{2CE00574-3113-9843-9543-2CEFFCC62057}" type="presParOf" srcId="{C879E55B-7DBC-0A46-B6DA-7A7E7A671055}" destId="{58E25500-82D6-5146-A221-84A9B541C842}" srcOrd="0" destOrd="0" presId="urn:microsoft.com/office/officeart/2005/8/layout/hierarchy1"/>
    <dgm:cxn modelId="{E4D08AF4-B7D1-E741-9BA3-E2D190E8642C}" type="presParOf" srcId="{C879E55B-7DBC-0A46-B6DA-7A7E7A671055}" destId="{6CA8EF98-5A7C-8443-99AC-2F342BF4CC08}" srcOrd="1" destOrd="0" presId="urn:microsoft.com/office/officeart/2005/8/layout/hierarchy1"/>
    <dgm:cxn modelId="{BDB145BA-60FD-C24C-923E-B390F97F2072}" type="presParOf" srcId="{34BC33A0-ED39-DE4F-8A9F-338B5DB527DD}" destId="{5AFB516C-8B19-1347-A340-BD44FA087715}" srcOrd="1" destOrd="0" presId="urn:microsoft.com/office/officeart/2005/8/layout/hierarchy1"/>
    <dgm:cxn modelId="{4994EE3E-0701-EB4B-B44F-DD4844A0ABD3}" type="presParOf" srcId="{6649ABFA-C967-9C42-B010-A9C274257A25}" destId="{7D21B660-304A-0C45-8362-25E82F2E7D1A}" srcOrd="2" destOrd="0" presId="urn:microsoft.com/office/officeart/2005/8/layout/hierarchy1"/>
    <dgm:cxn modelId="{8210B12E-4B62-0747-BCE7-85B2775ED3E5}" type="presParOf" srcId="{6649ABFA-C967-9C42-B010-A9C274257A25}" destId="{387C680B-E952-F04F-8840-6329408C4FF2}" srcOrd="3" destOrd="0" presId="urn:microsoft.com/office/officeart/2005/8/layout/hierarchy1"/>
    <dgm:cxn modelId="{41BCB6D9-2B7F-464B-89E8-05B9CFAF3C57}" type="presParOf" srcId="{387C680B-E952-F04F-8840-6329408C4FF2}" destId="{14AE68B9-FE25-6547-9774-6FB5767EC7AF}" srcOrd="0" destOrd="0" presId="urn:microsoft.com/office/officeart/2005/8/layout/hierarchy1"/>
    <dgm:cxn modelId="{E3E8DE96-7C89-F14B-894C-504030E95D02}" type="presParOf" srcId="{14AE68B9-FE25-6547-9774-6FB5767EC7AF}" destId="{646F3537-73EB-B949-918D-3B7B930AA6F5}" srcOrd="0" destOrd="0" presId="urn:microsoft.com/office/officeart/2005/8/layout/hierarchy1"/>
    <dgm:cxn modelId="{14EB96FC-156E-EB4F-9FC3-28DA09342AB6}" type="presParOf" srcId="{14AE68B9-FE25-6547-9774-6FB5767EC7AF}" destId="{29CED845-19D1-E94E-8929-4CD240F70DCF}" srcOrd="1" destOrd="0" presId="urn:microsoft.com/office/officeart/2005/8/layout/hierarchy1"/>
    <dgm:cxn modelId="{C5008678-CEBD-D046-98EF-0883953D0ABF}" type="presParOf" srcId="{387C680B-E952-F04F-8840-6329408C4FF2}" destId="{19852B07-4D31-214F-9301-B80B7570A269}" srcOrd="1" destOrd="0" presId="urn:microsoft.com/office/officeart/2005/8/layout/hierarchy1"/>
    <dgm:cxn modelId="{9826F712-464F-2F4E-8160-C7893A72A68D}" type="presParOf" srcId="{3442899B-68FA-A643-8DAB-214E62BD7585}" destId="{F8E47508-4D92-4841-B7F5-2B43DF9D01CA}" srcOrd="1" destOrd="0" presId="urn:microsoft.com/office/officeart/2005/8/layout/hierarchy1"/>
    <dgm:cxn modelId="{C3C83A3A-B7F3-9747-B740-5BD30D5FDA5A}" type="presParOf" srcId="{F8E47508-4D92-4841-B7F5-2B43DF9D01CA}" destId="{B2BA61A3-B21F-2F4F-A27F-1E993EFF1F4B}" srcOrd="0" destOrd="0" presId="urn:microsoft.com/office/officeart/2005/8/layout/hierarchy1"/>
    <dgm:cxn modelId="{59A4B475-1930-9D43-8DDB-D81B18799923}" type="presParOf" srcId="{B2BA61A3-B21F-2F4F-A27F-1E993EFF1F4B}" destId="{EF2F118D-C820-304A-83D6-27A1A959A5FB}" srcOrd="0" destOrd="0" presId="urn:microsoft.com/office/officeart/2005/8/layout/hierarchy1"/>
    <dgm:cxn modelId="{57E9B962-E076-1E49-AC0A-3A581D6E80F2}" type="presParOf" srcId="{B2BA61A3-B21F-2F4F-A27F-1E993EFF1F4B}" destId="{A8C405E2-5814-1346-B374-16BF34682930}" srcOrd="1" destOrd="0" presId="urn:microsoft.com/office/officeart/2005/8/layout/hierarchy1"/>
    <dgm:cxn modelId="{5E7D486D-4342-6C45-9AA2-C4577648EFEC}" type="presParOf" srcId="{F8E47508-4D92-4841-B7F5-2B43DF9D01CA}" destId="{62A3ED94-654E-E941-A0F8-294D22630DC7}" srcOrd="1" destOrd="0" presId="urn:microsoft.com/office/officeart/2005/8/layout/hierarchy1"/>
    <dgm:cxn modelId="{E99B2BB0-B858-9345-B70A-21210741458C}" type="presParOf" srcId="{62A3ED94-654E-E941-A0F8-294D22630DC7}" destId="{B4C3B5E3-D81B-994D-BB40-67475EE41359}" srcOrd="0" destOrd="0" presId="urn:microsoft.com/office/officeart/2005/8/layout/hierarchy1"/>
    <dgm:cxn modelId="{F6650A8D-3D16-594C-8503-F803E5CC155C}" type="presParOf" srcId="{62A3ED94-654E-E941-A0F8-294D22630DC7}" destId="{6300A319-EE00-0344-9BFC-D6F49AE21F3F}" srcOrd="1" destOrd="0" presId="urn:microsoft.com/office/officeart/2005/8/layout/hierarchy1"/>
    <dgm:cxn modelId="{116B2F62-86AF-1646-8151-FF3F8D3E3744}" type="presParOf" srcId="{6300A319-EE00-0344-9BFC-D6F49AE21F3F}" destId="{2995CDD1-F185-AC4D-9E55-C1A4942C1989}" srcOrd="0" destOrd="0" presId="urn:microsoft.com/office/officeart/2005/8/layout/hierarchy1"/>
    <dgm:cxn modelId="{7D1ED234-9D2F-574F-ACCF-A0D4F8582581}" type="presParOf" srcId="{2995CDD1-F185-AC4D-9E55-C1A4942C1989}" destId="{BC6575E1-2812-5C43-951F-E9EB66CF75F5}" srcOrd="0" destOrd="0" presId="urn:microsoft.com/office/officeart/2005/8/layout/hierarchy1"/>
    <dgm:cxn modelId="{2CBF5399-00BC-5244-8184-4F1958BA4E93}" type="presParOf" srcId="{2995CDD1-F185-AC4D-9E55-C1A4942C1989}" destId="{8D17BB9B-4AAD-8940-806B-57018B5F9E40}" srcOrd="1" destOrd="0" presId="urn:microsoft.com/office/officeart/2005/8/layout/hierarchy1"/>
    <dgm:cxn modelId="{9ECE7F6E-CD9D-8F49-B1F2-70EA6025AE53}" type="presParOf" srcId="{6300A319-EE00-0344-9BFC-D6F49AE21F3F}" destId="{44084721-95C0-2C40-A650-52AF1ECC7A5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B5E3-D81B-994D-BB40-67475EE41359}">
      <dsp:nvSpPr>
        <dsp:cNvPr id="0" name=""/>
        <dsp:cNvSpPr/>
      </dsp:nvSpPr>
      <dsp:spPr>
        <a:xfrm>
          <a:off x="4569904" y="1444471"/>
          <a:ext cx="927106" cy="1120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73846"/>
              </a:lnTo>
              <a:lnTo>
                <a:pt x="927106" y="973846"/>
              </a:lnTo>
              <a:lnTo>
                <a:pt x="927106" y="1120357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21B660-304A-0C45-8362-25E82F2E7D1A}">
      <dsp:nvSpPr>
        <dsp:cNvPr id="0" name=""/>
        <dsp:cNvSpPr/>
      </dsp:nvSpPr>
      <dsp:spPr>
        <a:xfrm>
          <a:off x="1888801" y="1504114"/>
          <a:ext cx="1268828" cy="436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0230"/>
              </a:lnTo>
              <a:lnTo>
                <a:pt x="1268828" y="290230"/>
              </a:lnTo>
              <a:lnTo>
                <a:pt x="1268828" y="436741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C68D4-94F4-744A-A03B-1EB6E5866716}">
      <dsp:nvSpPr>
        <dsp:cNvPr id="0" name=""/>
        <dsp:cNvSpPr/>
      </dsp:nvSpPr>
      <dsp:spPr>
        <a:xfrm>
          <a:off x="1173855" y="2970523"/>
          <a:ext cx="1550687" cy="4726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153"/>
              </a:lnTo>
              <a:lnTo>
                <a:pt x="1550687" y="326153"/>
              </a:lnTo>
              <a:lnTo>
                <a:pt x="1550687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0BCF91-5994-2044-81BC-E029013DA0AA}">
      <dsp:nvSpPr>
        <dsp:cNvPr id="0" name=""/>
        <dsp:cNvSpPr/>
      </dsp:nvSpPr>
      <dsp:spPr>
        <a:xfrm>
          <a:off x="791567" y="2970523"/>
          <a:ext cx="382288" cy="472664"/>
        </a:xfrm>
        <a:custGeom>
          <a:avLst/>
          <a:gdLst/>
          <a:ahLst/>
          <a:cxnLst/>
          <a:rect l="0" t="0" r="0" b="0"/>
          <a:pathLst>
            <a:path>
              <a:moveTo>
                <a:pt x="382288" y="0"/>
              </a:moveTo>
              <a:lnTo>
                <a:pt x="382288" y="326153"/>
              </a:lnTo>
              <a:lnTo>
                <a:pt x="0" y="326153"/>
              </a:lnTo>
              <a:lnTo>
                <a:pt x="0" y="472664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25EAC-EF1F-0A41-A139-8A007967E6A7}">
      <dsp:nvSpPr>
        <dsp:cNvPr id="0" name=""/>
        <dsp:cNvSpPr/>
      </dsp:nvSpPr>
      <dsp:spPr>
        <a:xfrm>
          <a:off x="1173855" y="1504114"/>
          <a:ext cx="714946" cy="462139"/>
        </a:xfrm>
        <a:custGeom>
          <a:avLst/>
          <a:gdLst/>
          <a:ahLst/>
          <a:cxnLst/>
          <a:rect l="0" t="0" r="0" b="0"/>
          <a:pathLst>
            <a:path>
              <a:moveTo>
                <a:pt x="714946" y="0"/>
              </a:moveTo>
              <a:lnTo>
                <a:pt x="714946" y="315628"/>
              </a:lnTo>
              <a:lnTo>
                <a:pt x="0" y="315628"/>
              </a:lnTo>
              <a:lnTo>
                <a:pt x="0" y="462139"/>
              </a:lnTo>
            </a:path>
          </a:pathLst>
        </a:custGeom>
        <a:noFill/>
        <a:ln w="127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FE5D2-DC51-E14D-8544-A3E28AE58614}">
      <dsp:nvSpPr>
        <dsp:cNvPr id="0" name=""/>
        <dsp:cNvSpPr/>
      </dsp:nvSpPr>
      <dsp:spPr>
        <a:xfrm>
          <a:off x="990519" y="399921"/>
          <a:ext cx="1796565" cy="1104193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4F00F8-6A67-5C4B-9E84-0DC5D6ECE23B}">
      <dsp:nvSpPr>
        <dsp:cNvPr id="0" name=""/>
        <dsp:cNvSpPr/>
      </dsp:nvSpPr>
      <dsp:spPr>
        <a:xfrm>
          <a:off x="1166244" y="566860"/>
          <a:ext cx="1796565" cy="11041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U.S. Department of Labor, Employment &amp; Training Administration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(National)</a:t>
          </a:r>
          <a:endParaRPr lang="en-US" sz="1300" kern="1200" dirty="0">
            <a:latin typeface="Arial"/>
            <a:cs typeface="Arial"/>
          </a:endParaRPr>
        </a:p>
      </dsp:txBody>
      <dsp:txXfrm>
        <a:off x="1198585" y="599201"/>
        <a:ext cx="1731883" cy="1039511"/>
      </dsp:txXfrm>
    </dsp:sp>
    <dsp:sp modelId="{783A5137-820A-D847-B8CC-B414AB8AF267}">
      <dsp:nvSpPr>
        <dsp:cNvPr id="0" name=""/>
        <dsp:cNvSpPr/>
      </dsp:nvSpPr>
      <dsp:spPr>
        <a:xfrm>
          <a:off x="383092" y="1966254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50DDCC-9308-574D-9786-08EE1640B632}">
      <dsp:nvSpPr>
        <dsp:cNvPr id="0" name=""/>
        <dsp:cNvSpPr/>
      </dsp:nvSpPr>
      <dsp:spPr>
        <a:xfrm>
          <a:off x="558817" y="2133193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Jobs for the Future</a:t>
          </a:r>
          <a:endParaRPr lang="en-US" sz="1300" kern="1200" dirty="0">
            <a:latin typeface="Arial"/>
            <a:cs typeface="Arial"/>
          </a:endParaRPr>
        </a:p>
      </dsp:txBody>
      <dsp:txXfrm>
        <a:off x="588231" y="2162607"/>
        <a:ext cx="1522697" cy="945440"/>
      </dsp:txXfrm>
    </dsp:sp>
    <dsp:sp modelId="{D841183A-AE99-E34F-AEEC-BFDDDA6B149E}">
      <dsp:nvSpPr>
        <dsp:cNvPr id="0" name=""/>
        <dsp:cNvSpPr/>
      </dsp:nvSpPr>
      <dsp:spPr>
        <a:xfrm>
          <a:off x="804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779194-4F51-174B-9273-E67853468299}">
      <dsp:nvSpPr>
        <dsp:cNvPr id="0" name=""/>
        <dsp:cNvSpPr/>
      </dsp:nvSpPr>
      <dsp:spPr>
        <a:xfrm>
          <a:off x="176529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Maher &amp; Maher </a:t>
          </a:r>
          <a:endParaRPr lang="en-US" sz="1300" kern="1200" dirty="0">
            <a:latin typeface="Arial"/>
            <a:cs typeface="Arial"/>
          </a:endParaRPr>
        </a:p>
      </dsp:txBody>
      <dsp:txXfrm>
        <a:off x="205943" y="3639540"/>
        <a:ext cx="1522697" cy="945440"/>
      </dsp:txXfrm>
    </dsp:sp>
    <dsp:sp modelId="{58E25500-82D6-5146-A221-84A9B541C842}">
      <dsp:nvSpPr>
        <dsp:cNvPr id="0" name=""/>
        <dsp:cNvSpPr/>
      </dsp:nvSpPr>
      <dsp:spPr>
        <a:xfrm>
          <a:off x="1933780" y="3443187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A8EF98-5A7C-8443-99AC-2F342BF4CC08}">
      <dsp:nvSpPr>
        <dsp:cNvPr id="0" name=""/>
        <dsp:cNvSpPr/>
      </dsp:nvSpPr>
      <dsp:spPr>
        <a:xfrm>
          <a:off x="2109505" y="3610126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American Association of Community Colleges</a:t>
          </a:r>
          <a:endParaRPr lang="en-US" sz="1300" kern="1200" dirty="0">
            <a:latin typeface="Arial"/>
            <a:cs typeface="Arial"/>
          </a:endParaRPr>
        </a:p>
      </dsp:txBody>
      <dsp:txXfrm>
        <a:off x="2138919" y="3639540"/>
        <a:ext cx="1522697" cy="945440"/>
      </dsp:txXfrm>
    </dsp:sp>
    <dsp:sp modelId="{646F3537-73EB-B949-918D-3B7B930AA6F5}">
      <dsp:nvSpPr>
        <dsp:cNvPr id="0" name=""/>
        <dsp:cNvSpPr/>
      </dsp:nvSpPr>
      <dsp:spPr>
        <a:xfrm>
          <a:off x="2366867" y="1940856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CED845-19D1-E94E-8929-4CD240F70DCF}">
      <dsp:nvSpPr>
        <dsp:cNvPr id="0" name=""/>
        <dsp:cNvSpPr/>
      </dsp:nvSpPr>
      <dsp:spPr>
        <a:xfrm>
          <a:off x="2542592" y="2107795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CalState/Merlot</a:t>
          </a:r>
          <a:endParaRPr lang="en-US" sz="1300" kern="1200" dirty="0">
            <a:latin typeface="Arial"/>
            <a:cs typeface="Arial"/>
          </a:endParaRPr>
        </a:p>
      </dsp:txBody>
      <dsp:txXfrm>
        <a:off x="2572006" y="2137209"/>
        <a:ext cx="1522697" cy="945440"/>
      </dsp:txXfrm>
    </dsp:sp>
    <dsp:sp modelId="{EF2F118D-C820-304A-83D6-27A1A959A5FB}">
      <dsp:nvSpPr>
        <dsp:cNvPr id="0" name=""/>
        <dsp:cNvSpPr/>
      </dsp:nvSpPr>
      <dsp:spPr>
        <a:xfrm>
          <a:off x="3779141" y="440202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C405E2-5814-1346-B374-16BF34682930}">
      <dsp:nvSpPr>
        <dsp:cNvPr id="0" name=""/>
        <dsp:cNvSpPr/>
      </dsp:nvSpPr>
      <dsp:spPr>
        <a:xfrm>
          <a:off x="3954866" y="607141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U.S. National Science Foundation</a:t>
          </a:r>
          <a:endParaRPr lang="en-US" sz="1300" kern="1200" dirty="0">
            <a:latin typeface="Arial"/>
            <a:cs typeface="Arial"/>
          </a:endParaRPr>
        </a:p>
      </dsp:txBody>
      <dsp:txXfrm>
        <a:off x="3984280" y="636555"/>
        <a:ext cx="1522697" cy="945440"/>
      </dsp:txXfrm>
    </dsp:sp>
    <dsp:sp modelId="{BC6575E1-2812-5C43-951F-E9EB66CF75F5}">
      <dsp:nvSpPr>
        <dsp:cNvPr id="0" name=""/>
        <dsp:cNvSpPr/>
      </dsp:nvSpPr>
      <dsp:spPr>
        <a:xfrm>
          <a:off x="4706247" y="2564828"/>
          <a:ext cx="1581525" cy="100426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17BB9B-4AAD-8940-806B-57018B5F9E40}">
      <dsp:nvSpPr>
        <dsp:cNvPr id="0" name=""/>
        <dsp:cNvSpPr/>
      </dsp:nvSpPr>
      <dsp:spPr>
        <a:xfrm>
          <a:off x="4881973" y="2731767"/>
          <a:ext cx="1581525" cy="10042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>
              <a:latin typeface="Arial"/>
              <a:cs typeface="Arial"/>
            </a:rPr>
            <a:t>ATE Centers</a:t>
          </a:r>
          <a:endParaRPr lang="en-US" sz="1300" kern="1200" dirty="0">
            <a:latin typeface="Arial"/>
            <a:cs typeface="Arial"/>
          </a:endParaRPr>
        </a:p>
      </dsp:txBody>
      <dsp:txXfrm>
        <a:off x="4911387" y="2761181"/>
        <a:ext cx="1522697" cy="945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25DDB-4D63-4446-9F35-9095D336AE82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587D4-55C4-D74E-A7E0-C8D1276C09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2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F2C1-D288-C04E-9EAE-5DBEC8177EA6}" type="datetimeFigureOut">
              <a:rPr lang="en-US" smtClean="0"/>
              <a:t>9/29/2015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E3A03-D9C5-8D44-BB7A-5665F947E7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10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807" indent="-349807" defTabSz="932820" fontAlgn="base">
              <a:spcBef>
                <a:spcPts val="1224"/>
              </a:spcBef>
              <a:spcAft>
                <a:spcPts val="1224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310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81" indent="-342881" defTabSz="914350" fontAlgn="base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807" indent="-349807" defTabSz="932820" fontAlgn="base">
              <a:spcBef>
                <a:spcPts val="1224"/>
              </a:spcBef>
              <a:spcAft>
                <a:spcPts val="1224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203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81" indent="-342881" defTabSz="914350" fontAlgn="base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01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3E3A03-D9C5-8D44-BB7A-5665F947E76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03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81" indent="-342881" defTabSz="914350" fontAlgn="base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81" indent="-342881" defTabSz="914350" fontAlgn="base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881" indent="-342881" defTabSz="914350" fontAlgn="base">
              <a:spcBef>
                <a:spcPts val="1200"/>
              </a:spcBef>
              <a:spcAft>
                <a:spcPts val="1200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758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807" indent="-349807" defTabSz="932820" fontAlgn="base">
              <a:spcBef>
                <a:spcPts val="1224"/>
              </a:spcBef>
              <a:spcAft>
                <a:spcPts val="1224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5555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9807" indent="-349807" defTabSz="932820" fontAlgn="base">
              <a:spcBef>
                <a:spcPts val="1224"/>
              </a:spcBef>
              <a:spcAft>
                <a:spcPts val="1224"/>
              </a:spcAft>
              <a:buClr>
                <a:srgbClr val="CC0000"/>
              </a:buClr>
              <a:buFont typeface="Wingdings" pitchFamily="2" charset="2"/>
              <a:buChar char="§"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7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79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all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48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71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52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3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1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2334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2187251"/>
            <a:ext cx="7772400" cy="1362075"/>
          </a:xfrm>
        </p:spPr>
        <p:txBody>
          <a:bodyPr anchor="t">
            <a:normAutofit/>
          </a:bodyPr>
          <a:lstStyle>
            <a:lvl1pPr algn="l">
              <a:defRPr sz="1400" b="0" cap="none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Clicks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233412"/>
            <a:ext cx="7772400" cy="953839"/>
          </a:xfrm>
        </p:spPr>
        <p:txBody>
          <a:bodyPr anchor="t"/>
          <a:lstStyle>
            <a:lvl1pPr marL="0" indent="0">
              <a:buNone/>
              <a:defRPr sz="20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816600"/>
            <a:ext cx="9144000" cy="1041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TAACCCT-Learning-Network-logo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13" y="4499174"/>
            <a:ext cx="4840287" cy="1030726"/>
          </a:xfrm>
          <a:prstGeom prst="rect">
            <a:avLst/>
          </a:prstGeom>
        </p:spPr>
      </p:pic>
      <p:pic>
        <p:nvPicPr>
          <p:cNvPr id="4" name="Picture 3" descr="DOL-logo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7175" y="4495764"/>
            <a:ext cx="1044051" cy="103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7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35CF6-78E6-204E-AB98-C09B348E109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251200" y="274638"/>
            <a:ext cx="5892799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274638"/>
            <a:ext cx="351816" cy="70354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TAACCCT-Learning-Network-logo.eps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1" y="350753"/>
            <a:ext cx="2692399" cy="573339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16" y="6030913"/>
            <a:ext cx="1984373" cy="97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58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231775" indent="-231775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574675" indent="-236538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919163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258888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1543050" indent="-228600" algn="l" defTabSz="457200" rtl="0" eaLnBrk="1" latinLnBrk="0" hangingPunct="1">
        <a:spcBef>
          <a:spcPts val="300"/>
        </a:spcBef>
        <a:spcAft>
          <a:spcPts val="300"/>
        </a:spcAft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upport@skillscommons.or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jff.org" TargetMode="External"/><Relationship Id="rId2" Type="http://schemas.openxmlformats.org/officeDocument/2006/relationships/hyperlink" Target="mailto:clagarde@aacc.nche.edu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g"/><Relationship Id="rId5" Type="http://schemas.openxmlformats.org/officeDocument/2006/relationships/image" Target="../media/image16.emf"/><Relationship Id="rId4" Type="http://schemas.openxmlformats.org/officeDocument/2006/relationships/hyperlink" Target="http://www.jff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29, 2015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8199" y="1233412"/>
            <a:ext cx="8159096" cy="953839"/>
          </a:xfrm>
        </p:spPr>
        <p:txBody>
          <a:bodyPr>
            <a:normAutofit/>
          </a:bodyPr>
          <a:lstStyle/>
          <a:p>
            <a:r>
              <a:rPr lang="en-US" dirty="0" smtClean="0"/>
              <a:t>TAACCCT Industry Webinar Series:</a:t>
            </a:r>
          </a:p>
          <a:p>
            <a:r>
              <a:rPr lang="en-US" dirty="0" smtClean="0"/>
              <a:t>Information 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84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NISGTC Program at Collin College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4591" y="1334790"/>
            <a:ext cx="57454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17375E"/>
                </a:solidFill>
              </a:rPr>
              <a:t>John Nguyen</a:t>
            </a:r>
          </a:p>
          <a:p>
            <a:r>
              <a:rPr lang="en-US" sz="2800" dirty="0">
                <a:solidFill>
                  <a:srgbClr val="17375E"/>
                </a:solidFill>
              </a:rPr>
              <a:t>Project </a:t>
            </a:r>
            <a:r>
              <a:rPr lang="en-US" sz="2800" dirty="0" smtClean="0">
                <a:solidFill>
                  <a:srgbClr val="17375E"/>
                </a:solidFill>
              </a:rPr>
              <a:t>Manager, </a:t>
            </a:r>
            <a:r>
              <a:rPr lang="en-US" sz="2800" dirty="0">
                <a:solidFill>
                  <a:srgbClr val="17375E"/>
                </a:solidFill>
              </a:rPr>
              <a:t>NISGTC Program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150" y="5857831"/>
            <a:ext cx="3119850" cy="10220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737" y="2645505"/>
            <a:ext cx="4775970" cy="318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Collin College’s NISGTC Program: Key Grant Goals</a:t>
            </a:r>
            <a:endParaRPr lang="en-US" dirty="0"/>
          </a:p>
        </p:txBody>
      </p:sp>
      <p:pic>
        <p:nvPicPr>
          <p:cNvPr id="4" name="Picture 3" descr="all3logo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457614"/>
            <a:ext cx="2267024" cy="424881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6330" y="1154098"/>
            <a:ext cx="8708994" cy="474346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Outreach, recruitment, and support for TAA and other workers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Career Coaches</a:t>
            </a:r>
          </a:p>
          <a:p>
            <a:pPr lvl="1"/>
            <a:r>
              <a:rPr lang="en-US" sz="2200" dirty="0" smtClean="0"/>
              <a:t>Workshops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Created and engaged four Business &amp; Industry Leadership Teams to co-lead grant.  </a:t>
            </a:r>
            <a:endParaRPr lang="en-US" sz="1000" dirty="0" smtClean="0"/>
          </a:p>
          <a:p>
            <a:endParaRPr lang="en-US" sz="2200" dirty="0" smtClean="0"/>
          </a:p>
          <a:p>
            <a:r>
              <a:rPr lang="en-US" sz="2200" dirty="0" smtClean="0"/>
              <a:t>Implement hands-on </a:t>
            </a:r>
            <a:r>
              <a:rPr lang="en-US" sz="2200" dirty="0"/>
              <a:t>&amp; </a:t>
            </a:r>
            <a:r>
              <a:rPr lang="en-US" sz="2200" dirty="0" smtClean="0"/>
              <a:t>technology-enabled training delivery mechanisms to improve learning</a:t>
            </a:r>
          </a:p>
          <a:p>
            <a:pPr lvl="1">
              <a:spcAft>
                <a:spcPts val="600"/>
              </a:spcAft>
            </a:pPr>
            <a:r>
              <a:rPr lang="en-US" sz="2200" dirty="0" smtClean="0"/>
              <a:t>Virtual Labs</a:t>
            </a:r>
          </a:p>
          <a:p>
            <a:pPr lvl="1"/>
            <a:r>
              <a:rPr lang="en-US" sz="2200" dirty="0" smtClean="0"/>
              <a:t>Online Courses</a:t>
            </a:r>
            <a:endParaRPr lang="en-US" sz="2200" dirty="0"/>
          </a:p>
          <a:p>
            <a:pPr marL="0" indent="0">
              <a:buNone/>
            </a:pPr>
            <a:endParaRPr lang="en-US" sz="2200" dirty="0" smtClean="0"/>
          </a:p>
          <a:p>
            <a:pPr marL="457200" lvl="1" indent="0">
              <a:buNone/>
            </a:pPr>
            <a:endParaRPr lang="en-US" sz="1800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48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Noteworthy Curriculum Products</a:t>
            </a:r>
            <a:endParaRPr lang="en-US" dirty="0"/>
          </a:p>
        </p:txBody>
      </p:sp>
      <p:pic>
        <p:nvPicPr>
          <p:cNvPr id="3" name="Picture 2" descr="all3logo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457614"/>
            <a:ext cx="2267024" cy="424881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1841" y="1251752"/>
            <a:ext cx="8682361" cy="4874412"/>
          </a:xfrm>
        </p:spPr>
        <p:txBody>
          <a:bodyPr>
            <a:normAutofit/>
          </a:bodyPr>
          <a:lstStyle/>
          <a:p>
            <a:r>
              <a:rPr lang="en-US" dirty="0" smtClean="0"/>
              <a:t>105 Courses created and placed on NTER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 smtClean="0"/>
              <a:t>27 Programming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18 Cybersecurity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15 Networking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25 Geospatial</a:t>
            </a:r>
          </a:p>
          <a:p>
            <a:pPr lvl="1">
              <a:spcAft>
                <a:spcPts val="2400"/>
              </a:spcAft>
            </a:pPr>
            <a:r>
              <a:rPr lang="en-US" dirty="0" smtClean="0"/>
              <a:t>20 </a:t>
            </a:r>
            <a:r>
              <a:rPr lang="en-US" dirty="0" smtClean="0"/>
              <a:t>Cross-Specialty</a:t>
            </a:r>
            <a:endParaRPr lang="en-US" dirty="0" smtClean="0"/>
          </a:p>
          <a:p>
            <a:r>
              <a:rPr lang="en-US" dirty="0"/>
              <a:t>Virtual  </a:t>
            </a:r>
            <a:r>
              <a:rPr lang="en-US" dirty="0" smtClean="0"/>
              <a:t>Lab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250 new virtual labs aligned with NISGTC courses</a:t>
            </a:r>
            <a:endParaRPr lang="en-US" dirty="0"/>
          </a:p>
          <a:p>
            <a:pPr lvl="1">
              <a:spcAft>
                <a:spcPts val="1200"/>
              </a:spcAft>
            </a:pPr>
            <a:r>
              <a:rPr lang="en-US" dirty="0"/>
              <a:t>275 Colleges &amp; Universities </a:t>
            </a:r>
            <a:r>
              <a:rPr lang="en-US" dirty="0" smtClean="0"/>
              <a:t>utilizes VLab</a:t>
            </a:r>
            <a:endParaRPr lang="en-US" dirty="0"/>
          </a:p>
          <a:p>
            <a:pPr lvl="1"/>
            <a:r>
              <a:rPr lang="en-US" dirty="0"/>
              <a:t>45,970 DOL grant students accessing </a:t>
            </a:r>
            <a:r>
              <a:rPr lang="en-US" dirty="0" smtClean="0"/>
              <a:t>VLab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682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79500"/>
            <a:ext cx="7772400" cy="5067300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Have you uploaded any products into </a:t>
            </a:r>
            <a:r>
              <a:rPr lang="en-US" dirty="0" err="1" smtClean="0"/>
              <a:t>SkillsCommons</a:t>
            </a:r>
            <a:r>
              <a:rPr lang="en-US" dirty="0" smtClean="0"/>
              <a:t> yet?</a:t>
            </a:r>
          </a:p>
          <a:p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Yes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No</a:t>
            </a:r>
          </a:p>
          <a:p>
            <a:endParaRPr lang="en-US" b="0" dirty="0" smtClean="0"/>
          </a:p>
          <a:p>
            <a:endParaRPr lang="en-US" b="0" dirty="0"/>
          </a:p>
          <a:p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Participant Poll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02" y="2916735"/>
            <a:ext cx="2460953" cy="2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33" y="1155306"/>
            <a:ext cx="7419082" cy="457616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1700" y="274638"/>
            <a:ext cx="5515859" cy="703544"/>
          </a:xfrm>
        </p:spPr>
        <p:txBody>
          <a:bodyPr/>
          <a:lstStyle/>
          <a:p>
            <a:r>
              <a:rPr lang="en-US" dirty="0" smtClean="0"/>
              <a:t>Browse the </a:t>
            </a:r>
            <a:r>
              <a:rPr lang="en-US" dirty="0" err="1" smtClean="0"/>
              <a:t>SkillsCommons</a:t>
            </a:r>
            <a:r>
              <a:rPr lang="en-US" dirty="0" smtClean="0"/>
              <a:t> Repository by Industry: </a:t>
            </a:r>
            <a:br>
              <a:rPr lang="en-US" dirty="0" smtClean="0"/>
            </a:br>
            <a:r>
              <a:rPr lang="en-US" dirty="0" smtClean="0"/>
              <a:t>An Overview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39561" y="4307767"/>
            <a:ext cx="8817998" cy="1864225"/>
            <a:chOff x="169336" y="2432842"/>
            <a:chExt cx="8817998" cy="1864225"/>
          </a:xfrm>
        </p:grpSpPr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69336" y="3926636"/>
              <a:ext cx="8817998" cy="370431"/>
            </a:xfrm>
            <a:prstGeom prst="rect">
              <a:avLst/>
            </a:prstGeom>
            <a:solidFill>
              <a:schemeClr val="bg1">
                <a:lumMod val="75000"/>
                <a:alpha val="85000"/>
              </a:schemeClr>
            </a:solidFill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32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–"/>
                <a:defRPr sz="2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•"/>
                <a:defRPr sz="24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–"/>
                <a:defRPr sz="20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ts val="600"/>
                </a:spcBef>
                <a:spcAft>
                  <a:spcPts val="600"/>
                </a:spcAft>
                <a:buFont typeface="Arial" pitchFamily="34" charset="0"/>
                <a:buChar char="»"/>
                <a:defRPr sz="20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Aft>
                  <a:spcPts val="0"/>
                </a:spcAft>
                <a:buNone/>
              </a:pPr>
              <a:r>
                <a:rPr lang="en-US" sz="1400" b="1" dirty="0" smtClean="0"/>
                <a:t>   </a:t>
              </a:r>
              <a:r>
                <a:rPr lang="en-US" sz="1600" b="1" dirty="0" smtClean="0"/>
                <a:t> Rick Lumadue, </a:t>
              </a:r>
              <a:r>
                <a:rPr lang="en-US" sz="1600" dirty="0" smtClean="0"/>
                <a:t>Program Manager of </a:t>
              </a:r>
              <a:r>
                <a:rPr lang="en-US" sz="1600" dirty="0" err="1" smtClean="0"/>
                <a:t>SkillsCommons.org</a:t>
              </a:r>
              <a:r>
                <a:rPr lang="en-US" sz="1600" dirty="0" smtClean="0"/>
                <a:t>; </a:t>
              </a:r>
              <a:r>
                <a:rPr lang="en-US" sz="1600" u="sng" dirty="0">
                  <a:latin typeface="Arial"/>
                  <a:cs typeface="Arial"/>
                  <a:hlinkClick r:id="rId3"/>
                </a:rPr>
                <a:t>support@skillscommons.org</a:t>
              </a:r>
              <a:r>
                <a:rPr lang="en-US" sz="1600" dirty="0">
                  <a:latin typeface="Arial"/>
                  <a:cs typeface="Arial"/>
                </a:rPr>
                <a:t> </a:t>
              </a:r>
            </a:p>
            <a:p>
              <a:pPr marL="0" indent="0">
                <a:spcAft>
                  <a:spcPts val="0"/>
                </a:spcAft>
                <a:buNone/>
              </a:pPr>
              <a:endParaRPr lang="en-US" sz="2000" dirty="0"/>
            </a:p>
          </p:txBody>
        </p:sp>
        <p:pic>
          <p:nvPicPr>
            <p:cNvPr id="12" name="Picture 11" descr="Lumadue Online courses.jpe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93" b="8573"/>
            <a:stretch/>
          </p:blipFill>
          <p:spPr>
            <a:xfrm>
              <a:off x="430658" y="2432842"/>
              <a:ext cx="1421425" cy="142370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0646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&amp; Industry Leadership Teams (BILTs)</a:t>
            </a:r>
            <a:endParaRPr lang="en-US" dirty="0"/>
          </a:p>
        </p:txBody>
      </p:sp>
      <p:pic>
        <p:nvPicPr>
          <p:cNvPr id="3" name="Picture 2" descr="all3logo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6457614"/>
            <a:ext cx="2267024" cy="424881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88777" y="1056443"/>
            <a:ext cx="8960047" cy="532660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400" dirty="0" smtClean="0"/>
              <a:t>Comprised of 175 plus national companies in four information </a:t>
            </a:r>
            <a:r>
              <a:rPr lang="en-US" sz="2400" dirty="0"/>
              <a:t>technology (IT) specialty </a:t>
            </a:r>
            <a:r>
              <a:rPr lang="en-US" sz="2400" dirty="0" smtClean="0"/>
              <a:t>areas</a:t>
            </a:r>
          </a:p>
          <a:p>
            <a:pPr lvl="1"/>
            <a:r>
              <a:rPr lang="en-US" sz="1800" dirty="0" smtClean="0"/>
              <a:t>Programming</a:t>
            </a:r>
            <a:r>
              <a:rPr lang="en-US" sz="1800" dirty="0"/>
              <a:t>, </a:t>
            </a:r>
            <a:r>
              <a:rPr lang="en-US" sz="1800" dirty="0" smtClean="0"/>
              <a:t>Networking, Cybersecurity</a:t>
            </a:r>
            <a:r>
              <a:rPr lang="en-US" sz="1800" dirty="0"/>
              <a:t>, </a:t>
            </a:r>
            <a:r>
              <a:rPr lang="en-US" sz="1800" dirty="0" smtClean="0"/>
              <a:t>Geospatial Technologies</a:t>
            </a:r>
          </a:p>
          <a:p>
            <a:endParaRPr lang="en-US" sz="2400" dirty="0" smtClean="0"/>
          </a:p>
          <a:p>
            <a:r>
              <a:rPr lang="en-US" sz="2400" dirty="0" smtClean="0"/>
              <a:t>BILTs meet quarterly</a:t>
            </a:r>
          </a:p>
          <a:p>
            <a:pPr lvl="1"/>
            <a:r>
              <a:rPr lang="en-US" sz="2400" dirty="0" smtClean="0"/>
              <a:t>Three Virtual</a:t>
            </a:r>
          </a:p>
          <a:p>
            <a:pPr lvl="2">
              <a:spcAft>
                <a:spcPts val="1200"/>
              </a:spcAft>
            </a:pPr>
            <a:r>
              <a:rPr lang="en-US" sz="2400" dirty="0" smtClean="0"/>
              <a:t>Discuss trends and review of grant activities</a:t>
            </a:r>
          </a:p>
          <a:p>
            <a:pPr lvl="1"/>
            <a:r>
              <a:rPr lang="en-US" sz="2400" dirty="0" smtClean="0"/>
              <a:t>One face-to-face</a:t>
            </a:r>
            <a:endParaRPr lang="en-US" sz="2400" dirty="0"/>
          </a:p>
          <a:p>
            <a:pPr lvl="2"/>
            <a:r>
              <a:rPr lang="en-US" sz="2000" dirty="0" smtClean="0"/>
              <a:t>BILT ranked and prioritized Knowledge</a:t>
            </a:r>
            <a:r>
              <a:rPr lang="en-US" sz="2000" dirty="0"/>
              <a:t>, Skills, and Abilities (KSA)</a:t>
            </a:r>
            <a:endParaRPr lang="en-US" sz="2000" dirty="0" smtClean="0"/>
          </a:p>
          <a:p>
            <a:pPr lvl="2"/>
            <a:r>
              <a:rPr lang="en-US" dirty="0" smtClean="0"/>
              <a:t>Faculty cross-referenced existing curricula to KSA</a:t>
            </a:r>
          </a:p>
          <a:p>
            <a:pPr lvl="2"/>
            <a:r>
              <a:rPr lang="en-US" dirty="0" smtClean="0"/>
              <a:t>BILT reviewed / approved certificate and degree programs</a:t>
            </a:r>
          </a:p>
          <a:p>
            <a:pPr lvl="2"/>
            <a:r>
              <a:rPr lang="en-US" dirty="0" smtClean="0"/>
              <a:t>College/state final approval</a:t>
            </a:r>
          </a:p>
          <a:p>
            <a:endParaRPr lang="en-US" sz="2400" dirty="0" smtClean="0"/>
          </a:p>
          <a:p>
            <a:r>
              <a:rPr lang="en-US" sz="2400" dirty="0" smtClean="0"/>
              <a:t>Other Benefits</a:t>
            </a:r>
          </a:p>
          <a:p>
            <a:pPr lvl="1"/>
            <a:r>
              <a:rPr lang="en-US" sz="2000" dirty="0" smtClean="0"/>
              <a:t>Co-led curriculum development</a:t>
            </a:r>
          </a:p>
          <a:p>
            <a:pPr lvl="1"/>
            <a:r>
              <a:rPr lang="en-US" sz="2000" dirty="0" smtClean="0"/>
              <a:t>Co-led in campus career workshops</a:t>
            </a:r>
          </a:p>
          <a:p>
            <a:pPr lvl="1"/>
            <a:r>
              <a:rPr lang="en-US" sz="2000" dirty="0" smtClean="0"/>
              <a:t>Hired program completers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7412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475" y="1771650"/>
            <a:ext cx="3810000" cy="379095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0389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139949" y="1530935"/>
            <a:ext cx="4167633" cy="860425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ts val="1860"/>
              </a:lnSpc>
            </a:pPr>
            <a:r>
              <a:rPr lang="en-US" sz="2200" cap="all" dirty="0" smtClean="0">
                <a:solidFill>
                  <a:schemeClr val="tx2"/>
                </a:solidFill>
              </a:rPr>
              <a:t>Christian </a:t>
            </a:r>
            <a:r>
              <a:rPr lang="en-US" sz="2200" cap="all" dirty="0" err="1" smtClean="0">
                <a:solidFill>
                  <a:schemeClr val="tx2"/>
                </a:solidFill>
              </a:rPr>
              <a:t>lagarde</a:t>
            </a:r>
            <a:endParaRPr lang="en-US" sz="2200" cap="all" dirty="0" smtClean="0">
              <a:solidFill>
                <a:schemeClr val="tx2"/>
              </a:solidFill>
            </a:endParaRPr>
          </a:p>
          <a:p>
            <a:pPr>
              <a:lnSpc>
                <a:spcPts val="1860"/>
              </a:lnSpc>
            </a:pPr>
            <a:r>
              <a:rPr lang="en-US" sz="2400" cap="all" dirty="0" smtClean="0">
                <a:solidFill>
                  <a:schemeClr val="tx2"/>
                </a:solidFill>
              </a:rPr>
              <a:t/>
            </a:r>
            <a:br>
              <a:rPr lang="en-US" sz="2400" cap="all" dirty="0" smtClean="0">
                <a:solidFill>
                  <a:schemeClr val="tx2"/>
                </a:solidFill>
              </a:rPr>
            </a:br>
            <a:r>
              <a:rPr lang="en-US" sz="1800" b="0" dirty="0" smtClean="0">
                <a:solidFill>
                  <a:schemeClr val="tx2"/>
                </a:solidFill>
                <a:hlinkClick r:id="rId2"/>
              </a:rPr>
              <a:t>clagarde@aacc.nche.edu</a:t>
            </a:r>
            <a:r>
              <a:rPr lang="en-US" sz="1800" b="0" dirty="0" smtClean="0">
                <a:solidFill>
                  <a:schemeClr val="tx2"/>
                </a:solidFill>
              </a:rPr>
              <a:t> </a:t>
            </a:r>
            <a:endParaRPr lang="en-US" sz="1800" b="0" dirty="0">
              <a:solidFill>
                <a:schemeClr val="tx2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066799" y="4267200"/>
            <a:ext cx="6324600" cy="20574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231775" indent="-231775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574675" indent="-236538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19163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58888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543050" indent="-228600" algn="l" defTabSz="457200" rtl="0" eaLnBrk="1" latinLnBrk="0" hangingPunct="1"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80"/>
              </a:lnSpc>
              <a:buNone/>
            </a:pPr>
            <a:r>
              <a:rPr lang="en-US" sz="1400" dirty="0" smtClean="0">
                <a:solidFill>
                  <a:schemeClr val="tx2"/>
                </a:solidFill>
                <a:latin typeface="Arial Bold"/>
                <a:cs typeface="Arial Bold"/>
              </a:rPr>
              <a:t>TEL  617.728.4446   FAX  617.728.4857   </a:t>
            </a:r>
            <a:r>
              <a:rPr lang="en-US" sz="1400" dirty="0" smtClean="0">
                <a:solidFill>
                  <a:schemeClr val="tx2"/>
                </a:solidFill>
                <a:latin typeface="Arial Bold"/>
                <a:cs typeface="Arial Bold"/>
                <a:hlinkClick r:id="rId3"/>
              </a:rPr>
              <a:t>info@jff.org</a:t>
            </a:r>
            <a:r>
              <a:rPr lang="en-US" sz="1400" dirty="0" smtClean="0">
                <a:solidFill>
                  <a:schemeClr val="tx2"/>
                </a:solidFill>
                <a:latin typeface="Arial Bold"/>
                <a:cs typeface="Arial Bold"/>
              </a:rPr>
              <a:t> </a:t>
            </a:r>
          </a:p>
          <a:p>
            <a:pPr marL="0" indent="0">
              <a:lnSpc>
                <a:spcPts val="1880"/>
              </a:lnSpc>
              <a:buNone/>
            </a:pPr>
            <a:r>
              <a:rPr lang="en-US" sz="1400" dirty="0" smtClean="0">
                <a:solidFill>
                  <a:schemeClr val="tx2"/>
                </a:solidFill>
                <a:latin typeface="Arial Bold"/>
                <a:cs typeface="Arial Bold"/>
              </a:rPr>
              <a:t>88 Broad Street, 8</a:t>
            </a:r>
            <a:r>
              <a:rPr lang="en-US" sz="1400" baseline="30000" dirty="0" smtClean="0">
                <a:solidFill>
                  <a:schemeClr val="tx2"/>
                </a:solidFill>
                <a:latin typeface="Arial Bold"/>
                <a:cs typeface="Arial Bold"/>
              </a:rPr>
              <a:t>th</a:t>
            </a:r>
            <a:r>
              <a:rPr lang="en-US" sz="1400" dirty="0" smtClean="0">
                <a:solidFill>
                  <a:schemeClr val="tx2"/>
                </a:solidFill>
                <a:latin typeface="Arial Bold"/>
                <a:cs typeface="Arial Bold"/>
              </a:rPr>
              <a:t> Floor, Boston, MA 02110</a:t>
            </a:r>
          </a:p>
          <a:p>
            <a:pPr marL="0" indent="0">
              <a:lnSpc>
                <a:spcPts val="1880"/>
              </a:lnSpc>
              <a:buNone/>
            </a:pPr>
            <a:r>
              <a:rPr lang="ro-RO" sz="1400" dirty="0" smtClean="0">
                <a:solidFill>
                  <a:schemeClr val="tx2"/>
                </a:solidFill>
                <a:latin typeface="Arial Bold"/>
                <a:cs typeface="Arial Bold"/>
              </a:rPr>
              <a:t>122 C Street, NW, Suite 650, Washington, DC 20001</a:t>
            </a:r>
            <a:endParaRPr lang="en-US" sz="1400" dirty="0" smtClean="0">
              <a:solidFill>
                <a:schemeClr val="tx2"/>
              </a:solidFill>
              <a:latin typeface="Arial Bold"/>
              <a:cs typeface="Arial Bold"/>
            </a:endParaRPr>
          </a:p>
          <a:p>
            <a:pPr marL="0" indent="0">
              <a:lnSpc>
                <a:spcPts val="1880"/>
              </a:lnSpc>
              <a:buNone/>
            </a:pPr>
            <a:r>
              <a:rPr lang="en-US" sz="1400" b="1" cap="all" dirty="0" smtClean="0">
                <a:solidFill>
                  <a:schemeClr val="tx2"/>
                </a:solidFill>
                <a:hlinkClick r:id="rId4"/>
              </a:rPr>
              <a:t>WWW.JFF.ORG</a:t>
            </a:r>
            <a:r>
              <a:rPr lang="en-US" sz="1400" b="1" cap="all" dirty="0" smtClean="0">
                <a:solidFill>
                  <a:schemeClr val="tx2"/>
                </a:solidFill>
              </a:rPr>
              <a:t> </a:t>
            </a:r>
            <a:endParaRPr lang="en-US" sz="1400" b="1" cap="all" dirty="0">
              <a:solidFill>
                <a:schemeClr val="tx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3581400"/>
            <a:ext cx="3733799" cy="5144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35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5918200"/>
            <a:ext cx="2374900" cy="939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0d7ca13[1]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54" y="804592"/>
            <a:ext cx="2776808" cy="27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5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Presenters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657088" y="1322126"/>
            <a:ext cx="5617272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Rick </a:t>
            </a:r>
            <a:r>
              <a:rPr lang="en-US" sz="2000" b="1" dirty="0" err="1" smtClean="0"/>
              <a:t>Lumadue</a:t>
            </a:r>
            <a:endParaRPr lang="en-US" sz="2000" b="1" dirty="0" smtClean="0"/>
          </a:p>
          <a:p>
            <a:pPr marL="0" indent="0">
              <a:buNone/>
            </a:pPr>
            <a:r>
              <a:rPr lang="en-US" sz="2000" dirty="0" smtClean="0"/>
              <a:t>Program Manager, Grantee Relations</a:t>
            </a:r>
          </a:p>
          <a:p>
            <a:pPr marL="0" indent="0">
              <a:buNone/>
            </a:pPr>
            <a:r>
              <a:rPr lang="en-US" sz="2000" dirty="0" err="1" smtClean="0"/>
              <a:t>SkillsCommons.org</a:t>
            </a:r>
            <a:endParaRPr lang="en-US" sz="20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35560" y="4494068"/>
            <a:ext cx="5638800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Edward Sargent</a:t>
            </a:r>
          </a:p>
          <a:p>
            <a:pPr marL="0" indent="0">
              <a:buNone/>
            </a:pPr>
            <a:r>
              <a:rPr lang="en-US" sz="2000" dirty="0" smtClean="0"/>
              <a:t>Project Director, PACE-IT</a:t>
            </a:r>
          </a:p>
          <a:p>
            <a:pPr marL="0" indent="0">
              <a:buNone/>
            </a:pPr>
            <a:r>
              <a:rPr lang="en-US" sz="2000" dirty="0" smtClean="0"/>
              <a:t>Edmonds Community College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657088" y="2913961"/>
            <a:ext cx="5617272" cy="1447800"/>
          </a:xfrm>
          <a:prstGeom prst="rect">
            <a:avLst/>
          </a:prstGeom>
          <a:solidFill>
            <a:schemeClr val="bg1">
              <a:lumMod val="75000"/>
              <a:alpha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32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/>
              <a:t>John Nguyen</a:t>
            </a:r>
          </a:p>
          <a:p>
            <a:pPr marL="0" indent="0">
              <a:buNone/>
            </a:pPr>
            <a:r>
              <a:rPr lang="en-US" sz="2000" dirty="0" smtClean="0"/>
              <a:t>Project Manager, NISGTC Program</a:t>
            </a:r>
          </a:p>
          <a:p>
            <a:pPr marL="0" indent="0">
              <a:buNone/>
            </a:pPr>
            <a:r>
              <a:rPr lang="en-US" sz="2000" dirty="0" smtClean="0"/>
              <a:t>Collin County Community College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4" name="Picture 13" descr="Lumadue Online course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93" b="8573"/>
          <a:stretch/>
        </p:blipFill>
        <p:spPr>
          <a:xfrm>
            <a:off x="666787" y="1322126"/>
            <a:ext cx="1421425" cy="1423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11953259_10204897067898465_3917892332603286519_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7" y="4494068"/>
            <a:ext cx="14478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John's Pic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943" y="2913961"/>
            <a:ext cx="1441644" cy="1441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203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79500"/>
            <a:ext cx="7772400" cy="5067300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Which TAACCCT round do you represent?</a:t>
            </a:r>
          </a:p>
          <a:p>
            <a:endParaRPr lang="en-US" dirty="0" smtClean="0"/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Round 1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Round 2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Round 3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Round 4</a:t>
            </a:r>
          </a:p>
          <a:p>
            <a:endParaRPr lang="en-US" b="0" dirty="0"/>
          </a:p>
          <a:p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Participant Poll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824" y="2895211"/>
            <a:ext cx="2460953" cy="2293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888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1" y="274638"/>
            <a:ext cx="5245098" cy="703544"/>
          </a:xfrm>
        </p:spPr>
        <p:txBody>
          <a:bodyPr anchor="ctr">
            <a:normAutofit/>
          </a:bodyPr>
          <a:lstStyle/>
          <a:p>
            <a:r>
              <a:rPr lang="en-US" sz="1800" dirty="0" smtClean="0"/>
              <a:t>TAACCCT LEARNING NETWORK </a:t>
            </a:r>
            <a:br>
              <a:rPr lang="en-US" sz="1800" dirty="0" smtClean="0"/>
            </a:br>
            <a:r>
              <a:rPr lang="en-US" sz="1800" dirty="0" smtClean="0"/>
              <a:t>AT A GLANCE</a:t>
            </a:r>
            <a:endParaRPr lang="en-US" sz="18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375815186"/>
              </p:ext>
            </p:extLst>
          </p:nvPr>
        </p:nvGraphicFramePr>
        <p:xfrm>
          <a:off x="342900" y="1181100"/>
          <a:ext cx="65913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ectangle 12"/>
          <p:cNvSpPr/>
          <p:nvPr/>
        </p:nvSpPr>
        <p:spPr>
          <a:xfrm>
            <a:off x="6934200" y="1803400"/>
            <a:ext cx="1739899" cy="41783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Other Non-Federal Providers of TA and Resources for  TAACCCT Grantees: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Creative Commons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CAST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The Transformative Change Initiative</a:t>
            </a:r>
          </a:p>
          <a:p>
            <a:pPr algn="ctr"/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/>
            <a:endParaRPr lang="en-US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013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841" y="1123890"/>
            <a:ext cx="8700116" cy="5067300"/>
          </a:xfrm>
        </p:spPr>
        <p:txBody>
          <a:bodyPr anchor="t">
            <a:normAutofit/>
          </a:bodyPr>
          <a:lstStyle/>
          <a:p>
            <a:pPr marL="342900" indent="-342900">
              <a:spcBef>
                <a:spcPts val="0"/>
              </a:spcBef>
              <a:spcAft>
                <a:spcPts val="4800"/>
              </a:spcAft>
              <a:buFont typeface="Arial"/>
              <a:buChar char="•"/>
            </a:pPr>
            <a:r>
              <a:rPr lang="en-US" sz="2800" b="0" dirty="0" smtClean="0"/>
              <a:t>Welcome &amp; Introductions</a:t>
            </a:r>
          </a:p>
          <a:p>
            <a:pPr marL="342900" indent="-342900">
              <a:spcBef>
                <a:spcPts val="0"/>
              </a:spcBef>
              <a:spcAft>
                <a:spcPts val="4800"/>
              </a:spcAft>
              <a:buFont typeface="Arial"/>
              <a:buChar char="•"/>
            </a:pPr>
            <a:r>
              <a:rPr lang="en-US" sz="2800" b="0" dirty="0" smtClean="0"/>
              <a:t>Highlights from Grantees</a:t>
            </a:r>
          </a:p>
          <a:p>
            <a:pPr marL="342900" indent="-342900">
              <a:spcBef>
                <a:spcPts val="0"/>
              </a:spcBef>
              <a:spcAft>
                <a:spcPts val="4800"/>
              </a:spcAft>
              <a:buFont typeface="Arial"/>
              <a:buChar char="•"/>
            </a:pPr>
            <a:r>
              <a:rPr lang="en-US" sz="2800" b="0" dirty="0" smtClean="0"/>
              <a:t>Brief Q&amp;A</a:t>
            </a:r>
          </a:p>
          <a:p>
            <a:pPr marL="342900" indent="-342900">
              <a:spcBef>
                <a:spcPts val="0"/>
              </a:spcBef>
              <a:spcAft>
                <a:spcPts val="4800"/>
              </a:spcAft>
              <a:buFont typeface="Arial"/>
              <a:buChar char="•"/>
            </a:pPr>
            <a:r>
              <a:rPr lang="en-US" sz="2800" b="0" dirty="0" smtClean="0"/>
              <a:t>Review of Curriculum/Materials on </a:t>
            </a:r>
            <a:r>
              <a:rPr lang="en-US" sz="2800" b="0" dirty="0" err="1" smtClean="0"/>
              <a:t>SkillsCommons</a:t>
            </a:r>
            <a:endParaRPr lang="en-US" sz="2800" b="0" dirty="0" smtClean="0"/>
          </a:p>
          <a:p>
            <a:pPr marL="342900" indent="-342900">
              <a:spcBef>
                <a:spcPts val="0"/>
              </a:spcBef>
              <a:spcAft>
                <a:spcPts val="4800"/>
              </a:spcAft>
              <a:buFont typeface="Arial"/>
              <a:buChar char="•"/>
            </a:pPr>
            <a:r>
              <a:rPr lang="en-US" sz="2800" b="0" dirty="0" smtClean="0"/>
              <a:t>Discussion</a:t>
            </a:r>
            <a:endParaRPr lang="en-US" sz="2400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Agenda Items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53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79500"/>
            <a:ext cx="7772400" cy="5067300"/>
          </a:xfrm>
        </p:spPr>
        <p:txBody>
          <a:bodyPr anchor="t"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What is the focus of your grant in the IT industry?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Cyber Security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Programming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Networking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Health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Industrial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Other</a:t>
            </a:r>
          </a:p>
          <a:p>
            <a:endParaRPr lang="en-US" b="0" dirty="0" smtClean="0"/>
          </a:p>
          <a:p>
            <a:r>
              <a:rPr lang="en-US" dirty="0" smtClean="0"/>
              <a:t>What job level are you training for?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Entry level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Middle Skills</a:t>
            </a:r>
          </a:p>
          <a:p>
            <a:pPr marL="342900" indent="-342900">
              <a:buFont typeface="Wingdings" charset="2"/>
              <a:buChar char="q"/>
            </a:pPr>
            <a:r>
              <a:rPr lang="en-US" b="0" dirty="0" smtClean="0"/>
              <a:t>Advanced level</a:t>
            </a:r>
            <a:endParaRPr lang="en-US" b="0" dirty="0"/>
          </a:p>
          <a:p>
            <a:endParaRPr lang="en-US" b="0" dirty="0"/>
          </a:p>
          <a:p>
            <a:pPr marL="342900" indent="-342900">
              <a:buFont typeface="Arial"/>
              <a:buChar char="•"/>
            </a:pPr>
            <a:endParaRPr lang="en-US" b="0" dirty="0" smtClean="0"/>
          </a:p>
          <a:p>
            <a:pPr marL="342900" indent="-342900">
              <a:buFont typeface="Arial"/>
              <a:buChar char="•"/>
            </a:pPr>
            <a:endParaRPr lang="en-US" b="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41701" y="274638"/>
            <a:ext cx="5245098" cy="7035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400" b="0" kern="1200" cap="all">
                <a:solidFill>
                  <a:schemeClr val="bg1">
                    <a:lumMod val="50000"/>
                  </a:schemeClr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800" b="1" cap="none" dirty="0" smtClean="0">
                <a:solidFill>
                  <a:srgbClr val="FFFFFF"/>
                </a:solidFill>
              </a:rPr>
              <a:t>Participant Poll</a:t>
            </a:r>
            <a:endParaRPr lang="en-US" sz="1800" b="1" cap="none" dirty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82" y="2077312"/>
            <a:ext cx="2316476" cy="215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8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PACE-IT at Edmonds Community College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4591" y="1377838"/>
            <a:ext cx="46715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Edward Sargent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Project Director, PACE-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IT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701" y="2829834"/>
            <a:ext cx="4975462" cy="330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PACE-IT?</a:t>
            </a:r>
            <a:endParaRPr lang="en-US" dirty="0"/>
          </a:p>
        </p:txBody>
      </p:sp>
      <p:pic>
        <p:nvPicPr>
          <p:cNvPr id="3" name="Picture 2" descr="ThinkstockPhotos-469772338-m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5029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15312" y="1616522"/>
            <a:ext cx="4114800" cy="4493538"/>
          </a:xfrm>
          <a:prstGeom prst="rect">
            <a:avLst/>
          </a:prstGeom>
          <a:solidFill>
            <a:schemeClr val="bg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Five </a:t>
            </a:r>
            <a:r>
              <a:rPr lang="en-US" sz="2400" b="1" dirty="0"/>
              <a:t>competency-based, self-paced, fully </a:t>
            </a:r>
            <a:r>
              <a:rPr lang="en-US" sz="2400" b="1" dirty="0" smtClean="0"/>
              <a:t>online, stackable, </a:t>
            </a:r>
            <a:r>
              <a:rPr lang="en-US" sz="2400" b="1" dirty="0"/>
              <a:t>IT certificates.  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 b="1" dirty="0"/>
              <a:t>Web Developer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 b="1" dirty="0"/>
              <a:t>Technology and Integration Support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 b="1" dirty="0"/>
              <a:t>Intro to Network Security</a:t>
            </a:r>
          </a:p>
          <a:p>
            <a:pPr marL="800100" lvl="1" indent="-342900">
              <a:spcAft>
                <a:spcPts val="1200"/>
              </a:spcAft>
              <a:buFont typeface="Arial"/>
              <a:buChar char="•"/>
            </a:pPr>
            <a:r>
              <a:rPr lang="en-US" sz="2400" b="1" dirty="0"/>
              <a:t>Data Management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b="1" dirty="0"/>
              <a:t>Ethical Hacker</a:t>
            </a:r>
            <a:r>
              <a:rPr lang="en-US" sz="30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endParaRPr lang="en-US" sz="3000" b="1" dirty="0" smtClean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300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our </a:t>
            </a:r>
            <a:r>
              <a:rPr lang="en-US" dirty="0"/>
              <a:t>P</a:t>
            </a:r>
            <a:r>
              <a:rPr lang="en-US" dirty="0" smtClean="0"/>
              <a:t>rogram Special?</a:t>
            </a:r>
            <a:endParaRPr lang="en-US" dirty="0"/>
          </a:p>
        </p:txBody>
      </p:sp>
      <p:pic>
        <p:nvPicPr>
          <p:cNvPr id="3" name="Picture 2" descr="ThinkstockPhotos-471803442-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600"/>
            <a:ext cx="9144000" cy="500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49900" y="1271234"/>
            <a:ext cx="3594100" cy="4955203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marL="457200" lvl="0" indent="-457200">
              <a:spcAft>
                <a:spcPts val="3600"/>
              </a:spcAft>
              <a:buFont typeface="Arial"/>
              <a:buChar char="•"/>
            </a:pPr>
            <a:r>
              <a:rPr lang="en-US" sz="2800" b="1" dirty="0" smtClean="0"/>
              <a:t>Self-paced and Online</a:t>
            </a:r>
          </a:p>
          <a:p>
            <a:pPr marL="457200" lvl="0" indent="-457200">
              <a:spcAft>
                <a:spcPts val="3600"/>
              </a:spcAft>
              <a:buFont typeface="Arial"/>
              <a:buChar char="•"/>
            </a:pPr>
            <a:r>
              <a:rPr lang="en-US" sz="2800" b="1" dirty="0"/>
              <a:t>C</a:t>
            </a:r>
            <a:r>
              <a:rPr lang="en-US" sz="2800" b="1" dirty="0" smtClean="0"/>
              <a:t>ontinuous support</a:t>
            </a:r>
            <a:endParaRPr lang="en-US" sz="2800" b="1" dirty="0"/>
          </a:p>
          <a:p>
            <a:pPr marL="457200" indent="-457200">
              <a:spcAft>
                <a:spcPts val="3600"/>
              </a:spcAft>
              <a:buFont typeface="Arial"/>
              <a:buChar char="•"/>
            </a:pPr>
            <a:r>
              <a:rPr lang="en-US" sz="2800" b="1" dirty="0"/>
              <a:t>I</a:t>
            </a:r>
            <a:r>
              <a:rPr lang="en-US" sz="2800" b="1" dirty="0" smtClean="0"/>
              <a:t>ndustry </a:t>
            </a:r>
            <a:r>
              <a:rPr lang="en-US" sz="2800" b="1" dirty="0"/>
              <a:t>standards</a:t>
            </a:r>
          </a:p>
          <a:p>
            <a:pPr marL="457200" lvl="0" indent="-457200">
              <a:spcAft>
                <a:spcPts val="3600"/>
              </a:spcAft>
              <a:buFont typeface="Arial"/>
              <a:buChar char="•"/>
            </a:pPr>
            <a:r>
              <a:rPr lang="en-US" sz="2800" b="1" dirty="0"/>
              <a:t>Our learning </a:t>
            </a:r>
            <a:r>
              <a:rPr lang="en-US" sz="2800" b="1" dirty="0" smtClean="0"/>
              <a:t>resources</a:t>
            </a:r>
          </a:p>
          <a:p>
            <a:pPr marL="457200" lvl="0" indent="-457200">
              <a:spcAft>
                <a:spcPts val="3600"/>
              </a:spcAft>
              <a:buFont typeface="Arial"/>
              <a:buChar char="•"/>
            </a:pPr>
            <a:r>
              <a:rPr lang="en-US" sz="2800" b="1" dirty="0" smtClean="0"/>
              <a:t>Collaboration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6820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September 29, 2015&amp;quot;&quot;/&gt;&lt;property id=&quot;20307&quot; value=&quot;259&quot;/&gt;&lt;/object&gt;&lt;object type=&quot;3&quot; unique_id=&quot;10004&quot;&gt;&lt;property id=&quot;20148&quot; value=&quot;5&quot;/&gt;&lt;property id=&quot;20300&quot; value=&quot;Slide 2 - &amp;quot;Presenters&amp;quot;&quot;/&gt;&lt;property id=&quot;20307&quot; value=&quot;261&quot;/&gt;&lt;/object&gt;&lt;object type=&quot;3&quot; unique_id=&quot;10005&quot;&gt;&lt;property id=&quot;20148&quot; value=&quot;5&quot;/&gt;&lt;property id=&quot;20300&quot; value=&quot;Slide 3&quot;/&gt;&lt;property id=&quot;20307&quot; value=&quot;276&quot;/&gt;&lt;/object&gt;&lt;object type=&quot;3&quot; unique_id=&quot;10006&quot;&gt;&lt;property id=&quot;20148&quot; value=&quot;5&quot;/&gt;&lt;property id=&quot;20300&quot; value=&quot;Slide 4 - &amp;quot;TAACCCT LEARNING NETWORK  AT A GLANCE&amp;quot;&quot;/&gt;&lt;property id=&quot;20307&quot; value=&quot;273&quot;/&gt;&lt;/object&gt;&lt;object type=&quot;3&quot; unique_id=&quot;10007&quot;&gt;&lt;property id=&quot;20148&quot; value=&quot;5&quot;/&gt;&lt;property id=&quot;20300&quot; value=&quot;Slide 5&quot;/&gt;&lt;property id=&quot;20307&quot; value=&quot;274&quot;/&gt;&lt;/object&gt;&lt;object type=&quot;3&quot; unique_id=&quot;10008&quot;&gt;&lt;property id=&quot;20148&quot; value=&quot;5&quot;/&gt;&lt;property id=&quot;20300&quot; value=&quot;Slide 6&quot;/&gt;&lt;property id=&quot;20307&quot; value=&quot;275&quot;/&gt;&lt;/object&gt;&lt;object type=&quot;3&quot; unique_id=&quot;10009&quot;&gt;&lt;property id=&quot;20148&quot; value=&quot;5&quot;/&gt;&lt;property id=&quot;20300&quot; value=&quot;Slide 7 - &amp;quot;PACE-IT at Edmonds Community College&amp;quot;&quot;/&gt;&lt;property id=&quot;20307&quot; value=&quot;278&quot;/&gt;&lt;/object&gt;&lt;object type=&quot;3&quot; unique_id=&quot;10010&quot;&gt;&lt;property id=&quot;20148&quot; value=&quot;5&quot;/&gt;&lt;property id=&quot;20300&quot; value=&quot;Slide 8 - &amp;quot;What is PACE-IT?&amp;quot;&quot;/&gt;&lt;property id=&quot;20307&quot; value=&quot;263&quot;/&gt;&lt;/object&gt;&lt;object type=&quot;3&quot; unique_id=&quot;10011&quot;&gt;&lt;property id=&quot;20148&quot; value=&quot;5&quot;/&gt;&lt;property id=&quot;20300&quot; value=&quot;Slide 9 - &amp;quot;What Makes our Program Special?&amp;quot;&quot;/&gt;&lt;property id=&quot;20307&quot; value=&quot;264&quot;/&gt;&lt;/object&gt;&lt;object type=&quot;3&quot; unique_id=&quot;10015&quot;&gt;&lt;property id=&quot;20148&quot; value=&quot;5&quot;/&gt;&lt;property id=&quot;20300&quot; value=&quot;Slide 13 - &amp;quot;Q&amp;amp;A&amp;quot;&quot;/&gt;&lt;property id=&quot;20307&quot; value=&quot;266&quot;/&gt;&lt;/object&gt;&lt;object type=&quot;3&quot; unique_id=&quot;10016&quot;&gt;&lt;property id=&quot;20148&quot; value=&quot;5&quot;/&gt;&lt;property id=&quot;20300&quot; value=&quot;Slide 14&quot;/&gt;&lt;property id=&quot;20307&quot; value=&quot;277&quot;/&gt;&lt;/object&gt;&lt;object type=&quot;3&quot; unique_id=&quot;10017&quot;&gt;&lt;property id=&quot;20148&quot; value=&quot;5&quot;/&gt;&lt;property id=&quot;20300&quot; value=&quot;Slide 15 - &amp;quot;Browse the SkillsCommons Repository by Industry:  An Overview&amp;quot;&quot;/&gt;&lt;property id=&quot;20307&quot; value=&quot;270&quot;/&gt;&lt;/object&gt;&lt;object type=&quot;3&quot; unique_id=&quot;10019&quot;&gt;&lt;property id=&quot;20148&quot; value=&quot;5&quot;/&gt;&lt;property id=&quot;20300&quot; value=&quot;Slide 17 - &amp;quot;Q&amp;amp;A&amp;quot;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60&quot;/&gt;&lt;/object&gt;&lt;object type=&quot;3&quot; unique_id=&quot;10181&quot;&gt;&lt;property id=&quot;20148&quot; value=&quot;5&quot;/&gt;&lt;property id=&quot;20300&quot; value=&quot;Slide 10 - &amp;quot;NISGTC Program at Collin College&amp;quot;&quot;/&gt;&lt;property id=&quot;20307&quot; value=&quot;283&quot;/&gt;&lt;/object&gt;&lt;object type=&quot;3&quot; unique_id=&quot;10182&quot;&gt;&lt;property id=&quot;20148&quot; value=&quot;5&quot;/&gt;&lt;property id=&quot;20300&quot; value=&quot;Slide 11 - &amp;quot;Collin College’s NISGTC Program: Key Grant Goals&amp;quot;&quot;/&gt;&lt;property id=&quot;20307&quot; value=&quot;280&quot;/&gt;&lt;/object&gt;&lt;object type=&quot;3&quot; unique_id=&quot;10183&quot;&gt;&lt;property id=&quot;20148&quot; value=&quot;5&quot;/&gt;&lt;property id=&quot;20300&quot; value=&quot;Slide 12 - &amp;quot;Noteworthy Curriculum Products&amp;quot;&quot;/&gt;&lt;property id=&quot;20307&quot; value=&quot;281&quot;/&gt;&lt;/object&gt;&lt;object type=&quot;3&quot; unique_id=&quot;10184&quot;&gt;&lt;property id=&quot;20148&quot; value=&quot;5&quot;/&gt;&lt;property id=&quot;20300&quot; value=&quot;Slide 16 - &amp;quot;Business &amp;amp; Industry Leadership Teams (BILTs)&amp;quot;&quot;/&gt;&lt;property id=&quot;20307&quot; value=&quot;282&quot;/&gt;&lt;/object&gt;&lt;/object&gt;&lt;object type=&quot;8&quot; unique_id=&quot;100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474</Words>
  <Application>Microsoft Office PowerPoint</Application>
  <PresentationFormat>On-screen Show (4:3)</PresentationFormat>
  <Paragraphs>151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Bold</vt:lpstr>
      <vt:lpstr>Calibri</vt:lpstr>
      <vt:lpstr>Wingdings</vt:lpstr>
      <vt:lpstr>Office Theme</vt:lpstr>
      <vt:lpstr>September 29, 2015</vt:lpstr>
      <vt:lpstr>Presenters</vt:lpstr>
      <vt:lpstr>PowerPoint Presentation</vt:lpstr>
      <vt:lpstr>TAACCCT LEARNING NETWORK  AT A GLANCE</vt:lpstr>
      <vt:lpstr>PowerPoint Presentation</vt:lpstr>
      <vt:lpstr>PowerPoint Presentation</vt:lpstr>
      <vt:lpstr>PACE-IT at Edmonds Community College</vt:lpstr>
      <vt:lpstr>What is PACE-IT?</vt:lpstr>
      <vt:lpstr>What Makes our Program Special?</vt:lpstr>
      <vt:lpstr>NISGTC Program at Collin College</vt:lpstr>
      <vt:lpstr>Collin College’s NISGTC Program: Key Grant Goals</vt:lpstr>
      <vt:lpstr>Noteworthy Curriculum Products</vt:lpstr>
      <vt:lpstr>Q&amp;A</vt:lpstr>
      <vt:lpstr>PowerPoint Presentation</vt:lpstr>
      <vt:lpstr>Browse the SkillsCommons Repository by Industry:  An Overview</vt:lpstr>
      <vt:lpstr>Business &amp; Industry Leadership Teams (BILTs)</vt:lpstr>
      <vt:lpstr>Q&amp;A</vt:lpstr>
      <vt:lpstr>PowerPoint Presentation</vt:lpstr>
    </vt:vector>
  </TitlesOfParts>
  <Company>JFF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JFF</dc:creator>
  <cp:lastModifiedBy>Gary Gonzalez</cp:lastModifiedBy>
  <cp:revision>49</cp:revision>
  <dcterms:created xsi:type="dcterms:W3CDTF">2012-12-12T14:53:33Z</dcterms:created>
  <dcterms:modified xsi:type="dcterms:W3CDTF">2015-09-29T15:12:33Z</dcterms:modified>
</cp:coreProperties>
</file>