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9" r:id="rId2"/>
    <p:sldId id="261" r:id="rId3"/>
    <p:sldId id="267" r:id="rId4"/>
    <p:sldId id="263" r:id="rId5"/>
    <p:sldId id="264" r:id="rId6"/>
    <p:sldId id="265" r:id="rId7"/>
    <p:sldId id="268" r:id="rId8"/>
    <p:sldId id="273" r:id="rId9"/>
    <p:sldId id="272" r:id="rId10"/>
    <p:sldId id="271" r:id="rId11"/>
    <p:sldId id="270" r:id="rId12"/>
    <p:sldId id="269" r:id="rId13"/>
    <p:sldId id="274" r:id="rId14"/>
    <p:sldId id="275" r:id="rId15"/>
    <p:sldId id="276" r:id="rId16"/>
    <p:sldId id="277" r:id="rId17"/>
    <p:sldId id="278" r:id="rId18"/>
    <p:sldId id="279" r:id="rId19"/>
    <p:sldId id="280" r:id="rId20"/>
    <p:sldId id="281" r:id="rId21"/>
    <p:sldId id="282" r:id="rId22"/>
    <p:sldId id="266" r:id="rId2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snapToGrid="0" snapToObjects="1">
      <p:cViewPr>
        <p:scale>
          <a:sx n="59" d="100"/>
          <a:sy n="59" d="100"/>
        </p:scale>
        <p:origin x="-1674" y="-2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5461368-5DC9-45E0-92CA-71CC3DAE2C5A}" type="datetimeFigureOut">
              <a:rPr lang="en-US" altLang="en-US"/>
              <a:pPr/>
              <a:t>10/13/2015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8D24AC9-B02E-4B6C-AA27-900DF6D6949A}" type="slidenum">
              <a:rPr lang="en-US" altLang="en-US"/>
              <a:pPr/>
              <a:t>‹#›</a:t>
            </a:fld>
            <a:endParaRPr lang="en-US" altLang="en-US"/>
          </a:p>
        </p:txBody>
      </p:sp>
    </p:spTree>
    <p:extLst>
      <p:ext uri="{BB962C8B-B14F-4D97-AF65-F5344CB8AC3E}">
        <p14:creationId xmlns:p14="http://schemas.microsoft.com/office/powerpoint/2010/main" val="2419278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2658987D-D6FF-4477-B74A-576D928E4978}" type="datetimeFigureOut">
              <a:rPr lang="en-US" altLang="en-US"/>
              <a:pPr/>
              <a:t>10/13/2015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900795B-7790-46D6-889A-5B626FB66A4C}" type="slidenum">
              <a:rPr lang="en-US" altLang="en-US"/>
              <a:pPr/>
              <a:t>‹#›</a:t>
            </a:fld>
            <a:endParaRPr lang="en-US" altLang="en-US"/>
          </a:p>
        </p:txBody>
      </p:sp>
    </p:spTree>
    <p:extLst>
      <p:ext uri="{BB962C8B-B14F-4D97-AF65-F5344CB8AC3E}">
        <p14:creationId xmlns:p14="http://schemas.microsoft.com/office/powerpoint/2010/main" val="38931920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6EF7E2E8-7FEB-4FC9-A7BF-964A94F3B5B6}" type="slidenum">
              <a:rPr lang="en-US" altLang="en-US" sz="1200"/>
              <a:pPr/>
              <a:t>4</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F8FDC817-AEA2-4017-B539-0242CCE66DE7}" type="slidenum">
              <a:rPr lang="en-US" altLang="en-US" sz="1200"/>
              <a:pPr/>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6F4D27B2-45E8-43E1-9AF9-BE08D927B3F7}" type="slidenum">
              <a:rPr lang="en-US" altLang="en-US" sz="1200"/>
              <a:pPr/>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A80FA7D3-32FB-4BCF-951A-1D072F07B557}" type="slidenum">
              <a:rPr lang="en-US" altLang="en-US" sz="1200"/>
              <a:pPr/>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7003AD58-8DFC-46DA-BCF8-5F8C99BBC1E2}" type="slidenum">
              <a:rPr lang="en-US" altLang="en-US" sz="1200"/>
              <a:pPr/>
              <a:t>16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2BC0AC3E-A376-4446-87E0-6F86B9C83E80}" type="slidenum">
              <a:rPr lang="en-US" altLang="en-US" sz="1200"/>
              <a:pPr/>
              <a:t>17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8CCFE091-2E96-4AF0-B489-3A95B2330F59}" type="slidenum">
              <a:rPr lang="en-US" altLang="en-US" sz="1200"/>
              <a:pPr/>
              <a:t>18</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6165DEE0-E034-45A1-9E9E-51BCF8ADEC47}" type="slidenum">
              <a:rPr lang="en-US" altLang="en-US" sz="1200"/>
              <a:pPr/>
              <a:t>19</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AFFE3690-28FB-43E7-B9C6-EBE24BE62ECB}" type="slidenum">
              <a:rPr lang="en-US" altLang="en-US" sz="1200"/>
              <a:pPr/>
              <a:t>20</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A548BD76-256D-4FF1-AD92-048DA4C8F998}" type="slidenum">
              <a:rPr lang="en-US" altLang="en-US" sz="1200"/>
              <a:pPr/>
              <a:t>21</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55411EF2-C37D-41A2-BCA7-BDAC8E1474AE}" type="slidenum">
              <a:rPr lang="en-US" altLang="en-US" sz="1200"/>
              <a:pPr/>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E8F4F537-448E-4B21-AE09-D983B61740C2}" type="slidenum">
              <a:rPr lang="en-US" altLang="en-US" sz="1200"/>
              <a:pPr/>
              <a:t>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CC761E86-6810-48F4-BE9B-AF17B48542DF}" type="slidenum">
              <a:rPr lang="en-US" altLang="en-US" sz="1200"/>
              <a:pPr/>
              <a:t>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1E59E3DA-3C34-401E-8D11-2C3CE34D1ABA}" type="slidenum">
              <a:rPr lang="en-US" altLang="en-US" sz="1200"/>
              <a:pPr/>
              <a:t>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873B826E-810B-4E3E-B1F4-6FE6F9BD43D7}" type="slidenum">
              <a:rPr lang="en-US" altLang="en-US" sz="1200"/>
              <a:pPr/>
              <a:t>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BA804FF1-1437-46B5-804C-DEC66314D53E}" type="slidenum">
              <a:rPr lang="en-US" altLang="en-US" sz="1200"/>
              <a:pPr/>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D980F71C-FB42-469A-8D61-79125ADA0035}" type="slidenum">
              <a:rPr lang="en-US" altLang="en-US" sz="1200"/>
              <a:pPr/>
              <a:t>10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C42622C0-914A-4659-9906-8AF8F995EA44}" type="slidenum">
              <a:rPr lang="en-US" altLang="en-US" sz="1200"/>
              <a:pPr/>
              <a:t>11</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ts val="1200"/>
              </a:spcBef>
              <a:spcAft>
                <a:spcPts val="1200"/>
              </a:spcAft>
              <a:buClr>
                <a:srgbClr val="CC0000"/>
              </a:buClr>
              <a:buFont typeface="Wingdings" pitchFamily="2" charset="2"/>
              <a:buChar char="§"/>
            </a:pPr>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744F9767-F64A-4B93-B133-F86765A7BB4D}" type="slidenum">
              <a:rPr lang="en-US" altLang="en-US" sz="1200"/>
              <a:pPr/>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87A6C89E-35E6-4276-9C92-F3CF7B263191}" type="slidenum">
              <a:rPr lang="en-US" altLang="en-US"/>
              <a:pPr/>
              <a:t>‹#›</a:t>
            </a:fld>
            <a:endParaRPr lang="en-US" altLang="en-US"/>
          </a:p>
        </p:txBody>
      </p:sp>
    </p:spTree>
    <p:extLst>
      <p:ext uri="{BB962C8B-B14F-4D97-AF65-F5344CB8AC3E}">
        <p14:creationId xmlns:p14="http://schemas.microsoft.com/office/powerpoint/2010/main" val="392265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AC96EF74-F20F-4135-9A87-803E23FDC809}" type="slidenum">
              <a:rPr lang="en-US" altLang="en-US"/>
              <a:pPr/>
              <a:t>‹#›</a:t>
            </a:fld>
            <a:endParaRPr lang="en-US" altLang="en-US"/>
          </a:p>
        </p:txBody>
      </p:sp>
    </p:spTree>
    <p:extLst>
      <p:ext uri="{BB962C8B-B14F-4D97-AF65-F5344CB8AC3E}">
        <p14:creationId xmlns:p14="http://schemas.microsoft.com/office/powerpoint/2010/main" val="88885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86239DC-6E3D-428C-8B5D-80D69FB9453C}" type="slidenum">
              <a:rPr lang="en-US" altLang="en-US"/>
              <a:pPr/>
              <a:t>‹#›</a:t>
            </a:fld>
            <a:endParaRPr lang="en-US" altLang="en-US"/>
          </a:p>
        </p:txBody>
      </p:sp>
    </p:spTree>
    <p:extLst>
      <p:ext uri="{BB962C8B-B14F-4D97-AF65-F5344CB8AC3E}">
        <p14:creationId xmlns:p14="http://schemas.microsoft.com/office/powerpoint/2010/main" val="110989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8E74D09E-F215-4FE9-9374-968F273E71D5}" type="slidenum">
              <a:rPr lang="en-US" altLang="en-US"/>
              <a:pPr/>
              <a:t>‹#›</a:t>
            </a:fld>
            <a:endParaRPr lang="en-US" altLang="en-US"/>
          </a:p>
        </p:txBody>
      </p:sp>
    </p:spTree>
    <p:extLst>
      <p:ext uri="{BB962C8B-B14F-4D97-AF65-F5344CB8AC3E}">
        <p14:creationId xmlns:p14="http://schemas.microsoft.com/office/powerpoint/2010/main" val="243185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6B5C0206-3624-4E64-B55D-2E6847EBE123}" type="slidenum">
              <a:rPr lang="en-US" altLang="en-US"/>
              <a:pPr/>
              <a:t>‹#›</a:t>
            </a:fld>
            <a:endParaRPr lang="en-US" altLang="en-US"/>
          </a:p>
        </p:txBody>
      </p:sp>
    </p:spTree>
    <p:extLst>
      <p:ext uri="{BB962C8B-B14F-4D97-AF65-F5344CB8AC3E}">
        <p14:creationId xmlns:p14="http://schemas.microsoft.com/office/powerpoint/2010/main" val="214484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71D3364-A353-40BB-B7AE-339B4FD5ED66}" type="slidenum">
              <a:rPr lang="en-US" altLang="en-US"/>
              <a:pPr/>
              <a:t>‹#›</a:t>
            </a:fld>
            <a:endParaRPr lang="en-US" altLang="en-US"/>
          </a:p>
        </p:txBody>
      </p:sp>
    </p:spTree>
    <p:extLst>
      <p:ext uri="{BB962C8B-B14F-4D97-AF65-F5344CB8AC3E}">
        <p14:creationId xmlns:p14="http://schemas.microsoft.com/office/powerpoint/2010/main" val="268641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p:cNvSpPr/>
          <p:nvPr userDrawn="1"/>
        </p:nvSpPr>
        <p:spPr>
          <a:xfrm>
            <a:off x="0" y="0"/>
            <a:ext cx="9144000" cy="1233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2" descr="TAACCCT-Learning-Network-logo.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2313" y="4498975"/>
            <a:ext cx="484028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DOL-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6650" y="4495800"/>
            <a:ext cx="10445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smtClean="0"/>
              <a:t>Click to edit Master title style</a:t>
            </a:r>
            <a:endParaRPr lang="en-US" dirty="0"/>
          </a:p>
        </p:txBody>
      </p:sp>
      <p:sp>
        <p:nvSpPr>
          <p:cNvPr id="7" name="Text Placeholder 2"/>
          <p:cNvSpPr>
            <a:spLocks noGrp="1"/>
          </p:cNvSpPr>
          <p:nvPr>
            <p:ph type="body" idx="1"/>
          </p:nvPr>
        </p:nvSpPr>
        <p:spPr>
          <a:xfrm>
            <a:off x="722313" y="1233412"/>
            <a:ext cx="7772400" cy="953839"/>
          </a:xfrm>
        </p:spPr>
        <p:txBody>
          <a:bodyPr/>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9055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1AC1A2E-225C-4BAE-B172-4BDA3F0ABF9D}" type="slidenum">
              <a:rPr lang="en-US" altLang="en-US"/>
              <a:pPr/>
              <a:t>‹#›</a:t>
            </a:fld>
            <a:endParaRPr lang="en-US" altLang="en-US"/>
          </a:p>
        </p:txBody>
      </p:sp>
      <p:sp>
        <p:nvSpPr>
          <p:cNvPr id="8" name="Rectangle 7"/>
          <p:cNvSpPr/>
          <p:nvPr userDrawn="1"/>
        </p:nvSpPr>
        <p:spPr>
          <a:xfrm>
            <a:off x="3251200" y="274638"/>
            <a:ext cx="5892800" cy="70326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a:off x="0" y="274638"/>
            <a:ext cx="352425" cy="70326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0" name="Title Placeholder 1"/>
          <p:cNvSpPr>
            <a:spLocks noGrp="1"/>
          </p:cNvSpPr>
          <p:nvPr>
            <p:ph type="title"/>
          </p:nvPr>
        </p:nvSpPr>
        <p:spPr bwMode="auto">
          <a:xfrm>
            <a:off x="3441700" y="274638"/>
            <a:ext cx="52451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31" name="Picture 3" descr="TAACCCT-Learning-Network-logo.eps"/>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44500" y="350838"/>
            <a:ext cx="26924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52425" y="6030913"/>
            <a:ext cx="19843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algn="l" defTabSz="457200" rtl="0" eaLnBrk="0" fontAlgn="base" hangingPunct="0">
        <a:spcBef>
          <a:spcPct val="0"/>
        </a:spcBef>
        <a:spcAft>
          <a:spcPct val="0"/>
        </a:spcAft>
        <a:defRPr sz="1600" b="1" kern="120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1600" b="1">
          <a:solidFill>
            <a:schemeClr val="bg1"/>
          </a:solidFill>
          <a:latin typeface="Arial" charset="0"/>
          <a:ea typeface="MS PGothic" pitchFamily="34" charset="-128"/>
          <a:cs typeface="Arial" charset="0"/>
        </a:defRPr>
      </a:lvl2pPr>
      <a:lvl3pPr algn="l" defTabSz="457200" rtl="0" eaLnBrk="0" fontAlgn="base" hangingPunct="0">
        <a:spcBef>
          <a:spcPct val="0"/>
        </a:spcBef>
        <a:spcAft>
          <a:spcPct val="0"/>
        </a:spcAft>
        <a:defRPr sz="1600" b="1">
          <a:solidFill>
            <a:schemeClr val="bg1"/>
          </a:solidFill>
          <a:latin typeface="Arial" charset="0"/>
          <a:ea typeface="MS PGothic" pitchFamily="34" charset="-128"/>
          <a:cs typeface="Arial" charset="0"/>
        </a:defRPr>
      </a:lvl3pPr>
      <a:lvl4pPr algn="l" defTabSz="457200" rtl="0" eaLnBrk="0" fontAlgn="base" hangingPunct="0">
        <a:spcBef>
          <a:spcPct val="0"/>
        </a:spcBef>
        <a:spcAft>
          <a:spcPct val="0"/>
        </a:spcAft>
        <a:defRPr sz="1600" b="1">
          <a:solidFill>
            <a:schemeClr val="bg1"/>
          </a:solidFill>
          <a:latin typeface="Arial" charset="0"/>
          <a:ea typeface="MS PGothic" pitchFamily="34" charset="-128"/>
          <a:cs typeface="Arial" charset="0"/>
        </a:defRPr>
      </a:lvl4pPr>
      <a:lvl5pPr algn="l" defTabSz="457200" rtl="0" eaLnBrk="0" fontAlgn="base" hangingPunct="0">
        <a:spcBef>
          <a:spcPct val="0"/>
        </a:spcBef>
        <a:spcAft>
          <a:spcPct val="0"/>
        </a:spcAft>
        <a:defRPr sz="1600" b="1">
          <a:solidFill>
            <a:schemeClr val="bg1"/>
          </a:solidFill>
          <a:latin typeface="Arial" charset="0"/>
          <a:ea typeface="MS PGothic" pitchFamily="34" charset="-128"/>
          <a:cs typeface="Arial" charset="0"/>
        </a:defRPr>
      </a:lvl5pPr>
      <a:lvl6pPr marL="457200" algn="l" defTabSz="457200" rtl="0" fontAlgn="base">
        <a:spcBef>
          <a:spcPct val="0"/>
        </a:spcBef>
        <a:spcAft>
          <a:spcPct val="0"/>
        </a:spcAft>
        <a:defRPr sz="16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16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16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1600" b="1">
          <a:solidFill>
            <a:schemeClr val="bg1"/>
          </a:solidFill>
          <a:latin typeface="Arial" charset="0"/>
          <a:ea typeface="ＭＳ Ｐゴシック" charset="0"/>
          <a:cs typeface="Arial" charset="0"/>
        </a:defRPr>
      </a:lvl9pPr>
    </p:titleStyle>
    <p:bodyStyle>
      <a:lvl1pPr marL="231775" indent="-231775" algn="l" defTabSz="457200" rtl="0" eaLnBrk="0" fontAlgn="base" hangingPunct="0">
        <a:spcBef>
          <a:spcPts val="300"/>
        </a:spcBef>
        <a:spcAft>
          <a:spcPts val="300"/>
        </a:spcAft>
        <a:buFont typeface="Arial" pitchFamily="34" charset="0"/>
        <a:buChar char="•"/>
        <a:defRPr sz="2000" kern="1200">
          <a:solidFill>
            <a:schemeClr val="tx1"/>
          </a:solidFill>
          <a:latin typeface="Arial"/>
          <a:ea typeface="MS PGothic" pitchFamily="34" charset="-128"/>
          <a:cs typeface="Arial"/>
        </a:defRPr>
      </a:lvl1pPr>
      <a:lvl2pPr marL="574675" indent="-236538" algn="l" defTabSz="457200" rtl="0" eaLnBrk="0" fontAlgn="base" hangingPunct="0">
        <a:spcBef>
          <a:spcPts val="300"/>
        </a:spcBef>
        <a:spcAft>
          <a:spcPts val="300"/>
        </a:spcAft>
        <a:buFont typeface="Arial" pitchFamily="34" charset="0"/>
        <a:buChar char="–"/>
        <a:defRPr sz="2000" kern="1200">
          <a:solidFill>
            <a:schemeClr val="tx1"/>
          </a:solidFill>
          <a:latin typeface="Arial"/>
          <a:ea typeface="Arial" charset="0"/>
          <a:cs typeface="Arial"/>
        </a:defRPr>
      </a:lvl2pPr>
      <a:lvl3pPr marL="919163" indent="-228600" algn="l" defTabSz="457200" rtl="0" eaLnBrk="0" fontAlgn="base" hangingPunct="0">
        <a:spcBef>
          <a:spcPts val="300"/>
        </a:spcBef>
        <a:spcAft>
          <a:spcPts val="300"/>
        </a:spcAft>
        <a:buFont typeface="Arial" pitchFamily="34" charset="0"/>
        <a:buChar char="•"/>
        <a:defRPr sz="2000" kern="1200">
          <a:solidFill>
            <a:schemeClr val="tx1"/>
          </a:solidFill>
          <a:latin typeface="Arial"/>
          <a:ea typeface="Arial" charset="0"/>
          <a:cs typeface="Arial"/>
        </a:defRPr>
      </a:lvl3pPr>
      <a:lvl4pPr marL="1258888" indent="-228600" algn="l" defTabSz="457200" rtl="0" eaLnBrk="0" fontAlgn="base" hangingPunct="0">
        <a:spcBef>
          <a:spcPts val="300"/>
        </a:spcBef>
        <a:spcAft>
          <a:spcPts val="300"/>
        </a:spcAft>
        <a:buFont typeface="Arial" pitchFamily="34" charset="0"/>
        <a:buChar char="–"/>
        <a:defRPr sz="2000" kern="1200">
          <a:solidFill>
            <a:schemeClr val="tx1"/>
          </a:solidFill>
          <a:latin typeface="Arial"/>
          <a:ea typeface="Arial" charset="0"/>
          <a:cs typeface="Arial"/>
        </a:defRPr>
      </a:lvl4pPr>
      <a:lvl5pPr marL="1543050" indent="-228600" algn="l" defTabSz="457200" rtl="0" eaLnBrk="0" fontAlgn="base" hangingPunct="0">
        <a:spcBef>
          <a:spcPts val="300"/>
        </a:spcBef>
        <a:spcAft>
          <a:spcPts val="300"/>
        </a:spcAft>
        <a:buFont typeface="Arial"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TAACCCT@dol.gov"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tagrantees.workforce3One.org" TargetMode="External"/><Relationship Id="rId2" Type="http://schemas.openxmlformats.org/officeDocument/2006/relationships/hyperlink" Target="https://etagrantees.workforce3one.org/page/resources/100123316048092487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7575"/>
            <a:ext cx="7772400" cy="1362075"/>
          </a:xfrm>
        </p:spPr>
        <p:txBody>
          <a:bodyPr rtlCol="0"/>
          <a:lstStyle/>
          <a:p>
            <a:pPr eaLnBrk="1" fontAlgn="auto" hangingPunct="1">
              <a:spcAft>
                <a:spcPts val="0"/>
              </a:spcAft>
              <a:defRPr/>
            </a:pPr>
            <a:r>
              <a:rPr lang="en-US" dirty="0" smtClean="0">
                <a:ea typeface="+mj-ea"/>
              </a:rPr>
              <a:t>October 13, 2015</a:t>
            </a:r>
            <a:endParaRPr lang="en-US" dirty="0">
              <a:ea typeface="+mj-ea"/>
            </a:endParaRPr>
          </a:p>
        </p:txBody>
      </p:sp>
      <p:sp>
        <p:nvSpPr>
          <p:cNvPr id="3" name="Text Placeholder 2"/>
          <p:cNvSpPr>
            <a:spLocks noGrp="1"/>
          </p:cNvSpPr>
          <p:nvPr>
            <p:ph type="body" idx="1"/>
          </p:nvPr>
        </p:nvSpPr>
        <p:spPr>
          <a:xfrm>
            <a:off x="538163" y="1233488"/>
            <a:ext cx="8159750" cy="954087"/>
          </a:xfrm>
        </p:spPr>
        <p:txBody>
          <a:bodyPr rtlCol="0">
            <a:normAutofit/>
          </a:bodyPr>
          <a:lstStyle/>
          <a:p>
            <a:pPr eaLnBrk="1" fontAlgn="auto" hangingPunct="1">
              <a:buFont typeface="Arial"/>
              <a:buNone/>
              <a:defRPr/>
            </a:pPr>
            <a:r>
              <a:rPr lang="en-US" dirty="0" smtClean="0">
                <a:ea typeface="+mn-ea"/>
              </a:rPr>
              <a:t>Understanding TAACCCT Performance Metrics</a:t>
            </a:r>
            <a:endParaRPr lang="en-US"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tLang="en-US" smtClean="0">
                <a:latin typeface="Arial" pitchFamily="34" charset="0"/>
              </a:rPr>
              <a:t>Question #8</a:t>
            </a:r>
          </a:p>
        </p:txBody>
      </p:sp>
      <p:sp>
        <p:nvSpPr>
          <p:cNvPr id="26626" name="TextBox 2"/>
          <p:cNvSpPr txBox="1">
            <a:spLocks noChangeArrowheads="1"/>
          </p:cNvSpPr>
          <p:nvPr/>
        </p:nvSpPr>
        <p:spPr bwMode="auto">
          <a:xfrm>
            <a:off x="387350" y="1808163"/>
            <a:ext cx="829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TAACCCT Participant</a:t>
            </a:r>
          </a:p>
        </p:txBody>
      </p:sp>
      <p:sp>
        <p:nvSpPr>
          <p:cNvPr id="26627" name="TextBox 4"/>
          <p:cNvSpPr txBox="1">
            <a:spLocks noChangeArrowheads="1"/>
          </p:cNvSpPr>
          <p:nvPr/>
        </p:nvSpPr>
        <p:spPr bwMode="auto">
          <a:xfrm>
            <a:off x="387350" y="2874963"/>
            <a:ext cx="82994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Is a student considered a TAACCCT participant if they enroll in a TAACCCT program but drop the program after the institution's "drop date with a full refund" (meaning it will show up on the student's transcript as a withdrawal)?</a:t>
            </a:r>
          </a:p>
          <a:p>
            <a:pPr algn="ctr" eaLnBrk="1" hangingPunct="1"/>
            <a:r>
              <a:rPr lang="en-US" altLang="en-US"/>
              <a:t>.</a:t>
            </a:r>
            <a:endParaRPr lang="en-US" altLang="en-US"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tLang="en-US" smtClean="0">
                <a:latin typeface="Arial" pitchFamily="34" charset="0"/>
              </a:rPr>
              <a:t>Question #9</a:t>
            </a:r>
          </a:p>
        </p:txBody>
      </p:sp>
      <p:sp>
        <p:nvSpPr>
          <p:cNvPr id="28674" name="TextBox 2"/>
          <p:cNvSpPr txBox="1">
            <a:spLocks noChangeArrowheads="1"/>
          </p:cNvSpPr>
          <p:nvPr/>
        </p:nvSpPr>
        <p:spPr bwMode="auto">
          <a:xfrm>
            <a:off x="387350" y="1592263"/>
            <a:ext cx="8299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2200" b="1"/>
          </a:p>
          <a:p>
            <a:pPr eaLnBrk="1" hangingPunct="1"/>
            <a:r>
              <a:rPr lang="en-US" altLang="en-US" b="1"/>
              <a:t>TAACCCT Participants</a:t>
            </a:r>
          </a:p>
        </p:txBody>
      </p:sp>
      <p:sp>
        <p:nvSpPr>
          <p:cNvPr id="28675" name="TextBox 4"/>
          <p:cNvSpPr txBox="1">
            <a:spLocks noChangeArrowheads="1"/>
          </p:cNvSpPr>
          <p:nvPr/>
        </p:nvSpPr>
        <p:spPr bwMode="auto">
          <a:xfrm>
            <a:off x="387350" y="2874963"/>
            <a:ext cx="82994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Is a student a TAACCCT participant if they enroll in a TAACCCT program in error (can be numerous reasons) and the instructor withdraws the student as an "Administrative Withdrawal" and the student receives a full refund? The course will still show up on transcripts.</a:t>
            </a:r>
          </a:p>
          <a:p>
            <a:pPr algn="ctr" eaLnBrk="1" hangingPunct="1"/>
            <a:r>
              <a:rPr lang="en-US" altLang="en-US" sz="2000"/>
              <a:t>.</a:t>
            </a:r>
            <a:endParaRPr lang="en-US" altLang="en-US" sz="20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tLang="en-US" smtClean="0">
                <a:latin typeface="Arial" pitchFamily="34" charset="0"/>
              </a:rPr>
              <a:t>Question #10</a:t>
            </a:r>
          </a:p>
        </p:txBody>
      </p:sp>
      <p:sp>
        <p:nvSpPr>
          <p:cNvPr id="30722" name="TextBox 2"/>
          <p:cNvSpPr txBox="1">
            <a:spLocks noChangeArrowheads="1"/>
          </p:cNvSpPr>
          <p:nvPr/>
        </p:nvSpPr>
        <p:spPr bwMode="auto">
          <a:xfrm>
            <a:off x="387350" y="1592263"/>
            <a:ext cx="829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Tracking Completions</a:t>
            </a:r>
          </a:p>
        </p:txBody>
      </p:sp>
      <p:sp>
        <p:nvSpPr>
          <p:cNvPr id="30723" name="TextBox 4"/>
          <p:cNvSpPr txBox="1">
            <a:spLocks noChangeArrowheads="1"/>
          </p:cNvSpPr>
          <p:nvPr/>
        </p:nvSpPr>
        <p:spPr bwMode="auto">
          <a:xfrm>
            <a:off x="387350" y="2874963"/>
            <a:ext cx="82994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If a participant earns a degree or credential in a program other than a grant modified program of study, what ‘B’ sections are the counted in? (e.g. are they counted in b.2, b.5, b.5a, b.6, or b.6a-c et. al.)</a:t>
            </a:r>
          </a:p>
          <a:p>
            <a:pPr algn="ctr" eaLnBrk="1" hangingPunct="1"/>
            <a:r>
              <a:rPr lang="en-US" altLang="en-US" sz="2000"/>
              <a:t>.</a:t>
            </a:r>
            <a:endParaRPr lang="en-US" altLang="en-US" sz="20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tLang="en-US" smtClean="0">
                <a:latin typeface="Arial" pitchFamily="34" charset="0"/>
              </a:rPr>
              <a:t>Question #11</a:t>
            </a:r>
          </a:p>
        </p:txBody>
      </p:sp>
      <p:sp>
        <p:nvSpPr>
          <p:cNvPr id="32770" name="TextBox 2"/>
          <p:cNvSpPr txBox="1">
            <a:spLocks noChangeArrowheads="1"/>
          </p:cNvSpPr>
          <p:nvPr/>
        </p:nvSpPr>
        <p:spPr bwMode="auto">
          <a:xfrm>
            <a:off x="387350" y="1808163"/>
            <a:ext cx="829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TAACCCT Participants</a:t>
            </a:r>
          </a:p>
        </p:txBody>
      </p:sp>
      <p:sp>
        <p:nvSpPr>
          <p:cNvPr id="32771" name="TextBox 4"/>
          <p:cNvSpPr txBox="1">
            <a:spLocks noChangeArrowheads="1"/>
          </p:cNvSpPr>
          <p:nvPr/>
        </p:nvSpPr>
        <p:spPr bwMode="auto">
          <a:xfrm>
            <a:off x="387350" y="2874963"/>
            <a:ext cx="8299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If a program of study that is an associate’s degree has been impacted by the grant, should both new and continuing students be included as participants as long as the continuing students attend an impacted course or receive grant supported services made available to everyone in the program?</a:t>
            </a:r>
          </a:p>
          <a:p>
            <a:pPr algn="ctr" eaLnBrk="1" hangingPunct="1"/>
            <a:r>
              <a:rPr lang="en-US" altLang="en-US"/>
              <a:t>.</a:t>
            </a:r>
            <a:endParaRPr lang="en-US" altLang="en-US"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tLang="en-US" smtClean="0">
                <a:latin typeface="Arial" pitchFamily="34" charset="0"/>
              </a:rPr>
              <a:t>Question #12</a:t>
            </a:r>
          </a:p>
        </p:txBody>
      </p:sp>
      <p:sp>
        <p:nvSpPr>
          <p:cNvPr id="34818" name="TextBox 2"/>
          <p:cNvSpPr txBox="1">
            <a:spLocks noChangeArrowheads="1"/>
          </p:cNvSpPr>
          <p:nvPr/>
        </p:nvSpPr>
        <p:spPr bwMode="auto">
          <a:xfrm>
            <a:off x="387350" y="1225550"/>
            <a:ext cx="8299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2200" b="1"/>
              <a:t>Tracking Completions</a:t>
            </a:r>
          </a:p>
        </p:txBody>
      </p:sp>
      <p:sp>
        <p:nvSpPr>
          <p:cNvPr id="34819" name="TextBox 4"/>
          <p:cNvSpPr txBox="1">
            <a:spLocks noChangeArrowheads="1"/>
          </p:cNvSpPr>
          <p:nvPr/>
        </p:nvSpPr>
        <p:spPr bwMode="auto">
          <a:xfrm>
            <a:off x="387350" y="1936750"/>
            <a:ext cx="829945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If a participant completes a grant-funded program of study in Year 1 and goes onto another grant-funded program of study by the end of the reporting year 1, what is the correct status at the end of the year?</a:t>
            </a:r>
          </a:p>
          <a:p>
            <a:pPr lvl="2"/>
            <a:r>
              <a:rPr lang="en-US" altLang="en-US" sz="1800"/>
              <a:t>No completion, list as still active (B.3)</a:t>
            </a:r>
          </a:p>
          <a:p>
            <a:pPr lvl="2"/>
            <a:r>
              <a:rPr lang="en-US" altLang="en-US" sz="1800"/>
              <a:t> Completion (B.2); Employment (B.8) could be reported in Year 2 or 3 or even 4 based on exit date following completion of second or third grant-funded program.</a:t>
            </a:r>
          </a:p>
          <a:p>
            <a:pPr lvl="2"/>
            <a:r>
              <a:rPr lang="en-US" altLang="en-US" sz="1800"/>
              <a:t>Completion (B.2) and Enrolled in Further Education (B.7); Employment (B.8) could be reported in Year 2 or 3 or even 4 based on exit date following completion of second or third grant-funded program.</a:t>
            </a:r>
          </a:p>
          <a:p>
            <a:pPr lvl="3"/>
            <a:r>
              <a:rPr lang="en-US" altLang="en-US" sz="1800"/>
              <a:t>If answer C is correct, but the writers of the proposal assumed that B.7 meant only transfers to non-grant programs, is it OK to report only as B.2? Do we have a choice of “b” or “c”?</a:t>
            </a:r>
          </a:p>
          <a:p>
            <a:pPr algn="ctr" eaLnBrk="1" hangingPunct="1"/>
            <a:r>
              <a:rPr lang="en-US" altLang="en-US" sz="2000"/>
              <a:t>.</a:t>
            </a:r>
            <a:endParaRPr lang="en-US" altLang="en-US" sz="20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tLang="en-US" smtClean="0">
                <a:latin typeface="Arial" pitchFamily="34" charset="0"/>
              </a:rPr>
              <a:t>Question #13</a:t>
            </a:r>
          </a:p>
        </p:txBody>
      </p:sp>
      <p:sp>
        <p:nvSpPr>
          <p:cNvPr id="36866" name="TextBox 2"/>
          <p:cNvSpPr txBox="1">
            <a:spLocks noChangeArrowheads="1"/>
          </p:cNvSpPr>
          <p:nvPr/>
        </p:nvSpPr>
        <p:spPr bwMode="auto">
          <a:xfrm>
            <a:off x="387350" y="1441450"/>
            <a:ext cx="829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TAACCCT Participants</a:t>
            </a:r>
          </a:p>
        </p:txBody>
      </p:sp>
      <p:sp>
        <p:nvSpPr>
          <p:cNvPr id="36867" name="TextBox 4"/>
          <p:cNvSpPr txBox="1">
            <a:spLocks noChangeArrowheads="1"/>
          </p:cNvSpPr>
          <p:nvPr/>
        </p:nvSpPr>
        <p:spPr bwMode="auto">
          <a:xfrm>
            <a:off x="387350" y="2238375"/>
            <a:ext cx="82994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If a student take a grant-modified course that is a prerequisite to a program of study, but havs not provided intent to enter into a grant-funded program of study, are they a participant? </a:t>
            </a:r>
            <a:r>
              <a:rPr lang="en-US" altLang="en-US" i="1"/>
              <a:t>(Example: ENGL 101 has been modified with grant-funds, 300 students take that course half of them are Nursing majors (grant program of study) half of them are business majors (non-grant program of study), are the business majors considered participants?)</a:t>
            </a:r>
            <a:endParaRPr lang="en-US" altLang="en-US"/>
          </a:p>
          <a:p>
            <a:pPr algn="ctr" eaLnBrk="1" hangingPunct="1"/>
            <a:r>
              <a:rPr lang="en-US" altLang="en-US"/>
              <a:t>.</a:t>
            </a:r>
            <a:endParaRPr lang="en-US" altLang="en-US"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tLang="en-US" smtClean="0">
                <a:latin typeface="Arial" pitchFamily="34" charset="0"/>
              </a:rPr>
              <a:t>Question #14</a:t>
            </a:r>
          </a:p>
        </p:txBody>
      </p:sp>
      <p:sp>
        <p:nvSpPr>
          <p:cNvPr id="38914" name="TextBox 2"/>
          <p:cNvSpPr txBox="1">
            <a:spLocks noChangeArrowheads="1"/>
          </p:cNvSpPr>
          <p:nvPr/>
        </p:nvSpPr>
        <p:spPr bwMode="auto">
          <a:xfrm>
            <a:off x="387350" y="1441450"/>
            <a:ext cx="829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Tracking Participant Outcomes along a Career Pathway</a:t>
            </a:r>
          </a:p>
        </p:txBody>
      </p:sp>
      <p:sp>
        <p:nvSpPr>
          <p:cNvPr id="38915" name="TextBox 4"/>
          <p:cNvSpPr txBox="1">
            <a:spLocks noChangeArrowheads="1"/>
          </p:cNvSpPr>
          <p:nvPr/>
        </p:nvSpPr>
        <p:spPr bwMode="auto">
          <a:xfrm>
            <a:off x="387350" y="2238375"/>
            <a:ext cx="8299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How do we account for a Career Pathway program where at any point there is an expected ability to leave the pathway and obtain employment in the industry?  When a student leaves the pathway to obtain employment in that sector, is he/she a completer? Is that a credential?</a:t>
            </a:r>
          </a:p>
          <a:p>
            <a:pPr algn="ctr" eaLnBrk="1" hangingPunct="1"/>
            <a:r>
              <a:rPr lang="en-US" altLang="en-US"/>
              <a:t>.</a:t>
            </a:r>
            <a:endParaRPr lang="en-US" altLang="en-US"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tLang="en-US" smtClean="0">
                <a:latin typeface="Arial" pitchFamily="34" charset="0"/>
              </a:rPr>
              <a:t>Question #15</a:t>
            </a:r>
          </a:p>
        </p:txBody>
      </p:sp>
      <p:sp>
        <p:nvSpPr>
          <p:cNvPr id="40962" name="TextBox 2"/>
          <p:cNvSpPr txBox="1">
            <a:spLocks noChangeArrowheads="1"/>
          </p:cNvSpPr>
          <p:nvPr/>
        </p:nvSpPr>
        <p:spPr bwMode="auto">
          <a:xfrm>
            <a:off x="387350" y="1441450"/>
            <a:ext cx="829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Tracking Participant Outcomes along a Career Pathway</a:t>
            </a:r>
          </a:p>
        </p:txBody>
      </p:sp>
      <p:sp>
        <p:nvSpPr>
          <p:cNvPr id="40963" name="TextBox 4"/>
          <p:cNvSpPr txBox="1">
            <a:spLocks noChangeArrowheads="1"/>
          </p:cNvSpPr>
          <p:nvPr/>
        </p:nvSpPr>
        <p:spPr bwMode="auto">
          <a:xfrm>
            <a:off x="387350" y="2238375"/>
            <a:ext cx="829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2000"/>
              <a:t>.</a:t>
            </a:r>
            <a:endParaRPr lang="en-US" altLang="en-US" sz="2000" b="1"/>
          </a:p>
        </p:txBody>
      </p:sp>
      <p:sp>
        <p:nvSpPr>
          <p:cNvPr id="40964" name="Rectangle 1"/>
          <p:cNvSpPr>
            <a:spLocks noChangeArrowheads="1"/>
          </p:cNvSpPr>
          <p:nvPr/>
        </p:nvSpPr>
        <p:spPr bwMode="auto">
          <a:xfrm>
            <a:off x="387350" y="2638425"/>
            <a:ext cx="7470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How do we account for a multi-year program (AA/AS) that has participants graduating on a rotating basis?  This program is partially TAACCCT funded, how to we attribute the appropriate numbers to the TAACCCT grant?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tLang="en-US" smtClean="0">
                <a:latin typeface="Arial" pitchFamily="34" charset="0"/>
              </a:rPr>
              <a:t>Question #16</a:t>
            </a:r>
          </a:p>
        </p:txBody>
      </p:sp>
      <p:sp>
        <p:nvSpPr>
          <p:cNvPr id="43010" name="TextBox 2"/>
          <p:cNvSpPr txBox="1">
            <a:spLocks noChangeArrowheads="1"/>
          </p:cNvSpPr>
          <p:nvPr/>
        </p:nvSpPr>
        <p:spPr bwMode="auto">
          <a:xfrm>
            <a:off x="387350" y="1657350"/>
            <a:ext cx="829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Students Using TAACCCT-Funded Equipment</a:t>
            </a:r>
          </a:p>
        </p:txBody>
      </p:sp>
      <p:sp>
        <p:nvSpPr>
          <p:cNvPr id="43011" name="TextBox 4"/>
          <p:cNvSpPr txBox="1">
            <a:spLocks noChangeArrowheads="1"/>
          </p:cNvSpPr>
          <p:nvPr/>
        </p:nvSpPr>
        <p:spPr bwMode="auto">
          <a:xfrm>
            <a:off x="387350" y="2238375"/>
            <a:ext cx="829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2000"/>
              <a:t>.</a:t>
            </a:r>
            <a:endParaRPr lang="en-US" altLang="en-US" sz="2000" b="1"/>
          </a:p>
        </p:txBody>
      </p:sp>
      <p:sp>
        <p:nvSpPr>
          <p:cNvPr id="43012" name="Rectangle 1"/>
          <p:cNvSpPr>
            <a:spLocks noChangeArrowheads="1"/>
          </p:cNvSpPr>
          <p:nvPr/>
        </p:nvSpPr>
        <p:spPr bwMode="auto">
          <a:xfrm>
            <a:off x="387350" y="2638425"/>
            <a:ext cx="74707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If your statement of work stated that course/programs of study would be presented using interactive video conferencing (IVC) and the classroom that the grant-funded equipment installed in is also used for other courses that are not included in the grant programs of study, would students of those other courses be considered participants?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tLang="en-US" smtClean="0">
                <a:latin typeface="Arial" pitchFamily="34" charset="0"/>
              </a:rPr>
              <a:t>Question #17</a:t>
            </a:r>
          </a:p>
        </p:txBody>
      </p:sp>
      <p:sp>
        <p:nvSpPr>
          <p:cNvPr id="45058" name="TextBox 2"/>
          <p:cNvSpPr txBox="1">
            <a:spLocks noChangeArrowheads="1"/>
          </p:cNvSpPr>
          <p:nvPr/>
        </p:nvSpPr>
        <p:spPr bwMode="auto">
          <a:xfrm>
            <a:off x="387350" y="1657350"/>
            <a:ext cx="829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TAACCCT Participants</a:t>
            </a:r>
          </a:p>
        </p:txBody>
      </p:sp>
      <p:sp>
        <p:nvSpPr>
          <p:cNvPr id="45059" name="TextBox 4"/>
          <p:cNvSpPr txBox="1">
            <a:spLocks noChangeArrowheads="1"/>
          </p:cNvSpPr>
          <p:nvPr/>
        </p:nvSpPr>
        <p:spPr bwMode="auto">
          <a:xfrm>
            <a:off x="387350" y="2238375"/>
            <a:ext cx="829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2000"/>
              <a:t>.</a:t>
            </a:r>
            <a:endParaRPr lang="en-US" altLang="en-US" sz="2000" b="1"/>
          </a:p>
        </p:txBody>
      </p:sp>
      <p:sp>
        <p:nvSpPr>
          <p:cNvPr id="45060" name="Rectangle 1"/>
          <p:cNvSpPr>
            <a:spLocks noChangeArrowheads="1"/>
          </p:cNvSpPr>
          <p:nvPr/>
        </p:nvSpPr>
        <p:spPr bwMode="auto">
          <a:xfrm>
            <a:off x="387350" y="2638425"/>
            <a:ext cx="7470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Is a student a TAACCCT participant if he/she takes a TAACCCT funded course but is </a:t>
            </a:r>
            <a:r>
              <a:rPr lang="en-US" altLang="en-US" u="sng"/>
              <a:t>not</a:t>
            </a:r>
            <a:r>
              <a:rPr lang="en-US" altLang="en-US"/>
              <a:t> enrolled in a TAACCCT program? (E.g. the student is taking a Quality Control course from an Instructor paid by TAACCCT but they are enrolled in a Logistics Program that is not a TAACCCT program in our Statement of 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altLang="en-US" smtClean="0">
                <a:latin typeface="Arial" pitchFamily="34" charset="0"/>
              </a:rPr>
              <a:t>The Team</a:t>
            </a:r>
          </a:p>
        </p:txBody>
      </p:sp>
      <p:sp>
        <p:nvSpPr>
          <p:cNvPr id="7" name="Content Placeholder 2"/>
          <p:cNvSpPr txBox="1">
            <a:spLocks/>
          </p:cNvSpPr>
          <p:nvPr/>
        </p:nvSpPr>
        <p:spPr>
          <a:xfrm>
            <a:off x="2960688" y="3205163"/>
            <a:ext cx="5432425" cy="1282700"/>
          </a:xfrm>
          <a:prstGeom prst="rect">
            <a:avLst/>
          </a:prstGeom>
          <a:solidFill>
            <a:schemeClr val="bg1">
              <a:lumMod val="75000"/>
              <a:alpha val="85000"/>
            </a:schemeClr>
          </a:solidFill>
        </p:spPr>
        <p:txBody>
          <a:bodyPr>
            <a:normAutofit fontScale="925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buFont typeface="Arial" pitchFamily="34" charset="0"/>
              <a:buNone/>
              <a:defRPr/>
            </a:pPr>
            <a:endParaRPr lang="en-US" sz="200" b="1" dirty="0"/>
          </a:p>
          <a:p>
            <a:pPr marL="0" indent="0" fontAlgn="auto">
              <a:buFont typeface="Arial" pitchFamily="34" charset="0"/>
              <a:buNone/>
              <a:defRPr/>
            </a:pPr>
            <a:r>
              <a:rPr lang="en-US" sz="2000" b="1" dirty="0" smtClean="0"/>
              <a:t>Kristen </a:t>
            </a:r>
            <a:r>
              <a:rPr lang="en-US" sz="2000" b="1" dirty="0" err="1" smtClean="0"/>
              <a:t>Milstead</a:t>
            </a:r>
            <a:endParaRPr lang="en-US" sz="2000" b="1" dirty="0" smtClean="0"/>
          </a:p>
          <a:p>
            <a:pPr marL="0" indent="0" fontAlgn="auto">
              <a:buFont typeface="Arial" pitchFamily="34" charset="0"/>
              <a:buNone/>
              <a:defRPr/>
            </a:pPr>
            <a:r>
              <a:rPr lang="en-US" sz="2000" dirty="0" smtClean="0"/>
              <a:t>Workforce Analyst</a:t>
            </a:r>
          </a:p>
          <a:p>
            <a:pPr marL="0" indent="0" fontAlgn="auto">
              <a:buFont typeface="Arial" pitchFamily="34" charset="0"/>
              <a:buNone/>
              <a:defRPr/>
            </a:pPr>
            <a:r>
              <a:rPr lang="en-US" sz="2000" dirty="0" smtClean="0"/>
              <a:t>U.S. Department of Labor</a:t>
            </a:r>
            <a:endParaRPr lang="en-US" sz="2000" dirty="0"/>
          </a:p>
        </p:txBody>
      </p:sp>
      <p:sp>
        <p:nvSpPr>
          <p:cNvPr id="5" name="Content Placeholder 2"/>
          <p:cNvSpPr txBox="1">
            <a:spLocks/>
          </p:cNvSpPr>
          <p:nvPr/>
        </p:nvSpPr>
        <p:spPr>
          <a:xfrm>
            <a:off x="2960688" y="4976813"/>
            <a:ext cx="5603875" cy="1436687"/>
          </a:xfrm>
          <a:prstGeom prst="rect">
            <a:avLst/>
          </a:prstGeom>
          <a:solidFill>
            <a:schemeClr val="bg1">
              <a:lumMod val="75000"/>
              <a:alpha val="85000"/>
            </a:schemeClr>
          </a:solidFill>
        </p:spPr>
        <p:txBody>
          <a:bodyPr>
            <a:normAutofit fontScale="92500" lnSpcReduction="1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buFont typeface="Arial" pitchFamily="34" charset="0"/>
              <a:buNone/>
              <a:defRPr/>
            </a:pPr>
            <a:endParaRPr lang="en-US" sz="200" b="1" dirty="0"/>
          </a:p>
          <a:p>
            <a:pPr marL="0" indent="0" fontAlgn="auto">
              <a:buFont typeface="Arial" pitchFamily="34" charset="0"/>
              <a:buNone/>
              <a:defRPr/>
            </a:pPr>
            <a:r>
              <a:rPr lang="en-US" sz="2200" b="1" dirty="0" smtClean="0"/>
              <a:t>Tara Holt</a:t>
            </a:r>
          </a:p>
          <a:p>
            <a:pPr marL="0" indent="0" fontAlgn="auto">
              <a:buFont typeface="Arial" pitchFamily="34" charset="0"/>
              <a:buNone/>
              <a:defRPr/>
            </a:pPr>
            <a:r>
              <a:rPr lang="en-US" sz="2200" dirty="0" smtClean="0"/>
              <a:t>Federal Program Officer, Region 6</a:t>
            </a:r>
          </a:p>
          <a:p>
            <a:pPr marL="0" indent="0" fontAlgn="auto">
              <a:buFont typeface="Arial" pitchFamily="34" charset="0"/>
              <a:buNone/>
              <a:defRPr/>
            </a:pPr>
            <a:r>
              <a:rPr lang="en-US" sz="2200" dirty="0" smtClean="0"/>
              <a:t>U.S. Department of Labor</a:t>
            </a:r>
            <a:endParaRPr lang="en-US" sz="2200" dirty="0"/>
          </a:p>
        </p:txBody>
      </p:sp>
      <p:sp>
        <p:nvSpPr>
          <p:cNvPr id="6" name="Content Placeholder 2"/>
          <p:cNvSpPr txBox="1">
            <a:spLocks/>
          </p:cNvSpPr>
          <p:nvPr/>
        </p:nvSpPr>
        <p:spPr>
          <a:xfrm>
            <a:off x="2960688" y="1341438"/>
            <a:ext cx="5507037" cy="1285875"/>
          </a:xfrm>
          <a:prstGeom prst="rect">
            <a:avLst/>
          </a:prstGeom>
          <a:solidFill>
            <a:schemeClr val="bg1">
              <a:lumMod val="75000"/>
              <a:alpha val="85000"/>
            </a:schemeClr>
          </a:solidFill>
        </p:spPr>
        <p:txBody>
          <a:bodyPr>
            <a:normAutofit fontScale="925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buFont typeface="Arial" pitchFamily="34" charset="0"/>
              <a:buNone/>
              <a:defRPr/>
            </a:pPr>
            <a:endParaRPr lang="en-US" sz="200" b="1" dirty="0"/>
          </a:p>
          <a:p>
            <a:pPr marL="0" indent="0" fontAlgn="auto">
              <a:buFont typeface="Arial" pitchFamily="34" charset="0"/>
              <a:buNone/>
              <a:defRPr/>
            </a:pPr>
            <a:r>
              <a:rPr lang="en-US" sz="2000" b="1" dirty="0" smtClean="0"/>
              <a:t>Cheryl Martin</a:t>
            </a:r>
          </a:p>
          <a:p>
            <a:pPr marL="0" indent="0" fontAlgn="auto">
              <a:buFont typeface="Arial" pitchFamily="34" charset="0"/>
              <a:buNone/>
              <a:defRPr/>
            </a:pPr>
            <a:r>
              <a:rPr lang="en-US" sz="2000" dirty="0" smtClean="0"/>
              <a:t>TAACCCT Program Manager</a:t>
            </a:r>
          </a:p>
          <a:p>
            <a:pPr marL="0" indent="0" fontAlgn="auto">
              <a:buFont typeface="Arial" pitchFamily="34" charset="0"/>
              <a:buNone/>
              <a:defRPr/>
            </a:pPr>
            <a:r>
              <a:rPr lang="en-US" sz="2000" dirty="0" smtClean="0"/>
              <a:t>U.S. Department of Labor</a:t>
            </a:r>
            <a:endParaRPr lang="en-US" sz="2000" dirty="0"/>
          </a:p>
        </p:txBody>
      </p:sp>
      <p:pic>
        <p:nvPicPr>
          <p:cNvPr id="12293" name="Picture 2" descr="Milstead20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613" y="3468688"/>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descr="Martin Cheryl 201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284288"/>
            <a:ext cx="1508125"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tLang="en-US" smtClean="0">
                <a:latin typeface="Arial" pitchFamily="34" charset="0"/>
              </a:rPr>
              <a:t>Question #18</a:t>
            </a:r>
          </a:p>
        </p:txBody>
      </p:sp>
      <p:sp>
        <p:nvSpPr>
          <p:cNvPr id="47106" name="TextBox 2"/>
          <p:cNvSpPr txBox="1">
            <a:spLocks noChangeArrowheads="1"/>
          </p:cNvSpPr>
          <p:nvPr/>
        </p:nvSpPr>
        <p:spPr bwMode="auto">
          <a:xfrm>
            <a:off x="387350" y="1657350"/>
            <a:ext cx="829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TAACCCT Participants</a:t>
            </a:r>
          </a:p>
        </p:txBody>
      </p:sp>
      <p:sp>
        <p:nvSpPr>
          <p:cNvPr id="47107" name="TextBox 4"/>
          <p:cNvSpPr txBox="1">
            <a:spLocks noChangeArrowheads="1"/>
          </p:cNvSpPr>
          <p:nvPr/>
        </p:nvSpPr>
        <p:spPr bwMode="auto">
          <a:xfrm>
            <a:off x="387350" y="2238375"/>
            <a:ext cx="829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2000"/>
              <a:t>.</a:t>
            </a:r>
            <a:endParaRPr lang="en-US" altLang="en-US" sz="2000" b="1"/>
          </a:p>
        </p:txBody>
      </p:sp>
      <p:sp>
        <p:nvSpPr>
          <p:cNvPr id="47108" name="Rectangle 1"/>
          <p:cNvSpPr>
            <a:spLocks noChangeArrowheads="1"/>
          </p:cNvSpPr>
          <p:nvPr/>
        </p:nvSpPr>
        <p:spPr bwMode="auto">
          <a:xfrm>
            <a:off x="387350" y="2638425"/>
            <a:ext cx="7470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Is a student a TAACCCT participant if he/she successfully completes a TAACCCT program of study but does not earn an industry-recognized credential aside from the institution's certificate? (E.g. a student completes a CNC Machining program at the institution but does not pass a NIMS exam for a credential.)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tLang="en-US" smtClean="0">
                <a:latin typeface="Arial" pitchFamily="34" charset="0"/>
              </a:rPr>
              <a:t>Question #19</a:t>
            </a:r>
          </a:p>
        </p:txBody>
      </p:sp>
      <p:sp>
        <p:nvSpPr>
          <p:cNvPr id="49154" name="TextBox 2"/>
          <p:cNvSpPr txBox="1">
            <a:spLocks noChangeArrowheads="1"/>
          </p:cNvSpPr>
          <p:nvPr/>
        </p:nvSpPr>
        <p:spPr bwMode="auto">
          <a:xfrm>
            <a:off x="387350" y="1657350"/>
            <a:ext cx="829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TAACCCT Participants</a:t>
            </a:r>
          </a:p>
        </p:txBody>
      </p:sp>
      <p:sp>
        <p:nvSpPr>
          <p:cNvPr id="49155" name="TextBox 4"/>
          <p:cNvSpPr txBox="1">
            <a:spLocks noChangeArrowheads="1"/>
          </p:cNvSpPr>
          <p:nvPr/>
        </p:nvSpPr>
        <p:spPr bwMode="auto">
          <a:xfrm>
            <a:off x="387350" y="2238375"/>
            <a:ext cx="829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2000"/>
              <a:t>.</a:t>
            </a:r>
            <a:endParaRPr lang="en-US" altLang="en-US" sz="2000" b="1"/>
          </a:p>
        </p:txBody>
      </p:sp>
      <p:sp>
        <p:nvSpPr>
          <p:cNvPr id="49156" name="Rectangle 1"/>
          <p:cNvSpPr>
            <a:spLocks noChangeArrowheads="1"/>
          </p:cNvSpPr>
          <p:nvPr/>
        </p:nvSpPr>
        <p:spPr bwMode="auto">
          <a:xfrm>
            <a:off x="387350" y="2638425"/>
            <a:ext cx="74707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Is a student a TAACCCT participant if he/she is enrolled in a TAACCCT program, earns an industry credential, but does not finish the TAACCCT program because he/she got a job? (E.g. A CNC student earns a NIMS credential then drops out of the program.)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tLang="en-US" smtClean="0">
                <a:latin typeface="Arial" pitchFamily="34" charset="0"/>
              </a:rPr>
              <a:t>More Questions?</a:t>
            </a:r>
          </a:p>
        </p:txBody>
      </p:sp>
      <p:sp>
        <p:nvSpPr>
          <p:cNvPr id="51202" name="TextBox 2"/>
          <p:cNvSpPr txBox="1">
            <a:spLocks noChangeArrowheads="1"/>
          </p:cNvSpPr>
          <p:nvPr/>
        </p:nvSpPr>
        <p:spPr bwMode="auto">
          <a:xfrm>
            <a:off x="387350" y="1549400"/>
            <a:ext cx="8299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2200" b="1"/>
          </a:p>
          <a:p>
            <a:pPr eaLnBrk="1" hangingPunct="1"/>
            <a:endParaRPr lang="en-US" altLang="en-US" sz="2200" b="1"/>
          </a:p>
        </p:txBody>
      </p:sp>
      <p:sp>
        <p:nvSpPr>
          <p:cNvPr id="51203" name="TextBox 4"/>
          <p:cNvSpPr txBox="1">
            <a:spLocks noChangeArrowheads="1"/>
          </p:cNvSpPr>
          <p:nvPr/>
        </p:nvSpPr>
        <p:spPr bwMode="auto">
          <a:xfrm>
            <a:off x="387350" y="1625600"/>
            <a:ext cx="829945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2600" b="1"/>
              <a:t>Have more questions?</a:t>
            </a:r>
          </a:p>
          <a:p>
            <a:pPr algn="ctr" eaLnBrk="1" hangingPunct="1"/>
            <a:endParaRPr lang="en-US" altLang="en-US" sz="2600" b="1"/>
          </a:p>
          <a:p>
            <a:pPr algn="ctr" eaLnBrk="1" hangingPunct="1"/>
            <a:r>
              <a:rPr lang="en-US" altLang="en-US" sz="2600"/>
              <a:t>Email </a:t>
            </a:r>
            <a:r>
              <a:rPr lang="en-US" altLang="en-US" sz="2600">
                <a:hlinkClick r:id="rId3"/>
              </a:rPr>
              <a:t>TAACCCT@dol.gov</a:t>
            </a:r>
            <a:endParaRPr lang="en-US" altLang="en-US" sz="2600"/>
          </a:p>
          <a:p>
            <a:pPr algn="ctr" eaLnBrk="1" hangingPunct="1"/>
            <a:endParaRPr lang="en-US" altLang="en-US" sz="2600"/>
          </a:p>
          <a:p>
            <a:pPr algn="ctr" eaLnBrk="1" hangingPunct="1"/>
            <a:endParaRPr lang="en-US" altLang="en-US" sz="2600"/>
          </a:p>
          <a:p>
            <a:pPr algn="ctr" eaLnBrk="1" hangingPunct="1"/>
            <a:r>
              <a:rPr lang="en-US" altLang="en-US" sz="2600" b="1"/>
              <a:t>Next week’</a:t>
            </a:r>
            <a:r>
              <a:rPr lang="en-US" altLang="ja-JP" sz="2600" b="1"/>
              <a:t>s call on Performance Metrics:</a:t>
            </a:r>
          </a:p>
          <a:p>
            <a:pPr algn="ctr" eaLnBrk="1" hangingPunct="1"/>
            <a:endParaRPr lang="en-US" altLang="en-US" sz="2600" b="1"/>
          </a:p>
          <a:p>
            <a:pPr algn="ctr" eaLnBrk="1" hangingPunct="1"/>
            <a:r>
              <a:rPr lang="en-US" altLang="en-US" sz="2600"/>
              <a:t>October 20,  4 p.m. – 5 p.m. EST</a:t>
            </a:r>
          </a:p>
          <a:p>
            <a:pPr algn="ctr" eaLnBrk="1" hangingPunct="1"/>
            <a:endParaRPr lang="en-US" altLang="en-US" sz="22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27550"/>
            <a:ext cx="7772400" cy="1362075"/>
          </a:xfrm>
        </p:spPr>
        <p:txBody>
          <a:bodyPr/>
          <a:lstStyle/>
          <a:p>
            <a:pPr eaLnBrk="1" hangingPunct="1"/>
            <a:r>
              <a:rPr lang="en-US" altLang="en-US" b="1" u="sng" cap="none" smtClean="0">
                <a:solidFill>
                  <a:srgbClr val="7F7F7F"/>
                </a:solidFill>
                <a:latin typeface="Arial" pitchFamily="34" charset="0"/>
                <a:hlinkClick r:id="rId2"/>
              </a:rPr>
              <a:t>Link: https://etagrantees.workforce3one.org/page/resources/1001233160480924873</a:t>
            </a:r>
            <a:r>
              <a:rPr lang="en-US" altLang="en-US" cap="none" smtClean="0">
                <a:solidFill>
                  <a:srgbClr val="7F7F7F"/>
                </a:solidFill>
                <a:latin typeface="Arial" pitchFamily="34" charset="0"/>
              </a:rPr>
              <a:t/>
            </a:r>
            <a:br>
              <a:rPr lang="en-US" altLang="en-US" cap="none" smtClean="0">
                <a:solidFill>
                  <a:srgbClr val="7F7F7F"/>
                </a:solidFill>
                <a:latin typeface="Arial" pitchFamily="34" charset="0"/>
              </a:rPr>
            </a:br>
            <a:endParaRPr lang="en-US" altLang="en-US" cap="none" smtClean="0">
              <a:solidFill>
                <a:srgbClr val="7F7F7F"/>
              </a:solidFill>
              <a:latin typeface="Arial" pitchFamily="34" charset="0"/>
            </a:endParaRPr>
          </a:p>
        </p:txBody>
      </p:sp>
      <p:sp>
        <p:nvSpPr>
          <p:cNvPr id="3" name="Text Placeholder 2"/>
          <p:cNvSpPr>
            <a:spLocks noGrp="1"/>
          </p:cNvSpPr>
          <p:nvPr>
            <p:ph type="body" idx="1"/>
          </p:nvPr>
        </p:nvSpPr>
        <p:spPr>
          <a:xfrm>
            <a:off x="722313" y="1595438"/>
            <a:ext cx="7772400" cy="1501775"/>
          </a:xfrm>
        </p:spPr>
        <p:txBody>
          <a:bodyPr anchor="t"/>
          <a:lstStyle/>
          <a:p>
            <a:pPr eaLnBrk="1" hangingPunct="1"/>
            <a:r>
              <a:rPr lang="en-US" altLang="en-US" smtClean="0">
                <a:solidFill>
                  <a:srgbClr val="17375E"/>
                </a:solidFill>
                <a:latin typeface="Arial" pitchFamily="34" charset="0"/>
              </a:rPr>
              <a:t>Frequently Asked Questions and Other Documents to Help with Performance Management can be found on Workforce3One</a:t>
            </a:r>
          </a:p>
          <a:p>
            <a:pPr eaLnBrk="1" hangingPunct="1"/>
            <a:endParaRPr lang="en-US" altLang="en-US" smtClean="0">
              <a:solidFill>
                <a:schemeClr val="tx1"/>
              </a:solidFill>
              <a:latin typeface="Arial" pitchFamily="34" charset="0"/>
            </a:endParaRPr>
          </a:p>
          <a:p>
            <a:pPr eaLnBrk="1" hangingPunct="1"/>
            <a:r>
              <a:rPr lang="en-US" altLang="en-US" smtClean="0">
                <a:solidFill>
                  <a:schemeClr val="tx1"/>
                </a:solidFill>
                <a:latin typeface="Arial" pitchFamily="34" charset="0"/>
              </a:rPr>
              <a:t>Go to </a:t>
            </a:r>
            <a:r>
              <a:rPr lang="en-US" altLang="en-US" smtClean="0">
                <a:solidFill>
                  <a:schemeClr val="tx1"/>
                </a:solidFill>
                <a:latin typeface="Arial" pitchFamily="34" charset="0"/>
                <a:hlinkClick r:id="rId3"/>
              </a:rPr>
              <a:t>https://etagrantees.workforce3One.org</a:t>
            </a:r>
            <a:r>
              <a:rPr lang="en-US" altLang="en-US" smtClean="0">
                <a:solidFill>
                  <a:schemeClr val="tx1"/>
                </a:solidFill>
                <a:latin typeface="Arial" pitchFamily="34" charset="0"/>
              </a:rPr>
              <a:t>, </a:t>
            </a:r>
            <a:r>
              <a:rPr lang="en-US" altLang="en-US" smtClean="0">
                <a:solidFill>
                  <a:srgbClr val="17375E"/>
                </a:solidFill>
                <a:latin typeface="Arial" pitchFamily="34" charset="0"/>
              </a:rPr>
              <a:t>click on “TAACCCT grants” to get to the TAACCCT Community of Practice and the performance management folder</a:t>
            </a:r>
          </a:p>
          <a:p>
            <a:pPr eaLnBrk="1" hangingPunct="1"/>
            <a:endParaRPr lang="en-US" altLang="en-US" smtClean="0">
              <a:solidFill>
                <a:srgbClr val="17375E"/>
              </a:solidFill>
              <a:latin typeface="Arial" pitchFamily="34" charset="0"/>
            </a:endParaRPr>
          </a:p>
          <a:p>
            <a:pPr eaLnBrk="1" hangingPunct="1"/>
            <a:endParaRPr lang="en-US" altLang="en-US" smtClean="0">
              <a:solidFill>
                <a:srgbClr val="17375E"/>
              </a:solidFill>
              <a:latin typeface="Arial" pitchFamily="34" charset="0"/>
            </a:endParaRPr>
          </a:p>
          <a:p>
            <a:pPr eaLnBrk="1" hangingPunct="1"/>
            <a:endParaRPr lang="en-US" altLang="en-US" smtClean="0">
              <a:solidFill>
                <a:srgbClr val="17375E"/>
              </a:solidFill>
              <a:latin typeface="Arial" pitchFamily="34" charset="0"/>
            </a:endParaRPr>
          </a:p>
          <a:p>
            <a:pPr eaLnBrk="1" hangingPunct="1"/>
            <a:endParaRPr lang="en-US" altLang="en-US" smtClean="0">
              <a:solidFill>
                <a:srgbClr val="17375E"/>
              </a:solidFill>
              <a:latin typeface="Arial" pitchFamily="34" charset="0"/>
            </a:endParaRPr>
          </a:p>
          <a:p>
            <a:pPr eaLnBrk="1" hangingPunct="1"/>
            <a:endParaRPr lang="en-US" altLang="en-US" smtClean="0">
              <a:solidFill>
                <a:srgbClr val="17375E"/>
              </a:solidFill>
              <a:latin typeface="Arial" pitchFamily="34" charset="0"/>
            </a:endParaRPr>
          </a:p>
        </p:txBody>
      </p:sp>
      <p:sp>
        <p:nvSpPr>
          <p:cNvPr id="13315" name="TextBox 3"/>
          <p:cNvSpPr txBox="1">
            <a:spLocks noChangeArrowheads="1"/>
          </p:cNvSpPr>
          <p:nvPr/>
        </p:nvSpPr>
        <p:spPr bwMode="auto">
          <a:xfrm>
            <a:off x="3897313" y="7318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endParaRPr lang="en-US" altLang="en-US" sz="1800"/>
          </a:p>
        </p:txBody>
      </p:sp>
      <p:sp>
        <p:nvSpPr>
          <p:cNvPr id="13316" name="TextBox 4"/>
          <p:cNvSpPr txBox="1">
            <a:spLocks noChangeArrowheads="1"/>
          </p:cNvSpPr>
          <p:nvPr/>
        </p:nvSpPr>
        <p:spPr bwMode="auto">
          <a:xfrm>
            <a:off x="3573463" y="361950"/>
            <a:ext cx="492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sz="2000" b="1">
                <a:solidFill>
                  <a:schemeClr val="bg1"/>
                </a:solidFill>
              </a:rPr>
              <a:t>Performance Management Information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altLang="en-US" smtClean="0">
                <a:latin typeface="Arial" pitchFamily="34" charset="0"/>
              </a:rPr>
              <a:t>Questions #1 and /#2</a:t>
            </a:r>
          </a:p>
        </p:txBody>
      </p:sp>
      <p:sp>
        <p:nvSpPr>
          <p:cNvPr id="14338" name="TextBox 2"/>
          <p:cNvSpPr txBox="1">
            <a:spLocks noChangeArrowheads="1"/>
          </p:cNvSpPr>
          <p:nvPr/>
        </p:nvSpPr>
        <p:spPr bwMode="auto">
          <a:xfrm>
            <a:off x="387350" y="1381125"/>
            <a:ext cx="829945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sz="2000" b="1"/>
              <a:t>Securing Wage Record Data</a:t>
            </a:r>
          </a:p>
          <a:p>
            <a:endParaRPr lang="en-US" altLang="en-US" sz="1600"/>
          </a:p>
          <a:p>
            <a:r>
              <a:rPr lang="en-US" altLang="en-US" sz="2000"/>
              <a:t>1. For employment information about participants that have exited the program, are we only supposed to report employment and wage information that is verified by state income records, (e.g. Employment Security Department (ESD) in Washington State), or can we report outcomes from participant follow up surveys?   ESD data typically lags 1 to 2 quarters behind, [so data] for people who exited the program and entered employment in summer will not be available in time for the APR.  </a:t>
            </a:r>
            <a:endParaRPr lang="en-US" altLang="en-US" sz="2000" b="1"/>
          </a:p>
          <a:p>
            <a:pPr eaLnBrk="1" hangingPunct="1"/>
            <a:endParaRPr lang="en-US" altLang="en-US" sz="2000" b="1"/>
          </a:p>
          <a:p>
            <a:pPr eaLnBrk="1" hangingPunct="1"/>
            <a:r>
              <a:rPr lang="en-US" altLang="en-US" sz="2000"/>
              <a:t>2. Can we access the labor statistics through a federal labor database?  We 24 campus across the State of Indiana ….Some border major cities [in other states]. We also offer distance education to students nationwide. Having a federal database to link their employment status makes far better sense than trying to establish an agreement with each State of residence for students. </a:t>
            </a:r>
            <a:endParaRPr lang="en-US" altLang="en-US" sz="2000" b="1"/>
          </a:p>
          <a:p>
            <a:pPr eaLnBrk="1" hangingPunct="1"/>
            <a:endParaRPr lang="en-US" altLang="en-US" sz="2200" b="1"/>
          </a:p>
          <a:p>
            <a:pPr eaLnBrk="1" hangingPunct="1"/>
            <a:endParaRPr lang="en-US" altLang="en-US" sz="2200" b="1"/>
          </a:p>
          <a:p>
            <a:pPr eaLnBrk="1" hangingPunct="1"/>
            <a:endParaRPr lang="en-US" altLang="en-US" sz="22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tLang="en-US" smtClean="0">
                <a:latin typeface="Arial" pitchFamily="34" charset="0"/>
              </a:rPr>
              <a:t>Question #3</a:t>
            </a:r>
          </a:p>
        </p:txBody>
      </p:sp>
      <p:sp>
        <p:nvSpPr>
          <p:cNvPr id="16386" name="Rectangle 1"/>
          <p:cNvSpPr>
            <a:spLocks noChangeArrowheads="1"/>
          </p:cNvSpPr>
          <p:nvPr/>
        </p:nvSpPr>
        <p:spPr bwMode="auto">
          <a:xfrm>
            <a:off x="817563" y="1614488"/>
            <a:ext cx="71485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b="1"/>
              <a:t>Employment Verification Documentation</a:t>
            </a:r>
          </a:p>
          <a:p>
            <a:endParaRPr lang="en-US" altLang="en-US"/>
          </a:p>
          <a:p>
            <a:endParaRPr lang="en-US" altLang="en-US"/>
          </a:p>
          <a:p>
            <a:r>
              <a:rPr lang="en-US" altLang="en-US"/>
              <a:t>Are there any circumstances under which a consortium can request a waiver of the “documentation” requirements for employment (B.8) or incumbent wage increase (B.10)?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tLang="en-US" smtClean="0">
                <a:latin typeface="Arial" pitchFamily="34" charset="0"/>
              </a:rPr>
              <a:t>Question #4</a:t>
            </a:r>
          </a:p>
        </p:txBody>
      </p:sp>
      <p:sp>
        <p:nvSpPr>
          <p:cNvPr id="18434" name="TextBox 2"/>
          <p:cNvSpPr txBox="1">
            <a:spLocks noChangeArrowheads="1"/>
          </p:cNvSpPr>
          <p:nvPr/>
        </p:nvSpPr>
        <p:spPr bwMode="auto">
          <a:xfrm>
            <a:off x="387350" y="1592263"/>
            <a:ext cx="82994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2200" b="1"/>
          </a:p>
          <a:p>
            <a:pPr eaLnBrk="1" hangingPunct="1"/>
            <a:r>
              <a:rPr lang="en-US" altLang="en-US" sz="2200" b="1"/>
              <a:t>Hourly Wage Increases</a:t>
            </a:r>
          </a:p>
        </p:txBody>
      </p:sp>
      <p:sp>
        <p:nvSpPr>
          <p:cNvPr id="18435" name="TextBox 4"/>
          <p:cNvSpPr txBox="1">
            <a:spLocks noChangeArrowheads="1"/>
          </p:cNvSpPr>
          <p:nvPr/>
        </p:nvSpPr>
        <p:spPr bwMode="auto">
          <a:xfrm>
            <a:off x="387350" y="2874963"/>
            <a:ext cx="829945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a:t>Is the wage increase for Incumbent Workers – Measure 10 – intended only to reflect an </a:t>
            </a:r>
            <a:r>
              <a:rPr lang="en-US" altLang="en-US" u="sng"/>
              <a:t>hourly</a:t>
            </a:r>
            <a:r>
              <a:rPr lang="en-US" altLang="en-US"/>
              <a:t> wage increase?  What about students who go from part-time to full-time status, take an hourly wage decrease, but due to more hours/week their </a:t>
            </a:r>
            <a:r>
              <a:rPr lang="en-US" altLang="en-US" u="sng"/>
              <a:t>weekly wage</a:t>
            </a:r>
            <a:r>
              <a:rPr lang="en-US" altLang="en-US"/>
              <a:t> increases?</a:t>
            </a:r>
          </a:p>
          <a:p>
            <a:pPr algn="ctr" eaLnBrk="1" hangingPunct="1"/>
            <a:r>
              <a:rPr lang="en-US" altLang="en-US" sz="2600"/>
              <a:t>.</a:t>
            </a:r>
            <a:endParaRPr lang="en-US" altLang="en-US" sz="22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n-US" smtClean="0">
                <a:latin typeface="Arial" pitchFamily="34" charset="0"/>
              </a:rPr>
              <a:t>Question #5</a:t>
            </a:r>
          </a:p>
        </p:txBody>
      </p:sp>
      <p:sp>
        <p:nvSpPr>
          <p:cNvPr id="20482" name="TextBox 2"/>
          <p:cNvSpPr txBox="1">
            <a:spLocks noChangeArrowheads="1"/>
          </p:cNvSpPr>
          <p:nvPr/>
        </p:nvSpPr>
        <p:spPr bwMode="auto">
          <a:xfrm>
            <a:off x="387350" y="1976438"/>
            <a:ext cx="82994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2200" b="1"/>
          </a:p>
          <a:p>
            <a:pPr eaLnBrk="1" hangingPunct="1"/>
            <a:r>
              <a:rPr lang="en-US" altLang="en-US" b="1"/>
              <a:t>Definition of Credential</a:t>
            </a:r>
          </a:p>
        </p:txBody>
      </p:sp>
      <p:sp>
        <p:nvSpPr>
          <p:cNvPr id="20483" name="TextBox 4"/>
          <p:cNvSpPr txBox="1">
            <a:spLocks noChangeArrowheads="1"/>
          </p:cNvSpPr>
          <p:nvPr/>
        </p:nvSpPr>
        <p:spPr bwMode="auto">
          <a:xfrm>
            <a:off x="387350" y="2874963"/>
            <a:ext cx="82994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What is a "Credential"? Is there a formal definition somewhere?</a:t>
            </a:r>
          </a:p>
          <a:p>
            <a:pPr algn="ctr" eaLnBrk="1" hangingPunct="1"/>
            <a:r>
              <a:rPr lang="en-US" altLang="en-US" sz="2000"/>
              <a:t>.</a:t>
            </a:r>
            <a:endParaRPr lang="en-US" altLang="en-US" sz="20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en-US" smtClean="0">
                <a:latin typeface="Arial" pitchFamily="34" charset="0"/>
              </a:rPr>
              <a:t>Question #6</a:t>
            </a:r>
          </a:p>
        </p:txBody>
      </p:sp>
      <p:sp>
        <p:nvSpPr>
          <p:cNvPr id="22530" name="TextBox 2"/>
          <p:cNvSpPr txBox="1">
            <a:spLocks noChangeArrowheads="1"/>
          </p:cNvSpPr>
          <p:nvPr/>
        </p:nvSpPr>
        <p:spPr bwMode="auto">
          <a:xfrm>
            <a:off x="387350" y="1592263"/>
            <a:ext cx="8299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2200" b="1"/>
          </a:p>
          <a:p>
            <a:pPr eaLnBrk="1" hangingPunct="1"/>
            <a:r>
              <a:rPr lang="en-US" altLang="en-US" b="1"/>
              <a:t>Allowable “Certificate”</a:t>
            </a:r>
          </a:p>
        </p:txBody>
      </p:sp>
      <p:sp>
        <p:nvSpPr>
          <p:cNvPr id="22531" name="TextBox 4"/>
          <p:cNvSpPr txBox="1">
            <a:spLocks noChangeArrowheads="1"/>
          </p:cNvSpPr>
          <p:nvPr/>
        </p:nvSpPr>
        <p:spPr bwMode="auto">
          <a:xfrm>
            <a:off x="387350" y="2874963"/>
            <a:ext cx="82994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For Outcome B.6 and its subparts a and b, does a “Certificate” only apply to state-approved certificates granted by the college or can it include any certificate document that is given when a grant-funded course, program, and/or workshop is completed?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tLang="en-US" smtClean="0">
                <a:latin typeface="Arial" pitchFamily="34" charset="0"/>
              </a:rPr>
              <a:t>Question #7</a:t>
            </a:r>
          </a:p>
        </p:txBody>
      </p:sp>
      <p:sp>
        <p:nvSpPr>
          <p:cNvPr id="24578" name="TextBox 2"/>
          <p:cNvSpPr txBox="1">
            <a:spLocks noChangeArrowheads="1"/>
          </p:cNvSpPr>
          <p:nvPr/>
        </p:nvSpPr>
        <p:spPr bwMode="auto">
          <a:xfrm>
            <a:off x="387350" y="1592263"/>
            <a:ext cx="8299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b="1"/>
          </a:p>
          <a:p>
            <a:pPr eaLnBrk="1" hangingPunct="1"/>
            <a:r>
              <a:rPr lang="en-US" altLang="en-US" sz="2200" b="1"/>
              <a:t>Outcome Expectations</a:t>
            </a:r>
          </a:p>
        </p:txBody>
      </p:sp>
      <p:sp>
        <p:nvSpPr>
          <p:cNvPr id="24579" name="TextBox 4"/>
          <p:cNvSpPr txBox="1">
            <a:spLocks noChangeArrowheads="1"/>
          </p:cNvSpPr>
          <p:nvPr/>
        </p:nvSpPr>
        <p:spPr bwMode="auto">
          <a:xfrm>
            <a:off x="387350" y="2874963"/>
            <a:ext cx="829945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a:t>Instead of using a percentage, our statement of work includes outcome numbers based upon expected growth of the college.  Are we able to adjust the outcome number expectations based upon actual student enrollment and a percentage matching the original statement of work? In particular, if the expected number of participants is lower, then the numbers in the subsequent sections would likely be lower as well.</a:t>
            </a:r>
          </a:p>
          <a:p>
            <a:pPr algn="ctr" eaLnBrk="1" hangingPunct="1"/>
            <a:r>
              <a:rPr lang="en-US" altLang="en-US" sz="2000"/>
              <a:t>.</a:t>
            </a:r>
            <a:endParaRPr lang="en-US" altLang="en-US" sz="20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TotalTime>
  <Words>1120</Words>
  <Application>Microsoft Office PowerPoint</Application>
  <PresentationFormat>On-screen Show (4:3)</PresentationFormat>
  <Paragraphs>135</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MS PGothic</vt:lpstr>
      <vt:lpstr>Arial</vt:lpstr>
      <vt:lpstr>Wingdings</vt:lpstr>
      <vt:lpstr>Office Theme</vt:lpstr>
      <vt:lpstr>October 13, 2015</vt:lpstr>
      <vt:lpstr>The Team</vt:lpstr>
      <vt:lpstr>Link: https://etagrantees.workforce3one.org/page/resources/1001233160480924873 </vt:lpstr>
      <vt:lpstr>Questions #1 and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lpstr>Question #16</vt:lpstr>
      <vt:lpstr>Question #17</vt:lpstr>
      <vt:lpstr>Question #18</vt:lpstr>
      <vt:lpstr>Question #19</vt:lpstr>
      <vt:lpstr>More Questions?</vt:lpstr>
    </vt:vector>
  </TitlesOfParts>
  <Company>JFF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Windows User</cp:lastModifiedBy>
  <cp:revision>38</cp:revision>
  <dcterms:created xsi:type="dcterms:W3CDTF">2012-12-12T14:53:33Z</dcterms:created>
  <dcterms:modified xsi:type="dcterms:W3CDTF">2015-10-13T18:48:36Z</dcterms:modified>
</cp:coreProperties>
</file>