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handoutMasterIdLst>
    <p:handoutMasterId r:id="rId55"/>
  </p:handoutMasterIdLst>
  <p:sldIdLst>
    <p:sldId id="282" r:id="rId2"/>
    <p:sldId id="307" r:id="rId3"/>
    <p:sldId id="311" r:id="rId4"/>
    <p:sldId id="344" r:id="rId5"/>
    <p:sldId id="343" r:id="rId6"/>
    <p:sldId id="345" r:id="rId7"/>
    <p:sldId id="309" r:id="rId8"/>
    <p:sldId id="314" r:id="rId9"/>
    <p:sldId id="312" r:id="rId10"/>
    <p:sldId id="349" r:id="rId11"/>
    <p:sldId id="348" r:id="rId12"/>
    <p:sldId id="351" r:id="rId13"/>
    <p:sldId id="327" r:id="rId14"/>
    <p:sldId id="324" r:id="rId15"/>
    <p:sldId id="328" r:id="rId16"/>
    <p:sldId id="315" r:id="rId17"/>
    <p:sldId id="320" r:id="rId18"/>
    <p:sldId id="310" r:id="rId19"/>
    <p:sldId id="319" r:id="rId20"/>
    <p:sldId id="329" r:id="rId21"/>
    <p:sldId id="330" r:id="rId22"/>
    <p:sldId id="331" r:id="rId23"/>
    <p:sldId id="332"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70197" autoAdjust="0"/>
  </p:normalViewPr>
  <p:slideViewPr>
    <p:cSldViewPr showGuides="1">
      <p:cViewPr varScale="1">
        <p:scale>
          <a:sx n="52" d="100"/>
          <a:sy n="52" d="100"/>
        </p:scale>
        <p:origin x="1746" y="72"/>
      </p:cViewPr>
      <p:guideLst>
        <p:guide orient="horz" pos="2160"/>
        <p:guide pos="2880"/>
      </p:guideLst>
    </p:cSldViewPr>
  </p:slideViewPr>
  <p:notesTextViewPr>
    <p:cViewPr>
      <p:scale>
        <a:sx n="1" d="1"/>
        <a:sy n="1" d="1"/>
      </p:scale>
      <p:origin x="0" y="0"/>
    </p:cViewPr>
  </p:notesTextViewPr>
  <p:sorterViewPr>
    <p:cViewPr>
      <p:scale>
        <a:sx n="66" d="100"/>
        <a:sy n="66" d="100"/>
      </p:scale>
      <p:origin x="0" y="58"/>
    </p:cViewPr>
  </p:sorterViewPr>
  <p:notesViewPr>
    <p:cSldViewPr>
      <p:cViewPr>
        <p:scale>
          <a:sx n="89" d="100"/>
          <a:sy n="89" d="100"/>
        </p:scale>
        <p:origin x="-1051" y="614"/>
      </p:cViewPr>
      <p:guideLst>
        <p:guide orient="horz" pos="2932"/>
        <p:guide pos="221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9EF384E7-3149-427F-97D2-6CECA1A70302}" type="datetimeFigureOut">
              <a:rPr lang="en-US" smtClean="0"/>
              <a:t>11/5/2015</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8C32A8EB-9A68-499C-9CE0-70D092CACEF3}" type="slidenum">
              <a:rPr lang="en-US" smtClean="0"/>
              <a:t>‹#›</a:t>
            </a:fld>
            <a:endParaRPr lang="en-US"/>
          </a:p>
        </p:txBody>
      </p:sp>
    </p:spTree>
    <p:extLst>
      <p:ext uri="{BB962C8B-B14F-4D97-AF65-F5344CB8AC3E}">
        <p14:creationId xmlns:p14="http://schemas.microsoft.com/office/powerpoint/2010/main" val="4030094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7521C267-C851-49F1-98E4-5046A542CD27}" type="datetimeFigureOut">
              <a:rPr lang="en-US" smtClean="0"/>
              <a:pPr/>
              <a:t>11/5/2015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89963435-CF12-4FD2-8142-C5E7E85581FA}" type="slidenum">
              <a:rPr lang="en-US" smtClean="0"/>
              <a:pPr/>
              <a:t>‹#›</a:t>
            </a:fld>
            <a:endParaRPr lang="en-US"/>
          </a:p>
        </p:txBody>
      </p:sp>
    </p:spTree>
    <p:extLst>
      <p:ext uri="{BB962C8B-B14F-4D97-AF65-F5344CB8AC3E}">
        <p14:creationId xmlns:p14="http://schemas.microsoft.com/office/powerpoint/2010/main" val="1073311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a:t>
            </a:fld>
            <a:endParaRPr lang="en-US"/>
          </a:p>
        </p:txBody>
      </p:sp>
    </p:spTree>
    <p:extLst>
      <p:ext uri="{BB962C8B-B14F-4D97-AF65-F5344CB8AC3E}">
        <p14:creationId xmlns:p14="http://schemas.microsoft.com/office/powerpoint/2010/main" val="225147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10</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11</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12</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13</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14</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15</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16</a:t>
            </a:fld>
            <a:endParaRPr lang="en-US"/>
          </a:p>
        </p:txBody>
      </p:sp>
    </p:spTree>
    <p:extLst>
      <p:ext uri="{BB962C8B-B14F-4D97-AF65-F5344CB8AC3E}">
        <p14:creationId xmlns:p14="http://schemas.microsoft.com/office/powerpoint/2010/main" val="318028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17</a:t>
            </a:fld>
            <a:endParaRPr lang="en-US"/>
          </a:p>
        </p:txBody>
      </p:sp>
    </p:spTree>
    <p:extLst>
      <p:ext uri="{BB962C8B-B14F-4D97-AF65-F5344CB8AC3E}">
        <p14:creationId xmlns:p14="http://schemas.microsoft.com/office/powerpoint/2010/main" val="3496537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18</a:t>
            </a:fld>
            <a:endParaRPr lang="en-US"/>
          </a:p>
        </p:txBody>
      </p:sp>
    </p:spTree>
    <p:extLst>
      <p:ext uri="{BB962C8B-B14F-4D97-AF65-F5344CB8AC3E}">
        <p14:creationId xmlns:p14="http://schemas.microsoft.com/office/powerpoint/2010/main" val="400627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19</a:t>
            </a:fld>
            <a:endParaRPr lang="en-US"/>
          </a:p>
        </p:txBody>
      </p:sp>
    </p:spTree>
    <p:extLst>
      <p:ext uri="{BB962C8B-B14F-4D97-AF65-F5344CB8AC3E}">
        <p14:creationId xmlns:p14="http://schemas.microsoft.com/office/powerpoint/2010/main" val="406838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a:t>
            </a:fld>
            <a:endParaRPr lang="en-US"/>
          </a:p>
        </p:txBody>
      </p:sp>
    </p:spTree>
    <p:extLst>
      <p:ext uri="{BB962C8B-B14F-4D97-AF65-F5344CB8AC3E}">
        <p14:creationId xmlns:p14="http://schemas.microsoft.com/office/powerpoint/2010/main" val="127129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20</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21</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22</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23</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5" name="Slide Number Placeholder 4"/>
          <p:cNvSpPr>
            <a:spLocks noGrp="1"/>
          </p:cNvSpPr>
          <p:nvPr>
            <p:ph type="sldNum" sz="quarter" idx="10"/>
          </p:nvPr>
        </p:nvSpPr>
        <p:spPr/>
        <p:txBody>
          <a:bodyPr/>
          <a:lstStyle/>
          <a:p>
            <a:fld id="{89963435-CF12-4FD2-8142-C5E7E85581FA}" type="slidenum">
              <a:rPr lang="en-US" smtClean="0"/>
              <a:pPr/>
              <a:t>24</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833698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89963435-CF12-4FD2-8142-C5E7E85581FA}" type="slidenum">
              <a:rPr lang="en-US" smtClean="0"/>
              <a:pPr/>
              <a:t>26</a:t>
            </a:fld>
            <a:endParaRPr lang="en-US"/>
          </a:p>
        </p:txBody>
      </p:sp>
    </p:spTree>
    <p:extLst>
      <p:ext uri="{BB962C8B-B14F-4D97-AF65-F5344CB8AC3E}">
        <p14:creationId xmlns:p14="http://schemas.microsoft.com/office/powerpoint/2010/main" val="3672186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27</a:t>
            </a:fld>
            <a:endParaRPr lang="en-US"/>
          </a:p>
        </p:txBody>
      </p:sp>
    </p:spTree>
    <p:extLst>
      <p:ext uri="{BB962C8B-B14F-4D97-AF65-F5344CB8AC3E}">
        <p14:creationId xmlns:p14="http://schemas.microsoft.com/office/powerpoint/2010/main" val="3807893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28</a:t>
            </a:fld>
            <a:endParaRPr lang="en-US"/>
          </a:p>
        </p:txBody>
      </p:sp>
    </p:spTree>
    <p:extLst>
      <p:ext uri="{BB962C8B-B14F-4D97-AF65-F5344CB8AC3E}">
        <p14:creationId xmlns:p14="http://schemas.microsoft.com/office/powerpoint/2010/main" val="380789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89963435-CF12-4FD2-8142-C5E7E85581FA}" type="slidenum">
              <a:rPr lang="en-US" smtClean="0"/>
              <a:pPr/>
              <a:t>29</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3</a:t>
            </a:fld>
            <a:endParaRPr lang="en-US"/>
          </a:p>
        </p:txBody>
      </p:sp>
    </p:spTree>
    <p:extLst>
      <p:ext uri="{BB962C8B-B14F-4D97-AF65-F5344CB8AC3E}">
        <p14:creationId xmlns:p14="http://schemas.microsoft.com/office/powerpoint/2010/main" val="794339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89963435-CF12-4FD2-8142-C5E7E85581FA}" type="slidenum">
              <a:rPr lang="en-US" smtClean="0"/>
              <a:pPr/>
              <a:t>30</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89963435-CF12-4FD2-8142-C5E7E85581FA}" type="slidenum">
              <a:rPr lang="en-US" smtClean="0"/>
              <a:pPr/>
              <a:t>31</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89963435-CF12-4FD2-8142-C5E7E85581FA}" type="slidenum">
              <a:rPr lang="en-US" smtClean="0"/>
              <a:pPr/>
              <a:t>32</a:t>
            </a:fld>
            <a:endParaRPr lang="en-US"/>
          </a:p>
        </p:txBody>
      </p:sp>
    </p:spTree>
    <p:extLst>
      <p:ext uri="{BB962C8B-B14F-4D97-AF65-F5344CB8AC3E}">
        <p14:creationId xmlns:p14="http://schemas.microsoft.com/office/powerpoint/2010/main" val="2712591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33</a:t>
            </a:fld>
            <a:endParaRPr lang="en-US"/>
          </a:p>
        </p:txBody>
      </p:sp>
    </p:spTree>
    <p:extLst>
      <p:ext uri="{BB962C8B-B14F-4D97-AF65-F5344CB8AC3E}">
        <p14:creationId xmlns:p14="http://schemas.microsoft.com/office/powerpoint/2010/main" val="1290638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34</a:t>
            </a:fld>
            <a:endParaRPr lang="en-US"/>
          </a:p>
        </p:txBody>
      </p:sp>
    </p:spTree>
    <p:extLst>
      <p:ext uri="{BB962C8B-B14F-4D97-AF65-F5344CB8AC3E}">
        <p14:creationId xmlns:p14="http://schemas.microsoft.com/office/powerpoint/2010/main" val="1290638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35</a:t>
            </a:fld>
            <a:endParaRPr lang="en-US"/>
          </a:p>
        </p:txBody>
      </p:sp>
    </p:spTree>
    <p:extLst>
      <p:ext uri="{BB962C8B-B14F-4D97-AF65-F5344CB8AC3E}">
        <p14:creationId xmlns:p14="http://schemas.microsoft.com/office/powerpoint/2010/main" val="3220171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36</a:t>
            </a:fld>
            <a:endParaRPr lang="en-US"/>
          </a:p>
        </p:txBody>
      </p:sp>
    </p:spTree>
    <p:extLst>
      <p:ext uri="{BB962C8B-B14F-4D97-AF65-F5344CB8AC3E}">
        <p14:creationId xmlns:p14="http://schemas.microsoft.com/office/powerpoint/2010/main" val="1219656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89963435-CF12-4FD2-8142-C5E7E85581FA}" type="slidenum">
              <a:rPr lang="en-US" smtClean="0"/>
              <a:pPr/>
              <a:t>37</a:t>
            </a:fld>
            <a:endParaRPr lang="en-US"/>
          </a:p>
        </p:txBody>
      </p:sp>
    </p:spTree>
    <p:extLst>
      <p:ext uri="{BB962C8B-B14F-4D97-AF65-F5344CB8AC3E}">
        <p14:creationId xmlns:p14="http://schemas.microsoft.com/office/powerpoint/2010/main" val="1299541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38</a:t>
            </a:fld>
            <a:endParaRPr lang="en-US"/>
          </a:p>
        </p:txBody>
      </p:sp>
    </p:spTree>
    <p:extLst>
      <p:ext uri="{BB962C8B-B14F-4D97-AF65-F5344CB8AC3E}">
        <p14:creationId xmlns:p14="http://schemas.microsoft.com/office/powerpoint/2010/main" val="605586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39</a:t>
            </a:fld>
            <a:endParaRPr lang="en-US"/>
          </a:p>
        </p:txBody>
      </p:sp>
    </p:spTree>
    <p:extLst>
      <p:ext uri="{BB962C8B-B14F-4D97-AF65-F5344CB8AC3E}">
        <p14:creationId xmlns:p14="http://schemas.microsoft.com/office/powerpoint/2010/main" val="411995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89963435-CF12-4FD2-8142-C5E7E85581FA}" type="slidenum">
              <a:rPr lang="en-US" smtClean="0"/>
              <a:pPr/>
              <a:t>4</a:t>
            </a:fld>
            <a:endParaRPr lang="en-US"/>
          </a:p>
        </p:txBody>
      </p:sp>
    </p:spTree>
    <p:extLst>
      <p:ext uri="{BB962C8B-B14F-4D97-AF65-F5344CB8AC3E}">
        <p14:creationId xmlns:p14="http://schemas.microsoft.com/office/powerpoint/2010/main" val="2666363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40</a:t>
            </a:fld>
            <a:endParaRPr lang="en-US"/>
          </a:p>
        </p:txBody>
      </p:sp>
    </p:spTree>
    <p:extLst>
      <p:ext uri="{BB962C8B-B14F-4D97-AF65-F5344CB8AC3E}">
        <p14:creationId xmlns:p14="http://schemas.microsoft.com/office/powerpoint/2010/main" val="2612783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89963435-CF12-4FD2-8142-C5E7E85581FA}" type="slidenum">
              <a:rPr lang="en-US" smtClean="0"/>
              <a:pPr/>
              <a:t>41</a:t>
            </a:fld>
            <a:endParaRPr lang="en-US"/>
          </a:p>
        </p:txBody>
      </p:sp>
    </p:spTree>
    <p:extLst>
      <p:ext uri="{BB962C8B-B14F-4D97-AF65-F5344CB8AC3E}">
        <p14:creationId xmlns:p14="http://schemas.microsoft.com/office/powerpoint/2010/main" val="3831644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44">
              <a:defRPr/>
            </a:pPr>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42</a:t>
            </a:fld>
            <a:endParaRPr lang="en-US"/>
          </a:p>
        </p:txBody>
      </p:sp>
    </p:spTree>
    <p:extLst>
      <p:ext uri="{BB962C8B-B14F-4D97-AF65-F5344CB8AC3E}">
        <p14:creationId xmlns:p14="http://schemas.microsoft.com/office/powerpoint/2010/main" val="2270703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44">
              <a:defRPr/>
            </a:pPr>
            <a:endParaRPr lang="en-US" baseline="0" dirty="0" smtClean="0"/>
          </a:p>
        </p:txBody>
      </p:sp>
      <p:sp>
        <p:nvSpPr>
          <p:cNvPr id="5" name="Slide Number Placeholder 4"/>
          <p:cNvSpPr>
            <a:spLocks noGrp="1"/>
          </p:cNvSpPr>
          <p:nvPr>
            <p:ph type="sldNum" sz="quarter" idx="10"/>
          </p:nvPr>
        </p:nvSpPr>
        <p:spPr/>
        <p:txBody>
          <a:bodyPr/>
          <a:lstStyle/>
          <a:p>
            <a:fld id="{89963435-CF12-4FD2-8142-C5E7E85581FA}" type="slidenum">
              <a:rPr lang="en-US" smtClean="0"/>
              <a:pPr/>
              <a:t>43</a:t>
            </a:fld>
            <a:endParaRPr lang="en-US"/>
          </a:p>
        </p:txBody>
      </p:sp>
    </p:spTree>
    <p:extLst>
      <p:ext uri="{BB962C8B-B14F-4D97-AF65-F5344CB8AC3E}">
        <p14:creationId xmlns:p14="http://schemas.microsoft.com/office/powerpoint/2010/main" val="670630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44</a:t>
            </a:fld>
            <a:endParaRPr lang="en-US"/>
          </a:p>
        </p:txBody>
      </p:sp>
    </p:spTree>
    <p:extLst>
      <p:ext uri="{BB962C8B-B14F-4D97-AF65-F5344CB8AC3E}">
        <p14:creationId xmlns:p14="http://schemas.microsoft.com/office/powerpoint/2010/main" val="3026932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5" name="Slide Number Placeholder 4"/>
          <p:cNvSpPr>
            <a:spLocks noGrp="1"/>
          </p:cNvSpPr>
          <p:nvPr>
            <p:ph type="sldNum" sz="quarter" idx="10"/>
          </p:nvPr>
        </p:nvSpPr>
        <p:spPr/>
        <p:txBody>
          <a:bodyPr/>
          <a:lstStyle/>
          <a:p>
            <a:fld id="{89963435-CF12-4FD2-8142-C5E7E85581FA}" type="slidenum">
              <a:rPr lang="en-US" smtClean="0"/>
              <a:pPr/>
              <a:t>45</a:t>
            </a:fld>
            <a:endParaRPr lang="en-US"/>
          </a:p>
        </p:txBody>
      </p:sp>
    </p:spTree>
    <p:extLst>
      <p:ext uri="{BB962C8B-B14F-4D97-AF65-F5344CB8AC3E}">
        <p14:creationId xmlns:p14="http://schemas.microsoft.com/office/powerpoint/2010/main" val="763406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46</a:t>
            </a:fld>
            <a:endParaRPr lang="en-US"/>
          </a:p>
        </p:txBody>
      </p:sp>
    </p:spTree>
    <p:extLst>
      <p:ext uri="{BB962C8B-B14F-4D97-AF65-F5344CB8AC3E}">
        <p14:creationId xmlns:p14="http://schemas.microsoft.com/office/powerpoint/2010/main" val="2920574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47</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48</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49</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5</a:t>
            </a:fld>
            <a:endParaRPr lang="en-US"/>
          </a:p>
        </p:txBody>
      </p:sp>
    </p:spTree>
    <p:extLst>
      <p:ext uri="{BB962C8B-B14F-4D97-AF65-F5344CB8AC3E}">
        <p14:creationId xmlns:p14="http://schemas.microsoft.com/office/powerpoint/2010/main" val="794339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50</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51</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52</a:t>
            </a:fld>
            <a:endParaRPr lang="en-US"/>
          </a:p>
        </p:txBody>
      </p:sp>
    </p:spTree>
    <p:extLst>
      <p:ext uri="{BB962C8B-B14F-4D97-AF65-F5344CB8AC3E}">
        <p14:creationId xmlns:p14="http://schemas.microsoft.com/office/powerpoint/2010/main" val="58795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89963435-CF12-4FD2-8142-C5E7E85581FA}" type="slidenum">
              <a:rPr lang="en-US" smtClean="0"/>
              <a:pPr/>
              <a:t>6</a:t>
            </a:fld>
            <a:endParaRPr lang="en-US"/>
          </a:p>
        </p:txBody>
      </p:sp>
    </p:spTree>
    <p:extLst>
      <p:ext uri="{BB962C8B-B14F-4D97-AF65-F5344CB8AC3E}">
        <p14:creationId xmlns:p14="http://schemas.microsoft.com/office/powerpoint/2010/main" val="212968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21843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8</a:t>
            </a:fld>
            <a:endParaRPr lang="en-US"/>
          </a:p>
        </p:txBody>
      </p:sp>
    </p:spTree>
    <p:extLst>
      <p:ext uri="{BB962C8B-B14F-4D97-AF65-F5344CB8AC3E}">
        <p14:creationId xmlns:p14="http://schemas.microsoft.com/office/powerpoint/2010/main" val="387016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9963435-CF12-4FD2-8142-C5E7E85581FA}" type="slidenum">
              <a:rPr lang="en-US" smtClean="0"/>
              <a:pPr/>
              <a:t>9</a:t>
            </a:fld>
            <a:endParaRPr lang="en-US"/>
          </a:p>
        </p:txBody>
      </p:sp>
    </p:spTree>
    <p:extLst>
      <p:ext uri="{BB962C8B-B14F-4D97-AF65-F5344CB8AC3E}">
        <p14:creationId xmlns:p14="http://schemas.microsoft.com/office/powerpoint/2010/main" val="1100083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sz="4000" b="1">
                <a:latin typeface="Franklin Gothic Dem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a:t>
            </a:fld>
            <a:endParaRPr lang="en-US"/>
          </a:p>
        </p:txBody>
      </p:sp>
    </p:spTree>
    <p:extLst>
      <p:ext uri="{BB962C8B-B14F-4D97-AF65-F5344CB8AC3E}">
        <p14:creationId xmlns:p14="http://schemas.microsoft.com/office/powerpoint/2010/main" val="8841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20024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94171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a:t>
            </a:fld>
            <a:endParaRPr lang="en-US"/>
          </a:p>
        </p:txBody>
      </p:sp>
    </p:spTree>
    <p:extLst>
      <p:ext uri="{BB962C8B-B14F-4D97-AF65-F5344CB8AC3E}">
        <p14:creationId xmlns:p14="http://schemas.microsoft.com/office/powerpoint/2010/main" val="424237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t="2493" b="-11583"/>
          <a:stretch>
            <a:fillRect/>
          </a:stretch>
        </p:blipFill>
        <p:spPr bwMode="auto">
          <a:xfrm>
            <a:off x="1113972" y="6158352"/>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p:nvCxnSpPr>
        <p:spPr>
          <a:xfrm>
            <a:off x="457200" y="1030288"/>
            <a:ext cx="8229600" cy="0"/>
          </a:xfrm>
          <a:prstGeom prst="line">
            <a:avLst/>
          </a:prstGeom>
          <a:ln cap="rnd" cmpd="sng">
            <a:gradFill flip="none" rotWithShape="1">
              <a:gsLst>
                <a:gs pos="0">
                  <a:schemeClr val="tx2">
                    <a:lumMod val="75000"/>
                  </a:schemeClr>
                </a:gs>
                <a:gs pos="50000">
                  <a:schemeClr val="accent1">
                    <a:lumMod val="50000"/>
                  </a:schemeClr>
                </a:gs>
                <a:gs pos="100000">
                  <a:schemeClr val="accent1">
                    <a:lumMod val="60000"/>
                    <a:lumOff val="40000"/>
                  </a:schemeClr>
                </a:gs>
              </a:gsLst>
              <a:lin ang="2700000" scaled="1"/>
              <a:tileRect/>
            </a:gradFill>
          </a:ln>
          <a:effectLst/>
          <a:scene3d>
            <a:camera prst="orthographicFront"/>
            <a:lightRig rig="threePt" dir="t"/>
          </a:scene3d>
          <a:sp3d>
            <a:bevelT w="0" h="0"/>
          </a:sp3d>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457200" y="350838"/>
            <a:ext cx="8229600" cy="792162"/>
          </a:xfrm>
        </p:spPr>
        <p:txBody>
          <a:bodyPr>
            <a:normAutofit/>
          </a:bodyPr>
          <a:lstStyle>
            <a:lvl1pPr algn="l">
              <a:defRPr sz="3600" b="0" cap="none" spc="0">
                <a:ln>
                  <a:noFill/>
                </a:ln>
                <a:solidFill>
                  <a:schemeClr val="tx1">
                    <a:lumMod val="95000"/>
                    <a:lumOff val="5000"/>
                  </a:schemeClr>
                </a:solidFill>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754563"/>
          </a:xfrm>
        </p:spPr>
        <p:txBody>
          <a:bodyPr>
            <a:normAutofit/>
          </a:bodyPr>
          <a:lstStyle>
            <a:lvl1pPr>
              <a:buNone/>
              <a:defRPr sz="2800" b="1">
                <a:solidFill>
                  <a:schemeClr val="accent1">
                    <a:lumMod val="50000"/>
                  </a:schemeClr>
                </a:solidFill>
                <a:latin typeface="+mn-lt"/>
              </a:defRPr>
            </a:lvl1pPr>
            <a:lvl2pPr marL="468313" indent="-285750">
              <a:buFont typeface="Arial" pitchFamily="34" charset="0"/>
              <a:buChar char="•"/>
              <a:defRPr sz="2400">
                <a:latin typeface="+mn-lt"/>
              </a:defRPr>
            </a:lvl2pPr>
            <a:lvl3pPr marL="909638" indent="-228600">
              <a:defRPr sz="2000">
                <a:latin typeface="+mn-lt"/>
              </a:defRPr>
            </a:lvl3pPr>
            <a:lvl4pPr marL="1382713" indent="-228600">
              <a:defRPr sz="1800">
                <a:latin typeface="+mn-lt"/>
              </a:defRPr>
            </a:lvl4pPr>
            <a:lvl5pPr marL="1825625" indent="-228600">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427704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38400"/>
            <a:ext cx="7315200" cy="1500187"/>
          </a:xfrm>
        </p:spPr>
        <p:txBody>
          <a:bodyPr anchor="ctr"/>
          <a:lstStyle>
            <a:lvl1pPr marL="0" indent="0" algn="r">
              <a:buNone/>
              <a:defRPr sz="36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taaccct_banner.jpg"/>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493" b="-11583"/>
          <a:stretch>
            <a:fillRect/>
          </a:stretch>
        </p:blipFill>
        <p:spPr bwMode="auto">
          <a:xfrm rot="16200000">
            <a:off x="-3056950" y="3056951"/>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body" idx="10"/>
          </p:nvPr>
        </p:nvSpPr>
        <p:spPr>
          <a:xfrm>
            <a:off x="914401" y="4824413"/>
            <a:ext cx="7315200" cy="15001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Workforce Analyst</a:t>
            </a:r>
            <a:endParaRPr lang="en-US" sz="2000" dirty="0">
              <a:solidFill>
                <a:schemeClr val="tx1">
                  <a:lumMod val="75000"/>
                  <a:lumOff val="25000"/>
                </a:schemeClr>
              </a:solidFill>
            </a:endParaRP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Date Placeholder 1"/>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4E8E615-DDF5-41E1-AA26-44423466D30B}" type="slidenum">
              <a:rPr lang="en-US" smtClean="0"/>
              <a:pPr/>
              <a:t>‹#›</a:t>
            </a:fld>
            <a:endParaRPr lang="en-US"/>
          </a:p>
        </p:txBody>
      </p:sp>
    </p:spTree>
    <p:extLst>
      <p:ext uri="{BB962C8B-B14F-4D97-AF65-F5344CB8AC3E}">
        <p14:creationId xmlns:p14="http://schemas.microsoft.com/office/powerpoint/2010/main" val="25086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6427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19638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3382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47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8628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284185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C4E8E615-DDF5-41E1-AA26-44423466D3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tagrantees.workforce3one.org/view/2001413239329657021/inf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TAACCCT@dol.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TAACCCT@dol.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1"/>
            <a:ext cx="7772400" cy="2743199"/>
          </a:xfrm>
        </p:spPr>
        <p:txBody>
          <a:bodyPr>
            <a:normAutofit/>
          </a:bodyPr>
          <a:lstStyle/>
          <a:p>
            <a:r>
              <a:rPr lang="en-US" b="0" dirty="0" smtClean="0">
                <a:latin typeface="Franklin Gothic Medium" panose="020B0603020102020204" pitchFamily="34" charset="0"/>
              </a:rPr>
              <a:t>Finishing Your TAACCCT Grant Successfully</a:t>
            </a:r>
            <a:br>
              <a:rPr lang="en-US" b="0" dirty="0" smtClean="0">
                <a:latin typeface="Franklin Gothic Medium" panose="020B0603020102020204" pitchFamily="34" charset="0"/>
              </a:rPr>
            </a:br>
            <a:r>
              <a:rPr lang="en-US" sz="2000" b="0" dirty="0" smtClean="0">
                <a:latin typeface="Franklin Gothic Medium" panose="020B0603020102020204" pitchFamily="34" charset="0"/>
              </a:rPr>
              <a:t/>
            </a:r>
            <a:br>
              <a:rPr lang="en-US" sz="2000" b="0" dirty="0" smtClean="0">
                <a:latin typeface="Franklin Gothic Medium" panose="020B0603020102020204" pitchFamily="34" charset="0"/>
              </a:rPr>
            </a:br>
            <a:r>
              <a:rPr lang="en-US" sz="2700" b="0" i="1" dirty="0" smtClean="0">
                <a:latin typeface="Franklin Gothic Medium" panose="020B0603020102020204" pitchFamily="34" charset="0"/>
              </a:rPr>
              <a:t>Understanding Grant Closeout</a:t>
            </a:r>
            <a:br>
              <a:rPr lang="en-US" sz="2700" b="0" i="1" dirty="0" smtClean="0">
                <a:latin typeface="Franklin Gothic Medium" panose="020B0603020102020204" pitchFamily="34" charset="0"/>
              </a:rPr>
            </a:br>
            <a:r>
              <a:rPr lang="en-US" sz="2700" b="0" i="1" dirty="0" smtClean="0">
                <a:latin typeface="Franklin Gothic Medium" panose="020B0603020102020204" pitchFamily="34" charset="0"/>
              </a:rPr>
              <a:t>TAACCCT Round 2</a:t>
            </a:r>
            <a:endParaRPr lang="en-US" sz="2700" b="0" i="1" dirty="0">
              <a:latin typeface="Franklin Gothic Medium" panose="020B0603020102020204" pitchFamily="34" charset="0"/>
            </a:endParaRPr>
          </a:p>
        </p:txBody>
      </p:sp>
      <p:sp>
        <p:nvSpPr>
          <p:cNvPr id="4" name="Subtitle 2"/>
          <p:cNvSpPr txBox="1">
            <a:spLocks/>
          </p:cNvSpPr>
          <p:nvPr/>
        </p:nvSpPr>
        <p:spPr>
          <a:xfrm>
            <a:off x="4876800" y="5715000"/>
            <a:ext cx="3352800" cy="457200"/>
          </a:xfrm>
          <a:prstGeom prst="rect">
            <a:avLst/>
          </a:prstGeom>
        </p:spPr>
        <p:txBody>
          <a:bodyPr tIns="0" anchor="ctr">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r">
              <a:spcBef>
                <a:spcPts val="0"/>
              </a:spcBef>
            </a:pPr>
            <a:endParaRPr lang="en-US" sz="1600" dirty="0" smtClean="0"/>
          </a:p>
        </p:txBody>
      </p:sp>
      <p:sp>
        <p:nvSpPr>
          <p:cNvPr id="5" name="Subtitle 2"/>
          <p:cNvSpPr txBox="1">
            <a:spLocks/>
          </p:cNvSpPr>
          <p:nvPr/>
        </p:nvSpPr>
        <p:spPr>
          <a:xfrm>
            <a:off x="4876800" y="5943600"/>
            <a:ext cx="3352800" cy="533400"/>
          </a:xfrm>
          <a:prstGeom prst="rect">
            <a:avLst/>
          </a:prstGeom>
        </p:spPr>
        <p:txBody>
          <a:bodyPr tIns="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pPr>
            <a:r>
              <a:rPr lang="en-US" b="1" dirty="0" smtClean="0">
                <a:solidFill>
                  <a:schemeClr val="tx1">
                    <a:lumMod val="85000"/>
                    <a:lumOff val="15000"/>
                  </a:schemeClr>
                </a:solidFill>
              </a:rPr>
              <a:t>November 5, </a:t>
            </a:r>
            <a:r>
              <a:rPr lang="en-US" b="1" dirty="0" smtClean="0">
                <a:solidFill>
                  <a:schemeClr val="tx1">
                    <a:lumMod val="85000"/>
                    <a:lumOff val="15000"/>
                  </a:schemeClr>
                </a:solidFill>
              </a:rPr>
              <a:t>2015</a:t>
            </a:r>
            <a:endParaRPr lang="en-US" b="1" dirty="0" smtClean="0">
              <a:solidFill>
                <a:schemeClr val="tx1">
                  <a:lumMod val="85000"/>
                  <a:lumOff val="15000"/>
                </a:schemeClr>
              </a:solidFill>
            </a:endParaRPr>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1</a:t>
            </a:fld>
            <a:endParaRPr lang="en-US"/>
          </a:p>
        </p:txBody>
      </p:sp>
    </p:spTree>
    <p:extLst>
      <p:ext uri="{BB962C8B-B14F-4D97-AF65-F5344CB8AC3E}">
        <p14:creationId xmlns:p14="http://schemas.microsoft.com/office/powerpoint/2010/main" val="304023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0"/>
              </a:spcBef>
            </a:pPr>
            <a:r>
              <a:rPr lang="en-US" dirty="0" smtClean="0"/>
              <a:t>Annual Performance Report</a:t>
            </a:r>
          </a:p>
          <a:p>
            <a:pPr marL="468312" lvl="1" indent="-342900">
              <a:spcBef>
                <a:spcPts val="0"/>
              </a:spcBef>
            </a:pPr>
            <a:r>
              <a:rPr lang="en-US" dirty="0" smtClean="0"/>
              <a:t>The final APR </a:t>
            </a:r>
            <a:r>
              <a:rPr lang="en-US" dirty="0"/>
              <a:t>will reflect the activities since </a:t>
            </a:r>
            <a:r>
              <a:rPr lang="en-US" dirty="0" smtClean="0"/>
              <a:t>the </a:t>
            </a:r>
            <a:r>
              <a:rPr lang="en-US" dirty="0"/>
              <a:t>third year APR, that is, </a:t>
            </a:r>
            <a:r>
              <a:rPr lang="en-US" dirty="0" smtClean="0"/>
              <a:t>your fourth </a:t>
            </a:r>
            <a:r>
              <a:rPr lang="en-US" dirty="0"/>
              <a:t>year activities in addition to any activities that occur during the closeout </a:t>
            </a:r>
            <a:r>
              <a:rPr lang="en-US" dirty="0" smtClean="0"/>
              <a:t>period   </a:t>
            </a:r>
          </a:p>
          <a:p>
            <a:pPr marL="125412" lvl="1" indent="0">
              <a:spcBef>
                <a:spcPts val="0"/>
              </a:spcBef>
              <a:buNone/>
            </a:pPr>
            <a:endParaRPr lang="en-US" dirty="0" smtClean="0"/>
          </a:p>
          <a:p>
            <a:pPr marL="468312" lvl="1" indent="-342900">
              <a:spcBef>
                <a:spcPts val="0"/>
              </a:spcBef>
            </a:pPr>
            <a:r>
              <a:rPr lang="en-US" dirty="0" smtClean="0"/>
              <a:t>Grantees may use the fourth year as a follow-up year, or use the first six months to continue grant-funded program activities and the final six months for follow-up   </a:t>
            </a:r>
          </a:p>
          <a:p>
            <a:pPr marL="468312" lvl="1" indent="-342900">
              <a:spcBef>
                <a:spcPts val="0"/>
              </a:spcBef>
            </a:pPr>
            <a:endParaRPr lang="en-US" dirty="0"/>
          </a:p>
          <a:p>
            <a:pPr marL="468312" lvl="1" indent="-342900">
              <a:spcBef>
                <a:spcPts val="0"/>
              </a:spcBef>
            </a:pPr>
            <a:r>
              <a:rPr lang="en-US" dirty="0" smtClean="0"/>
              <a:t>Either way, you will submit only one time, and this </a:t>
            </a:r>
            <a:r>
              <a:rPr lang="en-US" dirty="0"/>
              <a:t>final APR should be submitted by </a:t>
            </a:r>
            <a:r>
              <a:rPr lang="en-US" b="1" dirty="0"/>
              <a:t>November 14, </a:t>
            </a:r>
            <a:r>
              <a:rPr lang="en-US" b="1" dirty="0" smtClean="0"/>
              <a:t>2016</a:t>
            </a:r>
            <a:endParaRPr lang="en-US" dirty="0" smtClean="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10</a:t>
            </a:fld>
            <a:endParaRPr lang="en-US" dirty="0"/>
          </a:p>
        </p:txBody>
      </p:sp>
    </p:spTree>
    <p:extLst>
      <p:ext uri="{BB962C8B-B14F-4D97-AF65-F5344CB8AC3E}">
        <p14:creationId xmlns:p14="http://schemas.microsoft.com/office/powerpoint/2010/main" val="155548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fontScale="92500"/>
          </a:bodyPr>
          <a:lstStyle/>
          <a:p>
            <a:pPr marL="0" indent="-1">
              <a:spcBef>
                <a:spcPts val="0"/>
              </a:spcBef>
            </a:pPr>
            <a:r>
              <a:rPr lang="en-US" dirty="0" smtClean="0"/>
              <a:t>Annual Performance Report:  The first six months</a:t>
            </a:r>
          </a:p>
          <a:p>
            <a:pPr marL="457199" indent="-457200">
              <a:spcBef>
                <a:spcPts val="0"/>
              </a:spcBef>
              <a:buFont typeface="Arial" panose="020B0604020202020204" pitchFamily="34" charset="0"/>
              <a:buChar char="•"/>
            </a:pPr>
            <a:r>
              <a:rPr lang="en-US" b="0" dirty="0" smtClean="0"/>
              <a:t>Grantees may use the first six months of the final year to continue grant-funded program activities. </a:t>
            </a:r>
          </a:p>
          <a:p>
            <a:pPr lvl="2"/>
            <a:r>
              <a:rPr lang="en-US" sz="2800" dirty="0" smtClean="0"/>
              <a:t>If </a:t>
            </a:r>
            <a:r>
              <a:rPr lang="en-US" sz="2800" dirty="0"/>
              <a:t>a grantee chooses this option, </a:t>
            </a:r>
            <a:r>
              <a:rPr lang="en-US" sz="2800" dirty="0" smtClean="0"/>
              <a:t>they </a:t>
            </a:r>
            <a:r>
              <a:rPr lang="en-US" sz="2800" dirty="0"/>
              <a:t>may continue to report on all outcomes (B.1 –B.10) for this first six months of this final </a:t>
            </a:r>
            <a:r>
              <a:rPr lang="en-US" sz="2800" dirty="0" smtClean="0"/>
              <a:t>year</a:t>
            </a:r>
          </a:p>
          <a:p>
            <a:pPr lvl="2"/>
            <a:r>
              <a:rPr lang="en-US" sz="2800" dirty="0" smtClean="0"/>
              <a:t>During </a:t>
            </a:r>
            <a:r>
              <a:rPr lang="en-US" sz="2800" dirty="0"/>
              <a:t>the final six months of the grant </a:t>
            </a:r>
            <a:r>
              <a:rPr lang="en-US" sz="2800" dirty="0" smtClean="0"/>
              <a:t>period, </a:t>
            </a:r>
            <a:r>
              <a:rPr lang="en-US" sz="2800" dirty="0"/>
              <a:t>only follow-up outcomes (B.7-B.10) should be reported </a:t>
            </a:r>
            <a:endParaRPr lang="en-US" sz="2800" dirty="0" smtClean="0"/>
          </a:p>
          <a:p>
            <a:pPr lvl="2"/>
            <a:r>
              <a:rPr lang="en-US" sz="2800" dirty="0" smtClean="0"/>
              <a:t>If grantees do not choose this option, they should be reporting only follow-up outcomes (B.7-B.10) </a:t>
            </a:r>
            <a:endParaRPr lang="en-US" sz="2800" dirty="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11</a:t>
            </a:fld>
            <a:endParaRPr lang="en-US" dirty="0"/>
          </a:p>
        </p:txBody>
      </p:sp>
    </p:spTree>
    <p:extLst>
      <p:ext uri="{BB962C8B-B14F-4D97-AF65-F5344CB8AC3E}">
        <p14:creationId xmlns:p14="http://schemas.microsoft.com/office/powerpoint/2010/main" val="22880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Supporting Documentation for Final Report</a:t>
            </a:r>
            <a:endParaRPr lang="en-US" dirty="0"/>
          </a:p>
        </p:txBody>
      </p:sp>
      <p:sp>
        <p:nvSpPr>
          <p:cNvPr id="3" name="Content Placeholder 2"/>
          <p:cNvSpPr>
            <a:spLocks noGrp="1"/>
          </p:cNvSpPr>
          <p:nvPr>
            <p:ph idx="1"/>
          </p:nvPr>
        </p:nvSpPr>
        <p:spPr>
          <a:xfrm>
            <a:off x="457200" y="1143000"/>
            <a:ext cx="8229600" cy="4953000"/>
          </a:xfrm>
        </p:spPr>
        <p:txBody>
          <a:bodyPr>
            <a:normAutofit fontScale="92500"/>
          </a:bodyPr>
          <a:lstStyle/>
          <a:p>
            <a:pPr marL="0" indent="-1">
              <a:spcBef>
                <a:spcPts val="0"/>
              </a:spcBef>
            </a:pPr>
            <a:r>
              <a:rPr lang="en-US" dirty="0" smtClean="0"/>
              <a:t>Program Activities Reported for the First Six Months </a:t>
            </a:r>
          </a:p>
          <a:p>
            <a:pPr marL="784225" lvl="2" indent="-342900"/>
            <a:r>
              <a:rPr lang="en-US" sz="3000" dirty="0" smtClean="0"/>
              <a:t>You </a:t>
            </a:r>
            <a:r>
              <a:rPr lang="en-US" sz="3000" dirty="0"/>
              <a:t>must have participant and financial records to support the aggregate data </a:t>
            </a:r>
            <a:r>
              <a:rPr lang="en-US" sz="3000" dirty="0" smtClean="0"/>
              <a:t>submitted</a:t>
            </a:r>
            <a:endParaRPr lang="en-US" sz="3000" dirty="0"/>
          </a:p>
          <a:p>
            <a:pPr marL="784225" lvl="2" indent="-342900"/>
            <a:r>
              <a:rPr lang="en-US" sz="3000" dirty="0"/>
              <a:t>For example, that individual students were tracked and reported as participants in outcome B.1 prior to the end of the 42</a:t>
            </a:r>
            <a:r>
              <a:rPr lang="en-US" sz="3000" baseline="30000" dirty="0"/>
              <a:t>nd</a:t>
            </a:r>
            <a:r>
              <a:rPr lang="en-US" sz="3000" dirty="0"/>
              <a:t> month. </a:t>
            </a:r>
            <a:endParaRPr lang="en-US" sz="3000" dirty="0" smtClean="0"/>
          </a:p>
          <a:p>
            <a:pPr marL="784225" lvl="2" indent="-342900"/>
            <a:r>
              <a:rPr lang="en-US" sz="3000" b="1" dirty="0" smtClean="0"/>
              <a:t>PLEASE NOTE</a:t>
            </a:r>
            <a:r>
              <a:rPr lang="en-US" sz="3000" dirty="0" smtClean="0"/>
              <a:t>:  No grant funds can be spent on programmatic activities in the final six months of the grant, and only outcomes paid for with grant funds may be reported in your APR.</a:t>
            </a:r>
            <a:endParaRPr lang="en-US" sz="3000" dirty="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12</a:t>
            </a:fld>
            <a:endParaRPr lang="en-US" dirty="0"/>
          </a:p>
        </p:txBody>
      </p:sp>
    </p:spTree>
    <p:extLst>
      <p:ext uri="{BB962C8B-B14F-4D97-AF65-F5344CB8AC3E}">
        <p14:creationId xmlns:p14="http://schemas.microsoft.com/office/powerpoint/2010/main" val="186850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What if we achieved additional outcomes during the closeout period (the 90 days after the grant period)?  </a:t>
            </a:r>
            <a:r>
              <a:rPr lang="en-US" b="0" i="1" dirty="0" smtClean="0"/>
              <a:t>If a student who completed during the grant period finds employment, can I still get credit for this?</a:t>
            </a:r>
          </a:p>
          <a:p>
            <a:pPr marL="0" indent="-1">
              <a:spcBef>
                <a:spcPts val="600"/>
              </a:spcBef>
            </a:pPr>
            <a:endParaRPr lang="en-US" dirty="0"/>
          </a:p>
          <a:p>
            <a:pPr marL="0" indent="-1">
              <a:spcBef>
                <a:spcPts val="600"/>
              </a:spcBef>
            </a:pPr>
            <a:r>
              <a:rPr lang="en-US" dirty="0" smtClean="0"/>
              <a:t>Final Outcomes</a:t>
            </a:r>
          </a:p>
          <a:p>
            <a:pPr marL="463550" lvl="1" indent="-338138">
              <a:spcBef>
                <a:spcPts val="0"/>
              </a:spcBef>
            </a:pPr>
            <a:r>
              <a:rPr lang="en-US" dirty="0" smtClean="0"/>
              <a:t>Contact your FPO to request that your final APR be unlocked so that you can amend your reports with any additional follow-up outcomes during closeout.</a:t>
            </a:r>
            <a:endParaRPr lang="en-US" b="1" u="sng" dirty="0" smtClean="0">
              <a:solidFill>
                <a:srgbClr val="FF0000"/>
              </a:solidFill>
            </a:endParaRPr>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13</a:t>
            </a:fld>
            <a:endParaRPr lang="en-US" dirty="0"/>
          </a:p>
        </p:txBody>
      </p:sp>
    </p:spTree>
    <p:extLst>
      <p:ext uri="{BB962C8B-B14F-4D97-AF65-F5344CB8AC3E}">
        <p14:creationId xmlns:p14="http://schemas.microsoft.com/office/powerpoint/2010/main" val="364298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Final Outcomes</a:t>
            </a:r>
          </a:p>
          <a:p>
            <a:pPr marL="463550" lvl="1" indent="-338138">
              <a:spcBef>
                <a:spcPts val="0"/>
              </a:spcBef>
            </a:pPr>
            <a:r>
              <a:rPr lang="en-US" dirty="0" smtClean="0"/>
              <a:t>Outcomes achieved during closeout period, after grant period ends, should be reported in items B.7 – B.10 (follow-up outcome measures)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14</a:t>
            </a:fld>
            <a:endParaRPr lang="en-US" dirty="0"/>
          </a:p>
        </p:txBody>
      </p:sp>
    </p:spTree>
    <p:extLst>
      <p:ext uri="{BB962C8B-B14F-4D97-AF65-F5344CB8AC3E}">
        <p14:creationId xmlns:p14="http://schemas.microsoft.com/office/powerpoint/2010/main" val="2744234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How did we do?  </a:t>
            </a:r>
            <a:r>
              <a:rPr lang="en-US" b="0" i="1" dirty="0" smtClean="0"/>
              <a:t>Or, what do the numbers tell you about how we did?</a:t>
            </a:r>
          </a:p>
          <a:p>
            <a:pPr marL="0" indent="-1">
              <a:spcBef>
                <a:spcPts val="600"/>
              </a:spcBef>
            </a:pPr>
            <a:endParaRPr lang="en-US" dirty="0"/>
          </a:p>
          <a:p>
            <a:pPr marL="0" indent="-1">
              <a:spcBef>
                <a:spcPts val="600"/>
              </a:spcBef>
            </a:pPr>
            <a:r>
              <a:rPr lang="en-US" dirty="0" smtClean="0"/>
              <a:t>Standardized Outcomes</a:t>
            </a:r>
          </a:p>
          <a:p>
            <a:pPr marL="457200" indent="-457200">
              <a:buFont typeface="Arial" charset="0"/>
              <a:buChar char="•"/>
            </a:pPr>
            <a:r>
              <a:rPr lang="en-US" b="0" dirty="0" smtClean="0"/>
              <a:t>Use the Thermometer Report</a:t>
            </a:r>
          </a:p>
          <a:p>
            <a:pPr marL="457200" indent="-457200">
              <a:buFont typeface="Arial" charset="0"/>
              <a:buChar char="•"/>
            </a:pPr>
            <a:r>
              <a:rPr lang="en-US" b="0" dirty="0">
                <a:hlinkClick r:id="rId3"/>
              </a:rPr>
              <a:t>https://</a:t>
            </a:r>
            <a:r>
              <a:rPr lang="en-US" b="0" dirty="0" smtClean="0">
                <a:hlinkClick r:id="rId3"/>
              </a:rPr>
              <a:t>etagrantees.workforce3one.org/view/2001413239329657021/info</a:t>
            </a:r>
            <a:r>
              <a:rPr lang="en-US" b="0" dirty="0" smtClean="0"/>
              <a:t> </a:t>
            </a:r>
            <a:endParaRPr lang="en-US" b="0" dirty="0"/>
          </a:p>
          <a:p>
            <a:pPr marL="457200" indent="-457200">
              <a:buFont typeface="Arial" charset="0"/>
              <a:buChar char="•"/>
            </a:pPr>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15</a:t>
            </a:fld>
            <a:endParaRPr lang="en-US" dirty="0"/>
          </a:p>
        </p:txBody>
      </p:sp>
    </p:spTree>
    <p:extLst>
      <p:ext uri="{BB962C8B-B14F-4D97-AF65-F5344CB8AC3E}">
        <p14:creationId xmlns:p14="http://schemas.microsoft.com/office/powerpoint/2010/main" val="2069540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119187"/>
          </a:xfrm>
        </p:spPr>
        <p:txBody>
          <a:bodyPr anchor="ctr">
            <a:normAutofit/>
          </a:bodyPr>
          <a:lstStyle/>
          <a:p>
            <a:pPr marL="0" indent="0" algn="r">
              <a:spcBef>
                <a:spcPts val="0"/>
              </a:spcBef>
              <a:buNone/>
            </a:pPr>
            <a:r>
              <a:rPr lang="en-US" sz="2000" b="1" dirty="0" smtClean="0">
                <a:solidFill>
                  <a:schemeClr val="tx1">
                    <a:lumMod val="75000"/>
                    <a:lumOff val="25000"/>
                  </a:schemeClr>
                </a:solidFill>
              </a:rPr>
              <a:t>Cheryl Martin</a:t>
            </a: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Product Submission Process</a:t>
            </a:r>
            <a:endParaRPr lang="en-US" dirty="0">
              <a:latin typeface="Franklin Gothic Medium" panose="020B0603020102020204" pitchFamily="34" charset="0"/>
            </a:endParaRP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4E8E615-DDF5-41E1-AA26-44423466D30B}" type="slidenum">
              <a:rPr lang="en-US" smtClean="0"/>
              <a:pPr/>
              <a:t>16</a:t>
            </a:fld>
            <a:endParaRPr lang="en-US"/>
          </a:p>
        </p:txBody>
      </p:sp>
    </p:spTree>
    <p:extLst>
      <p:ext uri="{BB962C8B-B14F-4D97-AF65-F5344CB8AC3E}">
        <p14:creationId xmlns:p14="http://schemas.microsoft.com/office/powerpoint/2010/main" val="8205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dirty="0" smtClean="0"/>
              <a:t>Creative Commons Attribution License</a:t>
            </a:r>
          </a:p>
          <a:p>
            <a:pPr lvl="1"/>
            <a:r>
              <a:rPr lang="en-US" dirty="0" smtClean="0"/>
              <a:t>Grantees </a:t>
            </a:r>
            <a:r>
              <a:rPr lang="en-US" dirty="0"/>
              <a:t>will </a:t>
            </a:r>
            <a:r>
              <a:rPr lang="en-US" dirty="0" smtClean="0"/>
              <a:t>license </a:t>
            </a:r>
            <a:r>
              <a:rPr lang="en-US" dirty="0"/>
              <a:t>to the public all work </a:t>
            </a:r>
            <a:r>
              <a:rPr lang="en-US" dirty="0" smtClean="0"/>
              <a:t>created </a:t>
            </a:r>
            <a:r>
              <a:rPr lang="en-US" dirty="0"/>
              <a:t>with the support of the grant under a Creative Commons Attribution 3.0 (</a:t>
            </a:r>
            <a:r>
              <a:rPr lang="en-US" dirty="0" smtClean="0"/>
              <a:t>CC BY</a:t>
            </a:r>
            <a:r>
              <a:rPr lang="en-US" dirty="0"/>
              <a:t>) </a:t>
            </a:r>
            <a:r>
              <a:rPr lang="en-US" dirty="0" smtClean="0"/>
              <a:t>license;</a:t>
            </a:r>
          </a:p>
          <a:p>
            <a:pPr lvl="1"/>
            <a:r>
              <a:rPr lang="en-US" dirty="0" smtClean="0"/>
              <a:t>Grantee </a:t>
            </a:r>
            <a:r>
              <a:rPr lang="en-US" dirty="0"/>
              <a:t>will release all new source code developed or created with </a:t>
            </a:r>
            <a:r>
              <a:rPr lang="en-US" dirty="0" smtClean="0"/>
              <a:t>grant </a:t>
            </a:r>
            <a:r>
              <a:rPr lang="en-US" dirty="0"/>
              <a:t>funds under an open license acceptable to either the Free Software Foundation and/or the Open Source </a:t>
            </a:r>
            <a:r>
              <a:rPr lang="en-US" dirty="0" smtClean="0"/>
              <a:t>Initiative; and</a:t>
            </a:r>
            <a:endParaRPr lang="en-US" dirty="0"/>
          </a:p>
          <a:p>
            <a:pPr lvl="1"/>
            <a:r>
              <a:rPr lang="en-US" dirty="0" smtClean="0"/>
              <a:t>Work </a:t>
            </a:r>
            <a:r>
              <a:rPr lang="en-US" dirty="0"/>
              <a:t>that must be licensed under the </a:t>
            </a:r>
            <a:r>
              <a:rPr lang="en-US" dirty="0" smtClean="0"/>
              <a:t>CC BY </a:t>
            </a:r>
            <a:r>
              <a:rPr lang="en-US" dirty="0"/>
              <a:t>includes both new content created with the grant funds and modifications made to pre-existing, grantee-owned content using grant </a:t>
            </a:r>
            <a:r>
              <a:rPr lang="en-US" dirty="0" smtClean="0"/>
              <a:t>funds.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17</a:t>
            </a:fld>
            <a:endParaRPr lang="en-US" dirty="0"/>
          </a:p>
        </p:txBody>
      </p:sp>
    </p:spTree>
    <p:extLst>
      <p:ext uri="{BB962C8B-B14F-4D97-AF65-F5344CB8AC3E}">
        <p14:creationId xmlns:p14="http://schemas.microsoft.com/office/powerpoint/2010/main" val="2445581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p:txBody>
          <a:bodyPr/>
          <a:lstStyle/>
          <a:p>
            <a:r>
              <a:rPr lang="en-US" dirty="0" smtClean="0"/>
              <a:t>Third Party Review of Deliverables</a:t>
            </a:r>
          </a:p>
          <a:p>
            <a:pPr lvl="1"/>
            <a:r>
              <a:rPr lang="en-US" dirty="0"/>
              <a:t>Grantees will be required to identify third-party subject matter experts to conduct reviews of the deliverables </a:t>
            </a:r>
            <a:r>
              <a:rPr lang="en-US" dirty="0" smtClean="0"/>
              <a:t>produced </a:t>
            </a:r>
            <a:r>
              <a:rPr lang="en-US" dirty="0"/>
              <a:t>through the grant</a:t>
            </a:r>
            <a:r>
              <a:rPr lang="en-US" dirty="0" smtClean="0"/>
              <a:t>.</a:t>
            </a:r>
          </a:p>
          <a:p>
            <a:pPr lvl="1"/>
            <a:r>
              <a:rPr lang="en-US" dirty="0"/>
              <a:t>Grantees must provide the Department with the results of the review and the qualifications of the reviewer(s) at the time the deliverables are provided to the </a:t>
            </a:r>
            <a:r>
              <a:rPr lang="en-US" dirty="0" smtClean="0"/>
              <a:t>Department.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18</a:t>
            </a:fld>
            <a:endParaRPr lang="en-US" dirty="0"/>
          </a:p>
        </p:txBody>
      </p:sp>
    </p:spTree>
    <p:extLst>
      <p:ext uri="{BB962C8B-B14F-4D97-AF65-F5344CB8AC3E}">
        <p14:creationId xmlns:p14="http://schemas.microsoft.com/office/powerpoint/2010/main" val="2002139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p:txBody>
          <a:bodyPr/>
          <a:lstStyle/>
          <a:p>
            <a:r>
              <a:rPr lang="en-US" dirty="0" smtClean="0"/>
              <a:t>TAACCCT Repository of OER</a:t>
            </a:r>
          </a:p>
          <a:p>
            <a:pPr lvl="1"/>
            <a:r>
              <a:rPr lang="en-US" dirty="0" smtClean="0"/>
              <a:t>California State University – MERLOT (Multimedia Education Resources for Learning and Online Technology</a:t>
            </a:r>
          </a:p>
          <a:p>
            <a:pPr lvl="1"/>
            <a:r>
              <a:rPr lang="en-US" dirty="0" smtClean="0"/>
              <a:t>http://www.skillscommons.org</a:t>
            </a:r>
          </a:p>
          <a:p>
            <a:pPr marL="182563" lvl="1" indent="0">
              <a:buNone/>
            </a:pPr>
            <a:endParaRPr lang="en-US" dirty="0" smtClean="0"/>
          </a:p>
          <a:p>
            <a:pPr marL="57150" indent="0" algn="ctr"/>
            <a:r>
              <a:rPr lang="en-US" sz="3200" b="1" u="sng" dirty="0" smtClean="0"/>
              <a:t>BEGIN UPLOADING PRODUCTS</a:t>
            </a:r>
          </a:p>
          <a:p>
            <a:pPr marL="57150" indent="0" algn="ctr"/>
            <a:r>
              <a:rPr lang="en-US" sz="3200" b="1" u="sng" dirty="0" smtClean="0"/>
              <a:t>AS SOON AS POSSIBLE!</a:t>
            </a:r>
            <a:endParaRPr lang="en-US" sz="3200" b="1" u="sng"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19</a:t>
            </a:fld>
            <a:endParaRPr lang="en-US" dirty="0"/>
          </a:p>
        </p:txBody>
      </p:sp>
    </p:spTree>
    <p:extLst>
      <p:ext uri="{BB962C8B-B14F-4D97-AF65-F5344CB8AC3E}">
        <p14:creationId xmlns:p14="http://schemas.microsoft.com/office/powerpoint/2010/main" val="3609641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60744" y="1143000"/>
            <a:ext cx="8229600" cy="4754563"/>
          </a:xfrm>
        </p:spPr>
        <p:txBody>
          <a:bodyPr>
            <a:normAutofit fontScale="92500" lnSpcReduction="20000"/>
          </a:bodyPr>
          <a:lstStyle/>
          <a:p>
            <a:pPr marL="0" indent="0"/>
            <a:r>
              <a:rPr lang="en-US" sz="3200" b="0" i="1" dirty="0"/>
              <a:t>As we </a:t>
            </a:r>
            <a:r>
              <a:rPr lang="en-US" sz="3200" b="0" i="1" dirty="0" smtClean="0"/>
              <a:t>celebrate/wrap up TAACCCT Round 2….</a:t>
            </a:r>
          </a:p>
          <a:p>
            <a:pPr marL="457200" indent="-457200">
              <a:buFont typeface="Arial" panose="020B0604020202020204" pitchFamily="34" charset="0"/>
              <a:buChar char="•"/>
            </a:pPr>
            <a:r>
              <a:rPr lang="en-US" dirty="0" smtClean="0"/>
              <a:t>What </a:t>
            </a:r>
            <a:r>
              <a:rPr lang="en-US" dirty="0"/>
              <a:t>is </a:t>
            </a:r>
            <a:r>
              <a:rPr lang="en-US" dirty="0" smtClean="0"/>
              <a:t>our </a:t>
            </a:r>
            <a:r>
              <a:rPr lang="en-US" dirty="0"/>
              <a:t>legacy?</a:t>
            </a:r>
          </a:p>
          <a:p>
            <a:pPr marL="0" indent="0"/>
            <a:r>
              <a:rPr lang="en-US" b="0" i="1" dirty="0"/>
              <a:t>	</a:t>
            </a:r>
            <a:r>
              <a:rPr lang="en-US" b="0" i="1" dirty="0" smtClean="0"/>
              <a:t>Showcasing your innovation!</a:t>
            </a:r>
            <a:endParaRPr lang="en-US" b="0" i="1" dirty="0"/>
          </a:p>
          <a:p>
            <a:pPr marL="457200" indent="-457200">
              <a:buFont typeface="Arial" panose="020B0604020202020204" pitchFamily="34" charset="0"/>
              <a:buChar char="•"/>
            </a:pPr>
            <a:r>
              <a:rPr lang="en-US" dirty="0" smtClean="0"/>
              <a:t>What do the numbers say? </a:t>
            </a:r>
          </a:p>
          <a:p>
            <a:pPr marL="0" indent="0"/>
            <a:r>
              <a:rPr lang="en-US" b="0" i="1" dirty="0"/>
              <a:t>	</a:t>
            </a:r>
            <a:r>
              <a:rPr lang="en-US" b="0" i="1" dirty="0" smtClean="0"/>
              <a:t>Upcoming </a:t>
            </a:r>
            <a:r>
              <a:rPr lang="en-US" b="0" i="1" dirty="0"/>
              <a:t>data validity task </a:t>
            </a:r>
            <a:endParaRPr lang="en-US" b="0" i="1" dirty="0" smtClean="0"/>
          </a:p>
          <a:p>
            <a:pPr marL="0" indent="0"/>
            <a:r>
              <a:rPr lang="en-US" b="0" i="1" dirty="0"/>
              <a:t>	</a:t>
            </a:r>
            <a:r>
              <a:rPr lang="en-US" b="0" i="1" dirty="0" smtClean="0"/>
              <a:t>Survey – Urban Institute</a:t>
            </a:r>
          </a:p>
          <a:p>
            <a:pPr marL="0" indent="0"/>
            <a:r>
              <a:rPr lang="en-US" b="0" i="1" dirty="0" smtClean="0"/>
              <a:t>	Final </a:t>
            </a:r>
            <a:r>
              <a:rPr lang="en-US" b="0" i="1" dirty="0"/>
              <a:t>Progress </a:t>
            </a:r>
            <a:r>
              <a:rPr lang="en-US" b="0" i="1" dirty="0" smtClean="0"/>
              <a:t>Reports</a:t>
            </a:r>
          </a:p>
          <a:p>
            <a:pPr marL="457200" indent="-457200">
              <a:buFont typeface="Arial" panose="020B0604020202020204" pitchFamily="34" charset="0"/>
              <a:buChar char="•"/>
            </a:pPr>
            <a:r>
              <a:rPr lang="en-US" dirty="0" smtClean="0"/>
              <a:t>What do I have to show for it?</a:t>
            </a:r>
          </a:p>
          <a:p>
            <a:pPr marL="0" indent="0"/>
            <a:r>
              <a:rPr lang="en-US" b="0" i="1" dirty="0" smtClean="0"/>
              <a:t>	Submitting Grant Products and Deliverables</a:t>
            </a:r>
          </a:p>
          <a:p>
            <a:pPr marL="457200" indent="-457200">
              <a:buFont typeface="Arial" panose="020B0604020202020204" pitchFamily="34" charset="0"/>
              <a:buChar char="•"/>
            </a:pPr>
            <a:r>
              <a:rPr lang="en-US" dirty="0" smtClean="0"/>
              <a:t>Who gets all my stuff?!?!</a:t>
            </a:r>
          </a:p>
          <a:p>
            <a:pPr marL="0" indent="0"/>
            <a:r>
              <a:rPr lang="en-US" dirty="0"/>
              <a:t>	</a:t>
            </a:r>
            <a:r>
              <a:rPr lang="en-US" b="0" i="1" dirty="0" smtClean="0"/>
              <a:t>Grant Closeout Process</a:t>
            </a:r>
          </a:p>
          <a:p>
            <a:pPr marL="0" indent="0"/>
            <a:endParaRPr lang="en-US" b="0" i="1"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a:t>
            </a:fld>
            <a:endParaRPr lang="en-US" dirty="0"/>
          </a:p>
        </p:txBody>
      </p:sp>
    </p:spTree>
    <p:extLst>
      <p:ext uri="{BB962C8B-B14F-4D97-AF65-F5344CB8AC3E}">
        <p14:creationId xmlns:p14="http://schemas.microsoft.com/office/powerpoint/2010/main" val="2428702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Can I use Creative Commons 4.0 Attribution License?</a:t>
            </a:r>
            <a:endParaRPr lang="en-US" b="0" i="1" dirty="0" smtClean="0"/>
          </a:p>
          <a:p>
            <a:pPr marL="0" indent="-1">
              <a:spcBef>
                <a:spcPts val="600"/>
              </a:spcBef>
            </a:pPr>
            <a:endParaRPr lang="en-US" dirty="0" smtClean="0"/>
          </a:p>
          <a:p>
            <a:pPr marL="914400" indent="0">
              <a:spcBef>
                <a:spcPts val="600"/>
              </a:spcBef>
            </a:pPr>
            <a:r>
              <a:rPr lang="en-US" b="0" dirty="0" smtClean="0"/>
              <a:t>Answer: Yes</a:t>
            </a:r>
          </a:p>
          <a:p>
            <a:pPr marL="0" indent="0"/>
            <a:endParaRPr lang="en-US" dirty="0" smtClean="0"/>
          </a:p>
          <a:p>
            <a:pPr marL="0" indent="-1">
              <a:spcBef>
                <a:spcPts val="600"/>
              </a:spcBef>
            </a:pPr>
            <a:r>
              <a:rPr lang="en-US" dirty="0"/>
              <a:t>Question: </a:t>
            </a:r>
            <a:r>
              <a:rPr lang="en-US" dirty="0" smtClean="0"/>
              <a:t>Do I have to use </a:t>
            </a:r>
            <a:r>
              <a:rPr lang="en-US" dirty="0"/>
              <a:t>Creative Commons 4.0 Attribution License?</a:t>
            </a:r>
            <a:endParaRPr lang="en-US" b="0" i="1" dirty="0"/>
          </a:p>
          <a:p>
            <a:pPr marL="0" indent="-1">
              <a:spcBef>
                <a:spcPts val="600"/>
              </a:spcBef>
            </a:pPr>
            <a:endParaRPr lang="en-US" dirty="0"/>
          </a:p>
          <a:p>
            <a:pPr marL="914400" indent="0">
              <a:spcBef>
                <a:spcPts val="600"/>
              </a:spcBef>
            </a:pPr>
            <a:r>
              <a:rPr lang="en-US" b="0" dirty="0"/>
              <a:t>Answer: </a:t>
            </a:r>
            <a:r>
              <a:rPr lang="en-US" b="0" dirty="0" smtClean="0"/>
              <a:t>No</a:t>
            </a:r>
            <a:endParaRPr lang="en-US" b="0" dirty="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20</a:t>
            </a:fld>
            <a:endParaRPr lang="en-US" dirty="0"/>
          </a:p>
        </p:txBody>
      </p:sp>
    </p:spTree>
    <p:extLst>
      <p:ext uri="{BB962C8B-B14F-4D97-AF65-F5344CB8AC3E}">
        <p14:creationId xmlns:p14="http://schemas.microsoft.com/office/powerpoint/2010/main" val="250381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Please Clarify the Types of Items that are Considered Grant Deliverables</a:t>
            </a:r>
          </a:p>
          <a:p>
            <a:pPr marL="0" indent="-1">
              <a:spcBef>
                <a:spcPts val="600"/>
              </a:spcBef>
              <a:tabLst>
                <a:tab pos="1885950" algn="l"/>
              </a:tabLst>
            </a:pPr>
            <a:r>
              <a:rPr lang="en-US" sz="2400" b="0" dirty="0"/>
              <a:t>According to the SGA, the Department considers curricula, course materials, teacher guides, and other products developed with grant funds to be considered grant deliverables.  These items were identified in each grantee’s statement of work as deliverables and to be submitted to the Department according to the workplan or prior to the end of the period of performance.</a:t>
            </a:r>
          </a:p>
          <a:p>
            <a:pPr marL="0" indent="-1">
              <a:spcBef>
                <a:spcPts val="600"/>
              </a:spcBef>
            </a:pPr>
            <a:endParaRPr lang="en-US" dirty="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21</a:t>
            </a:fld>
            <a:endParaRPr lang="en-US" dirty="0"/>
          </a:p>
        </p:txBody>
      </p:sp>
    </p:spTree>
    <p:extLst>
      <p:ext uri="{BB962C8B-B14F-4D97-AF65-F5344CB8AC3E}">
        <p14:creationId xmlns:p14="http://schemas.microsoft.com/office/powerpoint/2010/main" val="2127254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How Should We Submit the Subject Matter Expert Review of Deliverables?</a:t>
            </a:r>
          </a:p>
          <a:p>
            <a:pPr marL="0" indent="-1">
              <a:spcBef>
                <a:spcPts val="600"/>
              </a:spcBef>
              <a:tabLst>
                <a:tab pos="1885950" algn="l"/>
              </a:tabLst>
            </a:pPr>
            <a:r>
              <a:rPr lang="en-US" sz="2400" b="0" dirty="0"/>
              <a:t>According to the SGA in Section III.G.5, grantees are required to submit the deliverables for independent review by subject matter experts.  These reviews, along with the credential of reviewers and any related materials should be submitted to http://SkillsCommons.org.  </a:t>
            </a:r>
          </a:p>
          <a:p>
            <a:pPr marL="0" indent="-1">
              <a:spcBef>
                <a:spcPts val="600"/>
              </a:spcBef>
            </a:pPr>
            <a:endParaRPr lang="en-US" b="0" dirty="0">
              <a:solidFill>
                <a:schemeClr val="tx1"/>
              </a:solidFill>
            </a:endParaRPr>
          </a:p>
          <a:p>
            <a:pPr marL="0" indent="-1">
              <a:spcBef>
                <a:spcPts val="600"/>
              </a:spcBef>
            </a:pPr>
            <a:endParaRPr lang="en-US" dirty="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22</a:t>
            </a:fld>
            <a:endParaRPr lang="en-US" dirty="0"/>
          </a:p>
        </p:txBody>
      </p:sp>
    </p:spTree>
    <p:extLst>
      <p:ext uri="{BB962C8B-B14F-4D97-AF65-F5344CB8AC3E}">
        <p14:creationId xmlns:p14="http://schemas.microsoft.com/office/powerpoint/2010/main" val="3965334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lnSpcReduction="10000"/>
          </a:bodyPr>
          <a:lstStyle/>
          <a:p>
            <a:pPr marL="0" indent="-1">
              <a:spcBef>
                <a:spcPts val="600"/>
              </a:spcBef>
            </a:pPr>
            <a:r>
              <a:rPr lang="en-US" b="0" dirty="0">
                <a:solidFill>
                  <a:schemeClr val="tx1"/>
                </a:solidFill>
              </a:rPr>
              <a:t>Are Outreach Materials and other Program Support Materials Considered Grant Deliverables?</a:t>
            </a:r>
          </a:p>
          <a:p>
            <a:pPr marL="0" indent="-1">
              <a:spcBef>
                <a:spcPts val="600"/>
              </a:spcBef>
              <a:tabLst>
                <a:tab pos="1885950" algn="l"/>
              </a:tabLst>
            </a:pPr>
            <a:r>
              <a:rPr lang="en-US" sz="2600" b="0" dirty="0" smtClean="0"/>
              <a:t>Although </a:t>
            </a:r>
            <a:r>
              <a:rPr lang="en-US" sz="2600" b="0" dirty="0"/>
              <a:t>program management and implementation tools, outreach materials, and other program support materials are tangible items that could be considered “works” produced through your grant project, these items are not necessarily considered deliverables unless explicitly described as such in a grantee’s SOW.  Grantees should use their discretion in consultation with their FPO about which of these to submit to the Department.  </a:t>
            </a:r>
            <a:endParaRPr lang="en-US" sz="2600" b="0" dirty="0" smtClean="0"/>
          </a:p>
          <a:p>
            <a:pPr marL="0" indent="-1">
              <a:spcBef>
                <a:spcPts val="600"/>
              </a:spcBef>
              <a:tabLst>
                <a:tab pos="1885950" algn="l"/>
              </a:tabLst>
            </a:pPr>
            <a:endParaRPr lang="en-US" sz="2600" b="0" dirty="0"/>
          </a:p>
          <a:p>
            <a:pPr marL="0" indent="-1">
              <a:spcBef>
                <a:spcPts val="600"/>
              </a:spcBef>
              <a:tabLst>
                <a:tab pos="1885950" algn="l"/>
              </a:tabLst>
            </a:pPr>
            <a:r>
              <a:rPr lang="en-US" sz="2600" b="0" i="1" dirty="0" smtClean="0"/>
              <a:t>See also the Closeout FAQ.</a:t>
            </a:r>
            <a:endParaRPr lang="en-US" sz="2600" b="0" i="1"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23</a:t>
            </a:fld>
            <a:endParaRPr lang="en-US" dirty="0"/>
          </a:p>
        </p:txBody>
      </p:sp>
    </p:spTree>
    <p:extLst>
      <p:ext uri="{BB962C8B-B14F-4D97-AF65-F5344CB8AC3E}">
        <p14:creationId xmlns:p14="http://schemas.microsoft.com/office/powerpoint/2010/main" val="663539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Are activities and costs related to reviewing and posting deliverables allowable during the final year (or six months)?   </a:t>
            </a:r>
          </a:p>
          <a:p>
            <a:pPr marL="0" indent="-1">
              <a:spcBef>
                <a:spcPts val="600"/>
              </a:spcBef>
              <a:tabLst>
                <a:tab pos="1885950" algn="l"/>
              </a:tabLst>
            </a:pPr>
            <a:r>
              <a:rPr lang="en-US" sz="2600" b="0" dirty="0"/>
              <a:t>Costs related to reviewing (including third-party review), finalizing, and posting grant deliverables (i.e. curriculum, course materials, etc.) to Skillscommons.org are not considered program development or delivery, and accordingly, grantees may continue to incur costs for these activities throughout the entire grant period.</a:t>
            </a:r>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24</a:t>
            </a:fld>
            <a:endParaRPr lang="en-US" dirty="0"/>
          </a:p>
        </p:txBody>
      </p:sp>
    </p:spTree>
    <p:extLst>
      <p:ext uri="{BB962C8B-B14F-4D97-AF65-F5344CB8AC3E}">
        <p14:creationId xmlns:p14="http://schemas.microsoft.com/office/powerpoint/2010/main" val="1199340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4724400"/>
            <a:ext cx="7507287" cy="1500187"/>
          </a:xfrm>
        </p:spPr>
        <p:txBody>
          <a:bodyPr anchor="ctr">
            <a:normAutofit/>
          </a:bodyPr>
          <a:lstStyle/>
          <a:p>
            <a:pPr marL="0" indent="0" algn="r">
              <a:spcBef>
                <a:spcPts val="0"/>
              </a:spcBef>
              <a:buNone/>
            </a:pPr>
            <a:r>
              <a:rPr lang="en-US" sz="2000" b="1" smtClean="0">
                <a:solidFill>
                  <a:schemeClr val="tx1">
                    <a:lumMod val="75000"/>
                    <a:lumOff val="25000"/>
                  </a:schemeClr>
                </a:solidFill>
              </a:rPr>
              <a:t>Kevin Brumback &amp; Avery Malone</a:t>
            </a:r>
            <a:endParaRPr lang="en-US" sz="2000" b="1" dirty="0" smtClean="0">
              <a:solidFill>
                <a:schemeClr val="tx1">
                  <a:lumMod val="75000"/>
                  <a:lumOff val="25000"/>
                </a:schemeClr>
              </a:solidFill>
            </a:endParaRPr>
          </a:p>
          <a:p>
            <a:pPr marL="0" indent="0" algn="r">
              <a:spcBef>
                <a:spcPts val="0"/>
              </a:spcBef>
              <a:buNone/>
            </a:pPr>
            <a:r>
              <a:rPr lang="en-US" sz="2000" dirty="0" smtClean="0">
                <a:solidFill>
                  <a:schemeClr val="tx1">
                    <a:lumMod val="75000"/>
                    <a:lumOff val="25000"/>
                  </a:schemeClr>
                </a:solidFill>
              </a:rPr>
              <a:t>Division of Policy Review and Resolution</a:t>
            </a:r>
          </a:p>
          <a:p>
            <a:pPr marL="0" indent="0" algn="r">
              <a:spcBef>
                <a:spcPts val="0"/>
              </a:spcBef>
              <a:buNone/>
            </a:pPr>
            <a:r>
              <a:rPr lang="en-US" sz="2000" dirty="0" smtClean="0">
                <a:solidFill>
                  <a:schemeClr val="tx1">
                    <a:lumMod val="75000"/>
                    <a:lumOff val="25000"/>
                  </a:schemeClr>
                </a:solidFill>
              </a:rPr>
              <a:t>ETA Office of Grants Management</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Grant Closeout Process</a:t>
            </a:r>
            <a:endParaRPr lang="en-US" dirty="0">
              <a:latin typeface="Franklin Gothic Medium" panose="020B0603020102020204" pitchFamily="34" charset="0"/>
            </a:endParaRP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4E8E615-DDF5-41E1-AA26-44423466D30B}" type="slidenum">
              <a:rPr lang="en-US" smtClean="0"/>
              <a:pPr/>
              <a:t>25</a:t>
            </a:fld>
            <a:endParaRPr lang="en-US"/>
          </a:p>
        </p:txBody>
      </p:sp>
    </p:spTree>
    <p:extLst>
      <p:ext uri="{BB962C8B-B14F-4D97-AF65-F5344CB8AC3E}">
        <p14:creationId xmlns:p14="http://schemas.microsoft.com/office/powerpoint/2010/main" val="4114563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Grant Closeout?</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The completion of the grant life cycle</a:t>
            </a:r>
          </a:p>
          <a:p>
            <a:pPr>
              <a:spcBef>
                <a:spcPts val="600"/>
              </a:spcBef>
            </a:pPr>
            <a:r>
              <a:rPr lang="en-US" dirty="0" smtClean="0"/>
              <a:t>The official end of the government’s relationship with the grantee</a:t>
            </a:r>
          </a:p>
          <a:p>
            <a:pPr>
              <a:spcBef>
                <a:spcPts val="600"/>
              </a:spcBef>
            </a:pPr>
            <a:r>
              <a:rPr lang="en-US" dirty="0" smtClean="0"/>
              <a:t>29 CFR Part 95, Subpart D – After-the-Award Requirements</a:t>
            </a:r>
          </a:p>
          <a:p>
            <a:pPr lvl="1">
              <a:spcBef>
                <a:spcPts val="600"/>
              </a:spcBef>
            </a:pPr>
            <a:r>
              <a:rPr lang="en-US" dirty="0" smtClean="0"/>
              <a:t>Part 95.70- .73</a:t>
            </a:r>
          </a:p>
          <a:p>
            <a:pPr>
              <a:spcBef>
                <a:spcPts val="600"/>
              </a:spcBef>
            </a:pPr>
            <a:r>
              <a:rPr lang="en-US" dirty="0" smtClean="0"/>
              <a:t>29 CFR Part 97, Subpart D – After-the-Grant Requirements </a:t>
            </a:r>
          </a:p>
          <a:p>
            <a:pPr lvl="1">
              <a:spcBef>
                <a:spcPts val="600"/>
              </a:spcBef>
            </a:pPr>
            <a:r>
              <a:rPr lang="en-US" dirty="0" smtClean="0"/>
              <a:t>Part 97.50 – .52</a:t>
            </a:r>
          </a:p>
          <a:p>
            <a:pPr>
              <a:spcBef>
                <a:spcPts val="600"/>
              </a:spcBef>
            </a:pPr>
            <a:r>
              <a:rPr lang="en-US" dirty="0" smtClean="0"/>
              <a:t>Why do we close a grant in the first place?</a:t>
            </a:r>
          </a:p>
          <a:p>
            <a:pPr lvl="1">
              <a:spcBef>
                <a:spcPts val="600"/>
              </a:spcBef>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26</a:t>
            </a:fld>
            <a:endParaRPr lang="en-US" dirty="0"/>
          </a:p>
        </p:txBody>
      </p:sp>
    </p:spTree>
    <p:extLst>
      <p:ext uri="{BB962C8B-B14F-4D97-AF65-F5344CB8AC3E}">
        <p14:creationId xmlns:p14="http://schemas.microsoft.com/office/powerpoint/2010/main" val="3759010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Division of Policy, Review and Resolution (Stephen Daniels)</a:t>
            </a:r>
          </a:p>
          <a:p>
            <a:pPr marL="457200" indent="-457200">
              <a:buFont typeface="Arial" panose="020B0604020202020204" pitchFamily="34" charset="0"/>
              <a:buChar char="•"/>
            </a:pPr>
            <a:r>
              <a:rPr lang="en-US" dirty="0" smtClean="0"/>
              <a:t>Grant Officer/Team Leader and 7 Resolution Specialists</a:t>
            </a:r>
          </a:p>
          <a:p>
            <a:pPr marL="457200" indent="-457200">
              <a:buFont typeface="Arial" panose="020B0604020202020204" pitchFamily="34" charset="0"/>
              <a:buChar char="•"/>
            </a:pPr>
            <a:r>
              <a:rPr lang="en-US" dirty="0" smtClean="0"/>
              <a:t>Closeout approximately 700 – 1,000 grants a year</a:t>
            </a:r>
          </a:p>
          <a:p>
            <a:pPr marL="457200" indent="-457200">
              <a:buFont typeface="Arial" panose="020B0604020202020204" pitchFamily="34" charset="0"/>
              <a:buChar char="•"/>
            </a:pPr>
            <a:r>
              <a:rPr lang="en-US" dirty="0" smtClean="0"/>
              <a:t>330 in June alone</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27</a:t>
            </a:fld>
            <a:endParaRPr lang="en-US" dirty="0"/>
          </a:p>
        </p:txBody>
      </p:sp>
    </p:spTree>
    <p:extLst>
      <p:ext uri="{BB962C8B-B14F-4D97-AF65-F5344CB8AC3E}">
        <p14:creationId xmlns:p14="http://schemas.microsoft.com/office/powerpoint/2010/main" val="1872172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Timeline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We track anticipated workload one year out</a:t>
            </a:r>
          </a:p>
          <a:p>
            <a:pPr marL="457200" indent="-457200">
              <a:buFont typeface="Arial" panose="020B0604020202020204" pitchFamily="34" charset="0"/>
              <a:buChar char="•"/>
            </a:pPr>
            <a:r>
              <a:rPr lang="en-US" dirty="0" smtClean="0"/>
              <a:t>60 days prior to POP end date – Closeout office verifies POP end date with program office and grant officer for upcoming grants set to close</a:t>
            </a:r>
          </a:p>
          <a:p>
            <a:pPr marL="457200" indent="-457200">
              <a:buFont typeface="Arial" panose="020B0604020202020204" pitchFamily="34" charset="0"/>
              <a:buChar char="•"/>
            </a:pPr>
            <a:r>
              <a:rPr lang="en-US" dirty="0" smtClean="0"/>
              <a:t>15 days prior to POP end date – Closeout specialist sends out initial closeout notification letter to grantee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28</a:t>
            </a:fld>
            <a:endParaRPr lang="en-US" dirty="0"/>
          </a:p>
        </p:txBody>
      </p:sp>
    </p:spTree>
    <p:extLst>
      <p:ext uri="{BB962C8B-B14F-4D97-AF65-F5344CB8AC3E}">
        <p14:creationId xmlns:p14="http://schemas.microsoft.com/office/powerpoint/2010/main" val="1668789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Within 45 days after POP end date – Grantee must submit final 9130 for last quarter.  Checks Line 6 as “Final.”</a:t>
            </a:r>
          </a:p>
          <a:p>
            <a:pPr marL="457200" indent="-457200">
              <a:buFont typeface="Arial" panose="020B0604020202020204" pitchFamily="34" charset="0"/>
              <a:buChar char="•"/>
            </a:pPr>
            <a:r>
              <a:rPr lang="en-US" dirty="0" smtClean="0"/>
              <a:t>Approx. 70-75 days after POP end date – Specialist sends follow up reminder to grantee to submit all documents.</a:t>
            </a:r>
          </a:p>
          <a:p>
            <a:pPr marL="457200" indent="-457200">
              <a:buFont typeface="Arial" panose="020B0604020202020204" pitchFamily="34" charset="0"/>
              <a:buChar char="•"/>
            </a:pPr>
            <a:r>
              <a:rPr lang="en-US" dirty="0" smtClean="0"/>
              <a:t>90 days after POP end date – Grantee must submit all remaining closeout documentation.</a:t>
            </a:r>
          </a:p>
          <a:p>
            <a:pPr marL="914400" lvl="1" indent="-450850"/>
            <a:r>
              <a:rPr lang="en-US" dirty="0" smtClean="0"/>
              <a:t>29 CFR 95.71(a) and 29 CFR 97.50(b)</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29</a:t>
            </a:fld>
            <a:endParaRPr lang="en-US" dirty="0"/>
          </a:p>
        </p:txBody>
      </p:sp>
    </p:spTree>
    <p:extLst>
      <p:ext uri="{BB962C8B-B14F-4D97-AF65-F5344CB8AC3E}">
        <p14:creationId xmlns:p14="http://schemas.microsoft.com/office/powerpoint/2010/main" val="319501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042987"/>
          </a:xfrm>
        </p:spPr>
        <p:txBody>
          <a:bodyPr anchor="ctr">
            <a:normAutofit/>
          </a:bodyPr>
          <a:lstStyle/>
          <a:p>
            <a:pPr marL="0" indent="0" algn="r">
              <a:spcBef>
                <a:spcPts val="0"/>
              </a:spcBef>
              <a:buNone/>
            </a:pPr>
            <a:r>
              <a:rPr lang="en-US" sz="2000" b="1" dirty="0" smtClean="0">
                <a:solidFill>
                  <a:schemeClr val="tx1">
                    <a:lumMod val="75000"/>
                    <a:lumOff val="25000"/>
                  </a:schemeClr>
                </a:solidFill>
              </a:rPr>
              <a:t>Cheryl Martin</a:t>
            </a: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What is Our Legacy?</a:t>
            </a:r>
            <a:endParaRPr lang="en-US" dirty="0">
              <a:latin typeface="Franklin Gothic Medium" panose="020B0603020102020204" pitchFamily="34" charset="0"/>
            </a:endParaRP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4E8E615-DDF5-41E1-AA26-44423466D30B}" type="slidenum">
              <a:rPr lang="en-US" smtClean="0"/>
              <a:pPr/>
              <a:t>3</a:t>
            </a:fld>
            <a:endParaRPr lang="en-US"/>
          </a:p>
        </p:txBody>
      </p:sp>
    </p:spTree>
    <p:extLst>
      <p:ext uri="{BB962C8B-B14F-4D97-AF65-F5344CB8AC3E}">
        <p14:creationId xmlns:p14="http://schemas.microsoft.com/office/powerpoint/2010/main" val="4177936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r>
              <a:rPr lang="en-US" dirty="0" smtClean="0"/>
              <a:t>Documents to be submitted:</a:t>
            </a:r>
          </a:p>
          <a:p>
            <a:pPr lvl="1"/>
            <a:r>
              <a:rPr lang="en-US" dirty="0" smtClean="0"/>
              <a:t>9130 Final Quarter and Closeout 9130</a:t>
            </a:r>
          </a:p>
          <a:p>
            <a:pPr lvl="1"/>
            <a:r>
              <a:rPr lang="en-US" dirty="0" smtClean="0"/>
              <a:t>Grantee’s Release</a:t>
            </a:r>
          </a:p>
          <a:p>
            <a:pPr lvl="1"/>
            <a:r>
              <a:rPr lang="en-US" dirty="0" smtClean="0"/>
              <a:t>Government Property Inventory Certification</a:t>
            </a:r>
          </a:p>
          <a:p>
            <a:pPr lvl="2">
              <a:buFont typeface="Wingdings" panose="05000000000000000000" pitchFamily="2" charset="2"/>
              <a:buChar char="q"/>
            </a:pPr>
            <a:r>
              <a:rPr lang="en-US" sz="2000" dirty="0" smtClean="0"/>
              <a:t>Inventory List</a:t>
            </a:r>
          </a:p>
          <a:p>
            <a:pPr lvl="1"/>
            <a:r>
              <a:rPr lang="en-US" dirty="0" smtClean="0"/>
              <a:t>Grantee’s Detail Statement of Costs</a:t>
            </a:r>
          </a:p>
          <a:p>
            <a:pPr lvl="2">
              <a:buFont typeface="Wingdings" panose="05000000000000000000" pitchFamily="2" charset="2"/>
              <a:buChar char="q"/>
            </a:pPr>
            <a:r>
              <a:rPr lang="en-US" sz="2000" dirty="0" smtClean="0"/>
              <a:t>NICRA &amp; breakdown</a:t>
            </a:r>
          </a:p>
          <a:p>
            <a:pPr lvl="1"/>
            <a:r>
              <a:rPr lang="en-US" dirty="0" smtClean="0"/>
              <a:t>Grantee’s Assignment of Refunds, Rebates and Credits</a:t>
            </a:r>
          </a:p>
          <a:p>
            <a:pPr lvl="1"/>
            <a:r>
              <a:rPr lang="en-US" dirty="0" smtClean="0"/>
              <a:t>Grantee’s Close-out Tax Certification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30</a:t>
            </a:fld>
            <a:endParaRPr lang="en-US" dirty="0"/>
          </a:p>
        </p:txBody>
      </p:sp>
    </p:spTree>
    <p:extLst>
      <p:ext uri="{BB962C8B-B14F-4D97-AF65-F5344CB8AC3E}">
        <p14:creationId xmlns:p14="http://schemas.microsoft.com/office/powerpoint/2010/main" val="1187647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91+ days after POP end – Compliance and reconciliation</a:t>
            </a:r>
          </a:p>
          <a:p>
            <a:pPr marL="457200" indent="-457200">
              <a:buFont typeface="Arial" panose="020B0604020202020204" pitchFamily="34" charset="0"/>
              <a:buChar char="•"/>
            </a:pPr>
            <a:r>
              <a:rPr lang="en-US" dirty="0" smtClean="0"/>
              <a:t>All grants should be closed within 1 year of expiration (DLMS-2 Chapter 800)</a:t>
            </a:r>
          </a:p>
          <a:p>
            <a:pPr marL="457200" indent="-457200">
              <a:buFont typeface="Arial" panose="020B0604020202020204" pitchFamily="34" charset="0"/>
              <a:buChar char="•"/>
            </a:pPr>
            <a:r>
              <a:rPr lang="en-US" dirty="0" smtClean="0"/>
              <a:t>Under new UG, awards must be closed within one year of receipt and acceptance of all required final reports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31</a:t>
            </a:fld>
            <a:endParaRPr lang="en-US" dirty="0"/>
          </a:p>
        </p:txBody>
      </p:sp>
    </p:spTree>
    <p:extLst>
      <p:ext uri="{BB962C8B-B14F-4D97-AF65-F5344CB8AC3E}">
        <p14:creationId xmlns:p14="http://schemas.microsoft.com/office/powerpoint/2010/main" val="158780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Deadlines – Rd. 2 Grantees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September 30, 2016 – Grant expires, closeout begins.</a:t>
            </a:r>
          </a:p>
          <a:p>
            <a:pPr marL="457200" indent="-457200">
              <a:buFont typeface="Arial" panose="020B0604020202020204" pitchFamily="34" charset="0"/>
              <a:buChar char="•"/>
            </a:pPr>
            <a:r>
              <a:rPr lang="en-US" dirty="0" smtClean="0"/>
              <a:t>November 15, 2016 – Final quarterly 9130 due.</a:t>
            </a:r>
          </a:p>
          <a:p>
            <a:pPr marL="457200" indent="-457200">
              <a:buFont typeface="Arial" panose="020B0604020202020204" pitchFamily="34" charset="0"/>
              <a:buChar char="•"/>
            </a:pPr>
            <a:r>
              <a:rPr lang="en-US" dirty="0" smtClean="0"/>
              <a:t>December 30, 2016 –  Closeout 9130 and remaining closeout documents due.  Last day to draw down funds without permission from closeout unit.</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32</a:t>
            </a:fld>
            <a:endParaRPr lang="en-US" dirty="0"/>
          </a:p>
        </p:txBody>
      </p:sp>
    </p:spTree>
    <p:extLst>
      <p:ext uri="{BB962C8B-B14F-4D97-AF65-F5344CB8AC3E}">
        <p14:creationId xmlns:p14="http://schemas.microsoft.com/office/powerpoint/2010/main" val="3440425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444" r="39102" b="8547"/>
          <a:stretch/>
        </p:blipFill>
        <p:spPr bwMode="auto">
          <a:xfrm>
            <a:off x="1066800" y="1142999"/>
            <a:ext cx="7016327"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22523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a:bodyPr>
          <a:lstStyle/>
          <a:p>
            <a:r>
              <a:rPr lang="en-US" dirty="0"/>
              <a:t>Notification </a:t>
            </a:r>
            <a:r>
              <a:rPr lang="en-US" dirty="0" smtClean="0"/>
              <a:t>Letter</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33</a:t>
            </a:fld>
            <a:endParaRPr lang="en-US" dirty="0"/>
          </a:p>
        </p:txBody>
      </p:sp>
    </p:spTree>
    <p:extLst>
      <p:ext uri="{BB962C8B-B14F-4D97-AF65-F5344CB8AC3E}">
        <p14:creationId xmlns:p14="http://schemas.microsoft.com/office/powerpoint/2010/main" val="268920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dirty="0"/>
              <a:t>End User </a:t>
            </a:r>
            <a:r>
              <a:rPr lang="en-US" dirty="0" smtClean="0"/>
              <a:t>Manual</a:t>
            </a:r>
            <a:endParaRPr lang="en-US"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324" r="33718" b="50085"/>
          <a:stretch/>
        </p:blipFill>
        <p:spPr bwMode="auto">
          <a:xfrm>
            <a:off x="0" y="1600200"/>
            <a:ext cx="9091239" cy="242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4E8E615-DDF5-41E1-AA26-44423466D30B}" type="slidenum">
              <a:rPr lang="en-US" smtClean="0"/>
              <a:pPr/>
              <a:t>34</a:t>
            </a:fld>
            <a:endParaRPr lang="en-US" dirty="0"/>
          </a:p>
        </p:txBody>
      </p:sp>
    </p:spTree>
    <p:extLst>
      <p:ext uri="{BB962C8B-B14F-4D97-AF65-F5344CB8AC3E}">
        <p14:creationId xmlns:p14="http://schemas.microsoft.com/office/powerpoint/2010/main" val="1119856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48376" r="41282" b="20855"/>
          <a:stretch/>
        </p:blipFill>
        <p:spPr bwMode="auto">
          <a:xfrm>
            <a:off x="381000" y="1658814"/>
            <a:ext cx="8375912" cy="329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Submission Confirmation </a:t>
            </a:r>
            <a:r>
              <a:rPr lang="en-US" dirty="0" smtClean="0"/>
              <a:t>Letter</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8E615-DDF5-41E1-AA26-44423466D30B}" type="slidenum">
              <a:rPr lang="en-US" smtClean="0"/>
              <a:pPr/>
              <a:t>35</a:t>
            </a:fld>
            <a:endParaRPr lang="en-US" dirty="0"/>
          </a:p>
        </p:txBody>
      </p:sp>
    </p:spTree>
    <p:extLst>
      <p:ext uri="{BB962C8B-B14F-4D97-AF65-F5344CB8AC3E}">
        <p14:creationId xmlns:p14="http://schemas.microsoft.com/office/powerpoint/2010/main" val="2213426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612" r="26959" b="8769"/>
          <a:stretch/>
        </p:blipFill>
        <p:spPr bwMode="auto">
          <a:xfrm>
            <a:off x="990600" y="1295400"/>
            <a:ext cx="7124127" cy="465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762000" y="5752132"/>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2"/>
          <p:cNvSpPr>
            <a:spLocks noGrp="1"/>
          </p:cNvSpPr>
          <p:nvPr>
            <p:ph type="title"/>
          </p:nvPr>
        </p:nvSpPr>
        <p:spPr/>
        <p:txBody>
          <a:bodyPr>
            <a:normAutofit/>
          </a:bodyPr>
          <a:lstStyle/>
          <a:p>
            <a:r>
              <a:rPr lang="en-US" dirty="0"/>
              <a:t>Preliminary Settlement </a:t>
            </a:r>
            <a:r>
              <a:rPr lang="en-US" dirty="0" smtClean="0"/>
              <a:t>Letter</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36</a:t>
            </a:fld>
            <a:endParaRPr lang="en-US" dirty="0"/>
          </a:p>
        </p:txBody>
      </p:sp>
    </p:spTree>
    <p:extLst>
      <p:ext uri="{BB962C8B-B14F-4D97-AF65-F5344CB8AC3E}">
        <p14:creationId xmlns:p14="http://schemas.microsoft.com/office/powerpoint/2010/main" val="3683076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rotWithShape="1">
          <a:blip r:embed="rId3" cstate="print">
            <a:extLst>
              <a:ext uri="{28A0092B-C50C-407E-A947-70E740481C1C}">
                <a14:useLocalDpi xmlns:a14="http://schemas.microsoft.com/office/drawing/2010/main" val="0"/>
              </a:ext>
            </a:extLst>
          </a:blip>
          <a:srcRect l="14836" t="32143" r="46428" b="41250"/>
          <a:stretch/>
        </p:blipFill>
        <p:spPr bwMode="auto">
          <a:xfrm>
            <a:off x="1724169" y="1828800"/>
            <a:ext cx="5667231" cy="29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43692" y="60960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Title 1"/>
          <p:cNvSpPr>
            <a:spLocks noGrp="1"/>
          </p:cNvSpPr>
          <p:nvPr>
            <p:ph type="title"/>
          </p:nvPr>
        </p:nvSpPr>
        <p:spPr/>
        <p:txBody>
          <a:bodyPr>
            <a:normAutofit/>
          </a:bodyPr>
          <a:lstStyle/>
          <a:p>
            <a:r>
              <a:rPr lang="en-US" dirty="0"/>
              <a:t>Elements of the Grant Closeout </a:t>
            </a:r>
            <a:r>
              <a:rPr lang="en-US" dirty="0" smtClean="0"/>
              <a:t>Package</a:t>
            </a:r>
            <a:endParaRPr lang="en-US" dirty="0"/>
          </a:p>
        </p:txBody>
      </p:sp>
      <p:sp>
        <p:nvSpPr>
          <p:cNvPr id="8" name="Content Placeholder 7"/>
          <p:cNvSpPr>
            <a:spLocks noGrp="1"/>
          </p:cNvSpPr>
          <p:nvPr>
            <p:ph idx="1"/>
          </p:nvPr>
        </p:nvSpPr>
        <p:spPr/>
        <p:txBody>
          <a:bodyPr/>
          <a:lstStyle/>
          <a:p>
            <a:r>
              <a:rPr lang="en-US" dirty="0" smtClean="0"/>
              <a:t>For Non Governments</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8E615-DDF5-41E1-AA26-44423466D30B}" type="slidenum">
              <a:rPr lang="en-US" smtClean="0"/>
              <a:pPr/>
              <a:t>37</a:t>
            </a:fld>
            <a:endParaRPr lang="en-US" dirty="0"/>
          </a:p>
        </p:txBody>
      </p:sp>
    </p:spTree>
    <p:extLst>
      <p:ext uri="{BB962C8B-B14F-4D97-AF65-F5344CB8AC3E}">
        <p14:creationId xmlns:p14="http://schemas.microsoft.com/office/powerpoint/2010/main" val="2338709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613410" y="1371601"/>
            <a:ext cx="7920990" cy="4648200"/>
            <a:chOff x="334108" y="3405555"/>
            <a:chExt cx="3780692" cy="3223845"/>
          </a:xfrm>
        </p:grpSpPr>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34108" y="3405555"/>
              <a:ext cx="3780692" cy="322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581400" y="5105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304800"/>
            <a:ext cx="8229600" cy="792162"/>
          </a:xfrm>
        </p:spPr>
        <p:txBody>
          <a:bodyPr/>
          <a:lstStyle/>
          <a:p>
            <a:r>
              <a:rPr lang="en-US" dirty="0" smtClean="0"/>
              <a:t>Final Quarterly 9130</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8E615-DDF5-41E1-AA26-44423466D30B}" type="slidenum">
              <a:rPr lang="en-US" smtClean="0"/>
              <a:pPr/>
              <a:t>38</a:t>
            </a:fld>
            <a:endParaRPr lang="en-US" dirty="0"/>
          </a:p>
        </p:txBody>
      </p:sp>
    </p:spTree>
    <p:extLst>
      <p:ext uri="{BB962C8B-B14F-4D97-AF65-F5344CB8AC3E}">
        <p14:creationId xmlns:p14="http://schemas.microsoft.com/office/powerpoint/2010/main" val="177978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52400" y="1295400"/>
            <a:ext cx="8818684" cy="5025708"/>
            <a:chOff x="4800600" y="3434506"/>
            <a:chExt cx="3533014" cy="3194894"/>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8205"/>
            <a:stretch/>
          </p:blipFill>
          <p:spPr bwMode="auto">
            <a:xfrm>
              <a:off x="4800600" y="3434506"/>
              <a:ext cx="3533014" cy="319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15200" y="51816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a:t>Closeout Financial </a:t>
            </a:r>
            <a:r>
              <a:rPr lang="en-US" dirty="0" smtClean="0"/>
              <a:t>Report (Closeout 9130)</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8E615-DDF5-41E1-AA26-44423466D30B}" type="slidenum">
              <a:rPr lang="en-US" smtClean="0"/>
              <a:pPr/>
              <a:t>39</a:t>
            </a:fld>
            <a:endParaRPr lang="en-US" dirty="0"/>
          </a:p>
        </p:txBody>
      </p:sp>
    </p:spTree>
    <p:extLst>
      <p:ext uri="{BB962C8B-B14F-4D97-AF65-F5344CB8AC3E}">
        <p14:creationId xmlns:p14="http://schemas.microsoft.com/office/powerpoint/2010/main" val="198506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69810"/>
            <a:ext cx="29210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50838"/>
            <a:ext cx="8305800" cy="1401762"/>
          </a:xfrm>
        </p:spPr>
        <p:txBody>
          <a:bodyPr>
            <a:normAutofit/>
          </a:bodyPr>
          <a:lstStyle/>
          <a:p>
            <a:pPr algn="ctr"/>
            <a:r>
              <a:rPr lang="en-US" i="1" dirty="0"/>
              <a:t>SHOWCASE YOUR INNOVATION</a:t>
            </a:r>
            <a:r>
              <a:rPr lang="en-US" i="1" dirty="0" smtClean="0"/>
              <a:t>:</a:t>
            </a:r>
            <a:r>
              <a:rPr lang="en-US" dirty="0"/>
              <a:t/>
            </a:r>
            <a:br>
              <a:rPr lang="en-US" dirty="0"/>
            </a:br>
            <a:r>
              <a:rPr lang="en-US" dirty="0"/>
              <a:t>Share your story!</a:t>
            </a:r>
          </a:p>
        </p:txBody>
      </p:sp>
      <p:sp>
        <p:nvSpPr>
          <p:cNvPr id="3" name="Content Placeholder 2"/>
          <p:cNvSpPr>
            <a:spLocks noGrp="1"/>
          </p:cNvSpPr>
          <p:nvPr>
            <p:ph idx="1"/>
          </p:nvPr>
        </p:nvSpPr>
        <p:spPr>
          <a:xfrm>
            <a:off x="457200" y="1905000"/>
            <a:ext cx="8229600" cy="3992563"/>
          </a:xfrm>
        </p:spPr>
        <p:txBody>
          <a:bodyPr>
            <a:normAutofit fontScale="62500" lnSpcReduction="20000"/>
          </a:bodyPr>
          <a:lstStyle/>
          <a:p>
            <a:r>
              <a:rPr lang="en-US" sz="3600" b="0" dirty="0" smtClean="0"/>
              <a:t>We encourage you to send </a:t>
            </a:r>
            <a:r>
              <a:rPr lang="en-US" sz="3600" b="0" dirty="0"/>
              <a:t>a brief write-up to the TAACCCT mailbox (</a:t>
            </a:r>
            <a:r>
              <a:rPr lang="en-US" sz="3600" b="0" dirty="0">
                <a:hlinkClick r:id="rId4"/>
              </a:rPr>
              <a:t>TAACCCT@dol.gov</a:t>
            </a:r>
            <a:r>
              <a:rPr lang="en-US" sz="3600" b="0" dirty="0"/>
              <a:t>) responding to the following questions: </a:t>
            </a:r>
            <a:br>
              <a:rPr lang="en-US" sz="3600" b="0" dirty="0"/>
            </a:br>
            <a:endParaRPr lang="en-US" sz="3600" b="0" dirty="0"/>
          </a:p>
          <a:p>
            <a:pPr>
              <a:buFont typeface="Arial"/>
              <a:buChar char="•"/>
            </a:pPr>
            <a:r>
              <a:rPr lang="en-US" b="0" dirty="0"/>
              <a:t>In what TAACCCT strategy area(s) have you experienced the greatest success?</a:t>
            </a:r>
          </a:p>
          <a:p>
            <a:pPr>
              <a:buFont typeface="Arial"/>
              <a:buChar char="•"/>
            </a:pPr>
            <a:r>
              <a:rPr lang="en-US" b="0" dirty="0"/>
              <a:t>Please describe the new policies, practices or programs that have had the greatest impact on student credential and job attainment.</a:t>
            </a:r>
          </a:p>
          <a:p>
            <a:pPr>
              <a:buFont typeface="Arial"/>
              <a:buChar char="•"/>
            </a:pPr>
            <a:r>
              <a:rPr lang="en-US" b="0" dirty="0"/>
              <a:t>Of your successful programs, strategies, policies, practices and partnerships, what will be sustained and/or institutionalized and scaled to reach more students?</a:t>
            </a:r>
          </a:p>
          <a:p>
            <a:pPr>
              <a:buFont typeface="Arial"/>
              <a:buChar char="•"/>
            </a:pPr>
            <a:r>
              <a:rPr lang="en-US" b="0" dirty="0"/>
              <a:t>Are there other impacts you’d like to share? Any “ripple effects”/surprising outcomes as a result of your work?</a:t>
            </a:r>
          </a:p>
          <a:p>
            <a:endParaRPr lang="en-US" sz="1200" b="0" dirty="0"/>
          </a:p>
          <a:p>
            <a:pPr algn="just"/>
            <a:r>
              <a:rPr lang="en-US" sz="3600" b="0" dirty="0"/>
              <a:t>Your impact and legacy to TAACCCT is important and we encourage you to also email </a:t>
            </a:r>
            <a:r>
              <a:rPr lang="en-US" sz="3600" b="0" u="sng" dirty="0">
                <a:hlinkClick r:id="rId4"/>
              </a:rPr>
              <a:t>TAACCCT@dol.gov</a:t>
            </a:r>
            <a:r>
              <a:rPr lang="en-US" sz="3600" b="0" dirty="0"/>
              <a:t> with prepared documents, videos or other materials that illustrate your TAACCCT story!</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4</a:t>
            </a:fld>
            <a:endParaRPr lang="en-US" dirty="0"/>
          </a:p>
        </p:txBody>
      </p:sp>
    </p:spTree>
    <p:extLst>
      <p:ext uri="{BB962C8B-B14F-4D97-AF65-F5344CB8AC3E}">
        <p14:creationId xmlns:p14="http://schemas.microsoft.com/office/powerpoint/2010/main" val="3973593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Final Quarterly 9130/Closeout 9130</a:t>
            </a:r>
            <a:endParaRPr lang="en-US" dirty="0"/>
          </a:p>
        </p:txBody>
      </p:sp>
      <p:sp>
        <p:nvSpPr>
          <p:cNvPr id="3" name="Content Placeholder 2"/>
          <p:cNvSpPr>
            <a:spLocks noGrp="1"/>
          </p:cNvSpPr>
          <p:nvPr>
            <p:ph idx="1"/>
          </p:nvPr>
        </p:nvSpPr>
        <p:spPr/>
        <p:txBody>
          <a:bodyPr/>
          <a:lstStyle/>
          <a:p>
            <a:endParaRPr lang="en-US" dirty="0"/>
          </a:p>
        </p:txBody>
      </p:sp>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81000" y="1219200"/>
            <a:ext cx="4267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96" t="12650" r="17564" b="8205"/>
          <a:stretch/>
        </p:blipFill>
        <p:spPr bwMode="auto">
          <a:xfrm>
            <a:off x="4668520" y="1219200"/>
            <a:ext cx="401808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3962401" y="3581400"/>
            <a:ext cx="706120" cy="232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80484" y="3621514"/>
            <a:ext cx="706120" cy="232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40</a:t>
            </a:fld>
            <a:endParaRPr lang="en-US" dirty="0"/>
          </a:p>
        </p:txBody>
      </p:sp>
    </p:spTree>
    <p:extLst>
      <p:ext uri="{BB962C8B-B14F-4D97-AF65-F5344CB8AC3E}">
        <p14:creationId xmlns:p14="http://schemas.microsoft.com/office/powerpoint/2010/main" val="2467536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Liquidation of Obligation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In closeout, grantee may only liquidate obligations incurred during POP – not incur new obligations</a:t>
            </a:r>
          </a:p>
          <a:p>
            <a:pPr marL="457200" indent="-457200">
              <a:buFont typeface="Arial" panose="020B0604020202020204" pitchFamily="34" charset="0"/>
              <a:buChar char="•"/>
            </a:pPr>
            <a:r>
              <a:rPr lang="en-US" dirty="0" smtClean="0"/>
              <a:t>Grantee may not direct charge staff time to work on closeout of grant after POP end date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41</a:t>
            </a:fld>
            <a:endParaRPr lang="en-US" dirty="0"/>
          </a:p>
        </p:txBody>
      </p:sp>
    </p:spTree>
    <p:extLst>
      <p:ext uri="{BB962C8B-B14F-4D97-AF65-F5344CB8AC3E}">
        <p14:creationId xmlns:p14="http://schemas.microsoft.com/office/powerpoint/2010/main" val="414390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 </a:t>
            </a:r>
          </a:p>
        </p:txBody>
      </p:sp>
      <p:sp>
        <p:nvSpPr>
          <p:cNvPr id="3" name="Content Placeholder 2"/>
          <p:cNvSpPr>
            <a:spLocks noGrp="1"/>
          </p:cNvSpPr>
          <p:nvPr>
            <p:ph idx="1"/>
          </p:nvPr>
        </p:nvSpPr>
        <p:spPr/>
        <p:txBody>
          <a:bodyPr numCol="1" spcCol="1828800"/>
          <a:lstStyle/>
          <a:p>
            <a:r>
              <a:rPr lang="en-US" dirty="0" smtClean="0"/>
              <a:t>Drawdowns &amp; Administrative Costs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7114"/>
          <a:stretch/>
        </p:blipFill>
        <p:spPr bwMode="auto">
          <a:xfrm>
            <a:off x="228600" y="1653795"/>
            <a:ext cx="6122164" cy="421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1" y="1665506"/>
            <a:ext cx="1905000" cy="1323439"/>
          </a:xfrm>
          <a:prstGeom prst="rect">
            <a:avLst/>
          </a:prstGeom>
          <a:noFill/>
          <a:ln w="12700" cmpd="dbl">
            <a:solidFill>
              <a:schemeClr val="accent2">
                <a:lumMod val="75000"/>
              </a:schemeClr>
            </a:solidFill>
          </a:ln>
        </p:spPr>
        <p:txBody>
          <a:bodyPr wrap="square" rtlCol="0">
            <a:spAutoFit/>
          </a:bodyPr>
          <a:lstStyle/>
          <a:p>
            <a:pPr marL="0" lvl="1"/>
            <a:r>
              <a:rPr lang="en-US" sz="1600" i="1" dirty="0" smtClean="0"/>
              <a:t>There </a:t>
            </a:r>
            <a:r>
              <a:rPr lang="en-US" sz="1600" i="1" dirty="0"/>
              <a:t>is a 10% limitation on administrative </a:t>
            </a:r>
            <a:r>
              <a:rPr lang="en-US" sz="1600" i="1" dirty="0" smtClean="0"/>
              <a:t>costs.  10% of grant award amount.</a:t>
            </a:r>
            <a:endParaRPr lang="en-US" sz="1600" i="1"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8E615-DDF5-41E1-AA26-44423466D30B}" type="slidenum">
              <a:rPr lang="en-US" smtClean="0"/>
              <a:pPr/>
              <a:t>42</a:t>
            </a:fld>
            <a:endParaRPr lang="en-US" dirty="0"/>
          </a:p>
        </p:txBody>
      </p:sp>
    </p:spTree>
    <p:extLst>
      <p:ext uri="{BB962C8B-B14F-4D97-AF65-F5344CB8AC3E}">
        <p14:creationId xmlns:p14="http://schemas.microsoft.com/office/powerpoint/2010/main" val="375122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67" t="25746" b="15299"/>
          <a:stretch/>
        </p:blipFill>
        <p:spPr bwMode="auto">
          <a:xfrm>
            <a:off x="457200" y="1219196"/>
            <a:ext cx="8221924" cy="474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0838"/>
            <a:ext cx="8229600" cy="792162"/>
          </a:xfrm>
        </p:spPr>
        <p:txBody>
          <a:bodyPr>
            <a:normAutofit/>
          </a:bodyPr>
          <a:lstStyle/>
          <a:p>
            <a:r>
              <a:rPr lang="en-US" dirty="0"/>
              <a:t>Compliance – Budget and </a:t>
            </a:r>
            <a:r>
              <a:rPr lang="en-US" dirty="0" smtClean="0"/>
              <a:t>Costs</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8E615-DDF5-41E1-AA26-44423466D30B}" type="slidenum">
              <a:rPr lang="en-US" smtClean="0"/>
              <a:pPr/>
              <a:t>43</a:t>
            </a:fld>
            <a:endParaRPr lang="en-US" dirty="0"/>
          </a:p>
        </p:txBody>
      </p:sp>
    </p:spTree>
    <p:extLst>
      <p:ext uri="{BB962C8B-B14F-4D97-AF65-F5344CB8AC3E}">
        <p14:creationId xmlns:p14="http://schemas.microsoft.com/office/powerpoint/2010/main" val="270493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Realignments in Closeout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Grantee provides written justification to FPO</a:t>
            </a:r>
          </a:p>
          <a:p>
            <a:pPr marL="457200" indent="-457200">
              <a:buFont typeface="Arial" panose="020B0604020202020204" pitchFamily="34" charset="0"/>
              <a:buChar char="•"/>
            </a:pPr>
            <a:r>
              <a:rPr lang="en-US" dirty="0" smtClean="0"/>
              <a:t>FPO determines if appropriate</a:t>
            </a:r>
          </a:p>
          <a:p>
            <a:pPr marL="457200" indent="-457200">
              <a:buFont typeface="Arial" panose="020B0604020202020204" pitchFamily="34" charset="0"/>
              <a:buChar char="•"/>
            </a:pPr>
            <a:r>
              <a:rPr lang="en-US" dirty="0" smtClean="0"/>
              <a:t>FPO sends justification to closeout specialist and documented in file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44</a:t>
            </a:fld>
            <a:endParaRPr lang="en-US" dirty="0"/>
          </a:p>
        </p:txBody>
      </p:sp>
    </p:spTree>
    <p:extLst>
      <p:ext uri="{BB962C8B-B14F-4D97-AF65-F5344CB8AC3E}">
        <p14:creationId xmlns:p14="http://schemas.microsoft.com/office/powerpoint/2010/main" val="3220664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2" t="10448" r="25280" b="9142"/>
          <a:stretch/>
        </p:blipFill>
        <p:spPr bwMode="auto">
          <a:xfrm>
            <a:off x="281143" y="1066800"/>
            <a:ext cx="4976657" cy="49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40" t="15066" r="52099" b="38852"/>
          <a:stretch/>
        </p:blipFill>
        <p:spPr bwMode="auto">
          <a:xfrm>
            <a:off x="5257800" y="1221682"/>
            <a:ext cx="3507492" cy="337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28600" y="57277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3"/>
          <p:cNvSpPr>
            <a:spLocks noGrp="1"/>
          </p:cNvSpPr>
          <p:nvPr>
            <p:ph type="title"/>
          </p:nvPr>
        </p:nvSpPr>
        <p:spPr/>
        <p:txBody>
          <a:bodyPr>
            <a:normAutofit/>
          </a:bodyPr>
          <a:lstStyle/>
          <a:p>
            <a:r>
              <a:rPr lang="en-US" dirty="0"/>
              <a:t>Compliance – Indirect </a:t>
            </a:r>
            <a:r>
              <a:rPr lang="en-US" dirty="0" smtClean="0"/>
              <a:t>Costs</a:t>
            </a:r>
            <a:endParaRPr lang="en-US" dirty="0"/>
          </a:p>
        </p:txBody>
      </p:sp>
      <p:sp>
        <p:nvSpPr>
          <p:cNvPr id="5" name="Footer Placeholder 4"/>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8E615-DDF5-41E1-AA26-44423466D30B}" type="slidenum">
              <a:rPr lang="en-US" smtClean="0"/>
              <a:pPr/>
              <a:t>45</a:t>
            </a:fld>
            <a:endParaRPr lang="en-US" dirty="0"/>
          </a:p>
        </p:txBody>
      </p:sp>
    </p:spTree>
    <p:extLst>
      <p:ext uri="{BB962C8B-B14F-4D97-AF65-F5344CB8AC3E}">
        <p14:creationId xmlns:p14="http://schemas.microsoft.com/office/powerpoint/2010/main" val="1114345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84" b="27008"/>
          <a:stretch/>
        </p:blipFill>
        <p:spPr bwMode="auto">
          <a:xfrm>
            <a:off x="1746573" y="3657601"/>
            <a:ext cx="7132320" cy="2438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92" t="28034" r="16666" b="14359"/>
          <a:stretch/>
        </p:blipFill>
        <p:spPr bwMode="auto">
          <a:xfrm>
            <a:off x="304800" y="1066801"/>
            <a:ext cx="5038413" cy="2514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949447" y="2438400"/>
            <a:ext cx="71628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Property Certification </a:t>
            </a:r>
            <a:r>
              <a:rPr lang="en-US" dirty="0" smtClean="0"/>
              <a:t>Form</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46</a:t>
            </a:fld>
            <a:endParaRPr lang="en-US" dirty="0"/>
          </a:p>
        </p:txBody>
      </p:sp>
    </p:spTree>
    <p:extLst>
      <p:ext uri="{BB962C8B-B14F-4D97-AF65-F5344CB8AC3E}">
        <p14:creationId xmlns:p14="http://schemas.microsoft.com/office/powerpoint/2010/main" val="540657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9848" y="4876800"/>
            <a:ext cx="82296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Common </a:t>
            </a:r>
            <a:r>
              <a:rPr lang="en-US" dirty="0" smtClean="0"/>
              <a:t>Misunderstandings</a:t>
            </a:r>
            <a:endParaRPr lang="en-US" dirty="0"/>
          </a:p>
        </p:txBody>
      </p:sp>
      <p:sp>
        <p:nvSpPr>
          <p:cNvPr id="3" name="Content Placeholder 2"/>
          <p:cNvSpPr>
            <a:spLocks noGrp="1"/>
          </p:cNvSpPr>
          <p:nvPr>
            <p:ph idx="1"/>
          </p:nvPr>
        </p:nvSpPr>
        <p:spPr>
          <a:xfrm>
            <a:off x="457200" y="1143000"/>
            <a:ext cx="8229600" cy="4754563"/>
          </a:xfrm>
        </p:spPr>
        <p:txBody>
          <a:bodyPr/>
          <a:lstStyle/>
          <a:p>
            <a:pPr marL="457200" indent="-457200">
              <a:buFont typeface="Arial" panose="020B0604020202020204" pitchFamily="34" charset="0"/>
              <a:buChar char="•"/>
            </a:pPr>
            <a:r>
              <a:rPr lang="en-US" dirty="0"/>
              <a:t>Expenditure amount higher than drawdown amount.  </a:t>
            </a:r>
            <a:endParaRPr lang="en-US" dirty="0" smtClean="0"/>
          </a:p>
          <a:p>
            <a:pPr marL="914400" indent="-457200">
              <a:buFont typeface="Wingdings" panose="05000000000000000000" pitchFamily="2" charset="2"/>
              <a:buChar char="Ø"/>
            </a:pPr>
            <a:r>
              <a:rPr lang="en-US" dirty="0" smtClean="0">
                <a:solidFill>
                  <a:schemeClr val="tx1"/>
                </a:solidFill>
              </a:rPr>
              <a:t>They </a:t>
            </a:r>
            <a:r>
              <a:rPr lang="en-US" dirty="0">
                <a:solidFill>
                  <a:schemeClr val="tx1"/>
                </a:solidFill>
              </a:rPr>
              <a:t>need to match.</a:t>
            </a:r>
          </a:p>
          <a:p>
            <a:pPr marL="457200" indent="-457200">
              <a:buFont typeface="Arial" panose="020B0604020202020204" pitchFamily="34" charset="0"/>
              <a:buChar char="•"/>
            </a:pPr>
            <a:r>
              <a:rPr lang="en-US" dirty="0"/>
              <a:t>Completing the equipment form correctly.</a:t>
            </a:r>
          </a:p>
          <a:p>
            <a:pPr marL="457200" indent="-457200">
              <a:buFont typeface="Arial" panose="020B0604020202020204" pitchFamily="34" charset="0"/>
              <a:buChar char="•"/>
            </a:pPr>
            <a:r>
              <a:rPr lang="en-US" dirty="0"/>
              <a:t>Misunderstand all required forms and documents to be submitted.</a:t>
            </a:r>
          </a:p>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47</a:t>
            </a:fld>
            <a:endParaRPr lang="en-US" dirty="0"/>
          </a:p>
        </p:txBody>
      </p:sp>
    </p:spTree>
    <p:extLst>
      <p:ext uri="{BB962C8B-B14F-4D97-AF65-F5344CB8AC3E}">
        <p14:creationId xmlns:p14="http://schemas.microsoft.com/office/powerpoint/2010/main" val="2744197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35608" y="1295400"/>
            <a:ext cx="749808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smtClean="0"/>
          </a:p>
        </p:txBody>
      </p:sp>
      <p:sp>
        <p:nvSpPr>
          <p:cNvPr id="2" name="Title 1"/>
          <p:cNvSpPr>
            <a:spLocks noGrp="1"/>
          </p:cNvSpPr>
          <p:nvPr>
            <p:ph type="title"/>
          </p:nvPr>
        </p:nvSpPr>
        <p:spPr>
          <a:xfrm>
            <a:off x="457200" y="274638"/>
            <a:ext cx="8229600" cy="792162"/>
          </a:xfrm>
        </p:spPr>
        <p:txBody>
          <a:bodyPr/>
          <a:lstStyle/>
          <a:p>
            <a:r>
              <a:rPr lang="en-US" dirty="0" smtClean="0"/>
              <a:t>Common issues Which Delay Closeout</a:t>
            </a:r>
            <a:endParaRPr lang="en-US" dirty="0"/>
          </a:p>
        </p:txBody>
      </p:sp>
      <p:sp>
        <p:nvSpPr>
          <p:cNvPr id="3" name="Content Placeholder 2"/>
          <p:cNvSpPr>
            <a:spLocks noGrp="1"/>
          </p:cNvSpPr>
          <p:nvPr>
            <p:ph idx="1"/>
          </p:nvPr>
        </p:nvSpPr>
        <p:spPr>
          <a:xfrm>
            <a:off x="457200" y="1112837"/>
            <a:ext cx="8229600" cy="4754563"/>
          </a:xfrm>
        </p:spPr>
        <p:txBody>
          <a:bodyPr/>
          <a:lstStyle/>
          <a:p>
            <a:pPr marL="457200" indent="-457200">
              <a:buFont typeface="Arial" panose="020B0604020202020204" pitchFamily="34" charset="0"/>
              <a:buChar char="•"/>
            </a:pPr>
            <a:r>
              <a:rPr lang="en-US" dirty="0" smtClean="0"/>
              <a:t>Non-responsive grantees</a:t>
            </a:r>
          </a:p>
          <a:p>
            <a:pPr marL="457200" indent="-457200">
              <a:buFont typeface="Arial" panose="020B0604020202020204" pitchFamily="34" charset="0"/>
              <a:buChar char="•"/>
            </a:pPr>
            <a:r>
              <a:rPr lang="en-US" dirty="0" smtClean="0"/>
              <a:t>Refunds</a:t>
            </a:r>
            <a:endParaRPr lang="en-US" dirty="0"/>
          </a:p>
          <a:p>
            <a:pPr marL="457200" indent="-457200">
              <a:buFont typeface="Arial" panose="020B0604020202020204" pitchFamily="34" charset="0"/>
              <a:buChar char="•"/>
            </a:pPr>
            <a:r>
              <a:rPr lang="en-US" dirty="0"/>
              <a:t>Equipment disposition</a:t>
            </a:r>
          </a:p>
          <a:p>
            <a:pPr marL="457200" indent="-457200">
              <a:buFont typeface="Arial" panose="020B0604020202020204" pitchFamily="34" charset="0"/>
              <a:buChar char="•"/>
            </a:pPr>
            <a:r>
              <a:rPr lang="en-US" dirty="0"/>
              <a:t>9130 issues</a:t>
            </a:r>
          </a:p>
          <a:p>
            <a:pPr marL="457200" indent="-457200">
              <a:buFont typeface="Arial" panose="020B0604020202020204" pitchFamily="34" charset="0"/>
              <a:buChar char="•"/>
            </a:pPr>
            <a:r>
              <a:rPr lang="en-US" dirty="0"/>
              <a:t>Administrative cost issues</a:t>
            </a:r>
          </a:p>
          <a:p>
            <a:pPr marL="457200" indent="-457200">
              <a:buFont typeface="Arial" panose="020B0604020202020204" pitchFamily="34" charset="0"/>
              <a:buChar char="•"/>
            </a:pPr>
            <a:r>
              <a:rPr lang="en-US" dirty="0"/>
              <a:t>Indirect cost issues</a:t>
            </a:r>
          </a:p>
          <a:p>
            <a:pPr marL="457200" indent="-457200">
              <a:buFont typeface="Arial" panose="020B0604020202020204" pitchFamily="34" charset="0"/>
              <a:buChar char="•"/>
            </a:pPr>
            <a:r>
              <a:rPr lang="en-US" dirty="0"/>
              <a:t>Question and disallowed </a:t>
            </a:r>
            <a:r>
              <a:rPr lang="en-US" dirty="0" smtClean="0"/>
              <a:t>costs/ID’s and FD’s</a:t>
            </a:r>
            <a:endParaRPr lang="en-US" dirty="0"/>
          </a:p>
          <a:p>
            <a:pPr marL="457200" indent="-457200">
              <a:buFont typeface="Arial" panose="020B0604020202020204" pitchFamily="34" charset="0"/>
              <a:buChar char="•"/>
            </a:pPr>
            <a:r>
              <a:rPr lang="en-US" dirty="0" smtClean="0"/>
              <a:t>Budget </a:t>
            </a:r>
            <a:r>
              <a:rPr lang="en-US" dirty="0"/>
              <a:t>realignments</a:t>
            </a:r>
          </a:p>
          <a:p>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48</a:t>
            </a:fld>
            <a:endParaRPr lang="en-US" dirty="0"/>
          </a:p>
        </p:txBody>
      </p:sp>
    </p:spTree>
    <p:extLst>
      <p:ext uri="{BB962C8B-B14F-4D97-AF65-F5344CB8AC3E}">
        <p14:creationId xmlns:p14="http://schemas.microsoft.com/office/powerpoint/2010/main" val="1473951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Refunds</a:t>
            </a:r>
            <a:endParaRPr lang="en-US" dirty="0"/>
          </a:p>
        </p:txBody>
      </p:sp>
      <p:sp>
        <p:nvSpPr>
          <p:cNvPr id="9" name="Text Placeholder 8"/>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29 CFR 97.50(d), 97.51(b) </a:t>
            </a:r>
          </a:p>
          <a:p>
            <a:pPr marL="457200" indent="-457200">
              <a:buFont typeface="Arial" panose="020B0604020202020204" pitchFamily="34" charset="0"/>
              <a:buChar char="•"/>
            </a:pPr>
            <a:r>
              <a:rPr lang="en-US" dirty="0" smtClean="0"/>
              <a:t>29 CFR 95.71(d), 95.72(a)</a:t>
            </a:r>
          </a:p>
          <a:p>
            <a:pPr marL="457200" indent="-457200">
              <a:buFont typeface="Arial" panose="020B0604020202020204" pitchFamily="34" charset="0"/>
              <a:buChar char="•"/>
            </a:pPr>
            <a:r>
              <a:rPr lang="en-US" dirty="0" smtClean="0"/>
              <a:t>Grant closeout does not affect recipients obligation to return funds due to DOL as a result of refund.</a:t>
            </a:r>
          </a:p>
          <a:p>
            <a:pPr marL="457200" indent="-457200">
              <a:buFont typeface="Arial" panose="020B0604020202020204" pitchFamily="34" charset="0"/>
              <a:buChar char="•"/>
            </a:pPr>
            <a:r>
              <a:rPr lang="en-US" dirty="0" smtClean="0"/>
              <a:t>Prompt refund of any balances of unobligated funds.</a:t>
            </a:r>
          </a:p>
          <a:p>
            <a:pPr marL="457200" indent="-457200">
              <a:buFont typeface="Arial" panose="020B0604020202020204" pitchFamily="34" charset="0"/>
              <a:buChar char="•"/>
            </a:pPr>
            <a:r>
              <a:rPr lang="en-US" dirty="0" smtClean="0"/>
              <a:t>Refunds may require revising final expenditure report.</a:t>
            </a:r>
          </a:p>
          <a:p>
            <a:pPr marL="457200" indent="-457200">
              <a:buFont typeface="Arial" panose="020B0604020202020204" pitchFamily="34" charset="0"/>
              <a:buChar char="•"/>
            </a:pPr>
            <a:r>
              <a:rPr lang="en-US" dirty="0" smtClean="0"/>
              <a:t>Refunds can be electronically through PMS or via check.</a:t>
            </a:r>
          </a:p>
          <a:p>
            <a:pPr marL="457200" indent="-457200">
              <a:buFont typeface="Arial" panose="020B0604020202020204" pitchFamily="34" charset="0"/>
              <a:buChar char="•"/>
            </a:pPr>
            <a:endParaRPr lang="en-US"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4E8E615-DDF5-41E1-AA26-44423466D30B}" type="slidenum">
              <a:rPr lang="en-US" smtClean="0"/>
              <a:pPr/>
              <a:t>49</a:t>
            </a:fld>
            <a:endParaRPr lang="en-US" dirty="0"/>
          </a:p>
        </p:txBody>
      </p:sp>
    </p:spTree>
    <p:extLst>
      <p:ext uri="{BB962C8B-B14F-4D97-AF65-F5344CB8AC3E}">
        <p14:creationId xmlns:p14="http://schemas.microsoft.com/office/powerpoint/2010/main" val="122455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042987"/>
          </a:xfrm>
        </p:spPr>
        <p:txBody>
          <a:bodyPr anchor="ctr">
            <a:normAutofit/>
          </a:bodyPr>
          <a:lstStyle/>
          <a:p>
            <a:pPr marL="0" indent="0" algn="r">
              <a:spcBef>
                <a:spcPts val="0"/>
              </a:spcBef>
              <a:buNone/>
            </a:pPr>
            <a:r>
              <a:rPr lang="en-US" sz="2000" b="1" dirty="0" smtClean="0">
                <a:solidFill>
                  <a:schemeClr val="tx1">
                    <a:lumMod val="75000"/>
                    <a:lumOff val="25000"/>
                  </a:schemeClr>
                </a:solidFill>
              </a:rPr>
              <a:t>Cheryl Martin</a:t>
            </a: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Final Performance and</a:t>
            </a:r>
            <a:br>
              <a:rPr lang="en-US" dirty="0" smtClean="0">
                <a:latin typeface="Franklin Gothic Medium" panose="020B0603020102020204" pitchFamily="34" charset="0"/>
              </a:rPr>
            </a:br>
            <a:r>
              <a:rPr lang="en-US" dirty="0" smtClean="0">
                <a:latin typeface="Franklin Gothic Medium" panose="020B0603020102020204" pitchFamily="34" charset="0"/>
              </a:rPr>
              <a:t>Progress Reports</a:t>
            </a:r>
            <a:br>
              <a:rPr lang="en-US" dirty="0" smtClean="0">
                <a:latin typeface="Franklin Gothic Medium" panose="020B0603020102020204" pitchFamily="34" charset="0"/>
              </a:rPr>
            </a:br>
            <a:r>
              <a:rPr lang="en-US" dirty="0">
                <a:latin typeface="Franklin Gothic Medium" panose="020B0603020102020204" pitchFamily="34" charset="0"/>
              </a:rPr>
              <a:t>(</a:t>
            </a:r>
            <a:r>
              <a:rPr lang="en-US" dirty="0" smtClean="0">
                <a:latin typeface="Franklin Gothic Medium" panose="020B0603020102020204" pitchFamily="34" charset="0"/>
              </a:rPr>
              <a:t>and other numbers)</a:t>
            </a:r>
            <a:endParaRPr lang="en-US" dirty="0">
              <a:latin typeface="Franklin Gothic Medium" panose="020B0603020102020204" pitchFamily="34" charset="0"/>
            </a:endParaRPr>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4E8E615-DDF5-41E1-AA26-44423466D30B}" type="slidenum">
              <a:rPr lang="en-US" smtClean="0"/>
              <a:pPr/>
              <a:t>5</a:t>
            </a:fld>
            <a:endParaRPr lang="en-US"/>
          </a:p>
        </p:txBody>
      </p:sp>
    </p:spTree>
    <p:extLst>
      <p:ext uri="{BB962C8B-B14F-4D97-AF65-F5344CB8AC3E}">
        <p14:creationId xmlns:p14="http://schemas.microsoft.com/office/powerpoint/2010/main" val="1730320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457200" indent="-457200">
              <a:buFont typeface="Arial" panose="020B0604020202020204" pitchFamily="34" charset="0"/>
              <a:buChar char="•"/>
            </a:pPr>
            <a:r>
              <a:rPr lang="en-US" dirty="0"/>
              <a:t>Does marking “Yes” on Box 6 on the ETA 9130 trigger the closeout process?</a:t>
            </a:r>
          </a:p>
          <a:p>
            <a:pPr marL="457200" indent="-457200">
              <a:buFont typeface="Arial" panose="020B0604020202020204" pitchFamily="34" charset="0"/>
              <a:buChar char="•"/>
            </a:pPr>
            <a:r>
              <a:rPr lang="en-US" dirty="0"/>
              <a:t>Grant ends September 30, when does the grantee need to submit the final 9130 and the Closeout 9130</a:t>
            </a:r>
            <a:r>
              <a:rPr lang="en-US" dirty="0" smtClean="0"/>
              <a:t>?</a:t>
            </a:r>
          </a:p>
          <a:p>
            <a:pPr marL="1023938" lvl="2" indent="-457200"/>
            <a:r>
              <a:rPr lang="en-US" dirty="0"/>
              <a:t>November 15, 2016/December 30, </a:t>
            </a:r>
            <a:r>
              <a:rPr lang="en-US" dirty="0" smtClean="0"/>
              <a:t>2016</a:t>
            </a:r>
          </a:p>
          <a:p>
            <a:pPr marL="457200" indent="-457200">
              <a:buFont typeface="Arial" panose="020B0604020202020204" pitchFamily="34" charset="0"/>
              <a:buChar char="•"/>
            </a:pPr>
            <a:r>
              <a:rPr lang="en-US" dirty="0" smtClean="0"/>
              <a:t>When is the last time I can draw down funds?</a:t>
            </a:r>
          </a:p>
          <a:p>
            <a:pPr marL="1023938" lvl="2" indent="-457200"/>
            <a:r>
              <a:rPr lang="en-US" dirty="0" smtClean="0"/>
              <a:t>December </a:t>
            </a:r>
            <a:r>
              <a:rPr lang="en-US" dirty="0"/>
              <a:t>30, </a:t>
            </a:r>
            <a:r>
              <a:rPr lang="en-US" dirty="0" smtClean="0"/>
              <a:t>2016</a:t>
            </a:r>
          </a:p>
          <a:p>
            <a:pPr marL="457200" indent="-457200">
              <a:buFont typeface="Arial" panose="020B0604020202020204" pitchFamily="34" charset="0"/>
              <a:buChar char="•"/>
            </a:pPr>
            <a:r>
              <a:rPr lang="en-US" dirty="0" smtClean="0"/>
              <a:t>Can stand-in costs be used to pay disallowed costs?</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50</a:t>
            </a:fld>
            <a:endParaRPr lang="en-US" dirty="0"/>
          </a:p>
        </p:txBody>
      </p:sp>
    </p:spTree>
    <p:extLst>
      <p:ext uri="{BB962C8B-B14F-4D97-AF65-F5344CB8AC3E}">
        <p14:creationId xmlns:p14="http://schemas.microsoft.com/office/powerpoint/2010/main" val="2711572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50" y="1600200"/>
            <a:ext cx="6026484" cy="3505200"/>
          </a:xfrm>
          <a:prstGeom prst="rect">
            <a:avLst/>
          </a:prstGeom>
          <a:ln w="57150"/>
        </p:spPr>
        <p:style>
          <a:lnRef idx="0">
            <a:schemeClr val="accent4"/>
          </a:lnRef>
          <a:fillRef idx="3">
            <a:schemeClr val="accent4"/>
          </a:fillRef>
          <a:effectRef idx="3">
            <a:schemeClr val="accent4"/>
          </a:effectRef>
          <a:fontRef idx="minor">
            <a:schemeClr val="lt1"/>
          </a:fontRef>
        </p:style>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4E8E615-DDF5-41E1-AA26-44423466D30B}" type="slidenum">
              <a:rPr lang="en-US" smtClean="0"/>
              <a:pPr/>
              <a:t>51</a:t>
            </a:fld>
            <a:endParaRPr lang="en-US" dirty="0"/>
          </a:p>
        </p:txBody>
      </p:sp>
    </p:spTree>
    <p:extLst>
      <p:ext uri="{BB962C8B-B14F-4D97-AF65-F5344CB8AC3E}">
        <p14:creationId xmlns:p14="http://schemas.microsoft.com/office/powerpoint/2010/main" val="2164523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spcAft>
                <a:spcPts val="0"/>
              </a:spcAft>
              <a:buNone/>
            </a:pPr>
            <a:r>
              <a:rPr lang="en-US" sz="2200" dirty="0" smtClean="0">
                <a:solidFill>
                  <a:srgbClr val="000000"/>
                </a:solidFill>
              </a:rPr>
              <a:t>Please refer to the grantee closeout FAQ included in the handouts with this webinar.  It will also be posted on the TAACCCT site below shortly, </a:t>
            </a:r>
          </a:p>
          <a:p>
            <a:pPr marL="0" indent="0" algn="ctr">
              <a:spcAft>
                <a:spcPts val="0"/>
              </a:spcAft>
              <a:buNone/>
            </a:pPr>
            <a:r>
              <a:rPr lang="en-US" sz="2200" dirty="0" smtClean="0">
                <a:solidFill>
                  <a:srgbClr val="000000"/>
                </a:solidFill>
              </a:rPr>
              <a:t>under Grants Management/Round 2 Closeout.</a:t>
            </a:r>
          </a:p>
          <a:p>
            <a:pPr marL="0" indent="0" algn="ctr">
              <a:spcAft>
                <a:spcPts val="0"/>
              </a:spcAft>
              <a:buNone/>
            </a:pPr>
            <a:endParaRPr lang="en-US" sz="2200" dirty="0">
              <a:solidFill>
                <a:srgbClr val="000000"/>
              </a:solidFill>
            </a:endParaRPr>
          </a:p>
          <a:p>
            <a:pPr marL="0" indent="0" algn="ctr">
              <a:spcAft>
                <a:spcPts val="0"/>
              </a:spcAft>
              <a:buNone/>
            </a:pPr>
            <a:r>
              <a:rPr lang="en-US" sz="2200" dirty="0" smtClean="0">
                <a:solidFill>
                  <a:srgbClr val="000000"/>
                </a:solidFill>
              </a:rPr>
              <a:t>Find resources for TAACCCT success at:</a:t>
            </a:r>
          </a:p>
          <a:p>
            <a:pPr marL="0" indent="0" algn="ctr">
              <a:spcAft>
                <a:spcPts val="0"/>
              </a:spcAft>
              <a:buNone/>
            </a:pPr>
            <a:r>
              <a:rPr lang="en-US" sz="2200" dirty="0" smtClean="0">
                <a:solidFill>
                  <a:srgbClr val="17375E"/>
                </a:solidFill>
                <a:hlinkClick r:id="rId3"/>
              </a:rPr>
              <a:t>https://etagrantees.workforce3one.org</a:t>
            </a:r>
            <a:r>
              <a:rPr lang="en-US" sz="2200" dirty="0" smtClean="0">
                <a:solidFill>
                  <a:srgbClr val="17375E"/>
                </a:solidFill>
              </a:rPr>
              <a:t> </a:t>
            </a:r>
          </a:p>
          <a:p>
            <a:pPr marL="0" indent="0" algn="ctr">
              <a:spcAft>
                <a:spcPts val="0"/>
              </a:spcAft>
              <a:buNone/>
            </a:pPr>
            <a:endParaRPr lang="en-US" sz="2200" dirty="0">
              <a:solidFill>
                <a:srgbClr val="17375E"/>
              </a:solidFill>
            </a:endParaRPr>
          </a:p>
          <a:p>
            <a:pPr marL="0" indent="0" algn="ctr">
              <a:spcAft>
                <a:spcPts val="0"/>
              </a:spcAft>
              <a:buNone/>
            </a:pPr>
            <a:r>
              <a:rPr lang="en-US" sz="2200" dirty="0" smtClean="0">
                <a:solidFill>
                  <a:srgbClr val="000000"/>
                </a:solidFill>
              </a:rPr>
              <a:t>Subscribe to TLN resources, ask questions or </a:t>
            </a:r>
            <a:r>
              <a:rPr lang="en-US" sz="2200" dirty="0">
                <a:solidFill>
                  <a:srgbClr val="000000"/>
                </a:solidFill>
              </a:rPr>
              <a:t>connect with peers </a:t>
            </a:r>
            <a:r>
              <a:rPr lang="en-US" sz="2200" dirty="0" smtClean="0">
                <a:solidFill>
                  <a:srgbClr val="000000"/>
                </a:solidFill>
              </a:rPr>
              <a:t>at </a:t>
            </a:r>
            <a:r>
              <a:rPr lang="en-US" sz="2200" dirty="0">
                <a:solidFill>
                  <a:srgbClr val="17375E"/>
                </a:solidFill>
                <a:hlinkClick r:id="rId4"/>
              </a:rPr>
              <a:t>TAACCCT@dol.gov</a:t>
            </a:r>
            <a:r>
              <a:rPr lang="en-US" sz="2200" dirty="0">
                <a:solidFill>
                  <a:srgbClr val="17375E"/>
                </a:solidFill>
              </a:rPr>
              <a:t> </a:t>
            </a:r>
          </a:p>
          <a:p>
            <a:pPr marL="0" indent="0" algn="ctr">
              <a:spcAft>
                <a:spcPts val="0"/>
              </a:spcAft>
              <a:buNone/>
            </a:pPr>
            <a:endParaRPr lang="en-US" sz="2400" dirty="0"/>
          </a:p>
        </p:txBody>
      </p:sp>
      <p:sp>
        <p:nvSpPr>
          <p:cNvPr id="2" name="Rectangle 1"/>
          <p:cNvSpPr/>
          <p:nvPr/>
        </p:nvSpPr>
        <p:spPr>
          <a:xfrm>
            <a:off x="2514600" y="152400"/>
            <a:ext cx="4648200" cy="830997"/>
          </a:xfrm>
          <a:prstGeom prst="rect">
            <a:avLst/>
          </a:prstGeom>
        </p:spPr>
        <p:txBody>
          <a:bodyPr wrap="square">
            <a:spAutoFit/>
          </a:bodyPr>
          <a:lstStyle/>
          <a:p>
            <a:pPr algn="ctr"/>
            <a:r>
              <a:rPr lang="en-US" sz="4800" b="1" i="1" dirty="0">
                <a:solidFill>
                  <a:schemeClr val="tx2">
                    <a:lumMod val="75000"/>
                  </a:schemeClr>
                </a:solidFill>
                <a:effectLst>
                  <a:outerShdw blurRad="38100" dist="38100" dir="2700000" algn="tl">
                    <a:srgbClr val="000000">
                      <a:alpha val="43137"/>
                    </a:srgbClr>
                  </a:outerShdw>
                </a:effectLst>
              </a:rPr>
              <a:t>Thank You!</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52</a:t>
            </a:fld>
            <a:endParaRPr lang="en-US" dirty="0"/>
          </a:p>
        </p:txBody>
      </p:sp>
    </p:spTree>
    <p:extLst>
      <p:ext uri="{BB962C8B-B14F-4D97-AF65-F5344CB8AC3E}">
        <p14:creationId xmlns:p14="http://schemas.microsoft.com/office/powerpoint/2010/main" val="3314550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 Up</a:t>
            </a:r>
            <a:endParaRPr lang="en-US" dirty="0"/>
          </a:p>
        </p:txBody>
      </p:sp>
      <p:sp>
        <p:nvSpPr>
          <p:cNvPr id="3" name="Content Placeholder 2"/>
          <p:cNvSpPr>
            <a:spLocks noGrp="1"/>
          </p:cNvSpPr>
          <p:nvPr>
            <p:ph idx="1"/>
          </p:nvPr>
        </p:nvSpPr>
        <p:spPr/>
        <p:txBody>
          <a:bodyPr>
            <a:normAutofit/>
          </a:bodyPr>
          <a:lstStyle/>
          <a:p>
            <a:pPr marL="0" indent="0"/>
            <a:endParaRPr lang="en-US" b="0" dirty="0" smtClean="0"/>
          </a:p>
          <a:p>
            <a:pPr marL="457200" indent="-457200">
              <a:buFont typeface="Arial" panose="020B0604020202020204" pitchFamily="34" charset="0"/>
              <a:buChar char="•"/>
            </a:pPr>
            <a:r>
              <a:rPr lang="en-US" b="0" dirty="0" smtClean="0"/>
              <a:t>We will be sending some Round 2 Grantees a </a:t>
            </a:r>
            <a:r>
              <a:rPr lang="en-US" b="0" dirty="0"/>
              <a:t>data validity task after </a:t>
            </a:r>
            <a:r>
              <a:rPr lang="en-US" b="0" dirty="0" smtClean="0"/>
              <a:t>2015 (Year 3) APRs </a:t>
            </a:r>
            <a:r>
              <a:rPr lang="en-US" b="0" dirty="0"/>
              <a:t>are closed </a:t>
            </a:r>
            <a:r>
              <a:rPr lang="en-US" b="0" dirty="0" smtClean="0"/>
              <a:t>out.</a:t>
            </a:r>
            <a:endParaRPr lang="en-US" b="0" dirty="0"/>
          </a:p>
          <a:p>
            <a:pPr marL="457200" indent="-457200">
              <a:buFont typeface="Arial" panose="020B0604020202020204" pitchFamily="34" charset="0"/>
              <a:buChar char="•"/>
            </a:pPr>
            <a:r>
              <a:rPr lang="en-US" b="0" dirty="0" smtClean="0"/>
              <a:t>Urban Institute will be sending out a grantee survey.</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dirty="0" smtClean="0"/>
              <a:t>PLEASE NOTE:  </a:t>
            </a:r>
            <a:r>
              <a:rPr lang="en-US" b="0" dirty="0" smtClean="0"/>
              <a:t>This information supersedes that provided in the closeout Webinar from June 24, 2015.   </a:t>
            </a:r>
            <a:endParaRPr lang="en-US" b="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6</a:t>
            </a:fld>
            <a:endParaRPr lang="en-US" dirty="0"/>
          </a:p>
        </p:txBody>
      </p:sp>
    </p:spTree>
    <p:extLst>
      <p:ext uri="{BB962C8B-B14F-4D97-AF65-F5344CB8AC3E}">
        <p14:creationId xmlns:p14="http://schemas.microsoft.com/office/powerpoint/2010/main" val="71841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Progress Reports</a:t>
            </a:r>
            <a:endParaRPr lang="en-US" dirty="0"/>
          </a:p>
        </p:txBody>
      </p:sp>
      <p:sp>
        <p:nvSpPr>
          <p:cNvPr id="3" name="Content Placeholder 2"/>
          <p:cNvSpPr>
            <a:spLocks noGrp="1"/>
          </p:cNvSpPr>
          <p:nvPr>
            <p:ph idx="1"/>
          </p:nvPr>
        </p:nvSpPr>
        <p:spPr/>
        <p:txBody>
          <a:bodyPr/>
          <a:lstStyle/>
          <a:p>
            <a:pPr marL="0" indent="0"/>
            <a:r>
              <a:rPr lang="en-US" dirty="0" smtClean="0"/>
              <a:t>The last Quarterly Progress and Annual Performance Reports will serve as the grant’s Final Performance and Outcomes Report. </a:t>
            </a:r>
          </a:p>
          <a:p>
            <a:pPr marL="582613" lvl="1" indent="-457200"/>
            <a:r>
              <a:rPr lang="en-US" dirty="0" smtClean="0"/>
              <a:t>The final QNPR will provide both quarterly and cumulative information on grant activity</a:t>
            </a:r>
          </a:p>
          <a:p>
            <a:pPr marL="582613" lvl="1" indent="-457200"/>
            <a:r>
              <a:rPr lang="en-US" dirty="0" smtClean="0"/>
              <a:t>The final APR will provide annual information on grant activity from October 1, 2015 to September 30, 2016 (the fourth year only)  </a:t>
            </a:r>
          </a:p>
          <a:p>
            <a:pPr marL="1023938" lvl="2" indent="-457200"/>
            <a:r>
              <a:rPr lang="en-US" dirty="0" smtClean="0"/>
              <a:t>The system will  automatically aggregate all four years in the “thermometer” reports to provide cumulative data</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7</a:t>
            </a:fld>
            <a:endParaRPr lang="en-US" dirty="0"/>
          </a:p>
        </p:txBody>
      </p:sp>
    </p:spTree>
    <p:extLst>
      <p:ext uri="{BB962C8B-B14F-4D97-AF65-F5344CB8AC3E}">
        <p14:creationId xmlns:p14="http://schemas.microsoft.com/office/powerpoint/2010/main" val="1774501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to Report</a:t>
            </a:r>
            <a:endParaRPr lang="en-US" dirty="0"/>
          </a:p>
        </p:txBody>
      </p:sp>
      <p:sp>
        <p:nvSpPr>
          <p:cNvPr id="3" name="Content Placeholder 2"/>
          <p:cNvSpPr>
            <a:spLocks noGrp="1"/>
          </p:cNvSpPr>
          <p:nvPr>
            <p:ph idx="1"/>
          </p:nvPr>
        </p:nvSpPr>
        <p:spPr/>
        <p:txBody>
          <a:bodyPr/>
          <a:lstStyle/>
          <a:p>
            <a:pPr marL="0" indent="0"/>
            <a:r>
              <a:rPr lang="en-US" dirty="0" smtClean="0"/>
              <a:t>Reporting Requirement: </a:t>
            </a:r>
          </a:p>
          <a:p>
            <a:pPr marL="285750" indent="0"/>
            <a:r>
              <a:rPr lang="en-US" b="0" dirty="0" smtClean="0"/>
              <a:t>Not </a:t>
            </a:r>
            <a:r>
              <a:rPr lang="en-US" b="0" dirty="0"/>
              <a:t>later than </a:t>
            </a:r>
            <a:r>
              <a:rPr lang="en-US" b="0" dirty="0" smtClean="0"/>
              <a:t>45 days </a:t>
            </a:r>
            <a:r>
              <a:rPr lang="en-US" b="0" dirty="0"/>
              <a:t>after the end of the </a:t>
            </a:r>
            <a:r>
              <a:rPr lang="en-US" b="0" dirty="0" smtClean="0"/>
              <a:t>reporting period.</a:t>
            </a:r>
          </a:p>
          <a:p>
            <a:pPr marL="285750" indent="0"/>
            <a:endParaRPr lang="en-US" dirty="0" smtClean="0"/>
          </a:p>
          <a:p>
            <a:pPr marL="0" indent="0"/>
            <a:r>
              <a:rPr lang="en-US" dirty="0" smtClean="0"/>
              <a:t>For grants ending September 30, 2016:</a:t>
            </a:r>
          </a:p>
          <a:p>
            <a:pPr marL="582613" lvl="1" indent="-457200"/>
            <a:r>
              <a:rPr lang="en-US" dirty="0" smtClean="0"/>
              <a:t>Final QNPR is due not later than November 14, 2016</a:t>
            </a:r>
          </a:p>
          <a:p>
            <a:pPr marL="582613" lvl="1" indent="-457200"/>
            <a:r>
              <a:rPr lang="en-US" dirty="0"/>
              <a:t>Final APR is due not later than November </a:t>
            </a:r>
            <a:r>
              <a:rPr lang="en-US" dirty="0" smtClean="0"/>
              <a:t>14, 2016</a:t>
            </a:r>
            <a:endParaRPr lang="en-US" dirty="0"/>
          </a:p>
          <a:p>
            <a:pPr marL="582613" lvl="1" indent="-457200"/>
            <a:r>
              <a:rPr lang="en-US" dirty="0"/>
              <a:t>Avoid reporting system lockout</a:t>
            </a:r>
          </a:p>
          <a:p>
            <a:pPr marL="582613" lvl="1" indent="-457200"/>
            <a:r>
              <a:rPr lang="en-US" dirty="0"/>
              <a:t>Corrections, as necessary</a:t>
            </a:r>
          </a:p>
          <a:p>
            <a:endParaRPr lang="en-US" dirty="0" smtClean="0"/>
          </a:p>
          <a:p>
            <a:pPr marL="125413" lvl="1" indent="0">
              <a:buNone/>
            </a:pPr>
            <a:endParaRPr lang="en-US" dirty="0" smtClean="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8</a:t>
            </a:fld>
            <a:endParaRPr lang="en-US" dirty="0"/>
          </a:p>
        </p:txBody>
      </p:sp>
    </p:spTree>
    <p:extLst>
      <p:ext uri="{BB962C8B-B14F-4D97-AF65-F5344CB8AC3E}">
        <p14:creationId xmlns:p14="http://schemas.microsoft.com/office/powerpoint/2010/main" val="285576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Quarterly Narrative Progress Report</a:t>
            </a:r>
          </a:p>
          <a:p>
            <a:pPr marL="463550" lvl="1" indent="-338138">
              <a:spcBef>
                <a:spcPts val="0"/>
              </a:spcBef>
            </a:pPr>
            <a:r>
              <a:rPr lang="en-US" dirty="0" smtClean="0"/>
              <a:t>Information on grant activities during the </a:t>
            </a:r>
            <a:r>
              <a:rPr lang="en-US" b="1" dirty="0" smtClean="0"/>
              <a:t>last quarter </a:t>
            </a:r>
            <a:r>
              <a:rPr lang="en-US" u="sng" dirty="0" smtClean="0"/>
              <a:t>and</a:t>
            </a:r>
            <a:r>
              <a:rPr lang="en-US" dirty="0" smtClean="0"/>
              <a:t> cumulative information on grant activities during the entire period of performance</a:t>
            </a:r>
          </a:p>
          <a:p>
            <a:pPr marL="0" indent="-1">
              <a:spcBef>
                <a:spcPts val="0"/>
              </a:spcBef>
            </a:pPr>
            <a:endParaRPr lang="en-US" dirty="0" smtClean="0"/>
          </a:p>
          <a:p>
            <a:pPr lvl="1" indent="-342900">
              <a:tabLst>
                <a:tab pos="625475" algn="l"/>
              </a:tabLst>
            </a:pPr>
            <a:r>
              <a:rPr lang="en-US" dirty="0"/>
              <a:t>For example</a:t>
            </a:r>
            <a:r>
              <a:rPr lang="en-US" dirty="0" smtClean="0"/>
              <a:t>:  Section C:  Status Update on Employer Involvement</a:t>
            </a:r>
          </a:p>
          <a:p>
            <a:pPr marL="630238" lvl="1" indent="0">
              <a:buNone/>
              <a:tabLst>
                <a:tab pos="698500" algn="l"/>
              </a:tabLst>
            </a:pPr>
            <a:r>
              <a:rPr lang="en-US" i="1" dirty="0" smtClean="0"/>
              <a:t>This quarter</a:t>
            </a:r>
            <a:r>
              <a:rPr lang="en-US" dirty="0" smtClean="0"/>
              <a:t>: One new employer interested in continuing to hire graduates </a:t>
            </a:r>
          </a:p>
          <a:p>
            <a:pPr marL="630238" lvl="1" indent="0">
              <a:buNone/>
              <a:tabLst>
                <a:tab pos="698500" algn="l"/>
              </a:tabLst>
            </a:pPr>
            <a:r>
              <a:rPr lang="en-US" i="1" dirty="0" smtClean="0"/>
              <a:t>Cumulative</a:t>
            </a:r>
            <a:r>
              <a:rPr lang="en-US" dirty="0"/>
              <a:t>: </a:t>
            </a:r>
            <a:r>
              <a:rPr lang="en-US" dirty="0" smtClean="0"/>
              <a:t>Seven employers total hired graduates throughout the grant period</a:t>
            </a:r>
            <a:endParaRPr lang="en-US" dirty="0"/>
          </a:p>
          <a:p>
            <a:pPr marL="0" indent="0"/>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8E615-DDF5-41E1-AA26-44423466D30B}"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0" y="1"/>
            <a:ext cx="9126020" cy="6858000"/>
          </a:xfrm>
          <a:prstGeom prst="rect">
            <a:avLst/>
          </a:prstGeom>
        </p:spPr>
      </p:pic>
    </p:spTree>
    <p:extLst>
      <p:ext uri="{BB962C8B-B14F-4D97-AF65-F5344CB8AC3E}">
        <p14:creationId xmlns:p14="http://schemas.microsoft.com/office/powerpoint/2010/main" val="3686508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AC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TACT Theme</Template>
  <TotalTime>10252</TotalTime>
  <Words>2119</Words>
  <Application>Microsoft Office PowerPoint</Application>
  <PresentationFormat>On-screen Show (4:3)</PresentationFormat>
  <Paragraphs>341</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Franklin Gothic Demi</vt:lpstr>
      <vt:lpstr>Franklin Gothic Medium</vt:lpstr>
      <vt:lpstr>Wingdings</vt:lpstr>
      <vt:lpstr>Wingdings 2</vt:lpstr>
      <vt:lpstr>TACT Theme</vt:lpstr>
      <vt:lpstr>Finishing Your TAACCCT Grant Successfully  Understanding Grant Closeout TAACCCT Round 2</vt:lpstr>
      <vt:lpstr>Agenda</vt:lpstr>
      <vt:lpstr>What is Our Legacy?</vt:lpstr>
      <vt:lpstr>SHOWCASE YOUR INNOVATION: Share your story!</vt:lpstr>
      <vt:lpstr>Final Performance and Progress Reports (and other numbers)</vt:lpstr>
      <vt:lpstr>Heads Up</vt:lpstr>
      <vt:lpstr>Final Progress Reports</vt:lpstr>
      <vt:lpstr>When to Report</vt:lpstr>
      <vt:lpstr>What to Report</vt:lpstr>
      <vt:lpstr>What to Report</vt:lpstr>
      <vt:lpstr>What to Report</vt:lpstr>
      <vt:lpstr>Supporting Documentation for Final Report</vt:lpstr>
      <vt:lpstr>FAQ</vt:lpstr>
      <vt:lpstr>What to Report</vt:lpstr>
      <vt:lpstr>FAQ</vt:lpstr>
      <vt:lpstr>Product Submission Process</vt:lpstr>
      <vt:lpstr>Grant Products and Deliverables</vt:lpstr>
      <vt:lpstr>Grant Products and Deliverables</vt:lpstr>
      <vt:lpstr>Grant Products and Deliverables</vt:lpstr>
      <vt:lpstr>FAQ</vt:lpstr>
      <vt:lpstr>FAQ</vt:lpstr>
      <vt:lpstr>FAQ</vt:lpstr>
      <vt:lpstr>FAQ</vt:lpstr>
      <vt:lpstr>FAQ</vt:lpstr>
      <vt:lpstr>Grant Closeout Process</vt:lpstr>
      <vt:lpstr>What is Grant Closeout?</vt:lpstr>
      <vt:lpstr>Who We Are</vt:lpstr>
      <vt:lpstr>Closeout Timeline</vt:lpstr>
      <vt:lpstr>Closeout Timeline (cont.)</vt:lpstr>
      <vt:lpstr>Closeout Timeline (cont.)</vt:lpstr>
      <vt:lpstr>Closeout Timeline (cont.)</vt:lpstr>
      <vt:lpstr>Closeout Deadlines – Rd. 2 Grantees</vt:lpstr>
      <vt:lpstr>Notification Letter</vt:lpstr>
      <vt:lpstr>End User Manual</vt:lpstr>
      <vt:lpstr>Submission Confirmation Letter</vt:lpstr>
      <vt:lpstr>Preliminary Settlement Letter</vt:lpstr>
      <vt:lpstr>Elements of the Grant Closeout Package</vt:lpstr>
      <vt:lpstr>Final Quarterly 9130</vt:lpstr>
      <vt:lpstr>Closeout Financial Report (Closeout 9130)</vt:lpstr>
      <vt:lpstr>Final Quarterly 9130/Closeout 9130</vt:lpstr>
      <vt:lpstr>Liquidation of Obligation</vt:lpstr>
      <vt:lpstr>Compliance </vt:lpstr>
      <vt:lpstr>Compliance – Budget and Costs</vt:lpstr>
      <vt:lpstr>Budget Realignments in Closeout</vt:lpstr>
      <vt:lpstr>Compliance – Indirect Costs</vt:lpstr>
      <vt:lpstr>Property Certification Form</vt:lpstr>
      <vt:lpstr>Common Misunderstandings</vt:lpstr>
      <vt:lpstr>Common issues Which Delay Closeout</vt:lpstr>
      <vt:lpstr>Refunds</vt:lpstr>
      <vt:lpstr>Frequently Asked Questions</vt:lpstr>
      <vt:lpstr>PowerPoint Presentation</vt:lpstr>
      <vt:lpstr>PowerPoint Presentation</vt:lpstr>
    </vt:vector>
  </TitlesOfParts>
  <Company>Employment &amp; Training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ducut.edward</dc:creator>
  <cp:lastModifiedBy>Eric Rooney</cp:lastModifiedBy>
  <cp:revision>210</cp:revision>
  <cp:lastPrinted>2015-11-05T14:19:02Z</cp:lastPrinted>
  <dcterms:created xsi:type="dcterms:W3CDTF">2014-03-04T15:26:59Z</dcterms:created>
  <dcterms:modified xsi:type="dcterms:W3CDTF">2015-11-05T15:39:01Z</dcterms:modified>
</cp:coreProperties>
</file>