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3"/>
  </p:notesMasterIdLst>
  <p:sldIdLst>
    <p:sldId id="256" r:id="rId2"/>
    <p:sldId id="294" r:id="rId3"/>
    <p:sldId id="295" r:id="rId4"/>
    <p:sldId id="259" r:id="rId5"/>
    <p:sldId id="292" r:id="rId6"/>
    <p:sldId id="266" r:id="rId7"/>
    <p:sldId id="336" r:id="rId8"/>
    <p:sldId id="331" r:id="rId9"/>
    <p:sldId id="318" r:id="rId10"/>
    <p:sldId id="333" r:id="rId11"/>
    <p:sldId id="323" r:id="rId12"/>
    <p:sldId id="324" r:id="rId13"/>
    <p:sldId id="341" r:id="rId14"/>
    <p:sldId id="335" r:id="rId15"/>
    <p:sldId id="319" r:id="rId16"/>
    <p:sldId id="301" r:id="rId17"/>
    <p:sldId id="299" r:id="rId18"/>
    <p:sldId id="317" r:id="rId19"/>
    <p:sldId id="300" r:id="rId20"/>
    <p:sldId id="343" r:id="rId21"/>
    <p:sldId id="326" r:id="rId22"/>
    <p:sldId id="325" r:id="rId23"/>
    <p:sldId id="334" r:id="rId24"/>
    <p:sldId id="339" r:id="rId25"/>
    <p:sldId id="316" r:id="rId26"/>
    <p:sldId id="337" r:id="rId27"/>
    <p:sldId id="327" r:id="rId28"/>
    <p:sldId id="338" r:id="rId29"/>
    <p:sldId id="304" r:id="rId30"/>
    <p:sldId id="303" r:id="rId31"/>
    <p:sldId id="342" r:id="rId32"/>
    <p:sldId id="305" r:id="rId33"/>
    <p:sldId id="306" r:id="rId34"/>
    <p:sldId id="328" r:id="rId35"/>
    <p:sldId id="329" r:id="rId36"/>
    <p:sldId id="330" r:id="rId37"/>
    <p:sldId id="313" r:id="rId38"/>
    <p:sldId id="312" r:id="rId39"/>
    <p:sldId id="314" r:id="rId40"/>
    <p:sldId id="283" r:id="rId41"/>
    <p:sldId id="315" r:id="rId42"/>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1838" autoAdjust="0"/>
  </p:normalViewPr>
  <p:slideViewPr>
    <p:cSldViewPr>
      <p:cViewPr>
        <p:scale>
          <a:sx n="75" d="100"/>
          <a:sy n="75" d="100"/>
        </p:scale>
        <p:origin x="-2664" y="-52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1BB58-F086-4C52-A5FF-1ACA3C58372F}"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6E85EA9D-F865-49C2-96F0-82F73BD9029B}">
      <dgm:prSet phldrT="[Text]"/>
      <dgm:spPr/>
      <dgm:t>
        <a:bodyPr/>
        <a:lstStyle/>
        <a:p>
          <a:r>
            <a:rPr lang="en-US" dirty="0" smtClean="0"/>
            <a:t>Unemployed</a:t>
          </a:r>
          <a:endParaRPr lang="en-US" dirty="0"/>
        </a:p>
      </dgm:t>
    </dgm:pt>
    <dgm:pt modelId="{6EAAC790-606E-4605-96D2-3FEDBE1CC856}" type="parTrans" cxnId="{A6F23B57-E176-4EB6-8409-B84D6E313EC5}">
      <dgm:prSet/>
      <dgm:spPr/>
      <dgm:t>
        <a:bodyPr/>
        <a:lstStyle/>
        <a:p>
          <a:endParaRPr lang="en-US"/>
        </a:p>
      </dgm:t>
    </dgm:pt>
    <dgm:pt modelId="{FCF35912-7F30-47E1-A9A3-1015F3B1CC55}" type="sibTrans" cxnId="{A6F23B57-E176-4EB6-8409-B84D6E313EC5}">
      <dgm:prSet/>
      <dgm:spPr/>
      <dgm:t>
        <a:bodyPr/>
        <a:lstStyle/>
        <a:p>
          <a:endParaRPr lang="en-US"/>
        </a:p>
      </dgm:t>
    </dgm:pt>
    <dgm:pt modelId="{9E881FA1-BFF8-40A6-9C21-6C42B2014DDF}">
      <dgm:prSet phldrT="[Text]" custT="1"/>
      <dgm:spPr/>
      <dgm:t>
        <a:bodyPr/>
        <a:lstStyle/>
        <a:p>
          <a:r>
            <a:rPr lang="en-US" sz="1800" dirty="0" smtClean="0"/>
            <a:t>Unemployed</a:t>
          </a:r>
        </a:p>
        <a:p>
          <a:r>
            <a:rPr lang="en-US" sz="1800" dirty="0" smtClean="0"/>
            <a:t>(Less that 27 Weeks)</a:t>
          </a:r>
          <a:endParaRPr lang="en-US" sz="1800" dirty="0"/>
        </a:p>
      </dgm:t>
    </dgm:pt>
    <dgm:pt modelId="{212A7DC8-DC4D-4073-ADE4-2CA3E73417EB}" type="parTrans" cxnId="{36E0B293-8E76-4D97-A44B-3A8CFBFDBA24}">
      <dgm:prSet/>
      <dgm:spPr/>
      <dgm:t>
        <a:bodyPr/>
        <a:lstStyle/>
        <a:p>
          <a:endParaRPr lang="en-US"/>
        </a:p>
      </dgm:t>
    </dgm:pt>
    <dgm:pt modelId="{7226F074-9D10-4B4E-B1E0-F3C7841B2B60}" type="sibTrans" cxnId="{36E0B293-8E76-4D97-A44B-3A8CFBFDBA24}">
      <dgm:prSet/>
      <dgm:spPr/>
      <dgm:t>
        <a:bodyPr/>
        <a:lstStyle/>
        <a:p>
          <a:endParaRPr lang="en-US"/>
        </a:p>
      </dgm:t>
    </dgm:pt>
    <dgm:pt modelId="{3DDF642B-D5EC-4577-A699-FE43C1FFE894}">
      <dgm:prSet phldrT="[Text]"/>
      <dgm:spPr/>
      <dgm:t>
        <a:bodyPr/>
        <a:lstStyle/>
        <a:p>
          <a:r>
            <a:rPr lang="en-US" dirty="0" smtClean="0"/>
            <a:t>Incumbent</a:t>
          </a:r>
          <a:endParaRPr lang="en-US" dirty="0"/>
        </a:p>
      </dgm:t>
    </dgm:pt>
    <dgm:pt modelId="{69CA72F6-B707-42BB-87AD-A6209D21B351}" type="parTrans" cxnId="{CC2AAD11-977E-45E1-9793-9F4EBA5A1C74}">
      <dgm:prSet/>
      <dgm:spPr/>
      <dgm:t>
        <a:bodyPr/>
        <a:lstStyle/>
        <a:p>
          <a:endParaRPr lang="en-US"/>
        </a:p>
      </dgm:t>
    </dgm:pt>
    <dgm:pt modelId="{B892371C-7241-4395-AFB7-C35A31FCFBC6}" type="sibTrans" cxnId="{CC2AAD11-977E-45E1-9793-9F4EBA5A1C74}">
      <dgm:prSet/>
      <dgm:spPr/>
      <dgm:t>
        <a:bodyPr/>
        <a:lstStyle/>
        <a:p>
          <a:endParaRPr lang="en-US"/>
        </a:p>
      </dgm:t>
    </dgm:pt>
    <dgm:pt modelId="{B74C107F-DECD-4281-9273-26661AE579BE}">
      <dgm:prSet phldrT="[Text]" custT="1"/>
      <dgm:spPr/>
      <dgm:t>
        <a:bodyPr/>
        <a:lstStyle/>
        <a:p>
          <a:r>
            <a:rPr lang="en-US" sz="1800" dirty="0" smtClean="0"/>
            <a:t>Incumbent</a:t>
          </a:r>
          <a:endParaRPr lang="en-US" sz="1800" dirty="0"/>
        </a:p>
      </dgm:t>
    </dgm:pt>
    <dgm:pt modelId="{F7296E43-2C12-4C65-8CAF-9DE01B9FCA1D}" type="parTrans" cxnId="{B41D7F73-E40D-4F4E-9D3D-71D0E5869058}">
      <dgm:prSet/>
      <dgm:spPr/>
      <dgm:t>
        <a:bodyPr/>
        <a:lstStyle/>
        <a:p>
          <a:endParaRPr lang="en-US"/>
        </a:p>
      </dgm:t>
    </dgm:pt>
    <dgm:pt modelId="{B700C6B2-B757-4C73-8E81-2D4F61C387AC}" type="sibTrans" cxnId="{B41D7F73-E40D-4F4E-9D3D-71D0E5869058}">
      <dgm:prSet/>
      <dgm:spPr/>
      <dgm:t>
        <a:bodyPr/>
        <a:lstStyle/>
        <a:p>
          <a:endParaRPr lang="en-US"/>
        </a:p>
      </dgm:t>
    </dgm:pt>
    <dgm:pt modelId="{5903CDBD-4B6C-4483-9BC0-5DBA97676E2C}">
      <dgm:prSet phldrT="[Text]"/>
      <dgm:spPr/>
      <dgm:t>
        <a:bodyPr/>
        <a:lstStyle/>
        <a:p>
          <a:r>
            <a:rPr lang="en-US" dirty="0" smtClean="0"/>
            <a:t>Long-Term Unemployed</a:t>
          </a:r>
          <a:endParaRPr lang="en-US" dirty="0"/>
        </a:p>
      </dgm:t>
    </dgm:pt>
    <dgm:pt modelId="{4A476634-92F4-4B6F-97DA-8CE982BF44A1}" type="parTrans" cxnId="{1AEFC719-4581-462A-89E8-1475A0E23898}">
      <dgm:prSet/>
      <dgm:spPr/>
      <dgm:t>
        <a:bodyPr/>
        <a:lstStyle/>
        <a:p>
          <a:endParaRPr lang="en-US"/>
        </a:p>
      </dgm:t>
    </dgm:pt>
    <dgm:pt modelId="{8B002DD8-899C-4063-8710-D589A9864962}" type="sibTrans" cxnId="{1AEFC719-4581-462A-89E8-1475A0E23898}">
      <dgm:prSet/>
      <dgm:spPr/>
      <dgm:t>
        <a:bodyPr/>
        <a:lstStyle/>
        <a:p>
          <a:endParaRPr lang="en-US"/>
        </a:p>
      </dgm:t>
    </dgm:pt>
    <dgm:pt modelId="{35B0BBB6-AD08-4CAF-A039-D0574A3662E4}">
      <dgm:prSet phldrT="[Text]" custT="1"/>
      <dgm:spPr>
        <a:solidFill>
          <a:schemeClr val="accent2">
            <a:lumMod val="40000"/>
            <a:lumOff val="60000"/>
            <a:alpha val="90000"/>
          </a:schemeClr>
        </a:solidFill>
      </dgm:spPr>
      <dgm:t>
        <a:bodyPr/>
        <a:lstStyle/>
        <a:p>
          <a:r>
            <a:rPr lang="en-US" sz="1800" dirty="0" smtClean="0"/>
            <a:t>Underemployed</a:t>
          </a:r>
        </a:p>
      </dgm:t>
    </dgm:pt>
    <dgm:pt modelId="{B2DDF8E8-5546-4931-95BA-8B59FEE43B3E}" type="parTrans" cxnId="{E2D4C912-5975-4540-84ED-D43888A53A48}">
      <dgm:prSet/>
      <dgm:spPr/>
      <dgm:t>
        <a:bodyPr/>
        <a:lstStyle/>
        <a:p>
          <a:endParaRPr lang="en-US"/>
        </a:p>
      </dgm:t>
    </dgm:pt>
    <dgm:pt modelId="{4A7586FA-E7AB-4845-961B-B92E498D448A}" type="sibTrans" cxnId="{E2D4C912-5975-4540-84ED-D43888A53A48}">
      <dgm:prSet/>
      <dgm:spPr/>
      <dgm:t>
        <a:bodyPr/>
        <a:lstStyle/>
        <a:p>
          <a:endParaRPr lang="en-US"/>
        </a:p>
      </dgm:t>
    </dgm:pt>
    <dgm:pt modelId="{7A1B212E-EEAA-40BE-804D-3EC470C972FA}">
      <dgm:prSet phldrT="[Text]" custT="1"/>
      <dgm:spPr/>
      <dgm:t>
        <a:bodyPr/>
        <a:lstStyle/>
        <a:p>
          <a:r>
            <a:rPr lang="en-US" sz="1800" dirty="0" smtClean="0"/>
            <a:t>LTU (Unemployed 27 Weeks or More)</a:t>
          </a:r>
          <a:endParaRPr lang="en-US" sz="1800" dirty="0"/>
        </a:p>
      </dgm:t>
    </dgm:pt>
    <dgm:pt modelId="{06454ED4-792E-4848-AAC1-8E0E075A8673}" type="parTrans" cxnId="{607FBE69-AF1E-4957-9BEB-27015E205E96}">
      <dgm:prSet/>
      <dgm:spPr/>
      <dgm:t>
        <a:bodyPr/>
        <a:lstStyle/>
        <a:p>
          <a:endParaRPr lang="en-US"/>
        </a:p>
      </dgm:t>
    </dgm:pt>
    <dgm:pt modelId="{FB133A8C-9949-4130-BF90-BB3867643DFD}" type="sibTrans" cxnId="{607FBE69-AF1E-4957-9BEB-27015E205E96}">
      <dgm:prSet/>
      <dgm:spPr/>
      <dgm:t>
        <a:bodyPr/>
        <a:lstStyle/>
        <a:p>
          <a:endParaRPr lang="en-US"/>
        </a:p>
      </dgm:t>
    </dgm:pt>
    <dgm:pt modelId="{24FCC55B-89E9-4604-BC09-F7AEDA35449E}" type="pres">
      <dgm:prSet presAssocID="{B481BB58-F086-4C52-A5FF-1ACA3C58372F}" presName="diagram" presStyleCnt="0">
        <dgm:presLayoutVars>
          <dgm:chPref val="1"/>
          <dgm:dir/>
          <dgm:animOne val="branch"/>
          <dgm:animLvl val="lvl"/>
          <dgm:resizeHandles/>
        </dgm:presLayoutVars>
      </dgm:prSet>
      <dgm:spPr/>
      <dgm:t>
        <a:bodyPr/>
        <a:lstStyle/>
        <a:p>
          <a:endParaRPr lang="en-US"/>
        </a:p>
      </dgm:t>
    </dgm:pt>
    <dgm:pt modelId="{8EE67D18-494E-447E-B9E0-0A71B55E5E14}" type="pres">
      <dgm:prSet presAssocID="{6E85EA9D-F865-49C2-96F0-82F73BD9029B}" presName="root" presStyleCnt="0"/>
      <dgm:spPr/>
    </dgm:pt>
    <dgm:pt modelId="{2E915518-6FEC-4922-A237-6938665CEEDA}" type="pres">
      <dgm:prSet presAssocID="{6E85EA9D-F865-49C2-96F0-82F73BD9029B}" presName="rootComposite" presStyleCnt="0"/>
      <dgm:spPr/>
    </dgm:pt>
    <dgm:pt modelId="{01F865FB-2575-423C-BEF5-CFA5DEA51FB9}" type="pres">
      <dgm:prSet presAssocID="{6E85EA9D-F865-49C2-96F0-82F73BD9029B}" presName="rootText" presStyleLbl="node1" presStyleIdx="0" presStyleCnt="3" custLinFactNeighborX="910" custLinFactNeighborY="-2231"/>
      <dgm:spPr/>
      <dgm:t>
        <a:bodyPr/>
        <a:lstStyle/>
        <a:p>
          <a:endParaRPr lang="en-US"/>
        </a:p>
      </dgm:t>
    </dgm:pt>
    <dgm:pt modelId="{01087EB1-31CC-4CF5-A094-CBDA6AA4EA62}" type="pres">
      <dgm:prSet presAssocID="{6E85EA9D-F865-49C2-96F0-82F73BD9029B}" presName="rootConnector" presStyleLbl="node1" presStyleIdx="0" presStyleCnt="3"/>
      <dgm:spPr/>
      <dgm:t>
        <a:bodyPr/>
        <a:lstStyle/>
        <a:p>
          <a:endParaRPr lang="en-US"/>
        </a:p>
      </dgm:t>
    </dgm:pt>
    <dgm:pt modelId="{BEDF702A-34A7-4143-97F0-3797DA41D0D5}" type="pres">
      <dgm:prSet presAssocID="{6E85EA9D-F865-49C2-96F0-82F73BD9029B}" presName="childShape" presStyleCnt="0"/>
      <dgm:spPr/>
    </dgm:pt>
    <dgm:pt modelId="{F062FA60-4AC6-4ACC-8CD1-142C949EADBA}" type="pres">
      <dgm:prSet presAssocID="{212A7DC8-DC4D-4073-ADE4-2CA3E73417EB}" presName="Name13" presStyleLbl="parChTrans1D2" presStyleIdx="0" presStyleCnt="4"/>
      <dgm:spPr/>
      <dgm:t>
        <a:bodyPr/>
        <a:lstStyle/>
        <a:p>
          <a:endParaRPr lang="en-US"/>
        </a:p>
      </dgm:t>
    </dgm:pt>
    <dgm:pt modelId="{51F2DC9E-0311-44EF-8A09-64C9085BD308}" type="pres">
      <dgm:prSet presAssocID="{9E881FA1-BFF8-40A6-9C21-6C42B2014DDF}" presName="childText" presStyleLbl="bgAcc1" presStyleIdx="0" presStyleCnt="4">
        <dgm:presLayoutVars>
          <dgm:bulletEnabled val="1"/>
        </dgm:presLayoutVars>
      </dgm:prSet>
      <dgm:spPr/>
      <dgm:t>
        <a:bodyPr/>
        <a:lstStyle/>
        <a:p>
          <a:endParaRPr lang="en-US"/>
        </a:p>
      </dgm:t>
    </dgm:pt>
    <dgm:pt modelId="{A617459A-6DA4-4A22-9443-A9EE3D37FBF6}" type="pres">
      <dgm:prSet presAssocID="{3DDF642B-D5EC-4577-A699-FE43C1FFE894}" presName="root" presStyleCnt="0"/>
      <dgm:spPr/>
    </dgm:pt>
    <dgm:pt modelId="{E8C2A800-744F-4BCF-9D49-B38CF8CFA063}" type="pres">
      <dgm:prSet presAssocID="{3DDF642B-D5EC-4577-A699-FE43C1FFE894}" presName="rootComposite" presStyleCnt="0"/>
      <dgm:spPr/>
    </dgm:pt>
    <dgm:pt modelId="{2A1CC420-1FAC-490C-A023-6E023BB5002A}" type="pres">
      <dgm:prSet presAssocID="{3DDF642B-D5EC-4577-A699-FE43C1FFE894}" presName="rootText" presStyleLbl="node1" presStyleIdx="1" presStyleCnt="3"/>
      <dgm:spPr/>
      <dgm:t>
        <a:bodyPr/>
        <a:lstStyle/>
        <a:p>
          <a:endParaRPr lang="en-US"/>
        </a:p>
      </dgm:t>
    </dgm:pt>
    <dgm:pt modelId="{5583CCCF-EFB6-49CD-A620-5C2853F7C502}" type="pres">
      <dgm:prSet presAssocID="{3DDF642B-D5EC-4577-A699-FE43C1FFE894}" presName="rootConnector" presStyleLbl="node1" presStyleIdx="1" presStyleCnt="3"/>
      <dgm:spPr/>
      <dgm:t>
        <a:bodyPr/>
        <a:lstStyle/>
        <a:p>
          <a:endParaRPr lang="en-US"/>
        </a:p>
      </dgm:t>
    </dgm:pt>
    <dgm:pt modelId="{5DB0D9AB-7B10-4EDD-BB13-1328019A590C}" type="pres">
      <dgm:prSet presAssocID="{3DDF642B-D5EC-4577-A699-FE43C1FFE894}" presName="childShape" presStyleCnt="0"/>
      <dgm:spPr/>
    </dgm:pt>
    <dgm:pt modelId="{418BE4E7-72E2-49A4-A252-913A20EF4973}" type="pres">
      <dgm:prSet presAssocID="{F7296E43-2C12-4C65-8CAF-9DE01B9FCA1D}" presName="Name13" presStyleLbl="parChTrans1D2" presStyleIdx="1" presStyleCnt="4"/>
      <dgm:spPr/>
      <dgm:t>
        <a:bodyPr/>
        <a:lstStyle/>
        <a:p>
          <a:endParaRPr lang="en-US"/>
        </a:p>
      </dgm:t>
    </dgm:pt>
    <dgm:pt modelId="{29BD8CE3-2C52-4FE7-9912-B460C9CB560A}" type="pres">
      <dgm:prSet presAssocID="{B74C107F-DECD-4281-9273-26661AE579BE}" presName="childText" presStyleLbl="bgAcc1" presStyleIdx="1" presStyleCnt="4">
        <dgm:presLayoutVars>
          <dgm:bulletEnabled val="1"/>
        </dgm:presLayoutVars>
      </dgm:prSet>
      <dgm:spPr/>
      <dgm:t>
        <a:bodyPr/>
        <a:lstStyle/>
        <a:p>
          <a:endParaRPr lang="en-US"/>
        </a:p>
      </dgm:t>
    </dgm:pt>
    <dgm:pt modelId="{2F84C372-7A5A-4083-B717-12A69AB1A260}" type="pres">
      <dgm:prSet presAssocID="{5903CDBD-4B6C-4483-9BC0-5DBA97676E2C}" presName="root" presStyleCnt="0"/>
      <dgm:spPr/>
    </dgm:pt>
    <dgm:pt modelId="{B344601B-075E-4167-A76A-24E03C711794}" type="pres">
      <dgm:prSet presAssocID="{5903CDBD-4B6C-4483-9BC0-5DBA97676E2C}" presName="rootComposite" presStyleCnt="0"/>
      <dgm:spPr/>
    </dgm:pt>
    <dgm:pt modelId="{453F807B-6FEA-4A59-AA6F-D173F79215CD}" type="pres">
      <dgm:prSet presAssocID="{5903CDBD-4B6C-4483-9BC0-5DBA97676E2C}" presName="rootText" presStyleLbl="node1" presStyleIdx="2" presStyleCnt="3"/>
      <dgm:spPr/>
      <dgm:t>
        <a:bodyPr/>
        <a:lstStyle/>
        <a:p>
          <a:endParaRPr lang="en-US"/>
        </a:p>
      </dgm:t>
    </dgm:pt>
    <dgm:pt modelId="{159547B8-8D70-4696-9AB0-5DC2B36A3DEE}" type="pres">
      <dgm:prSet presAssocID="{5903CDBD-4B6C-4483-9BC0-5DBA97676E2C}" presName="rootConnector" presStyleLbl="node1" presStyleIdx="2" presStyleCnt="3"/>
      <dgm:spPr/>
      <dgm:t>
        <a:bodyPr/>
        <a:lstStyle/>
        <a:p>
          <a:endParaRPr lang="en-US"/>
        </a:p>
      </dgm:t>
    </dgm:pt>
    <dgm:pt modelId="{E80CD170-CC89-4C53-932C-565523FD8337}" type="pres">
      <dgm:prSet presAssocID="{5903CDBD-4B6C-4483-9BC0-5DBA97676E2C}" presName="childShape" presStyleCnt="0"/>
      <dgm:spPr/>
    </dgm:pt>
    <dgm:pt modelId="{1C37AC01-1765-419D-AB7B-CC979A72BFAD}" type="pres">
      <dgm:prSet presAssocID="{06454ED4-792E-4848-AAC1-8E0E075A8673}" presName="Name13" presStyleLbl="parChTrans1D2" presStyleIdx="2" presStyleCnt="4"/>
      <dgm:spPr/>
      <dgm:t>
        <a:bodyPr/>
        <a:lstStyle/>
        <a:p>
          <a:endParaRPr lang="en-US"/>
        </a:p>
      </dgm:t>
    </dgm:pt>
    <dgm:pt modelId="{E32D5E65-64BB-4ABE-9974-7FD63F23FB66}" type="pres">
      <dgm:prSet presAssocID="{7A1B212E-EEAA-40BE-804D-3EC470C972FA}" presName="childText" presStyleLbl="bgAcc1" presStyleIdx="2" presStyleCnt="4">
        <dgm:presLayoutVars>
          <dgm:bulletEnabled val="1"/>
        </dgm:presLayoutVars>
      </dgm:prSet>
      <dgm:spPr/>
      <dgm:t>
        <a:bodyPr/>
        <a:lstStyle/>
        <a:p>
          <a:endParaRPr lang="en-US"/>
        </a:p>
      </dgm:t>
    </dgm:pt>
    <dgm:pt modelId="{D0353674-F5F0-4CA9-81A5-AE83EB734514}" type="pres">
      <dgm:prSet presAssocID="{B2DDF8E8-5546-4931-95BA-8B59FEE43B3E}" presName="Name13" presStyleLbl="parChTrans1D2" presStyleIdx="3" presStyleCnt="4"/>
      <dgm:spPr/>
      <dgm:t>
        <a:bodyPr/>
        <a:lstStyle/>
        <a:p>
          <a:endParaRPr lang="en-US"/>
        </a:p>
      </dgm:t>
    </dgm:pt>
    <dgm:pt modelId="{30B61F9D-F54F-44D6-8C4A-E9A5EA329930}" type="pres">
      <dgm:prSet presAssocID="{35B0BBB6-AD08-4CAF-A039-D0574A3662E4}" presName="childText" presStyleLbl="bgAcc1" presStyleIdx="3" presStyleCnt="4">
        <dgm:presLayoutVars>
          <dgm:bulletEnabled val="1"/>
        </dgm:presLayoutVars>
      </dgm:prSet>
      <dgm:spPr/>
      <dgm:t>
        <a:bodyPr/>
        <a:lstStyle/>
        <a:p>
          <a:endParaRPr lang="en-US"/>
        </a:p>
      </dgm:t>
    </dgm:pt>
  </dgm:ptLst>
  <dgm:cxnLst>
    <dgm:cxn modelId="{401E87E8-B124-4DED-BC14-791D11EC56EF}" type="presOf" srcId="{3DDF642B-D5EC-4577-A699-FE43C1FFE894}" destId="{2A1CC420-1FAC-490C-A023-6E023BB5002A}" srcOrd="0" destOrd="0" presId="urn:microsoft.com/office/officeart/2005/8/layout/hierarchy3"/>
    <dgm:cxn modelId="{C224DB29-BF53-412C-BD0D-661072E33105}" type="presOf" srcId="{5903CDBD-4B6C-4483-9BC0-5DBA97676E2C}" destId="{159547B8-8D70-4696-9AB0-5DC2B36A3DEE}" srcOrd="1" destOrd="0" presId="urn:microsoft.com/office/officeart/2005/8/layout/hierarchy3"/>
    <dgm:cxn modelId="{0F5BD96A-3086-4AE1-94EB-D59980C3F9D0}" type="presOf" srcId="{7A1B212E-EEAA-40BE-804D-3EC470C972FA}" destId="{E32D5E65-64BB-4ABE-9974-7FD63F23FB66}" srcOrd="0" destOrd="0" presId="urn:microsoft.com/office/officeart/2005/8/layout/hierarchy3"/>
    <dgm:cxn modelId="{DD04B3DE-6444-4091-921D-9F150D9682BE}" type="presOf" srcId="{5903CDBD-4B6C-4483-9BC0-5DBA97676E2C}" destId="{453F807B-6FEA-4A59-AA6F-D173F79215CD}" srcOrd="0" destOrd="0" presId="urn:microsoft.com/office/officeart/2005/8/layout/hierarchy3"/>
    <dgm:cxn modelId="{D8643DA7-8DDB-404B-BA37-6CD8CC4C8DAD}" type="presOf" srcId="{06454ED4-792E-4848-AAC1-8E0E075A8673}" destId="{1C37AC01-1765-419D-AB7B-CC979A72BFAD}" srcOrd="0" destOrd="0" presId="urn:microsoft.com/office/officeart/2005/8/layout/hierarchy3"/>
    <dgm:cxn modelId="{120BFCE4-4FC0-4598-BA4F-75344F5A5EAF}" type="presOf" srcId="{B74C107F-DECD-4281-9273-26661AE579BE}" destId="{29BD8CE3-2C52-4FE7-9912-B460C9CB560A}" srcOrd="0" destOrd="0" presId="urn:microsoft.com/office/officeart/2005/8/layout/hierarchy3"/>
    <dgm:cxn modelId="{CC2AAD11-977E-45E1-9793-9F4EBA5A1C74}" srcId="{B481BB58-F086-4C52-A5FF-1ACA3C58372F}" destId="{3DDF642B-D5EC-4577-A699-FE43C1FFE894}" srcOrd="1" destOrd="0" parTransId="{69CA72F6-B707-42BB-87AD-A6209D21B351}" sibTransId="{B892371C-7241-4395-AFB7-C35A31FCFBC6}"/>
    <dgm:cxn modelId="{0B1F46CF-325C-4C90-8B0E-0F003FCE623A}" type="presOf" srcId="{B481BB58-F086-4C52-A5FF-1ACA3C58372F}" destId="{24FCC55B-89E9-4604-BC09-F7AEDA35449E}" srcOrd="0" destOrd="0" presId="urn:microsoft.com/office/officeart/2005/8/layout/hierarchy3"/>
    <dgm:cxn modelId="{81EBFC38-C302-421C-BFDC-3E9EC6197948}" type="presOf" srcId="{6E85EA9D-F865-49C2-96F0-82F73BD9029B}" destId="{01F865FB-2575-423C-BEF5-CFA5DEA51FB9}" srcOrd="0" destOrd="0" presId="urn:microsoft.com/office/officeart/2005/8/layout/hierarchy3"/>
    <dgm:cxn modelId="{A29F524A-47AA-4D67-BA6F-EDF3A2E174D5}" type="presOf" srcId="{212A7DC8-DC4D-4073-ADE4-2CA3E73417EB}" destId="{F062FA60-4AC6-4ACC-8CD1-142C949EADBA}" srcOrd="0" destOrd="0" presId="urn:microsoft.com/office/officeart/2005/8/layout/hierarchy3"/>
    <dgm:cxn modelId="{607FBE69-AF1E-4957-9BEB-27015E205E96}" srcId="{5903CDBD-4B6C-4483-9BC0-5DBA97676E2C}" destId="{7A1B212E-EEAA-40BE-804D-3EC470C972FA}" srcOrd="0" destOrd="0" parTransId="{06454ED4-792E-4848-AAC1-8E0E075A8673}" sibTransId="{FB133A8C-9949-4130-BF90-BB3867643DFD}"/>
    <dgm:cxn modelId="{DF013ED1-7542-4638-8BF2-5DC214BF78A4}" type="presOf" srcId="{F7296E43-2C12-4C65-8CAF-9DE01B9FCA1D}" destId="{418BE4E7-72E2-49A4-A252-913A20EF4973}" srcOrd="0" destOrd="0" presId="urn:microsoft.com/office/officeart/2005/8/layout/hierarchy3"/>
    <dgm:cxn modelId="{C450C7A6-3A29-47B0-8FA7-2D79D1F7054F}" type="presOf" srcId="{9E881FA1-BFF8-40A6-9C21-6C42B2014DDF}" destId="{51F2DC9E-0311-44EF-8A09-64C9085BD308}" srcOrd="0" destOrd="0" presId="urn:microsoft.com/office/officeart/2005/8/layout/hierarchy3"/>
    <dgm:cxn modelId="{1AEFC719-4581-462A-89E8-1475A0E23898}" srcId="{B481BB58-F086-4C52-A5FF-1ACA3C58372F}" destId="{5903CDBD-4B6C-4483-9BC0-5DBA97676E2C}" srcOrd="2" destOrd="0" parTransId="{4A476634-92F4-4B6F-97DA-8CE982BF44A1}" sibTransId="{8B002DD8-899C-4063-8710-D589A9864962}"/>
    <dgm:cxn modelId="{E2D4C912-5975-4540-84ED-D43888A53A48}" srcId="{5903CDBD-4B6C-4483-9BC0-5DBA97676E2C}" destId="{35B0BBB6-AD08-4CAF-A039-D0574A3662E4}" srcOrd="1" destOrd="0" parTransId="{B2DDF8E8-5546-4931-95BA-8B59FEE43B3E}" sibTransId="{4A7586FA-E7AB-4845-961B-B92E498D448A}"/>
    <dgm:cxn modelId="{F06582AF-C9A7-4D46-B504-AE95E4ABE0F3}" type="presOf" srcId="{6E85EA9D-F865-49C2-96F0-82F73BD9029B}" destId="{01087EB1-31CC-4CF5-A094-CBDA6AA4EA62}" srcOrd="1" destOrd="0" presId="urn:microsoft.com/office/officeart/2005/8/layout/hierarchy3"/>
    <dgm:cxn modelId="{1EF949F0-F17D-4739-BD09-A92B23F2D16C}" type="presOf" srcId="{35B0BBB6-AD08-4CAF-A039-D0574A3662E4}" destId="{30B61F9D-F54F-44D6-8C4A-E9A5EA329930}" srcOrd="0" destOrd="0" presId="urn:microsoft.com/office/officeart/2005/8/layout/hierarchy3"/>
    <dgm:cxn modelId="{B3220EF2-A63A-4393-85F2-41AF6DE85826}" type="presOf" srcId="{3DDF642B-D5EC-4577-A699-FE43C1FFE894}" destId="{5583CCCF-EFB6-49CD-A620-5C2853F7C502}" srcOrd="1" destOrd="0" presId="urn:microsoft.com/office/officeart/2005/8/layout/hierarchy3"/>
    <dgm:cxn modelId="{A6F23B57-E176-4EB6-8409-B84D6E313EC5}" srcId="{B481BB58-F086-4C52-A5FF-1ACA3C58372F}" destId="{6E85EA9D-F865-49C2-96F0-82F73BD9029B}" srcOrd="0" destOrd="0" parTransId="{6EAAC790-606E-4605-96D2-3FEDBE1CC856}" sibTransId="{FCF35912-7F30-47E1-A9A3-1015F3B1CC55}"/>
    <dgm:cxn modelId="{36E0B293-8E76-4D97-A44B-3A8CFBFDBA24}" srcId="{6E85EA9D-F865-49C2-96F0-82F73BD9029B}" destId="{9E881FA1-BFF8-40A6-9C21-6C42B2014DDF}" srcOrd="0" destOrd="0" parTransId="{212A7DC8-DC4D-4073-ADE4-2CA3E73417EB}" sibTransId="{7226F074-9D10-4B4E-B1E0-F3C7841B2B60}"/>
    <dgm:cxn modelId="{6CDE0F85-B6CC-4D02-AB74-EC733CD5EC7B}" type="presOf" srcId="{B2DDF8E8-5546-4931-95BA-8B59FEE43B3E}" destId="{D0353674-F5F0-4CA9-81A5-AE83EB734514}" srcOrd="0" destOrd="0" presId="urn:microsoft.com/office/officeart/2005/8/layout/hierarchy3"/>
    <dgm:cxn modelId="{B41D7F73-E40D-4F4E-9D3D-71D0E5869058}" srcId="{3DDF642B-D5EC-4577-A699-FE43C1FFE894}" destId="{B74C107F-DECD-4281-9273-26661AE579BE}" srcOrd="0" destOrd="0" parTransId="{F7296E43-2C12-4C65-8CAF-9DE01B9FCA1D}" sibTransId="{B700C6B2-B757-4C73-8E81-2D4F61C387AC}"/>
    <dgm:cxn modelId="{4E6044E2-FD23-43B0-AEA5-2F5F61EA799D}" type="presParOf" srcId="{24FCC55B-89E9-4604-BC09-F7AEDA35449E}" destId="{8EE67D18-494E-447E-B9E0-0A71B55E5E14}" srcOrd="0" destOrd="0" presId="urn:microsoft.com/office/officeart/2005/8/layout/hierarchy3"/>
    <dgm:cxn modelId="{76353F79-BD56-4398-A92C-A08460AC2577}" type="presParOf" srcId="{8EE67D18-494E-447E-B9E0-0A71B55E5E14}" destId="{2E915518-6FEC-4922-A237-6938665CEEDA}" srcOrd="0" destOrd="0" presId="urn:microsoft.com/office/officeart/2005/8/layout/hierarchy3"/>
    <dgm:cxn modelId="{230680FD-CA80-48B1-A0A3-C6B8114DFD6C}" type="presParOf" srcId="{2E915518-6FEC-4922-A237-6938665CEEDA}" destId="{01F865FB-2575-423C-BEF5-CFA5DEA51FB9}" srcOrd="0" destOrd="0" presId="urn:microsoft.com/office/officeart/2005/8/layout/hierarchy3"/>
    <dgm:cxn modelId="{43B2B620-740A-4AFB-967E-AB6E1335BAF8}" type="presParOf" srcId="{2E915518-6FEC-4922-A237-6938665CEEDA}" destId="{01087EB1-31CC-4CF5-A094-CBDA6AA4EA62}" srcOrd="1" destOrd="0" presId="urn:microsoft.com/office/officeart/2005/8/layout/hierarchy3"/>
    <dgm:cxn modelId="{EB29FC6F-99F5-40EC-B9EA-575062990FEB}" type="presParOf" srcId="{8EE67D18-494E-447E-B9E0-0A71B55E5E14}" destId="{BEDF702A-34A7-4143-97F0-3797DA41D0D5}" srcOrd="1" destOrd="0" presId="urn:microsoft.com/office/officeart/2005/8/layout/hierarchy3"/>
    <dgm:cxn modelId="{854F392C-0636-41DE-92D8-61D88B33FE38}" type="presParOf" srcId="{BEDF702A-34A7-4143-97F0-3797DA41D0D5}" destId="{F062FA60-4AC6-4ACC-8CD1-142C949EADBA}" srcOrd="0" destOrd="0" presId="urn:microsoft.com/office/officeart/2005/8/layout/hierarchy3"/>
    <dgm:cxn modelId="{BCD60F1B-0BF3-4D73-9A4B-BE41707C4510}" type="presParOf" srcId="{BEDF702A-34A7-4143-97F0-3797DA41D0D5}" destId="{51F2DC9E-0311-44EF-8A09-64C9085BD308}" srcOrd="1" destOrd="0" presId="urn:microsoft.com/office/officeart/2005/8/layout/hierarchy3"/>
    <dgm:cxn modelId="{E1CDE057-AC68-45DC-A877-A564FF041C3F}" type="presParOf" srcId="{24FCC55B-89E9-4604-BC09-F7AEDA35449E}" destId="{A617459A-6DA4-4A22-9443-A9EE3D37FBF6}" srcOrd="1" destOrd="0" presId="urn:microsoft.com/office/officeart/2005/8/layout/hierarchy3"/>
    <dgm:cxn modelId="{F8A96206-A936-47BE-8A96-6D76101553CA}" type="presParOf" srcId="{A617459A-6DA4-4A22-9443-A9EE3D37FBF6}" destId="{E8C2A800-744F-4BCF-9D49-B38CF8CFA063}" srcOrd="0" destOrd="0" presId="urn:microsoft.com/office/officeart/2005/8/layout/hierarchy3"/>
    <dgm:cxn modelId="{1E027E58-A95D-437C-ADE8-5867CADB2728}" type="presParOf" srcId="{E8C2A800-744F-4BCF-9D49-B38CF8CFA063}" destId="{2A1CC420-1FAC-490C-A023-6E023BB5002A}" srcOrd="0" destOrd="0" presId="urn:microsoft.com/office/officeart/2005/8/layout/hierarchy3"/>
    <dgm:cxn modelId="{9153452C-7321-4927-990C-7C198AF28294}" type="presParOf" srcId="{E8C2A800-744F-4BCF-9D49-B38CF8CFA063}" destId="{5583CCCF-EFB6-49CD-A620-5C2853F7C502}" srcOrd="1" destOrd="0" presId="urn:microsoft.com/office/officeart/2005/8/layout/hierarchy3"/>
    <dgm:cxn modelId="{8046D3B1-0304-4776-A52B-674BA7776842}" type="presParOf" srcId="{A617459A-6DA4-4A22-9443-A9EE3D37FBF6}" destId="{5DB0D9AB-7B10-4EDD-BB13-1328019A590C}" srcOrd="1" destOrd="0" presId="urn:microsoft.com/office/officeart/2005/8/layout/hierarchy3"/>
    <dgm:cxn modelId="{87FC1185-C372-40BA-8A2A-CCCCC2D5BCB2}" type="presParOf" srcId="{5DB0D9AB-7B10-4EDD-BB13-1328019A590C}" destId="{418BE4E7-72E2-49A4-A252-913A20EF4973}" srcOrd="0" destOrd="0" presId="urn:microsoft.com/office/officeart/2005/8/layout/hierarchy3"/>
    <dgm:cxn modelId="{7453D258-46BF-4E60-8384-A5CD0697D513}" type="presParOf" srcId="{5DB0D9AB-7B10-4EDD-BB13-1328019A590C}" destId="{29BD8CE3-2C52-4FE7-9912-B460C9CB560A}" srcOrd="1" destOrd="0" presId="urn:microsoft.com/office/officeart/2005/8/layout/hierarchy3"/>
    <dgm:cxn modelId="{1DB275EE-CDBD-490A-920D-424EE225E73F}" type="presParOf" srcId="{24FCC55B-89E9-4604-BC09-F7AEDA35449E}" destId="{2F84C372-7A5A-4083-B717-12A69AB1A260}" srcOrd="2" destOrd="0" presId="urn:microsoft.com/office/officeart/2005/8/layout/hierarchy3"/>
    <dgm:cxn modelId="{D2FA791B-C4CF-4CF2-AE54-1B2ED5D4014C}" type="presParOf" srcId="{2F84C372-7A5A-4083-B717-12A69AB1A260}" destId="{B344601B-075E-4167-A76A-24E03C711794}" srcOrd="0" destOrd="0" presId="urn:microsoft.com/office/officeart/2005/8/layout/hierarchy3"/>
    <dgm:cxn modelId="{B606C788-8F0E-4816-B1A1-3758274F7EF3}" type="presParOf" srcId="{B344601B-075E-4167-A76A-24E03C711794}" destId="{453F807B-6FEA-4A59-AA6F-D173F79215CD}" srcOrd="0" destOrd="0" presId="urn:microsoft.com/office/officeart/2005/8/layout/hierarchy3"/>
    <dgm:cxn modelId="{32F9E0CE-03F3-4A35-95CA-353A60A03DB6}" type="presParOf" srcId="{B344601B-075E-4167-A76A-24E03C711794}" destId="{159547B8-8D70-4696-9AB0-5DC2B36A3DEE}" srcOrd="1" destOrd="0" presId="urn:microsoft.com/office/officeart/2005/8/layout/hierarchy3"/>
    <dgm:cxn modelId="{B690092A-9B9B-4445-BBC3-045783D3548C}" type="presParOf" srcId="{2F84C372-7A5A-4083-B717-12A69AB1A260}" destId="{E80CD170-CC89-4C53-932C-565523FD8337}" srcOrd="1" destOrd="0" presId="urn:microsoft.com/office/officeart/2005/8/layout/hierarchy3"/>
    <dgm:cxn modelId="{24CC1173-E5D9-4202-A77C-5B0AF24AAB92}" type="presParOf" srcId="{E80CD170-CC89-4C53-932C-565523FD8337}" destId="{1C37AC01-1765-419D-AB7B-CC979A72BFAD}" srcOrd="0" destOrd="0" presId="urn:microsoft.com/office/officeart/2005/8/layout/hierarchy3"/>
    <dgm:cxn modelId="{7E98DD8B-E727-433B-875C-898E9710B8B0}" type="presParOf" srcId="{E80CD170-CC89-4C53-932C-565523FD8337}" destId="{E32D5E65-64BB-4ABE-9974-7FD63F23FB66}" srcOrd="1" destOrd="0" presId="urn:microsoft.com/office/officeart/2005/8/layout/hierarchy3"/>
    <dgm:cxn modelId="{3D41856E-6C6D-4F5D-BA85-E40F8B2745F8}" type="presParOf" srcId="{E80CD170-CC89-4C53-932C-565523FD8337}" destId="{D0353674-F5F0-4CA9-81A5-AE83EB734514}" srcOrd="2" destOrd="0" presId="urn:microsoft.com/office/officeart/2005/8/layout/hierarchy3"/>
    <dgm:cxn modelId="{546D4A98-07C4-417C-8A85-36B3FBD3C3FE}" type="presParOf" srcId="{E80CD170-CC89-4C53-932C-565523FD8337}" destId="{30B61F9D-F54F-44D6-8C4A-E9A5EA32993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8FB2D-EE6A-467F-B39E-8FEDFD36CD61}" type="doc">
      <dgm:prSet loTypeId="urn:microsoft.com/office/officeart/2005/8/layout/cycle8" loCatId="cycle" qsTypeId="urn:microsoft.com/office/officeart/2005/8/quickstyle/simple1" qsCatId="simple" csTypeId="urn:microsoft.com/office/officeart/2005/8/colors/colorful2" csCatId="colorful" phldr="1"/>
      <dgm:spPr/>
    </dgm:pt>
    <dgm:pt modelId="{9F983878-207A-47C1-95A0-EA30FDF6F228}">
      <dgm:prSet phldrT="[Text]" custT="1"/>
      <dgm:spPr/>
      <dgm:t>
        <a:bodyPr/>
        <a:lstStyle/>
        <a:p>
          <a:r>
            <a:rPr lang="en-US" sz="3600" b="1" dirty="0" smtClean="0"/>
            <a:t>QNR</a:t>
          </a:r>
        </a:p>
        <a:p>
          <a:endParaRPr lang="en-US" sz="3600" dirty="0" smtClean="0"/>
        </a:p>
        <a:p>
          <a:endParaRPr lang="en-US" sz="3600" dirty="0"/>
        </a:p>
      </dgm:t>
    </dgm:pt>
    <dgm:pt modelId="{FDC6B836-FBC2-476D-BD4D-040889A0223D}" type="parTrans" cxnId="{9EBDAE9B-E24F-4220-A6E8-3AE32B9BB43B}">
      <dgm:prSet/>
      <dgm:spPr/>
      <dgm:t>
        <a:bodyPr/>
        <a:lstStyle/>
        <a:p>
          <a:endParaRPr lang="en-US"/>
        </a:p>
      </dgm:t>
    </dgm:pt>
    <dgm:pt modelId="{461EC00E-73F4-42D6-A003-D10D6510D475}" type="sibTrans" cxnId="{9EBDAE9B-E24F-4220-A6E8-3AE32B9BB43B}">
      <dgm:prSet/>
      <dgm:spPr/>
      <dgm:t>
        <a:bodyPr/>
        <a:lstStyle/>
        <a:p>
          <a:endParaRPr lang="en-US"/>
        </a:p>
      </dgm:t>
    </dgm:pt>
    <dgm:pt modelId="{8B606665-EEEC-464F-BFEB-54F038D23FBE}">
      <dgm:prSet phldrT="[Text]" custT="1"/>
      <dgm:spPr/>
      <dgm:t>
        <a:bodyPr/>
        <a:lstStyle/>
        <a:p>
          <a:endParaRPr lang="en-US" sz="2100" dirty="0" smtClean="0"/>
        </a:p>
        <a:p>
          <a:r>
            <a:rPr lang="en-US" sz="2800" b="1" dirty="0" smtClean="0"/>
            <a:t>Submit &amp; Certify!</a:t>
          </a:r>
          <a:endParaRPr lang="en-US" sz="2800" b="1" dirty="0"/>
        </a:p>
      </dgm:t>
    </dgm:pt>
    <dgm:pt modelId="{23908383-6185-437C-AC08-5D8629563A86}" type="parTrans" cxnId="{FA9C89D6-A6C2-4C43-9321-E137A5B7DDBC}">
      <dgm:prSet/>
      <dgm:spPr/>
      <dgm:t>
        <a:bodyPr/>
        <a:lstStyle/>
        <a:p>
          <a:endParaRPr lang="en-US"/>
        </a:p>
      </dgm:t>
    </dgm:pt>
    <dgm:pt modelId="{3962FFBC-9AD7-46E1-AD46-2AB6889FF7F7}" type="sibTrans" cxnId="{FA9C89D6-A6C2-4C43-9321-E137A5B7DDBC}">
      <dgm:prSet/>
      <dgm:spPr/>
      <dgm:t>
        <a:bodyPr/>
        <a:lstStyle/>
        <a:p>
          <a:endParaRPr lang="en-US"/>
        </a:p>
      </dgm:t>
    </dgm:pt>
    <dgm:pt modelId="{AECAC7A7-8CDF-46FD-BCCA-2166CEF53884}">
      <dgm:prSet phldrT="[Text]" custT="1"/>
      <dgm:spPr/>
      <dgm:t>
        <a:bodyPr/>
        <a:lstStyle/>
        <a:p>
          <a:r>
            <a:rPr lang="en-US" sz="3600" b="1" dirty="0" smtClean="0"/>
            <a:t>QPR*</a:t>
          </a:r>
          <a:br>
            <a:rPr lang="en-US" sz="3600" b="1" dirty="0" smtClean="0"/>
          </a:br>
          <a:endParaRPr lang="en-US" sz="3600" b="1" dirty="0" smtClean="0"/>
        </a:p>
        <a:p>
          <a:endParaRPr lang="en-US" sz="3600" dirty="0"/>
        </a:p>
      </dgm:t>
    </dgm:pt>
    <dgm:pt modelId="{99C26779-7648-4DF1-9F5C-32C46054A102}" type="parTrans" cxnId="{2575A1EB-C247-48E0-B9E2-1160920A6D17}">
      <dgm:prSet/>
      <dgm:spPr/>
      <dgm:t>
        <a:bodyPr/>
        <a:lstStyle/>
        <a:p>
          <a:endParaRPr lang="en-US"/>
        </a:p>
      </dgm:t>
    </dgm:pt>
    <dgm:pt modelId="{AC1193B4-0C09-4BA1-B09C-E274AD7D0FD8}" type="sibTrans" cxnId="{2575A1EB-C247-48E0-B9E2-1160920A6D17}">
      <dgm:prSet/>
      <dgm:spPr/>
      <dgm:t>
        <a:bodyPr/>
        <a:lstStyle/>
        <a:p>
          <a:endParaRPr lang="en-US"/>
        </a:p>
      </dgm:t>
    </dgm:pt>
    <dgm:pt modelId="{376B81EE-8EC6-4046-ABE0-1277566C82F2}" type="pres">
      <dgm:prSet presAssocID="{8F48FB2D-EE6A-467F-B39E-8FEDFD36CD61}" presName="compositeShape" presStyleCnt="0">
        <dgm:presLayoutVars>
          <dgm:chMax val="7"/>
          <dgm:dir/>
          <dgm:resizeHandles val="exact"/>
        </dgm:presLayoutVars>
      </dgm:prSet>
      <dgm:spPr/>
    </dgm:pt>
    <dgm:pt modelId="{52ECFD9C-3DBE-4BC7-9552-D3EE3F5D75DC}" type="pres">
      <dgm:prSet presAssocID="{8F48FB2D-EE6A-467F-B39E-8FEDFD36CD61}" presName="wedge1" presStyleLbl="node1" presStyleIdx="0" presStyleCnt="3" custScaleX="98843" custScaleY="103439"/>
      <dgm:spPr/>
      <dgm:t>
        <a:bodyPr/>
        <a:lstStyle/>
        <a:p>
          <a:endParaRPr lang="en-US"/>
        </a:p>
      </dgm:t>
    </dgm:pt>
    <dgm:pt modelId="{6F766BDA-04E2-4864-8A5A-8D26EF58021C}" type="pres">
      <dgm:prSet presAssocID="{8F48FB2D-EE6A-467F-B39E-8FEDFD36CD61}" presName="dummy1a" presStyleCnt="0"/>
      <dgm:spPr/>
    </dgm:pt>
    <dgm:pt modelId="{D4681179-4721-4B88-8EFA-D2F517C4648B}" type="pres">
      <dgm:prSet presAssocID="{8F48FB2D-EE6A-467F-B39E-8FEDFD36CD61}" presName="dummy1b" presStyleCnt="0"/>
      <dgm:spPr/>
    </dgm:pt>
    <dgm:pt modelId="{D84C6278-0FD0-447C-B564-D547FAFEF606}" type="pres">
      <dgm:prSet presAssocID="{8F48FB2D-EE6A-467F-B39E-8FEDFD36CD61}" presName="wedge1Tx" presStyleLbl="node1" presStyleIdx="0" presStyleCnt="3">
        <dgm:presLayoutVars>
          <dgm:chMax val="0"/>
          <dgm:chPref val="0"/>
          <dgm:bulletEnabled val="1"/>
        </dgm:presLayoutVars>
      </dgm:prSet>
      <dgm:spPr/>
      <dgm:t>
        <a:bodyPr/>
        <a:lstStyle/>
        <a:p>
          <a:endParaRPr lang="en-US"/>
        </a:p>
      </dgm:t>
    </dgm:pt>
    <dgm:pt modelId="{B50E8A86-0CE5-4AE1-8F8B-275A1DC0D574}" type="pres">
      <dgm:prSet presAssocID="{8F48FB2D-EE6A-467F-B39E-8FEDFD36CD61}" presName="wedge2" presStyleLbl="node1" presStyleIdx="1" presStyleCnt="3" custScaleY="105547"/>
      <dgm:spPr/>
      <dgm:t>
        <a:bodyPr/>
        <a:lstStyle/>
        <a:p>
          <a:endParaRPr lang="en-US"/>
        </a:p>
      </dgm:t>
    </dgm:pt>
    <dgm:pt modelId="{5342430F-5F01-4364-85CE-9FAE9AFE1A08}" type="pres">
      <dgm:prSet presAssocID="{8F48FB2D-EE6A-467F-B39E-8FEDFD36CD61}" presName="dummy2a" presStyleCnt="0"/>
      <dgm:spPr/>
    </dgm:pt>
    <dgm:pt modelId="{DAD1A32D-26FF-4C77-9EDC-22448A67B110}" type="pres">
      <dgm:prSet presAssocID="{8F48FB2D-EE6A-467F-B39E-8FEDFD36CD61}" presName="dummy2b" presStyleCnt="0"/>
      <dgm:spPr/>
    </dgm:pt>
    <dgm:pt modelId="{0E5638DA-E92B-4224-854E-792D9ACDAC52}" type="pres">
      <dgm:prSet presAssocID="{8F48FB2D-EE6A-467F-B39E-8FEDFD36CD61}" presName="wedge2Tx" presStyleLbl="node1" presStyleIdx="1" presStyleCnt="3">
        <dgm:presLayoutVars>
          <dgm:chMax val="0"/>
          <dgm:chPref val="0"/>
          <dgm:bulletEnabled val="1"/>
        </dgm:presLayoutVars>
      </dgm:prSet>
      <dgm:spPr/>
      <dgm:t>
        <a:bodyPr/>
        <a:lstStyle/>
        <a:p>
          <a:endParaRPr lang="en-US"/>
        </a:p>
      </dgm:t>
    </dgm:pt>
    <dgm:pt modelId="{1475645B-6B62-496B-91FC-9C105F43C729}" type="pres">
      <dgm:prSet presAssocID="{8F48FB2D-EE6A-467F-B39E-8FEDFD36CD61}" presName="wedge3" presStyleLbl="node1" presStyleIdx="2" presStyleCnt="3" custScaleX="105925" custScaleY="100557"/>
      <dgm:spPr/>
      <dgm:t>
        <a:bodyPr/>
        <a:lstStyle/>
        <a:p>
          <a:endParaRPr lang="en-US"/>
        </a:p>
      </dgm:t>
    </dgm:pt>
    <dgm:pt modelId="{797E9A68-7E17-4340-AF89-F4B59BE5249C}" type="pres">
      <dgm:prSet presAssocID="{8F48FB2D-EE6A-467F-B39E-8FEDFD36CD61}" presName="dummy3a" presStyleCnt="0"/>
      <dgm:spPr/>
    </dgm:pt>
    <dgm:pt modelId="{549ADD05-7235-454A-9FB3-C232CEDCD582}" type="pres">
      <dgm:prSet presAssocID="{8F48FB2D-EE6A-467F-B39E-8FEDFD36CD61}" presName="dummy3b" presStyleCnt="0"/>
      <dgm:spPr/>
    </dgm:pt>
    <dgm:pt modelId="{2199B676-4C54-4B8F-B9E2-1918F0C54448}" type="pres">
      <dgm:prSet presAssocID="{8F48FB2D-EE6A-467F-B39E-8FEDFD36CD61}" presName="wedge3Tx" presStyleLbl="node1" presStyleIdx="2" presStyleCnt="3">
        <dgm:presLayoutVars>
          <dgm:chMax val="0"/>
          <dgm:chPref val="0"/>
          <dgm:bulletEnabled val="1"/>
        </dgm:presLayoutVars>
      </dgm:prSet>
      <dgm:spPr/>
      <dgm:t>
        <a:bodyPr/>
        <a:lstStyle/>
        <a:p>
          <a:endParaRPr lang="en-US"/>
        </a:p>
      </dgm:t>
    </dgm:pt>
    <dgm:pt modelId="{B7A95580-9AA5-4E18-8E9C-9CFB3CBCCAEF}" type="pres">
      <dgm:prSet presAssocID="{461EC00E-73F4-42D6-A003-D10D6510D475}" presName="arrowWedge1" presStyleLbl="fgSibTrans2D1" presStyleIdx="0" presStyleCnt="3" custScaleX="116637" custScaleY="98229"/>
      <dgm:spPr/>
    </dgm:pt>
    <dgm:pt modelId="{0E2403BC-9453-402A-8B7E-3E656C4FF126}" type="pres">
      <dgm:prSet presAssocID="{3962FFBC-9AD7-46E1-AD46-2AB6889FF7F7}" presName="arrowWedge2" presStyleLbl="fgSibTrans2D1" presStyleIdx="1" presStyleCnt="3" custLinFactNeighborX="-565" custLinFactNeighborY="610"/>
      <dgm:spPr/>
    </dgm:pt>
    <dgm:pt modelId="{6AE4CC14-D7B4-4098-B49D-9865D843E759}" type="pres">
      <dgm:prSet presAssocID="{AC1193B4-0C09-4BA1-B09C-E274AD7D0FD8}" presName="arrowWedge3" presStyleLbl="fgSibTrans2D1" presStyleIdx="2" presStyleCnt="3" custScaleX="98762" custScaleY="118891"/>
      <dgm:spPr/>
    </dgm:pt>
  </dgm:ptLst>
  <dgm:cxnLst>
    <dgm:cxn modelId="{D23039E5-EC66-4C56-AE02-9B53C779A044}" type="presOf" srcId="{AECAC7A7-8CDF-46FD-BCCA-2166CEF53884}" destId="{2199B676-4C54-4B8F-B9E2-1918F0C54448}" srcOrd="1" destOrd="0" presId="urn:microsoft.com/office/officeart/2005/8/layout/cycle8"/>
    <dgm:cxn modelId="{D0786E21-7370-4FF9-9B65-66BEE67048E6}" type="presOf" srcId="{9F983878-207A-47C1-95A0-EA30FDF6F228}" destId="{D84C6278-0FD0-447C-B564-D547FAFEF606}" srcOrd="1" destOrd="0" presId="urn:microsoft.com/office/officeart/2005/8/layout/cycle8"/>
    <dgm:cxn modelId="{DCB986DF-3CF8-4AD3-BCF1-1D1D04E8E04C}" type="presOf" srcId="{AECAC7A7-8CDF-46FD-BCCA-2166CEF53884}" destId="{1475645B-6B62-496B-91FC-9C105F43C729}" srcOrd="0" destOrd="0" presId="urn:microsoft.com/office/officeart/2005/8/layout/cycle8"/>
    <dgm:cxn modelId="{B949D050-DBD9-45A5-A150-86EEB0D3EFDB}" type="presOf" srcId="{8B606665-EEEC-464F-BFEB-54F038D23FBE}" destId="{B50E8A86-0CE5-4AE1-8F8B-275A1DC0D574}" srcOrd="0" destOrd="0" presId="urn:microsoft.com/office/officeart/2005/8/layout/cycle8"/>
    <dgm:cxn modelId="{FA9C89D6-A6C2-4C43-9321-E137A5B7DDBC}" srcId="{8F48FB2D-EE6A-467F-B39E-8FEDFD36CD61}" destId="{8B606665-EEEC-464F-BFEB-54F038D23FBE}" srcOrd="1" destOrd="0" parTransId="{23908383-6185-437C-AC08-5D8629563A86}" sibTransId="{3962FFBC-9AD7-46E1-AD46-2AB6889FF7F7}"/>
    <dgm:cxn modelId="{9EBDAE9B-E24F-4220-A6E8-3AE32B9BB43B}" srcId="{8F48FB2D-EE6A-467F-B39E-8FEDFD36CD61}" destId="{9F983878-207A-47C1-95A0-EA30FDF6F228}" srcOrd="0" destOrd="0" parTransId="{FDC6B836-FBC2-476D-BD4D-040889A0223D}" sibTransId="{461EC00E-73F4-42D6-A003-D10D6510D475}"/>
    <dgm:cxn modelId="{D7490939-6DF9-4299-9199-815F52C434CD}" type="presOf" srcId="{8B606665-EEEC-464F-BFEB-54F038D23FBE}" destId="{0E5638DA-E92B-4224-854E-792D9ACDAC52}" srcOrd="1" destOrd="0" presId="urn:microsoft.com/office/officeart/2005/8/layout/cycle8"/>
    <dgm:cxn modelId="{EC6AA08C-3478-45E6-8EAC-3DAA2D070CF6}" type="presOf" srcId="{8F48FB2D-EE6A-467F-B39E-8FEDFD36CD61}" destId="{376B81EE-8EC6-4046-ABE0-1277566C82F2}" srcOrd="0" destOrd="0" presId="urn:microsoft.com/office/officeart/2005/8/layout/cycle8"/>
    <dgm:cxn modelId="{350AB4B3-68D0-47A5-9669-BF104E07F740}" type="presOf" srcId="{9F983878-207A-47C1-95A0-EA30FDF6F228}" destId="{52ECFD9C-3DBE-4BC7-9552-D3EE3F5D75DC}" srcOrd="0" destOrd="0" presId="urn:microsoft.com/office/officeart/2005/8/layout/cycle8"/>
    <dgm:cxn modelId="{2575A1EB-C247-48E0-B9E2-1160920A6D17}" srcId="{8F48FB2D-EE6A-467F-B39E-8FEDFD36CD61}" destId="{AECAC7A7-8CDF-46FD-BCCA-2166CEF53884}" srcOrd="2" destOrd="0" parTransId="{99C26779-7648-4DF1-9F5C-32C46054A102}" sibTransId="{AC1193B4-0C09-4BA1-B09C-E274AD7D0FD8}"/>
    <dgm:cxn modelId="{2306A576-1022-40D9-A249-AAAAE679DB23}" type="presParOf" srcId="{376B81EE-8EC6-4046-ABE0-1277566C82F2}" destId="{52ECFD9C-3DBE-4BC7-9552-D3EE3F5D75DC}" srcOrd="0" destOrd="0" presId="urn:microsoft.com/office/officeart/2005/8/layout/cycle8"/>
    <dgm:cxn modelId="{AB26C5C8-4DC9-4BEE-B2C3-9F228460D911}" type="presParOf" srcId="{376B81EE-8EC6-4046-ABE0-1277566C82F2}" destId="{6F766BDA-04E2-4864-8A5A-8D26EF58021C}" srcOrd="1" destOrd="0" presId="urn:microsoft.com/office/officeart/2005/8/layout/cycle8"/>
    <dgm:cxn modelId="{19BF832E-EF6E-4AA8-A776-B5EBDA68DA39}" type="presParOf" srcId="{376B81EE-8EC6-4046-ABE0-1277566C82F2}" destId="{D4681179-4721-4B88-8EFA-D2F517C4648B}" srcOrd="2" destOrd="0" presId="urn:microsoft.com/office/officeart/2005/8/layout/cycle8"/>
    <dgm:cxn modelId="{B2A92B9E-25B4-4F37-B6BF-2019D6560293}" type="presParOf" srcId="{376B81EE-8EC6-4046-ABE0-1277566C82F2}" destId="{D84C6278-0FD0-447C-B564-D547FAFEF606}" srcOrd="3" destOrd="0" presId="urn:microsoft.com/office/officeart/2005/8/layout/cycle8"/>
    <dgm:cxn modelId="{9B76F8CA-4B6C-4C8A-91B0-6C4E74766887}" type="presParOf" srcId="{376B81EE-8EC6-4046-ABE0-1277566C82F2}" destId="{B50E8A86-0CE5-4AE1-8F8B-275A1DC0D574}" srcOrd="4" destOrd="0" presId="urn:microsoft.com/office/officeart/2005/8/layout/cycle8"/>
    <dgm:cxn modelId="{E523C719-E972-4197-A530-8E3369D13EC8}" type="presParOf" srcId="{376B81EE-8EC6-4046-ABE0-1277566C82F2}" destId="{5342430F-5F01-4364-85CE-9FAE9AFE1A08}" srcOrd="5" destOrd="0" presId="urn:microsoft.com/office/officeart/2005/8/layout/cycle8"/>
    <dgm:cxn modelId="{46A82F7B-FA78-430C-B08C-4D3FDCBB956F}" type="presParOf" srcId="{376B81EE-8EC6-4046-ABE0-1277566C82F2}" destId="{DAD1A32D-26FF-4C77-9EDC-22448A67B110}" srcOrd="6" destOrd="0" presId="urn:microsoft.com/office/officeart/2005/8/layout/cycle8"/>
    <dgm:cxn modelId="{91AA4790-65EF-4A4D-B111-1BEBDD2309DD}" type="presParOf" srcId="{376B81EE-8EC6-4046-ABE0-1277566C82F2}" destId="{0E5638DA-E92B-4224-854E-792D9ACDAC52}" srcOrd="7" destOrd="0" presId="urn:microsoft.com/office/officeart/2005/8/layout/cycle8"/>
    <dgm:cxn modelId="{C0663449-0F9C-4340-8B31-AD39F415B477}" type="presParOf" srcId="{376B81EE-8EC6-4046-ABE0-1277566C82F2}" destId="{1475645B-6B62-496B-91FC-9C105F43C729}" srcOrd="8" destOrd="0" presId="urn:microsoft.com/office/officeart/2005/8/layout/cycle8"/>
    <dgm:cxn modelId="{85809D8F-8322-46F2-AD39-A9693AE2BA90}" type="presParOf" srcId="{376B81EE-8EC6-4046-ABE0-1277566C82F2}" destId="{797E9A68-7E17-4340-AF89-F4B59BE5249C}" srcOrd="9" destOrd="0" presId="urn:microsoft.com/office/officeart/2005/8/layout/cycle8"/>
    <dgm:cxn modelId="{A447FDBE-BD74-4129-87C5-CCF87748EEC2}" type="presParOf" srcId="{376B81EE-8EC6-4046-ABE0-1277566C82F2}" destId="{549ADD05-7235-454A-9FB3-C232CEDCD582}" srcOrd="10" destOrd="0" presId="urn:microsoft.com/office/officeart/2005/8/layout/cycle8"/>
    <dgm:cxn modelId="{22F67AFA-078B-4F1A-A36C-7CDDC14C2BCC}" type="presParOf" srcId="{376B81EE-8EC6-4046-ABE0-1277566C82F2}" destId="{2199B676-4C54-4B8F-B9E2-1918F0C54448}" srcOrd="11" destOrd="0" presId="urn:microsoft.com/office/officeart/2005/8/layout/cycle8"/>
    <dgm:cxn modelId="{6F186657-F9D8-4C5E-A6F6-6F435A5A46F8}" type="presParOf" srcId="{376B81EE-8EC6-4046-ABE0-1277566C82F2}" destId="{B7A95580-9AA5-4E18-8E9C-9CFB3CBCCAEF}" srcOrd="12" destOrd="0" presId="urn:microsoft.com/office/officeart/2005/8/layout/cycle8"/>
    <dgm:cxn modelId="{1D272A5A-C6D8-43D3-9A7D-EA9A0EE9A7BF}" type="presParOf" srcId="{376B81EE-8EC6-4046-ABE0-1277566C82F2}" destId="{0E2403BC-9453-402A-8B7E-3E656C4FF126}" srcOrd="13" destOrd="0" presId="urn:microsoft.com/office/officeart/2005/8/layout/cycle8"/>
    <dgm:cxn modelId="{0DD24B31-D3AA-4281-90FC-0DAE378164F5}" type="presParOf" srcId="{376B81EE-8EC6-4046-ABE0-1277566C82F2}" destId="{6AE4CC14-D7B4-4098-B49D-9865D843E759}"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865FB-2575-423C-BEF5-CFA5DEA51FB9}">
      <dsp:nvSpPr>
        <dsp:cNvPr id="0" name=""/>
        <dsp:cNvSpPr/>
      </dsp:nvSpPr>
      <dsp:spPr>
        <a:xfrm>
          <a:off x="22396" y="202879"/>
          <a:ext cx="2350740" cy="1175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Unemployed</a:t>
          </a:r>
          <a:endParaRPr lang="en-US" sz="3200" kern="1200" dirty="0"/>
        </a:p>
      </dsp:txBody>
      <dsp:txXfrm>
        <a:off x="56821" y="237304"/>
        <a:ext cx="2281890" cy="1106520"/>
      </dsp:txXfrm>
    </dsp:sp>
    <dsp:sp modelId="{F062FA60-4AC6-4ACC-8CD1-142C949EADBA}">
      <dsp:nvSpPr>
        <dsp:cNvPr id="0" name=""/>
        <dsp:cNvSpPr/>
      </dsp:nvSpPr>
      <dsp:spPr>
        <a:xfrm>
          <a:off x="257470" y="1378249"/>
          <a:ext cx="213682" cy="907750"/>
        </a:xfrm>
        <a:custGeom>
          <a:avLst/>
          <a:gdLst/>
          <a:ahLst/>
          <a:cxnLst/>
          <a:rect l="0" t="0" r="0" b="0"/>
          <a:pathLst>
            <a:path>
              <a:moveTo>
                <a:pt x="0" y="0"/>
              </a:moveTo>
              <a:lnTo>
                <a:pt x="0" y="907750"/>
              </a:lnTo>
              <a:lnTo>
                <a:pt x="213682" y="9077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F2DC9E-0311-44EF-8A09-64C9085BD308}">
      <dsp:nvSpPr>
        <dsp:cNvPr id="0" name=""/>
        <dsp:cNvSpPr/>
      </dsp:nvSpPr>
      <dsp:spPr>
        <a:xfrm>
          <a:off x="471152" y="1698314"/>
          <a:ext cx="1880592" cy="11753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Unemployed</a:t>
          </a:r>
        </a:p>
        <a:p>
          <a:pPr lvl="0" algn="ctr" defTabSz="800100">
            <a:lnSpc>
              <a:spcPct val="90000"/>
            </a:lnSpc>
            <a:spcBef>
              <a:spcPct val="0"/>
            </a:spcBef>
            <a:spcAft>
              <a:spcPct val="35000"/>
            </a:spcAft>
          </a:pPr>
          <a:r>
            <a:rPr lang="en-US" sz="1800" kern="1200" dirty="0" smtClean="0"/>
            <a:t>(Less that 27 Weeks)</a:t>
          </a:r>
          <a:endParaRPr lang="en-US" sz="1800" kern="1200" dirty="0"/>
        </a:p>
      </dsp:txBody>
      <dsp:txXfrm>
        <a:off x="505577" y="1732739"/>
        <a:ext cx="1811742" cy="1106520"/>
      </dsp:txXfrm>
    </dsp:sp>
    <dsp:sp modelId="{2A1CC420-1FAC-490C-A023-6E023BB5002A}">
      <dsp:nvSpPr>
        <dsp:cNvPr id="0" name=""/>
        <dsp:cNvSpPr/>
      </dsp:nvSpPr>
      <dsp:spPr>
        <a:xfrm>
          <a:off x="2939429" y="229102"/>
          <a:ext cx="2350740" cy="1175370"/>
        </a:xfrm>
        <a:prstGeom prst="roundRect">
          <a:avLst>
            <a:gd name="adj" fmla="val 10000"/>
          </a:avLst>
        </a:prstGeom>
        <a:solidFill>
          <a:schemeClr val="accent2">
            <a:hueOff val="1574191"/>
            <a:satOff val="-24915"/>
            <a:lumOff val="-4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Incumbent</a:t>
          </a:r>
          <a:endParaRPr lang="en-US" sz="3200" kern="1200" dirty="0"/>
        </a:p>
      </dsp:txBody>
      <dsp:txXfrm>
        <a:off x="2973854" y="263527"/>
        <a:ext cx="2281890" cy="1106520"/>
      </dsp:txXfrm>
    </dsp:sp>
    <dsp:sp modelId="{418BE4E7-72E2-49A4-A252-913A20EF4973}">
      <dsp:nvSpPr>
        <dsp:cNvPr id="0" name=""/>
        <dsp:cNvSpPr/>
      </dsp:nvSpPr>
      <dsp:spPr>
        <a:xfrm>
          <a:off x="3174503" y="1404472"/>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D8CE3-2C52-4FE7-9912-B460C9CB560A}">
      <dsp:nvSpPr>
        <dsp:cNvPr id="0" name=""/>
        <dsp:cNvSpPr/>
      </dsp:nvSpPr>
      <dsp:spPr>
        <a:xfrm>
          <a:off x="3409577" y="1698314"/>
          <a:ext cx="1880592" cy="11753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49461"/>
              <a:satOff val="-16610"/>
              <a:lumOff val="-2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Incumbent</a:t>
          </a:r>
          <a:endParaRPr lang="en-US" sz="1800" kern="1200" dirty="0"/>
        </a:p>
      </dsp:txBody>
      <dsp:txXfrm>
        <a:off x="3444002" y="1732739"/>
        <a:ext cx="1811742" cy="1106520"/>
      </dsp:txXfrm>
    </dsp:sp>
    <dsp:sp modelId="{453F807B-6FEA-4A59-AA6F-D173F79215CD}">
      <dsp:nvSpPr>
        <dsp:cNvPr id="0" name=""/>
        <dsp:cNvSpPr/>
      </dsp:nvSpPr>
      <dsp:spPr>
        <a:xfrm>
          <a:off x="5877855" y="229102"/>
          <a:ext cx="2350740" cy="1175370"/>
        </a:xfrm>
        <a:prstGeom prst="roundRect">
          <a:avLst>
            <a:gd name="adj" fmla="val 10000"/>
          </a:avLst>
        </a:prstGeom>
        <a:solidFill>
          <a:schemeClr val="accent2">
            <a:hueOff val="3148383"/>
            <a:satOff val="-49830"/>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Long-Term Unemployed</a:t>
          </a:r>
          <a:endParaRPr lang="en-US" sz="3200" kern="1200" dirty="0"/>
        </a:p>
      </dsp:txBody>
      <dsp:txXfrm>
        <a:off x="5912280" y="263527"/>
        <a:ext cx="2281890" cy="1106520"/>
      </dsp:txXfrm>
    </dsp:sp>
    <dsp:sp modelId="{1C37AC01-1765-419D-AB7B-CC979A72BFAD}">
      <dsp:nvSpPr>
        <dsp:cNvPr id="0" name=""/>
        <dsp:cNvSpPr/>
      </dsp:nvSpPr>
      <dsp:spPr>
        <a:xfrm>
          <a:off x="6112929" y="1404472"/>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2D5E65-64BB-4ABE-9974-7FD63F23FB66}">
      <dsp:nvSpPr>
        <dsp:cNvPr id="0" name=""/>
        <dsp:cNvSpPr/>
      </dsp:nvSpPr>
      <dsp:spPr>
        <a:xfrm>
          <a:off x="6348003" y="1698314"/>
          <a:ext cx="1880592" cy="11753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098922"/>
              <a:satOff val="-33220"/>
              <a:lumOff val="-5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LTU (Unemployed 27 Weeks or More)</a:t>
          </a:r>
          <a:endParaRPr lang="en-US" sz="1800" kern="1200" dirty="0"/>
        </a:p>
      </dsp:txBody>
      <dsp:txXfrm>
        <a:off x="6382428" y="1732739"/>
        <a:ext cx="1811742" cy="1106520"/>
      </dsp:txXfrm>
    </dsp:sp>
    <dsp:sp modelId="{D0353674-F5F0-4CA9-81A5-AE83EB734514}">
      <dsp:nvSpPr>
        <dsp:cNvPr id="0" name=""/>
        <dsp:cNvSpPr/>
      </dsp:nvSpPr>
      <dsp:spPr>
        <a:xfrm>
          <a:off x="6112929" y="1404472"/>
          <a:ext cx="235074" cy="2350740"/>
        </a:xfrm>
        <a:custGeom>
          <a:avLst/>
          <a:gdLst/>
          <a:ahLst/>
          <a:cxnLst/>
          <a:rect l="0" t="0" r="0" b="0"/>
          <a:pathLst>
            <a:path>
              <a:moveTo>
                <a:pt x="0" y="0"/>
              </a:moveTo>
              <a:lnTo>
                <a:pt x="0" y="2350740"/>
              </a:lnTo>
              <a:lnTo>
                <a:pt x="235074" y="23507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61F9D-F54F-44D6-8C4A-E9A5EA329930}">
      <dsp:nvSpPr>
        <dsp:cNvPr id="0" name=""/>
        <dsp:cNvSpPr/>
      </dsp:nvSpPr>
      <dsp:spPr>
        <a:xfrm>
          <a:off x="6348003" y="3167527"/>
          <a:ext cx="1880592" cy="1175370"/>
        </a:xfrm>
        <a:prstGeom prst="roundRect">
          <a:avLst>
            <a:gd name="adj" fmla="val 10000"/>
          </a:avLst>
        </a:prstGeom>
        <a:solidFill>
          <a:schemeClr val="accent2">
            <a:lumMod val="40000"/>
            <a:lumOff val="60000"/>
            <a:alpha val="90000"/>
          </a:schemeClr>
        </a:solidFill>
        <a:ln w="25400" cap="flat" cmpd="sng" algn="ctr">
          <a:solidFill>
            <a:schemeClr val="accent2">
              <a:hueOff val="3148383"/>
              <a:satOff val="-49830"/>
              <a:lumOff val="-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Underemployed</a:t>
          </a:r>
        </a:p>
      </dsp:txBody>
      <dsp:txXfrm>
        <a:off x="6382428" y="3201952"/>
        <a:ext cx="1811742" cy="1106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CFD9C-3DBE-4BC7-9552-D3EE3F5D75DC}">
      <dsp:nvSpPr>
        <dsp:cNvPr id="0" name=""/>
        <dsp:cNvSpPr/>
      </dsp:nvSpPr>
      <dsp:spPr>
        <a:xfrm>
          <a:off x="1965032" y="203873"/>
          <a:ext cx="3669510" cy="3840135"/>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QNR</a:t>
          </a:r>
        </a:p>
        <a:p>
          <a:pPr lvl="0" algn="ctr" defTabSz="1600200">
            <a:lnSpc>
              <a:spcPct val="90000"/>
            </a:lnSpc>
            <a:spcBef>
              <a:spcPct val="0"/>
            </a:spcBef>
            <a:spcAft>
              <a:spcPct val="35000"/>
            </a:spcAft>
          </a:pPr>
          <a:endParaRPr lang="en-US" sz="3600" kern="1200" dirty="0" smtClean="0"/>
        </a:p>
        <a:p>
          <a:pPr lvl="0" algn="ctr" defTabSz="1600200">
            <a:lnSpc>
              <a:spcPct val="90000"/>
            </a:lnSpc>
            <a:spcBef>
              <a:spcPct val="0"/>
            </a:spcBef>
            <a:spcAft>
              <a:spcPct val="35000"/>
            </a:spcAft>
          </a:pPr>
          <a:endParaRPr lang="en-US" sz="3600" kern="1200" dirty="0"/>
        </a:p>
      </dsp:txBody>
      <dsp:txXfrm>
        <a:off x="3898952" y="1017616"/>
        <a:ext cx="1310539" cy="1142897"/>
      </dsp:txXfrm>
    </dsp:sp>
    <dsp:sp modelId="{B50E8A86-0CE5-4AE1-8F8B-275A1DC0D574}">
      <dsp:nvSpPr>
        <dsp:cNvPr id="0" name=""/>
        <dsp:cNvSpPr/>
      </dsp:nvSpPr>
      <dsp:spPr>
        <a:xfrm>
          <a:off x="1867097" y="297332"/>
          <a:ext cx="3712464" cy="3918394"/>
        </a:xfrm>
        <a:prstGeom prst="pie">
          <a:avLst>
            <a:gd name="adj1" fmla="val 1800000"/>
            <a:gd name="adj2" fmla="val 9000000"/>
          </a:avLst>
        </a:prstGeom>
        <a:solidFill>
          <a:schemeClr val="accent2">
            <a:hueOff val="1574191"/>
            <a:satOff val="-24915"/>
            <a:lumOff val="-4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r>
            <a:rPr lang="en-US" sz="2800" b="1" kern="1200" dirty="0" smtClean="0"/>
            <a:t>Submit &amp; Certify!</a:t>
          </a:r>
          <a:endParaRPr lang="en-US" sz="2800" b="1" kern="1200" dirty="0"/>
        </a:p>
      </dsp:txBody>
      <dsp:txXfrm>
        <a:off x="2751017" y="2839623"/>
        <a:ext cx="1988820" cy="1026246"/>
      </dsp:txXfrm>
    </dsp:sp>
    <dsp:sp modelId="{1475645B-6B62-496B-91FC-9C105F43C729}">
      <dsp:nvSpPr>
        <dsp:cNvPr id="0" name=""/>
        <dsp:cNvSpPr/>
      </dsp:nvSpPr>
      <dsp:spPr>
        <a:xfrm>
          <a:off x="1680656" y="257370"/>
          <a:ext cx="3932427" cy="3733142"/>
        </a:xfrm>
        <a:prstGeom prst="pie">
          <a:avLst>
            <a:gd name="adj1" fmla="val 9000000"/>
            <a:gd name="adj2" fmla="val 16200000"/>
          </a:avLst>
        </a:prstGeom>
        <a:solidFill>
          <a:schemeClr val="accent2">
            <a:hueOff val="3148383"/>
            <a:satOff val="-49830"/>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QPR*</a:t>
          </a:r>
          <a:br>
            <a:rPr lang="en-US" sz="3600" b="1" kern="1200" dirty="0" smtClean="0"/>
          </a:br>
          <a:endParaRPr lang="en-US" sz="3600" b="1" kern="1200" dirty="0" smtClean="0"/>
        </a:p>
        <a:p>
          <a:pPr lvl="0" algn="ctr" defTabSz="1600200">
            <a:lnSpc>
              <a:spcPct val="90000"/>
            </a:lnSpc>
            <a:spcBef>
              <a:spcPct val="0"/>
            </a:spcBef>
            <a:spcAft>
              <a:spcPct val="35000"/>
            </a:spcAft>
          </a:pPr>
          <a:endParaRPr lang="en-US" sz="3600" kern="1200" dirty="0"/>
        </a:p>
      </dsp:txBody>
      <dsp:txXfrm>
        <a:off x="2136162" y="1048440"/>
        <a:ext cx="1404438" cy="1111054"/>
      </dsp:txXfrm>
    </dsp:sp>
    <dsp:sp modelId="{B7A95580-9AA5-4E18-8E9C-9CFB3CBCCAEF}">
      <dsp:nvSpPr>
        <dsp:cNvPr id="0" name=""/>
        <dsp:cNvSpPr/>
      </dsp:nvSpPr>
      <dsp:spPr>
        <a:xfrm>
          <a:off x="1367192" y="74193"/>
          <a:ext cx="4866215" cy="4098214"/>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2403BC-9453-402A-8B7E-3E656C4FF126}">
      <dsp:nvSpPr>
        <dsp:cNvPr id="0" name=""/>
        <dsp:cNvSpPr/>
      </dsp:nvSpPr>
      <dsp:spPr>
        <a:xfrm>
          <a:off x="1613705" y="194639"/>
          <a:ext cx="4172102" cy="4172102"/>
        </a:xfrm>
        <a:prstGeom prst="circularArrow">
          <a:avLst>
            <a:gd name="adj1" fmla="val 5085"/>
            <a:gd name="adj2" fmla="val 327528"/>
            <a:gd name="adj3" fmla="val 8671970"/>
            <a:gd name="adj4" fmla="val 1800502"/>
            <a:gd name="adj5" fmla="val 5932"/>
          </a:avLst>
        </a:prstGeom>
        <a:solidFill>
          <a:schemeClr val="accent2">
            <a:hueOff val="1574191"/>
            <a:satOff val="-24915"/>
            <a:lumOff val="-40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E4CC14-D7B4-4098-B49D-9865D843E759}">
      <dsp:nvSpPr>
        <dsp:cNvPr id="0" name=""/>
        <dsp:cNvSpPr/>
      </dsp:nvSpPr>
      <dsp:spPr>
        <a:xfrm>
          <a:off x="1585208" y="-356286"/>
          <a:ext cx="4120451" cy="4960254"/>
        </a:xfrm>
        <a:prstGeom prst="circularArrow">
          <a:avLst>
            <a:gd name="adj1" fmla="val 5085"/>
            <a:gd name="adj2" fmla="val 327528"/>
            <a:gd name="adj3" fmla="val 15873039"/>
            <a:gd name="adj4" fmla="val 9000000"/>
            <a:gd name="adj5" fmla="val 5932"/>
          </a:avLst>
        </a:prstGeom>
        <a:solidFill>
          <a:schemeClr val="accent2">
            <a:hueOff val="3148383"/>
            <a:satOff val="-49830"/>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C00000"/>
              </a:solidFill>
              <a:latin typeface="Tahoma"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dirty="0"/>
          </a:p>
        </p:txBody>
      </p:sp>
    </p:spTree>
    <p:extLst>
      <p:ext uri="{BB962C8B-B14F-4D97-AF65-F5344CB8AC3E}">
        <p14:creationId xmlns:p14="http://schemas.microsoft.com/office/powerpoint/2010/main" val="305119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C00000"/>
              </a:solidFill>
              <a:latin typeface="Tahoma"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dirty="0"/>
          </a:p>
        </p:txBody>
      </p:sp>
    </p:spTree>
    <p:extLst>
      <p:ext uri="{BB962C8B-B14F-4D97-AF65-F5344CB8AC3E}">
        <p14:creationId xmlns:p14="http://schemas.microsoft.com/office/powerpoint/2010/main" val="305119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82688" y="696913"/>
            <a:ext cx="4648200" cy="3486150"/>
          </a:xfrm>
          <a:ln/>
        </p:spPr>
      </p:sp>
      <p:sp>
        <p:nvSpPr>
          <p:cNvPr id="66562" name="Rectangle 3"/>
          <p:cNvSpPr>
            <a:spLocks noGrp="1" noChangeArrowheads="1"/>
          </p:cNvSpPr>
          <p:nvPr>
            <p:ph type="body" idx="1"/>
          </p:nvPr>
        </p:nvSpPr>
        <p:spPr>
          <a:xfrm>
            <a:off x="233363" y="4276725"/>
            <a:ext cx="6503987" cy="4733925"/>
          </a:xfrm>
          <a:solidFill>
            <a:srgbClr val="FFFFFF"/>
          </a:solidFill>
          <a:ln>
            <a:solidFill>
              <a:srgbClr val="000000"/>
            </a:solidFill>
          </a:ln>
        </p:spPr>
        <p:txBody>
          <a:bodyPr lIns="92960" tIns="46481" rIns="92960" bIns="46481">
            <a:noAutofit/>
          </a:bodyPr>
          <a:lstStyle/>
          <a:p>
            <a:pPr marL="457200" marR="0" lvl="1" indent="0" algn="l" defTabSz="914400" rtl="0" eaLnBrk="1" fontAlgn="auto" latinLnBrk="0" hangingPunct="1">
              <a:buClrTx/>
              <a:buSzTx/>
              <a:buFontTx/>
              <a:buNone/>
              <a:tabLst/>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dirty="0"/>
          </a:p>
        </p:txBody>
      </p:sp>
    </p:spTree>
    <p:extLst>
      <p:ext uri="{BB962C8B-B14F-4D97-AF65-F5344CB8AC3E}">
        <p14:creationId xmlns:p14="http://schemas.microsoft.com/office/powerpoint/2010/main" val="60439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258888" y="696913"/>
            <a:ext cx="4648200" cy="3486150"/>
          </a:xfrm>
          <a:ln/>
        </p:spPr>
      </p:sp>
      <p:sp>
        <p:nvSpPr>
          <p:cNvPr id="68610" name="Rectangle 3"/>
          <p:cNvSpPr>
            <a:spLocks noGrp="1" noChangeArrowheads="1"/>
          </p:cNvSpPr>
          <p:nvPr>
            <p:ph type="body" idx="1"/>
          </p:nvPr>
        </p:nvSpPr>
        <p:spPr>
          <a:solidFill>
            <a:srgbClr val="FFFFFF"/>
          </a:solidFill>
          <a:ln>
            <a:solidFill>
              <a:srgbClr val="000000"/>
            </a:solidFill>
          </a:ln>
        </p:spPr>
        <p:txBody>
          <a:bodyPr lIns="92960" tIns="46481" rIns="92960" bIns="46481"/>
          <a:lstStyle/>
          <a:p>
            <a:pPr eaLnBrk="1" hangingPunct="1"/>
            <a:endParaRPr lang="en-US" sz="1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dirty="0"/>
          </a:p>
        </p:txBody>
      </p:sp>
    </p:spTree>
    <p:extLst>
      <p:ext uri="{BB962C8B-B14F-4D97-AF65-F5344CB8AC3E}">
        <p14:creationId xmlns:p14="http://schemas.microsoft.com/office/powerpoint/2010/main" val="130898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sz="1200" dirty="0" smtClean="0">
              <a:solidFill>
                <a:srgbClr val="C00000"/>
              </a:solidFill>
            </a:endParaRPr>
          </a:p>
        </p:txBody>
      </p:sp>
      <p:sp>
        <p:nvSpPr>
          <p:cNvPr id="70659" name="Slide Number Placeholder 3"/>
          <p:cNvSpPr>
            <a:spLocks noGrp="1"/>
          </p:cNvSpPr>
          <p:nvPr>
            <p:ph type="sldNum" sz="quarter" idx="5"/>
          </p:nvPr>
        </p:nvSpPr>
        <p:spPr>
          <a:noFill/>
        </p:spPr>
        <p:txBody>
          <a:bodyPr/>
          <a:lstStyle/>
          <a:p>
            <a:fld id="{88DB103A-715C-4840-93BB-B2E399F4E2F5}"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3727348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148017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363472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128337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b="0" dirty="0" smtClean="0"/>
          </a:p>
        </p:txBody>
      </p:sp>
      <p:sp>
        <p:nvSpPr>
          <p:cNvPr id="70659" name="Slide Number Placeholder 3"/>
          <p:cNvSpPr>
            <a:spLocks noGrp="1"/>
          </p:cNvSpPr>
          <p:nvPr>
            <p:ph type="sldNum" sz="quarter" idx="5"/>
          </p:nvPr>
        </p:nvSpPr>
        <p:spPr>
          <a:noFill/>
        </p:spPr>
        <p:txBody>
          <a:bodyPr/>
          <a:lstStyle/>
          <a:p>
            <a:fld id="{88DB103A-715C-4840-93BB-B2E399F4E2F5}" type="slidenum">
              <a:rPr lang="en-US" smtClean="0"/>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b="0" dirty="0" smtClean="0"/>
          </a:p>
        </p:txBody>
      </p:sp>
      <p:sp>
        <p:nvSpPr>
          <p:cNvPr id="70659" name="Slide Number Placeholder 3"/>
          <p:cNvSpPr>
            <a:spLocks noGrp="1"/>
          </p:cNvSpPr>
          <p:nvPr>
            <p:ph type="sldNum" sz="quarter" idx="5"/>
          </p:nvPr>
        </p:nvSpPr>
        <p:spPr>
          <a:noFill/>
        </p:spPr>
        <p:txBody>
          <a:bodyPr/>
          <a:lstStyle/>
          <a:p>
            <a:fld id="{88DB103A-715C-4840-93BB-B2E399F4E2F5}"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743575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426"/>
            <a:ext cx="5608320" cy="4183063"/>
          </a:xfrm>
          <a:prstGeom prst="rect">
            <a:avLst/>
          </a:prstGeom>
        </p:spPr>
        <p:txBody>
          <a:bodyPr/>
          <a:lstStyle/>
          <a:p>
            <a:endParaRPr lang="en-US" dirty="0"/>
          </a:p>
        </p:txBody>
      </p:sp>
    </p:spTree>
    <p:extLst>
      <p:ext uri="{BB962C8B-B14F-4D97-AF65-F5344CB8AC3E}">
        <p14:creationId xmlns:p14="http://schemas.microsoft.com/office/powerpoint/2010/main" val="1700787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426"/>
            <a:ext cx="5608320" cy="4183063"/>
          </a:xfrm>
          <a:prstGeom prst="rect">
            <a:avLst/>
          </a:prstGeom>
        </p:spPr>
        <p:txBody>
          <a:bodyPr>
            <a:normAutofit/>
          </a:bodyPr>
          <a:lstStyle/>
          <a:p>
            <a:pPr marR="0" lvl="0" algn="l" defTabSz="914400" rtl="0" eaLnBrk="0" fontAlgn="base" latinLnBrk="0" hangingPunct="0">
              <a:lnSpc>
                <a:spcPct val="150000"/>
              </a:lnSpc>
              <a:spcBef>
                <a:spcPct val="0"/>
              </a:spcBef>
              <a:spcAft>
                <a:spcPts val="1200"/>
              </a:spcAft>
              <a:buClr>
                <a:srgbClr val="CC0000"/>
              </a:buClr>
              <a:buSzTx/>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426"/>
            <a:ext cx="5608320" cy="4183063"/>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2700514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1146817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3449497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endParaRPr lang="en-US" dirty="0" smtClean="0"/>
          </a:p>
        </p:txBody>
      </p:sp>
    </p:spTree>
    <p:extLst>
      <p:ext uri="{BB962C8B-B14F-4D97-AF65-F5344CB8AC3E}">
        <p14:creationId xmlns:p14="http://schemas.microsoft.com/office/powerpoint/2010/main" val="134860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dirty="0"/>
          </a:p>
        </p:txBody>
      </p:sp>
    </p:spTree>
    <p:extLst>
      <p:ext uri="{BB962C8B-B14F-4D97-AF65-F5344CB8AC3E}">
        <p14:creationId xmlns:p14="http://schemas.microsoft.com/office/powerpoint/2010/main" val="2981612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defTabSz="931774" eaLnBrk="0" fontAlgn="base" hangingPunct="0">
              <a:spcBef>
                <a:spcPts val="611"/>
              </a:spcBef>
              <a:spcAft>
                <a:spcPts val="611"/>
              </a:spcAft>
              <a:buClr>
                <a:srgbClr val="CC0000"/>
              </a:buClr>
              <a:buFont typeface="Wingdings" pitchFamily="2" charset="2"/>
              <a:buNone/>
              <a:defRPr/>
            </a:pPr>
            <a:endParaRPr lang="en-US" sz="2400" kern="0" dirty="0" smtClean="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40</a:t>
            </a:fld>
            <a:endParaRPr lang="en-US"/>
          </a:p>
        </p:txBody>
      </p:sp>
    </p:spTree>
    <p:extLst>
      <p:ext uri="{BB962C8B-B14F-4D97-AF65-F5344CB8AC3E}">
        <p14:creationId xmlns:p14="http://schemas.microsoft.com/office/powerpoint/2010/main" val="84174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353462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extLst>
      <p:ext uri="{BB962C8B-B14F-4D97-AF65-F5344CB8AC3E}">
        <p14:creationId xmlns:p14="http://schemas.microsoft.com/office/powerpoint/2010/main" val="305119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C00000"/>
              </a:solidFill>
              <a:latin typeface="Tahoma"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dirty="0"/>
          </a:p>
        </p:txBody>
      </p:sp>
    </p:spTree>
    <p:extLst>
      <p:ext uri="{BB962C8B-B14F-4D97-AF65-F5344CB8AC3E}">
        <p14:creationId xmlns:p14="http://schemas.microsoft.com/office/powerpoint/2010/main" val="3051199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E482467-7BE9-4FD6-B96D-65DE688721C0}" type="slidenum">
              <a:rPr lang="en-US"/>
              <a:pPr>
                <a:defRPr/>
              </a:pPr>
              <a:t>‹#›</a:t>
            </a:fld>
            <a:endParaRPr lang="en-US"/>
          </a:p>
        </p:txBody>
      </p:sp>
    </p:spTree>
    <p:extLst>
      <p:ext uri="{BB962C8B-B14F-4D97-AF65-F5344CB8AC3E}">
        <p14:creationId xmlns:p14="http://schemas.microsoft.com/office/powerpoint/2010/main" val="317896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prezi.com/mg1ajudw7jap/?utm_campaign=share&amp;utm_medium=copy&amp;rc=ex0share" TargetMode="External"/><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tagrantees.workforce3one.org/view/2001220139364426060/inf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reports.dolet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ports.dolet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helpdesk.ot@dol.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hyperlink" Target="http://etagrantees.workforce3one.org/"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mailto:EBSS.Help@dol.gov" TargetMode="External"/><Relationship Id="rId4" Type="http://schemas.openxmlformats.org/officeDocument/2006/relationships/hyperlink" Target="mailto:RTW@dol.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fontScale="90000"/>
          </a:bodyPr>
          <a:lstStyle/>
          <a:p>
            <a:r>
              <a:rPr lang="en-US" sz="3600" i="1" dirty="0">
                <a:solidFill>
                  <a:schemeClr val="accent5">
                    <a:lumMod val="75000"/>
                  </a:schemeClr>
                </a:solidFill>
                <a:effectLst>
                  <a:outerShdw blurRad="38100" dist="38100" dir="2700000" algn="tl">
                    <a:srgbClr val="000000">
                      <a:alpha val="43137"/>
                    </a:srgbClr>
                  </a:outerShdw>
                </a:effectLst>
                <a:latin typeface="Century Schoolbook" pitchFamily="18" charset="0"/>
              </a:rPr>
              <a:t>H-1B </a:t>
            </a:r>
            <a:r>
              <a:rPr lang="en-US" sz="3600" i="1" dirty="0" smtClean="0">
                <a:solidFill>
                  <a:schemeClr val="accent5">
                    <a:lumMod val="75000"/>
                  </a:schemeClr>
                </a:solidFill>
                <a:effectLst>
                  <a:outerShdw blurRad="38100" dist="38100" dir="2700000" algn="tl">
                    <a:srgbClr val="000000">
                      <a:alpha val="43137"/>
                    </a:srgbClr>
                  </a:outerShdw>
                </a:effectLst>
                <a:latin typeface="Century Schoolbook" pitchFamily="18" charset="0"/>
              </a:rPr>
              <a:t>Ready to Work </a:t>
            </a:r>
            <a:br>
              <a:rPr lang="en-US" sz="3600" i="1" dirty="0" smtClean="0">
                <a:solidFill>
                  <a:schemeClr val="accent5">
                    <a:lumMod val="75000"/>
                  </a:schemeClr>
                </a:solidFill>
                <a:effectLst>
                  <a:outerShdw blurRad="38100" dist="38100" dir="2700000" algn="tl">
                    <a:srgbClr val="000000">
                      <a:alpha val="43137"/>
                    </a:srgbClr>
                  </a:outerShdw>
                </a:effectLst>
                <a:latin typeface="Century Schoolbook" pitchFamily="18" charset="0"/>
              </a:rPr>
            </a:br>
            <a:r>
              <a:rPr lang="en-US" dirty="0">
                <a:solidFill>
                  <a:schemeClr val="tx1"/>
                </a:solidFill>
              </a:rPr>
              <a:t>Introduction to H-1B Quarterly Performance Reporting and the HUB Reporting System</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February 5, 2015; 3:00 p.m.</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Division of Strategic Investments</a:t>
            </a:r>
            <a:endParaRPr lang="en-US" sz="1800" i="1" dirty="0" smtClean="0">
              <a:ln w="17780" cmpd="sng">
                <a:noFill/>
                <a:prstDash val="solid"/>
                <a:miter lim="800000"/>
              </a:ln>
              <a:solidFill>
                <a:srgbClr val="C00000"/>
              </a:solidFill>
              <a:ea typeface="+mj-ea"/>
            </a:endParaRP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705600" cy="1066800"/>
          </a:xfrm>
        </p:spPr>
        <p:txBody>
          <a:bodyPr>
            <a:noAutofit/>
          </a:bodyPr>
          <a:lstStyle/>
          <a:p>
            <a:pPr lvl="0" algn="r"/>
            <a:r>
              <a:rPr lang="en-US" dirty="0" smtClean="0">
                <a:effectLst/>
                <a:latin typeface="Candara" panose="020E0502030303020204" pitchFamily="34" charset="0"/>
              </a:rPr>
              <a:t/>
            </a:r>
            <a:br>
              <a:rPr lang="en-US" dirty="0" smtClean="0">
                <a:effectLst/>
                <a:latin typeface="Candara" panose="020E0502030303020204" pitchFamily="34" charset="0"/>
              </a:rPr>
            </a:br>
            <a:r>
              <a:rPr lang="en-US" dirty="0">
                <a:effectLst/>
                <a:latin typeface="Candara" panose="020E0502030303020204" pitchFamily="34" charset="0"/>
              </a:rPr>
              <a:t>RTW Definition: </a:t>
            </a:r>
            <a:br>
              <a:rPr lang="en-US" dirty="0">
                <a:effectLst/>
                <a:latin typeface="Candara" panose="020E0502030303020204" pitchFamily="34" charset="0"/>
              </a:rPr>
            </a:br>
            <a:r>
              <a:rPr lang="en-US" dirty="0" smtClean="0">
                <a:effectLst/>
                <a:latin typeface="Candara" panose="020E0502030303020204" pitchFamily="34" charset="0"/>
              </a:rPr>
              <a:t>Long-term Unemployed Workers (cont.)</a:t>
            </a:r>
            <a:r>
              <a:rPr lang="en-US" dirty="0">
                <a:effectLst/>
                <a:latin typeface="Candara" panose="020E0502030303020204" pitchFamily="34" charset="0"/>
              </a:rPr>
              <a:t/>
            </a:r>
            <a:br>
              <a:rPr lang="en-US" dirty="0">
                <a:effectLst/>
                <a:latin typeface="Candara" panose="020E0502030303020204" pitchFamily="34" charset="0"/>
              </a:rPr>
            </a:br>
            <a:endParaRPr lang="en-US" dirty="0">
              <a:latin typeface="Candara" pitchFamily="34" charset="0"/>
            </a:endParaRPr>
          </a:p>
        </p:txBody>
      </p:sp>
      <p:sp>
        <p:nvSpPr>
          <p:cNvPr id="4" name="Rounded Rectangle 3"/>
          <p:cNvSpPr/>
          <p:nvPr/>
        </p:nvSpPr>
        <p:spPr>
          <a:xfrm>
            <a:off x="228600" y="1143000"/>
            <a:ext cx="8610600" cy="495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800" b="1" dirty="0" smtClean="0">
                <a:solidFill>
                  <a:schemeClr val="accent2">
                    <a:lumMod val="75000"/>
                  </a:schemeClr>
                </a:solidFill>
              </a:rPr>
              <a:t>Ready to Work Definition of Long-Term Unemployed: “Underemployed”</a:t>
            </a:r>
          </a:p>
          <a:p>
            <a:pPr marL="285750" indent="-285750">
              <a:spcBef>
                <a:spcPts val="600"/>
              </a:spcBef>
              <a:spcAft>
                <a:spcPts val="600"/>
              </a:spcAft>
              <a:buFont typeface="Arial" panose="020B0604020202020204" pitchFamily="34" charset="0"/>
              <a:buChar char="•"/>
            </a:pPr>
            <a:r>
              <a:rPr lang="en-US" sz="2000" b="1" dirty="0" smtClean="0">
                <a:solidFill>
                  <a:schemeClr val="tx1"/>
                </a:solidFill>
              </a:rPr>
              <a:t>Underemployed </a:t>
            </a:r>
            <a:r>
              <a:rPr lang="en-US" sz="2000" b="1" dirty="0">
                <a:solidFill>
                  <a:schemeClr val="tx1"/>
                </a:solidFill>
              </a:rPr>
              <a:t>individuals </a:t>
            </a:r>
            <a:r>
              <a:rPr lang="en-US" sz="2000" dirty="0" smtClean="0">
                <a:solidFill>
                  <a:schemeClr val="tx1"/>
                </a:solidFill>
              </a:rPr>
              <a:t>are </a:t>
            </a:r>
            <a:r>
              <a:rPr lang="en-US" sz="2000" dirty="0">
                <a:solidFill>
                  <a:schemeClr val="tx1"/>
                </a:solidFill>
              </a:rPr>
              <a:t>individuals </a:t>
            </a:r>
            <a:r>
              <a:rPr lang="en-US" sz="2000" dirty="0" smtClean="0">
                <a:solidFill>
                  <a:schemeClr val="tx1"/>
                </a:solidFill>
              </a:rPr>
              <a:t>who :</a:t>
            </a:r>
          </a:p>
          <a:p>
            <a:pPr marL="742950" lvl="1" indent="-285750">
              <a:spcBef>
                <a:spcPts val="600"/>
              </a:spcBef>
              <a:spcAft>
                <a:spcPts val="600"/>
              </a:spcAft>
              <a:buFont typeface="Arial" panose="020B0604020202020204" pitchFamily="34" charset="0"/>
              <a:buChar char="•"/>
            </a:pPr>
            <a:r>
              <a:rPr lang="en-US" sz="2000" dirty="0" smtClean="0">
                <a:solidFill>
                  <a:schemeClr val="tx1"/>
                </a:solidFill>
              </a:rPr>
              <a:t>lost </a:t>
            </a:r>
            <a:r>
              <a:rPr lang="en-US" sz="2000" dirty="0">
                <a:solidFill>
                  <a:schemeClr val="tx1"/>
                </a:solidFill>
              </a:rPr>
              <a:t>their job during or after the recent recession and have obtained only episodic, short-term, or </a:t>
            </a:r>
            <a:r>
              <a:rPr lang="en-US" sz="2000" dirty="0" smtClean="0">
                <a:solidFill>
                  <a:schemeClr val="tx1"/>
                </a:solidFill>
              </a:rPr>
              <a:t>part-time </a:t>
            </a:r>
            <a:r>
              <a:rPr lang="en-US" sz="2000" dirty="0">
                <a:solidFill>
                  <a:schemeClr val="tx1"/>
                </a:solidFill>
              </a:rPr>
              <a:t>employment but have not yet reconnected with a full-time job commensurate with the individual’s level of education, skills, and previous wage or salary earned prior to the individual’s loss of permanent employment</a:t>
            </a:r>
            <a:r>
              <a:rPr lang="en-US" sz="2000" dirty="0" smtClean="0">
                <a:solidFill>
                  <a:schemeClr val="tx1"/>
                </a:solidFill>
              </a:rPr>
              <a:t>.</a:t>
            </a:r>
            <a:endParaRPr lang="en-US" sz="2000" dirty="0">
              <a:solidFill>
                <a:schemeClr val="tx1"/>
              </a:solidFill>
            </a:endParaRPr>
          </a:p>
          <a:p>
            <a:pPr algn="ctr">
              <a:spcBef>
                <a:spcPts val="600"/>
              </a:spcBef>
              <a:spcAft>
                <a:spcPts val="600"/>
              </a:spcAft>
            </a:pPr>
            <a:r>
              <a:rPr lang="en-US" sz="2000" i="1" dirty="0" smtClean="0">
                <a:solidFill>
                  <a:srgbClr val="FF0000"/>
                </a:solidFill>
              </a:rPr>
              <a:t>*underemployed individuals fall  within the definition of long-term unemployed and are therefore considered long-term unemployed</a:t>
            </a:r>
            <a:endParaRPr lang="en-US" sz="2000" i="1" dirty="0">
              <a:solidFill>
                <a:srgbClr val="FF0000"/>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3659105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1066800"/>
          </a:xfrm>
        </p:spPr>
        <p:txBody>
          <a:bodyPr>
            <a:noAutofit/>
          </a:bodyPr>
          <a:lstStyle/>
          <a:p>
            <a:pPr lvl="0" algn="r"/>
            <a:r>
              <a:rPr lang="en-US" dirty="0" smtClean="0">
                <a:effectLst/>
                <a:latin typeface="Candara" panose="020E0502030303020204" pitchFamily="34" charset="0"/>
              </a:rPr>
              <a:t/>
            </a:r>
            <a:br>
              <a:rPr lang="en-US" dirty="0" smtClean="0">
                <a:effectLst/>
                <a:latin typeface="Candara" panose="020E0502030303020204" pitchFamily="34" charset="0"/>
              </a:rPr>
            </a:br>
            <a:r>
              <a:rPr lang="en-US" dirty="0" smtClean="0">
                <a:effectLst/>
                <a:latin typeface="Candara" panose="020E0502030303020204" pitchFamily="34" charset="0"/>
              </a:rPr>
              <a:t>RTW Definition: </a:t>
            </a:r>
            <a:br>
              <a:rPr lang="en-US" dirty="0" smtClean="0">
                <a:effectLst/>
                <a:latin typeface="Candara" panose="020E0502030303020204" pitchFamily="34" charset="0"/>
              </a:rPr>
            </a:br>
            <a:r>
              <a:rPr lang="en-US" dirty="0" smtClean="0">
                <a:effectLst/>
                <a:latin typeface="Candara" panose="020E0502030303020204" pitchFamily="34" charset="0"/>
              </a:rPr>
              <a:t>Other Unemployed Workers</a:t>
            </a:r>
            <a:r>
              <a:rPr lang="en-US" dirty="0">
                <a:effectLst/>
                <a:latin typeface="Candara" panose="020E0502030303020204" pitchFamily="34" charset="0"/>
              </a:rPr>
              <a:t/>
            </a:r>
            <a:br>
              <a:rPr lang="en-US" dirty="0">
                <a:effectLst/>
                <a:latin typeface="Candara" panose="020E0502030303020204" pitchFamily="34" charset="0"/>
              </a:rPr>
            </a:br>
            <a:endParaRPr lang="en-US" dirty="0">
              <a:latin typeface="Candara" pitchFamily="34" charset="0"/>
            </a:endParaRPr>
          </a:p>
        </p:txBody>
      </p:sp>
      <p:sp>
        <p:nvSpPr>
          <p:cNvPr id="4" name="Rounded Rectangle 3"/>
          <p:cNvSpPr/>
          <p:nvPr/>
        </p:nvSpPr>
        <p:spPr>
          <a:xfrm>
            <a:off x="167640" y="1371600"/>
            <a:ext cx="8763000" cy="510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pPr>
            <a:r>
              <a:rPr lang="en-US" sz="2800" b="1" dirty="0" smtClean="0">
                <a:solidFill>
                  <a:schemeClr val="accent2">
                    <a:lumMod val="75000"/>
                  </a:schemeClr>
                </a:solidFill>
              </a:rPr>
              <a:t>Ready to Work Definition: Other Unemployed Worker</a:t>
            </a:r>
            <a:endParaRPr lang="en-US" sz="2400" b="1" dirty="0" smtClean="0">
              <a:solidFill>
                <a:schemeClr val="tx1"/>
              </a:solidFill>
            </a:endParaRPr>
          </a:p>
          <a:p>
            <a:pPr lvl="0">
              <a:spcBef>
                <a:spcPts val="600"/>
              </a:spcBef>
              <a:spcAft>
                <a:spcPts val="600"/>
              </a:spcAft>
            </a:pPr>
            <a:r>
              <a:rPr lang="en-US" sz="2400" b="1" dirty="0" smtClean="0">
                <a:solidFill>
                  <a:schemeClr val="tx1"/>
                </a:solidFill>
              </a:rPr>
              <a:t>For </a:t>
            </a:r>
            <a:r>
              <a:rPr lang="en-US" sz="2400" b="1" dirty="0">
                <a:solidFill>
                  <a:schemeClr val="tx1"/>
                </a:solidFill>
              </a:rPr>
              <a:t>the purposes of this SGA,  other unemployed individual is defined as</a:t>
            </a:r>
            <a:r>
              <a:rPr lang="en-US" sz="2400" b="1" dirty="0" smtClean="0">
                <a:solidFill>
                  <a:schemeClr val="tx1"/>
                </a:solidFill>
              </a:rPr>
              <a:t>:</a:t>
            </a:r>
          </a:p>
          <a:p>
            <a:pPr lvl="0"/>
            <a:endParaRPr lang="en-US" sz="2400" b="1" dirty="0">
              <a:solidFill>
                <a:schemeClr val="tx1"/>
              </a:solidFill>
            </a:endParaRPr>
          </a:p>
          <a:p>
            <a:pPr lvl="0" algn="ctr"/>
            <a:r>
              <a:rPr lang="en-US" sz="2400" b="1" i="1" dirty="0" smtClean="0">
                <a:solidFill>
                  <a:schemeClr val="tx1"/>
                </a:solidFill>
              </a:rPr>
              <a:t>“as </a:t>
            </a:r>
            <a:r>
              <a:rPr lang="en-US" sz="2400" b="1" i="1" dirty="0">
                <a:solidFill>
                  <a:schemeClr val="tx1"/>
                </a:solidFill>
              </a:rPr>
              <a:t>an individual who is without a job for fewer than 27</a:t>
            </a:r>
          </a:p>
          <a:p>
            <a:pPr lvl="0" algn="ctr"/>
            <a:r>
              <a:rPr lang="en-US" sz="2400" b="1" i="1" dirty="0">
                <a:solidFill>
                  <a:schemeClr val="tx1"/>
                </a:solidFill>
              </a:rPr>
              <a:t>consecutive weeks (i.e. not long-term </a:t>
            </a:r>
            <a:r>
              <a:rPr lang="en-US" sz="2400" b="1" i="1" dirty="0" smtClean="0">
                <a:solidFill>
                  <a:schemeClr val="tx1"/>
                </a:solidFill>
              </a:rPr>
              <a:t>unemployed), is </a:t>
            </a:r>
            <a:r>
              <a:rPr lang="en-US" sz="2400" b="1" i="1" dirty="0">
                <a:solidFill>
                  <a:schemeClr val="tx1"/>
                </a:solidFill>
              </a:rPr>
              <a:t>not</a:t>
            </a:r>
          </a:p>
          <a:p>
            <a:pPr lvl="0" algn="ctr"/>
            <a:r>
              <a:rPr lang="en-US" sz="2400" b="1" i="1" dirty="0" smtClean="0">
                <a:solidFill>
                  <a:schemeClr val="tx1"/>
                </a:solidFill>
              </a:rPr>
              <a:t>underemployed, </a:t>
            </a:r>
            <a:r>
              <a:rPr lang="en-US" sz="2400" b="1" i="1" dirty="0">
                <a:solidFill>
                  <a:schemeClr val="tx1"/>
                </a:solidFill>
              </a:rPr>
              <a:t>and who wants and is available to </a:t>
            </a:r>
            <a:r>
              <a:rPr lang="en-US" sz="2400" b="1" i="1" dirty="0" smtClean="0">
                <a:solidFill>
                  <a:schemeClr val="tx1"/>
                </a:solidFill>
              </a:rPr>
              <a:t>work”</a:t>
            </a:r>
            <a:endParaRPr lang="en-US" sz="2400" b="1" i="1" dirty="0">
              <a:solidFill>
                <a:schemeClr val="tx1"/>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11</a:t>
            </a:fld>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05306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038600" cy="1066800"/>
          </a:xfrm>
        </p:spPr>
        <p:txBody>
          <a:bodyPr>
            <a:noAutofit/>
          </a:bodyPr>
          <a:lstStyle/>
          <a:p>
            <a:pPr lvl="0" algn="r"/>
            <a:r>
              <a:rPr lang="en-US" dirty="0" smtClean="0">
                <a:effectLst/>
                <a:latin typeface="Candara" panose="020E0502030303020204" pitchFamily="34" charset="0"/>
              </a:rPr>
              <a:t/>
            </a:r>
            <a:br>
              <a:rPr lang="en-US" dirty="0" smtClean="0">
                <a:effectLst/>
                <a:latin typeface="Candara" panose="020E0502030303020204" pitchFamily="34" charset="0"/>
              </a:rPr>
            </a:br>
            <a:r>
              <a:rPr lang="en-US" dirty="0">
                <a:effectLst/>
                <a:latin typeface="Candara" panose="020E0502030303020204" pitchFamily="34" charset="0"/>
              </a:rPr>
              <a:t>RTW Definition: </a:t>
            </a:r>
            <a:br>
              <a:rPr lang="en-US" dirty="0">
                <a:effectLst/>
                <a:latin typeface="Candara" panose="020E0502030303020204" pitchFamily="34" charset="0"/>
              </a:rPr>
            </a:br>
            <a:r>
              <a:rPr lang="en-US" dirty="0">
                <a:effectLst/>
                <a:latin typeface="Candara" panose="020E0502030303020204" pitchFamily="34" charset="0"/>
              </a:rPr>
              <a:t>Incumbent </a:t>
            </a:r>
            <a:r>
              <a:rPr lang="en-US" dirty="0" smtClean="0">
                <a:effectLst/>
                <a:latin typeface="Candara" panose="020E0502030303020204" pitchFamily="34" charset="0"/>
              </a:rPr>
              <a:t>Workers</a:t>
            </a:r>
            <a:r>
              <a:rPr lang="en-US" dirty="0">
                <a:effectLst/>
                <a:latin typeface="Candara" panose="020E0502030303020204" pitchFamily="34" charset="0"/>
              </a:rPr>
              <a:t/>
            </a:r>
            <a:br>
              <a:rPr lang="en-US" dirty="0">
                <a:effectLst/>
                <a:latin typeface="Candara" panose="020E0502030303020204" pitchFamily="34" charset="0"/>
              </a:rPr>
            </a:br>
            <a:endParaRPr lang="en-US" dirty="0">
              <a:latin typeface="Candara" pitchFamily="34" charset="0"/>
            </a:endParaRPr>
          </a:p>
        </p:txBody>
      </p:sp>
      <p:sp>
        <p:nvSpPr>
          <p:cNvPr id="4" name="Rounded Rectangle 3"/>
          <p:cNvSpPr/>
          <p:nvPr/>
        </p:nvSpPr>
        <p:spPr>
          <a:xfrm>
            <a:off x="190500" y="1143000"/>
            <a:ext cx="8724900" cy="548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600"/>
              </a:spcAft>
            </a:pPr>
            <a:r>
              <a:rPr lang="en-US" sz="2800" b="1" dirty="0" smtClean="0">
                <a:solidFill>
                  <a:schemeClr val="accent2">
                    <a:lumMod val="75000"/>
                  </a:schemeClr>
                </a:solidFill>
              </a:rPr>
              <a:t>Ready to Work Definition: Incumbent Worker</a:t>
            </a:r>
          </a:p>
          <a:p>
            <a:pPr lvl="0">
              <a:spcAft>
                <a:spcPts val="600"/>
              </a:spcAft>
            </a:pPr>
            <a:r>
              <a:rPr lang="en-US" sz="2000" b="1" dirty="0">
                <a:solidFill>
                  <a:schemeClr val="tx1"/>
                </a:solidFill>
              </a:rPr>
              <a:t>For the purposes of this SGA,  </a:t>
            </a:r>
            <a:r>
              <a:rPr lang="en-US" sz="2000" b="1" dirty="0" smtClean="0">
                <a:solidFill>
                  <a:schemeClr val="tx1"/>
                </a:solidFill>
              </a:rPr>
              <a:t>an Incumbent Worker is </a:t>
            </a:r>
            <a:r>
              <a:rPr lang="en-US" sz="2000" b="1" dirty="0">
                <a:solidFill>
                  <a:schemeClr val="tx1"/>
                </a:solidFill>
              </a:rPr>
              <a:t>defined </a:t>
            </a:r>
            <a:r>
              <a:rPr lang="en-US" sz="2000" b="1" dirty="0" smtClean="0">
                <a:solidFill>
                  <a:schemeClr val="tx1"/>
                </a:solidFill>
              </a:rPr>
              <a:t>as:</a:t>
            </a:r>
          </a:p>
          <a:p>
            <a:pPr lvl="0">
              <a:spcAft>
                <a:spcPts val="600"/>
              </a:spcAft>
            </a:pPr>
            <a:r>
              <a:rPr lang="en-US" sz="2000" i="1" dirty="0">
                <a:solidFill>
                  <a:schemeClr val="tx1"/>
                </a:solidFill>
              </a:rPr>
              <a:t>“as an employed worker in need of skills upgrade to obtain a new job or retain a current job that is requiring new or different skills in an H-1B industry/occupation, and where training is developed with an employer or employer association to upgrade skills training</a:t>
            </a:r>
            <a:r>
              <a:rPr lang="en-US" sz="2000" i="1" dirty="0" smtClean="0">
                <a:solidFill>
                  <a:schemeClr val="tx1"/>
                </a:solidFill>
              </a:rPr>
              <a:t>.”</a:t>
            </a:r>
          </a:p>
          <a:p>
            <a:pPr lvl="0"/>
            <a:endParaRPr lang="en-US" sz="1600" b="1" i="1" dirty="0">
              <a:solidFill>
                <a:srgbClr val="FF0000"/>
              </a:solidFill>
            </a:endParaRPr>
          </a:p>
          <a:p>
            <a:pPr lvl="0"/>
            <a:r>
              <a:rPr lang="en-US" sz="2000" dirty="0" smtClean="0">
                <a:solidFill>
                  <a:schemeClr val="tx1"/>
                </a:solidFill>
              </a:rPr>
              <a:t>Included in this definition are:</a:t>
            </a:r>
          </a:p>
          <a:p>
            <a:pPr marL="342900" lvl="0" indent="-342900">
              <a:buFont typeface="Arial" panose="020B0604020202020204" pitchFamily="34" charset="0"/>
              <a:buChar char="•"/>
            </a:pPr>
            <a:r>
              <a:rPr lang="en-US" sz="2000" dirty="0" smtClean="0">
                <a:solidFill>
                  <a:schemeClr val="tx1"/>
                </a:solidFill>
              </a:rPr>
              <a:t>Newly </a:t>
            </a:r>
            <a:r>
              <a:rPr lang="en-US" sz="2000" dirty="0">
                <a:solidFill>
                  <a:schemeClr val="tx1"/>
                </a:solidFill>
              </a:rPr>
              <a:t>hired </a:t>
            </a:r>
            <a:r>
              <a:rPr lang="en-US" sz="2000" dirty="0" smtClean="0">
                <a:solidFill>
                  <a:schemeClr val="tx1"/>
                </a:solidFill>
              </a:rPr>
              <a:t>workers, and  </a:t>
            </a:r>
          </a:p>
          <a:p>
            <a:pPr marL="342900" lvl="0" indent="-342900">
              <a:buFont typeface="Arial" panose="020B0604020202020204" pitchFamily="34" charset="0"/>
              <a:buChar char="•"/>
            </a:pPr>
            <a:r>
              <a:rPr lang="en-US" sz="2000" dirty="0" smtClean="0">
                <a:solidFill>
                  <a:schemeClr val="tx1"/>
                </a:solidFill>
              </a:rPr>
              <a:t>Workers </a:t>
            </a:r>
            <a:r>
              <a:rPr lang="en-US" sz="2000" dirty="0">
                <a:solidFill>
                  <a:schemeClr val="tx1"/>
                </a:solidFill>
              </a:rPr>
              <a:t>whose hours have been reduced and/or earnings have declined. </a:t>
            </a:r>
            <a:r>
              <a:rPr lang="en-US" sz="2000" dirty="0" smtClean="0">
                <a:solidFill>
                  <a:schemeClr val="tx1"/>
                </a:solidFill>
              </a:rPr>
              <a:t> </a:t>
            </a:r>
          </a:p>
          <a:p>
            <a:pPr lvl="0" algn="ctr"/>
            <a:endParaRPr lang="en-US" sz="2400" dirty="0" smtClean="0">
              <a:solidFill>
                <a:schemeClr val="tx1"/>
              </a:solidFill>
            </a:endParaRPr>
          </a:p>
          <a:p>
            <a:pPr lvl="0"/>
            <a:r>
              <a:rPr lang="en-US" sz="2000" dirty="0" smtClean="0">
                <a:solidFill>
                  <a:srgbClr val="FF0000"/>
                </a:solidFill>
              </a:rPr>
              <a:t>*An </a:t>
            </a:r>
            <a:r>
              <a:rPr lang="en-US" sz="2000" dirty="0">
                <a:solidFill>
                  <a:srgbClr val="FF0000"/>
                </a:solidFill>
              </a:rPr>
              <a:t>employed worker whose employer does not have a training</a:t>
            </a:r>
          </a:p>
          <a:p>
            <a:pPr lvl="0"/>
            <a:r>
              <a:rPr lang="en-US" sz="2000" dirty="0">
                <a:solidFill>
                  <a:srgbClr val="FF0000"/>
                </a:solidFill>
              </a:rPr>
              <a:t>agreement with the grantee (where training is developed with an employer </a:t>
            </a:r>
            <a:r>
              <a:rPr lang="en-US" sz="2000" dirty="0" smtClean="0">
                <a:solidFill>
                  <a:srgbClr val="FF0000"/>
                </a:solidFill>
              </a:rPr>
              <a:t>or employer </a:t>
            </a:r>
            <a:r>
              <a:rPr lang="en-US" sz="2000" dirty="0">
                <a:solidFill>
                  <a:srgbClr val="FF0000"/>
                </a:solidFill>
              </a:rPr>
              <a:t>association to upgrade skills training) is not eligible to be served </a:t>
            </a:r>
            <a:r>
              <a:rPr lang="en-US" sz="2000" dirty="0" smtClean="0">
                <a:solidFill>
                  <a:srgbClr val="FF0000"/>
                </a:solidFill>
              </a:rPr>
              <a:t>under this </a:t>
            </a:r>
            <a:r>
              <a:rPr lang="en-US" sz="2000" dirty="0">
                <a:solidFill>
                  <a:srgbClr val="FF0000"/>
                </a:solidFill>
              </a:rPr>
              <a:t>SGA</a:t>
            </a:r>
            <a:r>
              <a:rPr lang="en-US" sz="2000" dirty="0" smtClean="0">
                <a:solidFill>
                  <a:srgbClr val="FF0000"/>
                </a:solidFill>
              </a:rPr>
              <a:t>.</a:t>
            </a:r>
            <a:endParaRPr lang="en-US" sz="2000" dirty="0">
              <a:solidFill>
                <a:srgbClr val="FF0000"/>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78504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852536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514600"/>
            <a:ext cx="7772400" cy="136207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smtClean="0"/>
              <a:t>Quarterly Progress Reports Overview</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
        <p:nvSpPr>
          <p:cNvPr id="8" name="Text Placeholder 6"/>
          <p:cNvSpPr txBox="1">
            <a:spLocks/>
          </p:cNvSpPr>
          <p:nvPr/>
        </p:nvSpPr>
        <p:spPr>
          <a:xfrm>
            <a:off x="838200" y="4343400"/>
            <a:ext cx="7772400" cy="609599"/>
          </a:xfrm>
          <a:prstGeom prst="rect">
            <a:avLst/>
          </a:prstGeom>
        </p:spPr>
        <p:txBody>
          <a:bodyPr vert="horz" lIns="91440" tIns="45720" rIns="91440" bIns="45720" rtlCol="0" anchor="b">
            <a:normAutofit/>
          </a:bodyPr>
          <a:lstStyle>
            <a:lvl1pPr marL="0" indent="0" algn="l" defTabSz="914400" rtl="0" eaLnBrk="1" latinLnBrk="0" hangingPunct="1">
              <a:spcBef>
                <a:spcPts val="600"/>
              </a:spcBef>
              <a:spcAft>
                <a:spcPts val="600"/>
              </a:spcAft>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ts val="600"/>
              </a:spcBef>
              <a:spcAft>
                <a:spcPts val="600"/>
              </a:spcAft>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ts val="600"/>
              </a:spcBef>
              <a:spcAft>
                <a:spcPts val="600"/>
              </a:spcAft>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ts val="600"/>
              </a:spcBef>
              <a:spcAft>
                <a:spcPts val="600"/>
              </a:spcAft>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a:r>
              <a:rPr lang="en-US" sz="2400" dirty="0" smtClean="0"/>
              <a:t>H-1B Ready To Work Grantees</a:t>
            </a:r>
            <a:endParaRPr lang="en-US" sz="2400" dirty="0"/>
          </a:p>
        </p:txBody>
      </p:sp>
      <p:pic>
        <p:nvPicPr>
          <p:cNvPr id="9" name="Content Placeholder 4" descr="Logo 2.jpg"/>
          <p:cNvPicPr>
            <a:picLocks/>
          </p:cNvPicPr>
          <p:nvPr/>
        </p:nvPicPr>
        <p:blipFill>
          <a:blip r:embed="rId2"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10" name="Title 1"/>
          <p:cNvSpPr txBox="1">
            <a:spLocks/>
          </p:cNvSpPr>
          <p:nvPr/>
        </p:nvSpPr>
        <p:spPr>
          <a:xfrm>
            <a:off x="2438400" y="0"/>
            <a:ext cx="6705600" cy="106680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r"/>
            <a:r>
              <a:rPr lang="en-US" cap="none" dirty="0" smtClean="0">
                <a:latin typeface="Candara" panose="020E0502030303020204" pitchFamily="34" charset="0"/>
              </a:rPr>
              <a:t>Quarterly Progress Reporting Orientation</a:t>
            </a:r>
            <a:endParaRPr lang="en-US" dirty="0">
              <a:latin typeface="Candara" panose="020E0502030303020204" pitchFamily="34" charset="0"/>
            </a:endParaRPr>
          </a:p>
        </p:txBody>
      </p:sp>
    </p:spTree>
    <p:extLst>
      <p:ext uri="{BB962C8B-B14F-4D97-AF65-F5344CB8AC3E}">
        <p14:creationId xmlns:p14="http://schemas.microsoft.com/office/powerpoint/2010/main" val="1829280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1676401" y="42863"/>
            <a:ext cx="7367588" cy="947737"/>
          </a:xfrm>
        </p:spPr>
        <p:txBody>
          <a:bodyPr>
            <a:noAutofit/>
          </a:bodyPr>
          <a:lstStyle/>
          <a:p>
            <a:pPr eaLnBrk="1" hangingPunct="1">
              <a:lnSpc>
                <a:spcPct val="90000"/>
              </a:lnSpc>
              <a:spcBef>
                <a:spcPct val="30000"/>
              </a:spcBef>
              <a:defRPr/>
            </a:pPr>
            <a:r>
              <a:rPr lang="en-US" sz="3200" kern="1200" dirty="0" smtClean="0">
                <a:latin typeface="Candara" pitchFamily="34" charset="0"/>
                <a:ea typeface="+mn-ea"/>
                <a:cs typeface="+mn-cs"/>
              </a:rPr>
              <a:t>The Value of Performance Reporting</a:t>
            </a:r>
          </a:p>
        </p:txBody>
      </p:sp>
      <p:sp>
        <p:nvSpPr>
          <p:cNvPr id="990211" name="Rectangle 3"/>
          <p:cNvSpPr>
            <a:spLocks noGrp="1" noChangeArrowheads="1"/>
          </p:cNvSpPr>
          <p:nvPr>
            <p:ph idx="1"/>
          </p:nvPr>
        </p:nvSpPr>
        <p:spPr>
          <a:xfrm>
            <a:off x="187036" y="1295400"/>
            <a:ext cx="8780462" cy="3581400"/>
          </a:xfrm>
        </p:spPr>
        <p:txBody>
          <a:bodyPr>
            <a:normAutofit lnSpcReduction="10000"/>
          </a:bodyPr>
          <a:lstStyle/>
          <a:p>
            <a:pPr marL="0" indent="0" eaLnBrk="1" hangingPunct="1">
              <a:spcBef>
                <a:spcPts val="0"/>
              </a:spcBef>
              <a:spcAft>
                <a:spcPts val="1200"/>
              </a:spcAft>
              <a:buNone/>
            </a:pPr>
            <a:r>
              <a:rPr lang="en-US" b="1" dirty="0" smtClean="0">
                <a:latin typeface="Candara" pitchFamily="34" charset="0"/>
              </a:rPr>
              <a:t>Performance data is used to</a:t>
            </a:r>
          </a:p>
          <a:p>
            <a:pPr eaLnBrk="1" hangingPunct="1">
              <a:spcBef>
                <a:spcPts val="0"/>
              </a:spcBef>
              <a:spcAft>
                <a:spcPts val="1200"/>
              </a:spcAft>
              <a:buFont typeface="Wingdings" pitchFamily="2" charset="2"/>
              <a:buChar char="Ø"/>
            </a:pPr>
            <a:r>
              <a:rPr lang="en-US" dirty="0" smtClean="0">
                <a:latin typeface="Candara" pitchFamily="34" charset="0"/>
              </a:rPr>
              <a:t>Illustrate Success </a:t>
            </a:r>
          </a:p>
          <a:p>
            <a:pPr eaLnBrk="1" hangingPunct="1">
              <a:spcBef>
                <a:spcPts val="0"/>
              </a:spcBef>
              <a:spcAft>
                <a:spcPts val="1200"/>
              </a:spcAft>
              <a:buFont typeface="Wingdings" pitchFamily="2" charset="2"/>
              <a:buChar char="Ø"/>
            </a:pPr>
            <a:r>
              <a:rPr lang="en-US" dirty="0" smtClean="0">
                <a:latin typeface="Candara" pitchFamily="34" charset="0"/>
              </a:rPr>
              <a:t>Ensure Sustainability and Evaluate Effectiveness</a:t>
            </a:r>
          </a:p>
          <a:p>
            <a:pPr>
              <a:spcBef>
                <a:spcPts val="0"/>
              </a:spcBef>
              <a:spcAft>
                <a:spcPts val="1200"/>
              </a:spcAft>
              <a:buFont typeface="Wingdings" pitchFamily="2" charset="2"/>
              <a:buChar char="Ø"/>
            </a:pPr>
            <a:r>
              <a:rPr lang="en-US" dirty="0">
                <a:latin typeface="Candara" panose="020E0502030303020204" pitchFamily="34" charset="0"/>
              </a:rPr>
              <a:t>Continuous </a:t>
            </a:r>
            <a:r>
              <a:rPr lang="en-US" dirty="0" smtClean="0">
                <a:latin typeface="Candara" panose="020E0502030303020204" pitchFamily="34" charset="0"/>
              </a:rPr>
              <a:t>improvement</a:t>
            </a:r>
            <a:endParaRPr lang="en-US" dirty="0">
              <a:latin typeface="Candara" pitchFamily="34" charset="0"/>
            </a:endParaRPr>
          </a:p>
          <a:p>
            <a:pPr eaLnBrk="1" hangingPunct="1">
              <a:spcBef>
                <a:spcPts val="0"/>
              </a:spcBef>
              <a:spcAft>
                <a:spcPts val="1200"/>
              </a:spcAft>
              <a:buFont typeface="Wingdings" pitchFamily="2" charset="2"/>
              <a:buChar char="Ø"/>
            </a:pPr>
            <a:r>
              <a:rPr lang="en-US" dirty="0" smtClean="0">
                <a:latin typeface="Candara" panose="020E0502030303020204" pitchFamily="34" charset="0"/>
              </a:rPr>
              <a:t>Identify Areas for Opportunity</a:t>
            </a:r>
          </a:p>
          <a:p>
            <a:pPr eaLnBrk="1" hangingPunct="1">
              <a:spcBef>
                <a:spcPts val="0"/>
              </a:spcBef>
              <a:spcAft>
                <a:spcPts val="1200"/>
              </a:spcAft>
              <a:buFont typeface="Wingdings" pitchFamily="2" charset="2"/>
              <a:buChar char="Ø"/>
            </a:pPr>
            <a:r>
              <a:rPr lang="en-US" dirty="0" smtClean="0">
                <a:latin typeface="Candara" panose="020E0502030303020204" pitchFamily="34" charset="0"/>
              </a:rPr>
              <a:t>Identify Areas for Technical Assistance</a:t>
            </a:r>
          </a:p>
        </p:txBody>
      </p:sp>
      <p:pic>
        <p:nvPicPr>
          <p:cNvPr id="4"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5" name="Content Placeholder 2"/>
          <p:cNvSpPr txBox="1">
            <a:spLocks/>
          </p:cNvSpPr>
          <p:nvPr/>
        </p:nvSpPr>
        <p:spPr>
          <a:xfrm>
            <a:off x="457200" y="5105400"/>
            <a:ext cx="7924800" cy="106679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chemeClr val="accent2">
                    <a:lumMod val="75000"/>
                  </a:schemeClr>
                </a:solidFill>
                <a:latin typeface="Candara" pitchFamily="34" charset="0"/>
              </a:rPr>
              <a:t>Great Programs</a:t>
            </a:r>
            <a:r>
              <a:rPr lang="en-US" sz="2800" dirty="0" smtClean="0">
                <a:solidFill>
                  <a:schemeClr val="accent2">
                    <a:lumMod val="75000"/>
                  </a:schemeClr>
                </a:solidFill>
                <a:latin typeface="Candara" pitchFamily="34" charset="0"/>
              </a:rPr>
              <a:t> </a:t>
            </a:r>
            <a:r>
              <a:rPr lang="en-US" sz="2800" dirty="0" smtClean="0">
                <a:latin typeface="Candara" pitchFamily="34" charset="0"/>
              </a:rPr>
              <a:t>+ </a:t>
            </a:r>
            <a:r>
              <a:rPr lang="en-US" sz="2800" b="1" dirty="0" smtClean="0">
                <a:solidFill>
                  <a:schemeClr val="accent2">
                    <a:lumMod val="75000"/>
                  </a:schemeClr>
                </a:solidFill>
                <a:latin typeface="Candara" pitchFamily="34" charset="0"/>
              </a:rPr>
              <a:t>Great Data</a:t>
            </a:r>
            <a:r>
              <a:rPr lang="en-US" sz="2800" dirty="0" smtClean="0">
                <a:solidFill>
                  <a:schemeClr val="accent2">
                    <a:lumMod val="75000"/>
                  </a:schemeClr>
                </a:solidFill>
                <a:latin typeface="Candara" pitchFamily="34" charset="0"/>
              </a:rPr>
              <a:t> </a:t>
            </a:r>
            <a:r>
              <a:rPr lang="en-US" sz="2800" dirty="0" smtClean="0">
                <a:latin typeface="Candara" pitchFamily="34" charset="0"/>
              </a:rPr>
              <a:t>+ </a:t>
            </a:r>
            <a:r>
              <a:rPr lang="en-US" sz="2800" b="1" dirty="0" smtClean="0">
                <a:solidFill>
                  <a:schemeClr val="accent2">
                    <a:lumMod val="75000"/>
                  </a:schemeClr>
                </a:solidFill>
                <a:latin typeface="Candara" pitchFamily="34" charset="0"/>
              </a:rPr>
              <a:t>Great   Outcomes</a:t>
            </a:r>
            <a:r>
              <a:rPr lang="en-US" sz="2800" dirty="0" smtClean="0">
                <a:solidFill>
                  <a:schemeClr val="accent2">
                    <a:lumMod val="75000"/>
                  </a:schemeClr>
                </a:solidFill>
                <a:latin typeface="Candara" pitchFamily="34" charset="0"/>
              </a:rPr>
              <a:t> </a:t>
            </a:r>
            <a:r>
              <a:rPr lang="en-US" sz="2800" dirty="0" smtClean="0">
                <a:latin typeface="Candara" pitchFamily="34" charset="0"/>
              </a:rPr>
              <a:t>= </a:t>
            </a:r>
          </a:p>
          <a:p>
            <a:pPr marL="0" indent="0" algn="ctr">
              <a:buFont typeface="Arial" pitchFamily="34" charset="0"/>
              <a:buNone/>
            </a:pPr>
            <a:r>
              <a:rPr lang="en-US" sz="2800" b="1" dirty="0" smtClean="0">
                <a:latin typeface="Candara" pitchFamily="34" charset="0"/>
              </a:rPr>
              <a:t>Greater Success for American  Workers!</a:t>
            </a:r>
          </a:p>
        </p:txBody>
      </p:sp>
    </p:spTree>
    <p:custDataLst>
      <p:tags r:id="rId1"/>
    </p:custDataLst>
    <p:extLst>
      <p:ext uri="{BB962C8B-B14F-4D97-AF65-F5344CB8AC3E}">
        <p14:creationId xmlns:p14="http://schemas.microsoft.com/office/powerpoint/2010/main" val="6589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0211">
                                            <p:txEl>
                                              <p:pRg st="1" end="1"/>
                                            </p:txEl>
                                          </p:spTgt>
                                        </p:tgtEl>
                                        <p:attrNameLst>
                                          <p:attrName>style.visibility</p:attrName>
                                        </p:attrNameLst>
                                      </p:cBhvr>
                                      <p:to>
                                        <p:strVal val="visible"/>
                                      </p:to>
                                    </p:set>
                                    <p:animEffect transition="in" filter="fade">
                                      <p:cBhvr>
                                        <p:cTn id="7" dur="2000"/>
                                        <p:tgtEl>
                                          <p:spTgt spid="9902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0211">
                                            <p:txEl>
                                              <p:pRg st="2" end="2"/>
                                            </p:txEl>
                                          </p:spTgt>
                                        </p:tgtEl>
                                        <p:attrNameLst>
                                          <p:attrName>style.visibility</p:attrName>
                                        </p:attrNameLst>
                                      </p:cBhvr>
                                      <p:to>
                                        <p:strVal val="visible"/>
                                      </p:to>
                                    </p:set>
                                    <p:animEffect transition="in" filter="fade">
                                      <p:cBhvr>
                                        <p:cTn id="12" dur="2000"/>
                                        <p:tgtEl>
                                          <p:spTgt spid="990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0211">
                                            <p:txEl>
                                              <p:pRg st="3" end="3"/>
                                            </p:txEl>
                                          </p:spTgt>
                                        </p:tgtEl>
                                        <p:attrNameLst>
                                          <p:attrName>style.visibility</p:attrName>
                                        </p:attrNameLst>
                                      </p:cBhvr>
                                      <p:to>
                                        <p:strVal val="visible"/>
                                      </p:to>
                                    </p:set>
                                    <p:animEffect transition="in" filter="fade">
                                      <p:cBhvr>
                                        <p:cTn id="17" dur="2000"/>
                                        <p:tgtEl>
                                          <p:spTgt spid="9902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0211">
                                            <p:txEl>
                                              <p:pRg st="4" end="4"/>
                                            </p:txEl>
                                          </p:spTgt>
                                        </p:tgtEl>
                                        <p:attrNameLst>
                                          <p:attrName>style.visibility</p:attrName>
                                        </p:attrNameLst>
                                      </p:cBhvr>
                                      <p:to>
                                        <p:strVal val="visible"/>
                                      </p:to>
                                    </p:set>
                                    <p:animEffect transition="in" filter="fade">
                                      <p:cBhvr>
                                        <p:cTn id="22" dur="2000"/>
                                        <p:tgtEl>
                                          <p:spTgt spid="9902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0211">
                                            <p:txEl>
                                              <p:pRg st="5" end="5"/>
                                            </p:txEl>
                                          </p:spTgt>
                                        </p:tgtEl>
                                        <p:attrNameLst>
                                          <p:attrName>style.visibility</p:attrName>
                                        </p:attrNameLst>
                                      </p:cBhvr>
                                      <p:to>
                                        <p:strVal val="visible"/>
                                      </p:to>
                                    </p:set>
                                    <p:animEffect transition="in" filter="fade">
                                      <p:cBhvr>
                                        <p:cTn id="27" dur="2000"/>
                                        <p:tgtEl>
                                          <p:spTgt spid="9902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0-#ppt_w/2"/>
                                          </p:val>
                                        </p:tav>
                                        <p:tav tm="100000">
                                          <p:val>
                                            <p:strVal val="#ppt_x"/>
                                          </p:val>
                                        </p:tav>
                                      </p:tavLst>
                                    </p:anim>
                                    <p:anim calcmode="lin" valueType="num">
                                      <p:cBhvr additive="base">
                                        <p:cTn id="3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943600" cy="1066800"/>
          </a:xfrm>
        </p:spPr>
        <p:txBody>
          <a:bodyPr>
            <a:normAutofit/>
          </a:bodyPr>
          <a:lstStyle/>
          <a:p>
            <a:r>
              <a:rPr lang="en-US" sz="3200" dirty="0" smtClean="0">
                <a:effectLst/>
                <a:latin typeface="Candara" pitchFamily="34" charset="0"/>
              </a:rPr>
              <a:t>H-1B Grants Reporting Deadlines</a:t>
            </a:r>
            <a:r>
              <a:rPr lang="en-US" sz="3200" dirty="0" smtClean="0">
                <a:latin typeface="Candara" pitchFamily="34" charset="0"/>
              </a:rPr>
              <a:t> </a:t>
            </a:r>
            <a:endParaRPr lang="en-US" sz="3200" dirty="0">
              <a:latin typeface="Candar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4270889275"/>
              </p:ext>
            </p:extLst>
          </p:nvPr>
        </p:nvGraphicFramePr>
        <p:xfrm>
          <a:off x="609600" y="1905000"/>
          <a:ext cx="8229600" cy="3830320"/>
        </p:xfrm>
        <a:graphic>
          <a:graphicData uri="http://schemas.openxmlformats.org/drawingml/2006/table">
            <a:tbl>
              <a:tblPr firstRow="1" bandRow="1">
                <a:tableStyleId>{5C22544A-7EE6-4342-B048-85BDC9FD1C3A}</a:tableStyleId>
              </a:tblPr>
              <a:tblGrid>
                <a:gridCol w="2743200"/>
                <a:gridCol w="2743200"/>
                <a:gridCol w="2743200"/>
              </a:tblGrid>
              <a:tr h="721360">
                <a:tc>
                  <a:txBody>
                    <a:bodyPr/>
                    <a:lstStyle/>
                    <a:p>
                      <a:r>
                        <a:rPr lang="en-US" sz="2800" dirty="0" smtClean="0">
                          <a:latin typeface="Candara" pitchFamily="34" charset="0"/>
                        </a:rPr>
                        <a:t>Quarter Start Date </a:t>
                      </a:r>
                      <a:endParaRPr lang="en-US" sz="2800" dirty="0">
                        <a:latin typeface="Candara" pitchFamily="34" charset="0"/>
                      </a:endParaRPr>
                    </a:p>
                  </a:txBody>
                  <a:tcPr/>
                </a:tc>
                <a:tc>
                  <a:txBody>
                    <a:bodyPr/>
                    <a:lstStyle/>
                    <a:p>
                      <a:r>
                        <a:rPr lang="en-US" sz="2800" dirty="0" smtClean="0">
                          <a:latin typeface="Candara" pitchFamily="34" charset="0"/>
                        </a:rPr>
                        <a:t>Quarter End Date </a:t>
                      </a:r>
                      <a:endParaRPr lang="en-US" sz="2800" dirty="0">
                        <a:latin typeface="Candara" pitchFamily="34" charset="0"/>
                      </a:endParaRPr>
                    </a:p>
                  </a:txBody>
                  <a:tcPr/>
                </a:tc>
                <a:tc>
                  <a:txBody>
                    <a:bodyPr/>
                    <a:lstStyle/>
                    <a:p>
                      <a:r>
                        <a:rPr lang="en-US" sz="2800" dirty="0" smtClean="0">
                          <a:solidFill>
                            <a:schemeClr val="bg1"/>
                          </a:solidFill>
                          <a:latin typeface="Candara" pitchFamily="34" charset="0"/>
                        </a:rPr>
                        <a:t>Report Due Date </a:t>
                      </a:r>
                      <a:endParaRPr lang="en-US" sz="2800" dirty="0">
                        <a:solidFill>
                          <a:schemeClr val="bg1"/>
                        </a:solidFill>
                        <a:latin typeface="Candara" pitchFamily="34" charset="0"/>
                      </a:endParaRPr>
                    </a:p>
                  </a:txBody>
                  <a:tcPr/>
                </a:tc>
              </a:tr>
              <a:tr h="721360">
                <a:tc>
                  <a:txBody>
                    <a:bodyPr/>
                    <a:lstStyle/>
                    <a:p>
                      <a:r>
                        <a:rPr lang="en-US" sz="2800" dirty="0" smtClean="0">
                          <a:latin typeface="Candara" pitchFamily="34" charset="0"/>
                        </a:rPr>
                        <a:t>January 1</a:t>
                      </a:r>
                      <a:endParaRPr lang="en-US" sz="2800" dirty="0">
                        <a:latin typeface="Candara" pitchFamily="34" charset="0"/>
                      </a:endParaRPr>
                    </a:p>
                  </a:txBody>
                  <a:tcPr/>
                </a:tc>
                <a:tc>
                  <a:txBody>
                    <a:bodyPr/>
                    <a:lstStyle/>
                    <a:p>
                      <a:r>
                        <a:rPr lang="en-US" sz="2800" dirty="0" smtClean="0">
                          <a:latin typeface="Candara" pitchFamily="34" charset="0"/>
                        </a:rPr>
                        <a:t>March 31</a:t>
                      </a:r>
                      <a:endParaRPr lang="en-US" sz="2800" dirty="0">
                        <a:latin typeface="Candara" pitchFamily="34" charset="0"/>
                      </a:endParaRPr>
                    </a:p>
                  </a:txBody>
                  <a:tcPr/>
                </a:tc>
                <a:tc>
                  <a:txBody>
                    <a:bodyPr/>
                    <a:lstStyle/>
                    <a:p>
                      <a:r>
                        <a:rPr lang="en-US" sz="2800" dirty="0" smtClean="0">
                          <a:latin typeface="Candara" pitchFamily="34" charset="0"/>
                        </a:rPr>
                        <a:t>May 15</a:t>
                      </a:r>
                      <a:endParaRPr lang="en-US" sz="2800" dirty="0">
                        <a:latin typeface="Candara" pitchFamily="34" charset="0"/>
                      </a:endParaRPr>
                    </a:p>
                  </a:txBody>
                  <a:tcPr/>
                </a:tc>
              </a:tr>
              <a:tr h="721360">
                <a:tc>
                  <a:txBody>
                    <a:bodyPr/>
                    <a:lstStyle/>
                    <a:p>
                      <a:r>
                        <a:rPr lang="en-US" sz="2800" dirty="0" smtClean="0">
                          <a:latin typeface="Candara" pitchFamily="34" charset="0"/>
                        </a:rPr>
                        <a:t>April 1</a:t>
                      </a:r>
                      <a:endParaRPr lang="en-US" sz="2800" dirty="0">
                        <a:latin typeface="Candara" pitchFamily="34" charset="0"/>
                      </a:endParaRPr>
                    </a:p>
                  </a:txBody>
                  <a:tcPr/>
                </a:tc>
                <a:tc>
                  <a:txBody>
                    <a:bodyPr/>
                    <a:lstStyle/>
                    <a:p>
                      <a:r>
                        <a:rPr lang="en-US" sz="2800" dirty="0" smtClean="0">
                          <a:latin typeface="Candara" pitchFamily="34" charset="0"/>
                        </a:rPr>
                        <a:t>June 30</a:t>
                      </a:r>
                      <a:endParaRPr lang="en-US" sz="2800" dirty="0">
                        <a:latin typeface="Candara" pitchFamily="34" charset="0"/>
                      </a:endParaRPr>
                    </a:p>
                  </a:txBody>
                  <a:tcPr/>
                </a:tc>
                <a:tc>
                  <a:txBody>
                    <a:bodyPr/>
                    <a:lstStyle/>
                    <a:p>
                      <a:r>
                        <a:rPr lang="en-US" sz="2800" dirty="0" smtClean="0">
                          <a:latin typeface="Candara" pitchFamily="34" charset="0"/>
                        </a:rPr>
                        <a:t>August 14</a:t>
                      </a:r>
                      <a:endParaRPr lang="en-US" sz="2800" dirty="0">
                        <a:latin typeface="Candara" pitchFamily="34" charset="0"/>
                      </a:endParaRPr>
                    </a:p>
                  </a:txBody>
                  <a:tcPr/>
                </a:tc>
              </a:tr>
              <a:tr h="721360">
                <a:tc>
                  <a:txBody>
                    <a:bodyPr/>
                    <a:lstStyle/>
                    <a:p>
                      <a:r>
                        <a:rPr lang="en-US" sz="2800" dirty="0" smtClean="0">
                          <a:latin typeface="Candara" pitchFamily="34" charset="0"/>
                        </a:rPr>
                        <a:t>July 1</a:t>
                      </a:r>
                      <a:endParaRPr lang="en-US" sz="2800" dirty="0">
                        <a:latin typeface="Candara" pitchFamily="34" charset="0"/>
                      </a:endParaRPr>
                    </a:p>
                  </a:txBody>
                  <a:tcPr/>
                </a:tc>
                <a:tc>
                  <a:txBody>
                    <a:bodyPr/>
                    <a:lstStyle/>
                    <a:p>
                      <a:r>
                        <a:rPr lang="en-US" sz="2800" dirty="0" smtClean="0">
                          <a:latin typeface="Candara" pitchFamily="34" charset="0"/>
                        </a:rPr>
                        <a:t>September 30</a:t>
                      </a:r>
                      <a:endParaRPr lang="en-US" sz="2800" dirty="0">
                        <a:latin typeface="Candara" pitchFamily="34" charset="0"/>
                      </a:endParaRPr>
                    </a:p>
                  </a:txBody>
                  <a:tcPr/>
                </a:tc>
                <a:tc>
                  <a:txBody>
                    <a:bodyPr/>
                    <a:lstStyle/>
                    <a:p>
                      <a:r>
                        <a:rPr lang="en-US" sz="2800" dirty="0" smtClean="0">
                          <a:latin typeface="Candara" pitchFamily="34" charset="0"/>
                        </a:rPr>
                        <a:t>November 14</a:t>
                      </a:r>
                      <a:endParaRPr lang="en-US" sz="2800" dirty="0">
                        <a:latin typeface="Candara" pitchFamily="34" charset="0"/>
                      </a:endParaRPr>
                    </a:p>
                  </a:txBody>
                  <a:tcPr/>
                </a:tc>
              </a:tr>
              <a:tr h="721360">
                <a:tc>
                  <a:txBody>
                    <a:bodyPr/>
                    <a:lstStyle/>
                    <a:p>
                      <a:r>
                        <a:rPr lang="en-US" sz="2800" dirty="0" smtClean="0">
                          <a:latin typeface="Candara" pitchFamily="34" charset="0"/>
                        </a:rPr>
                        <a:t>October 1</a:t>
                      </a:r>
                      <a:endParaRPr lang="en-US" sz="2800" dirty="0">
                        <a:latin typeface="Candara" pitchFamily="34" charset="0"/>
                      </a:endParaRPr>
                    </a:p>
                  </a:txBody>
                  <a:tcPr/>
                </a:tc>
                <a:tc>
                  <a:txBody>
                    <a:bodyPr/>
                    <a:lstStyle/>
                    <a:p>
                      <a:r>
                        <a:rPr lang="en-US" sz="2800" dirty="0" smtClean="0">
                          <a:latin typeface="Candara" pitchFamily="34" charset="0"/>
                        </a:rPr>
                        <a:t>December 31</a:t>
                      </a:r>
                      <a:endParaRPr lang="en-US" sz="2800" dirty="0">
                        <a:latin typeface="Candara" pitchFamily="34" charset="0"/>
                      </a:endParaRPr>
                    </a:p>
                  </a:txBody>
                  <a:tcPr/>
                </a:tc>
                <a:tc>
                  <a:txBody>
                    <a:bodyPr/>
                    <a:lstStyle/>
                    <a:p>
                      <a:r>
                        <a:rPr lang="en-US" sz="2800" dirty="0" smtClean="0">
                          <a:latin typeface="Candara" pitchFamily="34" charset="0"/>
                        </a:rPr>
                        <a:t>February 13th</a:t>
                      </a:r>
                      <a:endParaRPr lang="en-US" sz="2800" dirty="0">
                        <a:latin typeface="Candara" pitchFamily="34" charset="0"/>
                      </a:endParaRPr>
                    </a:p>
                  </a:txBody>
                  <a:tcPr/>
                </a:tc>
              </a:tr>
            </a:tbl>
          </a:graphicData>
        </a:graphic>
      </p:graphicFrame>
    </p:spTree>
    <p:extLst>
      <p:ext uri="{BB962C8B-B14F-4D97-AF65-F5344CB8AC3E}">
        <p14:creationId xmlns:p14="http://schemas.microsoft.com/office/powerpoint/2010/main" val="1798696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24125" y="42863"/>
            <a:ext cx="6505575" cy="1100137"/>
          </a:xfrm>
        </p:spPr>
        <p:txBody>
          <a:bodyPr>
            <a:normAutofit/>
          </a:bodyPr>
          <a:lstStyle/>
          <a:p>
            <a:pPr eaLnBrk="1" hangingPunct="1">
              <a:lnSpc>
                <a:spcPct val="90000"/>
              </a:lnSpc>
              <a:spcBef>
                <a:spcPct val="30000"/>
              </a:spcBef>
              <a:defRPr/>
            </a:pPr>
            <a:r>
              <a:rPr lang="en-US" sz="3600" dirty="0" smtClean="0">
                <a:latin typeface="Candara" pitchFamily="34" charset="0"/>
              </a:rPr>
              <a:t>H-1B Reporting Requirements</a:t>
            </a:r>
          </a:p>
        </p:txBody>
      </p:sp>
      <p:sp>
        <p:nvSpPr>
          <p:cNvPr id="67586" name="Rectangle 3"/>
          <p:cNvSpPr>
            <a:spLocks noGrp="1" noChangeArrowheads="1"/>
          </p:cNvSpPr>
          <p:nvPr>
            <p:ph idx="1"/>
          </p:nvPr>
        </p:nvSpPr>
        <p:spPr>
          <a:xfrm>
            <a:off x="249238" y="1219200"/>
            <a:ext cx="5922962" cy="5257800"/>
          </a:xfrm>
        </p:spPr>
        <p:txBody>
          <a:bodyPr>
            <a:normAutofit/>
          </a:bodyPr>
          <a:lstStyle/>
          <a:p>
            <a:pPr eaLnBrk="1" hangingPunct="1">
              <a:spcBef>
                <a:spcPts val="600"/>
              </a:spcBef>
              <a:spcAft>
                <a:spcPts val="600"/>
              </a:spcAft>
              <a:buFont typeface="Wingdings" pitchFamily="2" charset="2"/>
              <a:buChar char="Ø"/>
            </a:pPr>
            <a:r>
              <a:rPr lang="en-US" b="1" dirty="0" smtClean="0">
                <a:latin typeface="Candara" pitchFamily="34" charset="0"/>
              </a:rPr>
              <a:t>Two reports due each quarter</a:t>
            </a:r>
          </a:p>
          <a:p>
            <a:pPr lvl="1" eaLnBrk="1" hangingPunct="1">
              <a:spcBef>
                <a:spcPts val="600"/>
              </a:spcBef>
              <a:spcAft>
                <a:spcPts val="600"/>
              </a:spcAft>
              <a:buFont typeface="Arial" pitchFamily="34" charset="0"/>
              <a:buChar char="•"/>
            </a:pPr>
            <a:r>
              <a:rPr lang="en-US" sz="3200" dirty="0" smtClean="0">
                <a:latin typeface="Candara" pitchFamily="34" charset="0"/>
              </a:rPr>
              <a:t>Financial</a:t>
            </a:r>
          </a:p>
          <a:p>
            <a:pPr lvl="1" eaLnBrk="1" hangingPunct="1">
              <a:spcBef>
                <a:spcPts val="600"/>
              </a:spcBef>
              <a:spcAft>
                <a:spcPts val="600"/>
              </a:spcAft>
              <a:buFont typeface="Arial" pitchFamily="34" charset="0"/>
              <a:buChar char="•"/>
            </a:pPr>
            <a:r>
              <a:rPr lang="en-US" sz="3200" b="1" dirty="0" smtClean="0">
                <a:solidFill>
                  <a:schemeClr val="accent6"/>
                </a:solidFill>
                <a:latin typeface="Candara" pitchFamily="34" charset="0"/>
              </a:rPr>
              <a:t>Progress Reports</a:t>
            </a:r>
          </a:p>
          <a:p>
            <a:pPr lvl="2" eaLnBrk="1" hangingPunct="1">
              <a:spcBef>
                <a:spcPts val="600"/>
              </a:spcBef>
              <a:spcAft>
                <a:spcPts val="600"/>
              </a:spcAft>
              <a:buFont typeface="Wingdings" pitchFamily="2" charset="2"/>
              <a:buChar char="Ø"/>
            </a:pPr>
            <a:r>
              <a:rPr lang="en-US" b="1" dirty="0" smtClean="0">
                <a:solidFill>
                  <a:schemeClr val="accent6"/>
                </a:solidFill>
                <a:latin typeface="Candara" pitchFamily="34" charset="0"/>
              </a:rPr>
              <a:t>Quarterly Performance Report</a:t>
            </a:r>
          </a:p>
          <a:p>
            <a:pPr lvl="2" eaLnBrk="1" hangingPunct="1">
              <a:spcBef>
                <a:spcPts val="600"/>
              </a:spcBef>
              <a:spcAft>
                <a:spcPts val="600"/>
              </a:spcAft>
              <a:buFont typeface="Wingdings" pitchFamily="2" charset="2"/>
              <a:buChar char="Ø"/>
            </a:pPr>
            <a:r>
              <a:rPr lang="en-US" b="1" dirty="0" smtClean="0">
                <a:solidFill>
                  <a:schemeClr val="accent6"/>
                </a:solidFill>
                <a:latin typeface="Candara" pitchFamily="34" charset="0"/>
              </a:rPr>
              <a:t>Quarterly Narrative Report</a:t>
            </a:r>
          </a:p>
          <a:p>
            <a:pPr marL="914400" lvl="2" indent="0" eaLnBrk="1" hangingPunct="1">
              <a:spcBef>
                <a:spcPts val="600"/>
              </a:spcBef>
              <a:spcAft>
                <a:spcPts val="600"/>
              </a:spcAft>
              <a:buNone/>
            </a:pPr>
            <a:endParaRPr lang="en-US" b="1" dirty="0" smtClean="0">
              <a:solidFill>
                <a:schemeClr val="accent6"/>
              </a:solidFill>
              <a:latin typeface="Candara" pitchFamily="34" charset="0"/>
            </a:endParaRPr>
          </a:p>
          <a:p>
            <a:pPr eaLnBrk="1" hangingPunct="1">
              <a:spcBef>
                <a:spcPts val="600"/>
              </a:spcBef>
              <a:spcAft>
                <a:spcPts val="600"/>
              </a:spcAft>
              <a:buFont typeface="Wingdings" pitchFamily="2" charset="2"/>
              <a:buChar char="Ø"/>
            </a:pPr>
            <a:r>
              <a:rPr lang="en-US" dirty="0" smtClean="0">
                <a:latin typeface="Candara" pitchFamily="34" charset="0"/>
              </a:rPr>
              <a:t>Final Report due at the end of the grant</a:t>
            </a:r>
          </a:p>
          <a:p>
            <a:pPr eaLnBrk="1" hangingPunct="1">
              <a:buFont typeface="Wingdings" pitchFamily="2" charset="2"/>
              <a:buChar char="Ø"/>
            </a:pPr>
            <a:endParaRPr lang="en-US" dirty="0" smtClean="0">
              <a:latin typeface="Candara" pitchFamily="34" charset="0"/>
            </a:endParaRPr>
          </a:p>
        </p:txBody>
      </p:sp>
      <p:pic>
        <p:nvPicPr>
          <p:cNvPr id="1026" name="Picture 2" descr="C:\Documents and Settings\Sunderlin.Sarah\Local Settings\Temporary Internet Files\Content.IE5\1X1BXHSZ\MP900443263[1].jpg"/>
          <p:cNvPicPr>
            <a:picLocks noChangeAspect="1" noChangeArrowheads="1"/>
          </p:cNvPicPr>
          <p:nvPr/>
        </p:nvPicPr>
        <p:blipFill>
          <a:blip r:embed="rId4" cstate="print"/>
          <a:srcRect/>
          <a:stretch>
            <a:fillRect/>
          </a:stretch>
        </p:blipFill>
        <p:spPr bwMode="auto">
          <a:xfrm>
            <a:off x="6096000" y="1752600"/>
            <a:ext cx="2457450" cy="2779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4" descr="Logo 2.jpg"/>
          <p:cNvPicPr>
            <a:picLocks/>
          </p:cNvPicPr>
          <p:nvPr/>
        </p:nvPicPr>
        <p:blipFill>
          <a:blip r:embed="rId5"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99295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r>
              <a:rPr lang="en-US" dirty="0" smtClean="0">
                <a:latin typeface="Candara" panose="020E0502030303020204" pitchFamily="34" charset="0"/>
              </a:rPr>
              <a:t>Reporting Components in the HUB System </a:t>
            </a:r>
            <a:endParaRPr lang="en-US"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
        <p:nvSpPr>
          <p:cNvPr id="8" name="TextBox 7"/>
          <p:cNvSpPr txBox="1"/>
          <p:nvPr/>
        </p:nvSpPr>
        <p:spPr>
          <a:xfrm>
            <a:off x="610849" y="5867667"/>
            <a:ext cx="8152151" cy="646331"/>
          </a:xfrm>
          <a:prstGeom prst="flowChartProcess">
            <a:avLst/>
          </a:prstGeom>
          <a:solidFill>
            <a:schemeClr val="accent2">
              <a:lumMod val="75000"/>
            </a:schemeClr>
          </a:solidFill>
          <a:ln>
            <a:solidFill>
              <a:schemeClr val="accent2">
                <a:lumMod val="50000"/>
              </a:schemeClr>
            </a:solidFill>
          </a:ln>
          <a:effectLst>
            <a:softEdge rad="12700"/>
          </a:effectLst>
          <a:scene3d>
            <a:camera prst="orthographicFront"/>
            <a:lightRig rig="threePt" dir="t"/>
          </a:scene3d>
          <a:sp3d>
            <a:bevelT/>
          </a:sp3d>
        </p:spPr>
        <p:txBody>
          <a:bodyPr wrap="square" rtlCol="0">
            <a:spAutoFit/>
          </a:bodyPr>
          <a:lstStyle/>
          <a:p>
            <a:pPr algn="ctr"/>
            <a:r>
              <a:rPr lang="en-US" sz="2000" b="1" dirty="0" smtClean="0">
                <a:solidFill>
                  <a:schemeClr val="bg1"/>
                </a:solidFill>
                <a:latin typeface="Candara" panose="020E0502030303020204" pitchFamily="34" charset="0"/>
              </a:rPr>
              <a:t>HOT RESOURCE!  </a:t>
            </a:r>
            <a:endParaRPr lang="en-US" sz="1600" b="1" dirty="0" smtClean="0">
              <a:solidFill>
                <a:schemeClr val="bg1"/>
              </a:solidFill>
              <a:latin typeface="Candara" panose="020E0502030303020204" pitchFamily="34" charset="0"/>
            </a:endParaRPr>
          </a:p>
          <a:p>
            <a:pPr algn="ctr"/>
            <a:r>
              <a:rPr lang="en-US" sz="1600" u="sng" dirty="0">
                <a:hlinkClick r:id="rId3"/>
              </a:rPr>
              <a:t>http://prezi.com/mg1ajudw7jap/?utm_campaign=share&amp;utm_medium=copy&amp;rc=ex0share</a:t>
            </a:r>
            <a:r>
              <a:rPr lang="en-US" sz="1600" dirty="0"/>
              <a:t> </a:t>
            </a:r>
            <a:endParaRPr lang="en-US" sz="1600" b="1" dirty="0" smtClean="0">
              <a:solidFill>
                <a:schemeClr val="bg1"/>
              </a:solidFill>
              <a:latin typeface="Candara" panose="020E0502030303020204" pitchFamily="34" charset="0"/>
            </a:endParaRPr>
          </a:p>
        </p:txBody>
      </p:sp>
      <p:pic>
        <p:nvPicPr>
          <p:cNvPr id="9"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3954616756"/>
              </p:ext>
            </p:extLst>
          </p:nvPr>
        </p:nvGraphicFramePr>
        <p:xfrm>
          <a:off x="1066800" y="1371600"/>
          <a:ext cx="73152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Content Placeholder 4" descr="Logo 2.jpg"/>
          <p:cNvPicPr>
            <a:picLocks/>
          </p:cNvPicPr>
          <p:nvPr/>
        </p:nvPicPr>
        <p:blipFill>
          <a:blip r:embed="rId4" cstate="print"/>
          <a:srcRect l="7208" t="6719" r="46367" b="13834"/>
          <a:stretch>
            <a:fillRect/>
          </a:stretch>
        </p:blipFill>
        <p:spPr bwMode="auto">
          <a:xfrm>
            <a:off x="4038600" y="2694022"/>
            <a:ext cx="1562100" cy="1513382"/>
          </a:xfrm>
          <a:prstGeom prst="rect">
            <a:avLst/>
          </a:prstGeom>
          <a:noFill/>
          <a:ln w="9525">
            <a:noFill/>
            <a:miter lim="800000"/>
            <a:headEnd/>
            <a:tailEnd/>
          </a:ln>
        </p:spPr>
      </p:pic>
      <p:sp>
        <p:nvSpPr>
          <p:cNvPr id="6" name="TextBox 5"/>
          <p:cNvSpPr txBox="1"/>
          <p:nvPr/>
        </p:nvSpPr>
        <p:spPr>
          <a:xfrm>
            <a:off x="335280" y="1386840"/>
            <a:ext cx="2422161" cy="1938992"/>
          </a:xfrm>
          <a:prstGeom prst="rect">
            <a:avLst/>
          </a:prstGeom>
          <a:noFill/>
        </p:spPr>
        <p:txBody>
          <a:bodyPr wrap="square" rtlCol="0">
            <a:spAutoFit/>
          </a:bodyPr>
          <a:lstStyle/>
          <a:p>
            <a:r>
              <a:rPr lang="en-US" sz="2000" b="1" dirty="0">
                <a:solidFill>
                  <a:srgbClr val="FF0000"/>
                </a:solidFill>
              </a:rPr>
              <a:t>*Please note: </a:t>
            </a:r>
            <a:r>
              <a:rPr lang="en-US" sz="2000" dirty="0" smtClean="0"/>
              <a:t>For this reporting quarter (12.31.14), Grantees </a:t>
            </a:r>
            <a:r>
              <a:rPr lang="en-US" sz="2000" dirty="0"/>
              <a:t>will </a:t>
            </a:r>
            <a:r>
              <a:rPr lang="en-US" sz="2000" dirty="0" smtClean="0"/>
              <a:t>not submit a QPR reflecting participant </a:t>
            </a:r>
            <a:r>
              <a:rPr lang="en-US" sz="2000" dirty="0"/>
              <a:t>data.</a:t>
            </a:r>
          </a:p>
        </p:txBody>
      </p:sp>
    </p:spTree>
    <p:extLst>
      <p:ext uri="{BB962C8B-B14F-4D97-AF65-F5344CB8AC3E}">
        <p14:creationId xmlns:p14="http://schemas.microsoft.com/office/powerpoint/2010/main" val="14980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1066800"/>
          </a:xfrm>
        </p:spPr>
        <p:txBody>
          <a:bodyPr>
            <a:normAutofit/>
          </a:bodyPr>
          <a:lstStyle/>
          <a:p>
            <a:pPr algn="r">
              <a:defRPr/>
            </a:pPr>
            <a:r>
              <a:rPr lang="en-US" sz="3200" dirty="0" smtClean="0">
                <a:effectLst/>
                <a:latin typeface="Candara" pitchFamily="34" charset="0"/>
              </a:rPr>
              <a:t>H-1B Performance Reporting Overview</a:t>
            </a:r>
            <a:endParaRPr lang="en-US" sz="3200" dirty="0"/>
          </a:p>
        </p:txBody>
      </p:sp>
      <p:sp>
        <p:nvSpPr>
          <p:cNvPr id="69634" name="Content Placeholder 2"/>
          <p:cNvSpPr>
            <a:spLocks noGrp="1"/>
          </p:cNvSpPr>
          <p:nvPr>
            <p:ph idx="1"/>
          </p:nvPr>
        </p:nvSpPr>
        <p:spPr>
          <a:xfrm>
            <a:off x="457200" y="1295400"/>
            <a:ext cx="8229600" cy="4495800"/>
          </a:xfrm>
        </p:spPr>
        <p:txBody>
          <a:bodyPr/>
          <a:lstStyle/>
          <a:p>
            <a:r>
              <a:rPr lang="en-US" b="1" dirty="0" smtClean="0">
                <a:latin typeface="Candara" pitchFamily="34" charset="0"/>
              </a:rPr>
              <a:t>Quarterly Performance Report (QPR)*</a:t>
            </a:r>
          </a:p>
          <a:p>
            <a:pPr lvl="1"/>
            <a:r>
              <a:rPr lang="en-US" sz="2400" dirty="0" smtClean="0">
                <a:latin typeface="Candara" pitchFamily="34" charset="0"/>
              </a:rPr>
              <a:t>Participant level data including aggregated counts on services provided using grant funds.</a:t>
            </a:r>
          </a:p>
          <a:p>
            <a:pPr lvl="1"/>
            <a:r>
              <a:rPr lang="en-US" sz="2400" dirty="0" smtClean="0">
                <a:latin typeface="Candara" pitchFamily="34" charset="0"/>
              </a:rPr>
              <a:t>A Standardized Quarterly Performance Report template will be provided</a:t>
            </a:r>
            <a:endParaRPr lang="en-US" dirty="0" smtClean="0">
              <a:latin typeface="Candara" pitchFamily="34" charset="0"/>
            </a:endParaRPr>
          </a:p>
          <a:p>
            <a:r>
              <a:rPr lang="en-US" b="1" dirty="0" smtClean="0">
                <a:latin typeface="Candara" pitchFamily="34" charset="0"/>
              </a:rPr>
              <a:t>Quarterly Narrative Report (QNR)</a:t>
            </a:r>
          </a:p>
          <a:p>
            <a:pPr lvl="1"/>
            <a:r>
              <a:rPr lang="en-US" sz="2400" dirty="0" smtClean="0">
                <a:latin typeface="Candara" pitchFamily="34" charset="0"/>
              </a:rPr>
              <a:t>Summary of activities provided using grant funds that usually aren’t captured in the performance report</a:t>
            </a:r>
          </a:p>
          <a:p>
            <a:pPr lvl="1"/>
            <a:r>
              <a:rPr lang="en-US" sz="2400" dirty="0" smtClean="0">
                <a:latin typeface="Candara" pitchFamily="34" charset="0"/>
              </a:rPr>
              <a:t>A Narrative Report template will be provided</a:t>
            </a:r>
          </a:p>
        </p:txBody>
      </p:sp>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3" name="Rectangle 2"/>
          <p:cNvSpPr/>
          <p:nvPr/>
        </p:nvSpPr>
        <p:spPr>
          <a:xfrm>
            <a:off x="304800" y="5791200"/>
            <a:ext cx="4572000" cy="923330"/>
          </a:xfrm>
          <a:prstGeom prst="rect">
            <a:avLst/>
          </a:prstGeom>
        </p:spPr>
        <p:txBody>
          <a:bodyPr>
            <a:spAutoFit/>
          </a:bodyPr>
          <a:lstStyle/>
          <a:p>
            <a:r>
              <a:rPr lang="en-US" b="1" dirty="0">
                <a:solidFill>
                  <a:srgbClr val="FF0000"/>
                </a:solidFill>
              </a:rPr>
              <a:t>*Please note: </a:t>
            </a:r>
            <a:r>
              <a:rPr lang="en-US" dirty="0"/>
              <a:t>For this reporting quarter (12.31.14), Grantees will not submit a QPR reflecting participant data.</a:t>
            </a:r>
          </a:p>
        </p:txBody>
      </p:sp>
    </p:spTree>
    <p:extLst>
      <p:ext uri="{BB962C8B-B14F-4D97-AF65-F5344CB8AC3E}">
        <p14:creationId xmlns:p14="http://schemas.microsoft.com/office/powerpoint/2010/main" val="339856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 for webinar lobby</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a:t>
            </a:fld>
            <a:endParaRPr lang="en-US" dirty="0"/>
          </a:p>
        </p:txBody>
      </p:sp>
      <p:sp>
        <p:nvSpPr>
          <p:cNvPr id="6" name="Content Placeholder 7"/>
          <p:cNvSpPr txBox="1">
            <a:spLocks/>
          </p:cNvSpPr>
          <p:nvPr/>
        </p:nvSpPr>
        <p:spPr>
          <a:xfrm>
            <a:off x="533400" y="1447800"/>
            <a:ext cx="7924800" cy="4247317"/>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000" b="1" i="0" u="none" strike="noStrike" kern="1200" cap="none" spc="0" normalizeH="0" baseline="0" noProof="0" dirty="0" smtClean="0">
                <a:ln>
                  <a:noFill/>
                </a:ln>
                <a:solidFill>
                  <a:schemeClr val="tx2"/>
                </a:solidFill>
                <a:effectLst/>
                <a:uLnTx/>
                <a:uFillTx/>
                <a:latin typeface="+mn-lt"/>
                <a:ea typeface="+mn-ea"/>
                <a:cs typeface="Arial" pitchFamily="34" charset="0"/>
              </a:rPr>
              <a:t>Polling Question #1</a:t>
            </a:r>
          </a:p>
          <a:p>
            <a:pPr marR="0" lvl="0" algn="l" defTabSz="914400" rtl="0" eaLnBrk="1" fontAlgn="auto" latinLnBrk="0" hangingPunct="1">
              <a:lnSpc>
                <a:spcPct val="100000"/>
              </a:lnSpc>
              <a:spcBef>
                <a:spcPts val="600"/>
              </a:spcBef>
              <a:spcAft>
                <a:spcPts val="600"/>
              </a:spcAft>
              <a:buClrTx/>
              <a:buSzTx/>
              <a:tabLst/>
              <a:defRPr/>
            </a:pPr>
            <a:r>
              <a:rPr kumimoji="0" lang="en-US" sz="2000" b="1" i="0" u="none" strike="noStrike" kern="1200" cap="none" spc="0" normalizeH="0" baseline="0" noProof="0" dirty="0" smtClean="0">
                <a:ln>
                  <a:noFill/>
                </a:ln>
                <a:solidFill>
                  <a:schemeClr val="tx2"/>
                </a:solidFill>
                <a:effectLst/>
                <a:uLnTx/>
                <a:uFillTx/>
                <a:latin typeface="+mn-lt"/>
                <a:ea typeface="+mn-ea"/>
                <a:cs typeface="Arial" pitchFamily="34" charset="0"/>
              </a:rPr>
              <a:t>How many</a:t>
            </a:r>
            <a:r>
              <a:rPr kumimoji="0" lang="en-US" sz="2000" b="1" i="0" u="none" strike="noStrike" kern="1200" cap="none" spc="0" normalizeH="0" noProof="0" dirty="0" smtClean="0">
                <a:ln>
                  <a:noFill/>
                </a:ln>
                <a:solidFill>
                  <a:schemeClr val="tx2"/>
                </a:solidFill>
                <a:effectLst/>
                <a:uLnTx/>
                <a:uFillTx/>
                <a:latin typeface="+mn-lt"/>
                <a:ea typeface="+mn-ea"/>
                <a:cs typeface="Arial" pitchFamily="34" charset="0"/>
              </a:rPr>
              <a:t> of you are returning H-1B Grantees?!</a:t>
            </a:r>
            <a:endParaRPr kumimoji="0" lang="en-US" sz="2000" b="1" i="0" u="none" strike="noStrike" kern="1200" cap="none" spc="0" normalizeH="0" baseline="0" noProof="0" dirty="0" smtClean="0">
              <a:ln>
                <a:noFill/>
              </a:ln>
              <a:solidFill>
                <a:schemeClr val="tx2"/>
              </a:solidFill>
              <a:effectLst/>
              <a:uLnTx/>
              <a:uFillTx/>
              <a:latin typeface="+mn-lt"/>
              <a:ea typeface="+mn-ea"/>
              <a:cs typeface="Arial" pitchFamily="34" charset="0"/>
            </a:endParaRP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We </a:t>
            </a:r>
            <a:r>
              <a:rPr lang="en-US" dirty="0">
                <a:solidFill>
                  <a:schemeClr val="tx2"/>
                </a:solidFill>
                <a:cs typeface="Arial" pitchFamily="34" charset="0"/>
              </a:rPr>
              <a:t>have our very first H-1B </a:t>
            </a:r>
            <a:r>
              <a:rPr lang="en-US" dirty="0" smtClean="0">
                <a:solidFill>
                  <a:schemeClr val="tx2"/>
                </a:solidFill>
                <a:cs typeface="Arial" pitchFamily="34" charset="0"/>
              </a:rPr>
              <a:t>grant, Ready </a:t>
            </a:r>
            <a:r>
              <a:rPr lang="en-US" dirty="0">
                <a:solidFill>
                  <a:schemeClr val="tx2"/>
                </a:solidFill>
                <a:cs typeface="Arial" pitchFamily="34" charset="0"/>
              </a:rPr>
              <a:t>to Work </a:t>
            </a:r>
            <a:endParaRPr lang="en-US" dirty="0" smtClean="0">
              <a:solidFill>
                <a:schemeClr val="tx2"/>
              </a:solidFill>
              <a:cs typeface="Arial" pitchFamily="34" charset="0"/>
            </a:endParaRPr>
          </a:p>
          <a:p>
            <a:pPr marL="742950" lvl="1" indent="-285750">
              <a:spcBef>
                <a:spcPts val="600"/>
              </a:spcBef>
              <a:spcAft>
                <a:spcPts val="600"/>
              </a:spcAft>
              <a:buFont typeface="Wingdings" pitchFamily="2" charset="2"/>
              <a:buChar char="q"/>
              <a:defRPr/>
            </a:pPr>
            <a:r>
              <a:rPr kumimoji="0" lang="en-US" b="0" i="0" u="none" strike="noStrike" kern="1200" cap="none" spc="0" normalizeH="0" baseline="0" noProof="0" dirty="0" smtClean="0">
                <a:ln>
                  <a:noFill/>
                </a:ln>
                <a:solidFill>
                  <a:schemeClr val="tx2"/>
                </a:solidFill>
                <a:effectLst/>
                <a:uLnTx/>
                <a:uFillTx/>
                <a:cs typeface="Arial" pitchFamily="34" charset="0"/>
              </a:rPr>
              <a:t>Technical Skills Training (TST)</a:t>
            </a:r>
            <a:r>
              <a:rPr kumimoji="0" lang="en-US" b="0" i="0" u="none" strike="noStrike" kern="1200" cap="none" spc="0" normalizeH="0" noProof="0" dirty="0" smtClean="0">
                <a:ln>
                  <a:noFill/>
                </a:ln>
                <a:solidFill>
                  <a:schemeClr val="tx2"/>
                </a:solidFill>
                <a:effectLst/>
                <a:uLnTx/>
                <a:uFillTx/>
                <a:cs typeface="Arial" pitchFamily="34" charset="0"/>
              </a:rPr>
              <a:t> Round</a:t>
            </a:r>
            <a:r>
              <a:rPr lang="en-US" dirty="0" smtClean="0">
                <a:solidFill>
                  <a:schemeClr val="tx2"/>
                </a:solidFill>
                <a:cs typeface="Arial" pitchFamily="34" charset="0"/>
              </a:rPr>
              <a:t> 1 </a:t>
            </a:r>
          </a:p>
          <a:p>
            <a:pPr marL="742950" marR="0" lvl="1" indent="-285750" algn="l" defTabSz="914400" rtl="0" eaLnBrk="1" fontAlgn="auto" latinLnBrk="0" hangingPunct="1">
              <a:lnSpc>
                <a:spcPct val="100000"/>
              </a:lnSpc>
              <a:spcBef>
                <a:spcPts val="600"/>
              </a:spcBef>
              <a:spcAft>
                <a:spcPts val="600"/>
              </a:spcAft>
              <a:buClrTx/>
              <a:buSzTx/>
              <a:buFont typeface="Wingdings" pitchFamily="2" charset="2"/>
              <a:buChar char="q"/>
              <a:tabLst/>
              <a:defRPr/>
            </a:pPr>
            <a:r>
              <a:rPr kumimoji="0" lang="en-US" b="0" i="0" u="none" strike="noStrike" kern="1200" cap="none" spc="0" normalizeH="0" baseline="0" noProof="0" dirty="0" smtClean="0">
                <a:ln>
                  <a:noFill/>
                </a:ln>
                <a:solidFill>
                  <a:schemeClr val="tx2"/>
                </a:solidFill>
                <a:effectLst/>
                <a:uLnTx/>
                <a:uFillTx/>
                <a:cs typeface="Arial" pitchFamily="34" charset="0"/>
              </a:rPr>
              <a:t>Technical</a:t>
            </a:r>
            <a:r>
              <a:rPr kumimoji="0" lang="en-US" b="0" i="0" u="none" strike="noStrike" kern="1200" cap="none" spc="0" normalizeH="0" noProof="0" dirty="0" smtClean="0">
                <a:ln>
                  <a:noFill/>
                </a:ln>
                <a:solidFill>
                  <a:schemeClr val="tx2"/>
                </a:solidFill>
                <a:effectLst/>
                <a:uLnTx/>
                <a:uFillTx/>
                <a:cs typeface="Arial" pitchFamily="34" charset="0"/>
              </a:rPr>
              <a:t> Skills Training (TST) Round 2 </a:t>
            </a:r>
            <a:endParaRPr lang="en-US" dirty="0">
              <a:solidFill>
                <a:schemeClr val="tx2"/>
              </a:solidFill>
              <a:cs typeface="Arial" pitchFamily="34" charset="0"/>
            </a:endParaRPr>
          </a:p>
          <a:p>
            <a:pPr marL="742950" marR="0" lvl="1" indent="-285750" algn="l" defTabSz="914400" rtl="0" eaLnBrk="1" fontAlgn="auto" latinLnBrk="0" hangingPunct="1">
              <a:lnSpc>
                <a:spcPct val="100000"/>
              </a:lnSpc>
              <a:spcBef>
                <a:spcPts val="600"/>
              </a:spcBef>
              <a:spcAft>
                <a:spcPts val="600"/>
              </a:spcAft>
              <a:buClrTx/>
              <a:buSzTx/>
              <a:buFont typeface="Wingdings" pitchFamily="2" charset="2"/>
              <a:buChar char="q"/>
              <a:tabLst/>
              <a:defRPr/>
            </a:pPr>
            <a:r>
              <a:rPr kumimoji="0" lang="en-US" b="0" i="0" u="none" strike="noStrike" kern="1200" cap="none" spc="0" normalizeH="0" baseline="0" noProof="0" dirty="0" smtClean="0">
                <a:ln>
                  <a:noFill/>
                </a:ln>
                <a:solidFill>
                  <a:schemeClr val="tx2"/>
                </a:solidFill>
                <a:effectLst/>
                <a:uLnTx/>
                <a:uFillTx/>
                <a:cs typeface="Arial" pitchFamily="34" charset="0"/>
              </a:rPr>
              <a:t>Jobs Accelerator</a:t>
            </a:r>
            <a:r>
              <a:rPr kumimoji="0" lang="en-US" b="0" i="0" u="none" strike="noStrike" kern="1200" cap="none" spc="0" normalizeH="0" noProof="0" dirty="0" smtClean="0">
                <a:ln>
                  <a:noFill/>
                </a:ln>
                <a:solidFill>
                  <a:schemeClr val="tx2"/>
                </a:solidFill>
                <a:effectLst/>
                <a:uLnTx/>
                <a:uFillTx/>
                <a:cs typeface="Arial" pitchFamily="34" charset="0"/>
              </a:rPr>
              <a:t> (JA) </a:t>
            </a:r>
            <a:r>
              <a:rPr kumimoji="0" lang="en-US" b="0" i="0" u="none" strike="noStrike" kern="1200" cap="none" spc="0" normalizeH="0" baseline="0" noProof="0" dirty="0" smtClean="0">
                <a:ln>
                  <a:noFill/>
                </a:ln>
                <a:solidFill>
                  <a:schemeClr val="tx2"/>
                </a:solidFill>
                <a:effectLst/>
                <a:uLnTx/>
                <a:uFillTx/>
                <a:cs typeface="Arial" pitchFamily="34" charset="0"/>
              </a:rPr>
              <a:t>Round 1 </a:t>
            </a:r>
            <a:endParaRPr lang="en-US" dirty="0">
              <a:solidFill>
                <a:schemeClr val="tx2"/>
              </a:solidFill>
              <a:cs typeface="Arial" pitchFamily="34" charset="0"/>
            </a:endParaRPr>
          </a:p>
          <a:p>
            <a:pPr marL="742950" lvl="1" indent="-285750">
              <a:spcBef>
                <a:spcPts val="600"/>
              </a:spcBef>
              <a:spcAft>
                <a:spcPts val="600"/>
              </a:spcAft>
              <a:buFont typeface="Wingdings" pitchFamily="2" charset="2"/>
              <a:buChar char="q"/>
              <a:defRPr/>
            </a:pPr>
            <a:r>
              <a:rPr kumimoji="0" lang="en-US" b="0" i="0" u="none" strike="noStrike" kern="1200" cap="none" spc="0" normalizeH="0" baseline="0" noProof="0" dirty="0" smtClean="0">
                <a:ln>
                  <a:noFill/>
                </a:ln>
                <a:solidFill>
                  <a:schemeClr val="tx2"/>
                </a:solidFill>
                <a:effectLst/>
                <a:uLnTx/>
                <a:uFillTx/>
                <a:cs typeface="Arial" pitchFamily="34" charset="0"/>
              </a:rPr>
              <a:t>Advanced Manufacturing Jobs Accelerator (JA) Round</a:t>
            </a:r>
            <a:r>
              <a:rPr kumimoji="0" lang="en-US" b="0" i="0" u="none" strike="noStrike" kern="1200" cap="none" spc="0" normalizeH="0" noProof="0" dirty="0" smtClean="0">
                <a:ln>
                  <a:noFill/>
                </a:ln>
                <a:solidFill>
                  <a:schemeClr val="tx2"/>
                </a:solidFill>
                <a:effectLst/>
                <a:uLnTx/>
                <a:uFillTx/>
                <a:cs typeface="Arial" pitchFamily="34" charset="0"/>
              </a:rPr>
              <a:t> 2</a:t>
            </a: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Make it in America	</a:t>
            </a: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I don’t know</a:t>
            </a:r>
            <a:endParaRPr lang="en-US" sz="1400" dirty="0">
              <a:solidFill>
                <a:schemeClr val="tx2"/>
              </a:solidFill>
              <a:cs typeface="Arial" pitchFamily="34" charset="0"/>
            </a:endParaRPr>
          </a:p>
          <a:p>
            <a:pPr marL="742950" marR="0" lvl="1" indent="-285750" algn="l" defTabSz="914400" rtl="0" eaLnBrk="1" fontAlgn="auto" latinLnBrk="0" hangingPunct="1">
              <a:lnSpc>
                <a:spcPct val="100000"/>
              </a:lnSpc>
              <a:spcBef>
                <a:spcPts val="600"/>
              </a:spcBef>
              <a:spcAft>
                <a:spcPts val="600"/>
              </a:spcAft>
              <a:buClrTx/>
              <a:buSzTx/>
              <a:buFont typeface="Wingdings" pitchFamily="2" charset="2"/>
              <a:buChar char="q"/>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Arial" pitchFamily="34" charset="0"/>
            </a:endParaRPr>
          </a:p>
        </p:txBody>
      </p:sp>
    </p:spTree>
    <p:extLst>
      <p:ext uri="{BB962C8B-B14F-4D97-AF65-F5344CB8AC3E}">
        <p14:creationId xmlns:p14="http://schemas.microsoft.com/office/powerpoint/2010/main" val="1950346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199"/>
            <a:ext cx="8077200" cy="4495799"/>
          </a:xfrm>
        </p:spPr>
        <p:txBody>
          <a:bodyPr>
            <a:normAutofit lnSpcReduction="10000"/>
          </a:bodyPr>
          <a:lstStyle/>
          <a:p>
            <a:r>
              <a:rPr lang="en-US" dirty="0" smtClean="0">
                <a:latin typeface="+mn-lt"/>
              </a:rPr>
              <a:t>Personally Identifiable Information (Including SSN and Date of Birth) </a:t>
            </a:r>
          </a:p>
          <a:p>
            <a:pPr marL="0" indent="0">
              <a:buNone/>
            </a:pPr>
            <a:endParaRPr lang="en-US" dirty="0">
              <a:latin typeface="+mn-lt"/>
            </a:endParaRPr>
          </a:p>
          <a:p>
            <a:pPr marL="0" indent="0">
              <a:buNone/>
            </a:pPr>
            <a:endParaRPr lang="en-US" dirty="0" smtClean="0">
              <a:latin typeface="+mn-lt"/>
            </a:endParaRPr>
          </a:p>
          <a:p>
            <a:pPr marL="0" indent="0">
              <a:buNone/>
            </a:pPr>
            <a:endParaRPr lang="en-US" dirty="0" smtClean="0">
              <a:latin typeface="+mn-lt"/>
            </a:endParaRPr>
          </a:p>
          <a:p>
            <a:r>
              <a:rPr lang="en-US" dirty="0" smtClean="0">
                <a:latin typeface="+mn-lt"/>
              </a:rPr>
              <a:t>Participant Demographic Information</a:t>
            </a:r>
          </a:p>
          <a:p>
            <a:r>
              <a:rPr lang="en-US" dirty="0" smtClean="0">
                <a:latin typeface="+mn-lt"/>
              </a:rPr>
              <a:t>Training Activities and Service Start and End Dates</a:t>
            </a:r>
            <a:endParaRPr lang="en-US" dirty="0">
              <a:latin typeface="+mn-lt"/>
            </a:endParaRP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7" name="Title 1"/>
          <p:cNvSpPr txBox="1">
            <a:spLocks/>
          </p:cNvSpPr>
          <p:nvPr/>
        </p:nvSpPr>
        <p:spPr>
          <a:xfrm>
            <a:off x="2743200" y="0"/>
            <a:ext cx="6400800" cy="1066800"/>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sz="3600" dirty="0" smtClean="0">
                <a:latin typeface="Candara" panose="020E0502030303020204" pitchFamily="34" charset="0"/>
              </a:rPr>
              <a:t>Components of the </a:t>
            </a:r>
            <a:r>
              <a:rPr lang="en-US" sz="3600" dirty="0">
                <a:latin typeface="Candara" panose="020E0502030303020204" pitchFamily="34" charset="0"/>
              </a:rPr>
              <a:t>QPR</a:t>
            </a:r>
            <a:r>
              <a:rPr lang="en-US" sz="3600" dirty="0" smtClean="0">
                <a:latin typeface="Candara" panose="020E0502030303020204" pitchFamily="34" charset="0"/>
              </a:rPr>
              <a:t>*: Participant Data Collection</a:t>
            </a:r>
            <a:endParaRPr lang="en-US" sz="3600" dirty="0">
              <a:latin typeface="Candara" panose="020E0502030303020204" pitchFamily="34" charset="0"/>
            </a:endParaRPr>
          </a:p>
        </p:txBody>
      </p:sp>
      <p:sp>
        <p:nvSpPr>
          <p:cNvPr id="8" name="Rectangle 7"/>
          <p:cNvSpPr/>
          <p:nvPr/>
        </p:nvSpPr>
        <p:spPr>
          <a:xfrm>
            <a:off x="3139440" y="5715000"/>
            <a:ext cx="5659120" cy="646331"/>
          </a:xfrm>
          <a:prstGeom prst="rect">
            <a:avLst/>
          </a:prstGeom>
        </p:spPr>
        <p:txBody>
          <a:bodyPr wrap="square">
            <a:spAutoFit/>
          </a:bodyPr>
          <a:lstStyle/>
          <a:p>
            <a:r>
              <a:rPr lang="en-US" b="1" dirty="0">
                <a:solidFill>
                  <a:srgbClr val="FF0000"/>
                </a:solidFill>
              </a:rPr>
              <a:t>*Please note: </a:t>
            </a:r>
            <a:r>
              <a:rPr lang="en-US" dirty="0"/>
              <a:t>For this reporting quarter (12.31.14), Grantees will not submit a QPR reflecting participant data.</a:t>
            </a:r>
          </a:p>
        </p:txBody>
      </p:sp>
      <p:sp>
        <p:nvSpPr>
          <p:cNvPr id="9" name="Text Box 40"/>
          <p:cNvSpPr txBox="1">
            <a:spLocks noChangeArrowheads="1"/>
          </p:cNvSpPr>
          <p:nvPr/>
        </p:nvSpPr>
        <p:spPr bwMode="auto">
          <a:xfrm>
            <a:off x="2189480" y="2324100"/>
            <a:ext cx="4267200" cy="1600200"/>
          </a:xfrm>
          <a:prstGeom prst="rect">
            <a:avLst/>
          </a:prstGeom>
          <a:gradFill rotWithShape="0">
            <a:gsLst>
              <a:gs pos="0">
                <a:schemeClr val="accent3">
                  <a:lumMod val="60000"/>
                  <a:lumOff val="40000"/>
                </a:schemeClr>
              </a:gs>
              <a:gs pos="50000">
                <a:schemeClr val="accent3">
                  <a:lumMod val="20000"/>
                  <a:lumOff val="80000"/>
                </a:schemeClr>
              </a:gs>
              <a:gs pos="100000">
                <a:schemeClr val="accent3">
                  <a:lumMod val="60000"/>
                  <a:lumOff val="40000"/>
                </a:schemeClr>
              </a:gs>
            </a:gsLst>
            <a:lin ang="18900000" scaled="1"/>
          </a:gradFill>
          <a:ln w="12700">
            <a:solidFill>
              <a:schemeClr val="accent3">
                <a:lumMod val="60000"/>
                <a:lumOff val="4000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marL="0" marR="0" algn="just">
              <a:spcBef>
                <a:spcPts val="0"/>
              </a:spcBef>
              <a:spcAft>
                <a:spcPts val="0"/>
              </a:spcAft>
              <a:tabLst>
                <a:tab pos="274320" algn="l"/>
              </a:tabLst>
            </a:pPr>
            <a:r>
              <a:rPr lang="en-US" sz="1400" b="1" i="1" dirty="0">
                <a:effectLst/>
                <a:latin typeface="Calibri"/>
                <a:ea typeface="Times New Roman"/>
                <a:cs typeface="Calibri"/>
              </a:rPr>
              <a:t>For further guidance on handling the protection of Personally Identifiable Information (PII) please refer to:</a:t>
            </a:r>
            <a:endParaRPr lang="en-US" sz="2000" dirty="0">
              <a:effectLst/>
              <a:latin typeface="Times New Roman"/>
              <a:ea typeface="Times New Roman"/>
            </a:endParaRPr>
          </a:p>
          <a:p>
            <a:pPr marL="0" marR="0" algn="just">
              <a:spcBef>
                <a:spcPts val="0"/>
              </a:spcBef>
              <a:spcAft>
                <a:spcPts val="0"/>
              </a:spcAft>
              <a:tabLst>
                <a:tab pos="274320" algn="l"/>
              </a:tabLst>
            </a:pPr>
            <a:r>
              <a:rPr lang="en-US" sz="1400" i="1" dirty="0">
                <a:effectLst/>
                <a:latin typeface="Calibri"/>
                <a:ea typeface="Times New Roman"/>
                <a:cs typeface="Calibri"/>
              </a:rPr>
              <a:t> </a:t>
            </a:r>
            <a:endParaRPr lang="en-US" sz="2000" dirty="0">
              <a:effectLst/>
              <a:latin typeface="Times New Roman"/>
              <a:ea typeface="Times New Roman"/>
            </a:endParaRPr>
          </a:p>
          <a:p>
            <a:pPr marL="0" marR="0" algn="just">
              <a:spcBef>
                <a:spcPts val="0"/>
              </a:spcBef>
              <a:spcAft>
                <a:spcPts val="0"/>
              </a:spcAft>
              <a:tabLst>
                <a:tab pos="274320" algn="l"/>
              </a:tabLst>
            </a:pPr>
            <a:r>
              <a:rPr lang="en-US" sz="1400" b="1" i="1" u="sng" dirty="0">
                <a:solidFill>
                  <a:srgbClr val="0000FF"/>
                </a:solidFill>
                <a:effectLst/>
                <a:latin typeface="Calibri"/>
                <a:ea typeface="Times New Roman"/>
                <a:cs typeface="Calibri"/>
                <a:hlinkClick r:id="rId4"/>
              </a:rPr>
              <a:t>Training and Employment Guidance Letter (TEGL) NO. 39-11 – Guidance on the Handling and Protection of Personally Identifiable Information </a:t>
            </a:r>
            <a:endParaRPr lang="en-US" sz="2000" dirty="0">
              <a:effectLst/>
              <a:latin typeface="Times New Roman"/>
              <a:ea typeface="Times New Roman"/>
            </a:endParaRPr>
          </a:p>
        </p:txBody>
      </p:sp>
    </p:spTree>
    <p:extLst>
      <p:ext uri="{BB962C8B-B14F-4D97-AF65-F5344CB8AC3E}">
        <p14:creationId xmlns:p14="http://schemas.microsoft.com/office/powerpoint/2010/main" val="7270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5334000" cy="1066800"/>
          </a:xfrm>
        </p:spPr>
        <p:txBody>
          <a:bodyPr>
            <a:noAutofit/>
          </a:bodyPr>
          <a:lstStyle/>
          <a:p>
            <a:pPr algn="r"/>
            <a:r>
              <a:rPr lang="en-US" sz="3600" dirty="0" smtClean="0">
                <a:latin typeface="Candara" panose="020E0502030303020204" pitchFamily="34" charset="0"/>
              </a:rPr>
              <a:t>Components of the QNR</a:t>
            </a:r>
            <a:endParaRPr lang="en-US" sz="36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9" name="Content Placeholder 8"/>
          <p:cNvGraphicFramePr>
            <a:graphicFrameLocks noGrp="1"/>
          </p:cNvGraphicFramePr>
          <p:nvPr>
            <p:ph idx="1"/>
            <p:extLst>
              <p:ext uri="{D42A27DB-BD31-4B8C-83A1-F6EECF244321}">
                <p14:modId xmlns:p14="http://schemas.microsoft.com/office/powerpoint/2010/main" val="2682957387"/>
              </p:ext>
            </p:extLst>
          </p:nvPr>
        </p:nvGraphicFramePr>
        <p:xfrm>
          <a:off x="76200" y="1328420"/>
          <a:ext cx="8839200" cy="5090160"/>
        </p:xfrm>
        <a:graphic>
          <a:graphicData uri="http://schemas.openxmlformats.org/drawingml/2006/table">
            <a:tbl>
              <a:tblPr firstRow="1" bandRow="1">
                <a:tableStyleId>{5C22544A-7EE6-4342-B048-85BDC9FD1C3A}</a:tableStyleId>
              </a:tblPr>
              <a:tblGrid>
                <a:gridCol w="1954824"/>
                <a:gridCol w="6884376"/>
              </a:tblGrid>
              <a:tr h="370840">
                <a:tc>
                  <a:txBody>
                    <a:bodyPr/>
                    <a:lstStyle/>
                    <a:p>
                      <a:r>
                        <a:rPr lang="en-US" sz="2800" b="1" dirty="0" smtClean="0"/>
                        <a:t>Sections</a:t>
                      </a:r>
                      <a:endParaRPr lang="en-US" sz="2800" b="1" dirty="0"/>
                    </a:p>
                  </a:txBody>
                  <a:tcPr/>
                </a:tc>
                <a:tc>
                  <a:txBody>
                    <a:bodyPr/>
                    <a:lstStyle/>
                    <a:p>
                      <a:r>
                        <a:rPr lang="en-US" sz="2800" b="1" dirty="0" smtClean="0"/>
                        <a:t>Description</a:t>
                      </a:r>
                      <a:endParaRPr lang="en-US" sz="2800" b="1" dirty="0"/>
                    </a:p>
                  </a:txBody>
                  <a:tcPr/>
                </a:tc>
              </a:tr>
              <a:tr h="370840">
                <a:tc>
                  <a:txBody>
                    <a:bodyPr/>
                    <a:lstStyle/>
                    <a:p>
                      <a:pPr marL="0" indent="0">
                        <a:buNone/>
                      </a:pPr>
                      <a:r>
                        <a:rPr lang="en-US" sz="2800" b="0" kern="1200" dirty="0" smtClean="0">
                          <a:solidFill>
                            <a:schemeClr val="tx1"/>
                          </a:solidFill>
                          <a:effectLst/>
                          <a:latin typeface="+mn-lt"/>
                          <a:ea typeface="+mn-ea"/>
                          <a:cs typeface="+mn-cs"/>
                        </a:rPr>
                        <a:t>Section A </a:t>
                      </a:r>
                      <a:endParaRPr lang="en-US" sz="2800" b="0" dirty="0" smtClean="0">
                        <a:solidFill>
                          <a:schemeClr val="tx1"/>
                        </a:solidFill>
                      </a:endParaRPr>
                    </a:p>
                  </a:txBody>
                  <a:tcPr/>
                </a:tc>
                <a:tc>
                  <a:txBody>
                    <a:bodyPr/>
                    <a:lstStyle/>
                    <a:p>
                      <a:r>
                        <a:rPr lang="en-US" sz="2800" b="0" kern="1200" dirty="0" smtClean="0">
                          <a:solidFill>
                            <a:schemeClr val="tx1"/>
                          </a:solidFill>
                          <a:effectLst/>
                          <a:latin typeface="+mn-lt"/>
                          <a:ea typeface="+mn-ea"/>
                          <a:cs typeface="+mn-cs"/>
                        </a:rPr>
                        <a:t>Summary of Grant Activities </a:t>
                      </a:r>
                      <a:endParaRPr lang="en-US" sz="2800" b="0" dirty="0"/>
                    </a:p>
                  </a:txBody>
                  <a:tcPr/>
                </a:tc>
              </a:tr>
              <a:tr h="370840">
                <a:tc>
                  <a:txBody>
                    <a:bodyPr/>
                    <a:lstStyle/>
                    <a:p>
                      <a:pPr marL="0" indent="0">
                        <a:buNone/>
                      </a:pPr>
                      <a:r>
                        <a:rPr lang="en-US" sz="2800" b="0" dirty="0" smtClean="0">
                          <a:solidFill>
                            <a:schemeClr val="tx1"/>
                          </a:solidFill>
                        </a:rPr>
                        <a:t>Section B</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Status Update on Leveraged Resources </a:t>
                      </a:r>
                    </a:p>
                  </a:txBody>
                  <a:tcPr/>
                </a:tc>
              </a:tr>
              <a:tr h="370840">
                <a:tc>
                  <a:txBody>
                    <a:bodyPr/>
                    <a:lstStyle/>
                    <a:p>
                      <a:pPr marL="0" indent="0">
                        <a:buNone/>
                      </a:pPr>
                      <a:r>
                        <a:rPr lang="en-US" sz="2800" b="0" smtClean="0">
                          <a:solidFill>
                            <a:schemeClr val="tx1"/>
                          </a:solidFill>
                        </a:rPr>
                        <a:t>Section C</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Status Update on Strategic Partnership Activities </a:t>
                      </a:r>
                    </a:p>
                  </a:txBody>
                  <a:tcPr/>
                </a:tc>
              </a:tr>
              <a:tr h="370840">
                <a:tc>
                  <a:txBody>
                    <a:bodyPr/>
                    <a:lstStyle/>
                    <a:p>
                      <a:pPr marL="0" indent="0">
                        <a:buNone/>
                      </a:pPr>
                      <a:r>
                        <a:rPr lang="en-US" sz="2800" b="0" smtClean="0">
                          <a:solidFill>
                            <a:schemeClr val="tx1"/>
                          </a:solidFill>
                        </a:rPr>
                        <a:t>Section D</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Timeline for Grant Activities and Deliverables </a:t>
                      </a:r>
                    </a:p>
                  </a:txBody>
                  <a:tcPr/>
                </a:tc>
              </a:tr>
              <a:tr h="370840">
                <a:tc>
                  <a:txBody>
                    <a:bodyPr/>
                    <a:lstStyle/>
                    <a:p>
                      <a:pPr marL="0" indent="0">
                        <a:buNone/>
                      </a:pPr>
                      <a:r>
                        <a:rPr lang="en-US" sz="2800" b="0" smtClean="0">
                          <a:solidFill>
                            <a:schemeClr val="tx1"/>
                          </a:solidFill>
                        </a:rPr>
                        <a:t>Section E</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Status of Deliverables </a:t>
                      </a:r>
                    </a:p>
                  </a:txBody>
                  <a:tcPr/>
                </a:tc>
              </a:tr>
              <a:tr h="370840">
                <a:tc>
                  <a:txBody>
                    <a:bodyPr/>
                    <a:lstStyle/>
                    <a:p>
                      <a:pPr marL="0" indent="0">
                        <a:buNone/>
                      </a:pPr>
                      <a:r>
                        <a:rPr lang="en-US" sz="2800" b="0" smtClean="0">
                          <a:solidFill>
                            <a:schemeClr val="tx1"/>
                          </a:solidFill>
                        </a:rPr>
                        <a:t>Section F</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Key Issues and Technical Assistance Needs </a:t>
                      </a:r>
                    </a:p>
                  </a:txBody>
                  <a:tcPr/>
                </a:tc>
              </a:tr>
              <a:tr h="370840">
                <a:tc>
                  <a:txBody>
                    <a:bodyPr/>
                    <a:lstStyle/>
                    <a:p>
                      <a:pPr marL="0" indent="0">
                        <a:buNone/>
                      </a:pPr>
                      <a:r>
                        <a:rPr lang="en-US" sz="2800" b="0" smtClean="0">
                          <a:solidFill>
                            <a:schemeClr val="tx1"/>
                          </a:solidFill>
                        </a:rPr>
                        <a:t>Section G</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Best Practices and Success Stories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Section H</a:t>
                      </a:r>
                    </a:p>
                  </a:txBody>
                  <a:tcPr/>
                </a:tc>
                <a:tc>
                  <a:txBody>
                    <a:bodyPr/>
                    <a:lstStyle/>
                    <a:p>
                      <a:r>
                        <a:rPr lang="en-US" sz="2800" b="0" dirty="0" smtClean="0">
                          <a:solidFill>
                            <a:schemeClr val="tx1"/>
                          </a:solidFill>
                        </a:rPr>
                        <a:t>Additional Information (optional) </a:t>
                      </a:r>
                      <a:endParaRPr lang="en-US" sz="2800" b="0" dirty="0"/>
                    </a:p>
                  </a:txBody>
                  <a:tcPr/>
                </a:tc>
              </a:tr>
            </a:tbl>
          </a:graphicData>
        </a:graphic>
      </p:graphicFrame>
    </p:spTree>
    <p:extLst>
      <p:ext uri="{BB962C8B-B14F-4D97-AF65-F5344CB8AC3E}">
        <p14:creationId xmlns:p14="http://schemas.microsoft.com/office/powerpoint/2010/main" val="330062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Poll: Who </a:t>
            </a:r>
            <a:r>
              <a:rPr lang="en-US" dirty="0"/>
              <a:t>has already begun serving participants? </a:t>
            </a:r>
            <a:br>
              <a:rPr lang="en-US" dirty="0"/>
            </a:br>
            <a:endParaRPr lang="en-US" dirty="0"/>
          </a:p>
        </p:txBody>
      </p:sp>
      <p:sp>
        <p:nvSpPr>
          <p:cNvPr id="3" name="Content Placeholder 2"/>
          <p:cNvSpPr>
            <a:spLocks noGrp="1"/>
          </p:cNvSpPr>
          <p:nvPr>
            <p:ph idx="1"/>
          </p:nvPr>
        </p:nvSpPr>
        <p:spPr/>
        <p:txBody>
          <a:bodyPr>
            <a:normAutofit/>
          </a:bodyPr>
          <a:lstStyle/>
          <a:p>
            <a:pPr lvl="1"/>
            <a:r>
              <a:rPr lang="en-US" dirty="0" smtClean="0"/>
              <a:t>Yes</a:t>
            </a:r>
            <a:r>
              <a:rPr lang="en-US" dirty="0" smtClean="0"/>
              <a:t>! We started serving participants in this reporting quarter.</a:t>
            </a:r>
          </a:p>
          <a:p>
            <a:pPr lvl="1"/>
            <a:r>
              <a:rPr lang="en-US" dirty="0" smtClean="0"/>
              <a:t>Not yet! But we plan to start serving participants next quarter.</a:t>
            </a:r>
          </a:p>
          <a:p>
            <a:pPr lvl="1"/>
            <a:r>
              <a:rPr lang="en-US" dirty="0" smtClean="0"/>
              <a:t>Not yet! We are still gearing up and plan to start serving participants this summer.</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3391818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514600"/>
            <a:ext cx="7772400" cy="136207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t>Interim Quarterly Progress Reporting Guidance </a:t>
            </a:r>
            <a:br>
              <a:rPr lang="en-US" dirty="0"/>
            </a:br>
            <a:endParaRPr lang="en-US" dirty="0"/>
          </a:p>
        </p:txBody>
      </p:sp>
      <p:sp>
        <p:nvSpPr>
          <p:cNvPr id="7" name="Text Placeholder 6"/>
          <p:cNvSpPr>
            <a:spLocks noGrp="1"/>
          </p:cNvSpPr>
          <p:nvPr>
            <p:ph type="body" idx="1"/>
          </p:nvPr>
        </p:nvSpPr>
        <p:spPr>
          <a:xfrm>
            <a:off x="762000" y="3429000"/>
            <a:ext cx="7772400" cy="1500187"/>
          </a:xfrm>
        </p:spPr>
        <p:txBody>
          <a:bodyPr>
            <a:normAutofit/>
          </a:bodyPr>
          <a:lstStyle/>
          <a:p>
            <a:pPr algn="r"/>
            <a:r>
              <a:rPr lang="en-US" sz="2400" dirty="0" smtClean="0"/>
              <a:t>Effective for the quarter ending December 31, 2014</a:t>
            </a: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pic>
        <p:nvPicPr>
          <p:cNvPr id="8" name="Content Placeholder 4" descr="Logo 2.jpg"/>
          <p:cNvPicPr>
            <a:picLocks/>
          </p:cNvPicPr>
          <p:nvPr/>
        </p:nvPicPr>
        <p:blipFill>
          <a:blip r:embed="rId2"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3200400" y="0"/>
            <a:ext cx="5943600" cy="10668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cap="none" dirty="0" smtClean="0">
                <a:latin typeface="Candara" panose="020E0502030303020204" pitchFamily="34" charset="0"/>
              </a:rPr>
              <a:t>Interim Reporting Guidance </a:t>
            </a:r>
            <a:endParaRPr lang="en-US" dirty="0">
              <a:latin typeface="Candara" panose="020E0502030303020204" pitchFamily="34" charset="0"/>
            </a:endParaRPr>
          </a:p>
        </p:txBody>
      </p:sp>
    </p:spTree>
    <p:extLst>
      <p:ext uri="{BB962C8B-B14F-4D97-AF65-F5344CB8AC3E}">
        <p14:creationId xmlns:p14="http://schemas.microsoft.com/office/powerpoint/2010/main" val="1701380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1066800"/>
          </a:xfrm>
        </p:spPr>
        <p:txBody>
          <a:bodyPr>
            <a:normAutofit/>
          </a:bodyPr>
          <a:lstStyle/>
          <a:p>
            <a:pPr>
              <a:defRPr/>
            </a:pPr>
            <a:r>
              <a:rPr lang="en-US" sz="3200" dirty="0" smtClean="0">
                <a:effectLst/>
                <a:latin typeface="Candara" pitchFamily="34" charset="0"/>
              </a:rPr>
              <a:t>H-1B Performance Reporting Interim Reporting Guidance</a:t>
            </a:r>
            <a:endParaRPr lang="en-US" sz="3200" dirty="0"/>
          </a:p>
        </p:txBody>
      </p:sp>
      <p:sp>
        <p:nvSpPr>
          <p:cNvPr id="69634" name="Content Placeholder 2"/>
          <p:cNvSpPr>
            <a:spLocks noGrp="1"/>
          </p:cNvSpPr>
          <p:nvPr>
            <p:ph idx="1"/>
          </p:nvPr>
        </p:nvSpPr>
        <p:spPr>
          <a:xfrm>
            <a:off x="304800" y="1524000"/>
            <a:ext cx="8580120" cy="4800600"/>
          </a:xfrm>
        </p:spPr>
        <p:txBody>
          <a:bodyPr lIns="0" tIns="0" rIns="0" bIns="0">
            <a:noAutofit/>
          </a:bodyPr>
          <a:lstStyle/>
          <a:p>
            <a:pPr marL="457200" lvl="1" indent="0">
              <a:buNone/>
            </a:pPr>
            <a:r>
              <a:rPr lang="en-US" sz="3200" b="1" dirty="0" smtClean="0">
                <a:solidFill>
                  <a:schemeClr val="accent1"/>
                </a:solidFill>
                <a:latin typeface="+mn-lt"/>
              </a:rPr>
              <a:t>While ETA seeks OMB approval for standardized data elements and forms, Ready To Work grantees will be required to follow an interim reporting process. </a:t>
            </a:r>
          </a:p>
          <a:p>
            <a:pPr marL="457200" lvl="1" indent="0">
              <a:buNone/>
            </a:pPr>
            <a:endParaRPr lang="en-US" sz="900" b="1" dirty="0" smtClean="0">
              <a:solidFill>
                <a:schemeClr val="accent1"/>
              </a:solidFill>
              <a:latin typeface="+mn-lt"/>
            </a:endParaRPr>
          </a:p>
          <a:p>
            <a:pPr lvl="1">
              <a:buFont typeface="Wingdings" panose="05000000000000000000" pitchFamily="2" charset="2"/>
              <a:buChar char="§"/>
            </a:pPr>
            <a:r>
              <a:rPr lang="en-US" sz="3200" dirty="0" smtClean="0">
                <a:solidFill>
                  <a:schemeClr val="accent1"/>
                </a:solidFill>
                <a:latin typeface="+mn-lt"/>
              </a:rPr>
              <a:t>This interim reporting guidance is applicable for the reporting period </a:t>
            </a:r>
            <a:r>
              <a:rPr lang="en-US" sz="3200" dirty="0" smtClean="0">
                <a:solidFill>
                  <a:srgbClr val="FF0000"/>
                </a:solidFill>
                <a:latin typeface="+mn-lt"/>
              </a:rPr>
              <a:t>October 1, 2014 – December 31, 2014</a:t>
            </a:r>
            <a:r>
              <a:rPr lang="en-US" sz="3200" dirty="0" smtClean="0">
                <a:solidFill>
                  <a:srgbClr val="376092"/>
                </a:solidFill>
                <a:latin typeface="+mn-lt"/>
              </a:rPr>
              <a:t>, </a:t>
            </a:r>
            <a:r>
              <a:rPr lang="en-US" sz="3200" dirty="0" smtClean="0">
                <a:solidFill>
                  <a:schemeClr val="accent1"/>
                </a:solidFill>
                <a:latin typeface="+mn-lt"/>
              </a:rPr>
              <a:t>with a due date of February 13, 2015. </a:t>
            </a:r>
          </a:p>
        </p:txBody>
      </p:sp>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636836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1066800"/>
          </a:xfrm>
        </p:spPr>
        <p:txBody>
          <a:bodyPr>
            <a:noAutofit/>
          </a:bodyPr>
          <a:lstStyle/>
          <a:p>
            <a:pPr>
              <a:defRPr/>
            </a:pPr>
            <a:r>
              <a:rPr lang="en-US" sz="3200" dirty="0" smtClean="0">
                <a:effectLst/>
                <a:latin typeface="Candara" pitchFamily="34" charset="0"/>
              </a:rPr>
              <a:t>H-1B Performance Reporting Interim Reporting Guidance (cont.)</a:t>
            </a:r>
            <a:endParaRPr lang="en-US" sz="3200" dirty="0"/>
          </a:p>
        </p:txBody>
      </p:sp>
      <p:sp>
        <p:nvSpPr>
          <p:cNvPr id="69634" name="Content Placeholder 2"/>
          <p:cNvSpPr>
            <a:spLocks noGrp="1"/>
          </p:cNvSpPr>
          <p:nvPr>
            <p:ph idx="1"/>
          </p:nvPr>
        </p:nvSpPr>
        <p:spPr>
          <a:xfrm>
            <a:off x="152400" y="1676400"/>
            <a:ext cx="8534400" cy="4419600"/>
          </a:xfrm>
        </p:spPr>
        <p:txBody>
          <a:bodyPr lIns="0" tIns="0" rIns="0" bIns="0">
            <a:normAutofit lnSpcReduction="10000"/>
          </a:bodyPr>
          <a:lstStyle/>
          <a:p>
            <a:pPr marL="457200" lvl="1" indent="0">
              <a:buNone/>
            </a:pPr>
            <a:r>
              <a:rPr lang="en-US" sz="3200" b="1" dirty="0" smtClean="0">
                <a:solidFill>
                  <a:schemeClr val="accent1"/>
                </a:solidFill>
                <a:latin typeface="+mn-lt"/>
              </a:rPr>
              <a:t>For the reporting quarter </a:t>
            </a:r>
            <a:r>
              <a:rPr lang="en-US" sz="3200" b="1" u="sng" dirty="0" smtClean="0">
                <a:solidFill>
                  <a:schemeClr val="accent1"/>
                </a:solidFill>
                <a:latin typeface="+mn-lt"/>
              </a:rPr>
              <a:t>December </a:t>
            </a:r>
            <a:r>
              <a:rPr lang="en-US" sz="3200" b="1" u="sng" dirty="0">
                <a:solidFill>
                  <a:schemeClr val="accent1"/>
                </a:solidFill>
                <a:latin typeface="+mn-lt"/>
              </a:rPr>
              <a:t>31, </a:t>
            </a:r>
            <a:r>
              <a:rPr lang="en-US" sz="3200" b="1" u="sng" dirty="0" smtClean="0">
                <a:solidFill>
                  <a:schemeClr val="accent1"/>
                </a:solidFill>
                <a:latin typeface="+mn-lt"/>
              </a:rPr>
              <a:t>2014</a:t>
            </a:r>
          </a:p>
          <a:p>
            <a:pPr lvl="1">
              <a:buFont typeface="Wingdings" panose="05000000000000000000" pitchFamily="2" charset="2"/>
              <a:buChar char="§"/>
            </a:pPr>
            <a:r>
              <a:rPr lang="en-US" sz="3200" dirty="0">
                <a:solidFill>
                  <a:schemeClr val="accent1"/>
                </a:solidFill>
                <a:latin typeface="+mn-lt"/>
              </a:rPr>
              <a:t>Grantees </a:t>
            </a:r>
            <a:r>
              <a:rPr lang="en-US" sz="3200" b="1" dirty="0">
                <a:solidFill>
                  <a:schemeClr val="accent1"/>
                </a:solidFill>
                <a:latin typeface="+mn-lt"/>
              </a:rPr>
              <a:t>will not be</a:t>
            </a:r>
            <a:r>
              <a:rPr lang="en-US" sz="3200" dirty="0">
                <a:solidFill>
                  <a:schemeClr val="accent1"/>
                </a:solidFill>
                <a:latin typeface="+mn-lt"/>
              </a:rPr>
              <a:t> uploading participant data  to generate a QPR at this time.</a:t>
            </a:r>
          </a:p>
          <a:p>
            <a:pPr lvl="1">
              <a:buFont typeface="Wingdings" panose="05000000000000000000" pitchFamily="2" charset="2"/>
              <a:buChar char="§"/>
            </a:pPr>
            <a:r>
              <a:rPr lang="en-US" sz="3200" dirty="0" smtClean="0">
                <a:solidFill>
                  <a:schemeClr val="accent1"/>
                </a:solidFill>
                <a:latin typeface="+mn-lt"/>
              </a:rPr>
              <a:t>Grantees </a:t>
            </a:r>
            <a:r>
              <a:rPr lang="en-US" sz="3200" dirty="0">
                <a:solidFill>
                  <a:schemeClr val="accent1"/>
                </a:solidFill>
                <a:latin typeface="+mn-lt"/>
              </a:rPr>
              <a:t>will only </a:t>
            </a:r>
            <a:r>
              <a:rPr lang="en-US" sz="3200" dirty="0" smtClean="0">
                <a:solidFill>
                  <a:schemeClr val="accent1"/>
                </a:solidFill>
                <a:latin typeface="+mn-lt"/>
              </a:rPr>
              <a:t>submit </a:t>
            </a:r>
            <a:r>
              <a:rPr lang="en-US" sz="3200" dirty="0">
                <a:solidFill>
                  <a:schemeClr val="accent1"/>
                </a:solidFill>
                <a:latin typeface="+mn-lt"/>
              </a:rPr>
              <a:t>a quarterly narrative report in HUB </a:t>
            </a:r>
            <a:r>
              <a:rPr lang="en-US" sz="3200" dirty="0" smtClean="0">
                <a:solidFill>
                  <a:schemeClr val="accent1"/>
                </a:solidFill>
                <a:latin typeface="+mn-lt"/>
              </a:rPr>
              <a:t>as </a:t>
            </a:r>
            <a:r>
              <a:rPr lang="en-US" sz="3200" dirty="0">
                <a:solidFill>
                  <a:schemeClr val="accent1"/>
                </a:solidFill>
                <a:latin typeface="+mn-lt"/>
              </a:rPr>
              <a:t>part of the interim reporting </a:t>
            </a:r>
            <a:r>
              <a:rPr lang="en-US" sz="3200" dirty="0" smtClean="0">
                <a:solidFill>
                  <a:schemeClr val="accent1"/>
                </a:solidFill>
                <a:latin typeface="+mn-lt"/>
              </a:rPr>
              <a:t>process. </a:t>
            </a:r>
          </a:p>
          <a:p>
            <a:pPr lvl="2">
              <a:buFont typeface="Courier New" panose="02070309020205020404" pitchFamily="49" charset="0"/>
              <a:buChar char="o"/>
            </a:pPr>
            <a:r>
              <a:rPr lang="en-US" sz="2800" b="1" dirty="0" smtClean="0">
                <a:solidFill>
                  <a:schemeClr val="accent2"/>
                </a:solidFill>
                <a:latin typeface="+mn-lt"/>
              </a:rPr>
              <a:t>Grantees </a:t>
            </a:r>
            <a:r>
              <a:rPr lang="en-US" sz="2800" b="1" dirty="0">
                <a:solidFill>
                  <a:schemeClr val="accent2"/>
                </a:solidFill>
                <a:latin typeface="+mn-lt"/>
              </a:rPr>
              <a:t>that have served participants should report this in their QNR section H “Additional Information.” </a:t>
            </a:r>
          </a:p>
          <a:p>
            <a:pPr lvl="1">
              <a:buFont typeface="Wingdings" panose="05000000000000000000" pitchFamily="2" charset="2"/>
              <a:buChar char="§"/>
            </a:pPr>
            <a:endParaRPr lang="en-US" dirty="0">
              <a:solidFill>
                <a:schemeClr val="accent1"/>
              </a:solidFill>
              <a:latin typeface="+mn-lt"/>
            </a:endParaRPr>
          </a:p>
        </p:txBody>
      </p:sp>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670150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7739" t="21005" r="64615" b="27298"/>
          <a:stretch/>
        </p:blipFill>
        <p:spPr bwMode="auto">
          <a:xfrm>
            <a:off x="0" y="1676400"/>
            <a:ext cx="9144000" cy="5181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2667000" y="0"/>
            <a:ext cx="6477000" cy="1066800"/>
          </a:xfrm>
        </p:spPr>
        <p:txBody>
          <a:bodyPr>
            <a:noAutofit/>
          </a:bodyPr>
          <a:lstStyle/>
          <a:p>
            <a:r>
              <a:rPr lang="en-US" sz="3200" dirty="0">
                <a:solidFill>
                  <a:prstClr val="white"/>
                </a:solidFill>
                <a:effectLst/>
                <a:latin typeface="Candara" pitchFamily="34" charset="0"/>
              </a:rPr>
              <a:t>H-1B Performance Reporting Interim Reporting </a:t>
            </a:r>
            <a:r>
              <a:rPr lang="en-US" sz="3200" dirty="0" smtClean="0">
                <a:solidFill>
                  <a:prstClr val="white"/>
                </a:solidFill>
                <a:effectLst/>
                <a:latin typeface="Candara" pitchFamily="34" charset="0"/>
              </a:rPr>
              <a:t>Guidance (cont.)</a:t>
            </a:r>
            <a:endParaRPr lang="en-US" sz="3200" dirty="0"/>
          </a:p>
        </p:txBody>
      </p:sp>
      <p:sp>
        <p:nvSpPr>
          <p:cNvPr id="3" name="Content Placeholder 2"/>
          <p:cNvSpPr>
            <a:spLocks noGrp="1"/>
          </p:cNvSpPr>
          <p:nvPr>
            <p:ph idx="1"/>
          </p:nvPr>
        </p:nvSpPr>
        <p:spPr>
          <a:xfrm>
            <a:off x="457200" y="1371600"/>
            <a:ext cx="7924800" cy="4754563"/>
          </a:xfrm>
        </p:spPr>
        <p:txBody>
          <a:bodyPr>
            <a:normAutofit/>
          </a:bodyPr>
          <a:lstStyle/>
          <a:p>
            <a:pPr marL="0" indent="0" algn="ctr">
              <a:buNone/>
            </a:pPr>
            <a:r>
              <a:rPr lang="en-US" sz="2800" b="1" i="1" dirty="0" smtClean="0"/>
              <a:t>Suggested Quarterly Narrative Template</a:t>
            </a:r>
            <a:endParaRPr lang="en-US" sz="2800" b="1" i="1"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896283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27</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072891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7772400" cy="1362075"/>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HUB Reporting System Overview</a:t>
            </a:r>
            <a:endParaRPr lang="en-US" dirty="0"/>
          </a:p>
        </p:txBody>
      </p:sp>
      <p:sp>
        <p:nvSpPr>
          <p:cNvPr id="7" name="Text Placeholder 6"/>
          <p:cNvSpPr>
            <a:spLocks noGrp="1"/>
          </p:cNvSpPr>
          <p:nvPr>
            <p:ph type="body" idx="1"/>
          </p:nvPr>
        </p:nvSpPr>
        <p:spPr>
          <a:xfrm>
            <a:off x="762000" y="4114800"/>
            <a:ext cx="7848600" cy="1066800"/>
          </a:xfrm>
        </p:spPr>
        <p:txBody>
          <a:bodyPr>
            <a:noAutofit/>
          </a:bodyPr>
          <a:lstStyle/>
          <a:p>
            <a:pPr algn="r"/>
            <a:r>
              <a:rPr lang="en-US" sz="2400" dirty="0" smtClean="0"/>
              <a:t>HUB Overview and Submitting Your 12/31/2014 </a:t>
            </a:r>
          </a:p>
          <a:p>
            <a:pPr algn="r"/>
            <a:r>
              <a:rPr lang="en-US" sz="2400" dirty="0" smtClean="0"/>
              <a:t>Quarterly Progress Report</a:t>
            </a:r>
            <a:endParaRPr lang="en-US" sz="24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438400" y="0"/>
            <a:ext cx="6705600" cy="10668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r"/>
            <a:r>
              <a:rPr lang="en-US" cap="none" dirty="0" smtClean="0">
                <a:latin typeface="Candara" panose="020E0502030303020204" pitchFamily="34" charset="0"/>
              </a:rPr>
              <a:t>HUB Reporting System Phase 1</a:t>
            </a:r>
            <a:endParaRPr lang="en-US" dirty="0">
              <a:latin typeface="Candara" panose="020E0502030303020204" pitchFamily="34" charset="0"/>
            </a:endParaRPr>
          </a:p>
        </p:txBody>
      </p:sp>
    </p:spTree>
    <p:extLst>
      <p:ext uri="{BB962C8B-B14F-4D97-AF65-F5344CB8AC3E}">
        <p14:creationId xmlns:p14="http://schemas.microsoft.com/office/powerpoint/2010/main" val="193423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in"/>
          <p:cNvPicPr/>
          <p:nvPr/>
        </p:nvPicPr>
        <p:blipFill>
          <a:blip r:embed="rId3" cstate="print"/>
          <a:srcRect/>
          <a:stretch>
            <a:fillRect/>
          </a:stretch>
        </p:blipFill>
        <p:spPr bwMode="auto">
          <a:xfrm>
            <a:off x="0" y="1"/>
            <a:ext cx="9144000" cy="6858000"/>
          </a:xfrm>
          <a:prstGeom prst="rect">
            <a:avLst/>
          </a:prstGeom>
          <a:noFill/>
          <a:ln w="6350" cmpd="sng">
            <a:solidFill>
              <a:srgbClr val="000000"/>
            </a:solidFill>
            <a:miter lim="800000"/>
            <a:headEnd/>
            <a:tailEnd/>
          </a:ln>
          <a:effectLst/>
        </p:spPr>
      </p:pic>
      <p:sp>
        <p:nvSpPr>
          <p:cNvPr id="4" name="Content Placeholder 2"/>
          <p:cNvSpPr txBox="1">
            <a:spLocks noGrp="1"/>
          </p:cNvSpPr>
          <p:nvPr>
            <p:ph idx="1"/>
          </p:nvPr>
        </p:nvSpPr>
        <p:spPr bwMode="auto">
          <a:xfrm>
            <a:off x="457200" y="6096000"/>
            <a:ext cx="8382000" cy="533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lvl="0" algn="ctr" eaLnBrk="0" hangingPunct="0">
              <a:spcAft>
                <a:spcPts val="1200"/>
              </a:spcAft>
              <a:buClr>
                <a:srgbClr val="CC0000"/>
              </a:buClr>
              <a:buNone/>
              <a:defRPr/>
            </a:pPr>
            <a:r>
              <a:rPr lang="en-US" sz="2400" b="1" dirty="0" smtClean="0">
                <a:solidFill>
                  <a:srgbClr val="00B0F0"/>
                </a:solidFill>
                <a:latin typeface="Candara" pitchFamily="34" charset="0"/>
              </a:rPr>
              <a:t>Resource Link</a:t>
            </a:r>
            <a:r>
              <a:rPr lang="en-US" sz="2400" b="1" dirty="0" smtClean="0">
                <a:latin typeface="Candara" pitchFamily="34" charset="0"/>
              </a:rPr>
              <a:t> to HUB </a:t>
            </a:r>
            <a:r>
              <a:rPr lang="en-US" sz="2400" b="1" dirty="0" smtClean="0">
                <a:latin typeface="Candara" pitchFamily="34" charset="0"/>
                <a:hlinkClick r:id="rId4"/>
              </a:rPr>
              <a:t>http://www.reports.doleta.gov</a:t>
            </a:r>
            <a:r>
              <a:rPr lang="en-US" sz="3600" b="1" dirty="0" smtClean="0">
                <a:latin typeface="Candara" pitchFamily="34" charset="0"/>
                <a:hlinkClick r:id="rId4"/>
              </a:rPr>
              <a:t>/</a:t>
            </a:r>
            <a:r>
              <a:rPr lang="en-US" sz="3600" b="1" dirty="0" smtClean="0">
                <a:latin typeface="Candara" pitchFamily="34" charset="0"/>
              </a:rPr>
              <a:t> </a:t>
            </a:r>
            <a:endParaRPr kumimoji="0" lang="en-US" sz="3600" b="1" i="0" strike="noStrike" kern="0" cap="none" spc="0" normalizeH="0" baseline="0" noProof="0" dirty="0" smtClean="0">
              <a:ln>
                <a:noFill/>
              </a:ln>
              <a:solidFill>
                <a:schemeClr val="tx1"/>
              </a:solidFill>
              <a:effectLst/>
              <a:uLnTx/>
              <a:uFillTx/>
              <a:latin typeface="Candara" pitchFamily="34" charset="0"/>
              <a:cs typeface="+mn-cs"/>
            </a:endParaRPr>
          </a:p>
        </p:txBody>
      </p:sp>
    </p:spTree>
    <p:extLst>
      <p:ext uri="{BB962C8B-B14F-4D97-AF65-F5344CB8AC3E}">
        <p14:creationId xmlns:p14="http://schemas.microsoft.com/office/powerpoint/2010/main" val="248063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 for webinar lobby</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a:t>
            </a:fld>
            <a:endParaRPr lang="en-US" dirty="0"/>
          </a:p>
        </p:txBody>
      </p:sp>
      <p:sp>
        <p:nvSpPr>
          <p:cNvPr id="8" name="Content Placeholder 7"/>
          <p:cNvSpPr txBox="1">
            <a:spLocks noGrp="1"/>
          </p:cNvSpPr>
          <p:nvPr>
            <p:ph idx="1"/>
          </p:nvPr>
        </p:nvSpPr>
        <p:spPr>
          <a:xfrm>
            <a:off x="457200" y="1600200"/>
            <a:ext cx="7924800" cy="5016758"/>
          </a:xfrm>
          <a:prstGeom prst="rect">
            <a:avLst/>
          </a:prstGeom>
          <a:noFill/>
        </p:spPr>
        <p:txBody>
          <a:bodyPr wrap="square" rtlCol="0">
            <a:spAutoFit/>
          </a:bodyPr>
          <a:lstStyle/>
          <a:p>
            <a:pPr>
              <a:buNone/>
            </a:pPr>
            <a:r>
              <a:rPr lang="en-US" sz="1600" b="1" dirty="0" smtClean="0">
                <a:latin typeface="+mn-lt"/>
              </a:rPr>
              <a:t>Polling Question #2</a:t>
            </a:r>
            <a:endParaRPr lang="en-US" sz="1600" dirty="0" smtClean="0">
              <a:latin typeface="+mn-lt"/>
            </a:endParaRPr>
          </a:p>
          <a:p>
            <a:r>
              <a:rPr lang="en-US" sz="1600" dirty="0" smtClean="0">
                <a:latin typeface="+mn-lt"/>
              </a:rPr>
              <a:t>Let’s get to know who is on the call today. Using the poll, select the role that you play in your H-1B grant program. </a:t>
            </a:r>
          </a:p>
          <a:p>
            <a:r>
              <a:rPr lang="en-US" sz="1600" dirty="0" smtClean="0">
                <a:latin typeface="+mn-lt"/>
              </a:rPr>
              <a:t>For this grant initiative I am the:</a:t>
            </a:r>
          </a:p>
          <a:p>
            <a:pPr lvl="1">
              <a:buFont typeface="Wingdings" pitchFamily="2" charset="2"/>
              <a:buChar char="q"/>
            </a:pPr>
            <a:r>
              <a:rPr lang="en-US" sz="1400" dirty="0" smtClean="0">
                <a:latin typeface="+mn-lt"/>
              </a:rPr>
              <a:t> 	Authorized Representative</a:t>
            </a:r>
          </a:p>
          <a:p>
            <a:pPr lvl="1">
              <a:buFont typeface="Wingdings" pitchFamily="2" charset="2"/>
              <a:buChar char="q"/>
            </a:pPr>
            <a:r>
              <a:rPr lang="en-US" sz="1400" dirty="0" smtClean="0">
                <a:latin typeface="+mn-lt"/>
              </a:rPr>
              <a:t> 	Program Director/Manager</a:t>
            </a:r>
          </a:p>
          <a:p>
            <a:pPr lvl="1">
              <a:buFont typeface="Wingdings" pitchFamily="2" charset="2"/>
              <a:buChar char="q"/>
            </a:pPr>
            <a:r>
              <a:rPr lang="en-US" sz="1400" dirty="0" smtClean="0">
                <a:latin typeface="+mn-lt"/>
              </a:rPr>
              <a:t> 	IT/Data Manager or staff</a:t>
            </a:r>
          </a:p>
          <a:p>
            <a:pPr lvl="1">
              <a:buFont typeface="Wingdings" pitchFamily="2" charset="2"/>
              <a:buChar char="q"/>
            </a:pPr>
            <a:r>
              <a:rPr lang="en-US" sz="1400" dirty="0" smtClean="0">
                <a:latin typeface="+mn-lt"/>
              </a:rPr>
              <a:t> 	Training Partner</a:t>
            </a:r>
          </a:p>
          <a:p>
            <a:pPr lvl="1">
              <a:buFont typeface="Wingdings" pitchFamily="2" charset="2"/>
              <a:buChar char="q"/>
            </a:pPr>
            <a:r>
              <a:rPr lang="en-US" sz="1400" dirty="0" smtClean="0">
                <a:latin typeface="+mn-lt"/>
              </a:rPr>
              <a:t> 	Employer Partner</a:t>
            </a:r>
          </a:p>
          <a:p>
            <a:pPr lvl="1">
              <a:buFont typeface="Wingdings" pitchFamily="2" charset="2"/>
              <a:buChar char="q"/>
            </a:pPr>
            <a:r>
              <a:rPr lang="en-US" sz="1400" dirty="0" smtClean="0">
                <a:latin typeface="+mn-lt"/>
              </a:rPr>
              <a:t>     None of the above</a:t>
            </a:r>
          </a:p>
          <a:p>
            <a:pPr lvl="1">
              <a:buFont typeface="Wingdings" pitchFamily="2" charset="2"/>
              <a:buChar char="q"/>
            </a:pPr>
            <a:endParaRPr lang="en-US" sz="1000" dirty="0" smtClean="0">
              <a:latin typeface="+mn-lt"/>
            </a:endParaRPr>
          </a:p>
          <a:p>
            <a:pPr lvl="1">
              <a:buFont typeface="Wingdings" pitchFamily="2" charset="2"/>
              <a:buChar char="q"/>
            </a:pPr>
            <a:endParaRPr lang="en-US" sz="1400" dirty="0">
              <a:latin typeface="+mn-lt"/>
            </a:endParaRPr>
          </a:p>
          <a:p>
            <a:pPr lvl="1">
              <a:buFont typeface="Wingdings" pitchFamily="2" charset="2"/>
              <a:buChar char="q"/>
            </a:pPr>
            <a:endParaRPr lang="en-US" sz="1400" dirty="0" smtClean="0">
              <a:latin typeface="+mn-lt"/>
            </a:endParaRPr>
          </a:p>
          <a:p>
            <a:pPr marL="457200" lvl="1" indent="0">
              <a:buNone/>
            </a:pPr>
            <a:endParaRPr lang="en-US" sz="1400" dirty="0" smtClean="0">
              <a:latin typeface="+mn-lt"/>
            </a:endParaRPr>
          </a:p>
        </p:txBody>
      </p:sp>
    </p:spTree>
    <p:extLst>
      <p:ext uri="{BB962C8B-B14F-4D97-AF65-F5344CB8AC3E}">
        <p14:creationId xmlns:p14="http://schemas.microsoft.com/office/powerpoint/2010/main" val="304769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6096000" cy="1066800"/>
          </a:xfrm>
        </p:spPr>
        <p:txBody>
          <a:bodyPr>
            <a:normAutofit fontScale="90000"/>
          </a:bodyPr>
          <a:lstStyle/>
          <a:p>
            <a:pPr algn="r"/>
            <a:r>
              <a:rPr lang="en-US" dirty="0" smtClean="0">
                <a:effectLst/>
              </a:rPr>
              <a:t/>
            </a:r>
            <a:br>
              <a:rPr lang="en-US" dirty="0" smtClean="0">
                <a:effectLst/>
              </a:rPr>
            </a:br>
            <a:r>
              <a:rPr lang="en-US" dirty="0" smtClean="0">
                <a:effectLst/>
              </a:rPr>
              <a:t/>
            </a:r>
            <a:br>
              <a:rPr lang="en-US" dirty="0" smtClean="0">
                <a:effectLst/>
              </a:rPr>
            </a:br>
            <a:r>
              <a:rPr lang="en-US" dirty="0">
                <a:effectLst/>
              </a:rPr>
              <a:t>HUB Performance Reporting System</a:t>
            </a:r>
            <a:br>
              <a:rPr lang="en-US" dirty="0">
                <a:effectLst/>
              </a:rPr>
            </a:br>
            <a:r>
              <a:rPr lang="en-US" dirty="0">
                <a:effectLst/>
              </a:rPr>
              <a:t/>
            </a:r>
            <a:br>
              <a:rPr lang="en-US" dirty="0">
                <a:effectLst/>
              </a:rPr>
            </a:br>
            <a:r>
              <a:rPr lang="en-US" dirty="0" smtClean="0"/>
              <a:t> </a:t>
            </a:r>
            <a:endParaRPr lang="en-US" dirty="0"/>
          </a:p>
        </p:txBody>
      </p:sp>
      <p:sp>
        <p:nvSpPr>
          <p:cNvPr id="4" name="Rounded Rectangle 3"/>
          <p:cNvSpPr/>
          <p:nvPr/>
        </p:nvSpPr>
        <p:spPr>
          <a:xfrm>
            <a:off x="228600" y="1219200"/>
            <a:ext cx="6858000" cy="525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solidFill>
                  <a:srgbClr val="C00000"/>
                </a:solidFill>
              </a:rPr>
              <a:t>Accessing HUB</a:t>
            </a:r>
          </a:p>
          <a:p>
            <a:pPr marL="342900" indent="-342900">
              <a:buFont typeface="Arial" pitchFamily="34" charset="0"/>
              <a:buChar char="•"/>
            </a:pPr>
            <a:r>
              <a:rPr lang="en-US" sz="2400" dirty="0" smtClean="0">
                <a:solidFill>
                  <a:srgbClr val="376092"/>
                </a:solidFill>
              </a:rPr>
              <a:t>HUB url: </a:t>
            </a:r>
            <a:r>
              <a:rPr lang="en-US" sz="2400" b="1" dirty="0">
                <a:solidFill>
                  <a:schemeClr val="tx2"/>
                </a:solidFill>
                <a:cs typeface="Arial" pitchFamily="34" charset="0"/>
                <a:hlinkClick r:id="rId3"/>
              </a:rPr>
              <a:t>http://www.reports.doleta.gov/</a:t>
            </a:r>
            <a:r>
              <a:rPr lang="en-US" sz="2400" b="1" dirty="0">
                <a:solidFill>
                  <a:schemeClr val="tx2"/>
                </a:solidFill>
                <a:cs typeface="Arial" pitchFamily="34" charset="0"/>
              </a:rPr>
              <a:t> </a:t>
            </a:r>
            <a:endParaRPr lang="en-US" sz="2400" b="1" kern="0" dirty="0">
              <a:solidFill>
                <a:schemeClr val="tx1"/>
              </a:solidFill>
            </a:endParaRPr>
          </a:p>
          <a:p>
            <a:pPr lvl="0"/>
            <a:endParaRPr lang="en-US" sz="2400" b="1" dirty="0">
              <a:solidFill>
                <a:srgbClr val="C00000"/>
              </a:solidFill>
            </a:endParaRPr>
          </a:p>
          <a:p>
            <a:pPr lvl="0"/>
            <a:r>
              <a:rPr lang="en-US" sz="2400" b="1" dirty="0" smtClean="0">
                <a:solidFill>
                  <a:srgbClr val="C00000"/>
                </a:solidFill>
              </a:rPr>
              <a:t>Pin and Password</a:t>
            </a:r>
          </a:p>
          <a:p>
            <a:pPr marL="342900" indent="-342900">
              <a:buFont typeface="Arial" pitchFamily="34" charset="0"/>
              <a:buChar char="•"/>
            </a:pPr>
            <a:r>
              <a:rPr lang="en-US" sz="2400" dirty="0" smtClean="0">
                <a:solidFill>
                  <a:srgbClr val="376092"/>
                </a:solidFill>
              </a:rPr>
              <a:t>Pin and Password will be issued to the grant Authorized Representative</a:t>
            </a:r>
          </a:p>
          <a:p>
            <a:pPr marL="342900" indent="-342900">
              <a:buFont typeface="Arial" pitchFamily="34" charset="0"/>
              <a:buChar char="•"/>
            </a:pPr>
            <a:r>
              <a:rPr lang="en-US" sz="2400" dirty="0" smtClean="0">
                <a:solidFill>
                  <a:srgbClr val="376092"/>
                </a:solidFill>
              </a:rPr>
              <a:t>Coordinate with your Authorized Representative to obtain your password to access HUB</a:t>
            </a:r>
          </a:p>
          <a:p>
            <a:pPr marL="342900" indent="-342900">
              <a:buFont typeface="Arial" pitchFamily="34" charset="0"/>
              <a:buChar char="•"/>
            </a:pPr>
            <a:r>
              <a:rPr lang="en-US" sz="2400" dirty="0" smtClean="0">
                <a:solidFill>
                  <a:srgbClr val="376092"/>
                </a:solidFill>
              </a:rPr>
              <a:t>Check the spam or junk folders for email</a:t>
            </a:r>
            <a:endParaRPr lang="en-US" sz="2400" dirty="0">
              <a:solidFill>
                <a:srgbClr val="C00000"/>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8" name="Picture 7" descr="login"/>
          <p:cNvPicPr/>
          <p:nvPr/>
        </p:nvPicPr>
        <p:blipFill>
          <a:blip r:embed="rId5" cstate="print"/>
          <a:srcRect/>
          <a:stretch>
            <a:fillRect/>
          </a:stretch>
        </p:blipFill>
        <p:spPr bwMode="auto">
          <a:xfrm>
            <a:off x="6429375" y="2133600"/>
            <a:ext cx="2590800"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9208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6096000" cy="1066800"/>
          </a:xfrm>
        </p:spPr>
        <p:txBody>
          <a:bodyPr>
            <a:normAutofit fontScale="90000"/>
          </a:bodyPr>
          <a:lstStyle/>
          <a:p>
            <a:pPr algn="r"/>
            <a:r>
              <a:rPr lang="en-US" dirty="0" smtClean="0">
                <a:effectLst/>
              </a:rPr>
              <a:t/>
            </a:r>
            <a:br>
              <a:rPr lang="en-US" dirty="0" smtClean="0">
                <a:effectLst/>
              </a:rPr>
            </a:br>
            <a:r>
              <a:rPr lang="en-US" dirty="0" smtClean="0">
                <a:effectLst/>
              </a:rPr>
              <a:t/>
            </a:r>
            <a:br>
              <a:rPr lang="en-US" dirty="0" smtClean="0">
                <a:effectLst/>
              </a:rPr>
            </a:br>
            <a:r>
              <a:rPr lang="en-US" dirty="0">
                <a:effectLst/>
              </a:rPr>
              <a:t>HUB Performance Reporting System</a:t>
            </a:r>
            <a:br>
              <a:rPr lang="en-US" dirty="0">
                <a:effectLst/>
              </a:rPr>
            </a:br>
            <a:r>
              <a:rPr lang="en-US" dirty="0">
                <a:effectLst/>
              </a:rPr>
              <a:t/>
            </a:r>
            <a:br>
              <a:rPr lang="en-US" dirty="0">
                <a:effectLst/>
              </a:rPr>
            </a:br>
            <a:r>
              <a:rPr lang="en-US" dirty="0" smtClean="0"/>
              <a:t> </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6" name="Rectangle 5"/>
          <p:cNvSpPr/>
          <p:nvPr/>
        </p:nvSpPr>
        <p:spPr>
          <a:xfrm>
            <a:off x="838200" y="1524000"/>
            <a:ext cx="6553200" cy="4524315"/>
          </a:xfrm>
          <a:prstGeom prst="rect">
            <a:avLst/>
          </a:prstGeom>
        </p:spPr>
        <p:txBody>
          <a:bodyPr wrap="square">
            <a:spAutoFit/>
          </a:bodyPr>
          <a:lstStyle/>
          <a:p>
            <a:r>
              <a:rPr lang="en-US" sz="3200" b="1" u="sng" dirty="0" smtClean="0"/>
              <a:t>Accessing HUB </a:t>
            </a:r>
            <a:r>
              <a:rPr lang="en-US" sz="3200" b="1" u="sng" dirty="0"/>
              <a:t>Phase 1</a:t>
            </a:r>
          </a:p>
          <a:p>
            <a:pPr lvl="0"/>
            <a:endParaRPr lang="en-US" sz="3200" b="1" dirty="0">
              <a:solidFill>
                <a:srgbClr val="C00000"/>
              </a:solidFill>
            </a:endParaRPr>
          </a:p>
          <a:p>
            <a:pPr lvl="0"/>
            <a:r>
              <a:rPr lang="en-US" sz="2400" b="1" dirty="0" smtClean="0">
                <a:solidFill>
                  <a:srgbClr val="C00000"/>
                </a:solidFill>
              </a:rPr>
              <a:t>Q:  Where </a:t>
            </a:r>
            <a:r>
              <a:rPr lang="en-US" sz="2400" b="1" dirty="0">
                <a:solidFill>
                  <a:srgbClr val="C00000"/>
                </a:solidFill>
              </a:rPr>
              <a:t>is my HUB PIN and Password</a:t>
            </a:r>
            <a:r>
              <a:rPr lang="en-US" sz="2400" b="1" dirty="0" smtClean="0">
                <a:solidFill>
                  <a:srgbClr val="C00000"/>
                </a:solidFill>
              </a:rPr>
              <a:t>?!</a:t>
            </a:r>
          </a:p>
          <a:p>
            <a:pPr lvl="0"/>
            <a:endParaRPr lang="en-US" sz="2400" b="1" dirty="0">
              <a:solidFill>
                <a:srgbClr val="C00000"/>
              </a:solidFill>
            </a:endParaRPr>
          </a:p>
          <a:p>
            <a:pPr lvl="0"/>
            <a:r>
              <a:rPr lang="en-US" sz="2400" dirty="0" smtClean="0"/>
              <a:t>A</a:t>
            </a:r>
            <a:r>
              <a:rPr lang="en-US" sz="2400" dirty="0"/>
              <a:t>:  Grantees will receive access to HUB no later than </a:t>
            </a:r>
            <a:r>
              <a:rPr lang="en-US" sz="2400" b="1" dirty="0">
                <a:solidFill>
                  <a:schemeClr val="accent6"/>
                </a:solidFill>
              </a:rPr>
              <a:t>February 9, 2015</a:t>
            </a:r>
            <a:r>
              <a:rPr lang="en-US" sz="2400" dirty="0"/>
              <a:t>, via email from </a:t>
            </a:r>
            <a:r>
              <a:rPr lang="en-US" sz="2400" dirty="0" smtClean="0">
                <a:hlinkClick r:id="rId4"/>
              </a:rPr>
              <a:t>helpdesk.ot@dol.gov</a:t>
            </a:r>
            <a:r>
              <a:rPr lang="en-US" sz="2400" dirty="0"/>
              <a:t>.</a:t>
            </a:r>
            <a:r>
              <a:rPr lang="en-US" sz="2400" dirty="0" smtClean="0"/>
              <a:t> </a:t>
            </a:r>
            <a:endParaRPr lang="en-US" sz="2400" dirty="0"/>
          </a:p>
          <a:p>
            <a:pPr lvl="0"/>
            <a:endParaRPr lang="en-US" sz="2400" dirty="0" smtClean="0">
              <a:solidFill>
                <a:srgbClr val="C00000"/>
              </a:solidFill>
            </a:endParaRPr>
          </a:p>
          <a:p>
            <a:r>
              <a:rPr lang="en-US" sz="2000" b="1" dirty="0">
                <a:solidFill>
                  <a:schemeClr val="accent6"/>
                </a:solidFill>
              </a:rPr>
              <a:t>PLEASE NOTE: </a:t>
            </a:r>
            <a:r>
              <a:rPr lang="en-US" sz="2000" b="1" dirty="0" smtClean="0">
                <a:solidFill>
                  <a:schemeClr val="accent6"/>
                </a:solidFill>
              </a:rPr>
              <a:t> </a:t>
            </a:r>
            <a:r>
              <a:rPr lang="en-US" sz="2000" dirty="0" smtClean="0"/>
              <a:t>This </a:t>
            </a:r>
            <a:r>
              <a:rPr lang="en-US" sz="2000" dirty="0"/>
              <a:t>HUB PIN and Password is issued for Phase 1 of the HUB System launch.  Grantees will receive a new PIN and Password when Phase 2 of the HUB System is available in March</a:t>
            </a:r>
            <a:r>
              <a:rPr lang="en-US" sz="2000" dirty="0" smtClean="0"/>
              <a:t>.</a:t>
            </a:r>
            <a:endParaRPr lang="en-US" sz="2000" dirty="0" smtClean="0">
              <a:solidFill>
                <a:srgbClr val="C00000"/>
              </a:solidFill>
            </a:endParaRPr>
          </a:p>
        </p:txBody>
      </p:sp>
    </p:spTree>
    <p:extLst>
      <p:ext uri="{BB962C8B-B14F-4D97-AF65-F5344CB8AC3E}">
        <p14:creationId xmlns:p14="http://schemas.microsoft.com/office/powerpoint/2010/main" val="3791997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a:spLocks noChangeArrowheads="1"/>
          </p:cNvSpPr>
          <p:nvPr/>
        </p:nvSpPr>
        <p:spPr bwMode="auto">
          <a:xfrm>
            <a:off x="457200" y="6019800"/>
            <a:ext cx="230351" cy="210321"/>
          </a:xfrm>
          <a:prstGeom prst="rect">
            <a:avLst/>
          </a:prstGeom>
          <a:solidFill>
            <a:schemeClr val="accent3">
              <a:lumMod val="65000"/>
            </a:schemeClr>
          </a:solidFill>
          <a:ln w="3175" cap="flat" cmpd="sng">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sz="1800">
              <a:latin typeface="+mn-lt"/>
              <a:ea typeface="+mn-ea"/>
            </a:endParaRPr>
          </a:p>
        </p:txBody>
      </p:sp>
      <p:sp>
        <p:nvSpPr>
          <p:cNvPr id="37" name="Text Box 17"/>
          <p:cNvSpPr txBox="1">
            <a:spLocks noChangeArrowheads="1"/>
          </p:cNvSpPr>
          <p:nvPr/>
        </p:nvSpPr>
        <p:spPr bwMode="auto">
          <a:xfrm>
            <a:off x="685800" y="5791200"/>
            <a:ext cx="8255001" cy="704943"/>
          </a:xfrm>
          <a:prstGeom prst="rect">
            <a:avLst/>
          </a:prstGeom>
          <a:noFill/>
          <a:ln w="9525">
            <a:noFill/>
            <a:miter lim="800000"/>
            <a:headEnd/>
            <a:tailEnd/>
          </a:ln>
        </p:spPr>
        <p:txBody>
          <a:bodyPr anchor="b"/>
          <a:lstStyle/>
          <a:p>
            <a:pPr defTabSz="801688" fontAlgn="auto">
              <a:spcBef>
                <a:spcPct val="20000"/>
              </a:spcBef>
              <a:spcAft>
                <a:spcPts val="0"/>
              </a:spcAft>
              <a:defRPr/>
            </a:pPr>
            <a:r>
              <a:rPr lang="en-US" b="1" kern="0" dirty="0" smtClean="0">
                <a:latin typeface="Calibri" pitchFamily="34" charset="0"/>
                <a:ea typeface="ＭＳ Ｐゴシック"/>
                <a:cs typeface="Arial" pitchFamily="34" charset="0"/>
              </a:rPr>
              <a:t>TIP:  Ensure you select the correct reporting quarter.  </a:t>
            </a:r>
            <a:endParaRPr lang="en-US" b="1" kern="0" dirty="0">
              <a:latin typeface="Calibri" pitchFamily="34" charset="0"/>
              <a:ea typeface="ＭＳ Ｐゴシック"/>
              <a:cs typeface="Arial" pitchFamily="34" charset="0"/>
            </a:endParaRPr>
          </a:p>
        </p:txBody>
      </p:sp>
      <p:grpSp>
        <p:nvGrpSpPr>
          <p:cNvPr id="2" name="Gruppe 48"/>
          <p:cNvGrpSpPr>
            <a:grpSpLocks/>
          </p:cNvGrpSpPr>
          <p:nvPr/>
        </p:nvGrpSpPr>
        <p:grpSpPr bwMode="auto">
          <a:xfrm>
            <a:off x="228600" y="5638800"/>
            <a:ext cx="8712201" cy="857341"/>
            <a:chOff x="6260973" y="1088879"/>
            <a:chExt cx="2520950" cy="905607"/>
          </a:xfrm>
        </p:grpSpPr>
        <p:cxnSp>
          <p:nvCxnSpPr>
            <p:cNvPr id="3093" name="Lige forbindelse 29"/>
            <p:cNvCxnSpPr>
              <a:cxnSpLocks noChangeShapeType="1"/>
            </p:cNvCxnSpPr>
            <p:nvPr/>
          </p:nvCxnSpPr>
          <p:spPr bwMode="auto">
            <a:xfrm>
              <a:off x="6260973" y="1088879"/>
              <a:ext cx="2520950" cy="1588"/>
            </a:xfrm>
            <a:prstGeom prst="line">
              <a:avLst/>
            </a:prstGeom>
            <a:noFill/>
            <a:ln w="9525" algn="ctr">
              <a:solidFill>
                <a:srgbClr val="171717"/>
              </a:solidFill>
              <a:prstDash val="sysDot"/>
              <a:round/>
              <a:headEnd/>
              <a:tailEnd/>
            </a:ln>
          </p:spPr>
        </p:cxnSp>
        <p:cxnSp>
          <p:nvCxnSpPr>
            <p:cNvPr id="3094" name="Lige forbindelse 46"/>
            <p:cNvCxnSpPr>
              <a:cxnSpLocks noChangeShapeType="1"/>
            </p:cNvCxnSpPr>
            <p:nvPr/>
          </p:nvCxnSpPr>
          <p:spPr bwMode="auto">
            <a:xfrm rot="5400000">
              <a:off x="5823679" y="1551482"/>
              <a:ext cx="884420" cy="1588"/>
            </a:xfrm>
            <a:prstGeom prst="line">
              <a:avLst/>
            </a:prstGeom>
            <a:noFill/>
            <a:ln w="9525" algn="ctr">
              <a:solidFill>
                <a:srgbClr val="171717"/>
              </a:solidFill>
              <a:prstDash val="sysDot"/>
              <a:round/>
              <a:headEnd/>
              <a:tailEnd/>
            </a:ln>
          </p:spPr>
        </p:cxnSp>
      </p:grpSp>
      <p:pic>
        <p:nvPicPr>
          <p:cNvPr id="9" name="Picture 8"/>
          <p:cNvPicPr/>
          <p:nvPr/>
        </p:nvPicPr>
        <p:blipFill rotWithShape="1">
          <a:blip r:embed="rId3"/>
          <a:srcRect l="62170" t="2821" r="2091" b="35241"/>
          <a:stretch/>
        </p:blipFill>
        <p:spPr bwMode="auto">
          <a:xfrm>
            <a:off x="0" y="1"/>
            <a:ext cx="9144000" cy="5486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6014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78" r="52802" b="4481"/>
          <a:stretch/>
        </p:blipFill>
        <p:spPr bwMode="auto">
          <a:xfrm>
            <a:off x="-15240" y="-76200"/>
            <a:ext cx="9144000" cy="655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372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53" r="52427" b="4445"/>
          <a:stretch/>
        </p:blipFill>
        <p:spPr bwMode="auto">
          <a:xfrm>
            <a:off x="28414" y="0"/>
            <a:ext cx="9115586"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094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89" r="53356" b="5111"/>
          <a:stretch/>
        </p:blipFill>
        <p:spPr bwMode="auto">
          <a:xfrm>
            <a:off x="0" y="0"/>
            <a:ext cx="9144000" cy="650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087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36</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69" t="7992" r="57639" b="4858"/>
          <a:stretch/>
        </p:blipFill>
        <p:spPr bwMode="auto">
          <a:xfrm>
            <a:off x="-1" y="0"/>
            <a:ext cx="90794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9400" y="685800"/>
            <a:ext cx="1981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791200"/>
            <a:ext cx="7315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324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934496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1066800" y="6186487"/>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rgbClr val="FF0000"/>
              </a:solidFill>
            </a:endParaRPr>
          </a:p>
        </p:txBody>
      </p:sp>
      <p:sp>
        <p:nvSpPr>
          <p:cNvPr id="6" name="TextBox 5"/>
          <p:cNvSpPr txBox="1"/>
          <p:nvPr/>
        </p:nvSpPr>
        <p:spPr>
          <a:xfrm>
            <a:off x="2286000" y="6186487"/>
            <a:ext cx="6286500" cy="523875"/>
          </a:xfrm>
          <a:prstGeom prst="rect">
            <a:avLst/>
          </a:prstGeom>
          <a:noFill/>
          <a:ln>
            <a:solidFill>
              <a:schemeClr val="accent1"/>
            </a:solidFill>
          </a:ln>
        </p:spPr>
        <p:txBody>
          <a:bodyPr wrap="none">
            <a:spAutoFit/>
          </a:bodyPr>
          <a:lstStyle/>
          <a:p>
            <a:pPr>
              <a:defRPr/>
            </a:pPr>
            <a:r>
              <a:rPr lang="en-US" sz="2800" dirty="0">
                <a:solidFill>
                  <a:srgbClr val="00B050"/>
                </a:solidFill>
                <a:latin typeface="+mn-lt"/>
                <a:hlinkClick r:id="rId3"/>
              </a:rPr>
              <a:t>http://etagrantees.workforce3one.org</a:t>
            </a:r>
            <a:r>
              <a:rPr lang="en-US" sz="2800" dirty="0">
                <a:solidFill>
                  <a:srgbClr val="00B050"/>
                </a:solidFill>
                <a:latin typeface="+mn-lt"/>
              </a:rPr>
              <a:t> </a:t>
            </a:r>
          </a:p>
        </p:txBody>
      </p:sp>
      <p:pic>
        <p:nvPicPr>
          <p:cNvPr id="7"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11" name="Title 1"/>
          <p:cNvSpPr>
            <a:spLocks noGrp="1"/>
          </p:cNvSpPr>
          <p:nvPr>
            <p:ph type="title"/>
          </p:nvPr>
        </p:nvSpPr>
        <p:spPr>
          <a:xfrm>
            <a:off x="4114800" y="0"/>
            <a:ext cx="5029200" cy="1066800"/>
          </a:xfrm>
        </p:spPr>
        <p:txBody>
          <a:bodyPr anchor="ctr">
            <a:noAutofit/>
          </a:bodyPr>
          <a:lstStyle/>
          <a:p>
            <a:pPr algn="r"/>
            <a:r>
              <a:rPr lang="en-US" sz="3600" dirty="0" smtClean="0">
                <a:ln w="12700">
                  <a:noFill/>
                  <a:prstDash val="solid"/>
                </a:ln>
                <a:effectLst/>
                <a:latin typeface="Candara" panose="020E0502030303020204" pitchFamily="34" charset="0"/>
              </a:rPr>
              <a:t>Ready to Work </a:t>
            </a:r>
            <a:br>
              <a:rPr lang="en-US" sz="3600" dirty="0" smtClean="0">
                <a:ln w="12700">
                  <a:noFill/>
                  <a:prstDash val="solid"/>
                </a:ln>
                <a:effectLst/>
                <a:latin typeface="Candara" panose="020E0502030303020204" pitchFamily="34" charset="0"/>
              </a:rPr>
            </a:br>
            <a:r>
              <a:rPr lang="en-US" sz="3600" dirty="0" smtClean="0">
                <a:ln w="12700">
                  <a:noFill/>
                  <a:prstDash val="solid"/>
                </a:ln>
                <a:effectLst/>
                <a:latin typeface="Candara" panose="020E0502030303020204" pitchFamily="34" charset="0"/>
              </a:rPr>
              <a:t>Community of Practice</a:t>
            </a:r>
            <a:endParaRPr lang="en-US" sz="3600" dirty="0">
              <a:ln w="12700">
                <a:noFill/>
                <a:prstDash val="solid"/>
              </a:ln>
              <a:effectLst/>
              <a:latin typeface="Candara" panose="020E0502030303020204" pitchFamily="34"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6" t="8123" r="53621" b="20000"/>
          <a:stretch/>
        </p:blipFill>
        <p:spPr bwMode="auto">
          <a:xfrm>
            <a:off x="504675" y="1295400"/>
            <a:ext cx="8258325" cy="473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15382"/>
      </p:ext>
    </p:extLst>
  </p:cSld>
  <p:clrMapOvr>
    <a:masterClrMapping/>
  </p:clrMapOvr>
  <p:transition advClick="0" advTm="5000">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1066800"/>
          </a:xfrm>
        </p:spPr>
        <p:txBody>
          <a:bodyPr>
            <a:normAutofit/>
          </a:bodyPr>
          <a:lstStyle/>
          <a:p>
            <a:pPr algn="r"/>
            <a:r>
              <a:rPr lang="en-US" sz="3600" dirty="0" smtClean="0">
                <a:latin typeface="Candara" panose="020E0502030303020204" pitchFamily="34" charset="0"/>
              </a:rPr>
              <a:t>DOL Contacts</a:t>
            </a:r>
            <a:endParaRPr lang="en-US" sz="3600" dirty="0">
              <a:latin typeface="Candara" panose="020E0502030303020204" pitchFamily="34" charset="0"/>
            </a:endParaRPr>
          </a:p>
        </p:txBody>
      </p:sp>
      <p:pic>
        <p:nvPicPr>
          <p:cNvPr id="5122" name="Picture 2" descr="C:\Users\mlamb\AppData\Local\Microsoft\Windows\Temporary Internet Files\Content.IE5\8DMP7EC1\MP9004227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181860"/>
            <a:ext cx="3733800" cy="3609340"/>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Pentagon 4"/>
          <p:cNvSpPr/>
          <p:nvPr/>
        </p:nvSpPr>
        <p:spPr>
          <a:xfrm>
            <a:off x="152400" y="1359194"/>
            <a:ext cx="6096000" cy="3746206"/>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a:p>
            <a:pPr algn="ctr">
              <a:spcAft>
                <a:spcPts val="600"/>
              </a:spcAft>
            </a:pPr>
            <a:r>
              <a:rPr lang="en-US" sz="2400" b="1" dirty="0" smtClean="0">
                <a:solidFill>
                  <a:srgbClr val="C00000"/>
                </a:solidFill>
              </a:rPr>
              <a:t>Your Federal Project Officers!</a:t>
            </a:r>
          </a:p>
          <a:p>
            <a:pPr algn="ctr">
              <a:spcAft>
                <a:spcPts val="600"/>
              </a:spcAft>
            </a:pPr>
            <a:endParaRPr lang="en-US" sz="2000" b="1" dirty="0" smtClean="0">
              <a:solidFill>
                <a:srgbClr val="C00000"/>
              </a:solidFill>
            </a:endParaRPr>
          </a:p>
          <a:p>
            <a:pPr algn="ctr">
              <a:spcAft>
                <a:spcPts val="600"/>
              </a:spcAft>
            </a:pPr>
            <a:r>
              <a:rPr lang="en-US" sz="2400" b="1" dirty="0" smtClean="0">
                <a:solidFill>
                  <a:srgbClr val="C00000"/>
                </a:solidFill>
              </a:rPr>
              <a:t>Ready to Work Grantee Mailbox</a:t>
            </a:r>
          </a:p>
          <a:p>
            <a:pPr algn="ctr">
              <a:spcAft>
                <a:spcPts val="600"/>
              </a:spcAft>
            </a:pPr>
            <a:r>
              <a:rPr lang="en-US" sz="2400" b="1" dirty="0" smtClean="0">
                <a:solidFill>
                  <a:srgbClr val="C00000"/>
                </a:solidFill>
                <a:hlinkClick r:id="rId4"/>
              </a:rPr>
              <a:t>RTW@dol.gov</a:t>
            </a:r>
            <a:r>
              <a:rPr lang="en-US" sz="2400" b="1" dirty="0" smtClean="0">
                <a:solidFill>
                  <a:srgbClr val="C00000"/>
                </a:solidFill>
              </a:rPr>
              <a:t> </a:t>
            </a:r>
          </a:p>
          <a:p>
            <a:pPr algn="ctr"/>
            <a:endParaRPr lang="en-US" sz="2000" dirty="0">
              <a:solidFill>
                <a:srgbClr val="C00000"/>
              </a:solidFill>
            </a:endParaRPr>
          </a:p>
          <a:p>
            <a:pPr algn="ctr">
              <a:spcAft>
                <a:spcPts val="600"/>
              </a:spcAft>
            </a:pPr>
            <a:r>
              <a:rPr lang="en-US" sz="2400" b="1" dirty="0">
                <a:solidFill>
                  <a:srgbClr val="C00000"/>
                </a:solidFill>
              </a:rPr>
              <a:t>ETA Help Desk </a:t>
            </a:r>
            <a:endParaRPr lang="en-US" sz="2400" b="1" dirty="0" smtClean="0">
              <a:solidFill>
                <a:srgbClr val="C00000"/>
              </a:solidFill>
            </a:endParaRPr>
          </a:p>
          <a:p>
            <a:pPr algn="ctr">
              <a:spcAft>
                <a:spcPts val="600"/>
              </a:spcAft>
            </a:pPr>
            <a:r>
              <a:rPr lang="en-US" sz="2400" b="1" dirty="0" smtClean="0">
                <a:solidFill>
                  <a:srgbClr val="C00000"/>
                </a:solidFill>
              </a:rPr>
              <a:t>(for HUB System Technical Questions)</a:t>
            </a:r>
          </a:p>
          <a:p>
            <a:pPr algn="ctr">
              <a:spcAft>
                <a:spcPts val="600"/>
              </a:spcAft>
            </a:pPr>
            <a:r>
              <a:rPr lang="en-US" sz="2400" b="1" dirty="0" smtClean="0">
                <a:solidFill>
                  <a:srgbClr val="C00000"/>
                </a:solidFill>
                <a:hlinkClick r:id="rId5"/>
              </a:rPr>
              <a:t>EBSS.Help@dol.gov</a:t>
            </a:r>
            <a:r>
              <a:rPr lang="en-US" sz="2400" b="1" dirty="0" smtClean="0">
                <a:solidFill>
                  <a:srgbClr val="C00000"/>
                </a:solidFill>
              </a:rPr>
              <a:t> </a:t>
            </a:r>
            <a:endParaRPr lang="en-US" sz="2400" b="1" dirty="0">
              <a:solidFill>
                <a:srgbClr val="C00000"/>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39</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7" name="Content Placeholder 4" descr="Logo 2.jpg"/>
          <p:cNvPicPr>
            <a:picLocks/>
          </p:cNvPicPr>
          <p:nvPr/>
        </p:nvPicPr>
        <p:blipFill>
          <a:blip r:embed="rId6"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260965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upcoming Webinars in this series!</a:t>
            </a:r>
            <a:endParaRPr lang="en-US" dirty="0"/>
          </a:p>
        </p:txBody>
      </p:sp>
      <p:sp>
        <p:nvSpPr>
          <p:cNvPr id="3" name="Content Placeholder 2"/>
          <p:cNvSpPr>
            <a:spLocks noGrp="1"/>
          </p:cNvSpPr>
          <p:nvPr>
            <p:ph idx="1"/>
          </p:nvPr>
        </p:nvSpPr>
        <p:spPr>
          <a:xfrm>
            <a:off x="2438400" y="1295400"/>
            <a:ext cx="4038600" cy="2209800"/>
          </a:xfrm>
          <a:solidFill>
            <a:schemeClr val="bg1">
              <a:lumMod val="95000"/>
            </a:schemeClr>
          </a:solidFill>
          <a:ln>
            <a:noFill/>
          </a:ln>
          <a:effectLst>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txBody>
          <a:bodyPr anchor="ctr" anchorCtr="0">
            <a:normAutofit/>
          </a:bodyPr>
          <a:lstStyle/>
          <a:p>
            <a:pPr marL="0" indent="0" algn="ctr">
              <a:lnSpc>
                <a:spcPts val="5500"/>
              </a:lnSpc>
              <a:spcBef>
                <a:spcPts val="0"/>
              </a:spcBef>
              <a:spcAft>
                <a:spcPts val="0"/>
              </a:spcAft>
              <a:buNone/>
            </a:pPr>
            <a:r>
              <a:rPr lang="en-US" sz="6000" dirty="0" smtClean="0"/>
              <a:t>SAVE</a:t>
            </a:r>
          </a:p>
          <a:p>
            <a:pPr marL="0" indent="0" algn="ctr">
              <a:lnSpc>
                <a:spcPts val="5500"/>
              </a:lnSpc>
              <a:spcBef>
                <a:spcPts val="0"/>
              </a:spcBef>
              <a:spcAft>
                <a:spcPts val="0"/>
              </a:spcAft>
              <a:buNone/>
            </a:pPr>
            <a:r>
              <a:rPr lang="en-US" sz="6000" dirty="0" smtClean="0"/>
              <a:t>   </a:t>
            </a:r>
            <a:r>
              <a:rPr lang="en-US" sz="6000" b="1" dirty="0" smtClean="0">
                <a:solidFill>
                  <a:srgbClr val="FFC000"/>
                </a:solidFill>
              </a:rPr>
              <a:t>DATE</a:t>
            </a:r>
          </a:p>
        </p:txBody>
      </p:sp>
      <p:sp>
        <p:nvSpPr>
          <p:cNvPr id="5" name="Content Placeholder 2"/>
          <p:cNvSpPr txBox="1">
            <a:spLocks/>
          </p:cNvSpPr>
          <p:nvPr/>
        </p:nvSpPr>
        <p:spPr>
          <a:xfrm rot="16200000">
            <a:off x="3000373" y="2257424"/>
            <a:ext cx="1085849" cy="83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US" sz="4000" dirty="0" smtClean="0">
                <a:solidFill>
                  <a:srgbClr val="FF0000"/>
                </a:solidFill>
              </a:rPr>
              <a:t>the</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9" name="TextBox 8"/>
          <p:cNvSpPr txBox="1"/>
          <p:nvPr/>
        </p:nvSpPr>
        <p:spPr>
          <a:xfrm>
            <a:off x="304800" y="3733800"/>
            <a:ext cx="8610600" cy="2862322"/>
          </a:xfrm>
          <a:prstGeom prst="rect">
            <a:avLst/>
          </a:prstGeom>
          <a:solidFill>
            <a:schemeClr val="bg1"/>
          </a:solidFill>
          <a:ln w="76200">
            <a:solidFill>
              <a:srgbClr val="C00000"/>
            </a:solidFill>
          </a:ln>
        </p:spPr>
        <p:txBody>
          <a:bodyPr wrap="square" rtlCol="0">
            <a:spAutoFit/>
          </a:bodyPr>
          <a:lstStyle/>
          <a:p>
            <a:r>
              <a:rPr lang="en-US" sz="2400" b="1" dirty="0" smtClean="0">
                <a:solidFill>
                  <a:srgbClr val="C00000"/>
                </a:solidFill>
                <a:latin typeface="Arial" pitchFamily="34" charset="0"/>
                <a:cs typeface="Arial" pitchFamily="34" charset="0"/>
              </a:rPr>
              <a:t>H-1B Ready to Work Performance Reporting Webinar </a:t>
            </a:r>
          </a:p>
          <a:p>
            <a:endParaRPr lang="en-US" sz="2400" b="1" dirty="0" smtClean="0">
              <a:solidFill>
                <a:srgbClr val="C00000"/>
              </a:solidFill>
              <a:latin typeface="Arial" pitchFamily="34" charset="0"/>
              <a:cs typeface="Arial" pitchFamily="34" charset="0"/>
            </a:endParaRPr>
          </a:p>
          <a:p>
            <a:pPr algn="ctr"/>
            <a:r>
              <a:rPr lang="en-US" sz="3600" b="1" dirty="0" smtClean="0">
                <a:solidFill>
                  <a:srgbClr val="C00000"/>
                </a:solidFill>
                <a:latin typeface="Arial" pitchFamily="34" charset="0"/>
                <a:cs typeface="Arial" pitchFamily="34" charset="0"/>
              </a:rPr>
              <a:t>COMING IN APRIL 2015!</a:t>
            </a:r>
            <a:endParaRPr lang="en-US" sz="3600" b="1" dirty="0">
              <a:solidFill>
                <a:srgbClr val="C00000"/>
              </a:solidFill>
              <a:latin typeface="Arial" pitchFamily="34" charset="0"/>
              <a:cs typeface="Arial" pitchFamily="34" charset="0"/>
            </a:endParaRPr>
          </a:p>
          <a:p>
            <a:endParaRPr lang="en-US" sz="2400" b="1" dirty="0">
              <a:solidFill>
                <a:srgbClr val="C00000"/>
              </a:solidFill>
              <a:latin typeface="Arial" pitchFamily="34" charset="0"/>
              <a:cs typeface="Arial" pitchFamily="34" charset="0"/>
            </a:endParaRPr>
          </a:p>
          <a:p>
            <a:r>
              <a:rPr lang="en-US" sz="2400" b="1" dirty="0" smtClean="0">
                <a:solidFill>
                  <a:schemeClr val="accent1"/>
                </a:solidFill>
                <a:latin typeface="Arial" pitchFamily="34" charset="0"/>
                <a:cs typeface="Arial" pitchFamily="34" charset="0"/>
              </a:rPr>
              <a:t>HUB System Part II: Data Elements and Edit Checks, Uploading a Data Files and Generating a Quarterly Performance Report (QPR) form, Aggregation Rules</a:t>
            </a:r>
            <a:r>
              <a:rPr lang="en-US" sz="2400" dirty="0" smtClean="0">
                <a:solidFill>
                  <a:schemeClr val="accent1"/>
                </a:solidFill>
                <a:latin typeface="Arial" pitchFamily="34" charset="0"/>
                <a:cs typeface="Arial" pitchFamily="34" charset="0"/>
              </a:rPr>
              <a:t> </a:t>
            </a:r>
            <a:endParaRPr lang="en-US" sz="24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673233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41</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5" name="Picture 4" descr="C:\Documents and Settings\calimquim.ayreen\Local Settings\Temporary Internet Files\Content.IE5\8NHZII8A\MC900215000[1].wmf"/>
          <p:cNvPicPr>
            <a:picLocks noChangeAspect="1" noChangeArrowheads="1"/>
          </p:cNvPicPr>
          <p:nvPr/>
        </p:nvPicPr>
        <p:blipFill>
          <a:blip r:embed="rId2" cstate="print"/>
          <a:srcRect/>
          <a:stretch>
            <a:fillRect/>
          </a:stretch>
        </p:blipFill>
        <p:spPr bwMode="auto">
          <a:xfrm>
            <a:off x="6705600" y="304800"/>
            <a:ext cx="2000878" cy="1706590"/>
          </a:xfrm>
          <a:prstGeom prst="rect">
            <a:avLst/>
          </a:prstGeom>
          <a:noFill/>
        </p:spPr>
      </p:pic>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0661">
            <a:off x="2073254" y="1508169"/>
            <a:ext cx="4419577" cy="4419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4489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410200" cy="1066800"/>
          </a:xfrm>
        </p:spPr>
        <p:txBody>
          <a:bodyPr>
            <a:noAutofit/>
          </a:bodyPr>
          <a:lstStyle/>
          <a:p>
            <a:r>
              <a:rPr lang="en-US" sz="3600" dirty="0" smtClean="0">
                <a:latin typeface="Candara" pitchFamily="34" charset="0"/>
              </a:rPr>
              <a:t>Welcome &amp; Introductions</a:t>
            </a:r>
            <a:endParaRPr lang="en-US" sz="3600" dirty="0">
              <a:latin typeface="Candar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1" name="Content Placeholder 2"/>
          <p:cNvSpPr txBox="1">
            <a:spLocks/>
          </p:cNvSpPr>
          <p:nvPr/>
        </p:nvSpPr>
        <p:spPr>
          <a:xfrm>
            <a:off x="381000" y="2700658"/>
            <a:ext cx="5943600" cy="3733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mn-lt"/>
              </a:rPr>
              <a:t>H-1B Policy Lead</a:t>
            </a:r>
          </a:p>
          <a:p>
            <a:pPr marL="0" indent="0" algn="ctr">
              <a:buFont typeface="Arial" pitchFamily="34" charset="0"/>
              <a:buNone/>
            </a:pPr>
            <a:r>
              <a:rPr lang="en-US" dirty="0" smtClean="0">
                <a:latin typeface="+mn-lt"/>
              </a:rPr>
              <a:t>Megan Baird</a:t>
            </a:r>
          </a:p>
          <a:p>
            <a:pPr marL="0" indent="0" algn="ctr">
              <a:buNone/>
            </a:pPr>
            <a:r>
              <a:rPr lang="en-US" b="1" dirty="0" smtClean="0">
                <a:latin typeface="+mn-lt"/>
              </a:rPr>
              <a:t>Performance Reporting TA</a:t>
            </a:r>
          </a:p>
          <a:p>
            <a:pPr marL="0" indent="0" algn="ctr">
              <a:buNone/>
            </a:pPr>
            <a:r>
              <a:rPr lang="en-US" dirty="0" smtClean="0">
                <a:latin typeface="+mn-lt"/>
              </a:rPr>
              <a:t>Ayreen Calimquim </a:t>
            </a:r>
            <a:endParaRPr lang="en-US" dirty="0">
              <a:latin typeface="+mn-lt"/>
            </a:endParaRPr>
          </a:p>
        </p:txBody>
      </p:sp>
      <p:pic>
        <p:nvPicPr>
          <p:cNvPr id="13" name="Picture 2" descr="S:\5 - H1B Skills Training Grants\5 - Performance - ALL\HUB\HUB PPT Presentations\HUB Graphics\Super Heroes.jpg"/>
          <p:cNvPicPr>
            <a:picLocks noChangeAspect="1" noChangeArrowheads="1"/>
          </p:cNvPicPr>
          <p:nvPr/>
        </p:nvPicPr>
        <p:blipFill>
          <a:blip r:embed="rId3" cstate="print"/>
          <a:srcRect/>
          <a:stretch>
            <a:fillRect/>
          </a:stretch>
        </p:blipFill>
        <p:spPr bwMode="auto">
          <a:xfrm>
            <a:off x="6477000" y="2667000"/>
            <a:ext cx="2514600" cy="3767458"/>
          </a:xfrm>
          <a:prstGeom prst="rect">
            <a:avLst/>
          </a:prstGeom>
          <a:noFill/>
        </p:spPr>
      </p:pic>
      <p:sp>
        <p:nvSpPr>
          <p:cNvPr id="14" name="TextBox 19"/>
          <p:cNvSpPr txBox="1"/>
          <p:nvPr/>
        </p:nvSpPr>
        <p:spPr>
          <a:xfrm>
            <a:off x="628650" y="1371600"/>
            <a:ext cx="8001000"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i="1" dirty="0" smtClean="0">
                <a:solidFill>
                  <a:schemeClr val="accent5">
                    <a:lumMod val="75000"/>
                  </a:schemeClr>
                </a:solidFill>
                <a:effectLst>
                  <a:outerShdw blurRad="38100" dist="38100" dir="2700000" algn="tl">
                    <a:srgbClr val="000000">
                      <a:alpha val="43137"/>
                    </a:srgbClr>
                  </a:outerShdw>
                </a:effectLst>
                <a:latin typeface="Candara" pitchFamily="34" charset="0"/>
              </a:rPr>
              <a:t>H-1B Performance Reporting</a:t>
            </a:r>
            <a:endParaRPr lang="en-US" sz="3200" b="1" dirty="0">
              <a:solidFill>
                <a:schemeClr val="accent5">
                  <a:lumMod val="75000"/>
                </a:schemeClr>
              </a:solidFill>
              <a:latin typeface="Candara" pitchFamily="34" charset="0"/>
            </a:endParaRPr>
          </a:p>
          <a:p>
            <a:pPr algn="ctr"/>
            <a:r>
              <a:rPr lang="en-US" sz="3200" b="1" i="1" dirty="0" smtClean="0">
                <a:solidFill>
                  <a:schemeClr val="accent5">
                    <a:lumMod val="75000"/>
                  </a:schemeClr>
                </a:solidFill>
                <a:effectLst>
                  <a:outerShdw blurRad="38100" dist="38100" dir="2700000" algn="tl">
                    <a:srgbClr val="000000">
                      <a:alpha val="43137"/>
                    </a:srgbClr>
                  </a:outerShdw>
                </a:effectLst>
                <a:latin typeface="Candara" pitchFamily="34" charset="0"/>
              </a:rPr>
              <a:t>Today’s Speakers and Key Contacts!</a:t>
            </a:r>
          </a:p>
        </p:txBody>
      </p:sp>
      <p:pic>
        <p:nvPicPr>
          <p:cNvPr id="10"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22517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0"/>
            <a:ext cx="2743200" cy="1066800"/>
          </a:xfrm>
        </p:spPr>
        <p:txBody>
          <a:bodyPr>
            <a:normAutofit/>
          </a:bodyPr>
          <a:lstStyle/>
          <a:p>
            <a:r>
              <a:rPr lang="en-US" sz="4000" dirty="0" smtClean="0">
                <a:latin typeface="Candara" panose="020E0502030303020204" pitchFamily="34" charset="0"/>
              </a:rPr>
              <a:t>Agenda</a:t>
            </a:r>
            <a:endParaRPr lang="en-US" sz="3600"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038600"/>
            <a:ext cx="2133601"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p:cNvSpPr txBox="1"/>
          <p:nvPr/>
        </p:nvSpPr>
        <p:spPr>
          <a:xfrm>
            <a:off x="423471" y="1371600"/>
            <a:ext cx="7620000" cy="5124480"/>
          </a:xfrm>
          <a:prstGeom prst="rect">
            <a:avLst/>
          </a:prstGeom>
          <a:noFill/>
        </p:spPr>
        <p:txBody>
          <a:bodyPr wrap="square" rtlCol="0">
            <a:spAutoFit/>
          </a:bodyPr>
          <a:lstStyle/>
          <a:p>
            <a:pPr marL="857250" indent="-857250">
              <a:spcAft>
                <a:spcPts val="3000"/>
              </a:spcAft>
              <a:buAutoNum type="romanUcPeriod"/>
            </a:pPr>
            <a:r>
              <a:rPr lang="en-US" sz="3600" b="1" dirty="0" smtClean="0">
                <a:solidFill>
                  <a:schemeClr val="accent1">
                    <a:lumMod val="75000"/>
                  </a:schemeClr>
                </a:solidFill>
                <a:cs typeface="Arial" pitchFamily="34" charset="0"/>
              </a:rPr>
              <a:t>Definition Deep-dive: Long-term Unemployed; other unemployed; and, Incumbent Workers</a:t>
            </a:r>
          </a:p>
          <a:p>
            <a:pPr marL="857250" indent="-857250">
              <a:spcAft>
                <a:spcPts val="3000"/>
              </a:spcAft>
              <a:buAutoNum type="romanUcPeriod"/>
            </a:pPr>
            <a:r>
              <a:rPr lang="en-US" sz="3600" b="1" dirty="0" smtClean="0">
                <a:solidFill>
                  <a:schemeClr val="accent1">
                    <a:lumMod val="75000"/>
                  </a:schemeClr>
                </a:solidFill>
                <a:cs typeface="Arial" pitchFamily="34" charset="0"/>
              </a:rPr>
              <a:t>Quarterly Progress Reporting Orientation</a:t>
            </a:r>
            <a:endParaRPr lang="en-US" sz="3600" b="1" dirty="0">
              <a:solidFill>
                <a:schemeClr val="accent1">
                  <a:lumMod val="75000"/>
                </a:schemeClr>
              </a:solidFill>
              <a:cs typeface="Arial" pitchFamily="34" charset="0"/>
            </a:endParaRPr>
          </a:p>
          <a:p>
            <a:pPr marL="857250" indent="-857250">
              <a:spcAft>
                <a:spcPts val="3000"/>
              </a:spcAft>
              <a:buAutoNum type="romanUcPeriod"/>
            </a:pPr>
            <a:r>
              <a:rPr lang="en-US" sz="3600" b="1" dirty="0" smtClean="0">
                <a:solidFill>
                  <a:schemeClr val="accent1">
                    <a:lumMod val="75000"/>
                  </a:schemeClr>
                </a:solidFill>
                <a:cs typeface="Arial" pitchFamily="34" charset="0"/>
              </a:rPr>
              <a:t>Interim Reporting Guidance</a:t>
            </a:r>
            <a:endParaRPr lang="en-US" sz="3600" b="1" dirty="0">
              <a:solidFill>
                <a:schemeClr val="accent1">
                  <a:lumMod val="75000"/>
                </a:schemeClr>
              </a:solidFill>
              <a:cs typeface="Arial" pitchFamily="34" charset="0"/>
            </a:endParaRPr>
          </a:p>
          <a:p>
            <a:pPr marL="857250" indent="-857250">
              <a:spcAft>
                <a:spcPts val="3000"/>
              </a:spcAft>
              <a:buAutoNum type="romanUcPeriod"/>
            </a:pPr>
            <a:r>
              <a:rPr lang="en-US" sz="3600" b="1" dirty="0" smtClean="0">
                <a:solidFill>
                  <a:schemeClr val="accent1">
                    <a:lumMod val="75000"/>
                  </a:schemeClr>
                </a:solidFill>
                <a:cs typeface="Arial" pitchFamily="34" charset="0"/>
              </a:rPr>
              <a:t>HUB Reporting System Phase 1</a:t>
            </a:r>
            <a:endParaRPr lang="en-US" sz="3600" b="1" dirty="0">
              <a:solidFill>
                <a:schemeClr val="accent1">
                  <a:lumMod val="75000"/>
                </a:schemeClr>
              </a:solidFill>
              <a:cs typeface="Arial" pitchFamily="34" charset="0"/>
            </a:endParaRPr>
          </a:p>
        </p:txBody>
      </p:sp>
      <p:pic>
        <p:nvPicPr>
          <p:cNvPr id="11"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514600"/>
            <a:ext cx="7772400" cy="14478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0" dirty="0" smtClean="0">
                <a:effectLst>
                  <a:outerShdw blurRad="38100" dist="38100" dir="2700000" algn="tl">
                    <a:srgbClr val="000000">
                      <a:alpha val="43137"/>
                    </a:srgbClr>
                  </a:outerShdw>
                </a:effectLst>
              </a:rPr>
              <a:t>Participants Eligible to Receive Training and services</a:t>
            </a:r>
            <a:endParaRPr lang="en-US" b="0"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a:xfrm>
            <a:off x="838200" y="4343400"/>
            <a:ext cx="7772400" cy="609599"/>
          </a:xfrm>
        </p:spPr>
        <p:txBody>
          <a:bodyPr>
            <a:normAutofit/>
          </a:bodyPr>
          <a:lstStyle/>
          <a:p>
            <a:pPr algn="r"/>
            <a:r>
              <a:rPr lang="en-US" sz="2400" dirty="0" smtClean="0"/>
              <a:t>H-1B Ready To Work SGA</a:t>
            </a: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3200400" y="0"/>
            <a:ext cx="5943600" cy="106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cap="none" dirty="0" smtClean="0">
                <a:latin typeface="Candara" panose="020E0502030303020204" pitchFamily="34" charset="0"/>
              </a:rPr>
              <a:t>RTW Definition Deep Dive </a:t>
            </a:r>
            <a:endParaRPr lang="en-US" dirty="0">
              <a:latin typeface="Candara" panose="020E0502030303020204" pitchFamily="34" charset="0"/>
            </a:endParaRPr>
          </a:p>
        </p:txBody>
      </p:sp>
    </p:spTree>
    <p:extLst>
      <p:ext uri="{BB962C8B-B14F-4D97-AF65-F5344CB8AC3E}">
        <p14:creationId xmlns:p14="http://schemas.microsoft.com/office/powerpoint/2010/main" val="295926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11" name="Diagram 10"/>
          <p:cNvGraphicFramePr/>
          <p:nvPr>
            <p:extLst>
              <p:ext uri="{D42A27DB-BD31-4B8C-83A1-F6EECF244321}">
                <p14:modId xmlns:p14="http://schemas.microsoft.com/office/powerpoint/2010/main" val="281118645"/>
              </p:ext>
            </p:extLst>
          </p:nvPr>
        </p:nvGraphicFramePr>
        <p:xfrm>
          <a:off x="304800" y="1752600"/>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1"/>
          <p:cNvSpPr txBox="1">
            <a:spLocks/>
          </p:cNvSpPr>
          <p:nvPr/>
        </p:nvSpPr>
        <p:spPr>
          <a:xfrm>
            <a:off x="3200400" y="0"/>
            <a:ext cx="5943600" cy="106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cap="none" dirty="0" smtClean="0">
                <a:latin typeface="Candara" panose="020E0502030303020204" pitchFamily="34" charset="0"/>
              </a:rPr>
              <a:t>RTW Definition Deep Dive </a:t>
            </a:r>
            <a:endParaRPr lang="en-US" dirty="0">
              <a:latin typeface="Candara" panose="020E0502030303020204" pitchFamily="34" charset="0"/>
            </a:endParaRPr>
          </a:p>
        </p:txBody>
      </p:sp>
    </p:spTree>
    <p:extLst>
      <p:ext uri="{BB962C8B-B14F-4D97-AF65-F5344CB8AC3E}">
        <p14:creationId xmlns:p14="http://schemas.microsoft.com/office/powerpoint/2010/main" val="212436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066800"/>
          </a:xfrm>
        </p:spPr>
        <p:txBody>
          <a:bodyPr>
            <a:noAutofit/>
          </a:bodyPr>
          <a:lstStyle/>
          <a:p>
            <a:pPr lvl="0" algn="r"/>
            <a:r>
              <a:rPr lang="en-US" dirty="0" smtClean="0">
                <a:effectLst/>
                <a:latin typeface="Candara" panose="020E0502030303020204" pitchFamily="34" charset="0"/>
              </a:rPr>
              <a:t/>
            </a:r>
            <a:br>
              <a:rPr lang="en-US" dirty="0" smtClean="0">
                <a:effectLst/>
                <a:latin typeface="Candara" panose="020E0502030303020204" pitchFamily="34" charset="0"/>
              </a:rPr>
            </a:br>
            <a:r>
              <a:rPr lang="en-US" dirty="0">
                <a:effectLst/>
                <a:latin typeface="Candara" panose="020E0502030303020204" pitchFamily="34" charset="0"/>
              </a:rPr>
              <a:t>RTW Definition: </a:t>
            </a:r>
            <a:br>
              <a:rPr lang="en-US" dirty="0">
                <a:effectLst/>
                <a:latin typeface="Candara" panose="020E0502030303020204" pitchFamily="34" charset="0"/>
              </a:rPr>
            </a:br>
            <a:r>
              <a:rPr lang="en-US" dirty="0" smtClean="0">
                <a:effectLst/>
                <a:latin typeface="Candara" panose="020E0502030303020204" pitchFamily="34" charset="0"/>
              </a:rPr>
              <a:t>Long-term Unemployed Workers</a:t>
            </a:r>
            <a:r>
              <a:rPr lang="en-US" dirty="0">
                <a:effectLst/>
                <a:latin typeface="Candara" panose="020E0502030303020204" pitchFamily="34" charset="0"/>
              </a:rPr>
              <a:t/>
            </a:r>
            <a:br>
              <a:rPr lang="en-US" dirty="0">
                <a:effectLst/>
                <a:latin typeface="Candara" panose="020E0502030303020204" pitchFamily="34" charset="0"/>
              </a:rPr>
            </a:br>
            <a:endParaRPr lang="en-US" dirty="0">
              <a:latin typeface="Candara" pitchFamily="34" charset="0"/>
            </a:endParaRPr>
          </a:p>
        </p:txBody>
      </p:sp>
      <p:sp>
        <p:nvSpPr>
          <p:cNvPr id="4" name="Rounded Rectangle 3"/>
          <p:cNvSpPr/>
          <p:nvPr/>
        </p:nvSpPr>
        <p:spPr>
          <a:xfrm>
            <a:off x="304800" y="1143000"/>
            <a:ext cx="8763000" cy="5562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400" b="1" dirty="0" smtClean="0">
                <a:solidFill>
                  <a:schemeClr val="accent2">
                    <a:lumMod val="75000"/>
                  </a:schemeClr>
                </a:solidFill>
              </a:rPr>
              <a:t>Ready to Work Definition of Long-Term Unemployed</a:t>
            </a:r>
          </a:p>
          <a:p>
            <a:pPr>
              <a:spcBef>
                <a:spcPts val="600"/>
              </a:spcBef>
              <a:spcAft>
                <a:spcPts val="600"/>
              </a:spcAft>
            </a:pPr>
            <a:r>
              <a:rPr lang="en-US" b="1" dirty="0" smtClean="0">
                <a:solidFill>
                  <a:schemeClr val="tx1"/>
                </a:solidFill>
              </a:rPr>
              <a:t>For the purposes of this SGA,  Long-term unemployed individual is defined </a:t>
            </a:r>
            <a:r>
              <a:rPr lang="en-US" b="1" dirty="0">
                <a:solidFill>
                  <a:schemeClr val="tx1"/>
                </a:solidFill>
              </a:rPr>
              <a:t>as </a:t>
            </a:r>
            <a:endParaRPr lang="en-US" b="1" dirty="0" smtClean="0">
              <a:solidFill>
                <a:schemeClr val="tx1"/>
              </a:solidFill>
            </a:endParaRPr>
          </a:p>
          <a:p>
            <a:pPr algn="ctr">
              <a:spcBef>
                <a:spcPts val="600"/>
              </a:spcBef>
              <a:spcAft>
                <a:spcPts val="600"/>
              </a:spcAft>
            </a:pPr>
            <a:r>
              <a:rPr lang="en-US" b="1" i="1" dirty="0" smtClean="0">
                <a:solidFill>
                  <a:srgbClr val="FF0000"/>
                </a:solidFill>
              </a:rPr>
              <a:t>“</a:t>
            </a:r>
            <a:r>
              <a:rPr lang="en-US" b="1" i="1" dirty="0">
                <a:solidFill>
                  <a:srgbClr val="FF0000"/>
                </a:solidFill>
              </a:rPr>
              <a:t>an individual who has been unemployed for 27 consecutive weeks or </a:t>
            </a:r>
            <a:r>
              <a:rPr lang="en-US" b="1" i="1" dirty="0" smtClean="0">
                <a:solidFill>
                  <a:srgbClr val="FF0000"/>
                </a:solidFill>
              </a:rPr>
              <a:t>more” </a:t>
            </a:r>
          </a:p>
          <a:p>
            <a:pPr>
              <a:spcBef>
                <a:spcPts val="600"/>
              </a:spcBef>
              <a:spcAft>
                <a:spcPts val="600"/>
              </a:spcAft>
            </a:pPr>
            <a:r>
              <a:rPr lang="en-US" dirty="0">
                <a:solidFill>
                  <a:schemeClr val="tx1"/>
                </a:solidFill>
              </a:rPr>
              <a:t>Included in this definition are: </a:t>
            </a:r>
            <a:endParaRPr lang="en-US" dirty="0" smtClean="0">
              <a:solidFill>
                <a:schemeClr val="tx1"/>
              </a:solidFill>
            </a:endParaRPr>
          </a:p>
          <a:p>
            <a:pPr marL="285750" indent="-285750">
              <a:spcBef>
                <a:spcPts val="600"/>
              </a:spcBef>
              <a:spcAft>
                <a:spcPts val="600"/>
              </a:spcAft>
              <a:buFont typeface="Arial" panose="020B0604020202020204" pitchFamily="34" charset="0"/>
              <a:buChar char="•"/>
            </a:pPr>
            <a:r>
              <a:rPr lang="en-US" dirty="0" smtClean="0">
                <a:solidFill>
                  <a:schemeClr val="tx1"/>
                </a:solidFill>
              </a:rPr>
              <a:t>individuals </a:t>
            </a:r>
            <a:r>
              <a:rPr lang="en-US" dirty="0">
                <a:solidFill>
                  <a:schemeClr val="tx1"/>
                </a:solidFill>
              </a:rPr>
              <a:t>who have lost their job during or after the recent recession (commencing from December 1, 2007 forward) and have exhausted or nearly exhausted unemployment benefits (if they were eligible to receive such benefits); </a:t>
            </a:r>
            <a:endParaRPr lang="en-US" dirty="0" smtClean="0">
              <a:solidFill>
                <a:schemeClr val="tx1"/>
              </a:solidFill>
            </a:endParaRPr>
          </a:p>
          <a:p>
            <a:pPr marL="285750" indent="-285750">
              <a:spcBef>
                <a:spcPts val="600"/>
              </a:spcBef>
              <a:spcAft>
                <a:spcPts val="600"/>
              </a:spcAft>
              <a:buFont typeface="Arial" panose="020B0604020202020204" pitchFamily="34" charset="0"/>
              <a:buChar char="•"/>
            </a:pPr>
            <a:r>
              <a:rPr lang="en-US" dirty="0" smtClean="0">
                <a:solidFill>
                  <a:schemeClr val="tx1"/>
                </a:solidFill>
              </a:rPr>
              <a:t>underemployed </a:t>
            </a:r>
            <a:r>
              <a:rPr lang="en-US" dirty="0">
                <a:solidFill>
                  <a:schemeClr val="tx1"/>
                </a:solidFill>
              </a:rPr>
              <a:t>individuals who lost their job during or after the recent recession and have obtained only episodic, short-term, or part-time employment but have not yet reconnected with a full-time job commensurate with the individual’s level of education, skills, and previous wage or salary earned prior to the individual’s loss of permanent employment</a:t>
            </a:r>
            <a:r>
              <a:rPr lang="en-US" dirty="0" smtClean="0">
                <a:solidFill>
                  <a:schemeClr val="tx1"/>
                </a:solidFill>
              </a:rPr>
              <a:t>.</a:t>
            </a:r>
            <a:endParaRPr lang="en-US" dirty="0">
              <a:solidFill>
                <a:schemeClr val="tx1"/>
              </a:solidFill>
            </a:endParaRPr>
          </a:p>
          <a:p>
            <a:pPr>
              <a:spcBef>
                <a:spcPts val="600"/>
              </a:spcBef>
              <a:spcAft>
                <a:spcPts val="600"/>
              </a:spcAft>
            </a:pPr>
            <a:r>
              <a:rPr lang="en-US" dirty="0">
                <a:solidFill>
                  <a:schemeClr val="tx1"/>
                </a:solidFill>
              </a:rPr>
              <a:t>Within these categories, grantees may serve a wide range of individuals, such as, individuals with disabilities, veterans, minorities, Indian and Native Americans, and other individuals.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960258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H-1B Ready to Work  Introduction to H-1B Quarterly Performance Reporting and the HUB Reporting System&amp;quot;&quot;/&gt;&lt;property id=&quot;20307&quot; value=&quot;256&quot;/&gt;&lt;/object&gt;&lt;object type=&quot;3&quot; unique_id=&quot;11411&quot;&gt;&lt;property id=&quot;20148&quot; value=&quot;5&quot;/&gt;&lt;property id=&quot;20300&quot; value=&quot;Slide 4 - &amp;quot;Where are you?&amp;quot;&quot;/&gt;&lt;property id=&quot;20307&quot; value=&quot;259&quot;/&gt;&lt;/object&gt;&lt;object type=&quot;3&quot; unique_id=&quot;11413&quot;&gt;&lt;property id=&quot;20148&quot; value=&quot;5&quot;/&gt;&lt;property id=&quot;20300&quot; value=&quot;Slide 6 - &amp;quot;Agenda&amp;quot;&quot;/&gt;&lt;property id=&quot;20307&quot; value=&quot;266&quot;/&gt;&lt;/object&gt;&lt;object type=&quot;3&quot; unique_id=&quot;11424&quot;&gt;&lt;property id=&quot;20148&quot; value=&quot;5&quot;/&gt;&lt;property id=&quot;20300&quot; value=&quot;Slide 40 - &amp;quot;Look for upcoming Webinars in this series!&amp;quot;&quot;/&gt;&lt;property id=&quot;20307&quot; value=&quot;283&quot;/&gt;&lt;/object&gt;&lt;object type=&quot;3&quot; unique_id=&quot;21379&quot;&gt;&lt;property id=&quot;20148&quot; value=&quot;5&quot;/&gt;&lt;property id=&quot;20300&quot; value=&quot;Slide 2 - &amp;quot;Polling questions for webinar lobby&amp;quot;&quot;/&gt;&lt;property id=&quot;20307&quot; value=&quot;294&quot;/&gt;&lt;/object&gt;&lt;object type=&quot;3&quot; unique_id=&quot;21380&quot;&gt;&lt;property id=&quot;20148&quot; value=&quot;5&quot;/&gt;&lt;property id=&quot;20300&quot; value=&quot;Slide 3 - &amp;quot;Polling questions for webinar lobby&amp;quot;&quot;/&gt;&lt;property id=&quot;20307&quot; value=&quot;295&quot;/&gt;&lt;/object&gt;&lt;object type=&quot;3&quot; unique_id=&quot;21381&quot;&gt;&lt;property id=&quot;20148&quot; value=&quot;5&quot;/&gt;&lt;property id=&quot;20300&quot; value=&quot;Slide 5 - &amp;quot;Welcome &amp;amp; Introductions&amp;quot;&quot;/&gt;&lt;property id=&quot;20307&quot; value=&quot;292&quot;/&gt;&lt;/object&gt;&lt;object type=&quot;3&quot; unique_id=&quot;21382&quot;&gt;&lt;property id=&quot;20148&quot; value=&quot;5&quot;/&gt;&lt;property id=&quot;20300&quot; value=&quot;Slide 7 - &amp;quot;Participants Eligible to Receive Training and services&amp;quot;&quot;/&gt;&lt;property id=&quot;20307&quot; value=&quot;336&quot;/&gt;&lt;/object&gt;&lt;object type=&quot;3&quot; unique_id=&quot;21383&quot;&gt;&lt;property id=&quot;20148&quot; value=&quot;5&quot;/&gt;&lt;property id=&quot;20300&quot; value=&quot;Slide 8&quot;/&gt;&lt;property id=&quot;20307&quot; value=&quot;331&quot;/&gt;&lt;/object&gt;&lt;object type=&quot;3&quot; unique_id=&quot;21384&quot;&gt;&lt;property id=&quot;20148&quot; value=&quot;5&quot;/&gt;&lt;property id=&quot;20300&quot; value=&quot;Slide 9 - &amp;quot; RTW Definition:  Long-term Unemployed Workers &amp;quot;&quot;/&gt;&lt;property id=&quot;20307&quot; value=&quot;318&quot;/&gt;&lt;/object&gt;&lt;object type=&quot;3&quot; unique_id=&quot;21385&quot;&gt;&lt;property id=&quot;20148&quot; value=&quot;5&quot;/&gt;&lt;property id=&quot;20300&quot; value=&quot;Slide 10 - &amp;quot; RTW Definition:  Long-term Unemployed Workers (cont.) &amp;quot;&quot;/&gt;&lt;property id=&quot;20307&quot; value=&quot;333&quot;/&gt;&lt;/object&gt;&lt;object type=&quot;3&quot; unique_id=&quot;21386&quot;&gt;&lt;property id=&quot;20148&quot; value=&quot;5&quot;/&gt;&lt;property id=&quot;20300&quot; value=&quot;Slide 11 - &amp;quot; RTW Definition:  Other Unemployed Workers &amp;quot;&quot;/&gt;&lt;property id=&quot;20307&quot; value=&quot;323&quot;/&gt;&lt;/object&gt;&lt;object type=&quot;3&quot; unique_id=&quot;21387&quot;&gt;&lt;property id=&quot;20148&quot; value=&quot;5&quot;/&gt;&lt;property id=&quot;20300&quot; value=&quot;Slide 12 - &amp;quot; RTW Definition:  Incumbent Workers &amp;quot;&quot;/&gt;&lt;property id=&quot;20307&quot; value=&quot;324&quot;/&gt;&lt;/object&gt;&lt;object type=&quot;3&quot; unique_id=&quot;21388&quot;&gt;&lt;property id=&quot;20148&quot; value=&quot;5&quot;/&gt;&lt;property id=&quot;20300&quot; value=&quot;Slide 13 - &amp;quot;Please enter questions in the Chat Room! &amp;quot;&quot;/&gt;&lt;property id=&quot;20307&quot; value=&quot;341&quot;/&gt;&lt;/object&gt;&lt;object type=&quot;3&quot; unique_id=&quot;21389&quot;&gt;&lt;property id=&quot;20148&quot; value=&quot;5&quot;/&gt;&lt;property id=&quot;20300&quot; value=&quot;Slide 14 - &amp;quot;Quarterly Progress Reports Overview&amp;quot;&quot;/&gt;&lt;property id=&quot;20307&quot; value=&quot;335&quot;/&gt;&lt;/object&gt;&lt;object type=&quot;3&quot; unique_id=&quot;21390&quot;&gt;&lt;property id=&quot;20148&quot; value=&quot;5&quot;/&gt;&lt;property id=&quot;20300&quot; value=&quot;Slide 15 - &amp;quot;The Value of Performance Reporting&amp;quot;&quot;/&gt;&lt;property id=&quot;20307&quot; value=&quot;319&quot;/&gt;&lt;/object&gt;&lt;object type=&quot;3&quot; unique_id=&quot;21391&quot;&gt;&lt;property id=&quot;20148&quot; value=&quot;5&quot;/&gt;&lt;property id=&quot;20300&quot; value=&quot;Slide 16 - &amp;quot;H-1B Grants Reporting Deadlines &amp;quot;&quot;/&gt;&lt;property id=&quot;20307&quot; value=&quot;301&quot;/&gt;&lt;/object&gt;&lt;object type=&quot;3&quot; unique_id=&quot;21392&quot;&gt;&lt;property id=&quot;20148&quot; value=&quot;5&quot;/&gt;&lt;property id=&quot;20300&quot; value=&quot;Slide 17 - &amp;quot;H-1B Reporting Requirements&amp;quot;&quot;/&gt;&lt;property id=&quot;20307&quot; value=&quot;299&quot;/&gt;&lt;/object&gt;&lt;object type=&quot;3&quot; unique_id=&quot;21393&quot;&gt;&lt;property id=&quot;20148&quot; value=&quot;5&quot;/&gt;&lt;property id=&quot;20300&quot; value=&quot;Slide 18 - &amp;quot;Reporting Components in the HUB System &amp;quot;&quot;/&gt;&lt;property id=&quot;20307&quot; value=&quot;317&quot;/&gt;&lt;/object&gt;&lt;object type=&quot;3&quot; unique_id=&quot;21394&quot;&gt;&lt;property id=&quot;20148&quot; value=&quot;5&quot;/&gt;&lt;property id=&quot;20300&quot; value=&quot;Slide 19 - &amp;quot;H-1B Performance Reporting Overview&amp;quot;&quot;/&gt;&lt;property id=&quot;20307&quot; value=&quot;300&quot;/&gt;&lt;/object&gt;&lt;object type=&quot;3&quot; unique_id=&quot;21395&quot;&gt;&lt;property id=&quot;20148&quot; value=&quot;5&quot;/&gt;&lt;property id=&quot;20300&quot; value=&quot;Slide 20&quot;/&gt;&lt;property id=&quot;20307&quot; value=&quot;343&quot;/&gt;&lt;/object&gt;&lt;object type=&quot;3&quot; unique_id=&quot;21396&quot;&gt;&lt;property id=&quot;20148&quot; value=&quot;5&quot;/&gt;&lt;property id=&quot;20300&quot; value=&quot;Slide 21 - &amp;quot;Components of the QNR&amp;quot;&quot;/&gt;&lt;property id=&quot;20307&quot; value=&quot;326&quot;/&gt;&lt;/object&gt;&lt;object type=&quot;3&quot; unique_id=&quot;21397&quot;&gt;&lt;property id=&quot;20148&quot; value=&quot;5&quot;/&gt;&lt;property id=&quot;20300&quot; value=&quot;Slide 22 - &amp;quot; Poll: Who has already begun serving participants?  &amp;quot;&quot;/&gt;&lt;property id=&quot;20307&quot; value=&quot;325&quot;/&gt;&lt;/object&gt;&lt;object type=&quot;3&quot; unique_id=&quot;21398&quot;&gt;&lt;property id=&quot;20148&quot; value=&quot;5&quot;/&gt;&lt;property id=&quot;20300&quot; value=&quot;Slide 23 - &amp;quot;Interim Quarterly Progress Reporting Guidance  &amp;quot;&quot;/&gt;&lt;property id=&quot;20307&quot; value=&quot;334&quot;/&gt;&lt;/object&gt;&lt;object type=&quot;3&quot; unique_id=&quot;21399&quot;&gt;&lt;property id=&quot;20148&quot; value=&quot;5&quot;/&gt;&lt;property id=&quot;20300&quot; value=&quot;Slide 24 - &amp;quot;H-1B Performance Reporting Interim Reporting Guidance&amp;quot;&quot;/&gt;&lt;property id=&quot;20307&quot; value=&quot;339&quot;/&gt;&lt;/object&gt;&lt;object type=&quot;3&quot; unique_id=&quot;21400&quot;&gt;&lt;property id=&quot;20148&quot; value=&quot;5&quot;/&gt;&lt;property id=&quot;20300&quot; value=&quot;Slide 25 - &amp;quot;H-1B Performance Reporting Interim Reporting Guidance (cont.)&amp;quot;&quot;/&gt;&lt;property id=&quot;20307&quot; value=&quot;316&quot;/&gt;&lt;/object&gt;&lt;object type=&quot;3&quot; unique_id=&quot;21401&quot;&gt;&lt;property id=&quot;20148&quot; value=&quot;5&quot;/&gt;&lt;property id=&quot;20300&quot; value=&quot;Slide 26 - &amp;quot;H-1B Performance Reporting Interim Reporting Guidance (cont.)&amp;quot;&quot;/&gt;&lt;property id=&quot;20307&quot; value=&quot;337&quot;/&gt;&lt;/object&gt;&lt;object type=&quot;3&quot; unique_id=&quot;21402&quot;&gt;&lt;property id=&quot;20148&quot; value=&quot;5&quot;/&gt;&lt;property id=&quot;20300&quot; value=&quot;Slide 27 - &amp;quot;Please enter questions in the Chat Room! &amp;quot;&quot;/&gt;&lt;property id=&quot;20307&quot; value=&quot;327&quot;/&gt;&lt;/object&gt;&lt;object type=&quot;3&quot; unique_id=&quot;21403&quot;&gt;&lt;property id=&quot;20148&quot; value=&quot;5&quot;/&gt;&lt;property id=&quot;20300&quot; value=&quot;Slide 28 - &amp;quot;HUB Reporting System Overview&amp;quot;&quot;/&gt;&lt;property id=&quot;20307&quot; value=&quot;338&quot;/&gt;&lt;/object&gt;&lt;object type=&quot;3&quot; unique_id=&quot;21404&quot;&gt;&lt;property id=&quot;20148&quot; value=&quot;5&quot;/&gt;&lt;property id=&quot;20300&quot; value=&quot;Slide 29&quot;/&gt;&lt;property id=&quot;20307&quot; value=&quot;304&quot;/&gt;&lt;/object&gt;&lt;object type=&quot;3&quot; unique_id=&quot;21405&quot;&gt;&lt;property id=&quot;20148&quot; value=&quot;5&quot;/&gt;&lt;property id=&quot;20300&quot; value=&quot;Slide 30 - &amp;quot;  HUB Performance Reporting System   &amp;quot;&quot;/&gt;&lt;property id=&quot;20307&quot; value=&quot;303&quot;/&gt;&lt;/object&gt;&lt;object type=&quot;3&quot; unique_id=&quot;21406&quot;&gt;&lt;property id=&quot;20148&quot; value=&quot;5&quot;/&gt;&lt;property id=&quot;20300&quot; value=&quot;Slide 31 - &amp;quot;  HUB Performance Reporting System   &amp;quot;&quot;/&gt;&lt;property id=&quot;20307&quot; value=&quot;342&quot;/&gt;&lt;/object&gt;&lt;object type=&quot;3&quot; unique_id=&quot;21407&quot;&gt;&lt;property id=&quot;20148&quot; value=&quot;5&quot;/&gt;&lt;property id=&quot;20300&quot; value=&quot;Slide 32&quot;/&gt;&lt;property id=&quot;20307&quot; value=&quot;305&quot;/&gt;&lt;/object&gt;&lt;object type=&quot;3&quot; unique_id=&quot;21408&quot;&gt;&lt;property id=&quot;20148&quot; value=&quot;5&quot;/&gt;&lt;property id=&quot;20300&quot; value=&quot;Slide 33&quot;/&gt;&lt;property id=&quot;20307&quot; value=&quot;306&quot;/&gt;&lt;/object&gt;&lt;object type=&quot;3&quot; unique_id=&quot;21409&quot;&gt;&lt;property id=&quot;20148&quot; value=&quot;5&quot;/&gt;&lt;property id=&quot;20300&quot; value=&quot;Slide 34&quot;/&gt;&lt;property id=&quot;20307&quot; value=&quot;328&quot;/&gt;&lt;/object&gt;&lt;object type=&quot;3&quot; unique_id=&quot;21410&quot;&gt;&lt;property id=&quot;20148&quot; value=&quot;5&quot;/&gt;&lt;property id=&quot;20300&quot; value=&quot;Slide 35&quot;/&gt;&lt;property id=&quot;20307&quot; value=&quot;329&quot;/&gt;&lt;/object&gt;&lt;object type=&quot;3&quot; unique_id=&quot;21411&quot;&gt;&lt;property id=&quot;20148&quot; value=&quot;5&quot;/&gt;&lt;property id=&quot;20300&quot; value=&quot;Slide 36&quot;/&gt;&lt;property id=&quot;20307&quot; value=&quot;330&quot;/&gt;&lt;/object&gt;&lt;object type=&quot;3&quot; unique_id=&quot;21412&quot;&gt;&lt;property id=&quot;20148&quot; value=&quot;5&quot;/&gt;&lt;property id=&quot;20300&quot; value=&quot;Slide 37 - &amp;quot;Please enter questions in the Chat Room! &amp;quot;&quot;/&gt;&lt;property id=&quot;20307&quot; value=&quot;313&quot;/&gt;&lt;/object&gt;&lt;object type=&quot;3&quot; unique_id=&quot;21413&quot;&gt;&lt;property id=&quot;20148&quot; value=&quot;5&quot;/&gt;&lt;property id=&quot;20300&quot; value=&quot;Slide 38 - &amp;quot;Ready to Work  Community of Practice&amp;quot;&quot;/&gt;&lt;property id=&quot;20307&quot; value=&quot;312&quot;/&gt;&lt;/object&gt;&lt;object type=&quot;3&quot; unique_id=&quot;21414&quot;&gt;&lt;property id=&quot;20148&quot; value=&quot;5&quot;/&gt;&lt;property id=&quot;20300&quot; value=&quot;Slide 39 - &amp;quot;DOL Contacts&amp;quot;&quot;/&gt;&lt;property id=&quot;20307&quot; value=&quot;314&quot;/&gt;&lt;/object&gt;&lt;object type=&quot;3&quot; unique_id=&quot;21415&quot;&gt;&lt;property id=&quot;20148&quot; value=&quot;5&quot;/&gt;&lt;property id=&quot;20300&quot; value=&quot;Slide 41&quot;/&gt;&lt;property id=&quot;20307&quot; value=&quot;315&quot;/&gt;&lt;/object&gt;&lt;/object&gt;&lt;object type=&quot;8&quot; unique_id=&quot;114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U:\users\Chad\CBJTG_July2010_TA\audio\finalaudio\slide40_megan.mp3"/>
  <p:tag name="PPSNARRATION" val="41,-923750053,U:\users\Chad\CBJTG_July2010_TA\Breeze_CBJTG_Round5_20100809.ppc"/>
</p:tagLst>
</file>

<file path=ppt/tags/tag3.xml><?xml version="1.0" encoding="utf-8"?>
<p:tagLst xmlns:a="http://schemas.openxmlformats.org/drawingml/2006/main" xmlns:r="http://schemas.openxmlformats.org/officeDocument/2006/relationships" xmlns:p="http://schemas.openxmlformats.org/presentationml/2006/main">
  <p:tag name="PPSNARRATIONPROPS" val="U:\users\Chad\CBJTG_July2010_TA\audio\finalaudio\slide41_megan.mp3"/>
  <p:tag name="PPSNARRATION" val="42,-923750053,U:\users\Chad\CBJTG_July2010_TA\Breeze_CBJTG_Round5_20100809.ppc"/>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1611</Words>
  <Application>Microsoft Office PowerPoint</Application>
  <PresentationFormat>On-screen Show (4:3)</PresentationFormat>
  <Paragraphs>318</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Networking trio design template</vt:lpstr>
      <vt:lpstr>H-1B Ready to Work  Introduction to H-1B Quarterly Performance Reporting and the HUB Reporting System</vt:lpstr>
      <vt:lpstr>Polling questions for webinar lobby</vt:lpstr>
      <vt:lpstr>Polling questions for webinar lobby</vt:lpstr>
      <vt:lpstr>Where are you?</vt:lpstr>
      <vt:lpstr>Welcome &amp; Introductions</vt:lpstr>
      <vt:lpstr>Agenda</vt:lpstr>
      <vt:lpstr>Participants Eligible to Receive Training and services</vt:lpstr>
      <vt:lpstr>PowerPoint Presentation</vt:lpstr>
      <vt:lpstr> RTW Definition:  Long-term Unemployed Workers </vt:lpstr>
      <vt:lpstr> RTW Definition:  Long-term Unemployed Workers (cont.) </vt:lpstr>
      <vt:lpstr> RTW Definition:  Other Unemployed Workers </vt:lpstr>
      <vt:lpstr> RTW Definition:  Incumbent Workers </vt:lpstr>
      <vt:lpstr>Please enter questions in the Chat Room! </vt:lpstr>
      <vt:lpstr>Quarterly Progress Reports Overview</vt:lpstr>
      <vt:lpstr>The Value of Performance Reporting</vt:lpstr>
      <vt:lpstr>H-1B Grants Reporting Deadlines </vt:lpstr>
      <vt:lpstr>H-1B Reporting Requirements</vt:lpstr>
      <vt:lpstr>Reporting Components in the HUB System </vt:lpstr>
      <vt:lpstr>H-1B Performance Reporting Overview</vt:lpstr>
      <vt:lpstr>PowerPoint Presentation</vt:lpstr>
      <vt:lpstr>Components of the QNR</vt:lpstr>
      <vt:lpstr> Poll: Who has already begun serving participants?  </vt:lpstr>
      <vt:lpstr>Interim Quarterly Progress Reporting Guidance  </vt:lpstr>
      <vt:lpstr>H-1B Performance Reporting Interim Reporting Guidance</vt:lpstr>
      <vt:lpstr>H-1B Performance Reporting Interim Reporting Guidance (cont.)</vt:lpstr>
      <vt:lpstr>H-1B Performance Reporting Interim Reporting Guidance (cont.)</vt:lpstr>
      <vt:lpstr>Please enter questions in the Chat Room! </vt:lpstr>
      <vt:lpstr>HUB Reporting System Overview</vt:lpstr>
      <vt:lpstr>PowerPoint Presentation</vt:lpstr>
      <vt:lpstr>  HUB Performance Reporting System   </vt:lpstr>
      <vt:lpstr>  HUB Performance Reporting System   </vt:lpstr>
      <vt:lpstr>PowerPoint Presentation</vt:lpstr>
      <vt:lpstr>PowerPoint Presentation</vt:lpstr>
      <vt:lpstr>PowerPoint Presentation</vt:lpstr>
      <vt:lpstr>PowerPoint Presentation</vt:lpstr>
      <vt:lpstr>PowerPoint Presentation</vt:lpstr>
      <vt:lpstr>Please enter questions in the Chat Room! </vt:lpstr>
      <vt:lpstr>Ready to Work  Community of Practice</vt:lpstr>
      <vt:lpstr>DOL Contacts</vt:lpstr>
      <vt:lpstr>Look for upcoming Webinars in this series!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2015-02-05T17:21:23Z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