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9" r:id="rId2"/>
    <p:sldId id="330" r:id="rId3"/>
    <p:sldId id="331" r:id="rId4"/>
    <p:sldId id="261" r:id="rId5"/>
    <p:sldId id="327" r:id="rId6"/>
    <p:sldId id="263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5" r:id="rId20"/>
    <p:sldId id="296" r:id="rId21"/>
    <p:sldId id="297" r:id="rId22"/>
    <p:sldId id="299" r:id="rId23"/>
    <p:sldId id="301" r:id="rId24"/>
    <p:sldId id="302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23" r:id="rId33"/>
    <p:sldId id="324" r:id="rId34"/>
    <p:sldId id="325" r:id="rId35"/>
    <p:sldId id="328" r:id="rId36"/>
    <p:sldId id="326" r:id="rId37"/>
    <p:sldId id="322" r:id="rId38"/>
    <p:sldId id="268" r:id="rId39"/>
    <p:sldId id="257" r:id="rId40"/>
    <p:sldId id="266" r:id="rId41"/>
    <p:sldId id="267" r:id="rId42"/>
    <p:sldId id="265" r:id="rId43"/>
    <p:sldId id="269" r:id="rId44"/>
    <p:sldId id="270" r:id="rId45"/>
    <p:sldId id="271" r:id="rId46"/>
    <p:sldId id="277" r:id="rId47"/>
    <p:sldId id="276" r:id="rId48"/>
    <p:sldId id="272" r:id="rId49"/>
    <p:sldId id="273" r:id="rId50"/>
    <p:sldId id="274" r:id="rId51"/>
    <p:sldId id="275" r:id="rId52"/>
    <p:sldId id="278" r:id="rId53"/>
    <p:sldId id="279" r:id="rId54"/>
    <p:sldId id="280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9493" autoAdjust="0"/>
  </p:normalViewPr>
  <p:slideViewPr>
    <p:cSldViewPr snapToGrid="0" snapToObjects="1">
      <p:cViewPr varScale="1">
        <p:scale>
          <a:sx n="80" d="100"/>
          <a:sy n="80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35A498C4-2666-4CFD-964E-AA6BFFE37346}" type="presOf" srcId="{BBD68C50-D3B4-1848-8EA9-4FFB00864135}" destId="{9A4F00F8-6A67-5C4B-9E84-0DC5D6ECE23B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54F8ABCD-3E1C-45A0-A8F5-239EA4EEE8B7}" type="presOf" srcId="{753F5683-D125-1745-B0B8-1CD860D8BF34}" destId="{6CA8EF98-5A7C-8443-99AC-2F342BF4CC08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9EF5293C-1EF1-4434-A699-0AC4E014AA3E}" type="presOf" srcId="{04C027A2-CDF1-4642-90C9-E6FADE5C1CFB}" destId="{55779194-4F51-174B-9273-E67853468299}" srcOrd="0" destOrd="0" presId="urn:microsoft.com/office/officeart/2005/8/layout/hierarchy1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1C7D53A4-8B0F-4073-B791-1019A9023B5C}" type="presOf" srcId="{36D2DD83-68FB-C240-924B-E53FB664BB4E}" destId="{80EC68D4-94F4-744A-A03B-1EB6E5866716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43D50A7D-511C-4C01-8FFC-8DF05A39053B}" type="presOf" srcId="{4037DDB7-9DFB-2F42-BD74-0FCCD1F41ED7}" destId="{8D17BB9B-4AAD-8940-806B-57018B5F9E40}" srcOrd="0" destOrd="0" presId="urn:microsoft.com/office/officeart/2005/8/layout/hierarchy1"/>
    <dgm:cxn modelId="{773C796A-9B96-48F9-B54D-E735529A6B6A}" type="presOf" srcId="{BF72FF2E-35B7-4846-8E6D-4DE70B77A411}" destId="{7D21B660-304A-0C45-8362-25E82F2E7D1A}" srcOrd="0" destOrd="0" presId="urn:microsoft.com/office/officeart/2005/8/layout/hierarchy1"/>
    <dgm:cxn modelId="{236DB69D-D776-4FC1-8065-9C2DC38BF79D}" type="presOf" srcId="{0178B1F8-C721-3C49-BCE7-F32F860131AA}" destId="{11F25EAC-EF1F-0A41-A139-8A007967E6A7}" srcOrd="0" destOrd="0" presId="urn:microsoft.com/office/officeart/2005/8/layout/hierarchy1"/>
    <dgm:cxn modelId="{E427C703-16F1-48B0-8643-A3822B2D2812}" type="presOf" srcId="{A9C14472-D648-1E4E-93C1-1B7ED9FB14CB}" destId="{A8C405E2-5814-1346-B374-16BF34682930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BFE53348-F349-44E6-9703-F52C7BAC246C}" type="presOf" srcId="{E7BD5B4E-AF1C-5942-BF7B-D719F1B71C54}" destId="{730BCF91-5994-2044-81BC-E029013DA0AA}" srcOrd="0" destOrd="0" presId="urn:microsoft.com/office/officeart/2005/8/layout/hierarchy1"/>
    <dgm:cxn modelId="{A2CD5791-D58F-453D-8249-9B724ADDE009}" type="presOf" srcId="{C16ADBA1-3329-D64D-A923-73E71D12330C}" destId="{29CED845-19D1-E94E-8929-4CD240F70DCF}" srcOrd="0" destOrd="0" presId="urn:microsoft.com/office/officeart/2005/8/layout/hierarchy1"/>
    <dgm:cxn modelId="{715BE8FF-CE1F-4931-88C5-66173B880AD9}" type="presOf" srcId="{00BC296F-6B08-0D44-A9B2-B6811D05F4DF}" destId="{3442899B-68FA-A643-8DAB-214E62BD7585}" srcOrd="0" destOrd="0" presId="urn:microsoft.com/office/officeart/2005/8/layout/hierarchy1"/>
    <dgm:cxn modelId="{0E5819B0-F785-463E-8AB0-30E505431C6D}" type="presOf" srcId="{08A164DB-0700-5F46-B9A1-B027F1405942}" destId="{6E50DDCC-9308-574D-9786-08EE1640B632}" srcOrd="0" destOrd="0" presId="urn:microsoft.com/office/officeart/2005/8/layout/hierarchy1"/>
    <dgm:cxn modelId="{D56C2022-7865-4312-B65D-BB18561859E4}" type="presOf" srcId="{A540A28C-5C8C-0547-9B97-A77B409D9B33}" destId="{B4C3B5E3-D81B-994D-BB40-67475EE41359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F2BD847A-7CB8-499D-A626-EA262952034F}" type="presParOf" srcId="{3442899B-68FA-A643-8DAB-214E62BD7585}" destId="{F4946BA7-3CE5-114A-B785-C8F3E1B4DA49}" srcOrd="0" destOrd="0" presId="urn:microsoft.com/office/officeart/2005/8/layout/hierarchy1"/>
    <dgm:cxn modelId="{A91FE598-151F-4768-A655-67AADC746AB7}" type="presParOf" srcId="{F4946BA7-3CE5-114A-B785-C8F3E1B4DA49}" destId="{FC73F032-B618-114B-BB16-4A4C1BCF590B}" srcOrd="0" destOrd="0" presId="urn:microsoft.com/office/officeart/2005/8/layout/hierarchy1"/>
    <dgm:cxn modelId="{E68986FC-A39A-489C-88DC-702B6285184F}" type="presParOf" srcId="{FC73F032-B618-114B-BB16-4A4C1BCF590B}" destId="{5C1FE5D2-DC51-E14D-8544-A3E28AE58614}" srcOrd="0" destOrd="0" presId="urn:microsoft.com/office/officeart/2005/8/layout/hierarchy1"/>
    <dgm:cxn modelId="{D3690CF4-ABE8-4198-886E-D079C9755858}" type="presParOf" srcId="{FC73F032-B618-114B-BB16-4A4C1BCF590B}" destId="{9A4F00F8-6A67-5C4B-9E84-0DC5D6ECE23B}" srcOrd="1" destOrd="0" presId="urn:microsoft.com/office/officeart/2005/8/layout/hierarchy1"/>
    <dgm:cxn modelId="{A302DCBE-1690-44A6-BBED-CE91B3DDA9FD}" type="presParOf" srcId="{F4946BA7-3CE5-114A-B785-C8F3E1B4DA49}" destId="{6649ABFA-C967-9C42-B010-A9C274257A25}" srcOrd="1" destOrd="0" presId="urn:microsoft.com/office/officeart/2005/8/layout/hierarchy1"/>
    <dgm:cxn modelId="{95C6140D-0D61-4FEB-AF90-28E57469AE2C}" type="presParOf" srcId="{6649ABFA-C967-9C42-B010-A9C274257A25}" destId="{11F25EAC-EF1F-0A41-A139-8A007967E6A7}" srcOrd="0" destOrd="0" presId="urn:microsoft.com/office/officeart/2005/8/layout/hierarchy1"/>
    <dgm:cxn modelId="{88B2E4EB-DF5E-42DA-A5A1-FFBBABC4175C}" type="presParOf" srcId="{6649ABFA-C967-9C42-B010-A9C274257A25}" destId="{04491E9E-CE1E-5344-887E-292CA6D9A973}" srcOrd="1" destOrd="0" presId="urn:microsoft.com/office/officeart/2005/8/layout/hierarchy1"/>
    <dgm:cxn modelId="{4E59C266-D11C-490A-8B15-0B89A7D450CA}" type="presParOf" srcId="{04491E9E-CE1E-5344-887E-292CA6D9A973}" destId="{69A53F18-03FD-0740-8D9D-0514558B4A06}" srcOrd="0" destOrd="0" presId="urn:microsoft.com/office/officeart/2005/8/layout/hierarchy1"/>
    <dgm:cxn modelId="{9A381B3D-6A0E-4F3E-B89F-D700B9529B80}" type="presParOf" srcId="{69A53F18-03FD-0740-8D9D-0514558B4A06}" destId="{783A5137-820A-D847-B8CC-B414AB8AF267}" srcOrd="0" destOrd="0" presId="urn:microsoft.com/office/officeart/2005/8/layout/hierarchy1"/>
    <dgm:cxn modelId="{BC57499D-890D-45EA-9C13-437FA4CE4F3C}" type="presParOf" srcId="{69A53F18-03FD-0740-8D9D-0514558B4A06}" destId="{6E50DDCC-9308-574D-9786-08EE1640B632}" srcOrd="1" destOrd="0" presId="urn:microsoft.com/office/officeart/2005/8/layout/hierarchy1"/>
    <dgm:cxn modelId="{796C5259-5D18-42FB-A23D-5B7389144CD5}" type="presParOf" srcId="{04491E9E-CE1E-5344-887E-292CA6D9A973}" destId="{57859B20-A491-C14E-8B47-262AD3FB3C9C}" srcOrd="1" destOrd="0" presId="urn:microsoft.com/office/officeart/2005/8/layout/hierarchy1"/>
    <dgm:cxn modelId="{54EF8A48-8AD9-431A-80F2-273AD386F08E}" type="presParOf" srcId="{57859B20-A491-C14E-8B47-262AD3FB3C9C}" destId="{730BCF91-5994-2044-81BC-E029013DA0AA}" srcOrd="0" destOrd="0" presId="urn:microsoft.com/office/officeart/2005/8/layout/hierarchy1"/>
    <dgm:cxn modelId="{38966E69-2E8A-47C8-911D-55177C4B949E}" type="presParOf" srcId="{57859B20-A491-C14E-8B47-262AD3FB3C9C}" destId="{8BDEB65C-7C86-7645-A3A3-D94EBA93D6FD}" srcOrd="1" destOrd="0" presId="urn:microsoft.com/office/officeart/2005/8/layout/hierarchy1"/>
    <dgm:cxn modelId="{B0B75C9D-82F0-4251-85AC-5AE70FD6BE2B}" type="presParOf" srcId="{8BDEB65C-7C86-7645-A3A3-D94EBA93D6FD}" destId="{15A826FD-21B7-714F-A8CA-0CACF4907DED}" srcOrd="0" destOrd="0" presId="urn:microsoft.com/office/officeart/2005/8/layout/hierarchy1"/>
    <dgm:cxn modelId="{D0BDFA0F-E59C-4DD5-9D55-773E42CBC55B}" type="presParOf" srcId="{15A826FD-21B7-714F-A8CA-0CACF4907DED}" destId="{D841183A-AE99-E34F-AEEC-BFDDDA6B149E}" srcOrd="0" destOrd="0" presId="urn:microsoft.com/office/officeart/2005/8/layout/hierarchy1"/>
    <dgm:cxn modelId="{FC2C5F8C-214B-49EF-8EE5-E59535E2FE92}" type="presParOf" srcId="{15A826FD-21B7-714F-A8CA-0CACF4907DED}" destId="{55779194-4F51-174B-9273-E67853468299}" srcOrd="1" destOrd="0" presId="urn:microsoft.com/office/officeart/2005/8/layout/hierarchy1"/>
    <dgm:cxn modelId="{C8F0D742-EEAE-4D2C-A466-C7BD0F5676BE}" type="presParOf" srcId="{8BDEB65C-7C86-7645-A3A3-D94EBA93D6FD}" destId="{7AA7BB12-1E7F-7D43-A01E-E1F19278C76C}" srcOrd="1" destOrd="0" presId="urn:microsoft.com/office/officeart/2005/8/layout/hierarchy1"/>
    <dgm:cxn modelId="{C4480681-EEF4-4419-AA2D-F7838505D938}" type="presParOf" srcId="{57859B20-A491-C14E-8B47-262AD3FB3C9C}" destId="{80EC68D4-94F4-744A-A03B-1EB6E5866716}" srcOrd="2" destOrd="0" presId="urn:microsoft.com/office/officeart/2005/8/layout/hierarchy1"/>
    <dgm:cxn modelId="{7DBB1F7B-1F39-40E6-9DFE-7EE8484E1C35}" type="presParOf" srcId="{57859B20-A491-C14E-8B47-262AD3FB3C9C}" destId="{34BC33A0-ED39-DE4F-8A9F-338B5DB527DD}" srcOrd="3" destOrd="0" presId="urn:microsoft.com/office/officeart/2005/8/layout/hierarchy1"/>
    <dgm:cxn modelId="{9143C963-A759-45EA-AB39-B7E8D0FEBA03}" type="presParOf" srcId="{34BC33A0-ED39-DE4F-8A9F-338B5DB527DD}" destId="{C879E55B-7DBC-0A46-B6DA-7A7E7A671055}" srcOrd="0" destOrd="0" presId="urn:microsoft.com/office/officeart/2005/8/layout/hierarchy1"/>
    <dgm:cxn modelId="{A8775128-0C6F-48C8-9CDE-753F2C93FC45}" type="presParOf" srcId="{C879E55B-7DBC-0A46-B6DA-7A7E7A671055}" destId="{58E25500-82D6-5146-A221-84A9B541C842}" srcOrd="0" destOrd="0" presId="urn:microsoft.com/office/officeart/2005/8/layout/hierarchy1"/>
    <dgm:cxn modelId="{938210C1-C9D0-419C-B811-A988D26F9D5E}" type="presParOf" srcId="{C879E55B-7DBC-0A46-B6DA-7A7E7A671055}" destId="{6CA8EF98-5A7C-8443-99AC-2F342BF4CC08}" srcOrd="1" destOrd="0" presId="urn:microsoft.com/office/officeart/2005/8/layout/hierarchy1"/>
    <dgm:cxn modelId="{CC7B7D1F-8612-4AC7-81AA-61623FF5E2EB}" type="presParOf" srcId="{34BC33A0-ED39-DE4F-8A9F-338B5DB527DD}" destId="{5AFB516C-8B19-1347-A340-BD44FA087715}" srcOrd="1" destOrd="0" presId="urn:microsoft.com/office/officeart/2005/8/layout/hierarchy1"/>
    <dgm:cxn modelId="{981448FA-054A-4E8A-9298-396ED4719335}" type="presParOf" srcId="{6649ABFA-C967-9C42-B010-A9C274257A25}" destId="{7D21B660-304A-0C45-8362-25E82F2E7D1A}" srcOrd="2" destOrd="0" presId="urn:microsoft.com/office/officeart/2005/8/layout/hierarchy1"/>
    <dgm:cxn modelId="{F7D7EB42-ED07-4DF5-8BFA-ED2BC82A25DF}" type="presParOf" srcId="{6649ABFA-C967-9C42-B010-A9C274257A25}" destId="{387C680B-E952-F04F-8840-6329408C4FF2}" srcOrd="3" destOrd="0" presId="urn:microsoft.com/office/officeart/2005/8/layout/hierarchy1"/>
    <dgm:cxn modelId="{7B2AAF8A-FFB2-4331-84A8-3A203F3D7249}" type="presParOf" srcId="{387C680B-E952-F04F-8840-6329408C4FF2}" destId="{14AE68B9-FE25-6547-9774-6FB5767EC7AF}" srcOrd="0" destOrd="0" presId="urn:microsoft.com/office/officeart/2005/8/layout/hierarchy1"/>
    <dgm:cxn modelId="{2398FE2A-82B2-4FB0-B267-1BE8B3EA496C}" type="presParOf" srcId="{14AE68B9-FE25-6547-9774-6FB5767EC7AF}" destId="{646F3537-73EB-B949-918D-3B7B930AA6F5}" srcOrd="0" destOrd="0" presId="urn:microsoft.com/office/officeart/2005/8/layout/hierarchy1"/>
    <dgm:cxn modelId="{5419CBEA-0A1D-48AE-AA96-3A8A26D0372A}" type="presParOf" srcId="{14AE68B9-FE25-6547-9774-6FB5767EC7AF}" destId="{29CED845-19D1-E94E-8929-4CD240F70DCF}" srcOrd="1" destOrd="0" presId="urn:microsoft.com/office/officeart/2005/8/layout/hierarchy1"/>
    <dgm:cxn modelId="{D2517602-53CE-4F7F-A31D-DEBA6012CBB7}" type="presParOf" srcId="{387C680B-E952-F04F-8840-6329408C4FF2}" destId="{19852B07-4D31-214F-9301-B80B7570A269}" srcOrd="1" destOrd="0" presId="urn:microsoft.com/office/officeart/2005/8/layout/hierarchy1"/>
    <dgm:cxn modelId="{3272E90B-8BB8-4CA2-BFD0-FA98961DFF2E}" type="presParOf" srcId="{3442899B-68FA-A643-8DAB-214E62BD7585}" destId="{F8E47508-4D92-4841-B7F5-2B43DF9D01CA}" srcOrd="1" destOrd="0" presId="urn:microsoft.com/office/officeart/2005/8/layout/hierarchy1"/>
    <dgm:cxn modelId="{B086EA32-584C-4571-BACB-31ECF9333231}" type="presParOf" srcId="{F8E47508-4D92-4841-B7F5-2B43DF9D01CA}" destId="{B2BA61A3-B21F-2F4F-A27F-1E993EFF1F4B}" srcOrd="0" destOrd="0" presId="urn:microsoft.com/office/officeart/2005/8/layout/hierarchy1"/>
    <dgm:cxn modelId="{19FDD549-BF33-45CA-83C6-B1669432AA1F}" type="presParOf" srcId="{B2BA61A3-B21F-2F4F-A27F-1E993EFF1F4B}" destId="{EF2F118D-C820-304A-83D6-27A1A959A5FB}" srcOrd="0" destOrd="0" presId="urn:microsoft.com/office/officeart/2005/8/layout/hierarchy1"/>
    <dgm:cxn modelId="{964C1B28-9135-441E-919C-F8C0127A718D}" type="presParOf" srcId="{B2BA61A3-B21F-2F4F-A27F-1E993EFF1F4B}" destId="{A8C405E2-5814-1346-B374-16BF34682930}" srcOrd="1" destOrd="0" presId="urn:microsoft.com/office/officeart/2005/8/layout/hierarchy1"/>
    <dgm:cxn modelId="{F229DDA5-743F-455A-BDEB-CCD7B006E543}" type="presParOf" srcId="{F8E47508-4D92-4841-B7F5-2B43DF9D01CA}" destId="{62A3ED94-654E-E941-A0F8-294D22630DC7}" srcOrd="1" destOrd="0" presId="urn:microsoft.com/office/officeart/2005/8/layout/hierarchy1"/>
    <dgm:cxn modelId="{59F9F0A9-FE1D-448C-9AB3-EB0C2462139F}" type="presParOf" srcId="{62A3ED94-654E-E941-A0F8-294D22630DC7}" destId="{B4C3B5E3-D81B-994D-BB40-67475EE41359}" srcOrd="0" destOrd="0" presId="urn:microsoft.com/office/officeart/2005/8/layout/hierarchy1"/>
    <dgm:cxn modelId="{7AC38D08-A23A-4017-B7EC-C3A4A872C5BD}" type="presParOf" srcId="{62A3ED94-654E-E941-A0F8-294D22630DC7}" destId="{6300A319-EE00-0344-9BFC-D6F49AE21F3F}" srcOrd="1" destOrd="0" presId="urn:microsoft.com/office/officeart/2005/8/layout/hierarchy1"/>
    <dgm:cxn modelId="{BD759FCF-3672-41B7-8482-EF2F2ADBE85B}" type="presParOf" srcId="{6300A319-EE00-0344-9BFC-D6F49AE21F3F}" destId="{2995CDD1-F185-AC4D-9E55-C1A4942C1989}" srcOrd="0" destOrd="0" presId="urn:microsoft.com/office/officeart/2005/8/layout/hierarchy1"/>
    <dgm:cxn modelId="{4D2CD285-65C7-45EC-854E-0B9035C4CD4E}" type="presParOf" srcId="{2995CDD1-F185-AC4D-9E55-C1A4942C1989}" destId="{BC6575E1-2812-5C43-951F-E9EB66CF75F5}" srcOrd="0" destOrd="0" presId="urn:microsoft.com/office/officeart/2005/8/layout/hierarchy1"/>
    <dgm:cxn modelId="{3A9D04AB-3D66-42AF-B6C2-9BCC50D2E784}" type="presParOf" srcId="{2995CDD1-F185-AC4D-9E55-C1A4942C1989}" destId="{8D17BB9B-4AAD-8940-806B-57018B5F9E40}" srcOrd="1" destOrd="0" presId="urn:microsoft.com/office/officeart/2005/8/layout/hierarchy1"/>
    <dgm:cxn modelId="{F12BD231-B799-4ADA-A36D-F336BA363132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424A0C-E316-4D53-9F43-3E5415EACD4C}" type="doc">
      <dgm:prSet loTypeId="urn:microsoft.com/office/officeart/2005/8/layout/vList5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8C605BF-2761-48F6-9829-060FD898DB5D}">
      <dgm:prSet phldrT="[Text]"/>
      <dgm:spPr/>
      <dgm:t>
        <a:bodyPr/>
        <a:lstStyle/>
        <a:p>
          <a:r>
            <a:rPr lang="en-US" b="0" i="0" dirty="0" smtClean="0">
              <a:latin typeface="Helvetica Neue Light"/>
              <a:cs typeface="Helvetica Neue Light"/>
            </a:rPr>
            <a:t>Retain</a:t>
          </a:r>
          <a:endParaRPr lang="en-US" dirty="0">
            <a:latin typeface="Helvetica Neue Light"/>
          </a:endParaRPr>
        </a:p>
      </dgm:t>
    </dgm:pt>
    <dgm:pt modelId="{42E4D033-60CC-4FA4-BBAC-EA5C4A277422}" type="parTrans" cxnId="{8D5D7CDA-BF4E-4289-8BD1-F50E332F6951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F50E46B8-F113-4BA3-BD44-B45D0FB87B15}" type="sibTrans" cxnId="{8D5D7CDA-BF4E-4289-8BD1-F50E332F6951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80179223-91BD-45D8-8F33-A9C096F8B081}">
      <dgm:prSet phldrT="[Text]" custT="1"/>
      <dgm:spPr/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Use the content in its unaltered form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2A50688D-89E6-46DC-8AAD-CC31098E430C}" type="parTrans" cxnId="{35E17AF4-D770-4F10-B4DA-4EBF61AD8FE4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17FE0919-CC55-4E28-B4FC-B5D94E0D5B24}" type="sibTrans" cxnId="{35E17AF4-D770-4F10-B4DA-4EBF61AD8FE4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DDFFD8A5-FF62-4C74-B2FA-8D1EC67E887D}">
      <dgm:prSet phldrT="[Text]"/>
      <dgm:spPr/>
      <dgm:t>
        <a:bodyPr/>
        <a:lstStyle/>
        <a:p>
          <a:r>
            <a:rPr lang="en-US" dirty="0" smtClean="0">
              <a:latin typeface="Helvetica Neue Light"/>
            </a:rPr>
            <a:t>Revise</a:t>
          </a:r>
          <a:endParaRPr lang="en-US" dirty="0">
            <a:latin typeface="Helvetica Neue Light"/>
          </a:endParaRPr>
        </a:p>
      </dgm:t>
    </dgm:pt>
    <dgm:pt modelId="{6E2FC8A8-7CB1-4571-B999-4BFE53A92BBC}" type="parTrans" cxnId="{4860ACFF-4E04-44CA-824F-D08CDCBA6590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5912D003-1D93-4228-B93E-767B5C4342FE}" type="sibTrans" cxnId="{4860ACFF-4E04-44CA-824F-D08CDCBA6590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11318BFA-5FD8-4444-8862-D47E3B6F0F19}">
      <dgm:prSet phldrT="[Text]" custT="1"/>
      <dgm:spPr/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Adapt, adjust, modify, improve, or alter the content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C43D653E-4460-4B2B-901B-18B0FEFB14AE}" type="parTrans" cxnId="{1B57B67B-6E16-4081-B52C-B9AEB3EDB09D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71F9368E-96F6-4E21-9DE9-10C7A74BA0A5}" type="sibTrans" cxnId="{1B57B67B-6E16-4081-B52C-B9AEB3EDB09D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4182E4A9-601F-47C6-B6EC-3DFF505F0FC4}">
      <dgm:prSet phldrT="[Text]"/>
      <dgm:spPr/>
      <dgm:t>
        <a:bodyPr/>
        <a:lstStyle/>
        <a:p>
          <a:r>
            <a:rPr lang="en-US" dirty="0" smtClean="0">
              <a:latin typeface="Helvetica Neue Light"/>
            </a:rPr>
            <a:t>Remix</a:t>
          </a:r>
          <a:endParaRPr lang="en-US" dirty="0">
            <a:latin typeface="Helvetica Neue Light"/>
          </a:endParaRPr>
        </a:p>
      </dgm:t>
    </dgm:pt>
    <dgm:pt modelId="{0A70E7EF-26D7-4F14-85EF-A132843D0DE2}" type="parTrans" cxnId="{EBA92BAF-BE34-4D19-852A-36DDE0F4B85F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682ADFE1-03B2-43A4-AF74-EEC83C676A9E}" type="sibTrans" cxnId="{EBA92BAF-BE34-4D19-852A-36DDE0F4B85F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ED4728F0-B3DC-430A-8675-B776C3D74030}">
      <dgm:prSet phldrT="[Text]" custT="1"/>
      <dgm:spPr/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Share your copies of the original content, revisions, or remixes with others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4AB13548-3771-4E17-A62A-8D16C4583AC3}" type="parTrans" cxnId="{DF5687FB-BEFA-41B7-AE4F-C6B4CFA1CDEC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B32C24AF-A32F-4B8D-986A-972033860BFE}" type="sibTrans" cxnId="{DF5687FB-BEFA-41B7-AE4F-C6B4CFA1CDEC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B00587D3-F31E-44DF-9A25-95A8CC516C0A}">
      <dgm:prSet phldrT="[Text]" custT="1"/>
      <dgm:spPr/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Combine the original or revised content with other OER to create something new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7D00066B-C59A-43E6-BF1D-59A69F87FBE1}" type="parTrans" cxnId="{3F1F8063-8E7E-4FAA-B6FF-8016335E9FEA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7B8C7D6C-A7DC-4C3D-A282-FA6C0BB46DCF}" type="sibTrans" cxnId="{3F1F8063-8E7E-4FAA-B6FF-8016335E9FEA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F532A158-95C0-40F1-92EE-971F234A1A77}">
      <dgm:prSet phldrT="[Text]"/>
      <dgm:spPr/>
      <dgm:t>
        <a:bodyPr/>
        <a:lstStyle/>
        <a:p>
          <a:r>
            <a:rPr lang="en-US" dirty="0" smtClean="0">
              <a:latin typeface="Helvetica Neue Light"/>
            </a:rPr>
            <a:t>Redistribute</a:t>
          </a:r>
          <a:endParaRPr lang="en-US" dirty="0">
            <a:latin typeface="Helvetica Neue Light"/>
          </a:endParaRPr>
        </a:p>
      </dgm:t>
    </dgm:pt>
    <dgm:pt modelId="{9B95F59B-7915-4745-89AF-27464E98EA27}" type="parTrans" cxnId="{40C2534D-6415-4424-B43D-2B9D8CE156D3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E6FA1601-AED8-48B8-A819-8E9877F9E00B}" type="sibTrans" cxnId="{40C2534D-6415-4424-B43D-2B9D8CE156D3}">
      <dgm:prSet/>
      <dgm:spPr/>
      <dgm:t>
        <a:bodyPr/>
        <a:lstStyle/>
        <a:p>
          <a:endParaRPr lang="en-US">
            <a:latin typeface="Helvetica Neue Light"/>
          </a:endParaRPr>
        </a:p>
      </dgm:t>
    </dgm:pt>
    <dgm:pt modelId="{59DE4FB9-8FCE-614F-991B-25F849AF8F14}">
      <dgm:prSet phldrT="[Text]" custT="1"/>
      <dgm:spPr/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Make, own, and control your own copy of the content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EFCB2D71-EF1C-A44F-8315-84EB0E95032E}" type="parTrans" cxnId="{92A59BDD-5E24-C649-BC34-0618CB98B9D3}">
      <dgm:prSet/>
      <dgm:spPr/>
      <dgm:t>
        <a:bodyPr/>
        <a:lstStyle/>
        <a:p>
          <a:endParaRPr lang="en-US"/>
        </a:p>
      </dgm:t>
    </dgm:pt>
    <dgm:pt modelId="{CDCCEA8D-FC47-134C-8660-374E5442A36B}" type="sibTrans" cxnId="{92A59BDD-5E24-C649-BC34-0618CB98B9D3}">
      <dgm:prSet/>
      <dgm:spPr/>
      <dgm:t>
        <a:bodyPr/>
        <a:lstStyle/>
        <a:p>
          <a:endParaRPr lang="en-US"/>
        </a:p>
      </dgm:t>
    </dgm:pt>
    <dgm:pt modelId="{995FAE6A-EA7B-5F43-986B-91CDE2C41AA7}">
      <dgm:prSet phldrT="[Text]"/>
      <dgm:spPr/>
      <dgm:t>
        <a:bodyPr/>
        <a:lstStyle/>
        <a:p>
          <a:r>
            <a:rPr lang="en-US" dirty="0" smtClean="0">
              <a:latin typeface="Helvetica Neue Light"/>
            </a:rPr>
            <a:t>Reuse</a:t>
          </a:r>
          <a:endParaRPr lang="en-US" dirty="0"/>
        </a:p>
      </dgm:t>
    </dgm:pt>
    <dgm:pt modelId="{2F8B25D5-8823-DD45-AC44-83162A20F001}" type="parTrans" cxnId="{4FBBD3CD-D593-EF4C-A587-BA4824654582}">
      <dgm:prSet/>
      <dgm:spPr/>
      <dgm:t>
        <a:bodyPr/>
        <a:lstStyle/>
        <a:p>
          <a:endParaRPr lang="en-US"/>
        </a:p>
      </dgm:t>
    </dgm:pt>
    <dgm:pt modelId="{3C93C04A-E265-844B-8E6D-0EDA1C6DD0A4}" type="sibTrans" cxnId="{4FBBD3CD-D593-EF4C-A587-BA4824654582}">
      <dgm:prSet/>
      <dgm:spPr/>
      <dgm:t>
        <a:bodyPr/>
        <a:lstStyle/>
        <a:p>
          <a:endParaRPr lang="en-US"/>
        </a:p>
      </dgm:t>
    </dgm:pt>
    <dgm:pt modelId="{B6D399E0-B0F2-4DBA-9103-B31DD47771DD}" type="pres">
      <dgm:prSet presAssocID="{E5424A0C-E316-4D53-9F43-3E5415EACD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7A4566-136F-4F0F-B494-86DB4BFBC118}" type="pres">
      <dgm:prSet presAssocID="{48C605BF-2761-48F6-9829-060FD898DB5D}" presName="linNode" presStyleCnt="0"/>
      <dgm:spPr/>
      <dgm:t>
        <a:bodyPr/>
        <a:lstStyle/>
        <a:p>
          <a:endParaRPr lang="en-US"/>
        </a:p>
      </dgm:t>
    </dgm:pt>
    <dgm:pt modelId="{C7D9C734-C93B-40D1-A0B8-F3F5D553F5D6}" type="pres">
      <dgm:prSet presAssocID="{48C605BF-2761-48F6-9829-060FD898DB5D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923FA-952B-4857-8B6F-09DC88ECED4C}" type="pres">
      <dgm:prSet presAssocID="{48C605BF-2761-48F6-9829-060FD898DB5D}" presName="descendantText" presStyleLbl="alignAccFollowNode1" presStyleIdx="0" presStyleCnt="5" custScaleY="14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B13EE-5FC8-421C-9B1A-5218F51D1446}" type="pres">
      <dgm:prSet presAssocID="{F50E46B8-F113-4BA3-BD44-B45D0FB87B15}" presName="sp" presStyleCnt="0"/>
      <dgm:spPr/>
      <dgm:t>
        <a:bodyPr/>
        <a:lstStyle/>
        <a:p>
          <a:endParaRPr lang="en-US"/>
        </a:p>
      </dgm:t>
    </dgm:pt>
    <dgm:pt modelId="{AFF73A94-30F8-EB49-9690-DECE6835BA19}" type="pres">
      <dgm:prSet presAssocID="{995FAE6A-EA7B-5F43-986B-91CDE2C41AA7}" presName="linNode" presStyleCnt="0"/>
      <dgm:spPr/>
      <dgm:t>
        <a:bodyPr/>
        <a:lstStyle/>
        <a:p>
          <a:endParaRPr lang="en-US"/>
        </a:p>
      </dgm:t>
    </dgm:pt>
    <dgm:pt modelId="{A215A9D9-4C87-A445-9504-D5B2352412DA}" type="pres">
      <dgm:prSet presAssocID="{995FAE6A-EA7B-5F43-986B-91CDE2C41AA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45E9-F2CD-CB4D-9A62-5F4877D5D825}" type="pres">
      <dgm:prSet presAssocID="{995FAE6A-EA7B-5F43-986B-91CDE2C41AA7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0F97-24BA-F044-B1A7-A4BE78FA0286}" type="pres">
      <dgm:prSet presAssocID="{3C93C04A-E265-844B-8E6D-0EDA1C6DD0A4}" presName="sp" presStyleCnt="0"/>
      <dgm:spPr/>
      <dgm:t>
        <a:bodyPr/>
        <a:lstStyle/>
        <a:p>
          <a:endParaRPr lang="en-US"/>
        </a:p>
      </dgm:t>
    </dgm:pt>
    <dgm:pt modelId="{499C15AC-E4FD-448F-8CCB-87C94CF47D33}" type="pres">
      <dgm:prSet presAssocID="{DDFFD8A5-FF62-4C74-B2FA-8D1EC67E887D}" presName="linNode" presStyleCnt="0"/>
      <dgm:spPr/>
      <dgm:t>
        <a:bodyPr/>
        <a:lstStyle/>
        <a:p>
          <a:endParaRPr lang="en-US"/>
        </a:p>
      </dgm:t>
    </dgm:pt>
    <dgm:pt modelId="{7DD4C99A-C344-4C6A-9087-1485905B9AB9}" type="pres">
      <dgm:prSet presAssocID="{DDFFD8A5-FF62-4C74-B2FA-8D1EC67E887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275ED-0228-4667-8F03-DA6934D85F48}" type="pres">
      <dgm:prSet presAssocID="{DDFFD8A5-FF62-4C74-B2FA-8D1EC67E887D}" presName="descendantText" presStyleLbl="alignAccFollowNode1" presStyleIdx="2" presStyleCnt="5" custScaleY="166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E3047-AC06-4B07-AA3B-FA0FE556AF33}" type="pres">
      <dgm:prSet presAssocID="{5912D003-1D93-4228-B93E-767B5C4342FE}" presName="sp" presStyleCnt="0"/>
      <dgm:spPr/>
      <dgm:t>
        <a:bodyPr/>
        <a:lstStyle/>
        <a:p>
          <a:endParaRPr lang="en-US"/>
        </a:p>
      </dgm:t>
    </dgm:pt>
    <dgm:pt modelId="{9E19BFE9-AB78-478B-8C40-059E7C784E67}" type="pres">
      <dgm:prSet presAssocID="{4182E4A9-601F-47C6-B6EC-3DFF505F0FC4}" presName="linNode" presStyleCnt="0"/>
      <dgm:spPr/>
      <dgm:t>
        <a:bodyPr/>
        <a:lstStyle/>
        <a:p>
          <a:endParaRPr lang="en-US"/>
        </a:p>
      </dgm:t>
    </dgm:pt>
    <dgm:pt modelId="{49290B84-E426-4517-BC68-1155C4E36812}" type="pres">
      <dgm:prSet presAssocID="{4182E4A9-601F-47C6-B6EC-3DFF505F0FC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73A990-769E-4B28-B3F3-AD6A70F7D07B}" type="pres">
      <dgm:prSet presAssocID="{4182E4A9-601F-47C6-B6EC-3DFF505F0FC4}" presName="descendantText" presStyleLbl="alignAccFollowNode1" presStyleIdx="3" presStyleCnt="5" custScaleY="101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19F27-D5CF-40C9-BA39-3D61D5CB2514}" type="pres">
      <dgm:prSet presAssocID="{682ADFE1-03B2-43A4-AF74-EEC83C676A9E}" presName="sp" presStyleCnt="0"/>
      <dgm:spPr/>
      <dgm:t>
        <a:bodyPr/>
        <a:lstStyle/>
        <a:p>
          <a:endParaRPr lang="en-US"/>
        </a:p>
      </dgm:t>
    </dgm:pt>
    <dgm:pt modelId="{B933B9FB-124C-4675-94CE-74BFD902F95B}" type="pres">
      <dgm:prSet presAssocID="{F532A158-95C0-40F1-92EE-971F234A1A77}" presName="linNode" presStyleCnt="0"/>
      <dgm:spPr/>
      <dgm:t>
        <a:bodyPr/>
        <a:lstStyle/>
        <a:p>
          <a:endParaRPr lang="en-US"/>
        </a:p>
      </dgm:t>
    </dgm:pt>
    <dgm:pt modelId="{6118A245-4C67-4519-B4BA-0C5373C10731}" type="pres">
      <dgm:prSet presAssocID="{F532A158-95C0-40F1-92EE-971F234A1A7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A656-93AD-4783-975B-4582B7410B01}" type="pres">
      <dgm:prSet presAssocID="{F532A158-95C0-40F1-92EE-971F234A1A77}" presName="descendantText" presStyleLbl="alignAccFollowNode1" presStyleIdx="4" presStyleCnt="5" custScaleY="127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FF7CD-2F2E-5042-9E31-E9C516F48043}" type="presOf" srcId="{995FAE6A-EA7B-5F43-986B-91CDE2C41AA7}" destId="{A215A9D9-4C87-A445-9504-D5B2352412DA}" srcOrd="0" destOrd="0" presId="urn:microsoft.com/office/officeart/2005/8/layout/vList5"/>
    <dgm:cxn modelId="{35E17AF4-D770-4F10-B4DA-4EBF61AD8FE4}" srcId="{995FAE6A-EA7B-5F43-986B-91CDE2C41AA7}" destId="{80179223-91BD-45D8-8F33-A9C096F8B081}" srcOrd="0" destOrd="0" parTransId="{2A50688D-89E6-46DC-8AAD-CC31098E430C}" sibTransId="{17FE0919-CC55-4E28-B4FC-B5D94E0D5B24}"/>
    <dgm:cxn modelId="{40C2534D-6415-4424-B43D-2B9D8CE156D3}" srcId="{E5424A0C-E316-4D53-9F43-3E5415EACD4C}" destId="{F532A158-95C0-40F1-92EE-971F234A1A77}" srcOrd="4" destOrd="0" parTransId="{9B95F59B-7915-4745-89AF-27464E98EA27}" sibTransId="{E6FA1601-AED8-48B8-A819-8E9877F9E00B}"/>
    <dgm:cxn modelId="{EBA92BAF-BE34-4D19-852A-36DDE0F4B85F}" srcId="{E5424A0C-E316-4D53-9F43-3E5415EACD4C}" destId="{4182E4A9-601F-47C6-B6EC-3DFF505F0FC4}" srcOrd="3" destOrd="0" parTransId="{0A70E7EF-26D7-4F14-85EF-A132843D0DE2}" sibTransId="{682ADFE1-03B2-43A4-AF74-EEC83C676A9E}"/>
    <dgm:cxn modelId="{DF5687FB-BEFA-41B7-AE4F-C6B4CFA1CDEC}" srcId="{F532A158-95C0-40F1-92EE-971F234A1A77}" destId="{ED4728F0-B3DC-430A-8675-B776C3D74030}" srcOrd="0" destOrd="0" parTransId="{4AB13548-3771-4E17-A62A-8D16C4583AC3}" sibTransId="{B32C24AF-A32F-4B8D-986A-972033860BFE}"/>
    <dgm:cxn modelId="{92A59BDD-5E24-C649-BC34-0618CB98B9D3}" srcId="{48C605BF-2761-48F6-9829-060FD898DB5D}" destId="{59DE4FB9-8FCE-614F-991B-25F849AF8F14}" srcOrd="0" destOrd="0" parTransId="{EFCB2D71-EF1C-A44F-8315-84EB0E95032E}" sibTransId="{CDCCEA8D-FC47-134C-8660-374E5442A36B}"/>
    <dgm:cxn modelId="{A1DA6C82-C361-BA48-942D-45E4D1375E91}" type="presOf" srcId="{E5424A0C-E316-4D53-9F43-3E5415EACD4C}" destId="{B6D399E0-B0F2-4DBA-9103-B31DD47771DD}" srcOrd="0" destOrd="0" presId="urn:microsoft.com/office/officeart/2005/8/layout/vList5"/>
    <dgm:cxn modelId="{4B838AC5-678C-5743-8864-7CC28161A95C}" type="presOf" srcId="{80179223-91BD-45D8-8F33-A9C096F8B081}" destId="{DAD745E9-F2CD-CB4D-9A62-5F4877D5D825}" srcOrd="0" destOrd="0" presId="urn:microsoft.com/office/officeart/2005/8/layout/vList5"/>
    <dgm:cxn modelId="{1B57B67B-6E16-4081-B52C-B9AEB3EDB09D}" srcId="{DDFFD8A5-FF62-4C74-B2FA-8D1EC67E887D}" destId="{11318BFA-5FD8-4444-8862-D47E3B6F0F19}" srcOrd="0" destOrd="0" parTransId="{C43D653E-4460-4B2B-901B-18B0FEFB14AE}" sibTransId="{71F9368E-96F6-4E21-9DE9-10C7A74BA0A5}"/>
    <dgm:cxn modelId="{4860ACFF-4E04-44CA-824F-D08CDCBA6590}" srcId="{E5424A0C-E316-4D53-9F43-3E5415EACD4C}" destId="{DDFFD8A5-FF62-4C74-B2FA-8D1EC67E887D}" srcOrd="2" destOrd="0" parTransId="{6E2FC8A8-7CB1-4571-B999-4BFE53A92BBC}" sibTransId="{5912D003-1D93-4228-B93E-767B5C4342FE}"/>
    <dgm:cxn modelId="{7F2289E6-54A5-4044-AB32-05AE444D200B}" type="presOf" srcId="{11318BFA-5FD8-4444-8862-D47E3B6F0F19}" destId="{9A0275ED-0228-4667-8F03-DA6934D85F48}" srcOrd="0" destOrd="0" presId="urn:microsoft.com/office/officeart/2005/8/layout/vList5"/>
    <dgm:cxn modelId="{ECB114FD-9D41-A34F-BF5A-6488A7A99631}" type="presOf" srcId="{ED4728F0-B3DC-430A-8675-B776C3D74030}" destId="{1801A656-93AD-4783-975B-4582B7410B01}" srcOrd="0" destOrd="0" presId="urn:microsoft.com/office/officeart/2005/8/layout/vList5"/>
    <dgm:cxn modelId="{3F1F8063-8E7E-4FAA-B6FF-8016335E9FEA}" srcId="{4182E4A9-601F-47C6-B6EC-3DFF505F0FC4}" destId="{B00587D3-F31E-44DF-9A25-95A8CC516C0A}" srcOrd="0" destOrd="0" parTransId="{7D00066B-C59A-43E6-BF1D-59A69F87FBE1}" sibTransId="{7B8C7D6C-A7DC-4C3D-A282-FA6C0BB46DCF}"/>
    <dgm:cxn modelId="{80AC25B3-7124-E54F-82E6-F0760CE3A4CB}" type="presOf" srcId="{48C605BF-2761-48F6-9829-060FD898DB5D}" destId="{C7D9C734-C93B-40D1-A0B8-F3F5D553F5D6}" srcOrd="0" destOrd="0" presId="urn:microsoft.com/office/officeart/2005/8/layout/vList5"/>
    <dgm:cxn modelId="{4FBBD3CD-D593-EF4C-A587-BA4824654582}" srcId="{E5424A0C-E316-4D53-9F43-3E5415EACD4C}" destId="{995FAE6A-EA7B-5F43-986B-91CDE2C41AA7}" srcOrd="1" destOrd="0" parTransId="{2F8B25D5-8823-DD45-AC44-83162A20F001}" sibTransId="{3C93C04A-E265-844B-8E6D-0EDA1C6DD0A4}"/>
    <dgm:cxn modelId="{6996099E-5A1D-C847-ADBA-8C0EC4CD3C20}" type="presOf" srcId="{DDFFD8A5-FF62-4C74-B2FA-8D1EC67E887D}" destId="{7DD4C99A-C344-4C6A-9087-1485905B9AB9}" srcOrd="0" destOrd="0" presId="urn:microsoft.com/office/officeart/2005/8/layout/vList5"/>
    <dgm:cxn modelId="{8D5D7CDA-BF4E-4289-8BD1-F50E332F6951}" srcId="{E5424A0C-E316-4D53-9F43-3E5415EACD4C}" destId="{48C605BF-2761-48F6-9829-060FD898DB5D}" srcOrd="0" destOrd="0" parTransId="{42E4D033-60CC-4FA4-BBAC-EA5C4A277422}" sibTransId="{F50E46B8-F113-4BA3-BD44-B45D0FB87B15}"/>
    <dgm:cxn modelId="{CDCC9AB1-34C2-0745-A33F-6EC9AB880390}" type="presOf" srcId="{B00587D3-F31E-44DF-9A25-95A8CC516C0A}" destId="{A173A990-769E-4B28-B3F3-AD6A70F7D07B}" srcOrd="0" destOrd="0" presId="urn:microsoft.com/office/officeart/2005/8/layout/vList5"/>
    <dgm:cxn modelId="{E7390EE1-DDC7-D945-A930-FD9D10A4BD0A}" type="presOf" srcId="{F532A158-95C0-40F1-92EE-971F234A1A77}" destId="{6118A245-4C67-4519-B4BA-0C5373C10731}" srcOrd="0" destOrd="0" presId="urn:microsoft.com/office/officeart/2005/8/layout/vList5"/>
    <dgm:cxn modelId="{81B1C195-C175-9F46-A08A-3570EB437BA1}" type="presOf" srcId="{59DE4FB9-8FCE-614F-991B-25F849AF8F14}" destId="{096923FA-952B-4857-8B6F-09DC88ECED4C}" srcOrd="0" destOrd="0" presId="urn:microsoft.com/office/officeart/2005/8/layout/vList5"/>
    <dgm:cxn modelId="{15AF956D-E85F-4842-A6B3-ADE12EDA1BF9}" type="presOf" srcId="{4182E4A9-601F-47C6-B6EC-3DFF505F0FC4}" destId="{49290B84-E426-4517-BC68-1155C4E36812}" srcOrd="0" destOrd="0" presId="urn:microsoft.com/office/officeart/2005/8/layout/vList5"/>
    <dgm:cxn modelId="{68B2261E-85CD-8F40-9BF5-EBF6015853E8}" type="presParOf" srcId="{B6D399E0-B0F2-4DBA-9103-B31DD47771DD}" destId="{F97A4566-136F-4F0F-B494-86DB4BFBC118}" srcOrd="0" destOrd="0" presId="urn:microsoft.com/office/officeart/2005/8/layout/vList5"/>
    <dgm:cxn modelId="{41E5917C-DBBE-8740-887A-3CA7DAF11E37}" type="presParOf" srcId="{F97A4566-136F-4F0F-B494-86DB4BFBC118}" destId="{C7D9C734-C93B-40D1-A0B8-F3F5D553F5D6}" srcOrd="0" destOrd="0" presId="urn:microsoft.com/office/officeart/2005/8/layout/vList5"/>
    <dgm:cxn modelId="{93AE5936-4AA0-8D4B-A5CC-FDAD804EF8E8}" type="presParOf" srcId="{F97A4566-136F-4F0F-B494-86DB4BFBC118}" destId="{096923FA-952B-4857-8B6F-09DC88ECED4C}" srcOrd="1" destOrd="0" presId="urn:microsoft.com/office/officeart/2005/8/layout/vList5"/>
    <dgm:cxn modelId="{24F6CB25-3761-BB40-AB6B-F1FCED7EB0F5}" type="presParOf" srcId="{B6D399E0-B0F2-4DBA-9103-B31DD47771DD}" destId="{A5DB13EE-5FC8-421C-9B1A-5218F51D1446}" srcOrd="1" destOrd="0" presId="urn:microsoft.com/office/officeart/2005/8/layout/vList5"/>
    <dgm:cxn modelId="{44135E10-740F-3E45-B2A5-AF40FD0CAF05}" type="presParOf" srcId="{B6D399E0-B0F2-4DBA-9103-B31DD47771DD}" destId="{AFF73A94-30F8-EB49-9690-DECE6835BA19}" srcOrd="2" destOrd="0" presId="urn:microsoft.com/office/officeart/2005/8/layout/vList5"/>
    <dgm:cxn modelId="{F80FC758-AA2A-E247-AC7C-55A62F9EDE93}" type="presParOf" srcId="{AFF73A94-30F8-EB49-9690-DECE6835BA19}" destId="{A215A9D9-4C87-A445-9504-D5B2352412DA}" srcOrd="0" destOrd="0" presId="urn:microsoft.com/office/officeart/2005/8/layout/vList5"/>
    <dgm:cxn modelId="{CD31C3C0-F0E2-BD47-85BE-A2056C59E01C}" type="presParOf" srcId="{AFF73A94-30F8-EB49-9690-DECE6835BA19}" destId="{DAD745E9-F2CD-CB4D-9A62-5F4877D5D825}" srcOrd="1" destOrd="0" presId="urn:microsoft.com/office/officeart/2005/8/layout/vList5"/>
    <dgm:cxn modelId="{6669CB3F-6E3B-FA4E-A0FD-8B857A5868C5}" type="presParOf" srcId="{B6D399E0-B0F2-4DBA-9103-B31DD47771DD}" destId="{81200F97-24BA-F044-B1A7-A4BE78FA0286}" srcOrd="3" destOrd="0" presId="urn:microsoft.com/office/officeart/2005/8/layout/vList5"/>
    <dgm:cxn modelId="{3EF35AED-95D0-9842-BF4D-FF8D1CD84A1C}" type="presParOf" srcId="{B6D399E0-B0F2-4DBA-9103-B31DD47771DD}" destId="{499C15AC-E4FD-448F-8CCB-87C94CF47D33}" srcOrd="4" destOrd="0" presId="urn:microsoft.com/office/officeart/2005/8/layout/vList5"/>
    <dgm:cxn modelId="{8B8F8283-BB7C-5A45-965D-AC8919B039A2}" type="presParOf" srcId="{499C15AC-E4FD-448F-8CCB-87C94CF47D33}" destId="{7DD4C99A-C344-4C6A-9087-1485905B9AB9}" srcOrd="0" destOrd="0" presId="urn:microsoft.com/office/officeart/2005/8/layout/vList5"/>
    <dgm:cxn modelId="{6DE98D81-79DC-734C-9B99-8D3D4D4DD7B1}" type="presParOf" srcId="{499C15AC-E4FD-448F-8CCB-87C94CF47D33}" destId="{9A0275ED-0228-4667-8F03-DA6934D85F48}" srcOrd="1" destOrd="0" presId="urn:microsoft.com/office/officeart/2005/8/layout/vList5"/>
    <dgm:cxn modelId="{22F71DEE-85FA-184F-BCB9-9A40BCC62F5C}" type="presParOf" srcId="{B6D399E0-B0F2-4DBA-9103-B31DD47771DD}" destId="{7C0E3047-AC06-4B07-AA3B-FA0FE556AF33}" srcOrd="5" destOrd="0" presId="urn:microsoft.com/office/officeart/2005/8/layout/vList5"/>
    <dgm:cxn modelId="{6A840B5E-D22B-924E-BF0A-B1BB31CE5183}" type="presParOf" srcId="{B6D399E0-B0F2-4DBA-9103-B31DD47771DD}" destId="{9E19BFE9-AB78-478B-8C40-059E7C784E67}" srcOrd="6" destOrd="0" presId="urn:microsoft.com/office/officeart/2005/8/layout/vList5"/>
    <dgm:cxn modelId="{9F301475-2D98-A648-93F6-615DD6E84EE5}" type="presParOf" srcId="{9E19BFE9-AB78-478B-8C40-059E7C784E67}" destId="{49290B84-E426-4517-BC68-1155C4E36812}" srcOrd="0" destOrd="0" presId="urn:microsoft.com/office/officeart/2005/8/layout/vList5"/>
    <dgm:cxn modelId="{3CE74103-DE20-8049-B623-D031CB6ACB42}" type="presParOf" srcId="{9E19BFE9-AB78-478B-8C40-059E7C784E67}" destId="{A173A990-769E-4B28-B3F3-AD6A70F7D07B}" srcOrd="1" destOrd="0" presId="urn:microsoft.com/office/officeart/2005/8/layout/vList5"/>
    <dgm:cxn modelId="{1EF74010-2E9E-EF4F-AFF8-574042903C0A}" type="presParOf" srcId="{B6D399E0-B0F2-4DBA-9103-B31DD47771DD}" destId="{EBA19F27-D5CF-40C9-BA39-3D61D5CB2514}" srcOrd="7" destOrd="0" presId="urn:microsoft.com/office/officeart/2005/8/layout/vList5"/>
    <dgm:cxn modelId="{81DED121-E1AA-F64D-A9D5-89E5ABD18C4B}" type="presParOf" srcId="{B6D399E0-B0F2-4DBA-9103-B31DD47771DD}" destId="{B933B9FB-124C-4675-94CE-74BFD902F95B}" srcOrd="8" destOrd="0" presId="urn:microsoft.com/office/officeart/2005/8/layout/vList5"/>
    <dgm:cxn modelId="{22E311C3-3DB1-6146-A5E2-18ECD65CA9DA}" type="presParOf" srcId="{B933B9FB-124C-4675-94CE-74BFD902F95B}" destId="{6118A245-4C67-4519-B4BA-0C5373C10731}" srcOrd="0" destOrd="0" presId="urn:microsoft.com/office/officeart/2005/8/layout/vList5"/>
    <dgm:cxn modelId="{8A6670AB-6C32-A149-97FD-A24F7DE1EB1F}" type="presParOf" srcId="{B933B9FB-124C-4675-94CE-74BFD902F95B}" destId="{1801A656-93AD-4783-975B-4582B7410B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Department of Labor, Employment &amp; Training Administration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(National)</a:t>
          </a:r>
          <a:endParaRPr lang="en-US" sz="1300" kern="1200" dirty="0">
            <a:latin typeface="Arial"/>
            <a:cs typeface="Arial"/>
          </a:endParaRP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Jobs for the Future</a:t>
          </a:r>
          <a:endParaRPr lang="en-US" sz="1300" kern="1200" dirty="0">
            <a:latin typeface="Arial"/>
            <a:cs typeface="Arial"/>
          </a:endParaRP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Maher &amp; Maher </a:t>
          </a:r>
          <a:endParaRPr lang="en-US" sz="1300" kern="1200" dirty="0">
            <a:latin typeface="Arial"/>
            <a:cs typeface="Arial"/>
          </a:endParaRP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American Association of Community Colleges</a:t>
          </a:r>
          <a:endParaRPr lang="en-US" sz="1300" kern="1200" dirty="0">
            <a:latin typeface="Arial"/>
            <a:cs typeface="Arial"/>
          </a:endParaRP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CalState/Merlot</a:t>
          </a:r>
          <a:endParaRPr lang="en-US" sz="1300" kern="1200" dirty="0">
            <a:latin typeface="Arial"/>
            <a:cs typeface="Arial"/>
          </a:endParaRP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National Science Foundation</a:t>
          </a:r>
          <a:endParaRPr lang="en-US" sz="1300" kern="1200" dirty="0">
            <a:latin typeface="Arial"/>
            <a:cs typeface="Arial"/>
          </a:endParaRP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ATE Centers</a:t>
          </a:r>
          <a:endParaRPr lang="en-US" sz="1300" kern="1200" dirty="0">
            <a:latin typeface="Arial"/>
            <a:cs typeface="Arial"/>
          </a:endParaRPr>
        </a:p>
      </dsp:txBody>
      <dsp:txXfrm>
        <a:off x="4911387" y="2761181"/>
        <a:ext cx="1522697" cy="945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923FA-952B-4857-8B6F-09DC88ECED4C}">
      <dsp:nvSpPr>
        <dsp:cNvPr id="0" name=""/>
        <dsp:cNvSpPr/>
      </dsp:nvSpPr>
      <dsp:spPr>
        <a:xfrm rot="5400000">
          <a:off x="5134960" y="-2190672"/>
          <a:ext cx="849525" cy="52326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Helvetica Neue Light"/>
              <a:cs typeface="Helvetica Neue Light"/>
            </a:rPr>
            <a:t>Make, own, and control your own copy of the content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 rot="-5400000">
        <a:off x="2943383" y="42375"/>
        <a:ext cx="5191210" cy="766585"/>
      </dsp:txXfrm>
    </dsp:sp>
    <dsp:sp modelId="{C7D9C734-C93B-40D1-A0B8-F3F5D553F5D6}">
      <dsp:nvSpPr>
        <dsp:cNvPr id="0" name=""/>
        <dsp:cNvSpPr/>
      </dsp:nvSpPr>
      <dsp:spPr>
        <a:xfrm>
          <a:off x="0" y="56629"/>
          <a:ext cx="2943382" cy="738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i="0" kern="1200" dirty="0" smtClean="0">
              <a:latin typeface="Helvetica Neue Light"/>
              <a:cs typeface="Helvetica Neue Light"/>
            </a:rPr>
            <a:t>Retain</a:t>
          </a:r>
          <a:endParaRPr lang="en-US" sz="3500" kern="1200" dirty="0">
            <a:latin typeface="Helvetica Neue Light"/>
          </a:endParaRPr>
        </a:p>
      </dsp:txBody>
      <dsp:txXfrm>
        <a:off x="36030" y="92659"/>
        <a:ext cx="2871322" cy="666015"/>
      </dsp:txXfrm>
    </dsp:sp>
    <dsp:sp modelId="{DAD745E9-F2CD-CB4D-9A62-5F4877D5D825}">
      <dsp:nvSpPr>
        <dsp:cNvPr id="0" name=""/>
        <dsp:cNvSpPr/>
      </dsp:nvSpPr>
      <dsp:spPr>
        <a:xfrm rot="5400000">
          <a:off x="5275367" y="-1365086"/>
          <a:ext cx="590460" cy="524291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Helvetica Neue Light"/>
              <a:cs typeface="Helvetica Neue Light"/>
            </a:rPr>
            <a:t>Use the content in its unaltered form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 rot="-5400000">
        <a:off x="2949140" y="989965"/>
        <a:ext cx="5214091" cy="532812"/>
      </dsp:txXfrm>
    </dsp:sp>
    <dsp:sp modelId="{A215A9D9-4C87-A445-9504-D5B2352412DA}">
      <dsp:nvSpPr>
        <dsp:cNvPr id="0" name=""/>
        <dsp:cNvSpPr/>
      </dsp:nvSpPr>
      <dsp:spPr>
        <a:xfrm>
          <a:off x="0" y="887333"/>
          <a:ext cx="2949140" cy="738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Helvetica Neue Light"/>
            </a:rPr>
            <a:t>Reuse</a:t>
          </a:r>
          <a:endParaRPr lang="en-US" sz="3500" kern="1200" dirty="0"/>
        </a:p>
      </dsp:txBody>
      <dsp:txXfrm>
        <a:off x="36030" y="923363"/>
        <a:ext cx="2877080" cy="666015"/>
      </dsp:txXfrm>
    </dsp:sp>
    <dsp:sp modelId="{9A0275ED-0228-4667-8F03-DA6934D85F48}">
      <dsp:nvSpPr>
        <dsp:cNvPr id="0" name=""/>
        <dsp:cNvSpPr/>
      </dsp:nvSpPr>
      <dsp:spPr>
        <a:xfrm rot="5400000">
          <a:off x="5066889" y="-461192"/>
          <a:ext cx="985667" cy="5232680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Helvetica Neue Light"/>
              <a:cs typeface="Helvetica Neue Light"/>
            </a:rPr>
            <a:t>Adapt, adjust, modify, improve, or alter the content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 rot="-5400000">
        <a:off x="2943383" y="1710430"/>
        <a:ext cx="5184564" cy="889435"/>
      </dsp:txXfrm>
    </dsp:sp>
    <dsp:sp modelId="{7DD4C99A-C344-4C6A-9087-1485905B9AB9}">
      <dsp:nvSpPr>
        <dsp:cNvPr id="0" name=""/>
        <dsp:cNvSpPr/>
      </dsp:nvSpPr>
      <dsp:spPr>
        <a:xfrm>
          <a:off x="0" y="1786109"/>
          <a:ext cx="2943382" cy="738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Helvetica Neue Light"/>
            </a:rPr>
            <a:t>Revise</a:t>
          </a:r>
          <a:endParaRPr lang="en-US" sz="3500" kern="1200" dirty="0">
            <a:latin typeface="Helvetica Neue Light"/>
          </a:endParaRPr>
        </a:p>
      </dsp:txBody>
      <dsp:txXfrm>
        <a:off x="36030" y="1822139"/>
        <a:ext cx="2871322" cy="666015"/>
      </dsp:txXfrm>
    </dsp:sp>
    <dsp:sp modelId="{A173A990-769E-4B28-B3F3-AD6A70F7D07B}">
      <dsp:nvSpPr>
        <dsp:cNvPr id="0" name=""/>
        <dsp:cNvSpPr/>
      </dsp:nvSpPr>
      <dsp:spPr>
        <a:xfrm rot="5400000">
          <a:off x="5271786" y="432465"/>
          <a:ext cx="597622" cy="524291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Helvetica Neue Light"/>
              <a:cs typeface="Helvetica Neue Light"/>
            </a:rPr>
            <a:t>Combine the original or revised content with other OER to create something new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 rot="-5400000">
        <a:off x="2949140" y="2784285"/>
        <a:ext cx="5213741" cy="539274"/>
      </dsp:txXfrm>
    </dsp:sp>
    <dsp:sp modelId="{49290B84-E426-4517-BC68-1155C4E36812}">
      <dsp:nvSpPr>
        <dsp:cNvPr id="0" name=""/>
        <dsp:cNvSpPr/>
      </dsp:nvSpPr>
      <dsp:spPr>
        <a:xfrm>
          <a:off x="0" y="2684885"/>
          <a:ext cx="2949140" cy="738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Helvetica Neue Light"/>
            </a:rPr>
            <a:t>Remix</a:t>
          </a:r>
          <a:endParaRPr lang="en-US" sz="3500" kern="1200" dirty="0">
            <a:latin typeface="Helvetica Neue Light"/>
          </a:endParaRPr>
        </a:p>
      </dsp:txBody>
      <dsp:txXfrm>
        <a:off x="36030" y="2720915"/>
        <a:ext cx="2877080" cy="666015"/>
      </dsp:txXfrm>
    </dsp:sp>
    <dsp:sp modelId="{1801A656-93AD-4783-975B-4582B7410B01}">
      <dsp:nvSpPr>
        <dsp:cNvPr id="0" name=""/>
        <dsp:cNvSpPr/>
      </dsp:nvSpPr>
      <dsp:spPr>
        <a:xfrm rot="5400000">
          <a:off x="5187342" y="1218782"/>
          <a:ext cx="755630" cy="523779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latin typeface="Helvetica Neue Light"/>
              <a:cs typeface="Helvetica Neue Light"/>
            </a:rPr>
            <a:t>Share your copies of the original content, revisions, or remixes with others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 rot="-5400000">
        <a:off x="2946260" y="3496752"/>
        <a:ext cx="5200908" cy="681856"/>
      </dsp:txXfrm>
    </dsp:sp>
    <dsp:sp modelId="{6118A245-4C67-4519-B4BA-0C5373C10731}">
      <dsp:nvSpPr>
        <dsp:cNvPr id="0" name=""/>
        <dsp:cNvSpPr/>
      </dsp:nvSpPr>
      <dsp:spPr>
        <a:xfrm>
          <a:off x="0" y="3468642"/>
          <a:ext cx="2946260" cy="7380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Helvetica Neue Light"/>
            </a:rPr>
            <a:t>Redistribute</a:t>
          </a:r>
          <a:endParaRPr lang="en-US" sz="3500" kern="1200" dirty="0">
            <a:latin typeface="Helvetica Neue Light"/>
          </a:endParaRPr>
        </a:p>
      </dsp:txBody>
      <dsp:txXfrm>
        <a:off x="36030" y="3504672"/>
        <a:ext cx="2874200" cy="666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3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2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2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69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96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06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10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2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10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3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15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D2EA7C8-E4A7-2F4D-AD09-3658B233A5C1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1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49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9375" eaLnBrk="1" hangingPunct="1"/>
            <a:endParaRPr lang="en-US" sz="17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62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9375" eaLnBrk="1" hangingPunct="1"/>
            <a:endParaRPr lang="en-US" sz="18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11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9375" eaLnBrk="1" hangingPunct="1"/>
            <a:endParaRPr lang="en-US" sz="19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81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sz="1600" dirty="0">
              <a:solidFill>
                <a:srgbClr val="000000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08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8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4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z="1800" smtClean="0"/>
              <a:pPr/>
              <a:t>36</a:t>
            </a:fld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718841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0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3201B-3E18-B844-847E-5253AA902DF8}" type="slidenum">
              <a:rPr lang="en-US" smtClean="0">
                <a:latin typeface="Arial" pitchFamily="-100" charset="0"/>
                <a:ea typeface="ＭＳ Ｐゴシック" pitchFamily="-84" charset="-128"/>
                <a:cs typeface="ＭＳ Ｐゴシック" pitchFamily="-84" charset="-128"/>
              </a:rPr>
              <a:pPr/>
              <a:t>37</a:t>
            </a:fld>
            <a:endParaRPr lang="en-US" smtClean="0">
              <a:latin typeface="Arial" pitchFamily="-100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2774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4329F1-A4B1-5944-BD4D-C899C8F01A69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81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8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CF72D7-7417-E745-AFF2-F200DD6D09F8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4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79375" eaLnBrk="1" hangingPunct="1"/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CF72D7-7417-E745-AFF2-F200DD6D09F8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92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0D3AB-7FF9-814E-93F2-9CB0839194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D511-5E97-354B-8DCF-4F468B079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hyperlink" Target="https://etagrantees.workforce3one.org/ws/etagrantees/pages/home.aspx?pparams=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AACCCTeval@urban.org" TargetMode="External"/><Relationship Id="rId4" Type="http://schemas.openxmlformats.org/officeDocument/2006/relationships/hyperlink" Target="mailto:support@skillscommons.or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skillscommons.org/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taaccct.org/home/getting-started/" TargetMode="External"/><Relationship Id="rId2" Type="http://schemas.openxmlformats.org/officeDocument/2006/relationships/hyperlink" Target="https://open4us.org/find-oer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aa@creativecommons.org" TargetMode="External"/><Relationship Id="rId4" Type="http://schemas.openxmlformats.org/officeDocument/2006/relationships/hyperlink" Target="mailto:support@skillscommons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4us.org/find-o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upport.taaccct.org/home/getting-started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20,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Orientation to Creative Commons CC BY and Skills </a:t>
            </a:r>
            <a:r>
              <a:rPr lang="en-US" dirty="0" smtClean="0"/>
              <a:t>Commons</a:t>
            </a:r>
            <a:r>
              <a:rPr lang="en-US" dirty="0"/>
              <a:t>: A Road Map for Meeting TAACCCT SGA Requirements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548" y="2528212"/>
            <a:ext cx="869392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buClr>
                <a:srgbClr val="0000FF"/>
              </a:buClr>
              <a:buSzPct val="125000"/>
            </a:pPr>
            <a:endParaRPr lang="en-US" sz="3600" dirty="0">
              <a:solidFill>
                <a:srgbClr val="000000"/>
              </a:solidFill>
              <a:latin typeface="Helvetica Neue"/>
              <a:cs typeface="Helvetica Neue"/>
              <a:sym typeface="Genev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2528212"/>
            <a:ext cx="8693926" cy="12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Only work that is developed by the grantee with the grant funds.</a:t>
            </a:r>
            <a:endParaRPr lang="en-US" sz="3600" b="0" dirty="0">
              <a:solidFill>
                <a:srgbClr val="000000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50" y="1457245"/>
            <a:ext cx="798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Applies to:</a:t>
            </a:r>
          </a:p>
        </p:txBody>
      </p:sp>
    </p:spTree>
    <p:extLst>
      <p:ext uri="{BB962C8B-B14F-4D97-AF65-F5344CB8AC3E}">
        <p14:creationId xmlns:p14="http://schemas.microsoft.com/office/powerpoint/2010/main" val="12606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548" y="2528212"/>
            <a:ext cx="869392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>
              <a:buClr>
                <a:srgbClr val="0000FF"/>
              </a:buClr>
              <a:buSzPct val="125000"/>
            </a:pPr>
            <a:endParaRPr lang="en-US" sz="3600" dirty="0">
              <a:solidFill>
                <a:srgbClr val="000000"/>
              </a:solidFill>
              <a:latin typeface="Helvetica Neue"/>
              <a:cs typeface="Helvetica Neue"/>
              <a:sym typeface="Genev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2528211"/>
            <a:ext cx="8693926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Pre-existing copyrighted materials licensed to, or purchased by the grantee from third parties, including modifications of such </a:t>
            </a:r>
            <a:r>
              <a:rPr lang="en-US" sz="3600" b="0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materials.</a:t>
            </a:r>
          </a:p>
          <a:p>
            <a:endParaRPr lang="en-US" sz="3600" b="0" dirty="0">
              <a:solidFill>
                <a:srgbClr val="000000"/>
              </a:solidFill>
              <a:latin typeface="Helvetica Neue"/>
              <a:ea typeface="ＭＳ Ｐゴシック" charset="0"/>
              <a:cs typeface="Helvetica Neue"/>
            </a:endParaRPr>
          </a:p>
          <a:p>
            <a:r>
              <a:rPr lang="en-US" sz="3600" b="0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</a:rPr>
              <a:t>Works created without grant funds.</a:t>
            </a:r>
            <a:endParaRPr lang="en-US" sz="3600" b="0" dirty="0">
              <a:solidFill>
                <a:srgbClr val="000000"/>
              </a:solidFill>
              <a:latin typeface="Helvetica Neue"/>
              <a:ea typeface="ＭＳ Ｐゴシック" charset="0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550" y="1457245"/>
            <a:ext cx="798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Does not apply to:</a:t>
            </a:r>
          </a:p>
        </p:txBody>
      </p:sp>
    </p:spTree>
    <p:extLst>
      <p:ext uri="{BB962C8B-B14F-4D97-AF65-F5344CB8AC3E}">
        <p14:creationId xmlns:p14="http://schemas.microsoft.com/office/powerpoint/2010/main" val="10836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2528211"/>
            <a:ext cx="8693926" cy="35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2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“This </a:t>
            </a:r>
            <a:r>
              <a:rPr lang="en-US" sz="3200" b="0" dirty="0">
                <a:solidFill>
                  <a:srgbClr val="000000"/>
                </a:solidFill>
                <a:latin typeface="Helvetica Neue"/>
                <a:cs typeface="Helvetica Neue"/>
              </a:rPr>
              <a:t>license allows subsequent users to copy, distribute, transmit and adapt the copyrighted Work and requires such users to attribute the Work in the manner specified by the grantee. </a:t>
            </a:r>
            <a:r>
              <a:rPr lang="en-US" sz="3200" b="0" i="1" u="sng" dirty="0">
                <a:solidFill>
                  <a:srgbClr val="0099FF"/>
                </a:solidFill>
                <a:latin typeface="Helvetica Neue"/>
                <a:cs typeface="Helvetica Neue"/>
              </a:rPr>
              <a:t>Notice of the license shall be affixed to the Work</a:t>
            </a:r>
            <a:r>
              <a:rPr lang="en-US" sz="3200" b="0" dirty="0">
                <a:solidFill>
                  <a:srgbClr val="000000"/>
                </a:solidFill>
                <a:latin typeface="Helvetica Neue"/>
                <a:cs typeface="Helvetica Neue"/>
              </a:rPr>
              <a:t>. For general information on </a:t>
            </a:r>
            <a:r>
              <a:rPr lang="en-US" sz="32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CC BY</a:t>
            </a:r>
            <a:r>
              <a:rPr lang="en-US" sz="3200" b="0" dirty="0">
                <a:solidFill>
                  <a:srgbClr val="000000"/>
                </a:solidFill>
                <a:latin typeface="Helvetica Neue"/>
                <a:cs typeface="Helvetica Neue"/>
              </a:rPr>
              <a:t>, please </a:t>
            </a:r>
            <a:r>
              <a:rPr lang="en-US" sz="32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visit</a:t>
            </a:r>
            <a:r>
              <a:rPr lang="en-US" sz="3200" dirty="0" smtClean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en-US" sz="2400" b="0" dirty="0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http</a:t>
            </a:r>
            <a:r>
              <a:rPr lang="en-US" sz="2400" b="0" dirty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://creativecommons.org/licenses/by</a:t>
            </a:r>
            <a:r>
              <a:rPr lang="en-US" sz="2400" b="0" dirty="0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/</a:t>
            </a:r>
            <a:r>
              <a:rPr lang="en-US" sz="2400" dirty="0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4</a:t>
            </a:r>
            <a:r>
              <a:rPr lang="en-US" sz="2400" b="0" dirty="0" smtClean="0">
                <a:solidFill>
                  <a:srgbClr val="FFFFFF"/>
                </a:solidFill>
                <a:latin typeface="Helvetica Neue"/>
                <a:cs typeface="Helvetica Neue"/>
                <a:hlinkClick r:id="rId3"/>
              </a:rPr>
              <a:t>.0</a:t>
            </a:r>
            <a:r>
              <a:rPr lang="en-US" sz="3200" b="0" dirty="0" smtClean="0">
                <a:solidFill>
                  <a:srgbClr val="FFFFFF"/>
                </a:solidFill>
                <a:latin typeface="Helvetica Neue"/>
                <a:cs typeface="Helvetica Neue"/>
              </a:rPr>
              <a:t>.”</a:t>
            </a:r>
            <a:endParaRPr lang="en-US" sz="3200" b="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9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3" y="3582093"/>
            <a:ext cx="5046888" cy="179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c.larg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75" y="1249604"/>
            <a:ext cx="2155121" cy="21551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 descr="by.large 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96" y="1249601"/>
            <a:ext cx="2155122" cy="2155123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73" y="5465872"/>
            <a:ext cx="33909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421" y="2566737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Helvetica Neue"/>
                <a:cs typeface="Helvetica Neue"/>
              </a:rPr>
              <a:t>Why did we do this?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6421" y="1457245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Helvetica Neue"/>
                <a:cs typeface="Helvetica Neue"/>
              </a:rPr>
              <a:t>U.S. DOL:</a:t>
            </a:r>
          </a:p>
        </p:txBody>
      </p:sp>
    </p:spTree>
    <p:extLst>
      <p:ext uri="{BB962C8B-B14F-4D97-AF65-F5344CB8AC3E}">
        <p14:creationId xmlns:p14="http://schemas.microsoft.com/office/powerpoint/2010/main" val="42792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2706009"/>
            <a:ext cx="8693926" cy="23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“We </a:t>
            </a:r>
            <a:r>
              <a:rPr lang="en-US" sz="3600" b="0" dirty="0">
                <a:solidFill>
                  <a:srgbClr val="000000"/>
                </a:solidFill>
                <a:latin typeface="Helvetica Neue"/>
                <a:cs typeface="Helvetica Neue"/>
              </a:rPr>
              <a:t>did this because open licensing increases the impact of our investment and helps us to be more strategic with our future investments</a:t>
            </a:r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.”</a:t>
            </a:r>
            <a:endParaRPr lang="en-US" sz="3600" b="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2642511"/>
            <a:ext cx="8693926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“From </a:t>
            </a:r>
            <a:r>
              <a:rPr lang="en-US" sz="3600" b="0" dirty="0">
                <a:solidFill>
                  <a:srgbClr val="000000"/>
                </a:solidFill>
                <a:latin typeface="Helvetica Neue"/>
                <a:cs typeface="Helvetica Neue"/>
              </a:rPr>
              <a:t>a public policy perspective, the Department is a better steward of public funds by giving the public access to those things created using public funds, and ensuring that these products have as wide spread a use as possible</a:t>
            </a:r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.”</a:t>
            </a:r>
            <a:endParaRPr lang="en-US" sz="3600" b="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0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9548" y="2655209"/>
            <a:ext cx="8693926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“TAACCCT </a:t>
            </a:r>
            <a:r>
              <a:rPr lang="en-US" sz="3600" b="0" dirty="0">
                <a:solidFill>
                  <a:srgbClr val="000000"/>
                </a:solidFill>
                <a:latin typeface="Helvetica Neue"/>
                <a:cs typeface="Helvetica Neue"/>
              </a:rPr>
              <a:t>is a really big investment. But we expect that OER will allow the impact to be even greater than just the 800 colleges with new curricula and equipment that we directly funded</a:t>
            </a:r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.”</a:t>
            </a:r>
            <a:endParaRPr lang="en-US" sz="3600" b="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421" y="2566738"/>
            <a:ext cx="70585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Helvetica Neue"/>
                <a:cs typeface="Helvetica Neue"/>
              </a:rPr>
              <a:t>public access to publicly funded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6421" y="1457245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Helvetica Neue"/>
                <a:cs typeface="Helvetica Neue"/>
              </a:rPr>
              <a:t>Bottom line:</a:t>
            </a:r>
          </a:p>
        </p:txBody>
      </p:sp>
    </p:spTree>
    <p:extLst>
      <p:ext uri="{BB962C8B-B14F-4D97-AF65-F5344CB8AC3E}">
        <p14:creationId xmlns:p14="http://schemas.microsoft.com/office/powerpoint/2010/main" val="28671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00" y="1830137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00"/>
                </a:solidFill>
                <a:latin typeface="Helvetica Neue"/>
                <a:cs typeface="Helvetica Neue"/>
              </a:rPr>
              <a:t>What is Creative Commons &amp; CC BY?</a:t>
            </a:r>
            <a:endParaRPr lang="en-US" sz="28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3448" y="4481266"/>
            <a:ext cx="7243452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creativecommons.org</a:t>
            </a:r>
            <a:endParaRPr lang="en-US" sz="3600" b="1" dirty="0" smtClean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5" name="Content Placeholder 3" descr="CC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2806668"/>
            <a:ext cx="6207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45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3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421" y="2566738"/>
            <a:ext cx="7058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Helvetica Neue"/>
                <a:cs typeface="Helvetica Neue"/>
              </a:rPr>
              <a:t>CC BY is a free copyright license</a:t>
            </a:r>
          </a:p>
        </p:txBody>
      </p:sp>
    </p:spTree>
    <p:extLst>
      <p:ext uri="{BB962C8B-B14F-4D97-AF65-F5344CB8AC3E}">
        <p14:creationId xmlns:p14="http://schemas.microsoft.com/office/powerpoint/2010/main" val="31802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9421" y="1436438"/>
            <a:ext cx="7058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Helvetica Neue"/>
                <a:cs typeface="Helvetica Neue"/>
              </a:rPr>
              <a:t>Created by a nonprofit  organization</a:t>
            </a: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Helvetica Neue"/>
                <a:cs typeface="Helvetica Neue"/>
              </a:rPr>
              <a:t>(Creative Commons)</a:t>
            </a: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Helvetica Neue"/>
                <a:cs typeface="Helvetica Neue"/>
              </a:rPr>
              <a:t>that creates other free legal tools</a:t>
            </a:r>
          </a:p>
          <a:p>
            <a:pPr algn="ctr"/>
            <a:endParaRPr lang="en-US" sz="4800" dirty="0" smtClean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395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3448" y="4103473"/>
            <a:ext cx="7243452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99FF"/>
                </a:solidFill>
                <a:latin typeface="Helvetica Neue"/>
                <a:cs typeface="Helvetica Neue"/>
              </a:rPr>
              <a:t>creativecommons.org</a:t>
            </a:r>
            <a:endParaRPr lang="en-US" sz="3600" b="1" dirty="0" smtClean="0">
              <a:solidFill>
                <a:srgbClr val="0099FF"/>
              </a:solidFill>
              <a:latin typeface="Helvetica Neue"/>
              <a:cs typeface="Helvetica Neue"/>
            </a:endParaRPr>
          </a:p>
        </p:txBody>
      </p:sp>
      <p:pic>
        <p:nvPicPr>
          <p:cNvPr id="7" name="Content Placeholder 3" descr="CC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2428875"/>
            <a:ext cx="62071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6421" y="2566738"/>
            <a:ext cx="7058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Helvetica Neue"/>
                <a:cs typeface="Helvetica Neue"/>
              </a:rPr>
              <a:t>We make sharing content easy, legal, and scalable.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6421" y="1457245"/>
            <a:ext cx="705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latin typeface="Helvetica Neue"/>
                <a:cs typeface="Helvetica Neue"/>
              </a:rPr>
              <a:t>What do we do?</a:t>
            </a:r>
          </a:p>
        </p:txBody>
      </p:sp>
    </p:spTree>
    <p:extLst>
      <p:ext uri="{BB962C8B-B14F-4D97-AF65-F5344CB8AC3E}">
        <p14:creationId xmlns:p14="http://schemas.microsoft.com/office/powerpoint/2010/main" val="19428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b="38889"/>
          <a:stretch>
            <a:fillRect/>
          </a:stretch>
        </p:blipFill>
        <p:spPr bwMode="auto">
          <a:xfrm>
            <a:off x="0" y="2095500"/>
            <a:ext cx="914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521" y="2566738"/>
            <a:ext cx="70585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Helvetica Neue"/>
                <a:cs typeface="Helvetica Neue"/>
              </a:rPr>
              <a:t>Free licenses that creators can attach to their works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0521" y="1457245"/>
            <a:ext cx="705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  <a:latin typeface="Helvetica Neue"/>
                <a:cs typeface="Helvetica Neue"/>
              </a:rPr>
              <a:t>How do we do it?</a:t>
            </a:r>
          </a:p>
        </p:txBody>
      </p:sp>
    </p:spTree>
    <p:extLst>
      <p:ext uri="{BB962C8B-B14F-4D97-AF65-F5344CB8AC3E}">
        <p14:creationId xmlns:p14="http://schemas.microsoft.com/office/powerpoint/2010/main" val="5660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5" y="3760789"/>
            <a:ext cx="1125537" cy="1125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5" y="3760789"/>
            <a:ext cx="1125537" cy="1125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3760789"/>
            <a:ext cx="1125538" cy="1125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5" y="3760789"/>
            <a:ext cx="1125537" cy="1125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newccspectru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3777"/>
            <a:ext cx="9144000" cy="13065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89" y="1051639"/>
            <a:ext cx="4215944" cy="545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39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/>
          </p:cNvSpPr>
          <p:nvPr/>
        </p:nvSpPr>
        <p:spPr bwMode="auto">
          <a:xfrm>
            <a:off x="892971" y="563687"/>
            <a:ext cx="7411641" cy="211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800">
              <a:solidFill>
                <a:schemeClr val="tx1"/>
              </a:solidFill>
              <a:latin typeface="Helvetica" charset="0"/>
              <a:cs typeface="Helvetica" charset="0"/>
              <a:sym typeface="Helvetica" charset="0"/>
            </a:endParaRPr>
          </a:p>
          <a:p>
            <a:pPr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</a:pPr>
            <a:endParaRPr lang="en-US" sz="2800" b="1"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79" y="-1"/>
            <a:ext cx="5902521" cy="68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3"/>
          <p:cNvSpPr>
            <a:spLocks/>
          </p:cNvSpPr>
          <p:nvPr/>
        </p:nvSpPr>
        <p:spPr bwMode="auto">
          <a:xfrm>
            <a:off x="2" y="2616400"/>
            <a:ext cx="3241477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Lawyer </a:t>
            </a:r>
          </a:p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Readable</a:t>
            </a:r>
          </a:p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Legal Code</a:t>
            </a:r>
          </a:p>
        </p:txBody>
      </p:sp>
    </p:spTree>
    <p:extLst>
      <p:ext uri="{BB962C8B-B14F-4D97-AF65-F5344CB8AC3E}">
        <p14:creationId xmlns:p14="http://schemas.microsoft.com/office/powerpoint/2010/main" val="8545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TAACCCT LEARNING NETWORK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7375E"/>
                </a:solidFill>
              </a:rPr>
              <a:t>How to find us</a:t>
            </a:r>
            <a:r>
              <a:rPr lang="en-US" dirty="0">
                <a:solidFill>
                  <a:srgbClr val="17375E"/>
                </a:solidFill>
              </a:rPr>
              <a:t>:</a:t>
            </a:r>
          </a:p>
          <a:p>
            <a:pPr marL="457200" lvl="1" indent="-228600">
              <a:spcBef>
                <a:spcPts val="600"/>
              </a:spcBef>
              <a:spcAft>
                <a:spcPts val="600"/>
              </a:spcAft>
              <a:buFont typeface="Lucida Grande"/>
              <a:buChar char="–"/>
            </a:pPr>
            <a:r>
              <a:rPr lang="en-US" dirty="0">
                <a:solidFill>
                  <a:srgbClr val="17375E"/>
                </a:solidFill>
              </a:rPr>
              <a:t>Find TLN resources on </a:t>
            </a:r>
            <a:r>
              <a:rPr lang="en-US" dirty="0">
                <a:solidFill>
                  <a:srgbClr val="17375E"/>
                </a:solidFill>
                <a:hlinkClick r:id="rId2"/>
              </a:rPr>
              <a:t>ETA Grantees</a:t>
            </a:r>
            <a:r>
              <a:rPr lang="en-US" dirty="0">
                <a:solidFill>
                  <a:srgbClr val="17375E"/>
                </a:solidFill>
              </a:rPr>
              <a:t> (click on TAACCCT in right column)</a:t>
            </a:r>
          </a:p>
          <a:p>
            <a:pPr marL="457200" lvl="1" indent="-228600">
              <a:spcBef>
                <a:spcPts val="600"/>
              </a:spcBef>
              <a:spcAft>
                <a:spcPts val="600"/>
              </a:spcAft>
              <a:buFont typeface="Lucida Grande"/>
              <a:buChar char="–"/>
            </a:pPr>
            <a:r>
              <a:rPr lang="en-US" dirty="0">
                <a:solidFill>
                  <a:srgbClr val="17375E"/>
                </a:solidFill>
              </a:rPr>
              <a:t>Contact DOL and JFF: </a:t>
            </a:r>
            <a:r>
              <a:rPr lang="en-US" dirty="0">
                <a:solidFill>
                  <a:srgbClr val="17375E"/>
                </a:solidFill>
                <a:hlinkClick r:id="rId3"/>
              </a:rPr>
              <a:t>TAACCCT@dol.gov</a:t>
            </a:r>
            <a:endParaRPr lang="en-US" dirty="0">
              <a:solidFill>
                <a:srgbClr val="17375E"/>
              </a:solidFill>
            </a:endParaRPr>
          </a:p>
          <a:p>
            <a:pPr marL="457200" lvl="1" indent="-228600">
              <a:spcBef>
                <a:spcPts val="600"/>
              </a:spcBef>
              <a:spcAft>
                <a:spcPts val="600"/>
              </a:spcAft>
              <a:buFont typeface="Lucida Grande"/>
              <a:buChar char="–"/>
            </a:pPr>
            <a:r>
              <a:rPr lang="en-US" dirty="0">
                <a:solidFill>
                  <a:srgbClr val="17375E"/>
                </a:solidFill>
              </a:rPr>
              <a:t>Contact </a:t>
            </a:r>
            <a:r>
              <a:rPr lang="en-US" dirty="0" err="1">
                <a:solidFill>
                  <a:srgbClr val="17375E"/>
                </a:solidFill>
              </a:rPr>
              <a:t>CalState</a:t>
            </a:r>
            <a:r>
              <a:rPr lang="en-US" dirty="0">
                <a:solidFill>
                  <a:srgbClr val="17375E"/>
                </a:solidFill>
              </a:rPr>
              <a:t>/Merlot: </a:t>
            </a:r>
            <a:r>
              <a:rPr lang="en-US" dirty="0">
                <a:solidFill>
                  <a:srgbClr val="17375E"/>
                </a:solidFill>
                <a:hlinkClick r:id="rId4"/>
              </a:rPr>
              <a:t>support@skillscommons.org</a:t>
            </a:r>
            <a:r>
              <a:rPr lang="en-US" dirty="0">
                <a:solidFill>
                  <a:srgbClr val="17375E"/>
                </a:solidFill>
              </a:rPr>
              <a:t> 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i="1" dirty="0">
                <a:solidFill>
                  <a:srgbClr val="17375E"/>
                </a:solidFill>
              </a:rPr>
              <a:t>Note</a:t>
            </a:r>
            <a:r>
              <a:rPr lang="en-US" i="1" dirty="0">
                <a:solidFill>
                  <a:srgbClr val="17375E"/>
                </a:solidFill>
              </a:rPr>
              <a:t>: Evaluation support is provided separately through DOL’s Chief Evaluation Office, supported by Urban Institute and </a:t>
            </a:r>
            <a:r>
              <a:rPr lang="en-US" i="1" dirty="0" err="1">
                <a:solidFill>
                  <a:srgbClr val="17375E"/>
                </a:solidFill>
              </a:rPr>
              <a:t>Abt</a:t>
            </a:r>
            <a:r>
              <a:rPr lang="en-US" i="1" dirty="0">
                <a:solidFill>
                  <a:srgbClr val="17375E"/>
                </a:solidFill>
              </a:rPr>
              <a:t> Associates. </a:t>
            </a:r>
            <a:r>
              <a:rPr lang="en-US" i="1" dirty="0" smtClean="0">
                <a:solidFill>
                  <a:srgbClr val="17375E"/>
                </a:solidFill>
              </a:rPr>
              <a:t>Contact </a:t>
            </a:r>
            <a:r>
              <a:rPr lang="en-US" i="1" dirty="0">
                <a:solidFill>
                  <a:srgbClr val="17375E"/>
                </a:solidFill>
              </a:rPr>
              <a:t>them at </a:t>
            </a:r>
            <a:r>
              <a:rPr lang="en-US" i="1" dirty="0">
                <a:solidFill>
                  <a:srgbClr val="17375E"/>
                </a:solidFill>
                <a:hlinkClick r:id="rId5"/>
              </a:rPr>
              <a:t>TAACCCTeval@urban.org</a:t>
            </a:r>
            <a:r>
              <a:rPr lang="en-US" i="1" dirty="0">
                <a:solidFill>
                  <a:srgbClr val="17375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6808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79" y="0"/>
            <a:ext cx="5902521" cy="68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2"/>
          <p:cNvSpPr>
            <a:spLocks/>
          </p:cNvSpPr>
          <p:nvPr/>
        </p:nvSpPr>
        <p:spPr bwMode="auto">
          <a:xfrm>
            <a:off x="2" y="2616400"/>
            <a:ext cx="3241477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Human</a:t>
            </a:r>
          </a:p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Readable Deed</a:t>
            </a:r>
          </a:p>
        </p:txBody>
      </p:sp>
    </p:spTree>
    <p:extLst>
      <p:ext uri="{BB962C8B-B14F-4D97-AF65-F5344CB8AC3E}">
        <p14:creationId xmlns:p14="http://schemas.microsoft.com/office/powerpoint/2010/main" val="381155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9"/>
          <a:stretch>
            <a:fillRect/>
          </a:stretch>
        </p:blipFill>
        <p:spPr bwMode="auto">
          <a:xfrm>
            <a:off x="3244696" y="8930"/>
            <a:ext cx="5899304" cy="68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2"/>
          <p:cNvSpPr>
            <a:spLocks/>
          </p:cNvSpPr>
          <p:nvPr/>
        </p:nvSpPr>
        <p:spPr bwMode="auto">
          <a:xfrm>
            <a:off x="2" y="2616400"/>
            <a:ext cx="3241477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Machine</a:t>
            </a:r>
          </a:p>
          <a:p>
            <a:pPr marL="241093"/>
            <a:r>
              <a:rPr lang="en-US" sz="3600" dirty="0">
                <a:solidFill>
                  <a:srgbClr val="FFFFFF"/>
                </a:solidFill>
                <a:latin typeface="Helvetica Neue" charset="0"/>
                <a:cs typeface="Helvetica Neue" charset="0"/>
                <a:sym typeface="News Gothic MT" charset="0"/>
              </a:rPr>
              <a:t>Readable Metadata</a:t>
            </a:r>
          </a:p>
        </p:txBody>
      </p:sp>
    </p:spTree>
    <p:extLst>
      <p:ext uri="{BB962C8B-B14F-4D97-AF65-F5344CB8AC3E}">
        <p14:creationId xmlns:p14="http://schemas.microsoft.com/office/powerpoint/2010/main" val="11251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162329"/>
            <a:ext cx="6782249" cy="498395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8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548" y="2807611"/>
            <a:ext cx="8693926" cy="34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Helvetica Neue"/>
                <a:cs typeface="Helvetica Neue"/>
              </a:rPr>
              <a:t>“OER </a:t>
            </a:r>
            <a:r>
              <a:rPr lang="en-US" sz="3600" dirty="0">
                <a:solidFill>
                  <a:srgbClr val="000000"/>
                </a:solidFill>
                <a:latin typeface="Helvetica Neue"/>
                <a:cs typeface="Helvetica Neue"/>
              </a:rPr>
              <a:t>are teaching, learning, and research resources that reside in the public domain or have been released under an intellectual property license that permits their </a:t>
            </a:r>
            <a:r>
              <a:rPr lang="en-US" sz="3600" b="1" u="sng" dirty="0">
                <a:solidFill>
                  <a:srgbClr val="0099FF"/>
                </a:solidFill>
                <a:latin typeface="Helvetica Neue"/>
                <a:cs typeface="Helvetica Neue"/>
              </a:rPr>
              <a:t>free use</a:t>
            </a:r>
            <a:r>
              <a:rPr lang="en-US" sz="3600" b="1" dirty="0">
                <a:solidFill>
                  <a:srgbClr val="0099FF"/>
                </a:solidFill>
                <a:latin typeface="Helvetica Neue"/>
                <a:cs typeface="Helvetica Neue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Helvetica Neue"/>
                <a:cs typeface="Helvetica Neue"/>
              </a:rPr>
              <a:t>and</a:t>
            </a:r>
            <a:r>
              <a:rPr lang="en-US" sz="3600" b="1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3600" b="1" u="sng" dirty="0">
                <a:solidFill>
                  <a:srgbClr val="0099FF"/>
                </a:solidFill>
                <a:latin typeface="Helvetica Neue"/>
                <a:cs typeface="Helvetica Neue"/>
              </a:rPr>
              <a:t>re-purposing</a:t>
            </a:r>
            <a:r>
              <a:rPr lang="en-US" sz="3600" b="1" u="sng" dirty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Helvetica Neue"/>
                <a:cs typeface="Helvetica Neue"/>
              </a:rPr>
              <a:t>by others</a:t>
            </a:r>
            <a:r>
              <a:rPr lang="en-US" sz="3600" dirty="0" smtClean="0">
                <a:solidFill>
                  <a:srgbClr val="000000"/>
                </a:solidFill>
                <a:latin typeface="Helvetica Neue"/>
                <a:cs typeface="Helvetica Neue"/>
              </a:rPr>
              <a:t>.”</a:t>
            </a:r>
            <a:endParaRPr lang="en-US" sz="3600" dirty="0">
              <a:solidFill>
                <a:srgbClr val="000000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14" y="1064318"/>
            <a:ext cx="4322586" cy="16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06879" y="1014064"/>
            <a:ext cx="7732322" cy="111089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5Rs: The Powerful Rights of OER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17273780"/>
              </p:ext>
            </p:extLst>
          </p:nvPr>
        </p:nvGraphicFramePr>
        <p:xfrm>
          <a:off x="647145" y="1943100"/>
          <a:ext cx="8192056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3"/>
          <p:cNvCxnSpPr>
            <a:cxnSpLocks noChangeShapeType="1"/>
          </p:cNvCxnSpPr>
          <p:nvPr/>
        </p:nvCxnSpPr>
        <p:spPr bwMode="auto">
          <a:xfrm>
            <a:off x="5797365" y="2222500"/>
            <a:ext cx="1391401" cy="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76" y="1929954"/>
            <a:ext cx="1624103" cy="5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76" y="2768365"/>
            <a:ext cx="1624103" cy="5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31" y="5309274"/>
            <a:ext cx="1624103" cy="5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76" y="3606525"/>
            <a:ext cx="1624103" cy="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31" y="4471074"/>
            <a:ext cx="1624103" cy="5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76" y="6147686"/>
            <a:ext cx="1624103" cy="56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77" y="1099946"/>
            <a:ext cx="1611123" cy="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451455" y="1099946"/>
            <a:ext cx="1410583" cy="4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72" tIns="31636" rIns="63272" bIns="31636">
            <a:spAutoFit/>
          </a:bodyPr>
          <a:lstStyle/>
          <a:p>
            <a:pPr algn="ctr">
              <a:tabLst>
                <a:tab pos="508920" algn="l"/>
                <a:tab pos="1017838" algn="l"/>
                <a:tab pos="1526758" algn="l"/>
              </a:tabLst>
              <a:defRPr/>
            </a:pPr>
            <a:r>
              <a:rPr lang="en-US" sz="2400" dirty="0"/>
              <a:t>most free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495507" y="6051406"/>
            <a:ext cx="1393751" cy="4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72" tIns="31636" rIns="63272" bIns="31636">
            <a:spAutoFit/>
          </a:bodyPr>
          <a:lstStyle/>
          <a:p>
            <a:pPr algn="ctr">
              <a:tabLst>
                <a:tab pos="508920" algn="l"/>
                <a:tab pos="1017838" algn="l"/>
                <a:tab pos="1526758" algn="l"/>
              </a:tabLst>
              <a:defRPr/>
            </a:pPr>
            <a:r>
              <a:rPr lang="en-US" sz="2400" dirty="0"/>
              <a:t>least free</a:t>
            </a:r>
          </a:p>
        </p:txBody>
      </p:sp>
      <p:cxnSp>
        <p:nvCxnSpPr>
          <p:cNvPr id="13" name="AutoShape 11"/>
          <p:cNvCxnSpPr>
            <a:cxnSpLocks noChangeShapeType="1"/>
          </p:cNvCxnSpPr>
          <p:nvPr/>
        </p:nvCxnSpPr>
        <p:spPr bwMode="auto">
          <a:xfrm flipV="1">
            <a:off x="3220232" y="1590864"/>
            <a:ext cx="1116" cy="4510226"/>
          </a:xfrm>
          <a:prstGeom prst="straightConnector1">
            <a:avLst/>
          </a:prstGeom>
          <a:noFill/>
          <a:ln w="8568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1"/>
          <p:cNvCxnSpPr>
            <a:cxnSpLocks noChangeShapeType="1"/>
          </p:cNvCxnSpPr>
          <p:nvPr/>
        </p:nvCxnSpPr>
        <p:spPr bwMode="auto">
          <a:xfrm rot="5400000" flipH="1" flipV="1">
            <a:off x="4515618" y="3087151"/>
            <a:ext cx="3987109" cy="12700"/>
          </a:xfrm>
          <a:prstGeom prst="straightConnector1">
            <a:avLst/>
          </a:prstGeom>
          <a:noFill/>
          <a:ln w="85680">
            <a:solidFill>
              <a:srgbClr val="2DB28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1"/>
          <p:cNvCxnSpPr>
            <a:cxnSpLocks noChangeShapeType="1"/>
          </p:cNvCxnSpPr>
          <p:nvPr/>
        </p:nvCxnSpPr>
        <p:spPr bwMode="auto">
          <a:xfrm rot="5400000" flipH="1" flipV="1">
            <a:off x="5722672" y="5949606"/>
            <a:ext cx="1573000" cy="12700"/>
          </a:xfrm>
          <a:prstGeom prst="straightConnector1">
            <a:avLst/>
          </a:prstGeom>
          <a:noFill/>
          <a:ln w="85680">
            <a:solidFill>
              <a:srgbClr val="FF0000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29579" y="5765063"/>
            <a:ext cx="1359187" cy="43322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72" tIns="31636" rIns="63272" bIns="31636">
            <a:spAutoFit/>
          </a:bodyPr>
          <a:lstStyle/>
          <a:p>
            <a:pPr algn="ctr">
              <a:tabLst>
                <a:tab pos="508920" algn="l"/>
                <a:tab pos="1017838" algn="l"/>
                <a:tab pos="1526758" algn="l"/>
              </a:tabLst>
              <a:defRPr/>
            </a:pPr>
            <a:r>
              <a:rPr lang="en-US" sz="2400" u="sng" dirty="0" smtClean="0"/>
              <a:t>Not</a:t>
            </a:r>
            <a:r>
              <a:rPr lang="en-US" sz="2400" dirty="0" smtClean="0"/>
              <a:t> OER</a:t>
            </a:r>
            <a:endParaRPr lang="en-US" sz="2400" dirty="0"/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6111808" y="3019415"/>
            <a:ext cx="794729" cy="4332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3272" tIns="31636" rIns="63272" bIns="31636">
            <a:spAutoFit/>
          </a:bodyPr>
          <a:lstStyle/>
          <a:p>
            <a:pPr algn="ctr">
              <a:tabLst>
                <a:tab pos="508920" algn="l"/>
                <a:tab pos="1017838" algn="l"/>
                <a:tab pos="1526758" algn="l"/>
              </a:tabLst>
              <a:defRPr/>
            </a:pPr>
            <a:r>
              <a:rPr lang="en-US" sz="2400" dirty="0" smtClean="0"/>
              <a:t>OER</a:t>
            </a:r>
            <a:endParaRPr lang="en-US" sz="2400" dirty="0"/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7288893" y="1981200"/>
            <a:ext cx="1702707" cy="455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spcBef>
                <a:spcPts val="2531"/>
              </a:spcBef>
            </a:pPr>
            <a:r>
              <a:rPr lang="en-US" b="1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  <a:sym typeface="Lucida Grande" charset="0"/>
              </a:rPr>
              <a:t>TAACCT is </a:t>
            </a:r>
            <a:br>
              <a:rPr lang="en-US" b="1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  <a:sym typeface="Lucida Grande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Helvetica Neue"/>
                <a:ea typeface="ＭＳ Ｐゴシック" charset="0"/>
                <a:cs typeface="Helvetica Neue"/>
                <a:sym typeface="Lucida Grande" charset="0"/>
              </a:rPr>
              <a:t>CC BY</a:t>
            </a:r>
            <a:endParaRPr lang="en-US" b="1" dirty="0">
              <a:solidFill>
                <a:srgbClr val="000000"/>
              </a:solidFill>
              <a:latin typeface="Helvetica Neue"/>
              <a:ea typeface="ＭＳ Ｐゴシック" charset="0"/>
              <a:cs typeface="Helvetica Neue"/>
              <a:sym typeface="Lucida Grande" charset="0"/>
            </a:endParaRPr>
          </a:p>
        </p:txBody>
      </p:sp>
      <p:pic>
        <p:nvPicPr>
          <p:cNvPr id="21" name="Content Placeholder 3" descr="CC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6507" y="1956968"/>
            <a:ext cx="2209000" cy="5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Content Placeholder 6" descr="OERlogolarge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1484" y="3452637"/>
            <a:ext cx="1499046" cy="14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161818" y="2727027"/>
            <a:ext cx="4583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&amp;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548" y="2617109"/>
            <a:ext cx="8693926" cy="23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pPr algn="l"/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With $2 billion over 4 years, TAACCCT is the largest OER* initiative in the world.</a:t>
            </a:r>
          </a:p>
          <a:p>
            <a:pPr algn="l"/>
            <a:endParaRPr lang="en-US" sz="3600" b="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algn="l"/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*thanks to CC BY license requirement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8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228600" y="1266825"/>
            <a:ext cx="8242300" cy="381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00"/>
                </a:solidFill>
                <a:cs typeface="ＭＳ Ｐゴシック" pitchFamily="-84" charset="-128"/>
              </a:rPr>
              <a:t>TAACCCT Impact of CC BY &amp; OER 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15900" y="1778000"/>
            <a:ext cx="8458200" cy="4114800"/>
          </a:xfrm>
        </p:spPr>
        <p:txBody>
          <a:bodyPr>
            <a:no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As a TAACCCT grantee you are authoring new OER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Use existing OER in your development</a:t>
            </a:r>
          </a:p>
          <a:p>
            <a:pPr marL="857250" lvl="1" indent="-4572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Sourcing OER</a:t>
            </a:r>
          </a:p>
          <a:p>
            <a:pPr marL="857250" lvl="1" indent="-4572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Reusing, revising, remixing OER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Sharing &amp; distributing OER publicly</a:t>
            </a:r>
          </a:p>
          <a:p>
            <a:pPr marL="857250" lvl="1" indent="-457200"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Repositories for storage, </a:t>
            </a:r>
            <a:r>
              <a:rPr lang="en-US" sz="2400" dirty="0" err="1" smtClean="0">
                <a:solidFill>
                  <a:srgbClr val="000000"/>
                </a:solidFill>
                <a:cs typeface="ＭＳ Ｐゴシック" pitchFamily="-84" charset="-128"/>
              </a:rPr>
              <a:t>curation</a:t>
            </a: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, and distribution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Leveraging OER through open pedagogies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Promoting and marketing to students </a:t>
            </a:r>
          </a:p>
          <a:p>
            <a:pPr marL="457200" indent="-457200"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  <a:cs typeface="ＭＳ Ｐゴシック" pitchFamily="-84" charset="-128"/>
              </a:rPr>
              <a:t>Leveraging OER by establishing downstream local, regional, national, and international partners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SkillsCommons.org</a:t>
            </a:r>
            <a:r>
              <a:rPr lang="en-US" dirty="0" smtClean="0"/>
              <a:t>: TAACCCT Repository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5699" y="3505200"/>
            <a:ext cx="5136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  <a:hlinkClick r:id="rId2"/>
              </a:rPr>
              <a:t>http://skillscommons.org</a:t>
            </a:r>
            <a:endParaRPr lang="en-US" sz="3600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7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SkillsCommons</a:t>
            </a:r>
            <a:r>
              <a:rPr lang="en-US" dirty="0" smtClean="0"/>
              <a:t> Support Services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600200" y="1676401"/>
            <a:ext cx="4953000" cy="3960983"/>
            <a:chOff x="381000" y="1524000"/>
            <a:chExt cx="4953000" cy="3960983"/>
          </a:xfrm>
        </p:grpSpPr>
        <p:pic>
          <p:nvPicPr>
            <p:cNvPr id="11" name="Content Placeholder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600201"/>
              <a:ext cx="4953000" cy="388478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Rounded Rectangle 11"/>
            <p:cNvSpPr/>
            <p:nvPr/>
          </p:nvSpPr>
          <p:spPr>
            <a:xfrm>
              <a:off x="2743200" y="4724400"/>
              <a:ext cx="990600" cy="6096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505200" y="1524000"/>
              <a:ext cx="1371600" cy="685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1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57200" y="14605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1752601"/>
            <a:ext cx="54102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Paul Stacey</a:t>
            </a:r>
          </a:p>
          <a:p>
            <a:r>
              <a:rPr lang="en-US" dirty="0"/>
              <a:t>Associate Director of Global </a:t>
            </a:r>
            <a:r>
              <a:rPr lang="en-US" dirty="0" smtClean="0"/>
              <a:t>Learning, Creative </a:t>
            </a:r>
            <a:r>
              <a:rPr lang="en-US" dirty="0"/>
              <a:t>Commons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43200" y="4038600"/>
            <a:ext cx="5638800" cy="23114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Rick Lumadue</a:t>
            </a:r>
          </a:p>
          <a:p>
            <a:r>
              <a:rPr lang="en-US" dirty="0"/>
              <a:t>Program Manager/Grantee Relations, </a:t>
            </a:r>
            <a:r>
              <a:rPr lang="en-US" dirty="0" err="1"/>
              <a:t>Skillscommons.org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Gerry Hanley</a:t>
            </a:r>
          </a:p>
          <a:p>
            <a:r>
              <a:rPr lang="en-US" dirty="0" smtClean="0"/>
              <a:t>Director of </a:t>
            </a:r>
            <a:r>
              <a:rPr lang="en-US" dirty="0" err="1" smtClean="0"/>
              <a:t>SkillsCommons.org</a:t>
            </a:r>
            <a:endParaRPr lang="en-US" dirty="0" smtClean="0"/>
          </a:p>
        </p:txBody>
      </p:sp>
      <p:pic>
        <p:nvPicPr>
          <p:cNvPr id="13" name="Picture 12" descr="Paul1a.jpg"/>
          <p:cNvPicPr>
            <a:picLocks noChangeAspect="1"/>
          </p:cNvPicPr>
          <p:nvPr/>
        </p:nvPicPr>
        <p:blipFill>
          <a:blip r:embed="rId3"/>
          <a:srcRect l="23928"/>
          <a:stretch>
            <a:fillRect/>
          </a:stretch>
        </p:blipFill>
        <p:spPr>
          <a:xfrm>
            <a:off x="381000" y="1460500"/>
            <a:ext cx="2180299" cy="1905000"/>
          </a:xfrm>
          <a:prstGeom prst="rect">
            <a:avLst/>
          </a:prstGeom>
        </p:spPr>
      </p:pic>
      <p:pic>
        <p:nvPicPr>
          <p:cNvPr id="3" name="Picture 2" descr="Lumadue Online courses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8573"/>
          <a:stretch/>
        </p:blipFill>
        <p:spPr>
          <a:xfrm>
            <a:off x="460235" y="4038600"/>
            <a:ext cx="1901965" cy="19050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SkillsCommons</a:t>
            </a:r>
            <a:r>
              <a:rPr lang="en-US" dirty="0" smtClean="0"/>
              <a:t> Support Services Center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40127" y="1554521"/>
            <a:ext cx="42672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Arial"/>
                <a:cs typeface="Arial"/>
              </a:rPr>
              <a:t>Tutorials &amp; User Guides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Packaging Instructional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Enabling Others to Reuse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Use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Assuring Quality of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8376A"/>
                </a:solidFill>
                <a:latin typeface="Arial"/>
                <a:cs typeface="Arial"/>
              </a:rPr>
              <a:t>Creative Commons Licensing </a:t>
            </a:r>
            <a:r>
              <a:rPr lang="en-US" dirty="0" smtClean="0">
                <a:solidFill>
                  <a:srgbClr val="18376A"/>
                </a:solidFill>
                <a:latin typeface="Arial"/>
                <a:cs typeface="Arial"/>
              </a:rPr>
              <a:t>Guidelines</a:t>
            </a:r>
            <a:endParaRPr lang="en-US" dirty="0" smtClean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98" y="1645603"/>
            <a:ext cx="4380129" cy="44805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SkillsCommons</a:t>
            </a:r>
            <a:r>
              <a:rPr lang="en-US" dirty="0" smtClean="0"/>
              <a:t> Support Services Center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7400" y="1544003"/>
            <a:ext cx="444500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F497D"/>
                </a:solidFill>
                <a:latin typeface="Arial"/>
                <a:cs typeface="Arial"/>
              </a:rPr>
              <a:t>Partners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Advanced </a:t>
            </a:r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Technological </a:t>
            </a: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Education (</a:t>
            </a:r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ATE</a:t>
            </a: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Center for Applied Special Technology (CAST</a:t>
            </a: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Creative </a:t>
            </a:r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  <a:latin typeface="Arial"/>
                <a:cs typeface="Arial"/>
              </a:rPr>
              <a:t>Jobs for the Future (JFF)</a:t>
            </a:r>
            <a:endParaRPr lang="en-US" dirty="0" smtClean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5-04-03 at 9.2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544004"/>
            <a:ext cx="4379976" cy="380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/>
        </p:nvSpPr>
        <p:spPr>
          <a:xfrm>
            <a:off x="495300" y="1584355"/>
            <a:ext cx="3492500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Arial"/>
                <a:cs typeface="Arial"/>
              </a:rPr>
              <a:t>Browse by Credential Type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97373" y="1584355"/>
            <a:ext cx="298816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/>
                <a:cs typeface="Arial"/>
              </a:rPr>
              <a:t>Browse </a:t>
            </a:r>
            <a:r>
              <a:rPr lang="en-US" sz="2000" dirty="0">
                <a:latin typeface="Arial"/>
                <a:cs typeface="Arial"/>
              </a:rPr>
              <a:t>by </a:t>
            </a:r>
            <a:r>
              <a:rPr lang="en-US" sz="2000" dirty="0" smtClean="0">
                <a:latin typeface="Arial"/>
                <a:cs typeface="Arial"/>
              </a:rPr>
              <a:t>Material Type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57700" y="1460500"/>
            <a:ext cx="0" cy="4267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5-04-08 at 4.4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97" y="2128976"/>
            <a:ext cx="4256965" cy="3264408"/>
          </a:xfrm>
          <a:prstGeom prst="rect">
            <a:avLst/>
          </a:prstGeom>
        </p:spPr>
      </p:pic>
      <p:pic>
        <p:nvPicPr>
          <p:cNvPr id="6" name="Picture 5" descr="Screen Shot 2015-04-13 at 1.05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128976"/>
            <a:ext cx="4261104" cy="29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5" name="Picture 4" descr="Screen Shot 2015-04-08 at 4.5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82" y="1193800"/>
            <a:ext cx="5546315" cy="500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5" name="Picture 4" descr="Screen Shot 2015-04-08 at 5.21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320800"/>
            <a:ext cx="6711523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5" name="Picture 4" descr="Screen Shot 2015-04-08 at 5.20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23" y="1231900"/>
            <a:ext cx="5188968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3" name="Picture 2" descr="Screen Shot 2015-04-08 at 5.1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181100"/>
            <a:ext cx="6856830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3" name="Picture 2" descr="Screen Shot 2015-04-08 at 5.18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143000"/>
            <a:ext cx="5309675" cy="5020056"/>
          </a:xfrm>
          <a:prstGeom prst="rect">
            <a:avLst/>
          </a:prstGeom>
        </p:spPr>
      </p:pic>
      <p:pic>
        <p:nvPicPr>
          <p:cNvPr id="4" name="Picture 3" descr="Screen Shot 2015-04-08 at 5.18.25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4"/>
          <a:stretch/>
        </p:blipFill>
        <p:spPr>
          <a:xfrm>
            <a:off x="5282001" y="1451356"/>
            <a:ext cx="3646099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4" name="Picture 3" descr="Screen Shot 2015-04-08 at 6.1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300065"/>
            <a:ext cx="6916470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5" name="Picture 4" descr="Screen Shot 2015-04-08 at 5.56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31900"/>
            <a:ext cx="6942486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Poll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 Poll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4" name="Picture 3" descr="Screen Shot 2015-04-08 at 5.5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91" y="1168400"/>
            <a:ext cx="4687743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5" name="Picture 4" descr="Screen Shot 2015-04-08 at 5.5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193800"/>
            <a:ext cx="6548190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2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3" name="Picture 2" descr="Screen Shot 2015-04-08 at 6.0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193800"/>
            <a:ext cx="7403140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</a:t>
            </a:r>
            <a:r>
              <a:rPr lang="en-US" dirty="0" smtClean="0"/>
              <a:t>for OER Material on </a:t>
            </a:r>
            <a:r>
              <a:rPr lang="en-US" smtClean="0"/>
              <a:t>SkillsCommons.org</a:t>
            </a:r>
            <a:endParaRPr lang="en-US"/>
          </a:p>
        </p:txBody>
      </p:sp>
      <p:pic>
        <p:nvPicPr>
          <p:cNvPr id="5" name="Picture 4" descr="Screen Shot 2015-04-08 at 6.3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5" y="1436475"/>
            <a:ext cx="7682061" cy="471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Explore the support services available from Creative Commons &amp; Skills Commons and future plans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162" dirty="0" smtClean="0">
                <a:solidFill>
                  <a:srgbClr val="1F497D"/>
                </a:solidFill>
              </a:rPr>
              <a:t>Creative Commons: </a:t>
            </a:r>
            <a:r>
              <a:rPr lang="en-US" sz="2162" u="sng" dirty="0" smtClean="0">
                <a:solidFill>
                  <a:srgbClr val="1F497D"/>
                </a:solidFill>
                <a:hlinkClick r:id="rId2"/>
              </a:rPr>
              <a:t>https://open4us.org</a:t>
            </a:r>
            <a:endParaRPr lang="en-US" sz="2162" dirty="0" smtClean="0">
              <a:solidFill>
                <a:srgbClr val="1F497D"/>
              </a:solidFill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162" dirty="0" err="1" smtClean="0">
                <a:solidFill>
                  <a:srgbClr val="1F497D"/>
                </a:solidFill>
              </a:rPr>
              <a:t>SkillsCommons.org</a:t>
            </a:r>
            <a:r>
              <a:rPr lang="en-US" sz="2162" dirty="0" smtClean="0">
                <a:solidFill>
                  <a:srgbClr val="1F497D"/>
                </a:solidFill>
              </a:rPr>
              <a:t> Support Services Center: </a:t>
            </a:r>
            <a:br>
              <a:rPr lang="en-US" sz="2162" dirty="0" smtClean="0">
                <a:solidFill>
                  <a:srgbClr val="1F497D"/>
                </a:solidFill>
              </a:rPr>
            </a:br>
            <a:r>
              <a:rPr lang="en-US" sz="2162" u="sng" dirty="0" smtClean="0">
                <a:solidFill>
                  <a:srgbClr val="1F497D"/>
                </a:solidFill>
                <a:hlinkClick r:id="rId3"/>
              </a:rPr>
              <a:t>http://support.taaccct.org/home/getting-started/</a:t>
            </a:r>
            <a:endParaRPr lang="en-US" sz="2900" dirty="0" smtClean="0">
              <a:hlinkClick r:id="rId4"/>
            </a:endParaRPr>
          </a:p>
          <a:p>
            <a:pPr marL="0" lvl="0" indent="0">
              <a:buNone/>
            </a:pPr>
            <a:endParaRPr lang="en-US" sz="3027" dirty="0" smtClean="0">
              <a:solidFill>
                <a:srgbClr val="1F497D"/>
              </a:solidFill>
            </a:endParaRPr>
          </a:p>
          <a:p>
            <a:pPr marL="0" lvl="0" indent="0">
              <a:buNone/>
            </a:pPr>
            <a:r>
              <a:rPr lang="en-US" sz="3027" dirty="0" smtClean="0">
                <a:solidFill>
                  <a:srgbClr val="1F497D"/>
                </a:solidFill>
              </a:rPr>
              <a:t>Ask questions:</a:t>
            </a:r>
          </a:p>
          <a:p>
            <a:pPr marL="749300" indent="-292100">
              <a:buFont typeface="Courier New"/>
              <a:buChar char="o"/>
            </a:pPr>
            <a:r>
              <a:rPr lang="en-US" sz="2162" dirty="0" smtClean="0">
                <a:solidFill>
                  <a:srgbClr val="1F497D"/>
                </a:solidFill>
              </a:rPr>
              <a:t>Creative Commons </a:t>
            </a:r>
            <a:r>
              <a:rPr lang="en-US" sz="2162" dirty="0" smtClean="0">
                <a:hlinkClick r:id="rId5"/>
              </a:rPr>
              <a:t>taa</a:t>
            </a:r>
            <a:r>
              <a:rPr lang="en-US" sz="2162" dirty="0">
                <a:hlinkClick r:id="rId5"/>
              </a:rPr>
              <a:t>@</a:t>
            </a:r>
            <a:r>
              <a:rPr lang="en-US" sz="2162" dirty="0" smtClean="0">
                <a:hlinkClick r:id="rId5"/>
              </a:rPr>
              <a:t>creativecommons.org</a:t>
            </a:r>
            <a:endParaRPr lang="en-US" sz="2162" u="sng" dirty="0" smtClean="0">
              <a:hlinkClick r:id="rId4"/>
            </a:endParaRPr>
          </a:p>
          <a:p>
            <a:pPr marL="749300" indent="-292100">
              <a:buFont typeface="Courier New"/>
              <a:buChar char="o"/>
            </a:pPr>
            <a:r>
              <a:rPr lang="en-US" sz="2162" dirty="0" smtClean="0">
                <a:solidFill>
                  <a:srgbClr val="1F497D"/>
                </a:solidFill>
              </a:rPr>
              <a:t>Skills Commons </a:t>
            </a:r>
            <a:r>
              <a:rPr lang="en-US" sz="2162" u="sng" dirty="0" smtClean="0">
                <a:hlinkClick r:id="rId4"/>
              </a:rPr>
              <a:t>support</a:t>
            </a:r>
            <a:r>
              <a:rPr lang="en-US" sz="2162" u="sng" dirty="0">
                <a:hlinkClick r:id="rId4"/>
              </a:rPr>
              <a:t>@skillscommons.org</a:t>
            </a:r>
            <a:r>
              <a:rPr lang="en-US" sz="2162" dirty="0"/>
              <a:t> </a:t>
            </a:r>
            <a:endParaRPr lang="en-US" sz="2162" dirty="0" smtClean="0"/>
          </a:p>
          <a:p>
            <a:pPr marL="0" indent="0">
              <a:buNone/>
            </a:pPr>
            <a:endParaRPr lang="en-US" sz="2162" dirty="0"/>
          </a:p>
        </p:txBody>
      </p:sp>
    </p:spTree>
    <p:extLst>
      <p:ext uri="{BB962C8B-B14F-4D97-AF65-F5344CB8AC3E}">
        <p14:creationId xmlns:p14="http://schemas.microsoft.com/office/powerpoint/2010/main" val="4988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0200" y="1397000"/>
            <a:ext cx="82041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Examine 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the SGA Requirement for CC-BY Licensing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Understand the CC BY TAACCCT SGA requirement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Understand why DOL put this requirement in the SGA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Learn how to fulfill the SGA requirement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Discover the relationship between CC BY and Open Educational Resources (OER)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Types 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of OER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CC BY Licensing and OER </a:t>
            </a:r>
            <a:endParaRPr lang="en-US" sz="2000" dirty="0" smtClean="0">
              <a:solidFill>
                <a:srgbClr val="1F497D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Introduce </a:t>
            </a:r>
            <a:r>
              <a:rPr lang="en-US" sz="2000" dirty="0" err="1">
                <a:solidFill>
                  <a:srgbClr val="1F497D"/>
                </a:solidFill>
                <a:latin typeface="Arial"/>
                <a:cs typeface="Arial"/>
              </a:rPr>
              <a:t>SkillsCommons.org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 where all TAACCCT grantee content deliverables are uploaded at the end of the </a:t>
            </a:r>
            <a:r>
              <a:rPr lang="en-US" sz="2000" dirty="0" smtClean="0">
                <a:solidFill>
                  <a:srgbClr val="1F497D"/>
                </a:solidFill>
                <a:latin typeface="Arial"/>
                <a:cs typeface="Arial"/>
              </a:rPr>
              <a:t>grant</a:t>
            </a: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Explore the support services available from Creative Commons and Skills Commons and future plans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Creative Commons: </a:t>
            </a:r>
            <a:r>
              <a:rPr lang="en-US" sz="2000" u="sng" dirty="0">
                <a:solidFill>
                  <a:srgbClr val="1F497D"/>
                </a:solidFill>
                <a:latin typeface="Arial"/>
                <a:cs typeface="Arial"/>
                <a:hlinkClick r:id="rId3"/>
              </a:rPr>
              <a:t>https://open4us.org</a:t>
            </a: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000" dirty="0" err="1">
                <a:solidFill>
                  <a:srgbClr val="1F497D"/>
                </a:solidFill>
                <a:latin typeface="Arial"/>
                <a:cs typeface="Arial"/>
              </a:rPr>
              <a:t>SkillsCommons.org</a:t>
            </a:r>
            <a:r>
              <a:rPr lang="en-US" sz="2000" dirty="0">
                <a:solidFill>
                  <a:srgbClr val="1F497D"/>
                </a:solidFill>
                <a:latin typeface="Arial"/>
                <a:cs typeface="Arial"/>
              </a:rPr>
              <a:t> Support Services Center: </a:t>
            </a:r>
            <a:r>
              <a:rPr lang="en-US" sz="2000" u="sng" dirty="0">
                <a:solidFill>
                  <a:srgbClr val="1F497D"/>
                </a:solidFill>
                <a:latin typeface="Arial"/>
                <a:cs typeface="Arial"/>
                <a:hlinkClick r:id="rId4"/>
              </a:rPr>
              <a:t>http://support.taaccct.org/home/getting-started/</a:t>
            </a:r>
            <a:endParaRPr lang="en-US" sz="20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742950" lvl="1" indent="-285750">
              <a:buFont typeface="Courier New"/>
              <a:buChar char="o"/>
            </a:pPr>
            <a:endParaRPr lang="en-US" sz="2000" dirty="0" smtClean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0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93713" y="641350"/>
            <a:ext cx="8229600" cy="4151313"/>
          </a:xfrm>
        </p:spPr>
        <p:txBody>
          <a:bodyPr/>
          <a:lstStyle/>
          <a:p>
            <a:pPr marL="0" indent="0" algn="ctr">
              <a:buFont typeface="Arial" pitchFamily="-100" charset="0"/>
              <a:buNone/>
            </a:pPr>
            <a:endParaRPr lang="en-US" sz="36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>
              <a:buFont typeface="Arial" pitchFamily="-100" charset="0"/>
              <a:buNone/>
            </a:pPr>
            <a:r>
              <a:rPr lang="en-US" sz="3600" b="1" dirty="0">
                <a:ea typeface="ＭＳ Ｐゴシック" pitchFamily="-84" charset="-128"/>
                <a:cs typeface="ＭＳ Ｐゴシック" pitchFamily="-84" charset="-128"/>
              </a:rPr>
              <a:t>What is the CC BY requirement in the TAACCCT grant? </a:t>
            </a:r>
          </a:p>
        </p:txBody>
      </p:sp>
      <p:pic>
        <p:nvPicPr>
          <p:cNvPr id="3" name="Picture 4" descr="by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8632" y="4111626"/>
            <a:ext cx="3179762" cy="112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TAACCCT.png"/>
          <p:cNvPicPr>
            <a:picLocks noChangeAspect="1"/>
          </p:cNvPicPr>
          <p:nvPr/>
        </p:nvPicPr>
        <p:blipFill>
          <a:blip r:embed="rId4"/>
          <a:srcRect l="18270" t="64865" r="4360"/>
          <a:stretch>
            <a:fillRect/>
          </a:stretch>
        </p:blipFill>
        <p:spPr bwMode="auto">
          <a:xfrm>
            <a:off x="1770063" y="3136900"/>
            <a:ext cx="5676900" cy="66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9548" y="2528211"/>
            <a:ext cx="8693926" cy="378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000" b="0" dirty="0" smtClean="0">
                <a:latin typeface="Helvetica Neue"/>
                <a:cs typeface="Helvetica Neue"/>
              </a:rPr>
              <a:t>“To ensure that the Federal investment of these funds has </a:t>
            </a:r>
            <a:r>
              <a:rPr lang="en-US" sz="3000" b="0" i="1" u="sng" dirty="0" smtClean="0">
                <a:solidFill>
                  <a:srgbClr val="0099FF"/>
                </a:solidFill>
                <a:latin typeface="Helvetica Neue"/>
                <a:cs typeface="Helvetica Neue"/>
              </a:rPr>
              <a:t>as</a:t>
            </a:r>
            <a:r>
              <a:rPr lang="en-US" sz="3000" b="0" i="1" dirty="0" smtClean="0">
                <a:solidFill>
                  <a:srgbClr val="0099FF"/>
                </a:solidFill>
                <a:latin typeface="Helvetica Neue"/>
                <a:cs typeface="Helvetica Neue"/>
              </a:rPr>
              <a:t> </a:t>
            </a:r>
            <a:r>
              <a:rPr lang="en-US" sz="3000" b="0" i="1" u="sng" dirty="0" smtClean="0">
                <a:solidFill>
                  <a:srgbClr val="0099FF"/>
                </a:solidFill>
                <a:latin typeface="Helvetica Neue"/>
                <a:cs typeface="Helvetica Neue"/>
              </a:rPr>
              <a:t>broad an impact as possible</a:t>
            </a:r>
            <a:r>
              <a:rPr lang="en-US" sz="3000" b="0" dirty="0" smtClean="0">
                <a:solidFill>
                  <a:srgbClr val="0099FF"/>
                </a:solidFill>
                <a:latin typeface="Helvetica Neue"/>
                <a:cs typeface="Helvetica Neue"/>
              </a:rPr>
              <a:t> </a:t>
            </a:r>
            <a:r>
              <a:rPr lang="en-US" sz="30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and to </a:t>
            </a:r>
            <a:r>
              <a:rPr lang="en-US" sz="3000" b="0" i="1" u="sng" dirty="0" smtClean="0">
                <a:solidFill>
                  <a:srgbClr val="0099FF"/>
                </a:solidFill>
                <a:latin typeface="Helvetica Neue"/>
                <a:cs typeface="Helvetica Neue"/>
              </a:rPr>
              <a:t>encourage innovation</a:t>
            </a:r>
            <a:r>
              <a:rPr lang="en-US" sz="30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 in the development of new learning materials, as a condition of the receipt of a TAACCCT grant, the grantee will be required to license to the public all work created with the support of the grant under a </a:t>
            </a:r>
            <a:r>
              <a:rPr lang="en-US" sz="3000" b="0" dirty="0" smtClean="0">
                <a:solidFill>
                  <a:srgbClr val="0099FF"/>
                </a:solidFill>
                <a:latin typeface="Helvetica Neue"/>
                <a:cs typeface="Helvetica Neue"/>
              </a:rPr>
              <a:t>Creative Commons Attribution 4.0 (CC BY) license</a:t>
            </a:r>
            <a:r>
              <a:rPr lang="en-US" sz="3000" b="0" dirty="0" smtClean="0">
                <a:solidFill>
                  <a:schemeClr val="bg1"/>
                </a:solidFill>
                <a:latin typeface="Helvetica Neue"/>
                <a:cs typeface="Helvetica Neue"/>
              </a:rPr>
              <a:t>.”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9548" y="2528209"/>
            <a:ext cx="8693926" cy="28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/>
          <a:p>
            <a:r>
              <a:rPr lang="en-US" sz="3600" b="0" dirty="0" smtClean="0">
                <a:latin typeface="Helvetica Neue"/>
                <a:cs typeface="Helvetica Neue"/>
              </a:rPr>
              <a:t>“</a:t>
            </a:r>
            <a:r>
              <a:rPr lang="en-US" sz="3600" b="0" dirty="0">
                <a:latin typeface="Helvetica Neue"/>
                <a:cs typeface="Helvetica Neue"/>
              </a:rPr>
              <a:t>The purpose of the </a:t>
            </a:r>
            <a:r>
              <a:rPr lang="en-US" sz="3600" b="0" dirty="0" smtClean="0">
                <a:solidFill>
                  <a:srgbClr val="0099FF"/>
                </a:solidFill>
                <a:latin typeface="Helvetica Neue"/>
                <a:cs typeface="Helvetica Neue"/>
              </a:rPr>
              <a:t>CC BY </a:t>
            </a:r>
            <a:r>
              <a:rPr lang="en-US" sz="3600" b="0" dirty="0">
                <a:solidFill>
                  <a:srgbClr val="0099FF"/>
                </a:solidFill>
                <a:latin typeface="Helvetica Neue"/>
                <a:cs typeface="Helvetica Neue"/>
              </a:rPr>
              <a:t>licensing </a:t>
            </a:r>
            <a:r>
              <a:rPr lang="en-US" sz="3600" b="0" dirty="0">
                <a:solidFill>
                  <a:srgbClr val="000000"/>
                </a:solidFill>
                <a:latin typeface="Helvetica Neue"/>
                <a:cs typeface="Helvetica Neue"/>
              </a:rPr>
              <a:t>requirement is to ensure that materials developed with funds provided by these grants result in Work that can be </a:t>
            </a:r>
            <a:r>
              <a:rPr lang="en-US" sz="3600" b="0" i="1" u="sng" dirty="0">
                <a:solidFill>
                  <a:srgbClr val="0099FF"/>
                </a:solidFill>
                <a:latin typeface="Helvetica Neue"/>
                <a:cs typeface="Helvetica Neue"/>
              </a:rPr>
              <a:t>freely reused and improved by others</a:t>
            </a:r>
            <a:r>
              <a:rPr lang="en-US" sz="3600" b="0" dirty="0" smtClean="0">
                <a:solidFill>
                  <a:srgbClr val="000000"/>
                </a:solidFill>
                <a:latin typeface="Helvetica Neue"/>
                <a:cs typeface="Helvetica Neue"/>
              </a:rPr>
              <a:t>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9410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" y="1092200"/>
            <a:ext cx="1435324" cy="143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1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1084</Words>
  <Application>Microsoft Office PowerPoint</Application>
  <PresentationFormat>On-screen Show (4:3)</PresentationFormat>
  <Paragraphs>182</Paragraphs>
  <Slides>54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ＭＳ Ｐゴシック</vt:lpstr>
      <vt:lpstr>Arial</vt:lpstr>
      <vt:lpstr>Calibri</vt:lpstr>
      <vt:lpstr>Courier New</vt:lpstr>
      <vt:lpstr>Geneva</vt:lpstr>
      <vt:lpstr>Gill Sans</vt:lpstr>
      <vt:lpstr>Helvetica</vt:lpstr>
      <vt:lpstr>Helvetica Neue</vt:lpstr>
      <vt:lpstr>Helvetica Neue Light</vt:lpstr>
      <vt:lpstr>Lucida Grande</vt:lpstr>
      <vt:lpstr>News Gothic MT</vt:lpstr>
      <vt:lpstr>Wingdings</vt:lpstr>
      <vt:lpstr>ヒラギノ角ゴ ProN W3</vt:lpstr>
      <vt:lpstr>Office Theme</vt:lpstr>
      <vt:lpstr>April 20, 2015</vt:lpstr>
      <vt:lpstr>TAACCCT LEARNING NETWORK  AT A GLANCE</vt:lpstr>
      <vt:lpstr>TAACCCT LEARNING NETWORK EXPLAINED</vt:lpstr>
      <vt:lpstr>Presenters</vt:lpstr>
      <vt:lpstr>Opening Poll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5Rs: The Powerful Rights of OER</vt:lpstr>
      <vt:lpstr>PowerPoint Presentation</vt:lpstr>
      <vt:lpstr>PowerPoint Presentation</vt:lpstr>
      <vt:lpstr>TAACCCT Impact of CC BY &amp; OER </vt:lpstr>
      <vt:lpstr>SkillsCommons.org: TAACCCT Repository</vt:lpstr>
      <vt:lpstr>SkillsCommons Support Services Center</vt:lpstr>
      <vt:lpstr>SkillsCommons Support Services Center</vt:lpstr>
      <vt:lpstr>SkillsCommons Support Services Center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Search for OER Material on SkillsCommons.org</vt:lpstr>
      <vt:lpstr>Questions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Chris Watson</cp:lastModifiedBy>
  <cp:revision>109</cp:revision>
  <dcterms:created xsi:type="dcterms:W3CDTF">2015-04-13T18:46:13Z</dcterms:created>
  <dcterms:modified xsi:type="dcterms:W3CDTF">2015-04-20T15:58:26Z</dcterms:modified>
</cp:coreProperties>
</file>