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80" r:id="rId1"/>
    <p:sldMasterId id="2147484092" r:id="rId2"/>
  </p:sldMasterIdLst>
  <p:notesMasterIdLst>
    <p:notesMasterId r:id="rId23"/>
  </p:notesMasterIdLst>
  <p:handoutMasterIdLst>
    <p:handoutMasterId r:id="rId24"/>
  </p:handoutMasterIdLst>
  <p:sldIdLst>
    <p:sldId id="256" r:id="rId3"/>
    <p:sldId id="300" r:id="rId4"/>
    <p:sldId id="315" r:id="rId5"/>
    <p:sldId id="318" r:id="rId6"/>
    <p:sldId id="298" r:id="rId7"/>
    <p:sldId id="276" r:id="rId8"/>
    <p:sldId id="312" r:id="rId9"/>
    <p:sldId id="323" r:id="rId10"/>
    <p:sldId id="324" r:id="rId11"/>
    <p:sldId id="316" r:id="rId12"/>
    <p:sldId id="313" r:id="rId13"/>
    <p:sldId id="325" r:id="rId14"/>
    <p:sldId id="326" r:id="rId15"/>
    <p:sldId id="327" r:id="rId16"/>
    <p:sldId id="311" r:id="rId17"/>
    <p:sldId id="328" r:id="rId18"/>
    <p:sldId id="329" r:id="rId19"/>
    <p:sldId id="330" r:id="rId20"/>
    <p:sldId id="331" r:id="rId21"/>
    <p:sldId id="332" r:id="rId22"/>
  </p:sldIdLst>
  <p:sldSz cx="9144000" cy="6858000" type="screen4x3"/>
  <p:notesSz cx="68580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rtia Wu" initials="PWu"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7176" autoAdjust="0"/>
  </p:normalViewPr>
  <p:slideViewPr>
    <p:cSldViewPr>
      <p:cViewPr>
        <p:scale>
          <a:sx n="80" d="100"/>
          <a:sy n="80" d="100"/>
        </p:scale>
        <p:origin x="-1002" y="-72"/>
      </p:cViewPr>
      <p:guideLst>
        <p:guide orient="horz" pos="2160"/>
        <p:guide pos="2880"/>
      </p:guideLst>
    </p:cSldViewPr>
  </p:slideViewPr>
  <p:outlineViewPr>
    <p:cViewPr>
      <p:scale>
        <a:sx n="33" d="100"/>
        <a:sy n="33" d="100"/>
      </p:scale>
      <p:origin x="0" y="882"/>
    </p:cViewPr>
  </p:outlineViewPr>
  <p:notesTextViewPr>
    <p:cViewPr>
      <p:scale>
        <a:sx n="1" d="1"/>
        <a:sy n="1" d="1"/>
      </p:scale>
      <p:origin x="0" y="0"/>
    </p:cViewPr>
  </p:notesTextViewPr>
  <p:sorterViewPr>
    <p:cViewPr>
      <p:scale>
        <a:sx n="120" d="100"/>
        <a:sy n="120" d="100"/>
      </p:scale>
      <p:origin x="0" y="15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131A02DA-F142-4F08-8B60-ECA3312E0314}" type="datetimeFigureOut">
              <a:rPr lang="en-US" smtClean="0"/>
              <a:pPr/>
              <a:t>9/2/2014</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75BB1CA0-4C23-480B-9268-5008FBC869F4}" type="slidenum">
              <a:rPr lang="en-US" smtClean="0"/>
              <a:pPr/>
              <a:t>‹#›</a:t>
            </a:fld>
            <a:endParaRPr lang="en-US" dirty="0"/>
          </a:p>
        </p:txBody>
      </p:sp>
    </p:spTree>
    <p:extLst>
      <p:ext uri="{BB962C8B-B14F-4D97-AF65-F5344CB8AC3E}">
        <p14:creationId xmlns:p14="http://schemas.microsoft.com/office/powerpoint/2010/main" val="1059997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EB8F1F18-D787-48E1-A971-E3C15D173B9A}" type="datetimeFigureOut">
              <a:rPr lang="en-US" smtClean="0"/>
              <a:pPr/>
              <a:t>9/2/2014</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4A82FDE-96D3-4C40-A40E-E2EF6AB32467}" type="slidenum">
              <a:rPr lang="en-US" smtClean="0"/>
              <a:pPr/>
              <a:t>‹#›</a:t>
            </a:fld>
            <a:endParaRPr lang="en-US" dirty="0"/>
          </a:p>
        </p:txBody>
      </p:sp>
    </p:spTree>
    <p:extLst>
      <p:ext uri="{BB962C8B-B14F-4D97-AF65-F5344CB8AC3E}">
        <p14:creationId xmlns:p14="http://schemas.microsoft.com/office/powerpoint/2010/main" val="106422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1</a:t>
            </a:fld>
            <a:endParaRPr lang="en-US" dirty="0"/>
          </a:p>
        </p:txBody>
      </p:sp>
    </p:spTree>
    <p:extLst>
      <p:ext uri="{BB962C8B-B14F-4D97-AF65-F5344CB8AC3E}">
        <p14:creationId xmlns:p14="http://schemas.microsoft.com/office/powerpoint/2010/main" val="3084694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 </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15</a:t>
            </a:fld>
            <a:endParaRPr lang="en-US" dirty="0"/>
          </a:p>
        </p:txBody>
      </p:sp>
    </p:spTree>
    <p:extLst>
      <p:ext uri="{BB962C8B-B14F-4D97-AF65-F5344CB8AC3E}">
        <p14:creationId xmlns:p14="http://schemas.microsoft.com/office/powerpoint/2010/main" val="2561244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t>18</a:t>
            </a:fld>
            <a:endParaRPr lang="en-US"/>
          </a:p>
        </p:txBody>
      </p:sp>
    </p:spTree>
    <p:extLst>
      <p:ext uri="{BB962C8B-B14F-4D97-AF65-F5344CB8AC3E}">
        <p14:creationId xmlns:p14="http://schemas.microsoft.com/office/powerpoint/2010/main" val="3699248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
            </a:pPr>
            <a:endParaRPr lang="en-US" sz="1200" b="0" dirty="0" smtClean="0">
              <a:solidFill>
                <a:schemeClr val="tx2"/>
              </a:solidFill>
            </a:endParaRPr>
          </a:p>
        </p:txBody>
      </p:sp>
      <p:sp>
        <p:nvSpPr>
          <p:cNvPr id="4" name="Slide Number Placeholder 3"/>
          <p:cNvSpPr>
            <a:spLocks noGrp="1"/>
          </p:cNvSpPr>
          <p:nvPr>
            <p:ph type="sldNum" sz="quarter" idx="10"/>
          </p:nvPr>
        </p:nvSpPr>
        <p:spPr/>
        <p:txBody>
          <a:bodyPr/>
          <a:lstStyle/>
          <a:p>
            <a:fld id="{04A82FDE-96D3-4C40-A40E-E2EF6AB32467}" type="slidenum">
              <a:rPr lang="en-US" smtClean="0"/>
              <a:t>19</a:t>
            </a:fld>
            <a:endParaRPr lang="en-US"/>
          </a:p>
        </p:txBody>
      </p:sp>
    </p:spTree>
    <p:extLst>
      <p:ext uri="{BB962C8B-B14F-4D97-AF65-F5344CB8AC3E}">
        <p14:creationId xmlns:p14="http://schemas.microsoft.com/office/powerpoint/2010/main" val="35455314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effectLst/>
            </a:endParaRPr>
          </a:p>
        </p:txBody>
      </p:sp>
      <p:sp>
        <p:nvSpPr>
          <p:cNvPr id="4" name="Slide Number Placeholder 3"/>
          <p:cNvSpPr>
            <a:spLocks noGrp="1"/>
          </p:cNvSpPr>
          <p:nvPr>
            <p:ph type="sldNum" sz="quarter" idx="10"/>
          </p:nvPr>
        </p:nvSpPr>
        <p:spPr/>
        <p:txBody>
          <a:bodyPr/>
          <a:lstStyle/>
          <a:p>
            <a:fld id="{04A82FDE-96D3-4C40-A40E-E2EF6AB32467}" type="slidenum">
              <a:rPr lang="en-US" smtClean="0"/>
              <a:pPr/>
              <a:t>2</a:t>
            </a:fld>
            <a:endParaRPr lang="en-US" dirty="0"/>
          </a:p>
        </p:txBody>
      </p:sp>
    </p:spTree>
    <p:extLst>
      <p:ext uri="{BB962C8B-B14F-4D97-AF65-F5344CB8AC3E}">
        <p14:creationId xmlns:p14="http://schemas.microsoft.com/office/powerpoint/2010/main" val="4178347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3</a:t>
            </a:fld>
            <a:endParaRPr lang="en-US" dirty="0"/>
          </a:p>
        </p:txBody>
      </p:sp>
    </p:spTree>
    <p:extLst>
      <p:ext uri="{BB962C8B-B14F-4D97-AF65-F5344CB8AC3E}">
        <p14:creationId xmlns:p14="http://schemas.microsoft.com/office/powerpoint/2010/main" val="38523891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4</a:t>
            </a:fld>
            <a:endParaRPr lang="en-US" dirty="0"/>
          </a:p>
        </p:txBody>
      </p:sp>
    </p:spTree>
    <p:extLst>
      <p:ext uri="{BB962C8B-B14F-4D97-AF65-F5344CB8AC3E}">
        <p14:creationId xmlns:p14="http://schemas.microsoft.com/office/powerpoint/2010/main" val="3764563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endParaRPr>
          </a:p>
        </p:txBody>
      </p:sp>
      <p:sp>
        <p:nvSpPr>
          <p:cNvPr id="4" name="Slide Number Placeholder 3"/>
          <p:cNvSpPr>
            <a:spLocks noGrp="1"/>
          </p:cNvSpPr>
          <p:nvPr>
            <p:ph type="sldNum" sz="quarter" idx="10"/>
          </p:nvPr>
        </p:nvSpPr>
        <p:spPr/>
        <p:txBody>
          <a:bodyPr/>
          <a:lstStyle/>
          <a:p>
            <a:fld id="{04A82FDE-96D3-4C40-A40E-E2EF6AB32467}" type="slidenum">
              <a:rPr lang="en-US" smtClean="0"/>
              <a:pPr/>
              <a:t>5</a:t>
            </a:fld>
            <a:endParaRPr lang="en-US" dirty="0"/>
          </a:p>
        </p:txBody>
      </p:sp>
    </p:spTree>
    <p:extLst>
      <p:ext uri="{BB962C8B-B14F-4D97-AF65-F5344CB8AC3E}">
        <p14:creationId xmlns:p14="http://schemas.microsoft.com/office/powerpoint/2010/main" val="42719781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6</a:t>
            </a:fld>
            <a:endParaRPr lang="en-US" dirty="0"/>
          </a:p>
        </p:txBody>
      </p:sp>
    </p:spTree>
    <p:extLst>
      <p:ext uri="{BB962C8B-B14F-4D97-AF65-F5344CB8AC3E}">
        <p14:creationId xmlns:p14="http://schemas.microsoft.com/office/powerpoint/2010/main" val="13154723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7</a:t>
            </a:fld>
            <a:endParaRPr lang="en-US" dirty="0"/>
          </a:p>
        </p:txBody>
      </p:sp>
    </p:spTree>
    <p:extLst>
      <p:ext uri="{BB962C8B-B14F-4D97-AF65-F5344CB8AC3E}">
        <p14:creationId xmlns:p14="http://schemas.microsoft.com/office/powerpoint/2010/main" val="23161465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Wingdings" panose="05000000000000000000" pitchFamily="2" charset="2"/>
              <a:buNone/>
            </a:pPr>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8</a:t>
            </a:fld>
            <a:endParaRPr lang="en-US" dirty="0"/>
          </a:p>
        </p:txBody>
      </p:sp>
    </p:spTree>
    <p:extLst>
      <p:ext uri="{BB962C8B-B14F-4D97-AF65-F5344CB8AC3E}">
        <p14:creationId xmlns:p14="http://schemas.microsoft.com/office/powerpoint/2010/main" val="37063428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4A82FDE-96D3-4C40-A40E-E2EF6AB3246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780161-6A77-4F8B-B940-3033E9D7E27E}" type="datetime1">
              <a:rPr lang="en-US" smtClean="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212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89009D-B467-4816-915C-C008B27FBAAC}" type="datetime1">
              <a:rPr lang="en-US" smtClean="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444245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FC8B57-280C-4BAA-B079-0A8359EFF794}" type="datetime1">
              <a:rPr lang="en-US" smtClean="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21488806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Middle BG"/>
          <p:cNvSpPr/>
          <p:nvPr/>
        </p:nvSpPr>
        <p:spPr>
          <a:xfrm>
            <a:off x="0" y="2667000"/>
            <a:ext cx="9144000" cy="2419586"/>
          </a:xfrm>
          <a:prstGeom prst="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1" name="Footer"/>
          <p:cNvSpPr/>
          <p:nvPr/>
        </p:nvSpPr>
        <p:spPr>
          <a:xfrm>
            <a:off x="0" y="5105400"/>
            <a:ext cx="9144000" cy="1752600"/>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2" name="SubTitle Back"/>
          <p:cNvSpPr/>
          <p:nvPr/>
        </p:nvSpPr>
        <p:spPr>
          <a:xfrm>
            <a:off x="4176712" y="4545808"/>
            <a:ext cx="4953000" cy="18288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2" name="Title 1"/>
          <p:cNvSpPr>
            <a:spLocks noGrp="1"/>
          </p:cNvSpPr>
          <p:nvPr userDrawn="1">
            <p:ph type="ctrTitle" hasCustomPrompt="1"/>
          </p:nvPr>
        </p:nvSpPr>
        <p:spPr>
          <a:xfrm>
            <a:off x="381000" y="2869408"/>
            <a:ext cx="8458200" cy="1676400"/>
          </a:xfrm>
          <a:prstGeom prst="rect">
            <a:avLst/>
          </a:prstGeom>
        </p:spPr>
        <p:txBody>
          <a:bodyPr>
            <a:normAutofit/>
            <a:scene3d>
              <a:camera prst="perspectiveAbove"/>
              <a:lightRig rig="threePt" dir="t"/>
            </a:scene3d>
          </a:bodyPr>
          <a:lstStyle>
            <a:lvl1pPr>
              <a:defRPr sz="3200" b="1" cap="none" spc="0" baseline="0">
                <a:ln w="17780" cmpd="sng">
                  <a:noFill/>
                  <a:prstDash val="solid"/>
                  <a:miter lim="800000"/>
                </a:ln>
                <a:solidFill>
                  <a:schemeClr val="tx2"/>
                </a:solidFill>
                <a:effectLst/>
                <a:latin typeface="Arial" pitchFamily="34" charset="0"/>
                <a:cs typeface="Arial" pitchFamily="34" charset="0"/>
              </a:defRPr>
            </a:lvl1pPr>
          </a:lstStyle>
          <a:p>
            <a:r>
              <a:rPr lang="en-US" dirty="0" smtClean="0"/>
              <a:t>Webinar Title Here</a:t>
            </a:r>
            <a:endParaRPr lang="en-US" dirty="0"/>
          </a:p>
        </p:txBody>
      </p:sp>
      <p:sp>
        <p:nvSpPr>
          <p:cNvPr id="3" name="Subtitle 2"/>
          <p:cNvSpPr>
            <a:spLocks noGrp="1"/>
          </p:cNvSpPr>
          <p:nvPr userDrawn="1">
            <p:ph type="subTitle" idx="1" hasCustomPrompt="1"/>
          </p:nvPr>
        </p:nvSpPr>
        <p:spPr>
          <a:xfrm>
            <a:off x="4724400" y="4876800"/>
            <a:ext cx="4343400" cy="1143000"/>
          </a:xfrm>
        </p:spPr>
        <p:txBody>
          <a:bodyPr/>
          <a:lstStyle>
            <a:lvl1pPr marL="0" indent="0" algn="ctr">
              <a:buNone/>
              <a:defRPr b="1">
                <a:solidFill>
                  <a:schemeClr val="tx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Webinar Subtitle</a:t>
            </a:r>
            <a:endParaRPr lang="en-US" dirty="0"/>
          </a:p>
        </p:txBody>
      </p:sp>
      <p:sp>
        <p:nvSpPr>
          <p:cNvPr id="6" name="Slide Number Placeholder 5"/>
          <p:cNvSpPr>
            <a:spLocks noGrp="1"/>
          </p:cNvSpPr>
          <p:nvPr userDrawn="1">
            <p:ph type="sldNum" sz="quarter" idx="12"/>
          </p:nvPr>
        </p:nvSpPr>
        <p:spPr/>
        <p:txBody>
          <a:bodyPr/>
          <a:lstStyle>
            <a:lvl1pPr>
              <a:defRPr>
                <a:latin typeface="Arial" pitchFamily="34" charset="0"/>
                <a:cs typeface="Arial" pitchFamily="34" charset="0"/>
              </a:defRPr>
            </a:lvl1pPr>
          </a:lstStyle>
          <a:p>
            <a:fld id="{01723B91-CE10-4F20-890A-0852E2246859}" type="slidenum">
              <a:rPr lang="en-US" smtClean="0"/>
              <a:pPr/>
              <a:t>‹#›</a:t>
            </a:fld>
            <a:endParaRPr lang="en-US"/>
          </a:p>
        </p:txBody>
      </p:sp>
      <p:pic>
        <p:nvPicPr>
          <p:cNvPr id="2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6576" y="4419600"/>
            <a:ext cx="1865376"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9144000" cy="2570881"/>
          </a:xfrm>
          <a:prstGeom prst="rect">
            <a:avLst/>
          </a:prstGeom>
        </p:spPr>
      </p:pic>
      <p:sp>
        <p:nvSpPr>
          <p:cNvPr id="5" name="TextBox 4"/>
          <p:cNvSpPr txBox="1"/>
          <p:nvPr userDrawn="1"/>
        </p:nvSpPr>
        <p:spPr>
          <a:xfrm>
            <a:off x="381000" y="860595"/>
            <a:ext cx="3429000" cy="400110"/>
          </a:xfrm>
          <a:prstGeom prst="rect">
            <a:avLst/>
          </a:prstGeom>
          <a:noFill/>
        </p:spPr>
        <p:txBody>
          <a:bodyPr wrap="square" rtlCol="0">
            <a:spAutoFit/>
          </a:bodyPr>
          <a:lstStyle/>
          <a:p>
            <a:r>
              <a:rPr lang="en-US" sz="2000" b="1" dirty="0" smtClean="0">
                <a:solidFill>
                  <a:schemeClr val="bg1"/>
                </a:solidFill>
              </a:rPr>
              <a:t>Welcome</a:t>
            </a:r>
            <a:r>
              <a:rPr lang="en-US" sz="2000" b="1" baseline="0" dirty="0" smtClean="0">
                <a:solidFill>
                  <a:schemeClr val="bg1"/>
                </a:solidFill>
              </a:rPr>
              <a:t> to </a:t>
            </a:r>
            <a:r>
              <a:rPr lang="en-US" sz="2000" b="1" dirty="0" smtClean="0">
                <a:solidFill>
                  <a:schemeClr val="bg1"/>
                </a:solidFill>
              </a:rPr>
              <a:t>Workforce</a:t>
            </a:r>
            <a:r>
              <a:rPr lang="en-US" sz="2000" b="1" baseline="30000" dirty="0" smtClean="0">
                <a:solidFill>
                  <a:schemeClr val="bg1"/>
                </a:solidFill>
              </a:rPr>
              <a:t>3</a:t>
            </a:r>
            <a:r>
              <a:rPr lang="en-US" sz="2000" b="1" baseline="0" dirty="0" smtClean="0">
                <a:solidFill>
                  <a:schemeClr val="bg1"/>
                </a:solidFill>
              </a:rPr>
              <a:t> One</a:t>
            </a:r>
            <a:endParaRPr lang="en-US" sz="2000" b="1" dirty="0">
              <a:solidFill>
                <a:schemeClr val="bg1"/>
              </a:solidFill>
            </a:endParaRPr>
          </a:p>
        </p:txBody>
      </p:sp>
      <p:grpSp>
        <p:nvGrpSpPr>
          <p:cNvPr id="13" name="Header"/>
          <p:cNvGrpSpPr/>
          <p:nvPr/>
        </p:nvGrpSpPr>
        <p:grpSpPr>
          <a:xfrm>
            <a:off x="2894" y="-152400"/>
            <a:ext cx="9144000" cy="2819400"/>
            <a:chOff x="0" y="0"/>
            <a:chExt cx="9144000" cy="2819400"/>
          </a:xfrm>
        </p:grpSpPr>
        <p:sp>
          <p:nvSpPr>
            <p:cNvPr id="9" name="Rectangle 8"/>
            <p:cNvSpPr/>
            <p:nvPr userDrawn="1"/>
          </p:nvSpPr>
          <p:spPr>
            <a:xfrm>
              <a:off x="0" y="0"/>
              <a:ext cx="9144000" cy="2667000"/>
            </a:xfrm>
            <a:prstGeom prst="rect">
              <a:avLst/>
            </a:prstGeom>
            <a:solidFill>
              <a:schemeClr val="accent1">
                <a:lumMod val="75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Arial" pitchFamily="34" charset="0"/>
                <a:cs typeface="Arial" pitchFamily="34" charset="0"/>
              </a:endParaRPr>
            </a:p>
          </p:txBody>
        </p:sp>
        <p:sp>
          <p:nvSpPr>
            <p:cNvPr id="10" name="Rectangle 9"/>
            <p:cNvSpPr/>
            <p:nvPr userDrawn="1"/>
          </p:nvSpPr>
          <p:spPr>
            <a:xfrm>
              <a:off x="0" y="2667000"/>
              <a:ext cx="9144000" cy="152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Arial" pitchFamily="34" charset="0"/>
                <a:ea typeface="+mn-ea"/>
                <a:cs typeface="Arial" pitchFamily="34" charset="0"/>
              </a:endParaRPr>
            </a:p>
          </p:txBody>
        </p:sp>
      </p:grpSp>
      <p:grpSp>
        <p:nvGrpSpPr>
          <p:cNvPr id="17" name="Group 16"/>
          <p:cNvGrpSpPr/>
          <p:nvPr userDrawn="1"/>
        </p:nvGrpSpPr>
        <p:grpSpPr>
          <a:xfrm>
            <a:off x="2133600" y="4572000"/>
            <a:ext cx="2209800" cy="483392"/>
            <a:chOff x="2133600" y="4572000"/>
            <a:chExt cx="2209800" cy="483392"/>
          </a:xfrm>
        </p:grpSpPr>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133600" y="4572000"/>
              <a:ext cx="483392" cy="483392"/>
            </a:xfrm>
            <a:prstGeom prst="rect">
              <a:avLst/>
            </a:prstGeom>
          </p:spPr>
        </p:pic>
        <p:sp>
          <p:nvSpPr>
            <p:cNvPr id="14" name="TextBox 13"/>
            <p:cNvSpPr txBox="1"/>
            <p:nvPr userDrawn="1"/>
          </p:nvSpPr>
          <p:spPr>
            <a:xfrm>
              <a:off x="2590800" y="4572000"/>
              <a:ext cx="1752600" cy="477054"/>
            </a:xfrm>
            <a:prstGeom prst="rect">
              <a:avLst/>
            </a:prstGeom>
            <a:noFill/>
          </p:spPr>
          <p:txBody>
            <a:bodyPr wrap="square" rtlCol="0">
              <a:spAutoFit/>
            </a:bodyPr>
            <a:lstStyle/>
            <a:p>
              <a:pPr>
                <a:lnSpc>
                  <a:spcPts val="1000"/>
                </a:lnSpc>
                <a:spcBef>
                  <a:spcPts val="0"/>
                </a:spcBef>
                <a:spcAft>
                  <a:spcPts val="0"/>
                </a:spcAft>
              </a:pPr>
              <a:r>
                <a:rPr lang="en-US" sz="900" b="1" i="1" kern="800" spc="0" dirty="0" smtClean="0">
                  <a:solidFill>
                    <a:schemeClr val="tx2">
                      <a:lumMod val="75000"/>
                    </a:schemeClr>
                  </a:solidFill>
                  <a:latin typeface="Arial" pitchFamily="34" charset="0"/>
                  <a:cs typeface="Arial" pitchFamily="34" charset="0"/>
                </a:rPr>
                <a:t>U.S. Department</a:t>
              </a:r>
              <a:r>
                <a:rPr lang="en-US" sz="900" b="1" i="1" kern="800" spc="0" baseline="0" dirty="0" smtClean="0">
                  <a:solidFill>
                    <a:schemeClr val="tx2">
                      <a:lumMod val="75000"/>
                    </a:schemeClr>
                  </a:solidFill>
                  <a:latin typeface="Arial" pitchFamily="34" charset="0"/>
                  <a:cs typeface="Arial" pitchFamily="34" charset="0"/>
                </a:rPr>
                <a:t> of Labor</a:t>
              </a:r>
            </a:p>
            <a:p>
              <a:pPr>
                <a:lnSpc>
                  <a:spcPts val="1000"/>
                </a:lnSpc>
                <a:spcBef>
                  <a:spcPts val="0"/>
                </a:spcBef>
                <a:spcAft>
                  <a:spcPts val="0"/>
                </a:spcAft>
              </a:pPr>
              <a:r>
                <a:rPr lang="en-US" sz="900" b="0" i="1" kern="800" spc="0" baseline="0" dirty="0" smtClean="0">
                  <a:solidFill>
                    <a:schemeClr val="tx2">
                      <a:lumMod val="75000"/>
                    </a:schemeClr>
                  </a:solidFill>
                  <a:latin typeface="Arial" pitchFamily="34" charset="0"/>
                  <a:cs typeface="Arial" pitchFamily="34" charset="0"/>
                </a:rPr>
                <a:t>Employment and Training Administration</a:t>
              </a:r>
              <a:endParaRPr lang="en-US" sz="900" b="0" i="1" kern="800" spc="0" dirty="0">
                <a:solidFill>
                  <a:schemeClr val="tx2">
                    <a:lumMod val="75000"/>
                  </a:schemeClr>
                </a:solidFill>
                <a:latin typeface="Arial" pitchFamily="34" charset="0"/>
                <a:cs typeface="Arial" pitchFamily="34" charset="0"/>
              </a:endParaRPr>
            </a:p>
          </p:txBody>
        </p:sp>
      </p:grpSp>
    </p:spTree>
    <p:extLst>
      <p:ext uri="{BB962C8B-B14F-4D97-AF65-F5344CB8AC3E}">
        <p14:creationId xmlns:p14="http://schemas.microsoft.com/office/powerpoint/2010/main" val="13227298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chor="ctr" anchorCtr="1">
            <a:normAutofit/>
          </a:bodyPr>
          <a:lstStyle>
            <a:lvl1pPr>
              <a:defRPr sz="2800" baseline="0">
                <a:ln w="12700">
                  <a:noFill/>
                  <a:prstDash val="solid"/>
                </a:ln>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Webinar Title Here</a:t>
            </a:r>
            <a:endParaRPr lang="en-US" dirty="0"/>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a:xfrm>
            <a:off x="6324600" y="6416675"/>
            <a:ext cx="2133600" cy="365125"/>
          </a:xfrm>
        </p:spPr>
        <p:txBody>
          <a:bodyPr/>
          <a:lstStyle/>
          <a:p>
            <a:fld id="{01723B91-CE10-4F20-890A-0852E2246859}" type="slidenum">
              <a:rPr lang="en-US" smtClean="0"/>
              <a:pPr/>
              <a:t>‹#›</a:t>
            </a:fld>
            <a:endParaRPr lang="en-US" dirty="0"/>
          </a:p>
        </p:txBody>
      </p:sp>
    </p:spTree>
    <p:extLst>
      <p:ext uri="{BB962C8B-B14F-4D97-AF65-F5344CB8AC3E}">
        <p14:creationId xmlns:p14="http://schemas.microsoft.com/office/powerpoint/2010/main" val="1427332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Webinar Title Here</a:t>
            </a:r>
            <a:endParaRPr lang="en-US" dirty="0"/>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22545300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prstGeom prst="rect">
            <a:avLst/>
          </a:prstGeom>
        </p:spPr>
        <p:txBody>
          <a:bodyPr anchor="ctr" anchorCtr="1"/>
          <a:lstStyle>
            <a:lvl1pPr algn="ctr" defTabSz="914400" rtl="0" eaLnBrk="1" latinLnBrk="0" hangingPunct="1">
              <a:spcBef>
                <a:spcPct val="0"/>
              </a:spcBef>
              <a:buNone/>
              <a:defRPr lang="en-US" sz="2800" b="1" kern="1200" cap="none" spc="0" baseline="0" dirty="0">
                <a:ln w="12700">
                  <a:noFill/>
                  <a:prstDash val="solid"/>
                </a:ln>
                <a:solidFill>
                  <a:schemeClr val="bg1"/>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Webinar Title Here</a:t>
            </a:r>
            <a:endParaRPr lang="en-US"/>
          </a:p>
        </p:txBody>
      </p:sp>
      <p:sp>
        <p:nvSpPr>
          <p:cNvPr id="8" name="Footer Placeholder 7"/>
          <p:cNvSpPr>
            <a:spLocks noGrp="1"/>
          </p:cNvSpPr>
          <p:nvPr>
            <p:ph type="ftr" sz="quarter" idx="11"/>
          </p:nvPr>
        </p:nvSpPr>
        <p:spPr/>
        <p:txBody>
          <a:bodyPr/>
          <a:lstStyle/>
          <a:p>
            <a:r>
              <a:rPr lang="en-US" smtClean="0"/>
              <a:t>#</a:t>
            </a:r>
            <a:endParaRPr lang="en-US"/>
          </a:p>
        </p:txBody>
      </p:sp>
      <p:sp>
        <p:nvSpPr>
          <p:cNvPr id="9" name="Slide Number Placeholder 8"/>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1041411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10668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Webinar Title Here</a:t>
            </a:r>
            <a:endParaRPr lang="en-US" dirty="0"/>
          </a:p>
        </p:txBody>
      </p:sp>
      <p:sp>
        <p:nvSpPr>
          <p:cNvPr id="4" name="Footer Placeholder 3"/>
          <p:cNvSpPr>
            <a:spLocks noGrp="1"/>
          </p:cNvSpPr>
          <p:nvPr>
            <p:ph type="ftr" sz="quarter" idx="11"/>
          </p:nvPr>
        </p:nvSpPr>
        <p:spPr/>
        <p:txBody>
          <a:bodyPr/>
          <a:lstStyle/>
          <a:p>
            <a:r>
              <a:rPr lang="en-US" smtClean="0"/>
              <a:t>#</a:t>
            </a:r>
            <a:endParaRPr lang="en-US"/>
          </a:p>
        </p:txBody>
      </p:sp>
      <p:sp>
        <p:nvSpPr>
          <p:cNvPr id="5" name="Slide Number Placeholder 4"/>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11136759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Webinar Title Here</a:t>
            </a:r>
            <a:endParaRPr lang="en-US" dirty="0"/>
          </a:p>
        </p:txBody>
      </p:sp>
      <p:sp>
        <p:nvSpPr>
          <p:cNvPr id="3" name="Footer Placeholder 2"/>
          <p:cNvSpPr>
            <a:spLocks noGrp="1"/>
          </p:cNvSpPr>
          <p:nvPr>
            <p:ph type="ftr" sz="quarter" idx="11"/>
          </p:nvPr>
        </p:nvSpPr>
        <p:spPr/>
        <p:txBody>
          <a:bodyPr/>
          <a:lstStyle/>
          <a:p>
            <a:r>
              <a:rPr lang="en-US" smtClean="0"/>
              <a:t>#</a:t>
            </a:r>
            <a:endParaRPr lang="en-US"/>
          </a:p>
        </p:txBody>
      </p:sp>
      <p:sp>
        <p:nvSpPr>
          <p:cNvPr id="4" name="Slide Number Placeholder 3"/>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7105874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Webinar Title Here</a:t>
            </a:r>
            <a:endParaRPr lang="en-US" dirty="0"/>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28887279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Webinar Title Here</a:t>
            </a:r>
            <a:endParaRPr lang="en-US" dirty="0"/>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01723B91-CE10-4F20-890A-0852E2246859}" type="slidenum">
              <a:rPr lang="en-US" smtClean="0"/>
              <a:pPr/>
              <a:t>‹#›</a:t>
            </a:fld>
            <a:endParaRPr lang="en-US"/>
          </a:p>
        </p:txBody>
      </p:sp>
    </p:spTree>
    <p:extLst>
      <p:ext uri="{BB962C8B-B14F-4D97-AF65-F5344CB8AC3E}">
        <p14:creationId xmlns:p14="http://schemas.microsoft.com/office/powerpoint/2010/main" val="357105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33A389-63F9-4E92-A95A-25899AF6FC7C}" type="datetime1">
              <a:rPr lang="en-US" smtClean="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19693914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4D26DA-91AB-48B7-BAF8-C73D89D2D179}" type="datetime1">
              <a:rPr lang="en-US" smtClean="0"/>
              <a:pPr/>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8BCB92-4239-460A-8122-62657529D709}"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8052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0AAF42A-16E9-4597-82BF-889D2FB74B04}" type="datetime1">
              <a:rPr lang="en-US" smtClean="0"/>
              <a:pPr/>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2678315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CCD1F9-ADA9-4555-9F95-DFD40DCA31BB}" type="datetime1">
              <a:rPr lang="en-US" smtClean="0"/>
              <a:pPr/>
              <a:t>9/2/2014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113711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74DAC5-17A3-4F24-B3DB-33366362F3E9}" type="datetime1">
              <a:rPr lang="en-US" smtClean="0"/>
              <a:pPr/>
              <a:t>9/2/2014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4125268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77DD96C-6826-49D7-86DC-CA063FA3386D}" type="datetime1">
              <a:rPr lang="en-US" smtClean="0"/>
              <a:pPr/>
              <a:t>9/2/2014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2500347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7378B6D-6F17-4542-BBC0-C37B8E6D2E16}" type="datetime1">
              <a:rPr lang="en-US" smtClean="0"/>
              <a:pPr/>
              <a:t>9/2/2014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2968062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71F12-6385-426B-BC33-585309983498}" type="datetime1">
              <a:rPr lang="en-US" smtClean="0"/>
              <a:pPr/>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8BCB92-4239-460A-8122-62657529D709}" type="slidenum">
              <a:rPr lang="en-US" smtClean="0"/>
              <a:pPr/>
              <a:t>‹#›</a:t>
            </a:fld>
            <a:endParaRPr lang="en-US" dirty="0"/>
          </a:p>
        </p:txBody>
      </p:sp>
    </p:spTree>
    <p:extLst>
      <p:ext uri="{BB962C8B-B14F-4D97-AF65-F5344CB8AC3E}">
        <p14:creationId xmlns:p14="http://schemas.microsoft.com/office/powerpoint/2010/main" val="1932445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17AEEAC-0FA1-49EF-B108-DAFA3E863BF9}" type="datetime1">
              <a:rPr lang="en-US" smtClean="0"/>
              <a:pPr/>
              <a:t>9/2/2014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400">
                <a:solidFill>
                  <a:schemeClr val="tx1"/>
                </a:solidFill>
              </a:defRPr>
            </a:lvl1pPr>
          </a:lstStyle>
          <a:p>
            <a:fld id="{D38BCB92-4239-460A-8122-62657529D709}"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350045"/>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Header BG Accent 1"/>
          <p:cNvSpPr/>
          <p:nvPr/>
        </p:nvSpPr>
        <p:spPr>
          <a:xfrm>
            <a:off x="-9526" y="0"/>
            <a:ext cx="9153525" cy="1097280"/>
          </a:xfrm>
          <a:prstGeom prst="rect">
            <a:avLst/>
          </a:prstGeom>
          <a:solidFill>
            <a:srgbClr val="376092">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Arial" pitchFamily="34" charset="0"/>
              <a:cs typeface="Arial" pitchFamily="34" charset="0"/>
            </a:endParaRPr>
          </a:p>
        </p:txBody>
      </p:sp>
      <p:sp>
        <p:nvSpPr>
          <p:cNvPr id="3" name="Text Placeholder 2"/>
          <p:cNvSpPr>
            <a:spLocks noGrp="1"/>
          </p:cNvSpPr>
          <p:nvPr userDrawn="1">
            <p:ph type="body" idx="1"/>
          </p:nvPr>
        </p:nvSpPr>
        <p:spPr>
          <a:xfrm>
            <a:off x="457200" y="1600200"/>
            <a:ext cx="7924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userDrawn="1">
            <p:ph type="dt" sz="half" idx="2"/>
          </p:nvPr>
        </p:nvSpPr>
        <p:spPr>
          <a:xfrm>
            <a:off x="457200" y="6416675"/>
            <a:ext cx="2133600" cy="365125"/>
          </a:xfrm>
          <a:prstGeom prst="rect">
            <a:avLst/>
          </a:prstGeom>
        </p:spPr>
        <p:txBody>
          <a:bodyPr vert="horz" lIns="91440" tIns="45720" rIns="91440" bIns="45720" rtlCol="0" anchor="ctr"/>
          <a:lstStyle>
            <a:lvl1pPr algn="l">
              <a:defRPr sz="800">
                <a:solidFill>
                  <a:schemeClr val="tx2"/>
                </a:solidFill>
                <a:latin typeface="Arial" pitchFamily="34" charset="0"/>
                <a:cs typeface="Arial" pitchFamily="34" charset="0"/>
              </a:defRPr>
            </a:lvl1pPr>
          </a:lstStyle>
          <a:p>
            <a:r>
              <a:rPr lang="en-US" dirty="0" smtClean="0"/>
              <a:t>Webinar Title Here</a:t>
            </a:r>
            <a:endParaRPr lang="en-US" dirty="0"/>
          </a:p>
        </p:txBody>
      </p:sp>
      <p:sp>
        <p:nvSpPr>
          <p:cNvPr id="5" name="Footer Placeholder 4"/>
          <p:cNvSpPr>
            <a:spLocks noGrp="1"/>
          </p:cNvSpPr>
          <p:nvPr userDrawn="1">
            <p:ph type="ftr" sz="quarter" idx="3"/>
          </p:nvPr>
        </p:nvSpPr>
        <p:spPr>
          <a:xfrm>
            <a:off x="3124200" y="6416675"/>
            <a:ext cx="2895600" cy="365125"/>
          </a:xfrm>
          <a:prstGeom prst="rect">
            <a:avLst/>
          </a:prstGeom>
        </p:spPr>
        <p:txBody>
          <a:bodyPr vert="horz" lIns="91440" tIns="45720" rIns="91440" bIns="45720" rtlCol="0" anchor="ctr"/>
          <a:lstStyle>
            <a:lvl1pPr algn="ctr">
              <a:defRPr sz="1200">
                <a:solidFill>
                  <a:schemeClr val="bg1"/>
                </a:solidFill>
                <a:latin typeface="Arial" pitchFamily="34" charset="0"/>
                <a:cs typeface="Arial" pitchFamily="34" charset="0"/>
              </a:defRPr>
            </a:lvl1pPr>
          </a:lstStyle>
          <a:p>
            <a:r>
              <a:rPr lang="en-US" smtClean="0"/>
              <a:t>#</a:t>
            </a:r>
            <a:endParaRPr lang="en-US"/>
          </a:p>
        </p:txBody>
      </p:sp>
      <p:sp>
        <p:nvSpPr>
          <p:cNvPr id="6" name="Slide Number Placeholder 5"/>
          <p:cNvSpPr>
            <a:spLocks noGrp="1"/>
          </p:cNvSpPr>
          <p:nvPr userDrawn="1">
            <p:ph type="sldNum" sz="quarter" idx="4"/>
          </p:nvPr>
        </p:nvSpPr>
        <p:spPr>
          <a:xfrm>
            <a:off x="6324600" y="6416675"/>
            <a:ext cx="2133600" cy="365125"/>
          </a:xfrm>
          <a:prstGeom prst="rect">
            <a:avLst/>
          </a:prstGeom>
        </p:spPr>
        <p:txBody>
          <a:bodyPr vert="horz" lIns="91440" tIns="45720" rIns="91440" bIns="45720" rtlCol="0" anchor="ctr"/>
          <a:lstStyle>
            <a:lvl1pPr algn="r">
              <a:defRPr sz="1200">
                <a:solidFill>
                  <a:schemeClr val="tx1"/>
                </a:solidFill>
                <a:latin typeface="Arial" pitchFamily="34" charset="0"/>
                <a:cs typeface="Arial" pitchFamily="34" charset="0"/>
              </a:defRPr>
            </a:lvl1pPr>
          </a:lstStyle>
          <a:p>
            <a:fld id="{F5B75F7A-516D-4850-9A30-35A47BF6499A}" type="slidenum">
              <a:rPr lang="en-US" smtClean="0"/>
              <a:pPr/>
              <a:t>‹#›</a:t>
            </a:fld>
            <a:endParaRPr lang="en-US" dirty="0"/>
          </a:p>
        </p:txBody>
      </p:sp>
      <p:pic>
        <p:nvPicPr>
          <p:cNvPr id="19" name="Picture 2"/>
          <p:cNvPicPr>
            <a:picLocks noChangeAspect="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7086600" y="6400800"/>
            <a:ext cx="984849" cy="482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Tree>
    <p:extLst>
      <p:ext uri="{BB962C8B-B14F-4D97-AF65-F5344CB8AC3E}">
        <p14:creationId xmlns:p14="http://schemas.microsoft.com/office/powerpoint/2010/main" val="173234154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Lst>
  <p:timing>
    <p:tnLst>
      <p:par>
        <p:cTn id="1" dur="indefinite" restart="never" nodeType="tmRoot"/>
      </p:par>
    </p:tnLst>
  </p:timing>
  <p:hf hdr="0" dt="0"/>
  <p:txStyles>
    <p:titleStyle>
      <a:lvl1pPr algn="ctr" defTabSz="914400" rtl="0" eaLnBrk="1" latinLnBrk="0" hangingPunct="1">
        <a:spcBef>
          <a:spcPct val="0"/>
        </a:spcBef>
        <a:buNone/>
        <a:defRPr sz="2800" b="1" kern="1200" cap="none" spc="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latin typeface="Arial" pitchFamily="34" charset="0"/>
          <a:ea typeface="+mj-ea"/>
          <a:cs typeface="Arial" pitchFamily="34" charset="0"/>
        </a:defRPr>
      </a:lvl1pPr>
    </p:titleStyle>
    <p:bodyStyle>
      <a:lvl1pPr marL="342900" indent="-342900" algn="l" defTabSz="914400" rtl="0" eaLnBrk="1" latinLnBrk="0" hangingPunct="1">
        <a:spcBef>
          <a:spcPts val="600"/>
        </a:spcBef>
        <a:spcAft>
          <a:spcPts val="600"/>
        </a:spcAft>
        <a:buFont typeface="Arial" pitchFamily="34" charset="0"/>
        <a:buChar char="•"/>
        <a:defRPr sz="3200" kern="1200">
          <a:solidFill>
            <a:schemeClr val="tx2"/>
          </a:solidFill>
          <a:latin typeface="Arial" pitchFamily="34" charset="0"/>
          <a:ea typeface="+mn-ea"/>
          <a:cs typeface="Arial" pitchFamily="34" charset="0"/>
        </a:defRPr>
      </a:lvl1pPr>
      <a:lvl2pPr marL="742950" indent="-285750" algn="l" defTabSz="914400" rtl="0" eaLnBrk="1" latinLnBrk="0" hangingPunct="1">
        <a:spcBef>
          <a:spcPts val="600"/>
        </a:spcBef>
        <a:spcAft>
          <a:spcPts val="600"/>
        </a:spcAft>
        <a:buFont typeface="Arial" pitchFamily="34" charset="0"/>
        <a:buChar char="–"/>
        <a:defRPr sz="2800" kern="1200">
          <a:solidFill>
            <a:schemeClr val="tx2"/>
          </a:solidFill>
          <a:latin typeface="Arial" pitchFamily="34" charset="0"/>
          <a:ea typeface="+mn-ea"/>
          <a:cs typeface="Arial" pitchFamily="34" charset="0"/>
        </a:defRPr>
      </a:lvl2pPr>
      <a:lvl3pPr marL="1143000" indent="-228600" algn="l" defTabSz="914400" rtl="0" eaLnBrk="1" latinLnBrk="0" hangingPunct="1">
        <a:spcBef>
          <a:spcPts val="600"/>
        </a:spcBef>
        <a:spcAft>
          <a:spcPts val="600"/>
        </a:spcAft>
        <a:buFont typeface="Arial" pitchFamily="34" charset="0"/>
        <a:buChar char="•"/>
        <a:defRPr sz="2400" kern="1200">
          <a:solidFill>
            <a:schemeClr val="tx2"/>
          </a:solidFill>
          <a:latin typeface="Arial" pitchFamily="34" charset="0"/>
          <a:ea typeface="+mn-ea"/>
          <a:cs typeface="Arial" pitchFamily="34" charset="0"/>
        </a:defRPr>
      </a:lvl3pPr>
      <a:lvl4pPr marL="16002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4pPr>
      <a:lvl5pPr marL="2057400" indent="-228600" algn="l" defTabSz="914400" rtl="0" eaLnBrk="1" latinLnBrk="0" hangingPunct="1">
        <a:spcBef>
          <a:spcPts val="600"/>
        </a:spcBef>
        <a:spcAft>
          <a:spcPts val="600"/>
        </a:spcAft>
        <a:buFont typeface="Arial" pitchFamily="34" charset="0"/>
        <a:buChar char="»"/>
        <a:defRPr sz="2000" kern="1200">
          <a:solidFill>
            <a:schemeClr val="tx2"/>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doleta.gov/WIO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2.ed.gov/about/offices/list/osers/rsa/wioa-reauthorization.html" TargetMode="External"/><Relationship Id="rId5" Type="http://schemas.openxmlformats.org/officeDocument/2006/relationships/hyperlink" Target="http://www.ed.gov/AEFLA" TargetMode="External"/><Relationship Id="rId4" Type="http://schemas.openxmlformats.org/officeDocument/2006/relationships/hyperlink" Target="mailto:DOL.WIOA@dol.gov"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doleta.gov/WIOA" TargetMode="External"/><Relationship Id="rId7" Type="http://schemas.openxmlformats.org/officeDocument/2006/relationships/hyperlink" Target="https://www.workforce3one.org/view/5001422656223487776/info"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www.workforce3one.org/view/5001422656060033459/info" TargetMode="External"/><Relationship Id="rId5" Type="http://schemas.openxmlformats.org/officeDocument/2006/relationships/hyperlink" Target="https://www.workforce3one.org/view/5001422655876883499/info" TargetMode="External"/><Relationship Id="rId4" Type="http://schemas.openxmlformats.org/officeDocument/2006/relationships/hyperlink" Target="https://www.workforce3one.org/view/5001422655645011580/info"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workforce3one.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DOL.WIOA@dol.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b="1" dirty="0"/>
              <a:t>The </a:t>
            </a:r>
            <a:r>
              <a:rPr lang="en-US" sz="3200" b="1" dirty="0" smtClean="0"/>
              <a:t>Workforce Innovation </a:t>
            </a:r>
            <a:r>
              <a:rPr lang="en-US" sz="3200" b="1" dirty="0"/>
              <a:t>and Opportunity Act </a:t>
            </a:r>
            <a:endParaRPr lang="en-US" sz="3200" dirty="0"/>
          </a:p>
        </p:txBody>
      </p:sp>
      <p:sp>
        <p:nvSpPr>
          <p:cNvPr id="5" name="Subtitle 2"/>
          <p:cNvSpPr txBox="1">
            <a:spLocks/>
          </p:cNvSpPr>
          <p:nvPr/>
        </p:nvSpPr>
        <p:spPr>
          <a:xfrm>
            <a:off x="4191000" y="4572000"/>
            <a:ext cx="4953000" cy="1371600"/>
          </a:xfrm>
          <a:prstGeom prst="rect">
            <a:avLst/>
          </a:prstGeom>
        </p:spPr>
        <p:txBody>
          <a:bodyPr vert="horz" lIns="91440" tIns="45720" rIns="91440" bIns="45720" rtlCol="0">
            <a:normAutofit fontScale="92500"/>
          </a:bodyPr>
          <a:lstStyle>
            <a:lvl1pPr marL="0" indent="0" algn="ctr" defTabSz="914400" rtl="0" eaLnBrk="1" latinLnBrk="0" hangingPunct="1">
              <a:spcBef>
                <a:spcPts val="600"/>
              </a:spcBef>
              <a:spcAft>
                <a:spcPts val="600"/>
              </a:spcAft>
              <a:buFont typeface="Arial" pitchFamily="34" charset="0"/>
              <a:buNone/>
              <a:defRPr sz="3200" b="1" kern="1200">
                <a:solidFill>
                  <a:schemeClr val="tx2"/>
                </a:solidFill>
                <a:latin typeface="Arial" pitchFamily="34" charset="0"/>
                <a:ea typeface="+mn-ea"/>
                <a:cs typeface="Arial" pitchFamily="34" charset="0"/>
              </a:defRPr>
            </a:lvl1pPr>
            <a:lvl2pPr marL="457200" indent="0" algn="ctr" defTabSz="914400" rtl="0" eaLnBrk="1" latinLnBrk="0" hangingPunct="1">
              <a:spcBef>
                <a:spcPts val="600"/>
              </a:spcBef>
              <a:spcAft>
                <a:spcPts val="600"/>
              </a:spcAft>
              <a:buFont typeface="Arial" pitchFamily="34" charset="0"/>
              <a:buNone/>
              <a:defRPr sz="2800" kern="1200">
                <a:solidFill>
                  <a:schemeClr val="tx1">
                    <a:tint val="75000"/>
                  </a:schemeClr>
                </a:solidFill>
                <a:latin typeface="Arial" pitchFamily="34" charset="0"/>
                <a:ea typeface="+mn-ea"/>
                <a:cs typeface="Arial" pitchFamily="34" charset="0"/>
              </a:defRPr>
            </a:lvl2pPr>
            <a:lvl3pPr marL="914400" indent="0" algn="ctr" defTabSz="914400" rtl="0" eaLnBrk="1" latinLnBrk="0" hangingPunct="1">
              <a:spcBef>
                <a:spcPts val="600"/>
              </a:spcBef>
              <a:spcAft>
                <a:spcPts val="600"/>
              </a:spcAft>
              <a:buFont typeface="Arial" pitchFamily="34" charset="0"/>
              <a:buNone/>
              <a:defRPr sz="2400" kern="1200">
                <a:solidFill>
                  <a:schemeClr val="tx1">
                    <a:tint val="75000"/>
                  </a:schemeClr>
                </a:solidFill>
                <a:latin typeface="Arial" pitchFamily="34" charset="0"/>
                <a:ea typeface="+mn-ea"/>
                <a:cs typeface="Arial" pitchFamily="34" charset="0"/>
              </a:defRPr>
            </a:lvl3pPr>
            <a:lvl4pPr marL="1371600" indent="0" algn="ctr" defTabSz="914400" rtl="0" eaLnBrk="1" latinLnBrk="0" hangingPunct="1">
              <a:spcBef>
                <a:spcPts val="600"/>
              </a:spcBef>
              <a:spcAft>
                <a:spcPts val="600"/>
              </a:spcAft>
              <a:buFont typeface="Arial" pitchFamily="34" charset="0"/>
              <a:buNone/>
              <a:defRPr sz="2000" kern="1200">
                <a:solidFill>
                  <a:schemeClr val="tx1">
                    <a:tint val="75000"/>
                  </a:schemeClr>
                </a:solidFill>
                <a:latin typeface="Arial" pitchFamily="34" charset="0"/>
                <a:ea typeface="+mn-ea"/>
                <a:cs typeface="Arial" pitchFamily="34" charset="0"/>
              </a:defRPr>
            </a:lvl4pPr>
            <a:lvl5pPr marL="1828800" indent="0" algn="ctr" defTabSz="914400" rtl="0" eaLnBrk="1" latinLnBrk="0" hangingPunct="1">
              <a:spcBef>
                <a:spcPts val="600"/>
              </a:spcBef>
              <a:spcAft>
                <a:spcPts val="600"/>
              </a:spcAft>
              <a:buFont typeface="Arial" pitchFamily="34" charset="0"/>
              <a:buNone/>
              <a:defRPr sz="2000"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t>Stakeholder Consultation Series:</a:t>
            </a:r>
          </a:p>
          <a:p>
            <a:r>
              <a:rPr lang="en-US" sz="2400" dirty="0"/>
              <a:t>Services to Individuals with Disabilities</a:t>
            </a:r>
          </a:p>
        </p:txBody>
      </p:sp>
      <p:sp>
        <p:nvSpPr>
          <p:cNvPr id="6" name="TextBox 5"/>
          <p:cNvSpPr txBox="1"/>
          <p:nvPr/>
        </p:nvSpPr>
        <p:spPr>
          <a:xfrm>
            <a:off x="4191000" y="5943600"/>
            <a:ext cx="4953000" cy="400110"/>
          </a:xfrm>
          <a:prstGeom prst="rect">
            <a:avLst/>
          </a:prstGeom>
          <a:noFill/>
        </p:spPr>
        <p:txBody>
          <a:bodyPr wrap="square" rtlCol="0">
            <a:spAutoFit/>
          </a:bodyPr>
          <a:lstStyle/>
          <a:p>
            <a:pPr algn="ctr"/>
            <a:r>
              <a:rPr lang="en-US" sz="2000" b="1" dirty="0" smtClean="0">
                <a:latin typeface="Arial" panose="020B0604020202020204" pitchFamily="34" charset="0"/>
                <a:cs typeface="Arial" panose="020B0604020202020204" pitchFamily="34" charset="0"/>
              </a:rPr>
              <a:t>9-2-14</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66052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Provisions Related to Disability</a:t>
            </a:r>
            <a:endParaRPr lang="en-US" sz="4000" b="1" dirty="0"/>
          </a:p>
        </p:txBody>
      </p:sp>
      <p:sp>
        <p:nvSpPr>
          <p:cNvPr id="3" name="Content Placeholder 2"/>
          <p:cNvSpPr>
            <a:spLocks noGrp="1"/>
          </p:cNvSpPr>
          <p:nvPr>
            <p:ph idx="1"/>
          </p:nvPr>
        </p:nvSpPr>
        <p:spPr>
          <a:xfrm>
            <a:off x="822959" y="1845734"/>
            <a:ext cx="8244841" cy="4478866"/>
          </a:xfrm>
        </p:spPr>
        <p:txBody>
          <a:bodyPr>
            <a:noAutofit/>
          </a:bodyPr>
          <a:lstStyle/>
          <a:p>
            <a:r>
              <a:rPr lang="en-US" sz="2400" i="1" dirty="0" smtClean="0"/>
              <a:t>WIOA increases individuals with disabilities’ access to high quality workforce services and prepares them for competitive integrated employment.</a:t>
            </a:r>
            <a:r>
              <a:rPr lang="en-US" sz="2400" dirty="0" smtClean="0"/>
              <a:t> </a:t>
            </a:r>
          </a:p>
          <a:p>
            <a:pPr marL="166688" lvl="0" indent="-166688">
              <a:buFont typeface="Wingdings" pitchFamily="2" charset="2"/>
              <a:buChar char="§"/>
            </a:pPr>
            <a:r>
              <a:rPr lang="en-US" dirty="0" smtClean="0"/>
              <a:t>One-Stop career centers will provide physical and programmatic accessibility to employment and training services for individuals with disabilities and implement new Section 188 (non-discrimination) requirements related to:</a:t>
            </a:r>
          </a:p>
          <a:p>
            <a:pPr marL="403225" lvl="0" indent="-225425">
              <a:buFont typeface="Tahoma" panose="020B0604030504040204" pitchFamily="34" charset="0"/>
              <a:buChar char="–"/>
            </a:pPr>
            <a:r>
              <a:rPr lang="en-US" sz="1800" dirty="0" smtClean="0"/>
              <a:t>functions of the local boards.</a:t>
            </a:r>
          </a:p>
          <a:p>
            <a:pPr marL="403225" lvl="0" indent="-225425">
              <a:buFont typeface="Tahoma" panose="020B0604030504040204" pitchFamily="34" charset="0"/>
              <a:buChar char="–"/>
            </a:pPr>
            <a:r>
              <a:rPr lang="en-US" sz="1800" dirty="0" smtClean="0"/>
              <a:t> local plan content.</a:t>
            </a:r>
          </a:p>
          <a:p>
            <a:pPr marL="403225" indent="-225425">
              <a:buFont typeface="Tahoma" panose="020B0604030504040204" pitchFamily="34" charset="0"/>
              <a:buChar char="–"/>
            </a:pPr>
            <a:r>
              <a:rPr lang="en-US" sz="1800" dirty="0" smtClean="0"/>
              <a:t>certification, at least every three years, of the One-Stop career centers to include an assessment of physical and programmatic accessibility in accordance with Secton188.</a:t>
            </a:r>
          </a:p>
          <a:p>
            <a:pPr lvl="0">
              <a:buFont typeface="Arial" pitchFamily="34" charset="0"/>
              <a:buChar char="•"/>
            </a:pPr>
            <a:endParaRPr lang="en-US" dirty="0" smtClean="0"/>
          </a:p>
          <a:p>
            <a:pPr lvl="0">
              <a:buFont typeface="Arial" pitchFamily="34" charset="0"/>
              <a:buChar char="•"/>
            </a:pPr>
            <a:endParaRPr lang="en-US" dirty="0" smtClean="0"/>
          </a:p>
          <a:p>
            <a:pPr lvl="0">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10</a:t>
            </a:fld>
            <a:endParaRPr lang="en-US" dirty="0"/>
          </a:p>
        </p:txBody>
      </p:sp>
    </p:spTree>
    <p:extLst>
      <p:ext uri="{BB962C8B-B14F-4D97-AF65-F5344CB8AC3E}">
        <p14:creationId xmlns:p14="http://schemas.microsoft.com/office/powerpoint/2010/main" val="3379377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Provisions Related to Disability</a:t>
            </a:r>
            <a:endParaRPr lang="en-US" sz="4000" dirty="0"/>
          </a:p>
        </p:txBody>
      </p:sp>
      <p:sp>
        <p:nvSpPr>
          <p:cNvPr id="3" name="Content Placeholder 2"/>
          <p:cNvSpPr>
            <a:spLocks noGrp="1"/>
          </p:cNvSpPr>
          <p:nvPr>
            <p:ph idx="1"/>
          </p:nvPr>
        </p:nvSpPr>
        <p:spPr>
          <a:xfrm>
            <a:off x="822959" y="1845734"/>
            <a:ext cx="8168641" cy="4402666"/>
          </a:xfrm>
        </p:spPr>
        <p:txBody>
          <a:bodyPr>
            <a:normAutofit/>
          </a:bodyPr>
          <a:lstStyle/>
          <a:p>
            <a:pPr marL="225425" lvl="0" indent="-225425">
              <a:spcAft>
                <a:spcPts val="600"/>
              </a:spcAft>
              <a:buFont typeface="Wingdings" pitchFamily="2" charset="2"/>
              <a:buChar char="§"/>
            </a:pPr>
            <a:r>
              <a:rPr lang="en-US" sz="2400" dirty="0" smtClean="0"/>
              <a:t>The unified state plan must include all the core programs, including Vocational Rehabilitation (VR) and Adult Education.  Among the requirements for the unified state plan is to:</a:t>
            </a:r>
          </a:p>
          <a:p>
            <a:pPr marL="511175" lvl="1" indent="-311150">
              <a:spcAft>
                <a:spcPts val="1200"/>
              </a:spcAft>
              <a:buFont typeface="Tahoma" panose="020B0604030504040204" pitchFamily="34" charset="0"/>
              <a:buChar char="–"/>
            </a:pPr>
            <a:r>
              <a:rPr lang="en-US" sz="2200" dirty="0" smtClean="0"/>
              <a:t>describe how the one-stop delivery system will comply with Section   188 (non-discrimination) regarding physical and programmatic accessibility of facilities, programs, services, technology, and materials for individuals with disabilities.</a:t>
            </a:r>
          </a:p>
          <a:p>
            <a:pPr marL="225425" indent="-225425">
              <a:buFont typeface="Wingdings" pitchFamily="2" charset="2"/>
              <a:buChar char="§"/>
            </a:pPr>
            <a:r>
              <a:rPr lang="en-US" sz="2400" dirty="0" smtClean="0"/>
              <a:t>Youth with disabilities will receive extensive pre-employment transition services so they can successfully obtain competitive integrated employment.</a:t>
            </a:r>
          </a:p>
          <a:p>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11</a:t>
            </a:fld>
            <a:endParaRPr lang="en-US" dirty="0"/>
          </a:p>
        </p:txBody>
      </p:sp>
    </p:spTree>
    <p:extLst>
      <p:ext uri="{BB962C8B-B14F-4D97-AF65-F5344CB8AC3E}">
        <p14:creationId xmlns:p14="http://schemas.microsoft.com/office/powerpoint/2010/main" val="4767708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543800" cy="1450757"/>
          </a:xfrm>
        </p:spPr>
        <p:txBody>
          <a:bodyPr>
            <a:normAutofit/>
          </a:bodyPr>
          <a:lstStyle/>
          <a:p>
            <a:r>
              <a:rPr lang="en-US" sz="4000" b="1" dirty="0" smtClean="0"/>
              <a:t>Provisions Related to Disability</a:t>
            </a:r>
            <a:endParaRPr lang="en-US" sz="4000"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12</a:t>
            </a:fld>
            <a:endParaRPr lang="en-US" dirty="0"/>
          </a:p>
        </p:txBody>
      </p:sp>
      <p:sp>
        <p:nvSpPr>
          <p:cNvPr id="6" name="Content Placeholder 5"/>
          <p:cNvSpPr>
            <a:spLocks noGrp="1"/>
          </p:cNvSpPr>
          <p:nvPr>
            <p:ph idx="1"/>
          </p:nvPr>
        </p:nvSpPr>
        <p:spPr>
          <a:xfrm>
            <a:off x="822959" y="1845734"/>
            <a:ext cx="8321041" cy="3810274"/>
          </a:xfrm>
          <a:prstGeom prst="rect">
            <a:avLst/>
          </a:prstGeom>
        </p:spPr>
        <p:txBody>
          <a:bodyPr wrap="square">
            <a:spAutoFit/>
          </a:bodyPr>
          <a:lstStyle/>
          <a:p>
            <a:pPr marL="225425" lvl="0" indent="-225425">
              <a:spcAft>
                <a:spcPts val="600"/>
              </a:spcAft>
              <a:buFont typeface="Wingdings" pitchFamily="2" charset="2"/>
              <a:buChar char="§"/>
            </a:pPr>
            <a:r>
              <a:rPr lang="en-US" sz="2800" dirty="0" smtClean="0"/>
              <a:t>Supports disconnected youth, of which youth with disabilities comprise a high percent, by:</a:t>
            </a:r>
          </a:p>
          <a:p>
            <a:pPr marL="569913" lvl="1" indent="-285750">
              <a:spcAft>
                <a:spcPts val="1800"/>
              </a:spcAft>
              <a:buFont typeface="Tahoma" panose="020B0604030504040204" pitchFamily="34" charset="0"/>
              <a:buChar char="–"/>
            </a:pPr>
            <a:r>
              <a:rPr lang="en-US" sz="2400" dirty="0" smtClean="0"/>
              <a:t>Requiring local areas to increase percentage of youth formula funds used to serve out of-school youth to 75% versus 30% under WIA.</a:t>
            </a:r>
          </a:p>
          <a:p>
            <a:pPr marL="569913" lvl="1" indent="-285750">
              <a:spcAft>
                <a:spcPts val="1800"/>
              </a:spcAft>
              <a:buFont typeface="Tahoma" panose="020B0604030504040204" pitchFamily="34" charset="0"/>
              <a:buChar char="–"/>
            </a:pPr>
            <a:r>
              <a:rPr lang="en-US" sz="2400" dirty="0" smtClean="0"/>
              <a:t>Requiring local areas to spend at lest 20% of youth formula funds on work experience activities.</a:t>
            </a:r>
          </a:p>
          <a:p>
            <a:pPr marL="569913" lvl="1" indent="-285750">
              <a:buFont typeface="Tahoma" panose="020B0604030504040204" pitchFamily="34" charset="0"/>
              <a:buChar char="–"/>
            </a:pPr>
            <a:r>
              <a:rPr lang="en-US" sz="2400" dirty="0" smtClean="0"/>
              <a:t>Providing additional allowable activities including financial literacy education and entrepreneurial training.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Provisions Related to Disability</a:t>
            </a:r>
            <a:endParaRPr lang="en-US" sz="4000" dirty="0"/>
          </a:p>
        </p:txBody>
      </p:sp>
      <p:sp>
        <p:nvSpPr>
          <p:cNvPr id="3" name="Content Placeholder 2"/>
          <p:cNvSpPr>
            <a:spLocks noGrp="1"/>
          </p:cNvSpPr>
          <p:nvPr>
            <p:ph idx="1"/>
          </p:nvPr>
        </p:nvSpPr>
        <p:spPr>
          <a:xfrm>
            <a:off x="822959" y="1845734"/>
            <a:ext cx="8321041" cy="4478866"/>
          </a:xfrm>
        </p:spPr>
        <p:txBody>
          <a:bodyPr>
            <a:normAutofit/>
          </a:bodyPr>
          <a:lstStyle/>
          <a:p>
            <a:pPr marL="285750" indent="-285750">
              <a:spcAft>
                <a:spcPts val="1200"/>
              </a:spcAft>
              <a:buFont typeface="Wingdings" pitchFamily="2" charset="2"/>
              <a:buChar char="§"/>
            </a:pPr>
            <a:r>
              <a:rPr lang="en-US" sz="2400" dirty="0" smtClean="0"/>
              <a:t>State vocational rehabilitation agencies will set aside at least 15% of funding to provide transition services to youth with disabilities.  </a:t>
            </a:r>
          </a:p>
          <a:p>
            <a:pPr marL="285750" lvl="0" indent="-285750">
              <a:spcAft>
                <a:spcPts val="600"/>
              </a:spcAft>
              <a:buFont typeface="Wingdings" pitchFamily="2" charset="2"/>
              <a:buChar char="§"/>
            </a:pPr>
            <a:r>
              <a:rPr lang="en-US" sz="2400" dirty="0" smtClean="0">
                <a:solidFill>
                  <a:schemeClr val="tx1"/>
                </a:solidFill>
              </a:rPr>
              <a:t>Local workforce development boards may designate a standing committee to: </a:t>
            </a:r>
          </a:p>
          <a:p>
            <a:pPr marL="747713" lvl="1" indent="-298450">
              <a:spcAft>
                <a:spcPts val="1200"/>
              </a:spcAft>
              <a:buFont typeface="Tahoma" panose="020B0604030504040204" pitchFamily="34" charset="0"/>
              <a:buChar char="–"/>
            </a:pPr>
            <a:r>
              <a:rPr lang="en-US" sz="2200" dirty="0" smtClean="0">
                <a:solidFill>
                  <a:schemeClr val="tx1"/>
                </a:solidFill>
              </a:rPr>
              <a:t>provide information and assist with operational and other issues related to compliance with non-discrimination and applicable accessibility requirements.</a:t>
            </a:r>
          </a:p>
          <a:p>
            <a:pPr marL="747713" lvl="1" indent="-298450">
              <a:buFont typeface="Tahoma" panose="020B0604030504040204" pitchFamily="34" charset="0"/>
              <a:buChar char="–"/>
            </a:pPr>
            <a:r>
              <a:rPr lang="en-US" sz="2200" dirty="0" smtClean="0">
                <a:solidFill>
                  <a:schemeClr val="tx1"/>
                </a:solidFill>
              </a:rPr>
              <a:t>provide input regarding appropriate training for staff on these issues.</a:t>
            </a:r>
            <a:endParaRPr lang="en-US" sz="2200" dirty="0">
              <a:solidFill>
                <a:schemeClr val="tx1"/>
              </a:solidFill>
            </a:endParaRPr>
          </a:p>
        </p:txBody>
      </p:sp>
      <p:sp>
        <p:nvSpPr>
          <p:cNvPr id="4" name="Slide Number Placeholder 3"/>
          <p:cNvSpPr>
            <a:spLocks noGrp="1"/>
          </p:cNvSpPr>
          <p:nvPr>
            <p:ph type="sldNum" sz="quarter" idx="12"/>
          </p:nvPr>
        </p:nvSpPr>
        <p:spPr/>
        <p:txBody>
          <a:bodyPr/>
          <a:lstStyle/>
          <a:p>
            <a:fld id="{D38BCB92-4239-460A-8122-62657529D709}"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Provisions Related to Disability</a:t>
            </a:r>
            <a:endParaRPr lang="en-US" sz="4000" dirty="0"/>
          </a:p>
        </p:txBody>
      </p:sp>
      <p:sp>
        <p:nvSpPr>
          <p:cNvPr id="3" name="Content Placeholder 2"/>
          <p:cNvSpPr>
            <a:spLocks noGrp="1"/>
          </p:cNvSpPr>
          <p:nvPr>
            <p:ph idx="1"/>
          </p:nvPr>
        </p:nvSpPr>
        <p:spPr>
          <a:xfrm>
            <a:off x="822959" y="1845734"/>
            <a:ext cx="8168641" cy="4326466"/>
          </a:xfrm>
        </p:spPr>
        <p:txBody>
          <a:bodyPr>
            <a:noAutofit/>
          </a:bodyPr>
          <a:lstStyle/>
          <a:p>
            <a:pPr marL="285750" lvl="0" indent="-285750">
              <a:buFont typeface="Wingdings" pitchFamily="2" charset="2"/>
              <a:buChar char="§"/>
            </a:pPr>
            <a:r>
              <a:rPr lang="en-US" sz="3600" dirty="0" smtClean="0"/>
              <a:t>Establishes a committee to advise the Secretary of Labor on strategies to increase competitive integrated employment for individuals with disabilities.</a:t>
            </a:r>
          </a:p>
          <a:p>
            <a:pPr marL="747713" lvl="2" indent="-304800">
              <a:buFont typeface="Tahoma" panose="020B0604030504040204" pitchFamily="34" charset="0"/>
              <a:buChar char="–"/>
              <a:tabLst>
                <a:tab pos="795338" algn="l"/>
              </a:tabLst>
            </a:pPr>
            <a:r>
              <a:rPr lang="en-US" sz="3200" dirty="0" smtClean="0"/>
              <a:t>Includes Office of Disability Employment Policy, Wage and Hour Division, and ETA.</a:t>
            </a:r>
            <a:endParaRPr lang="en-US" sz="3200"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Discussion Questions</a:t>
            </a:r>
            <a:endParaRPr lang="en-US" sz="4000" b="1" dirty="0"/>
          </a:p>
        </p:txBody>
      </p:sp>
      <p:sp>
        <p:nvSpPr>
          <p:cNvPr id="3" name="Content Placeholder 2"/>
          <p:cNvSpPr>
            <a:spLocks noGrp="1"/>
          </p:cNvSpPr>
          <p:nvPr>
            <p:ph idx="1"/>
          </p:nvPr>
        </p:nvSpPr>
        <p:spPr/>
        <p:txBody>
          <a:bodyPr>
            <a:normAutofit fontScale="92500" lnSpcReduction="10000"/>
          </a:bodyPr>
          <a:lstStyle/>
          <a:p>
            <a:pPr marL="457200" lvl="0" indent="-457200">
              <a:buFont typeface="+mj-lt"/>
              <a:buAutoNum type="arabicPeriod"/>
            </a:pPr>
            <a:r>
              <a:rPr lang="en-US" sz="2200" dirty="0" smtClean="0"/>
              <a:t>What have been effective service delivery strategies for integrating customers with disabilities under WIA?</a:t>
            </a:r>
          </a:p>
          <a:p>
            <a:pPr marL="457200" lvl="0" indent="-457200">
              <a:buFont typeface="+mj-lt"/>
              <a:buAutoNum type="arabicPeriod"/>
            </a:pPr>
            <a:r>
              <a:rPr lang="en-US" sz="2200" dirty="0" smtClean="0"/>
              <a:t>What regulations or supports would assist your workforce system to be more welcoming to job seekers with disabilities? </a:t>
            </a:r>
          </a:p>
          <a:p>
            <a:pPr marL="457200" indent="-457200">
              <a:buFont typeface="+mj-lt"/>
              <a:buAutoNum type="arabicPeriod"/>
            </a:pPr>
            <a:r>
              <a:rPr lang="en-US" sz="2200" dirty="0" smtClean="0"/>
              <a:t>Under the Workforce Innovation and Opportunity Act (WIOA) local boards may establish standing committees geared to individuals with disabilities, including issues regarding Section 188 compliance and applicable ADA provisions, for providing programmatic and physical access to the services, programs, and activities of the AJC Network, as well as appropriate staff training on providing supports for/ accommodations to, and finding employment opportunities for individuals with disabilities.  What suggestions or concerns do you have about the establishment of such committees?</a:t>
            </a:r>
          </a:p>
          <a:p>
            <a:pPr marL="457200" lvl="0" indent="-457200">
              <a:buFont typeface="+mj-lt"/>
              <a:buAutoNum type="arabicPeriod"/>
            </a:pPr>
            <a:endParaRPr lang="en-US" sz="2200"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15</a:t>
            </a:fld>
            <a:endParaRPr lang="en-US" dirty="0"/>
          </a:p>
        </p:txBody>
      </p:sp>
    </p:spTree>
    <p:extLst>
      <p:ext uri="{BB962C8B-B14F-4D97-AF65-F5344CB8AC3E}">
        <p14:creationId xmlns:p14="http://schemas.microsoft.com/office/powerpoint/2010/main" val="15028149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Discussion Questions</a:t>
            </a:r>
            <a:endParaRPr lang="en-US" sz="4000" dirty="0"/>
          </a:p>
        </p:txBody>
      </p:sp>
      <p:sp>
        <p:nvSpPr>
          <p:cNvPr id="3" name="Content Placeholder 2"/>
          <p:cNvSpPr>
            <a:spLocks noGrp="1"/>
          </p:cNvSpPr>
          <p:nvPr>
            <p:ph idx="1"/>
          </p:nvPr>
        </p:nvSpPr>
        <p:spPr/>
        <p:txBody>
          <a:bodyPr>
            <a:normAutofit/>
          </a:bodyPr>
          <a:lstStyle/>
          <a:p>
            <a:pPr marL="457200" lvl="0" indent="-457200">
              <a:buFont typeface="+mj-lt"/>
              <a:buAutoNum type="arabicPeriod" startAt="4"/>
            </a:pPr>
            <a:r>
              <a:rPr lang="en-US" dirty="0" smtClean="0"/>
              <a:t>One ongoing challenge has been that individuals with disabilities, especially non-visible disabilities, opt not to self-identify when using general service delivery systems such as the  public workforce system.  With all programs moving to common intake, what suggestions do you have to get more job seekers to disclose their disability?</a:t>
            </a:r>
          </a:p>
          <a:p>
            <a:pPr marL="457200" lvl="0" indent="-457200">
              <a:buFont typeface="+mj-lt"/>
              <a:buAutoNum type="arabicPeriod" startAt="4"/>
            </a:pPr>
            <a:r>
              <a:rPr lang="en-US" dirty="0" smtClean="0"/>
              <a:t>What are effective strategies that you have implemented to facilitate collaborative service delivery between the public workforce partners, including Vocational Rehabilitation, to leverage funds to provide workforce services to adults and youth with disabilities?  What strategies do you suggest to overcome any challenges? </a:t>
            </a:r>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Discussion Questions</a:t>
            </a:r>
            <a:endParaRPr lang="en-US" sz="4000" dirty="0"/>
          </a:p>
        </p:txBody>
      </p:sp>
      <p:sp>
        <p:nvSpPr>
          <p:cNvPr id="3" name="Content Placeholder 2"/>
          <p:cNvSpPr>
            <a:spLocks noGrp="1"/>
          </p:cNvSpPr>
          <p:nvPr>
            <p:ph idx="1"/>
          </p:nvPr>
        </p:nvSpPr>
        <p:spPr/>
        <p:txBody>
          <a:bodyPr>
            <a:normAutofit/>
          </a:bodyPr>
          <a:lstStyle/>
          <a:p>
            <a:pPr marL="457200" lvl="0" indent="-457200">
              <a:buFont typeface="+mj-lt"/>
              <a:buAutoNum type="arabicPeriod" startAt="6"/>
            </a:pPr>
            <a:r>
              <a:rPr lang="en-US" dirty="0" smtClean="0"/>
              <a:t>What opportunities and specific strategies do you see for the public workforce system to partner with independent living centers and other disability-related organizations?  </a:t>
            </a:r>
          </a:p>
          <a:p>
            <a:pPr marL="457200" lvl="0" indent="-457200">
              <a:buFont typeface="+mj-lt"/>
              <a:buAutoNum type="arabicPeriod" startAt="6"/>
            </a:pPr>
            <a:r>
              <a:rPr lang="en-US" dirty="0" smtClean="0"/>
              <a:t>Is there anything else you want us to share with us today?</a:t>
            </a:r>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Technical Assistance Tools and Resources</a:t>
            </a:r>
            <a:endParaRPr lang="en-US" sz="4000" b="1" dirty="0"/>
          </a:p>
        </p:txBody>
      </p:sp>
      <p:sp>
        <p:nvSpPr>
          <p:cNvPr id="3" name="Content Placeholder 2"/>
          <p:cNvSpPr>
            <a:spLocks noGrp="1"/>
          </p:cNvSpPr>
          <p:nvPr>
            <p:ph idx="1"/>
          </p:nvPr>
        </p:nvSpPr>
        <p:spPr>
          <a:xfrm>
            <a:off x="822959" y="1845734"/>
            <a:ext cx="8168641" cy="4478866"/>
          </a:xfrm>
        </p:spPr>
        <p:txBody>
          <a:bodyPr>
            <a:normAutofit/>
          </a:bodyPr>
          <a:lstStyle/>
          <a:p>
            <a:pPr marL="225425" indent="-225425">
              <a:spcAft>
                <a:spcPts val="600"/>
              </a:spcAft>
              <a:buFont typeface="Wingdings" panose="05000000000000000000" pitchFamily="2" charset="2"/>
              <a:buChar char="§"/>
            </a:pPr>
            <a:r>
              <a:rPr lang="en-US" sz="2800" dirty="0" smtClean="0">
                <a:solidFill>
                  <a:schemeClr val="tx2"/>
                </a:solidFill>
              </a:rPr>
              <a:t>Department of Labor</a:t>
            </a:r>
          </a:p>
          <a:p>
            <a:pPr marL="463550" lvl="1" indent="-225425">
              <a:spcAft>
                <a:spcPts val="1200"/>
              </a:spcAft>
              <a:buFont typeface="Tahoma" panose="020B0604030504040204" pitchFamily="34" charset="0"/>
              <a:buChar char="–"/>
            </a:pPr>
            <a:r>
              <a:rPr lang="en-US" sz="2400" dirty="0" smtClean="0">
                <a:solidFill>
                  <a:schemeClr val="tx2"/>
                </a:solidFill>
              </a:rPr>
              <a:t>WIOA Resource Page (</a:t>
            </a:r>
            <a:r>
              <a:rPr lang="en-US" sz="2400" dirty="0" smtClean="0">
                <a:hlinkClick r:id="rId3"/>
              </a:rPr>
              <a:t>www.doleta.gov/WIOA</a:t>
            </a:r>
            <a:r>
              <a:rPr lang="en-US" sz="2400" dirty="0" smtClean="0">
                <a:solidFill>
                  <a:schemeClr val="tx2"/>
                </a:solidFill>
              </a:rPr>
              <a:t>)</a:t>
            </a:r>
          </a:p>
          <a:p>
            <a:pPr marL="463550" lvl="1" indent="-225425">
              <a:spcAft>
                <a:spcPts val="1200"/>
              </a:spcAft>
              <a:buFont typeface="Tahoma" panose="020B0604030504040204" pitchFamily="34" charset="0"/>
              <a:buChar char="–"/>
            </a:pPr>
            <a:r>
              <a:rPr lang="en-US" sz="2400" dirty="0" smtClean="0">
                <a:solidFill>
                  <a:schemeClr val="tx2"/>
                </a:solidFill>
              </a:rPr>
              <a:t>WIOA Dedicated Email (</a:t>
            </a:r>
            <a:r>
              <a:rPr lang="en-US" sz="2400" dirty="0" smtClean="0">
                <a:hlinkClick r:id="rId4"/>
              </a:rPr>
              <a:t>DOL.WIOA@dol.gov</a:t>
            </a:r>
            <a:r>
              <a:rPr lang="en-US" sz="2400" dirty="0" smtClean="0">
                <a:solidFill>
                  <a:schemeClr val="tx2"/>
                </a:solidFill>
              </a:rPr>
              <a:t>)</a:t>
            </a:r>
          </a:p>
          <a:p>
            <a:pPr marL="225425" indent="-225425">
              <a:spcAft>
                <a:spcPts val="600"/>
              </a:spcAft>
              <a:buFont typeface="Wingdings" panose="05000000000000000000" pitchFamily="2" charset="2"/>
              <a:buChar char="§"/>
            </a:pPr>
            <a:r>
              <a:rPr lang="en-US" sz="2800" dirty="0" smtClean="0">
                <a:solidFill>
                  <a:schemeClr val="tx2"/>
                </a:solidFill>
              </a:rPr>
              <a:t>Department of Education</a:t>
            </a:r>
          </a:p>
          <a:p>
            <a:pPr marL="463550" lvl="1" indent="-225425">
              <a:spcAft>
                <a:spcPts val="1200"/>
              </a:spcAft>
              <a:buFont typeface="Tahoma" panose="020B0604030504040204" pitchFamily="34" charset="0"/>
              <a:buChar char="–"/>
            </a:pPr>
            <a:r>
              <a:rPr lang="en-US" sz="2400" dirty="0" smtClean="0">
                <a:solidFill>
                  <a:schemeClr val="tx2"/>
                </a:solidFill>
              </a:rPr>
              <a:t>Office of Career, Technical, and </a:t>
            </a:r>
            <a:r>
              <a:rPr lang="en-US" sz="2400" dirty="0">
                <a:solidFill>
                  <a:schemeClr val="tx2"/>
                </a:solidFill>
              </a:rPr>
              <a:t>Adult </a:t>
            </a:r>
            <a:r>
              <a:rPr lang="en-US" sz="2400" dirty="0" smtClean="0">
                <a:solidFill>
                  <a:schemeClr val="tx2"/>
                </a:solidFill>
              </a:rPr>
              <a:t>Education’s WIOA Resource Page (</a:t>
            </a:r>
            <a:r>
              <a:rPr lang="en-US" sz="2400" dirty="0" smtClean="0">
                <a:hlinkClick r:id="rId5"/>
              </a:rPr>
              <a:t>http://www.ed.gov/AEFLA</a:t>
            </a:r>
            <a:r>
              <a:rPr lang="en-US" sz="2400" dirty="0" smtClean="0">
                <a:solidFill>
                  <a:schemeClr val="tx2"/>
                </a:solidFill>
              </a:rPr>
              <a:t>) </a:t>
            </a:r>
          </a:p>
          <a:p>
            <a:pPr marL="463550" lvl="1" indent="-225425">
              <a:buFont typeface="Tahoma" panose="020B0604030504040204" pitchFamily="34" charset="0"/>
              <a:buChar char="–"/>
            </a:pPr>
            <a:r>
              <a:rPr lang="en-US" sz="2400" dirty="0" smtClean="0">
                <a:solidFill>
                  <a:schemeClr val="tx2"/>
                </a:solidFill>
              </a:rPr>
              <a:t>Rehabilitation Services Administration’s WIOA </a:t>
            </a:r>
            <a:r>
              <a:rPr lang="en-US" sz="2400" dirty="0">
                <a:solidFill>
                  <a:schemeClr val="tx2"/>
                </a:solidFill>
              </a:rPr>
              <a:t>Resource Page (</a:t>
            </a:r>
            <a:r>
              <a:rPr lang="en-US" sz="2400" dirty="0">
                <a:hlinkClick r:id="rId6"/>
              </a:rPr>
              <a:t>http://</a:t>
            </a:r>
            <a:r>
              <a:rPr lang="en-US" sz="2400" dirty="0" smtClean="0">
                <a:hlinkClick r:id="rId6"/>
              </a:rPr>
              <a:t>www2.ed.gov/about/offices/list/osers/rsa/wioa-reauthorization.html</a:t>
            </a:r>
            <a:r>
              <a:rPr lang="en-US" sz="2400" dirty="0" smtClean="0">
                <a:solidFill>
                  <a:schemeClr val="tx2"/>
                </a:solidFill>
              </a:rPr>
              <a:t>) </a:t>
            </a:r>
          </a:p>
        </p:txBody>
      </p:sp>
      <p:sp>
        <p:nvSpPr>
          <p:cNvPr id="4" name="Slide Number Placeholder 3"/>
          <p:cNvSpPr>
            <a:spLocks noGrp="1"/>
          </p:cNvSpPr>
          <p:nvPr>
            <p:ph type="sldNum" sz="quarter" idx="12"/>
          </p:nvPr>
        </p:nvSpPr>
        <p:spPr/>
        <p:txBody>
          <a:bodyPr/>
          <a:lstStyle/>
          <a:p>
            <a:fld id="{D38BCB92-4239-460A-8122-62657529D709}" type="slidenum">
              <a:rPr lang="en-US" smtClean="0"/>
              <a:t>18</a:t>
            </a:fld>
            <a:endParaRPr lang="en-US"/>
          </a:p>
        </p:txBody>
      </p:sp>
    </p:spTree>
    <p:extLst>
      <p:ext uri="{BB962C8B-B14F-4D97-AF65-F5344CB8AC3E}">
        <p14:creationId xmlns:p14="http://schemas.microsoft.com/office/powerpoint/2010/main" val="3985271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Stakeholder Engagement</a:t>
            </a:r>
            <a:endParaRPr lang="en-US" sz="4000" dirty="0"/>
          </a:p>
        </p:txBody>
      </p:sp>
      <p:sp>
        <p:nvSpPr>
          <p:cNvPr id="6" name="Text Placeholder 5"/>
          <p:cNvSpPr>
            <a:spLocks noGrp="1"/>
          </p:cNvSpPr>
          <p:nvPr>
            <p:ph type="body" idx="1"/>
          </p:nvPr>
        </p:nvSpPr>
        <p:spPr>
          <a:xfrm>
            <a:off x="822960" y="2006918"/>
            <a:ext cx="7543800" cy="736282"/>
          </a:xfrm>
        </p:spPr>
        <p:txBody>
          <a:bodyPr>
            <a:normAutofit/>
          </a:bodyPr>
          <a:lstStyle/>
          <a:p>
            <a:r>
              <a:rPr lang="en-US" dirty="0"/>
              <a:t>Information on current and future opportunities to provide input is </a:t>
            </a:r>
            <a:r>
              <a:rPr lang="en-US" dirty="0" smtClean="0"/>
              <a:t>available </a:t>
            </a:r>
            <a:r>
              <a:rPr lang="en-US" dirty="0"/>
              <a:t>at </a:t>
            </a:r>
            <a:r>
              <a:rPr lang="en-US" dirty="0">
                <a:hlinkClick r:id="rId3"/>
              </a:rPr>
              <a:t>www.doleta.gov/WIOA</a:t>
            </a:r>
            <a:r>
              <a:rPr lang="en-US" dirty="0"/>
              <a:t>. </a:t>
            </a:r>
          </a:p>
          <a:p>
            <a:endParaRPr lang="en-US" dirty="0"/>
          </a:p>
        </p:txBody>
      </p:sp>
      <p:sp>
        <p:nvSpPr>
          <p:cNvPr id="8" name="Content Placeholder 7"/>
          <p:cNvSpPr>
            <a:spLocks noGrp="1"/>
          </p:cNvSpPr>
          <p:nvPr>
            <p:ph sz="quarter" idx="4"/>
          </p:nvPr>
        </p:nvSpPr>
        <p:spPr>
          <a:xfrm>
            <a:off x="914400" y="2582334"/>
            <a:ext cx="7452360" cy="3589866"/>
          </a:xfrm>
        </p:spPr>
        <p:txBody>
          <a:bodyPr>
            <a:normAutofit/>
          </a:bodyPr>
          <a:lstStyle/>
          <a:p>
            <a:pPr>
              <a:spcAft>
                <a:spcPts val="3000"/>
              </a:spcAft>
            </a:pPr>
            <a:r>
              <a:rPr lang="en-US" sz="2400" dirty="0" smtClean="0">
                <a:solidFill>
                  <a:srgbClr val="FF0000"/>
                </a:solidFill>
                <a:hlinkClick r:id="rId4"/>
              </a:rPr>
              <a:t>9/5 </a:t>
            </a:r>
            <a:r>
              <a:rPr lang="en-US" sz="2400" dirty="0">
                <a:solidFill>
                  <a:srgbClr val="FF0000"/>
                </a:solidFill>
                <a:hlinkClick r:id="rId4"/>
              </a:rPr>
              <a:t>- Services to Disconnected Youth</a:t>
            </a:r>
            <a:endParaRPr lang="en-US" sz="2400" dirty="0">
              <a:solidFill>
                <a:srgbClr val="FF0000"/>
              </a:solidFill>
            </a:endParaRPr>
          </a:p>
          <a:p>
            <a:pPr>
              <a:spcAft>
                <a:spcPts val="3000"/>
              </a:spcAft>
            </a:pPr>
            <a:r>
              <a:rPr lang="en-US" sz="2400" dirty="0">
                <a:solidFill>
                  <a:srgbClr val="FF0000"/>
                </a:solidFill>
                <a:hlinkClick r:id="rId5"/>
              </a:rPr>
              <a:t>9/11- Strategic Program Alignment and Unified Planning </a:t>
            </a:r>
            <a:endParaRPr lang="en-US" sz="2400" dirty="0">
              <a:solidFill>
                <a:srgbClr val="FF0000"/>
              </a:solidFill>
            </a:endParaRPr>
          </a:p>
          <a:p>
            <a:pPr>
              <a:spcAft>
                <a:spcPts val="3000"/>
              </a:spcAft>
            </a:pPr>
            <a:r>
              <a:rPr lang="en-US" sz="2400" dirty="0">
                <a:solidFill>
                  <a:srgbClr val="FF0000"/>
                </a:solidFill>
                <a:hlinkClick r:id="rId6"/>
              </a:rPr>
              <a:t>9/12- WIOA and Registered Apprenticeship</a:t>
            </a:r>
            <a:endParaRPr lang="en-US" sz="2400" dirty="0">
              <a:solidFill>
                <a:srgbClr val="FF0000"/>
              </a:solidFill>
            </a:endParaRPr>
          </a:p>
          <a:p>
            <a:pPr>
              <a:spcAft>
                <a:spcPts val="1800"/>
              </a:spcAft>
            </a:pPr>
            <a:r>
              <a:rPr lang="en-US" sz="2400" dirty="0">
                <a:solidFill>
                  <a:srgbClr val="FF0000"/>
                </a:solidFill>
                <a:hlinkClick r:id="rId7"/>
              </a:rPr>
              <a:t>9/15 -The Indian and Native American Program</a:t>
            </a:r>
            <a:endParaRPr lang="en-US" sz="2400" dirty="0">
              <a:solidFill>
                <a:srgbClr val="FF0000"/>
              </a:solidFill>
            </a:endParaRPr>
          </a:p>
          <a:p>
            <a:pPr>
              <a:spcAft>
                <a:spcPts val="1800"/>
              </a:spcAft>
            </a:pPr>
            <a:endParaRPr lang="en-US" sz="2400" dirty="0"/>
          </a:p>
        </p:txBody>
      </p:sp>
      <p:sp>
        <p:nvSpPr>
          <p:cNvPr id="4" name="Slide Number Placeholder 3"/>
          <p:cNvSpPr>
            <a:spLocks noGrp="1"/>
          </p:cNvSpPr>
          <p:nvPr>
            <p:ph type="sldNum" sz="quarter" idx="12"/>
          </p:nvPr>
        </p:nvSpPr>
        <p:spPr/>
        <p:txBody>
          <a:bodyPr/>
          <a:lstStyle/>
          <a:p>
            <a:fld id="{D38BCB92-4239-460A-8122-62657529D709}" type="slidenum">
              <a:rPr lang="en-US" smtClean="0"/>
              <a:t>19</a:t>
            </a:fld>
            <a:endParaRPr lang="en-US"/>
          </a:p>
        </p:txBody>
      </p:sp>
    </p:spTree>
    <p:extLst>
      <p:ext uri="{BB962C8B-B14F-4D97-AF65-F5344CB8AC3E}">
        <p14:creationId xmlns:p14="http://schemas.microsoft.com/office/powerpoint/2010/main" val="13479885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Agenda</a:t>
            </a:r>
            <a:endParaRPr lang="en-US" sz="4000" b="1" dirty="0"/>
          </a:p>
        </p:txBody>
      </p:sp>
      <p:sp>
        <p:nvSpPr>
          <p:cNvPr id="3" name="Content Placeholder 2"/>
          <p:cNvSpPr>
            <a:spLocks noGrp="1"/>
          </p:cNvSpPr>
          <p:nvPr>
            <p:ph idx="1"/>
          </p:nvPr>
        </p:nvSpPr>
        <p:spPr>
          <a:xfrm>
            <a:off x="880988" y="1833750"/>
            <a:ext cx="8263012" cy="4495800"/>
          </a:xfrm>
        </p:spPr>
        <p:txBody>
          <a:bodyPr>
            <a:noAutofit/>
          </a:bodyPr>
          <a:lstStyle/>
          <a:p>
            <a:pPr marL="225425" indent="-225425">
              <a:spcAft>
                <a:spcPts val="1800"/>
              </a:spcAft>
              <a:buFont typeface="Wingdings" panose="05000000000000000000" pitchFamily="2" charset="2"/>
              <a:buChar char="§"/>
            </a:pPr>
            <a:r>
              <a:rPr lang="en-US" sz="2400" dirty="0" smtClean="0">
                <a:solidFill>
                  <a:schemeClr val="tx2"/>
                </a:solidFill>
              </a:rPr>
              <a:t>Purpose and Session Flow</a:t>
            </a:r>
          </a:p>
          <a:p>
            <a:pPr marL="225425" indent="-225425">
              <a:spcAft>
                <a:spcPts val="1800"/>
              </a:spcAft>
              <a:buFont typeface="Wingdings" panose="05000000000000000000" pitchFamily="2" charset="2"/>
              <a:buChar char="§"/>
            </a:pPr>
            <a:r>
              <a:rPr lang="en-US" sz="2400" dirty="0" smtClean="0">
                <a:solidFill>
                  <a:schemeClr val="tx2"/>
                </a:solidFill>
              </a:rPr>
              <a:t>Overview of the Workforce Innovation and Opportunity Act (WIOA)</a:t>
            </a:r>
          </a:p>
          <a:p>
            <a:pPr marL="225425" indent="-225425">
              <a:spcAft>
                <a:spcPts val="1800"/>
              </a:spcAft>
              <a:buFont typeface="Wingdings" panose="05000000000000000000" pitchFamily="2" charset="2"/>
              <a:buChar char="§"/>
            </a:pPr>
            <a:r>
              <a:rPr lang="en-US" sz="2400" dirty="0" smtClean="0">
                <a:solidFill>
                  <a:schemeClr val="tx2"/>
                </a:solidFill>
              </a:rPr>
              <a:t>Provisions Related to Services to Individuals with Disabilities</a:t>
            </a:r>
          </a:p>
          <a:p>
            <a:pPr marL="225425" indent="-225425">
              <a:spcAft>
                <a:spcPts val="1800"/>
              </a:spcAft>
              <a:buFont typeface="Wingdings" panose="05000000000000000000" pitchFamily="2" charset="2"/>
              <a:buChar char="§"/>
            </a:pPr>
            <a:r>
              <a:rPr lang="en-US" sz="2400" dirty="0" smtClean="0">
                <a:solidFill>
                  <a:schemeClr val="tx2"/>
                </a:solidFill>
              </a:rPr>
              <a:t>Discussion Questions</a:t>
            </a:r>
          </a:p>
          <a:p>
            <a:pPr marL="225425" indent="-225425">
              <a:spcAft>
                <a:spcPts val="1800"/>
              </a:spcAft>
              <a:buFont typeface="Wingdings" panose="05000000000000000000" pitchFamily="2" charset="2"/>
              <a:buChar char="§"/>
            </a:pPr>
            <a:r>
              <a:rPr lang="en-US" sz="2400" b="0" dirty="0" smtClean="0">
                <a:solidFill>
                  <a:schemeClr val="tx2"/>
                </a:solidFill>
              </a:rPr>
              <a:t>Technical Assistance Tools and Resources</a:t>
            </a:r>
          </a:p>
          <a:p>
            <a:pPr marL="225425" indent="-225425">
              <a:spcAft>
                <a:spcPts val="1800"/>
              </a:spcAft>
              <a:buFont typeface="Wingdings" panose="05000000000000000000" pitchFamily="2" charset="2"/>
              <a:buChar char="§"/>
            </a:pPr>
            <a:r>
              <a:rPr lang="en-US" sz="2400" dirty="0" smtClean="0">
                <a:solidFill>
                  <a:schemeClr val="tx2"/>
                </a:solidFill>
              </a:rPr>
              <a:t>Stakeholder Engagement – </a:t>
            </a:r>
            <a:r>
              <a:rPr lang="en-US" sz="2400" dirty="0">
                <a:solidFill>
                  <a:schemeClr val="tx2"/>
                </a:solidFill>
              </a:rPr>
              <a:t>Webinar Series Schedule</a:t>
            </a:r>
          </a:p>
        </p:txBody>
      </p:sp>
      <p:sp>
        <p:nvSpPr>
          <p:cNvPr id="4" name="Slide Number Placeholder 3"/>
          <p:cNvSpPr>
            <a:spLocks noGrp="1"/>
          </p:cNvSpPr>
          <p:nvPr>
            <p:ph type="sldNum" sz="quarter" idx="12"/>
          </p:nvPr>
        </p:nvSpPr>
        <p:spPr/>
        <p:txBody>
          <a:bodyPr/>
          <a:lstStyle/>
          <a:p>
            <a:fld id="{D38BCB92-4239-460A-8122-62657529D709}" type="slidenum">
              <a:rPr lang="en-US" smtClean="0"/>
              <a:pPr/>
              <a:t>2</a:t>
            </a:fld>
            <a:endParaRPr lang="en-US" dirty="0"/>
          </a:p>
        </p:txBody>
      </p:sp>
    </p:spTree>
    <p:extLst>
      <p:ext uri="{BB962C8B-B14F-4D97-AF65-F5344CB8AC3E}">
        <p14:creationId xmlns:p14="http://schemas.microsoft.com/office/powerpoint/2010/main" val="25854089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367" y="1600200"/>
            <a:ext cx="7620000" cy="4525963"/>
          </a:xfrm>
        </p:spPr>
        <p:txBody>
          <a:bodyPr>
            <a:normAutofit/>
          </a:bodyPr>
          <a:lstStyle/>
          <a:p>
            <a:pPr marL="0" indent="0" algn="ctr">
              <a:buNone/>
            </a:pPr>
            <a:endParaRPr lang="en-US" dirty="0" smtClean="0"/>
          </a:p>
          <a:p>
            <a:pPr marL="0" indent="0" algn="ctr">
              <a:buNone/>
            </a:pPr>
            <a:endParaRPr lang="en-US" dirty="0"/>
          </a:p>
          <a:p>
            <a:pPr marL="0" indent="0" algn="ctr">
              <a:buNone/>
            </a:pPr>
            <a:r>
              <a:rPr lang="en-US" sz="5400" b="1" i="1" dirty="0" smtClean="0">
                <a:solidFill>
                  <a:srgbClr val="FF0000"/>
                </a:solidFill>
                <a:effectLst>
                  <a:outerShdw blurRad="38100" dist="38100" dir="2700000" algn="tl">
                    <a:srgbClr val="000000">
                      <a:alpha val="43137"/>
                    </a:srgbClr>
                  </a:outerShdw>
                </a:effectLst>
                <a:latin typeface="Comic Sans MS" pitchFamily="66" charset="0"/>
              </a:rPr>
              <a:t>Thank You!</a:t>
            </a:r>
          </a:p>
          <a:p>
            <a:pPr marL="0" indent="0" algn="ctr">
              <a:buNone/>
            </a:pPr>
            <a:endParaRPr lang="en-US" sz="2400" dirty="0" smtClean="0">
              <a:effectLst>
                <a:outerShdw blurRad="38100" dist="38100" dir="2700000" algn="tl">
                  <a:srgbClr val="000000">
                    <a:alpha val="43137"/>
                  </a:srgbClr>
                </a:outerShdw>
              </a:effectLst>
            </a:endParaRPr>
          </a:p>
          <a:p>
            <a:pPr marL="0" indent="0" algn="ctr">
              <a:buNone/>
            </a:pPr>
            <a:endParaRPr lang="en-US" sz="2400" dirty="0" smtClean="0">
              <a:effectLst>
                <a:outerShdw blurRad="38100" dist="38100" dir="2700000" algn="tl">
                  <a:srgbClr val="000000">
                    <a:alpha val="43137"/>
                  </a:srgbClr>
                </a:outerShdw>
              </a:effectLst>
            </a:endParaRPr>
          </a:p>
          <a:p>
            <a:pPr marL="0" indent="0" algn="ctr">
              <a:spcAft>
                <a:spcPts val="0"/>
              </a:spcAft>
              <a:buNone/>
            </a:pPr>
            <a:r>
              <a:rPr lang="en-US" sz="2400" dirty="0" smtClean="0"/>
              <a:t>Find resources for workforce system success at:</a:t>
            </a:r>
          </a:p>
          <a:p>
            <a:pPr marL="0" indent="0" algn="ctr">
              <a:spcAft>
                <a:spcPts val="0"/>
              </a:spcAft>
              <a:buNone/>
            </a:pPr>
            <a:r>
              <a:rPr lang="en-US" sz="2400" dirty="0" smtClean="0">
                <a:hlinkClick r:id="rId2"/>
              </a:rPr>
              <a:t>www.workforce3one.org</a:t>
            </a:r>
            <a:r>
              <a:rPr lang="en-US" sz="2400" dirty="0" smtClean="0"/>
              <a:t> </a:t>
            </a:r>
            <a:endParaRPr lang="en-US" sz="2400" dirty="0"/>
          </a:p>
        </p:txBody>
      </p:sp>
      <p:sp>
        <p:nvSpPr>
          <p:cNvPr id="2" name="Slide Number Placeholder 1"/>
          <p:cNvSpPr>
            <a:spLocks noGrp="1"/>
          </p:cNvSpPr>
          <p:nvPr>
            <p:ph type="sldNum" sz="quarter" idx="12"/>
          </p:nvPr>
        </p:nvSpPr>
        <p:spPr/>
        <p:txBody>
          <a:bodyPr/>
          <a:lstStyle/>
          <a:p>
            <a:fld id="{01723B91-CE10-4F20-890A-0852E2246859}" type="slidenum">
              <a:rPr lang="en-US" smtClean="0"/>
              <a:pPr/>
              <a:t>20</a:t>
            </a:fld>
            <a:endParaRPr lang="en-US"/>
          </a:p>
        </p:txBody>
      </p:sp>
    </p:spTree>
    <p:extLst>
      <p:ext uri="{BB962C8B-B14F-4D97-AF65-F5344CB8AC3E}">
        <p14:creationId xmlns:p14="http://schemas.microsoft.com/office/powerpoint/2010/main" val="3803158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Purpose</a:t>
            </a:r>
            <a:endParaRPr lang="en-US" sz="4000" b="1" dirty="0"/>
          </a:p>
        </p:txBody>
      </p:sp>
      <p:sp>
        <p:nvSpPr>
          <p:cNvPr id="3" name="Content Placeholder 2"/>
          <p:cNvSpPr>
            <a:spLocks noGrp="1"/>
          </p:cNvSpPr>
          <p:nvPr>
            <p:ph idx="1"/>
          </p:nvPr>
        </p:nvSpPr>
        <p:spPr>
          <a:xfrm>
            <a:off x="685800" y="1845734"/>
            <a:ext cx="8458200" cy="4478866"/>
          </a:xfrm>
        </p:spPr>
        <p:txBody>
          <a:bodyPr>
            <a:normAutofit/>
          </a:bodyPr>
          <a:lstStyle/>
          <a:p>
            <a:pPr marL="0" indent="0">
              <a:buNone/>
            </a:pPr>
            <a:r>
              <a:rPr lang="en-US" sz="2400" dirty="0" smtClean="0">
                <a:solidFill>
                  <a:schemeClr val="tx2"/>
                </a:solidFill>
              </a:rPr>
              <a:t>This series of stakeholder consultation webinars is aimed to:  </a:t>
            </a:r>
          </a:p>
          <a:p>
            <a:pPr lvl="1">
              <a:buFont typeface="Wingdings" panose="05000000000000000000" pitchFamily="2" charset="2"/>
              <a:buChar char="§"/>
            </a:pPr>
            <a:r>
              <a:rPr lang="en-US" sz="2200" dirty="0" smtClean="0">
                <a:solidFill>
                  <a:schemeClr val="tx2"/>
                </a:solidFill>
              </a:rPr>
              <a:t>Gather input from state and local workforce leaders and practitioners, workforce system partners, customers, and other stakeholders on key implementation topics;</a:t>
            </a:r>
          </a:p>
          <a:p>
            <a:pPr lvl="1">
              <a:buFont typeface="Wingdings" panose="05000000000000000000" pitchFamily="2" charset="2"/>
              <a:buChar char="§"/>
            </a:pPr>
            <a:r>
              <a:rPr lang="en-US" sz="2200" dirty="0" smtClean="0">
                <a:solidFill>
                  <a:schemeClr val="tx2"/>
                </a:solidFill>
              </a:rPr>
              <a:t>Inform development of regulations; and</a:t>
            </a:r>
          </a:p>
          <a:p>
            <a:pPr lvl="1">
              <a:buFont typeface="Wingdings" panose="05000000000000000000" pitchFamily="2" charset="2"/>
              <a:buChar char="§"/>
            </a:pPr>
            <a:r>
              <a:rPr lang="en-US" sz="2200" dirty="0" smtClean="0">
                <a:solidFill>
                  <a:schemeClr val="tx2"/>
                </a:solidFill>
              </a:rPr>
              <a:t>Inform technical assistance strategies to support implementation.</a:t>
            </a:r>
          </a:p>
          <a:p>
            <a:pPr marL="0" indent="0">
              <a:buNone/>
            </a:pPr>
            <a:r>
              <a:rPr lang="en-US" sz="2400" dirty="0">
                <a:solidFill>
                  <a:schemeClr val="tx2"/>
                </a:solidFill>
              </a:rPr>
              <a:t>Please note that ETA is also planning to conduct a series of Town Halls this Fall to gather input from the field, and that you are always welcome to send comments and questions to </a:t>
            </a:r>
            <a:r>
              <a:rPr lang="en-US" sz="2400" dirty="0">
                <a:solidFill>
                  <a:schemeClr val="tx2"/>
                </a:solidFill>
                <a:hlinkClick r:id="rId3"/>
              </a:rPr>
              <a:t>DOL.WIOA@dol.gov</a:t>
            </a:r>
            <a:endParaRPr lang="en-US" sz="2400" dirty="0">
              <a:solidFill>
                <a:schemeClr val="tx2"/>
              </a:solidFill>
            </a:endParaRPr>
          </a:p>
          <a:p>
            <a:pPr marL="0" indent="0">
              <a:buNone/>
            </a:pPr>
            <a:r>
              <a:rPr lang="en-US" sz="2400" dirty="0">
                <a:solidFill>
                  <a:schemeClr val="tx2"/>
                </a:solidFill>
              </a:rPr>
              <a:t>Our Federal Partners (ED and HHS) are also collecting input, and we are working closely together on implementing the new legislation.</a:t>
            </a:r>
          </a:p>
        </p:txBody>
      </p:sp>
      <p:sp>
        <p:nvSpPr>
          <p:cNvPr id="4" name="Slide Number Placeholder 3"/>
          <p:cNvSpPr>
            <a:spLocks noGrp="1"/>
          </p:cNvSpPr>
          <p:nvPr>
            <p:ph type="sldNum" sz="quarter" idx="12"/>
          </p:nvPr>
        </p:nvSpPr>
        <p:spPr/>
        <p:txBody>
          <a:bodyPr/>
          <a:lstStyle/>
          <a:p>
            <a:fld id="{D38BCB92-4239-460A-8122-62657529D709}" type="slidenum">
              <a:rPr lang="en-US" smtClean="0"/>
              <a:pPr/>
              <a:t>3</a:t>
            </a:fld>
            <a:endParaRPr lang="en-US" dirty="0"/>
          </a:p>
        </p:txBody>
      </p:sp>
    </p:spTree>
    <p:extLst>
      <p:ext uri="{BB962C8B-B14F-4D97-AF65-F5344CB8AC3E}">
        <p14:creationId xmlns:p14="http://schemas.microsoft.com/office/powerpoint/2010/main" val="1228906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Session Flow</a:t>
            </a:r>
            <a:endParaRPr lang="en-US" b="1" dirty="0"/>
          </a:p>
        </p:txBody>
      </p:sp>
      <p:sp>
        <p:nvSpPr>
          <p:cNvPr id="3" name="Content Placeholder 2"/>
          <p:cNvSpPr>
            <a:spLocks noGrp="1"/>
          </p:cNvSpPr>
          <p:nvPr>
            <p:ph idx="1"/>
          </p:nvPr>
        </p:nvSpPr>
        <p:spPr>
          <a:xfrm>
            <a:off x="822959" y="1845734"/>
            <a:ext cx="8321041" cy="4402666"/>
          </a:xfrm>
        </p:spPr>
        <p:txBody>
          <a:bodyPr>
            <a:normAutofit/>
          </a:bodyPr>
          <a:lstStyle/>
          <a:p>
            <a:pPr marL="225425" indent="-225425">
              <a:spcAft>
                <a:spcPts val="1200"/>
              </a:spcAft>
              <a:buFont typeface="Wingdings" panose="05000000000000000000" pitchFamily="2" charset="2"/>
              <a:buChar char="§"/>
            </a:pPr>
            <a:r>
              <a:rPr lang="en-US" sz="3200" dirty="0" smtClean="0"/>
              <a:t>The Department of Labor is in a “listening” mode.</a:t>
            </a:r>
          </a:p>
          <a:p>
            <a:pPr marL="225425" indent="-225425">
              <a:spcAft>
                <a:spcPts val="1200"/>
              </a:spcAft>
              <a:buFont typeface="Wingdings" panose="05000000000000000000" pitchFamily="2" charset="2"/>
              <a:buChar char="§"/>
            </a:pPr>
            <a:r>
              <a:rPr lang="en-US" sz="3200" dirty="0" smtClean="0"/>
              <a:t>Submit your responses and input to the discussion questions through the chat feature.</a:t>
            </a:r>
          </a:p>
          <a:p>
            <a:pPr marL="225425" indent="-225425">
              <a:spcAft>
                <a:spcPts val="1200"/>
              </a:spcAft>
              <a:buFont typeface="Wingdings" panose="05000000000000000000" pitchFamily="2" charset="2"/>
              <a:buChar char="§"/>
            </a:pPr>
            <a:r>
              <a:rPr lang="en-US" sz="3200" dirty="0" smtClean="0"/>
              <a:t>Responses will be reviewed </a:t>
            </a:r>
            <a:r>
              <a:rPr lang="en-US" sz="3200" dirty="0"/>
              <a:t>and analyzed as we are developing draft  regulations and planning future guidance issuance and technical assistance.</a:t>
            </a:r>
          </a:p>
          <a:p>
            <a:pPr>
              <a:spcAft>
                <a:spcPts val="1200"/>
              </a:spcAft>
              <a:buFont typeface="Wingdings" panose="05000000000000000000" pitchFamily="2" charset="2"/>
              <a:buChar char="§"/>
            </a:pPr>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4</a:t>
            </a:fld>
            <a:endParaRPr lang="en-US" dirty="0"/>
          </a:p>
        </p:txBody>
      </p:sp>
    </p:spTree>
    <p:extLst>
      <p:ext uri="{BB962C8B-B14F-4D97-AF65-F5344CB8AC3E}">
        <p14:creationId xmlns:p14="http://schemas.microsoft.com/office/powerpoint/2010/main" val="29308663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Overview of the Workforce Innovation and Opportunity Act</a:t>
            </a:r>
            <a:endParaRPr lang="en-US" sz="4000" b="1" dirty="0"/>
          </a:p>
        </p:txBody>
      </p:sp>
      <p:sp>
        <p:nvSpPr>
          <p:cNvPr id="3" name="Content Placeholder 2"/>
          <p:cNvSpPr>
            <a:spLocks noGrp="1"/>
          </p:cNvSpPr>
          <p:nvPr>
            <p:ph idx="1"/>
          </p:nvPr>
        </p:nvSpPr>
        <p:spPr>
          <a:xfrm>
            <a:off x="304800" y="1752600"/>
            <a:ext cx="8839199" cy="4572000"/>
          </a:xfrm>
        </p:spPr>
        <p:txBody>
          <a:bodyPr>
            <a:noAutofit/>
          </a:bodyPr>
          <a:lstStyle/>
          <a:p>
            <a:pPr marL="225425" indent="-225425">
              <a:spcAft>
                <a:spcPts val="900"/>
              </a:spcAft>
              <a:buFont typeface="Wingdings" panose="05000000000000000000" pitchFamily="2" charset="2"/>
              <a:buChar char="§"/>
            </a:pPr>
            <a:r>
              <a:rPr lang="en-US" sz="2200" b="0" dirty="0">
                <a:solidFill>
                  <a:schemeClr val="tx2"/>
                </a:solidFill>
              </a:rPr>
              <a:t>President Barack Obama signed WIOA into law on July 22, </a:t>
            </a:r>
            <a:r>
              <a:rPr lang="en-US" sz="2200" b="0" dirty="0" smtClean="0">
                <a:solidFill>
                  <a:schemeClr val="tx2"/>
                </a:solidFill>
              </a:rPr>
              <a:t>2014. </a:t>
            </a:r>
          </a:p>
          <a:p>
            <a:pPr marL="225425" indent="-225425">
              <a:spcAft>
                <a:spcPts val="900"/>
              </a:spcAft>
              <a:buFont typeface="Wingdings" panose="05000000000000000000" pitchFamily="2" charset="2"/>
              <a:buChar char="§"/>
            </a:pPr>
            <a:r>
              <a:rPr lang="en-US" sz="2200" b="0" dirty="0" smtClean="0">
                <a:solidFill>
                  <a:schemeClr val="tx2"/>
                </a:solidFill>
              </a:rPr>
              <a:t>Passed by Congress with wide bipartisan majority</a:t>
            </a:r>
            <a:r>
              <a:rPr lang="en-US" sz="2200" dirty="0">
                <a:solidFill>
                  <a:schemeClr val="tx2"/>
                </a:solidFill>
              </a:rPr>
              <a:t> </a:t>
            </a:r>
            <a:r>
              <a:rPr lang="en-US" sz="2200" dirty="0" smtClean="0">
                <a:solidFill>
                  <a:schemeClr val="tx2"/>
                </a:solidFill>
              </a:rPr>
              <a:t>(The Senate voted 93-5 and the House of Representatives voted 415-6). </a:t>
            </a:r>
            <a:endParaRPr lang="en-US" sz="2200" b="0" dirty="0" smtClean="0">
              <a:solidFill>
                <a:schemeClr val="tx2"/>
              </a:solidFill>
            </a:endParaRPr>
          </a:p>
          <a:p>
            <a:pPr marL="225425" indent="-225425">
              <a:spcAft>
                <a:spcPts val="900"/>
              </a:spcAft>
              <a:buFont typeface="Wingdings" panose="05000000000000000000" pitchFamily="2" charset="2"/>
              <a:buChar char="§"/>
            </a:pPr>
            <a:r>
              <a:rPr lang="en-US" sz="2200" dirty="0" smtClean="0">
                <a:solidFill>
                  <a:schemeClr val="tx2"/>
                </a:solidFill>
              </a:rPr>
              <a:t>Reaffirms ongoing role of American Job Centers. </a:t>
            </a:r>
          </a:p>
          <a:p>
            <a:pPr marL="225425" indent="-225425">
              <a:spcAft>
                <a:spcPts val="900"/>
              </a:spcAft>
              <a:buFont typeface="Wingdings" panose="05000000000000000000" pitchFamily="2" charset="2"/>
              <a:buChar char="§"/>
            </a:pPr>
            <a:r>
              <a:rPr lang="en-US" sz="2200" dirty="0" smtClean="0">
                <a:solidFill>
                  <a:schemeClr val="tx2"/>
                </a:solidFill>
              </a:rPr>
              <a:t>Promotes </a:t>
            </a:r>
            <a:r>
              <a:rPr lang="en-US" sz="2200" dirty="0">
                <a:solidFill>
                  <a:schemeClr val="tx2"/>
                </a:solidFill>
              </a:rPr>
              <a:t>program </a:t>
            </a:r>
            <a:r>
              <a:rPr lang="en-US" sz="2200" dirty="0" smtClean="0">
                <a:solidFill>
                  <a:schemeClr val="tx2"/>
                </a:solidFill>
              </a:rPr>
              <a:t>coordination and alignment of key employment, education, and training programs at </a:t>
            </a:r>
            <a:r>
              <a:rPr lang="en-US" sz="2200" dirty="0">
                <a:solidFill>
                  <a:schemeClr val="tx2"/>
                </a:solidFill>
              </a:rPr>
              <a:t>the Federal, State, local, and regional levels.</a:t>
            </a:r>
          </a:p>
          <a:p>
            <a:pPr marL="225425" indent="-225425">
              <a:spcAft>
                <a:spcPts val="900"/>
              </a:spcAft>
              <a:buFont typeface="Wingdings" panose="05000000000000000000" pitchFamily="2" charset="2"/>
              <a:buChar char="§"/>
            </a:pPr>
            <a:r>
              <a:rPr lang="en-US" sz="2200" dirty="0">
                <a:solidFill>
                  <a:schemeClr val="tx2"/>
                </a:solidFill>
              </a:rPr>
              <a:t>Builds on proven practices such as sector strategies, career pathways, regional economic approaches, work-based training</a:t>
            </a:r>
            <a:r>
              <a:rPr lang="en-US" sz="2200" dirty="0" smtClean="0">
                <a:solidFill>
                  <a:schemeClr val="tx2"/>
                </a:solidFill>
              </a:rPr>
              <a:t>.</a:t>
            </a:r>
          </a:p>
          <a:p>
            <a:pPr marL="225425" indent="-225425">
              <a:spcAft>
                <a:spcPts val="900"/>
              </a:spcAft>
              <a:buFont typeface="Wingdings" panose="05000000000000000000" pitchFamily="2" charset="2"/>
              <a:buChar char="§"/>
            </a:pPr>
            <a:r>
              <a:rPr lang="en-US" sz="2200" dirty="0" smtClean="0">
                <a:solidFill>
                  <a:schemeClr val="tx2"/>
                </a:solidFill>
              </a:rPr>
              <a:t>Complements and supports the President’s Job-Driven Workforce Vision.</a:t>
            </a:r>
            <a:endParaRPr lang="en-US" sz="2200" b="0" dirty="0" smtClean="0">
              <a:solidFill>
                <a:schemeClr val="tx2"/>
              </a:solidFill>
            </a:endParaRPr>
          </a:p>
        </p:txBody>
      </p:sp>
      <p:sp>
        <p:nvSpPr>
          <p:cNvPr id="4" name="Slide Number Placeholder 3"/>
          <p:cNvSpPr>
            <a:spLocks noGrp="1"/>
          </p:cNvSpPr>
          <p:nvPr>
            <p:ph type="sldNum" sz="quarter" idx="12"/>
          </p:nvPr>
        </p:nvSpPr>
        <p:spPr/>
        <p:txBody>
          <a:bodyPr/>
          <a:lstStyle/>
          <a:p>
            <a:fld id="{D38BCB92-4239-460A-8122-62657529D709}" type="slidenum">
              <a:rPr lang="en-US" smtClean="0"/>
              <a:pPr/>
              <a:t>5</a:t>
            </a:fld>
            <a:endParaRPr lang="en-US" dirty="0"/>
          </a:p>
        </p:txBody>
      </p:sp>
    </p:spTree>
    <p:extLst>
      <p:ext uri="{BB962C8B-B14F-4D97-AF65-F5344CB8AC3E}">
        <p14:creationId xmlns:p14="http://schemas.microsoft.com/office/powerpoint/2010/main" val="67768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Programs under the Workforce Innovation and Opportunity Act</a:t>
            </a:r>
            <a:endParaRPr lang="en-US" sz="4000" b="1" dirty="0"/>
          </a:p>
        </p:txBody>
      </p:sp>
      <p:sp>
        <p:nvSpPr>
          <p:cNvPr id="3" name="Content Placeholder 2"/>
          <p:cNvSpPr>
            <a:spLocks noGrp="1"/>
          </p:cNvSpPr>
          <p:nvPr>
            <p:ph idx="1"/>
          </p:nvPr>
        </p:nvSpPr>
        <p:spPr>
          <a:xfrm>
            <a:off x="838200" y="1905000"/>
            <a:ext cx="8153400" cy="4419600"/>
          </a:xfrm>
        </p:spPr>
        <p:txBody>
          <a:bodyPr>
            <a:normAutofit fontScale="92500" lnSpcReduction="10000"/>
          </a:bodyPr>
          <a:lstStyle/>
          <a:p>
            <a:pPr marL="225425" indent="-225425">
              <a:buFont typeface="Wingdings" panose="05000000000000000000" pitchFamily="2" charset="2"/>
              <a:buChar char="§"/>
            </a:pPr>
            <a:r>
              <a:rPr lang="en-US" sz="2400" dirty="0">
                <a:solidFill>
                  <a:schemeClr val="tx2"/>
                </a:solidFill>
              </a:rPr>
              <a:t>Supersedes the Workforce Investment Act of 1998 and retains and amends the Adult Education and Family Literacy Act, the Wagner-Peyser Act, and the Rehabilitation Act of 1973.</a:t>
            </a:r>
          </a:p>
          <a:p>
            <a:pPr marL="225425" indent="-225425">
              <a:buFont typeface="Wingdings" panose="05000000000000000000" pitchFamily="2" charset="2"/>
              <a:buChar char="§"/>
            </a:pPr>
            <a:r>
              <a:rPr lang="en-US" sz="2400" b="0" dirty="0" smtClean="0">
                <a:solidFill>
                  <a:schemeClr val="tx2"/>
                </a:solidFill>
              </a:rPr>
              <a:t>Identifies </a:t>
            </a:r>
            <a:r>
              <a:rPr lang="en-US" sz="2400" dirty="0" smtClean="0">
                <a:solidFill>
                  <a:schemeClr val="tx2"/>
                </a:solidFill>
              </a:rPr>
              <a:t>“core programs”</a:t>
            </a:r>
            <a:r>
              <a:rPr lang="en-US" sz="2400" b="0" dirty="0" smtClean="0">
                <a:solidFill>
                  <a:schemeClr val="tx2"/>
                </a:solidFill>
              </a:rPr>
              <a:t>:  </a:t>
            </a:r>
            <a:br>
              <a:rPr lang="en-US" sz="2400" b="0" dirty="0" smtClean="0">
                <a:solidFill>
                  <a:schemeClr val="tx2"/>
                </a:solidFill>
              </a:rPr>
            </a:br>
            <a:endParaRPr lang="en-US" sz="2400" b="0" dirty="0" smtClean="0">
              <a:solidFill>
                <a:schemeClr val="tx2"/>
              </a:solidFill>
            </a:endParaRPr>
          </a:p>
          <a:p>
            <a:pPr lvl="2">
              <a:buFont typeface="Tahoma" panose="020B0604030504040204" pitchFamily="34" charset="0"/>
              <a:buChar char="–"/>
            </a:pPr>
            <a:r>
              <a:rPr lang="en-US" sz="2100" dirty="0" smtClean="0">
                <a:solidFill>
                  <a:schemeClr val="tx2"/>
                </a:solidFill>
              </a:rPr>
              <a:t>Adults</a:t>
            </a:r>
            <a:r>
              <a:rPr lang="en-US" sz="2100" dirty="0">
                <a:solidFill>
                  <a:schemeClr val="tx2"/>
                </a:solidFill>
              </a:rPr>
              <a:t>, </a:t>
            </a:r>
            <a:r>
              <a:rPr lang="en-US" sz="2100" dirty="0" smtClean="0">
                <a:solidFill>
                  <a:schemeClr val="tx2"/>
                </a:solidFill>
              </a:rPr>
              <a:t>Dislocated </a:t>
            </a:r>
            <a:r>
              <a:rPr lang="en-US" sz="2100" dirty="0">
                <a:solidFill>
                  <a:schemeClr val="tx2"/>
                </a:solidFill>
              </a:rPr>
              <a:t>W</a:t>
            </a:r>
            <a:r>
              <a:rPr lang="en-US" sz="2100" dirty="0" smtClean="0">
                <a:solidFill>
                  <a:schemeClr val="tx2"/>
                </a:solidFill>
              </a:rPr>
              <a:t>orkers</a:t>
            </a:r>
            <a:r>
              <a:rPr lang="en-US" sz="2100" dirty="0">
                <a:solidFill>
                  <a:schemeClr val="tx2"/>
                </a:solidFill>
              </a:rPr>
              <a:t>, and </a:t>
            </a:r>
            <a:r>
              <a:rPr lang="en-US" sz="2100" dirty="0" smtClean="0">
                <a:solidFill>
                  <a:schemeClr val="tx2"/>
                </a:solidFill>
              </a:rPr>
              <a:t>Youth formula programs and </a:t>
            </a:r>
            <a:r>
              <a:rPr lang="en-US" sz="2100" dirty="0">
                <a:solidFill>
                  <a:schemeClr val="tx2"/>
                </a:solidFill>
              </a:rPr>
              <a:t>Wagner-Peyser employment services administered by </a:t>
            </a:r>
            <a:r>
              <a:rPr lang="en-US" sz="2100" dirty="0" smtClean="0">
                <a:solidFill>
                  <a:schemeClr val="tx2"/>
                </a:solidFill>
              </a:rPr>
              <a:t>the Department of Labor; and</a:t>
            </a:r>
            <a:br>
              <a:rPr lang="en-US" sz="2100" dirty="0" smtClean="0">
                <a:solidFill>
                  <a:schemeClr val="tx2"/>
                </a:solidFill>
              </a:rPr>
            </a:br>
            <a:endParaRPr lang="en-US" sz="2100" dirty="0" smtClean="0">
              <a:solidFill>
                <a:schemeClr val="tx2"/>
              </a:solidFill>
            </a:endParaRPr>
          </a:p>
          <a:p>
            <a:pPr lvl="2">
              <a:buFont typeface="Tahoma" panose="020B0604030504040204" pitchFamily="34" charset="0"/>
              <a:buChar char="–"/>
            </a:pPr>
            <a:r>
              <a:rPr lang="en-US" sz="2100" dirty="0" smtClean="0">
                <a:solidFill>
                  <a:schemeClr val="tx2"/>
                </a:solidFill>
              </a:rPr>
              <a:t>Adult </a:t>
            </a:r>
            <a:r>
              <a:rPr lang="en-US" sz="2100" dirty="0">
                <a:solidFill>
                  <a:schemeClr val="tx2"/>
                </a:solidFill>
              </a:rPr>
              <a:t>education and literacy programs and Vocational Rehabilitation state grant programs that assist individuals with disabilities in obtaining employment administered by </a:t>
            </a:r>
            <a:r>
              <a:rPr lang="en-US" sz="2100" dirty="0" smtClean="0">
                <a:solidFill>
                  <a:schemeClr val="tx2"/>
                </a:solidFill>
              </a:rPr>
              <a:t>the Department of Education.  </a:t>
            </a:r>
            <a:r>
              <a:rPr lang="en-US" sz="2100" b="0" dirty="0" smtClean="0">
                <a:solidFill>
                  <a:schemeClr val="tx2"/>
                </a:solidFill>
              </a:rPr>
              <a:t> </a:t>
            </a:r>
            <a:r>
              <a:rPr lang="en-US" sz="2100" b="0" dirty="0">
                <a:solidFill>
                  <a:schemeClr val="tx2"/>
                </a:solidFill>
              </a:rPr>
              <a:t/>
            </a:r>
            <a:br>
              <a:rPr lang="en-US" sz="2100" b="0" dirty="0">
                <a:solidFill>
                  <a:schemeClr val="tx2"/>
                </a:solidFill>
              </a:rPr>
            </a:br>
            <a:endParaRPr lang="en-US" sz="2100" b="0" dirty="0" smtClean="0">
              <a:solidFill>
                <a:schemeClr val="tx2"/>
              </a:solidFill>
            </a:endParaRPr>
          </a:p>
          <a:p>
            <a:pPr lvl="2">
              <a:buFont typeface="Tahoma" panose="020B0604030504040204" pitchFamily="34" charset="0"/>
              <a:buChar char="–"/>
            </a:pPr>
            <a:r>
              <a:rPr lang="en-US" sz="2100" b="0" dirty="0" smtClean="0">
                <a:solidFill>
                  <a:schemeClr val="tx2"/>
                </a:solidFill>
              </a:rPr>
              <a:t>Authorizes the </a:t>
            </a:r>
            <a:r>
              <a:rPr lang="en-US" sz="2100" b="0" dirty="0">
                <a:solidFill>
                  <a:schemeClr val="tx2"/>
                </a:solidFill>
              </a:rPr>
              <a:t>Job Corps, YouthBuild, Indian and Native </a:t>
            </a:r>
            <a:r>
              <a:rPr lang="en-US" sz="2100" b="0" dirty="0" smtClean="0">
                <a:solidFill>
                  <a:schemeClr val="tx2"/>
                </a:solidFill>
              </a:rPr>
              <a:t>Americans, </a:t>
            </a:r>
            <a:r>
              <a:rPr lang="en-US" sz="2100" b="0" dirty="0">
                <a:solidFill>
                  <a:schemeClr val="tx2"/>
                </a:solidFill>
              </a:rPr>
              <a:t>and Migrant and Seasonal Farmworker </a:t>
            </a:r>
            <a:r>
              <a:rPr lang="en-US" sz="2100" b="0" dirty="0" smtClean="0">
                <a:solidFill>
                  <a:schemeClr val="tx2"/>
                </a:solidFill>
              </a:rPr>
              <a:t>programs, and evaluation and research activities conducted by DOL.</a:t>
            </a:r>
            <a:endParaRPr lang="en-US" sz="2100" b="0" dirty="0">
              <a:solidFill>
                <a:schemeClr val="tx2"/>
              </a:solidFill>
            </a:endParaRPr>
          </a:p>
          <a:p>
            <a:endParaRPr lang="en-US"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6</a:t>
            </a:fld>
            <a:endParaRPr lang="en-US" dirty="0"/>
          </a:p>
        </p:txBody>
      </p:sp>
    </p:spTree>
    <p:extLst>
      <p:ext uri="{BB962C8B-B14F-4D97-AF65-F5344CB8AC3E}">
        <p14:creationId xmlns:p14="http://schemas.microsoft.com/office/powerpoint/2010/main" val="3708748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Highlights of </a:t>
            </a:r>
            <a:r>
              <a:rPr lang="en-US" sz="4000" b="1" dirty="0" smtClean="0"/>
              <a:t>Reforms to the Public </a:t>
            </a:r>
            <a:r>
              <a:rPr lang="en-US" sz="4000" b="1" smtClean="0"/>
              <a:t>Workforce System under </a:t>
            </a:r>
            <a:r>
              <a:rPr lang="en-US" sz="4000" b="1" dirty="0"/>
              <a:t>the Act</a:t>
            </a:r>
          </a:p>
        </p:txBody>
      </p:sp>
      <p:sp>
        <p:nvSpPr>
          <p:cNvPr id="3" name="Content Placeholder 2"/>
          <p:cNvSpPr>
            <a:spLocks noGrp="1"/>
          </p:cNvSpPr>
          <p:nvPr>
            <p:ph idx="1"/>
          </p:nvPr>
        </p:nvSpPr>
        <p:spPr>
          <a:xfrm>
            <a:off x="762000" y="1845734"/>
            <a:ext cx="8321041" cy="4478866"/>
          </a:xfrm>
        </p:spPr>
        <p:txBody>
          <a:bodyPr>
            <a:normAutofit/>
          </a:bodyPr>
          <a:lstStyle/>
          <a:p>
            <a:pPr marL="225425" indent="-225425">
              <a:spcAft>
                <a:spcPts val="600"/>
              </a:spcAft>
              <a:buFont typeface="Wingdings" panose="05000000000000000000" pitchFamily="2" charset="2"/>
              <a:buChar char="§"/>
            </a:pPr>
            <a:r>
              <a:rPr lang="en-US" sz="2200" dirty="0" smtClean="0">
                <a:solidFill>
                  <a:schemeClr val="tx1"/>
                </a:solidFill>
              </a:rPr>
              <a:t>Requires states to strategically align workforce development programs to support job seekers and employers.</a:t>
            </a:r>
            <a:endParaRPr lang="en-US" sz="2200" dirty="0">
              <a:solidFill>
                <a:schemeClr val="tx1"/>
              </a:solidFill>
            </a:endParaRPr>
          </a:p>
          <a:p>
            <a:pPr marL="225425" indent="-225425">
              <a:spcAft>
                <a:spcPts val="600"/>
              </a:spcAft>
              <a:buFont typeface="Wingdings" panose="05000000000000000000" pitchFamily="2" charset="2"/>
              <a:buChar char="§"/>
            </a:pPr>
            <a:r>
              <a:rPr lang="en-US" sz="2200" dirty="0" smtClean="0">
                <a:solidFill>
                  <a:schemeClr val="tx1"/>
                </a:solidFill>
              </a:rPr>
              <a:t>Promotes accountability and transparency of programs.</a:t>
            </a:r>
          </a:p>
          <a:p>
            <a:pPr marL="225425" indent="-225425">
              <a:spcAft>
                <a:spcPts val="600"/>
              </a:spcAft>
              <a:buFont typeface="Wingdings" panose="05000000000000000000" pitchFamily="2" charset="2"/>
              <a:buChar char="§"/>
            </a:pPr>
            <a:r>
              <a:rPr lang="en-US" sz="2200" dirty="0" smtClean="0">
                <a:solidFill>
                  <a:schemeClr val="tx1"/>
                </a:solidFill>
              </a:rPr>
              <a:t>Fosters regional collaboration to meet the needs of regional economies.</a:t>
            </a:r>
          </a:p>
          <a:p>
            <a:pPr marL="225425" indent="-225425">
              <a:spcAft>
                <a:spcPts val="600"/>
              </a:spcAft>
              <a:buFont typeface="Wingdings" panose="05000000000000000000" pitchFamily="2" charset="2"/>
              <a:buChar char="§"/>
            </a:pPr>
            <a:r>
              <a:rPr lang="en-US" sz="2200" dirty="0" smtClean="0"/>
              <a:t>Streamlines and strengthens the strategic roles of workforce development boards.</a:t>
            </a:r>
          </a:p>
          <a:p>
            <a:pPr marL="225425" indent="-225425">
              <a:spcAft>
                <a:spcPts val="600"/>
              </a:spcAft>
              <a:buFont typeface="Wingdings" panose="05000000000000000000" pitchFamily="2" charset="2"/>
              <a:buChar char="§"/>
            </a:pPr>
            <a:r>
              <a:rPr lang="en-US" sz="2200" dirty="0" smtClean="0"/>
              <a:t>Enhances </a:t>
            </a:r>
            <a:r>
              <a:rPr lang="en-US" sz="2200" dirty="0"/>
              <a:t>services provided to job seekers and employers through the American Job Center </a:t>
            </a:r>
            <a:r>
              <a:rPr lang="en-US" sz="2200" dirty="0" smtClean="0"/>
              <a:t>system.</a:t>
            </a:r>
            <a:endParaRPr lang="en-US" sz="2200" dirty="0"/>
          </a:p>
          <a:p>
            <a:pPr marL="225425" indent="-225425">
              <a:spcAft>
                <a:spcPts val="600"/>
              </a:spcAft>
              <a:buFont typeface="Wingdings" panose="05000000000000000000" pitchFamily="2" charset="2"/>
              <a:buChar char="§"/>
            </a:pPr>
            <a:r>
              <a:rPr lang="en-US" sz="2200" dirty="0" smtClean="0">
                <a:solidFill>
                  <a:schemeClr val="tx1"/>
                </a:solidFill>
              </a:rPr>
              <a:t>Improves services to employers and promotes work-based training.</a:t>
            </a:r>
            <a:endParaRPr lang="en-US" sz="2000" dirty="0" smtClean="0">
              <a:solidFill>
                <a:schemeClr val="tx1"/>
              </a:solidFill>
            </a:endParaRPr>
          </a:p>
        </p:txBody>
      </p:sp>
      <p:sp>
        <p:nvSpPr>
          <p:cNvPr id="4" name="Slide Number Placeholder 3"/>
          <p:cNvSpPr>
            <a:spLocks noGrp="1"/>
          </p:cNvSpPr>
          <p:nvPr>
            <p:ph type="sldNum" sz="quarter" idx="12"/>
          </p:nvPr>
        </p:nvSpPr>
        <p:spPr/>
        <p:txBody>
          <a:bodyPr/>
          <a:lstStyle/>
          <a:p>
            <a:fld id="{D38BCB92-4239-460A-8122-62657529D709}" type="slidenum">
              <a:rPr lang="en-US" smtClean="0"/>
              <a:pPr/>
              <a:t>7</a:t>
            </a:fld>
            <a:endParaRPr lang="en-US" dirty="0"/>
          </a:p>
        </p:txBody>
      </p:sp>
    </p:spTree>
    <p:extLst>
      <p:ext uri="{BB962C8B-B14F-4D97-AF65-F5344CB8AC3E}">
        <p14:creationId xmlns:p14="http://schemas.microsoft.com/office/powerpoint/2010/main" val="1754699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Highlights of Reforms to the Public Workforce </a:t>
            </a:r>
            <a:r>
              <a:rPr lang="en-US" sz="4000" b="1" dirty="0" smtClean="0"/>
              <a:t>System under </a:t>
            </a:r>
            <a:r>
              <a:rPr lang="en-US" sz="4000" b="1" dirty="0"/>
              <a:t>the Act</a:t>
            </a:r>
            <a:endParaRPr lang="en-US" sz="4000" dirty="0"/>
          </a:p>
        </p:txBody>
      </p:sp>
      <p:sp>
        <p:nvSpPr>
          <p:cNvPr id="3" name="Content Placeholder 2"/>
          <p:cNvSpPr>
            <a:spLocks noGrp="1"/>
          </p:cNvSpPr>
          <p:nvPr>
            <p:ph idx="1"/>
          </p:nvPr>
        </p:nvSpPr>
        <p:spPr>
          <a:xfrm>
            <a:off x="822959" y="1845734"/>
            <a:ext cx="8321041" cy="4478866"/>
          </a:xfrm>
        </p:spPr>
        <p:txBody>
          <a:bodyPr>
            <a:normAutofit/>
          </a:bodyPr>
          <a:lstStyle/>
          <a:p>
            <a:pPr marL="285750" indent="-285750">
              <a:spcAft>
                <a:spcPts val="1200"/>
              </a:spcAft>
              <a:buFont typeface="Wingdings" panose="05000000000000000000" pitchFamily="2" charset="2"/>
              <a:buChar char="§"/>
            </a:pPr>
            <a:r>
              <a:rPr lang="en-US" sz="2200" dirty="0" smtClean="0"/>
              <a:t>Provides access to high quality training</a:t>
            </a:r>
          </a:p>
          <a:p>
            <a:pPr marL="285750" indent="-285750">
              <a:spcAft>
                <a:spcPts val="1200"/>
              </a:spcAft>
              <a:buFont typeface="Wingdings" panose="05000000000000000000" pitchFamily="2" charset="2"/>
              <a:buChar char="§"/>
            </a:pPr>
            <a:r>
              <a:rPr lang="en-US" sz="2200" dirty="0" smtClean="0"/>
              <a:t>Enhances workforce services for the unemployed and other job seekers.</a:t>
            </a:r>
          </a:p>
          <a:p>
            <a:pPr marL="285750" indent="-285750">
              <a:spcAft>
                <a:spcPts val="1200"/>
              </a:spcAft>
              <a:buFont typeface="Wingdings" panose="05000000000000000000" pitchFamily="2" charset="2"/>
              <a:buChar char="§"/>
            </a:pPr>
            <a:r>
              <a:rPr lang="en-US" sz="2200" dirty="0" smtClean="0"/>
              <a:t>Improves services to individuals with disabilities.</a:t>
            </a:r>
          </a:p>
          <a:p>
            <a:pPr marL="285750" indent="-285750">
              <a:spcAft>
                <a:spcPts val="1200"/>
              </a:spcAft>
              <a:buFont typeface="Wingdings" panose="05000000000000000000" pitchFamily="2" charset="2"/>
              <a:buChar char="§"/>
            </a:pPr>
            <a:r>
              <a:rPr lang="en-US" sz="2200" dirty="0" smtClean="0"/>
              <a:t>Makes key investments in serving disconnected youth and other vulnerable populations, including Native Americans and Migrant and Seasonal Farmworkers.</a:t>
            </a:r>
          </a:p>
          <a:p>
            <a:pPr marL="285750" indent="-285750">
              <a:spcAft>
                <a:spcPts val="1200"/>
              </a:spcAft>
              <a:buFont typeface="Wingdings" panose="05000000000000000000" pitchFamily="2" charset="2"/>
              <a:buChar char="§"/>
            </a:pPr>
            <a:r>
              <a:rPr lang="en-US" sz="2200" dirty="0" smtClean="0"/>
              <a:t>Increases the performance and quality of the Job Corps program.</a:t>
            </a:r>
          </a:p>
          <a:p>
            <a:pPr marL="285750" indent="-285750">
              <a:spcAft>
                <a:spcPts val="1200"/>
              </a:spcAft>
              <a:buFont typeface="Wingdings" panose="05000000000000000000" pitchFamily="2" charset="2"/>
              <a:buChar char="§"/>
            </a:pPr>
            <a:r>
              <a:rPr lang="en-US" sz="2200" dirty="0" smtClean="0"/>
              <a:t>Reinforces connections with Registered Apprenticeship.</a:t>
            </a:r>
            <a:endParaRPr lang="en-US" sz="2200" dirty="0"/>
          </a:p>
        </p:txBody>
      </p:sp>
      <p:sp>
        <p:nvSpPr>
          <p:cNvPr id="4" name="Slide Number Placeholder 3"/>
          <p:cNvSpPr>
            <a:spLocks noGrp="1"/>
          </p:cNvSpPr>
          <p:nvPr>
            <p:ph type="sldNum" sz="quarter" idx="12"/>
          </p:nvPr>
        </p:nvSpPr>
        <p:spPr/>
        <p:txBody>
          <a:bodyPr/>
          <a:lstStyle/>
          <a:p>
            <a:fld id="{D38BCB92-4239-460A-8122-62657529D709}" type="slidenum">
              <a:rPr lang="en-US" smtClean="0"/>
              <a:pPr/>
              <a:t>8</a:t>
            </a:fld>
            <a:endParaRPr lang="en-US" dirty="0"/>
          </a:p>
        </p:txBody>
      </p:sp>
    </p:spTree>
    <p:extLst>
      <p:ext uri="{BB962C8B-B14F-4D97-AF65-F5344CB8AC3E}">
        <p14:creationId xmlns:p14="http://schemas.microsoft.com/office/powerpoint/2010/main" val="2514740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Discussion Question</a:t>
            </a:r>
            <a:endParaRPr lang="en-US" sz="4000" b="1"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pPr algn="ctr"/>
            <a:r>
              <a:rPr lang="en-US" sz="4000" dirty="0" smtClean="0"/>
              <a:t>What </a:t>
            </a:r>
            <a:r>
              <a:rPr lang="en-US" sz="4000" dirty="0"/>
              <a:t>are your top three priorities for implementation of WIOA?</a:t>
            </a:r>
          </a:p>
        </p:txBody>
      </p:sp>
      <p:sp>
        <p:nvSpPr>
          <p:cNvPr id="4" name="Slide Number Placeholder 3"/>
          <p:cNvSpPr>
            <a:spLocks noGrp="1"/>
          </p:cNvSpPr>
          <p:nvPr>
            <p:ph type="sldNum" sz="quarter" idx="12"/>
          </p:nvPr>
        </p:nvSpPr>
        <p:spPr/>
        <p:txBody>
          <a:bodyPr/>
          <a:lstStyle/>
          <a:p>
            <a:fld id="{D38BCB92-4239-460A-8122-62657529D709}" type="slidenum">
              <a:rPr lang="en-US" smtClean="0"/>
              <a:pPr/>
              <a:t>9</a:t>
            </a:fld>
            <a:endParaRPr lang="en-US" dirty="0"/>
          </a:p>
        </p:txBody>
      </p:sp>
    </p:spTree>
    <p:extLst>
      <p:ext uri="{BB962C8B-B14F-4D97-AF65-F5344CB8AC3E}">
        <p14:creationId xmlns:p14="http://schemas.microsoft.com/office/powerpoint/2010/main" val="390256697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The Workforce Innovation and Opportunity Act &amp;quot;&quot;/&gt;&lt;property id=&quot;20307&quot; value=&quot;256&quot;/&gt;&lt;/object&gt;&lt;object type=&quot;3&quot; unique_id=&quot;10004&quot;&gt;&lt;property id=&quot;20148&quot; value=&quot;5&quot;/&gt;&lt;property id=&quot;20300&quot; value=&quot;Slide 2 - &amp;quot;Agenda&amp;quot;&quot;/&gt;&lt;property id=&quot;20307&quot; value=&quot;300&quot;/&gt;&lt;/object&gt;&lt;object type=&quot;3&quot; unique_id=&quot;10005&quot;&gt;&lt;property id=&quot;20148&quot; value=&quot;5&quot;/&gt;&lt;property id=&quot;20300&quot; value=&quot;Slide 3 - &amp;quot;Purpose&amp;quot;&quot;/&gt;&lt;property id=&quot;20307&quot; value=&quot;315&quot;/&gt;&lt;/object&gt;&lt;object type=&quot;3&quot; unique_id=&quot;10006&quot;&gt;&lt;property id=&quot;20148&quot; value=&quot;5&quot;/&gt;&lt;property id=&quot;20300&quot; value=&quot;Slide 4 - &amp;quot;Session Flow&amp;quot;&quot;/&gt;&lt;property id=&quot;20307&quot; value=&quot;318&quot;/&gt;&lt;/object&gt;&lt;object type=&quot;3&quot; unique_id=&quot;10007&quot;&gt;&lt;property id=&quot;20148&quot; value=&quot;5&quot;/&gt;&lt;property id=&quot;20300&quot; value=&quot;Slide 5 - &amp;quot;Overview of the Workforce Innovation and Opportunity Act&amp;quot;&quot;/&gt;&lt;property id=&quot;20307&quot; value=&quot;298&quot;/&gt;&lt;/object&gt;&lt;object type=&quot;3&quot; unique_id=&quot;10008&quot;&gt;&lt;property id=&quot;20148&quot; value=&quot;5&quot;/&gt;&lt;property id=&quot;20300&quot; value=&quot;Slide 6 - &amp;quot;Programs under the Workforce Innovation and Opportunity Act&amp;quot;&quot;/&gt;&lt;property id=&quot;20307&quot; value=&quot;276&quot;/&gt;&lt;/object&gt;&lt;object type=&quot;3&quot; unique_id=&quot;10009&quot;&gt;&lt;property id=&quot;20148&quot; value=&quot;5&quot;/&gt;&lt;property id=&quot;20300&quot; value=&quot;Slide 7 - &amp;quot;Highlights of Reforms to the Public Workforce System under the Act&amp;quot;&quot;/&gt;&lt;property id=&quot;20307&quot; value=&quot;312&quot;/&gt;&lt;/object&gt;&lt;object type=&quot;3&quot; unique_id=&quot;10010&quot;&gt;&lt;property id=&quot;20148&quot; value=&quot;5&quot;/&gt;&lt;property id=&quot;20300&quot; value=&quot;Slide 8 - &amp;quot;Highlights of Reforms to the Public Workforce System under the Act&amp;quot;&quot;/&gt;&lt;property id=&quot;20307&quot; value=&quot;323&quot;/&gt;&lt;/object&gt;&lt;object type=&quot;3&quot; unique_id=&quot;10011&quot;&gt;&lt;property id=&quot;20148&quot; value=&quot;5&quot;/&gt;&lt;property id=&quot;20300&quot; value=&quot;Slide 9 - &amp;quot;Discussion Question&amp;quot;&quot;/&gt;&lt;property id=&quot;20307&quot; value=&quot;324&quot;/&gt;&lt;/object&gt;&lt;object type=&quot;3&quot; unique_id=&quot;10012&quot;&gt;&lt;property id=&quot;20148&quot; value=&quot;5&quot;/&gt;&lt;property id=&quot;20300&quot; value=&quot;Slide 10 - &amp;quot;Provisions Related to Disability&amp;quot;&quot;/&gt;&lt;property id=&quot;20307&quot; value=&quot;316&quot;/&gt;&lt;/object&gt;&lt;object type=&quot;3&quot; unique_id=&quot;10013&quot;&gt;&lt;property id=&quot;20148&quot; value=&quot;5&quot;/&gt;&lt;property id=&quot;20300&quot; value=&quot;Slide 11 - &amp;quot;Provisions Related to Disability&amp;quot;&quot;/&gt;&lt;property id=&quot;20307&quot; value=&quot;313&quot;/&gt;&lt;/object&gt;&lt;object type=&quot;3&quot; unique_id=&quot;10014&quot;&gt;&lt;property id=&quot;20148&quot; value=&quot;5&quot;/&gt;&lt;property id=&quot;20300&quot; value=&quot;Slide 12 - &amp;quot;Provisions Related to Disability&amp;quot;&quot;/&gt;&lt;property id=&quot;20307&quot; value=&quot;325&quot;/&gt;&lt;/object&gt;&lt;object type=&quot;3&quot; unique_id=&quot;10015&quot;&gt;&lt;property id=&quot;20148&quot; value=&quot;5&quot;/&gt;&lt;property id=&quot;20300&quot; value=&quot;Slide 13 - &amp;quot;Provisions Related to Disability&amp;quot;&quot;/&gt;&lt;property id=&quot;20307&quot; value=&quot;326&quot;/&gt;&lt;/object&gt;&lt;object type=&quot;3&quot; unique_id=&quot;10016&quot;&gt;&lt;property id=&quot;20148&quot; value=&quot;5&quot;/&gt;&lt;property id=&quot;20300&quot; value=&quot;Slide 14 - &amp;quot;Provisions Related to Disability&amp;quot;&quot;/&gt;&lt;property id=&quot;20307&quot; value=&quot;327&quot;/&gt;&lt;/object&gt;&lt;object type=&quot;3&quot; unique_id=&quot;10017&quot;&gt;&lt;property id=&quot;20148&quot; value=&quot;5&quot;/&gt;&lt;property id=&quot;20300&quot; value=&quot;Slide 15 - &amp;quot;Discussion Questions&amp;quot;&quot;/&gt;&lt;property id=&quot;20307&quot; value=&quot;311&quot;/&gt;&lt;/object&gt;&lt;object type=&quot;3&quot; unique_id=&quot;10018&quot;&gt;&lt;property id=&quot;20148&quot; value=&quot;5&quot;/&gt;&lt;property id=&quot;20300&quot; value=&quot;Slide 16 - &amp;quot;Discussion Questions&amp;quot;&quot;/&gt;&lt;property id=&quot;20307&quot; value=&quot;328&quot;/&gt;&lt;/object&gt;&lt;object type=&quot;3&quot; unique_id=&quot;10019&quot;&gt;&lt;property id=&quot;20148&quot; value=&quot;5&quot;/&gt;&lt;property id=&quot;20300&quot; value=&quot;Slide 17 - &amp;quot;Discussion Questions&amp;quot;&quot;/&gt;&lt;property id=&quot;20307&quot; value=&quot;329&quot;/&gt;&lt;/object&gt;&lt;object type=&quot;3&quot; unique_id=&quot;25917&quot;&gt;&lt;property id=&quot;20148&quot; value=&quot;5&quot;/&gt;&lt;property id=&quot;20300&quot; value=&quot;Slide 18 - &amp;quot;Technical Assistance Tools and Resources&amp;quot;&quot;/&gt;&lt;property id=&quot;20307&quot; value=&quot;330&quot;/&gt;&lt;/object&gt;&lt;object type=&quot;3&quot; unique_id=&quot;25918&quot;&gt;&lt;property id=&quot;20148&quot; value=&quot;5&quot;/&gt;&lt;property id=&quot;20300&quot; value=&quot;Slide 19 - &amp;quot;Stakeholder Engagement&amp;quot;&quot;/&gt;&lt;property id=&quot;20307&quot; value=&quot;331&quot;/&gt;&lt;/object&gt;&lt;object type=&quot;3&quot; unique_id=&quot;26480&quot;&gt;&lt;property id=&quot;20148&quot; value=&quot;5&quot;/&gt;&lt;property id=&quot;20300&quot; value=&quot;Slide 20&quot;/&gt;&lt;property id=&quot;20307&quot; value=&quot;332&quot;/&gt;&lt;/object&gt;&lt;/object&gt;&lt;object type=&quot;8&quot; unique_id=&quot;10042&quot;&gt;&lt;/object&gt;&lt;/object&gt;&lt;/database&gt;"/>
  <p:tag name="SECTOMILLISECCONVERTED" val="1"/>
</p:tagLst>
</file>

<file path=ppt/theme/theme1.xml><?xml version="1.0" encoding="utf-8"?>
<a:theme xmlns:a="http://schemas.openxmlformats.org/drawingml/2006/main" name="Retrospect">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Networking trio design template">
  <a:themeElements>
    <a:clrScheme name="Custom 1">
      <a:dk1>
        <a:sysClr val="windowText" lastClr="000000"/>
      </a:dk1>
      <a:lt1>
        <a:sysClr val="window" lastClr="FFFFFF"/>
      </a:lt1>
      <a:dk2>
        <a:srgbClr val="1F497D"/>
      </a:dk2>
      <a:lt2>
        <a:srgbClr val="EEECE1"/>
      </a:lt2>
      <a:accent1>
        <a:srgbClr val="4F81BD"/>
      </a:accent1>
      <a:accent2>
        <a:srgbClr val="F79646"/>
      </a:accent2>
      <a:accent3>
        <a:srgbClr val="9BBB59"/>
      </a:accent3>
      <a:accent4>
        <a:srgbClr val="8064A2"/>
      </a:accent4>
      <a:accent5>
        <a:srgbClr val="4BACC6"/>
      </a:accent5>
      <a:accent6>
        <a:srgbClr val="C0504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2861</TotalTime>
  <Words>1292</Words>
  <Application>Microsoft Office PowerPoint</Application>
  <PresentationFormat>On-screen Show (4:3)</PresentationFormat>
  <Paragraphs>143</Paragraphs>
  <Slides>20</Slides>
  <Notes>14</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Retrospect</vt:lpstr>
      <vt:lpstr>Networking trio design template</vt:lpstr>
      <vt:lpstr>The Workforce Innovation and Opportunity Act </vt:lpstr>
      <vt:lpstr>Agenda</vt:lpstr>
      <vt:lpstr>Purpose</vt:lpstr>
      <vt:lpstr>Session Flow</vt:lpstr>
      <vt:lpstr>Overview of the Workforce Innovation and Opportunity Act</vt:lpstr>
      <vt:lpstr>Programs under the Workforce Innovation and Opportunity Act</vt:lpstr>
      <vt:lpstr>Highlights of Reforms to the Public Workforce System under the Act</vt:lpstr>
      <vt:lpstr>Highlights of Reforms to the Public Workforce System under the Act</vt:lpstr>
      <vt:lpstr>Discussion Question</vt:lpstr>
      <vt:lpstr>Provisions Related to Disability</vt:lpstr>
      <vt:lpstr>Provisions Related to Disability</vt:lpstr>
      <vt:lpstr>Provisions Related to Disability</vt:lpstr>
      <vt:lpstr>Provisions Related to Disability</vt:lpstr>
      <vt:lpstr>Provisions Related to Disability</vt:lpstr>
      <vt:lpstr>Discussion Questions</vt:lpstr>
      <vt:lpstr>Discussion Questions</vt:lpstr>
      <vt:lpstr>Discussion Questions</vt:lpstr>
      <vt:lpstr>Technical Assistance Tools and Resources</vt:lpstr>
      <vt:lpstr>Stakeholder Engagement</vt:lpstr>
      <vt:lpstr>PowerPoint Presentation</vt:lpstr>
    </vt:vector>
  </TitlesOfParts>
  <Company>Employment &amp; Training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WIA Reauthorization Update</dc:title>
  <dc:creator>superman</dc:creator>
  <cp:lastModifiedBy>ggonzalez</cp:lastModifiedBy>
  <cp:revision>212</cp:revision>
  <cp:lastPrinted>2014-07-25T14:13:53Z</cp:lastPrinted>
  <dcterms:created xsi:type="dcterms:W3CDTF">2013-07-23T15:01:02Z</dcterms:created>
  <dcterms:modified xsi:type="dcterms:W3CDTF">2014-09-02T14:03:23Z</dcterms:modified>
</cp:coreProperties>
</file>