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  <p:sldMasterId id="2147483670" r:id="rId2"/>
    <p:sldMasterId id="2147483672" r:id="rId3"/>
  </p:sldMasterIdLst>
  <p:handoutMasterIdLst>
    <p:handoutMasterId r:id="rId12"/>
  </p:handoutMasterIdLst>
  <p:sldIdLst>
    <p:sldId id="260" r:id="rId4"/>
    <p:sldId id="261" r:id="rId5"/>
    <p:sldId id="262" r:id="rId6"/>
    <p:sldId id="263" r:id="rId7"/>
    <p:sldId id="264" r:id="rId8"/>
    <p:sldId id="267" r:id="rId9"/>
    <p:sldId id="266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-106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3" d="100"/>
          <a:sy n="63" d="100"/>
        </p:scale>
        <p:origin x="2544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3D39A-FB07-40D8-B455-E5E7D563DE76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8EA67-873D-465F-B78C-7C9FBF3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04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type="subTitle" idx="4294967295"/>
          </p:nvPr>
        </p:nvSpPr>
        <p:spPr>
          <a:xfrm>
            <a:off x="457200" y="1970531"/>
            <a:ext cx="8229600" cy="1175005"/>
          </a:xfrm>
          <a:prstGeom prst="rect">
            <a:avLst/>
          </a:prstGeom>
        </p:spPr>
        <p:txBody>
          <a:bodyPr/>
          <a:lstStyle>
            <a:lvl1pPr>
              <a:lnSpc>
                <a:spcPts val="4500"/>
              </a:lnSpc>
              <a:spcBef>
                <a:spcPts val="600"/>
              </a:spcBef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43483"/>
            <a:ext cx="8229600" cy="1527048"/>
          </a:xfrm>
          <a:prstGeom prst="rect">
            <a:avLst/>
          </a:prstGeom>
        </p:spPr>
        <p:txBody>
          <a:bodyPr/>
          <a:lstStyle>
            <a:lvl1pPr>
              <a:lnSpc>
                <a:spcPts val="5700"/>
              </a:lnSpc>
              <a:spcBef>
                <a:spcPts val="600"/>
              </a:spcBef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Click, add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16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8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04672"/>
          </a:xfrm>
        </p:spPr>
        <p:txBody>
          <a:bodyPr/>
          <a:lstStyle>
            <a:lvl1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3992563"/>
          </a:xfrm>
        </p:spPr>
        <p:txBody>
          <a:bodyPr/>
          <a:lstStyle>
            <a:lvl1pPr>
              <a:defRPr baseline="0"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E1126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396400" y="6335376"/>
            <a:ext cx="57912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b="0" kern="1200" spc="45" smtClean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Tahoma" pitchFamily="34" charset="0"/>
              </a:rPr>
              <a:pPr/>
              <a:t>‹#›</a:t>
            </a:fld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45094174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88">
          <p15:clr>
            <a:srgbClr val="FBAE40"/>
          </p15:clr>
        </p15:guide>
        <p15:guide id="2" pos="5472">
          <p15:clr>
            <a:srgbClr val="FBAE40"/>
          </p15:clr>
        </p15:guide>
        <p15:guide id="3" orient="horz" pos="2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11163" y="1689100"/>
            <a:ext cx="4122737" cy="45640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767263" y="1689100"/>
            <a:ext cx="4122737" cy="45640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655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33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2093913"/>
            <a:ext cx="3871913" cy="40560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814887" y="2093913"/>
            <a:ext cx="3871913" cy="4056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1608138"/>
            <a:ext cx="3871913" cy="48577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 smtClean="0"/>
              <a:t>Compare title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4886" y="1608138"/>
            <a:ext cx="3871913" cy="48577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 smtClean="0"/>
              <a:t>Compare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495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8316" y="2516393"/>
            <a:ext cx="8229600" cy="1096962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18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3429000" y="722672"/>
            <a:ext cx="5235677" cy="52574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98464" y="1526458"/>
            <a:ext cx="3030536" cy="445365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98464" y="722672"/>
            <a:ext cx="3030536" cy="738188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053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5861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3" r="4623"/>
          <a:stretch/>
        </p:blipFill>
        <p:spPr>
          <a:xfrm>
            <a:off x="-175491" y="0"/>
            <a:ext cx="9319491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199"/>
            <a:ext cx="8229600" cy="1368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8229600" cy="105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add subtitle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42" y="5881445"/>
            <a:ext cx="8439702" cy="9765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543" y="6205585"/>
            <a:ext cx="1016247" cy="608236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396400" y="6335376"/>
            <a:ext cx="57912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b="0" kern="1200" spc="45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Tahoma" pitchFamily="34" charset="0"/>
              </a:rPr>
              <a:pPr/>
              <a:t>‹#›</a:t>
            </a:fld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180725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288" userDrawn="1">
          <p15:clr>
            <a:srgbClr val="F26B43"/>
          </p15:clr>
        </p15:guide>
        <p15:guide id="2" pos="5472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98" y="5899731"/>
            <a:ext cx="8439702" cy="976557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 userDrawn="1">
            <p:ph type="title"/>
          </p:nvPr>
        </p:nvSpPr>
        <p:spPr bwMode="auto">
          <a:xfrm>
            <a:off x="457200" y="274638"/>
            <a:ext cx="82296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title</a:t>
            </a:r>
          </a:p>
        </p:txBody>
      </p:sp>
      <p:sp>
        <p:nvSpPr>
          <p:cNvPr id="1027" name="Text Placeholder 2"/>
          <p:cNvSpPr>
            <a:spLocks noGrp="1"/>
          </p:cNvSpPr>
          <p:nvPr userDrawn="1">
            <p:ph type="body" idx="1"/>
          </p:nvPr>
        </p:nvSpPr>
        <p:spPr bwMode="auto">
          <a:xfrm>
            <a:off x="457200" y="1752601"/>
            <a:ext cx="8229600" cy="3960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  <a:p>
            <a:pPr lvl="4"/>
            <a:endParaRPr lang="en-US" dirty="0" smtClean="0"/>
          </a:p>
          <a:p>
            <a:pPr lvl="3"/>
            <a:endParaRPr lang="en-US" dirty="0" smtClean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498" y="6199678"/>
            <a:ext cx="1017423" cy="608940"/>
          </a:xfrm>
          <a:prstGeom prst="rect">
            <a:avLst/>
          </a:prstGeom>
        </p:spPr>
      </p:pic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396400" y="6335376"/>
            <a:ext cx="57912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b="0" kern="1200" spc="45" smtClean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Tahoma" pitchFamily="34" charset="0"/>
              </a:rPr>
              <a:pPr/>
              <a:t>‹#›</a:t>
            </a:fld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1686485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71" r:id="rId2"/>
    <p:sldLayoutId id="2147483690" r:id="rId3"/>
    <p:sldLayoutId id="2147483695" r:id="rId4"/>
    <p:sldLayoutId id="2147483692" r:id="rId5"/>
    <p:sldLayoutId id="2147483693" r:id="rId6"/>
    <p:sldLayoutId id="2147483694" r:id="rId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192168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SzPct val="80000"/>
        <a:buFont typeface="Wingdings" pitchFamily="2" charset="2"/>
        <a:buChar char=""/>
        <a:defRPr sz="32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Font typeface="Wingdings 3" pitchFamily="18" charset="2"/>
        <a:buChar char=""/>
        <a:defRPr sz="28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Font typeface="Calibri" pitchFamily="34" charset="0"/>
        <a:buChar char="–"/>
        <a:defRPr sz="24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SzPct val="125000"/>
        <a:buFont typeface="Arial" charset="0"/>
        <a:buChar char="•"/>
        <a:defRPr sz="20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v"/>
        <a:defRPr sz="2000" kern="1200">
          <a:solidFill>
            <a:srgbClr val="000000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8">
          <p15:clr>
            <a:srgbClr val="F26B43"/>
          </p15:clr>
        </p15:guide>
        <p15:guide id="2" pos="5472">
          <p15:clr>
            <a:srgbClr val="F26B43"/>
          </p15:clr>
        </p15:guide>
        <p15:guide id="3" orient="horz" pos="28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r="9955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57200" y="466344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Contact Information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42" y="5881445"/>
            <a:ext cx="8439702" cy="9765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543" y="6205585"/>
            <a:ext cx="1016247" cy="608236"/>
          </a:xfrm>
          <a:prstGeom prst="rect">
            <a:avLst/>
          </a:prstGeom>
        </p:spPr>
      </p:pic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396400" y="6335376"/>
            <a:ext cx="57912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b="0" kern="1200" spc="45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Tahoma" pitchFamily="34" charset="0"/>
              </a:rPr>
              <a:pPr/>
              <a:t>‹#›</a:t>
            </a:fld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8441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8">
          <p15:clr>
            <a:srgbClr val="F26B43"/>
          </p15:clr>
        </p15:guide>
        <p15:guide id="2" pos="5472">
          <p15:clr>
            <a:srgbClr val="F26B43"/>
          </p15:clr>
        </p15:guide>
        <p15:guide id="3" orient="horz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4294967295"/>
          </p:nvPr>
        </p:nvSpPr>
        <p:spPr>
          <a:xfrm>
            <a:off x="457200" y="2378116"/>
            <a:ext cx="8229600" cy="10561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methods do states use?</a:t>
            </a:r>
            <a:endParaRPr lang="en-US" sz="2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Determine </a:t>
            </a:r>
            <a:br>
              <a:rPr lang="en-US" dirty="0" smtClean="0"/>
            </a:br>
            <a:r>
              <a:rPr lang="en-US" dirty="0" smtClean="0"/>
              <a:t>Jobs in Demand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57200" y="3434237"/>
            <a:ext cx="8229600" cy="29770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ts val="3400"/>
              </a:lnSpc>
              <a:spcBef>
                <a:spcPts val="6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300"/>
              </a:lnSpc>
            </a:pPr>
            <a:r>
              <a:rPr lang="en-US" dirty="0" smtClean="0"/>
              <a:t>Rebecca Rust</a:t>
            </a:r>
          </a:p>
          <a:p>
            <a:pPr>
              <a:lnSpc>
                <a:spcPts val="3300"/>
              </a:lnSpc>
            </a:pPr>
            <a:r>
              <a:rPr lang="en-US" b="0" dirty="0" smtClean="0"/>
              <a:t>Office of Occupational Statistics and Employment Projections</a:t>
            </a:r>
          </a:p>
          <a:p>
            <a:pPr>
              <a:lnSpc>
                <a:spcPts val="3300"/>
              </a:lnSpc>
            </a:pPr>
            <a:r>
              <a:rPr lang="en-US" b="0" dirty="0" smtClean="0"/>
              <a:t>March 1, 2017</a:t>
            </a:r>
          </a:p>
          <a:p>
            <a:pPr>
              <a:lnSpc>
                <a:spcPts val="3300"/>
              </a:lnSpc>
            </a:pPr>
            <a:endParaRPr lang="en-US" b="0" dirty="0" smtClean="0"/>
          </a:p>
          <a:p>
            <a:pPr>
              <a:lnSpc>
                <a:spcPts val="3300"/>
              </a:lnSpc>
            </a:pPr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3996251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9906000" cy="1096962"/>
          </a:xfrm>
        </p:spPr>
        <p:txBody>
          <a:bodyPr/>
          <a:lstStyle/>
          <a:p>
            <a:pPr algn="l"/>
            <a:r>
              <a:rPr lang="en-US" sz="2800" dirty="0" smtClean="0"/>
              <a:t>        How To Determine Jobs in Demand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 smtClean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695587" y="1477962"/>
            <a:ext cx="7772400" cy="4525962"/>
          </a:xfrm>
        </p:spPr>
        <p:txBody>
          <a:bodyPr/>
          <a:lstStyle/>
          <a:p>
            <a:pPr marL="0" indent="0">
              <a:buNone/>
            </a:pPr>
            <a:endParaRPr lang="en-US" sz="1600" b="1" dirty="0" smtClean="0"/>
          </a:p>
          <a:p>
            <a:pPr marL="0" indent="0">
              <a:buNone/>
            </a:pPr>
            <a:endParaRPr lang="en-US" sz="16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/>
              <a:t>Use of LMI can improve the alignment of education and training to better meet the hiring demands of business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endParaRPr lang="en-US" sz="2000" b="1" dirty="0" smtClean="0"/>
          </a:p>
          <a:p>
            <a:pPr lvl="1"/>
            <a:r>
              <a:rPr lang="en-US" sz="2400" b="1" dirty="0" smtClean="0"/>
              <a:t>This can be done by determining in-demand occupations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06262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How to Determine Jobs in Demand</a:t>
            </a:r>
            <a:br>
              <a:rPr lang="en-US" sz="2800" dirty="0" smtClean="0"/>
            </a:br>
            <a:r>
              <a:rPr lang="en-US" sz="1800" dirty="0" smtClean="0"/>
              <a:t>Using BLS and State/Area Projections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876300" y="1216611"/>
            <a:ext cx="7391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600" b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b="1" dirty="0" smtClean="0">
                <a:latin typeface="+mn-lt"/>
              </a:rPr>
              <a:t>Fastest </a:t>
            </a:r>
            <a:r>
              <a:rPr lang="en-US" sz="1600" b="1" dirty="0">
                <a:latin typeface="+mn-lt"/>
              </a:rPr>
              <a:t>growing occupations (by percent) from the state’s Employment Projections </a:t>
            </a:r>
            <a:r>
              <a:rPr lang="en-US" sz="1600" b="1" dirty="0" smtClean="0">
                <a:latin typeface="+mn-lt"/>
              </a:rPr>
              <a:t>program</a:t>
            </a:r>
            <a:r>
              <a:rPr lang="en-US" sz="1600" b="1" dirty="0" smtClean="0"/>
              <a:t>  </a:t>
            </a:r>
          </a:p>
          <a:p>
            <a:pPr marL="800100" lvl="1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dirty="0" smtClean="0">
                <a:latin typeface="+mn-lt"/>
              </a:rPr>
              <a:t>It </a:t>
            </a:r>
            <a:r>
              <a:rPr lang="en-US" sz="1600" dirty="0">
                <a:latin typeface="+mn-lt"/>
              </a:rPr>
              <a:t>could be </a:t>
            </a:r>
            <a:r>
              <a:rPr lang="en-US" sz="1600" dirty="0" smtClean="0">
                <a:latin typeface="+mn-lt"/>
              </a:rPr>
              <a:t>all those </a:t>
            </a:r>
            <a:r>
              <a:rPr lang="en-US" sz="1600" dirty="0">
                <a:latin typeface="+mn-lt"/>
              </a:rPr>
              <a:t>occupations </a:t>
            </a:r>
            <a:r>
              <a:rPr lang="en-US" sz="1600" dirty="0"/>
              <a:t>growing faster than the average </a:t>
            </a:r>
            <a:r>
              <a:rPr lang="en-US" sz="1600" dirty="0" smtClean="0">
                <a:latin typeface="+mn-lt"/>
              </a:rPr>
              <a:t>or some other </a:t>
            </a:r>
            <a:r>
              <a:rPr lang="en-US" sz="1600" i="1" dirty="0" smtClean="0">
                <a:solidFill>
                  <a:srgbClr val="C00000"/>
                </a:solidFill>
                <a:latin typeface="+mn-lt"/>
              </a:rPr>
              <a:t>selected growth rate threshold</a:t>
            </a:r>
            <a:r>
              <a:rPr lang="en-US" sz="1600" dirty="0" smtClean="0">
                <a:latin typeface="+mn-lt"/>
              </a:rPr>
              <a:t> percent</a:t>
            </a:r>
          </a:p>
          <a:p>
            <a:pPr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600" b="1" dirty="0" smtClean="0"/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b="1" dirty="0">
                <a:latin typeface="+mn-lt"/>
              </a:rPr>
              <a:t>Fastest growing occupations (by percent) from the state’s Employment Projections program that also meet a </a:t>
            </a:r>
            <a:r>
              <a:rPr lang="en-US" sz="1600" i="1" dirty="0">
                <a:solidFill>
                  <a:srgbClr val="C00000"/>
                </a:solidFill>
                <a:latin typeface="+mn-lt"/>
              </a:rPr>
              <a:t>selected wage </a:t>
            </a:r>
            <a:r>
              <a:rPr lang="en-US" sz="1600" i="1" dirty="0" smtClean="0">
                <a:solidFill>
                  <a:srgbClr val="C00000"/>
                </a:solidFill>
                <a:latin typeface="+mn-lt"/>
              </a:rPr>
              <a:t>threshold</a:t>
            </a:r>
            <a:endParaRPr lang="en-US" sz="1600" dirty="0" smtClean="0">
              <a:latin typeface="+mn-lt"/>
            </a:endParaRPr>
          </a:p>
          <a:p>
            <a:pPr marL="800100" lvl="1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dirty="0" smtClean="0">
                <a:latin typeface="+mn-lt"/>
              </a:rPr>
              <a:t>It could be those fastest growing occupations that pay a wage equal to or greater than $15.00 per hour, for example</a:t>
            </a:r>
            <a:endParaRPr lang="en-US" sz="1600" b="1" dirty="0"/>
          </a:p>
          <a:p>
            <a:pPr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600" b="1" dirty="0"/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b="1" dirty="0" smtClean="0">
                <a:latin typeface="+mn-lt"/>
              </a:rPr>
              <a:t>Fastest growing occupations (by percent) from the state’s Employment Projections program that also meet a </a:t>
            </a:r>
            <a:r>
              <a:rPr lang="en-US" sz="1600" i="1" dirty="0" smtClean="0">
                <a:solidFill>
                  <a:srgbClr val="C00000"/>
                </a:solidFill>
                <a:latin typeface="+mn-lt"/>
              </a:rPr>
              <a:t>selected threshold for number of new jobs</a:t>
            </a:r>
            <a:r>
              <a:rPr lang="en-US" sz="1600" dirty="0" smtClean="0">
                <a:latin typeface="+mn-lt"/>
              </a:rPr>
              <a:t>  </a:t>
            </a:r>
          </a:p>
          <a:p>
            <a:pPr marL="800100" lvl="1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dirty="0" smtClean="0">
                <a:latin typeface="+mn-lt"/>
              </a:rPr>
              <a:t>It could be those fastest growing occupations that also gain at least a 1,000 new jobs or more per year, for example</a:t>
            </a:r>
          </a:p>
          <a:p>
            <a:pPr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600" b="1" dirty="0">
              <a:latin typeface="+mn-lt"/>
            </a:endParaRPr>
          </a:p>
          <a:p>
            <a:pPr lvl="0"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600" b="1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00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How </a:t>
            </a:r>
            <a:r>
              <a:rPr lang="en-US" sz="2800" dirty="0"/>
              <a:t>to Determine Jobs in Demand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1800" dirty="0" smtClean="0"/>
              <a:t>Using </a:t>
            </a:r>
            <a:r>
              <a:rPr lang="en-US" sz="1800" dirty="0"/>
              <a:t>BLS and State/Area Projections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876300" y="1371600"/>
            <a:ext cx="7391400" cy="608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600" b="1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Fastest </a:t>
            </a:r>
            <a:r>
              <a:rPr lang="en-US" sz="1600" b="1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growing occupations (by percent) from the state’s Employment Projections program that come from </a:t>
            </a:r>
            <a:r>
              <a:rPr lang="en-US" sz="16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specified targeted </a:t>
            </a:r>
            <a:r>
              <a:rPr lang="en-US" sz="1600" i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industries </a:t>
            </a:r>
            <a:r>
              <a:rPr lang="en-US" sz="1600" b="1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for economic </a:t>
            </a:r>
            <a:r>
              <a:rPr lang="en-US" sz="16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development  </a:t>
            </a:r>
          </a:p>
          <a:p>
            <a:pPr marL="800100" lvl="1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Manufacturing </a:t>
            </a:r>
            <a:r>
              <a:rPr lang="en-US" sz="1600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could be targeted, for </a:t>
            </a:r>
            <a:r>
              <a:rPr lang="en-US" sz="16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example</a:t>
            </a:r>
          </a:p>
          <a:p>
            <a:pPr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6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Fastest </a:t>
            </a:r>
            <a:r>
              <a:rPr lang="en-US" sz="1600" b="1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growing occupations (by percent) from the state’s Employment Projections program for a </a:t>
            </a:r>
            <a:r>
              <a:rPr lang="en-US" sz="1600" i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specified education/training </a:t>
            </a:r>
            <a:r>
              <a:rPr lang="en-US" sz="16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level</a:t>
            </a:r>
            <a:r>
              <a:rPr lang="en-US" sz="16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  </a:t>
            </a:r>
          </a:p>
          <a:p>
            <a:pPr marL="800100" lvl="1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It </a:t>
            </a:r>
            <a:r>
              <a:rPr lang="en-US" sz="1600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could be for the fastest occupations requiring more than a high school degree but less than a bachelor’s </a:t>
            </a:r>
            <a:r>
              <a:rPr lang="en-US" sz="16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degree, for example</a:t>
            </a: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6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Highest number of new jobs (by </a:t>
            </a:r>
            <a:r>
              <a:rPr lang="en-US" sz="16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specified level</a:t>
            </a:r>
            <a:r>
              <a:rPr lang="en-US" sz="16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) from the state’s Employment Projections program</a:t>
            </a:r>
            <a:r>
              <a:rPr lang="en-US" sz="16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  </a:t>
            </a:r>
          </a:p>
          <a:p>
            <a:pPr marL="800100" lvl="1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This listing </a:t>
            </a:r>
            <a:r>
              <a:rPr lang="en-US" sz="16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could have thresholds</a:t>
            </a:r>
            <a:r>
              <a:rPr lang="en-US" sz="16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 added on as shown above, such as wages, targeted industries, and/or education levels</a:t>
            </a: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6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6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4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lvl="0"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4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4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lvl="0"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600" b="1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20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600" dirty="0" smtClean="0"/>
              <a:t>Future Ways to Determine Jobs in </a:t>
            </a:r>
            <a:r>
              <a:rPr lang="en-US" sz="2600" dirty="0"/>
              <a:t>Demand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1800" dirty="0" smtClean="0"/>
              <a:t>Using BLS Federal/State OES and Wage Data as a Time Series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876300" y="1371600"/>
            <a:ext cx="73914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600" b="1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Data that are statistically designed to be measured and compared over time are a time series</a:t>
            </a:r>
          </a:p>
          <a:p>
            <a:pPr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2400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Occupations that have both positive employment and wage growth can indicate that demand is greater than supply</a:t>
            </a: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2400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This data series can be considered a new labor market indicator of current (or short-term) in-demand occupations</a:t>
            </a: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6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6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4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lvl="0"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4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4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lvl="0"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600" b="1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20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/>
              <a:t>How To Determine Jobs in Demand</a:t>
            </a:r>
            <a:br>
              <a:rPr lang="en-US" sz="2800" dirty="0" smtClean="0"/>
            </a:br>
            <a:r>
              <a:rPr lang="en-US" sz="1800" dirty="0" smtClean="0"/>
              <a:t>Using alternative data bases or customized employer needs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876300" y="1371600"/>
            <a:ext cx="73914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14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Highest number of job openings or fastest gain in openings from a </a:t>
            </a:r>
            <a:r>
              <a:rPr lang="en-US" sz="1400" i="1" dirty="0" smtClean="0">
                <a:solidFill>
                  <a:schemeClr val="accent3"/>
                </a:solidFill>
                <a:latin typeface="Tahoma" pitchFamily="34" charset="0"/>
                <a:cs typeface="Tahoma" pitchFamily="34" charset="0"/>
              </a:rPr>
              <a:t>Job Vacancy Survey</a:t>
            </a:r>
            <a:r>
              <a:rPr lang="en-US" sz="1400" b="1" dirty="0" smtClean="0">
                <a:latin typeface="Tahoma" pitchFamily="34" charset="0"/>
                <a:cs typeface="Tahoma" pitchFamily="34" charset="0"/>
              </a:rPr>
              <a:t> or </a:t>
            </a:r>
            <a:r>
              <a:rPr lang="en-US" sz="1400" i="1" dirty="0" smtClean="0">
                <a:solidFill>
                  <a:schemeClr val="accent3"/>
                </a:solidFill>
                <a:latin typeface="Tahoma" pitchFamily="34" charset="0"/>
                <a:cs typeface="Tahoma" pitchFamily="34" charset="0"/>
              </a:rPr>
              <a:t>Skills-Gap Survey</a:t>
            </a:r>
          </a:p>
          <a:p>
            <a:pPr marL="742950" lvl="1" indent="-28575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This could be from a state survey that asks employers about unmet hiring needs</a:t>
            </a: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endParaRPr lang="en-US" sz="700" b="1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14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Highest number of </a:t>
            </a:r>
            <a:r>
              <a:rPr lang="en-US" sz="14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online job ads </a:t>
            </a:r>
            <a:r>
              <a:rPr lang="en-US" sz="14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or fastest gain in job ads by occupation  </a:t>
            </a:r>
          </a:p>
          <a:p>
            <a:pPr marL="742950" lvl="1" indent="-28575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This could be from the state’s job bank or other source, such as Help Wanted </a:t>
            </a:r>
            <a:r>
              <a:rPr lang="en-US" sz="1400" dirty="0" err="1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OnLine</a:t>
            </a: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 from the Conference Board, for example</a:t>
            </a: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endParaRPr lang="en-US" sz="700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1400" b="1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Highest number or fastest growing </a:t>
            </a:r>
            <a:r>
              <a:rPr lang="en-US" sz="1400" i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online job ads </a:t>
            </a:r>
            <a:r>
              <a:rPr lang="en-US" sz="1400" b="1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and/or those hardest to </a:t>
            </a:r>
            <a:r>
              <a:rPr lang="en-US" sz="14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fill  </a:t>
            </a:r>
          </a:p>
          <a:p>
            <a:pPr marL="742950" lvl="1" indent="-28575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This </a:t>
            </a:r>
            <a:r>
              <a:rPr lang="en-US" sz="1400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could be reposted online </a:t>
            </a: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jobs</a:t>
            </a: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endParaRPr lang="en-US" sz="700" b="1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14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Largest </a:t>
            </a:r>
            <a:r>
              <a:rPr lang="en-US" sz="1400" b="1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gap between occupational </a:t>
            </a:r>
            <a:r>
              <a:rPr lang="en-US" sz="1400" i="1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demand and </a:t>
            </a:r>
            <a:r>
              <a:rPr lang="en-US" sz="14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supply</a:t>
            </a: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  </a:t>
            </a:r>
          </a:p>
          <a:p>
            <a:pPr marL="742950" lvl="1" indent="-28575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This </a:t>
            </a:r>
            <a:r>
              <a:rPr lang="en-US" sz="1400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could be comparing demand occupations (from Employment Projections or online ads) compared to supply (which could be training completers and job seekers registered in the state’s career centers</a:t>
            </a: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)</a:t>
            </a:r>
            <a:endParaRPr lang="en-US" sz="1400" b="1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endParaRPr lang="en-US" sz="7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1400" b="1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Employer </a:t>
            </a:r>
            <a:r>
              <a:rPr lang="en-US" sz="1400" b="1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needs for customized training to meet specific hiring needs  </a:t>
            </a:r>
          </a:p>
          <a:p>
            <a:pPr marL="742950" lvl="1" indent="-285750">
              <a:spcBef>
                <a:spcPct val="20000"/>
              </a:spcBef>
              <a:buClr>
                <a:srgbClr val="CE1126"/>
              </a:buClr>
              <a:buSzPct val="100000"/>
              <a:buFont typeface="Wingdings" panose="05000000000000000000" pitchFamily="2" charset="2"/>
              <a:buChar char="v"/>
            </a:pP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This </a:t>
            </a:r>
            <a:r>
              <a:rPr lang="en-US" sz="1400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could be from business partnerships, or a new firm opening up in an area, or </a:t>
            </a: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from </a:t>
            </a:r>
            <a:r>
              <a:rPr lang="en-US" sz="1400" dirty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coordination efforts of business, workforce, economic development, and education all working </a:t>
            </a:r>
            <a:r>
              <a:rPr lang="en-US" sz="1400" dirty="0" smtClean="0">
                <a:solidFill>
                  <a:srgbClr val="192168"/>
                </a:solidFill>
                <a:latin typeface="Tahoma" pitchFamily="34" charset="0"/>
                <a:cs typeface="Tahoma" pitchFamily="34" charset="0"/>
              </a:rPr>
              <a:t>together</a:t>
            </a:r>
          </a:p>
          <a:p>
            <a:pPr>
              <a:spcBef>
                <a:spcPct val="20000"/>
              </a:spcBef>
              <a:buClr>
                <a:srgbClr val="CE1126"/>
              </a:buClr>
              <a:buSzPct val="80000"/>
            </a:pPr>
            <a:endParaRPr lang="en-US" sz="1600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600" b="1" dirty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CE1126"/>
              </a:buClr>
              <a:buSzPct val="80000"/>
              <a:buFont typeface="Wingdings" pitchFamily="2" charset="2"/>
              <a:buChar char="v"/>
            </a:pPr>
            <a:endParaRPr lang="en-US" sz="1400" b="1" dirty="0" smtClean="0">
              <a:solidFill>
                <a:srgbClr val="192168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76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000" dirty="0" smtClean="0"/>
              <a:t>Improved alignment of education and training with the hiring needs of business using in-demand occupations…	</a:t>
            </a:r>
            <a:br>
              <a:rPr lang="en-US" sz="2000" dirty="0" smtClean="0"/>
            </a:br>
            <a:r>
              <a:rPr lang="en-US" sz="2000" dirty="0" smtClean="0"/>
              <a:t>does what?</a:t>
            </a:r>
            <a:endParaRPr lang="en-US" sz="1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55325"/>
            <a:ext cx="8229600" cy="39925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This improved alignment drives the allocation of training resources, leading to: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200" dirty="0" smtClean="0"/>
          </a:p>
          <a:p>
            <a:pPr lvl="1">
              <a:buFont typeface="Wingdings 3" panose="05040102010807070707" pitchFamily="18" charset="2"/>
              <a:buChar char=""/>
            </a:pPr>
            <a:r>
              <a:rPr lang="en-US" sz="2000" dirty="0"/>
              <a:t>H</a:t>
            </a:r>
            <a:r>
              <a:rPr lang="en-US" sz="2000" dirty="0" smtClean="0"/>
              <a:t>igher placement and retention rates </a:t>
            </a:r>
          </a:p>
          <a:p>
            <a:pPr lvl="1">
              <a:buFont typeface="Wingdings 3" panose="05040102010807070707" pitchFamily="18" charset="2"/>
              <a:buChar char=""/>
            </a:pPr>
            <a:r>
              <a:rPr lang="en-US" sz="2000" dirty="0"/>
              <a:t>I</a:t>
            </a:r>
            <a:r>
              <a:rPr lang="en-US" sz="2000" dirty="0" smtClean="0"/>
              <a:t>mproved reemployment </a:t>
            </a:r>
          </a:p>
          <a:p>
            <a:pPr lvl="1">
              <a:buFont typeface="Wingdings 3" panose="05040102010807070707" pitchFamily="18" charset="2"/>
              <a:buChar char=""/>
            </a:pPr>
            <a:r>
              <a:rPr lang="en-US" sz="2000" dirty="0"/>
              <a:t>L</a:t>
            </a:r>
            <a:r>
              <a:rPr lang="en-US" sz="2000" dirty="0" smtClean="0"/>
              <a:t>owered UI benefit and welfare costs</a:t>
            </a:r>
          </a:p>
          <a:p>
            <a:pPr lvl="1">
              <a:buFont typeface="Wingdings 3" panose="05040102010807070707" pitchFamily="18" charset="2"/>
              <a:buChar char=""/>
            </a:pPr>
            <a:r>
              <a:rPr lang="en-US" sz="2000" dirty="0" smtClean="0"/>
              <a:t>Stronger business expansion and retention</a:t>
            </a:r>
          </a:p>
          <a:p>
            <a:pPr lvl="1">
              <a:buFont typeface="Wingdings 3" panose="05040102010807070707" pitchFamily="18" charset="2"/>
              <a:buChar char=""/>
            </a:pPr>
            <a:r>
              <a:rPr lang="en-US" sz="2000" dirty="0" smtClean="0"/>
              <a:t>Expanded economic growth</a:t>
            </a:r>
          </a:p>
          <a:p>
            <a:pPr lvl="1">
              <a:buFont typeface="Wingdings 3" panose="05040102010807070707" pitchFamily="18" charset="2"/>
              <a:buChar char=""/>
            </a:pPr>
            <a:r>
              <a:rPr lang="en-US" sz="2000" dirty="0"/>
              <a:t>I</a:t>
            </a:r>
            <a:r>
              <a:rPr lang="en-US" sz="2000" dirty="0" smtClean="0"/>
              <a:t>mproved standards of living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570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457200" y="1828800"/>
            <a:ext cx="8229600" cy="38113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ts val="3400"/>
              </a:lnSpc>
              <a:spcBef>
                <a:spcPts val="6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700"/>
              </a:lnSpc>
            </a:pPr>
            <a:r>
              <a:rPr lang="en-US" sz="3600" dirty="0" smtClean="0"/>
              <a:t>Rebecca Rust</a:t>
            </a:r>
          </a:p>
          <a:p>
            <a:pPr>
              <a:lnSpc>
                <a:spcPts val="3700"/>
              </a:lnSpc>
            </a:pPr>
            <a:r>
              <a:rPr lang="en-US" sz="3600" b="0" dirty="0" smtClean="0"/>
              <a:t>Assistant Commissioner</a:t>
            </a:r>
          </a:p>
          <a:p>
            <a:pPr>
              <a:lnSpc>
                <a:spcPts val="3700"/>
              </a:lnSpc>
            </a:pPr>
            <a:r>
              <a:rPr lang="en-US" sz="3600" b="0" dirty="0" smtClean="0"/>
              <a:t>Office of Occupational Statistics and Employment Projections</a:t>
            </a:r>
          </a:p>
          <a:p>
            <a:pPr>
              <a:lnSpc>
                <a:spcPts val="3700"/>
              </a:lnSpc>
            </a:pPr>
            <a:r>
              <a:rPr lang="en-US" sz="3600" b="0" dirty="0" smtClean="0"/>
              <a:t>202-691-5701</a:t>
            </a:r>
          </a:p>
          <a:p>
            <a:pPr>
              <a:lnSpc>
                <a:spcPts val="3700"/>
              </a:lnSpc>
            </a:pPr>
            <a:r>
              <a:rPr lang="en-US" sz="3600" b="0" dirty="0"/>
              <a:t>r</a:t>
            </a:r>
            <a:r>
              <a:rPr lang="en-US" sz="3600" b="0" dirty="0" smtClean="0"/>
              <a:t>ust.rebecca@bls.gov</a:t>
            </a:r>
            <a:endParaRPr lang="en-US" sz="3600" b="0" dirty="0"/>
          </a:p>
        </p:txBody>
      </p:sp>
    </p:spTree>
    <p:extLst>
      <p:ext uri="{BB962C8B-B14F-4D97-AF65-F5344CB8AC3E}">
        <p14:creationId xmlns:p14="http://schemas.microsoft.com/office/powerpoint/2010/main" val="153521832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LS-Brand_core-standard-slides.potx" id="{B48101DD-A604-4E13-B4E6-7E6FF3A616E1}" vid="{F0218404-5B4E-4DCC-B1B3-DD86C7BB0E6A}"/>
    </a:ext>
  </a:extLst>
</a:theme>
</file>

<file path=ppt/theme/theme2.xml><?xml version="1.0" encoding="utf-8"?>
<a:theme xmlns:a="http://schemas.openxmlformats.org/drawingml/2006/main" name="BLS Trendline Content Slide">
  <a:themeElements>
    <a:clrScheme name="Custom 1">
      <a:dk1>
        <a:srgbClr val="002060"/>
      </a:dk1>
      <a:lt1>
        <a:sysClr val="window" lastClr="FFFFFF"/>
      </a:lt1>
      <a:dk2>
        <a:srgbClr val="002060"/>
      </a:dk2>
      <a:lt2>
        <a:srgbClr val="FFFFFF"/>
      </a:lt2>
      <a:accent1>
        <a:srgbClr val="3E3F67"/>
      </a:accent1>
      <a:accent2>
        <a:srgbClr val="FFC000"/>
      </a:accent2>
      <a:accent3>
        <a:srgbClr val="C00000"/>
      </a:accent3>
      <a:accent4>
        <a:srgbClr val="00B0F0"/>
      </a:accent4>
      <a:accent5>
        <a:srgbClr val="92D050"/>
      </a:accent5>
      <a:accent6>
        <a:srgbClr val="244448"/>
      </a:accent6>
      <a:hlink>
        <a:srgbClr val="00B0F0"/>
      </a:hlink>
      <a:folHlink>
        <a:srgbClr val="00B0F0"/>
      </a:folHlink>
    </a:clrScheme>
    <a:fontScheme name="BLS Font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Tahoma" pitchFamily="34" charset="0"/>
            <a:ea typeface="+mj-ea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LS-Brand_core-standard-slides.potx" id="{B48101DD-A604-4E13-B4E6-7E6FF3A616E1}" vid="{A84D5705-D793-47EE-B444-DB1A83C73CF7}"/>
    </a:ext>
  </a:extLst>
</a:theme>
</file>

<file path=ppt/theme/theme3.xml><?xml version="1.0" encoding="utf-8"?>
<a:theme xmlns:a="http://schemas.openxmlformats.org/drawingml/2006/main" name="Contact Information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LS-Brand_core-standard-slides.potx" id="{B48101DD-A604-4E13-B4E6-7E6FF3A616E1}" vid="{2FFE4CEF-C9F4-408E-A3EA-E0845723999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602</Words>
  <Application>Microsoft Office PowerPoint</Application>
  <PresentationFormat>On-screen Show (4:3)</PresentationFormat>
  <Paragraphs>80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Custom Design</vt:lpstr>
      <vt:lpstr>BLS Trendline Content Slide</vt:lpstr>
      <vt:lpstr>Contact Information</vt:lpstr>
      <vt:lpstr>How to Determine  Jobs in Demand</vt:lpstr>
      <vt:lpstr>        How To Determine Jobs in Demand </vt:lpstr>
      <vt:lpstr>How to Determine Jobs in Demand Using BLS and State/Area Projections</vt:lpstr>
      <vt:lpstr>How to Determine Jobs in Demand Using BLS and State/Area Projections</vt:lpstr>
      <vt:lpstr>Future Ways to Determine Jobs in Demand Using BLS Federal/State OES and Wage Data as a Time Series</vt:lpstr>
      <vt:lpstr>How To Determine Jobs in Demand Using alternative data bases or customized employer needs</vt:lpstr>
      <vt:lpstr>Improved alignment of education and training with the hiring needs of business using in-demand occupations…  does what?</vt:lpstr>
      <vt:lpstr>PowerPoint Presentation</vt:lpstr>
    </vt:vector>
  </TitlesOfParts>
  <Company>Bureau of Labor Statistics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Liddel, Emily L - BLS</dc:creator>
  <cp:lastModifiedBy>Teresa Theis</cp:lastModifiedBy>
  <cp:revision>11</cp:revision>
  <dcterms:created xsi:type="dcterms:W3CDTF">2016-03-31T20:30:10Z</dcterms:created>
  <dcterms:modified xsi:type="dcterms:W3CDTF">2017-06-06T17:33:23Z</dcterms:modified>
</cp:coreProperties>
</file>