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5" r:id="rId2"/>
    <p:sldId id="267" r:id="rId3"/>
    <p:sldId id="256" r:id="rId4"/>
    <p:sldId id="257" r:id="rId5"/>
    <p:sldId id="296" r:id="rId6"/>
    <p:sldId id="260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61" r:id="rId30"/>
    <p:sldId id="264" r:id="rId31"/>
    <p:sldId id="269" r:id="rId32"/>
    <p:sldId id="263" r:id="rId33"/>
    <p:sldId id="270" r:id="rId34"/>
    <p:sldId id="262" r:id="rId35"/>
    <p:sldId id="298" r:id="rId36"/>
    <p:sldId id="271" r:id="rId37"/>
    <p:sldId id="297" r:id="rId38"/>
    <p:sldId id="295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E4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a-940-01.eta.dir.labor.gov\Shared\OWI\Cross%20Division%20Program%20Work\H1B\Youth%20CareerConnect\6%20-%20Performance%20and%20Evaluation\Sep%202018%20Webina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.eta.dir.labor.gov\Shared\OWI\Cross%20Division%20Program%20Work\H1B\Youth%20CareerConnect\6%20-%20Performance%20and%20Evaluation\Sep%202018%20Webinar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ta-940-01\shared\OWI\Cross%20Division%20Program%20Work\H1B\Youth%20CareerConnect\6%20-%20Performance%20and%20Evaluation\Year%204%20Conference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a-940-01.eta.dir.labor.gov\Shared\OWI\Cross%20Division%20Program%20Work\H1B\Youth%20CareerConnect\6%20-%20Performance%20and%20Evaluation\Sep%202018%20Webina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Sheet1!$B$50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Sheet1!$A$51:$A$55</c:f>
              <c:strCache>
                <c:ptCount val="5"/>
                <c:pt idx="0">
                  <c:v>Enrollment Rate</c:v>
                </c:pt>
                <c:pt idx="1">
                  <c:v>Participation Rate</c:v>
                </c:pt>
                <c:pt idx="2">
                  <c:v>Program Exiters</c:v>
                </c:pt>
                <c:pt idx="3">
                  <c:v>Attendance Rate</c:v>
                </c:pt>
                <c:pt idx="4">
                  <c:v>Chronic Absence Rate</c:v>
                </c:pt>
              </c:strCache>
            </c:strRef>
          </c:cat>
          <c:val>
            <c:numRef>
              <c:f>Sheet1!$B$51:$B$55</c:f>
              <c:numCache>
                <c:formatCode>0.0%</c:formatCode>
                <c:ptCount val="5"/>
                <c:pt idx="0">
                  <c:v>0.96899999999999997</c:v>
                </c:pt>
                <c:pt idx="1">
                  <c:v>0.89500000000000002</c:v>
                </c:pt>
                <c:pt idx="2">
                  <c:v>2.5999999999999999E-2</c:v>
                </c:pt>
                <c:pt idx="3">
                  <c:v>0.94</c:v>
                </c:pt>
                <c:pt idx="4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C-4111-9AD9-1B0A3BF5635D}"/>
            </c:ext>
          </c:extLst>
        </c:ser>
        <c:ser>
          <c:idx val="1"/>
          <c:order val="1"/>
          <c:tx>
            <c:strRef>
              <c:f>Sheet1!$C$50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Sheet1!$A$51:$A$55</c:f>
              <c:strCache>
                <c:ptCount val="5"/>
                <c:pt idx="0">
                  <c:v>Enrollment Rate</c:v>
                </c:pt>
                <c:pt idx="1">
                  <c:v>Participation Rate</c:v>
                </c:pt>
                <c:pt idx="2">
                  <c:v>Program Exiters</c:v>
                </c:pt>
                <c:pt idx="3">
                  <c:v>Attendance Rate</c:v>
                </c:pt>
                <c:pt idx="4">
                  <c:v>Chronic Absence Rate</c:v>
                </c:pt>
              </c:strCache>
            </c:strRef>
          </c:cat>
          <c:val>
            <c:numRef>
              <c:f>Sheet1!$C$51:$C$55</c:f>
              <c:numCache>
                <c:formatCode>0.0%</c:formatCode>
                <c:ptCount val="5"/>
                <c:pt idx="0">
                  <c:v>1.2</c:v>
                </c:pt>
                <c:pt idx="1">
                  <c:v>0.94699999999999995</c:v>
                </c:pt>
                <c:pt idx="2">
                  <c:v>7.8E-2</c:v>
                </c:pt>
                <c:pt idx="3">
                  <c:v>0.94599999999999995</c:v>
                </c:pt>
                <c:pt idx="4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C-4111-9AD9-1B0A3BF5635D}"/>
            </c:ext>
          </c:extLst>
        </c:ser>
        <c:ser>
          <c:idx val="2"/>
          <c:order val="2"/>
          <c:tx>
            <c:strRef>
              <c:f>Sheet1!$D$50</c:f>
              <c:strCache>
                <c:ptCount val="1"/>
                <c:pt idx="0">
                  <c:v>Year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Sheet1!$A$51:$A$55</c:f>
              <c:strCache>
                <c:ptCount val="5"/>
                <c:pt idx="0">
                  <c:v>Enrollment Rate</c:v>
                </c:pt>
                <c:pt idx="1">
                  <c:v>Participation Rate</c:v>
                </c:pt>
                <c:pt idx="2">
                  <c:v>Program Exiters</c:v>
                </c:pt>
                <c:pt idx="3">
                  <c:v>Attendance Rate</c:v>
                </c:pt>
                <c:pt idx="4">
                  <c:v>Chronic Absence Rate</c:v>
                </c:pt>
              </c:strCache>
            </c:strRef>
          </c:cat>
          <c:val>
            <c:numRef>
              <c:f>Sheet1!$D$51:$D$55</c:f>
              <c:numCache>
                <c:formatCode>0.0%</c:formatCode>
                <c:ptCount val="5"/>
                <c:pt idx="0">
                  <c:v>1.1399999999999999</c:v>
                </c:pt>
                <c:pt idx="1">
                  <c:v>0.94</c:v>
                </c:pt>
                <c:pt idx="2">
                  <c:v>0.14499999999999999</c:v>
                </c:pt>
                <c:pt idx="3">
                  <c:v>0.96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BC-4111-9AD9-1B0A3BF5635D}"/>
            </c:ext>
          </c:extLst>
        </c:ser>
        <c:ser>
          <c:idx val="3"/>
          <c:order val="3"/>
          <c:tx>
            <c:strRef>
              <c:f>Sheet1!$E$50</c:f>
              <c:strCache>
                <c:ptCount val="1"/>
                <c:pt idx="0">
                  <c:v>Year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Sheet1!$A$51:$A$55</c:f>
              <c:strCache>
                <c:ptCount val="5"/>
                <c:pt idx="0">
                  <c:v>Enrollment Rate</c:v>
                </c:pt>
                <c:pt idx="1">
                  <c:v>Participation Rate</c:v>
                </c:pt>
                <c:pt idx="2">
                  <c:v>Program Exiters</c:v>
                </c:pt>
                <c:pt idx="3">
                  <c:v>Attendance Rate</c:v>
                </c:pt>
                <c:pt idx="4">
                  <c:v>Chronic Absence Rate</c:v>
                </c:pt>
              </c:strCache>
            </c:strRef>
          </c:cat>
          <c:val>
            <c:numRef>
              <c:f>Sheet1!$E$51:$E$55</c:f>
              <c:numCache>
                <c:formatCode>0.0%</c:formatCode>
                <c:ptCount val="5"/>
                <c:pt idx="0">
                  <c:v>1.018</c:v>
                </c:pt>
                <c:pt idx="1">
                  <c:v>0.96499999999999997</c:v>
                </c:pt>
                <c:pt idx="2">
                  <c:v>0.35299999999999998</c:v>
                </c:pt>
                <c:pt idx="3">
                  <c:v>0.95399999999999996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C-4111-9AD9-1B0A3BF5635D}"/>
            </c:ext>
          </c:extLst>
        </c:ser>
        <c:ser>
          <c:idx val="4"/>
          <c:order val="4"/>
          <c:tx>
            <c:strRef>
              <c:f>Sheet1!$F$50</c:f>
              <c:strCache>
                <c:ptCount val="1"/>
                <c:pt idx="0">
                  <c:v>PTD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Sheet1!$A$51:$A$55</c:f>
              <c:strCache>
                <c:ptCount val="5"/>
                <c:pt idx="0">
                  <c:v>Enrollment Rate</c:v>
                </c:pt>
                <c:pt idx="1">
                  <c:v>Participation Rate</c:v>
                </c:pt>
                <c:pt idx="2">
                  <c:v>Program Exiters</c:v>
                </c:pt>
                <c:pt idx="3">
                  <c:v>Attendance Rate</c:v>
                </c:pt>
                <c:pt idx="4">
                  <c:v>Chronic Absence Rate</c:v>
                </c:pt>
              </c:strCache>
            </c:strRef>
          </c:cat>
          <c:val>
            <c:numRef>
              <c:f>Sheet1!$F$51:$F$55</c:f>
              <c:numCache>
                <c:formatCode>General</c:formatCode>
                <c:ptCount val="5"/>
                <c:pt idx="0" formatCode="0.0%">
                  <c:v>1.165</c:v>
                </c:pt>
                <c:pt idx="3" formatCode="0.0%">
                  <c:v>0.95</c:v>
                </c:pt>
                <c:pt idx="4" formatCode="0.0%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C-4111-9AD9-1B0A3BF5635D}"/>
            </c:ext>
          </c:extLst>
        </c:ser>
        <c:ser>
          <c:idx val="5"/>
          <c:order val="5"/>
          <c:tx>
            <c:strRef>
              <c:f>Sheet1!$G$50</c:f>
              <c:strCache>
                <c:ptCount val="1"/>
                <c:pt idx="0">
                  <c:v>Goals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Sheet1!$A$51:$A$55</c:f>
              <c:strCache>
                <c:ptCount val="5"/>
                <c:pt idx="0">
                  <c:v>Enrollment Rate</c:v>
                </c:pt>
                <c:pt idx="1">
                  <c:v>Participation Rate</c:v>
                </c:pt>
                <c:pt idx="2">
                  <c:v>Program Exiters</c:v>
                </c:pt>
                <c:pt idx="3">
                  <c:v>Attendance Rate</c:v>
                </c:pt>
                <c:pt idx="4">
                  <c:v>Chronic Absence Rate</c:v>
                </c:pt>
              </c:strCache>
            </c:strRef>
          </c:cat>
          <c:val>
            <c:numRef>
              <c:f>Sheet1!$G$51:$G$55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BC-4111-9AD9-1B0A3BF56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681744"/>
        <c:axId val="903662608"/>
      </c:barChart>
      <c:catAx>
        <c:axId val="90368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62608"/>
        <c:crosses val="autoZero"/>
        <c:auto val="1"/>
        <c:lblAlgn val="ctr"/>
        <c:lblOffset val="100"/>
        <c:noMultiLvlLbl val="0"/>
      </c:catAx>
      <c:valAx>
        <c:axId val="9036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8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56239114970441"/>
          <c:y val="0.96167788809007571"/>
          <c:w val="0.55062599651679056"/>
          <c:h val="3.8322111909924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3AE1-4BD0-8696-52214659BD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AE1-4BD0-8696-52214659BD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Sheet1!$A$3:$A$11</c:f>
              <c:strCache>
                <c:ptCount val="8"/>
                <c:pt idx="0">
                  <c:v>Male</c:v>
                </c:pt>
                <c:pt idx="1">
                  <c:v>Female</c:v>
                </c:pt>
                <c:pt idx="2">
                  <c:v>White</c:v>
                </c:pt>
                <c:pt idx="3">
                  <c:v>Hispanic/Latino</c:v>
                </c:pt>
                <c:pt idx="4">
                  <c:v>Black/African-American</c:v>
                </c:pt>
                <c:pt idx="5">
                  <c:v>Asian</c:v>
                </c:pt>
                <c:pt idx="6">
                  <c:v>American Indian/Alaskan Native</c:v>
                </c:pt>
                <c:pt idx="7">
                  <c:v>More than one race</c:v>
                </c:pt>
              </c:strCache>
            </c:strRef>
          </c:cat>
          <c:val>
            <c:numRef>
              <c:f>Sheet1!$B$3:$B$11</c:f>
              <c:numCache>
                <c:formatCode>0%</c:formatCode>
                <c:ptCount val="9"/>
                <c:pt idx="0">
                  <c:v>0.55000000000000004</c:v>
                </c:pt>
                <c:pt idx="1">
                  <c:v>0.45</c:v>
                </c:pt>
                <c:pt idx="2">
                  <c:v>0.56000000000000005</c:v>
                </c:pt>
                <c:pt idx="3">
                  <c:v>0.44</c:v>
                </c:pt>
                <c:pt idx="4">
                  <c:v>0.22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0-418D-9F42-E4FA9C6E8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26304"/>
        <c:axId val="94227840"/>
      </c:barChart>
      <c:catAx>
        <c:axId val="9422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94227840"/>
        <c:crosses val="autoZero"/>
        <c:auto val="1"/>
        <c:lblAlgn val="ctr"/>
        <c:lblOffset val="100"/>
        <c:noMultiLvlLbl val="0"/>
      </c:catAx>
      <c:valAx>
        <c:axId val="94227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9422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05796150481188"/>
          <c:y val="7.4548702245552642E-2"/>
          <c:w val="0.7112484689413822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Sheet1!$A$21:$A$23</c:f>
              <c:strCache>
                <c:ptCount val="3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</c:strCache>
            </c:strRef>
          </c:cat>
          <c:val>
            <c:numRef>
              <c:f>Sheet1!$B$21:$B$23</c:f>
              <c:numCache>
                <c:formatCode>0%</c:formatCode>
                <c:ptCount val="3"/>
                <c:pt idx="0">
                  <c:v>0.48</c:v>
                </c:pt>
                <c:pt idx="1">
                  <c:v>0.23300000000000001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9-4837-9946-0B0B5EFA2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2400"/>
        <c:axId val="117783936"/>
      </c:barChart>
      <c:catAx>
        <c:axId val="11778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17783936"/>
        <c:crosses val="autoZero"/>
        <c:auto val="1"/>
        <c:lblAlgn val="ctr"/>
        <c:lblOffset val="100"/>
        <c:noMultiLvlLbl val="0"/>
      </c:catAx>
      <c:valAx>
        <c:axId val="117783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1778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96368021564879E-2"/>
          <c:y val="4.1666666666666664E-2"/>
          <c:w val="0.88388711546191856"/>
          <c:h val="0.61852304307549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Sheet1!$A$35:$A$43</c:f>
              <c:strCache>
                <c:ptCount val="9"/>
                <c:pt idx="0">
                  <c:v>Career/Academic Counseling</c:v>
                </c:pt>
                <c:pt idx="1">
                  <c:v>Industry-Specific YCC Courses</c:v>
                </c:pt>
                <c:pt idx="2">
                  <c:v>Leadership Development</c:v>
                </c:pt>
                <c:pt idx="3">
                  <c:v>Employer-Provided Services</c:v>
                </c:pt>
                <c:pt idx="4">
                  <c:v>Work Experience</c:v>
                </c:pt>
                <c:pt idx="5">
                  <c:v>Supportive Services</c:v>
                </c:pt>
                <c:pt idx="6">
                  <c:v>Mentoring</c:v>
                </c:pt>
                <c:pt idx="7">
                  <c:v>Community Service Learning</c:v>
                </c:pt>
                <c:pt idx="8">
                  <c:v>Internships</c:v>
                </c:pt>
              </c:strCache>
            </c:strRef>
          </c:cat>
          <c:val>
            <c:numRef>
              <c:f>Sheet1!$B$35:$B$43</c:f>
              <c:numCache>
                <c:formatCode>0%</c:formatCode>
                <c:ptCount val="9"/>
                <c:pt idx="0">
                  <c:v>0.60099999999999998</c:v>
                </c:pt>
                <c:pt idx="1">
                  <c:v>0.59599999999999997</c:v>
                </c:pt>
                <c:pt idx="2">
                  <c:v>0.32200000000000001</c:v>
                </c:pt>
                <c:pt idx="3">
                  <c:v>0.30499999999999999</c:v>
                </c:pt>
                <c:pt idx="4">
                  <c:v>0.28199999999999997</c:v>
                </c:pt>
                <c:pt idx="5">
                  <c:v>0.156</c:v>
                </c:pt>
                <c:pt idx="6">
                  <c:v>0.109</c:v>
                </c:pt>
                <c:pt idx="7">
                  <c:v>9.7000000000000003E-2</c:v>
                </c:pt>
                <c:pt idx="8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F-4D20-A1B7-33C64B6ABD0A}"/>
            </c:ext>
          </c:extLst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Sheet1!$A$35:$A$43</c:f>
              <c:strCache>
                <c:ptCount val="9"/>
                <c:pt idx="0">
                  <c:v>Career/Academic Counseling</c:v>
                </c:pt>
                <c:pt idx="1">
                  <c:v>Industry-Specific YCC Courses</c:v>
                </c:pt>
                <c:pt idx="2">
                  <c:v>Leadership Development</c:v>
                </c:pt>
                <c:pt idx="3">
                  <c:v>Employer-Provided Services</c:v>
                </c:pt>
                <c:pt idx="4">
                  <c:v>Work Experience</c:v>
                </c:pt>
                <c:pt idx="5">
                  <c:v>Supportive Services</c:v>
                </c:pt>
                <c:pt idx="6">
                  <c:v>Mentoring</c:v>
                </c:pt>
                <c:pt idx="7">
                  <c:v>Community Service Learning</c:v>
                </c:pt>
                <c:pt idx="8">
                  <c:v>Internships</c:v>
                </c:pt>
              </c:strCache>
            </c:strRef>
          </c:cat>
          <c:val>
            <c:numRef>
              <c:f>Sheet1!$C$35:$C$43</c:f>
              <c:numCache>
                <c:formatCode>0%</c:formatCode>
                <c:ptCount val="9"/>
                <c:pt idx="0">
                  <c:v>0.72</c:v>
                </c:pt>
                <c:pt idx="1">
                  <c:v>0.64</c:v>
                </c:pt>
                <c:pt idx="2">
                  <c:v>0.33</c:v>
                </c:pt>
                <c:pt idx="3">
                  <c:v>0.33</c:v>
                </c:pt>
                <c:pt idx="4">
                  <c:v>0.39</c:v>
                </c:pt>
                <c:pt idx="5">
                  <c:v>0.28000000000000003</c:v>
                </c:pt>
                <c:pt idx="6">
                  <c:v>0.17</c:v>
                </c:pt>
                <c:pt idx="7">
                  <c:v>0.14000000000000001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F-4D20-A1B7-33C64B6ABD0A}"/>
            </c:ext>
          </c:extLst>
        </c:ser>
        <c:ser>
          <c:idx val="2"/>
          <c:order val="2"/>
          <c:tx>
            <c:strRef>
              <c:f>Sheet1!$D$34</c:f>
              <c:strCache>
                <c:ptCount val="1"/>
                <c:pt idx="0">
                  <c:v>Year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Sheet1!$A$35:$A$43</c:f>
              <c:strCache>
                <c:ptCount val="9"/>
                <c:pt idx="0">
                  <c:v>Career/Academic Counseling</c:v>
                </c:pt>
                <c:pt idx="1">
                  <c:v>Industry-Specific YCC Courses</c:v>
                </c:pt>
                <c:pt idx="2">
                  <c:v>Leadership Development</c:v>
                </c:pt>
                <c:pt idx="3">
                  <c:v>Employer-Provided Services</c:v>
                </c:pt>
                <c:pt idx="4">
                  <c:v>Work Experience</c:v>
                </c:pt>
                <c:pt idx="5">
                  <c:v>Supportive Services</c:v>
                </c:pt>
                <c:pt idx="6">
                  <c:v>Mentoring</c:v>
                </c:pt>
                <c:pt idx="7">
                  <c:v>Community Service Learning</c:v>
                </c:pt>
                <c:pt idx="8">
                  <c:v>Internships</c:v>
                </c:pt>
              </c:strCache>
            </c:strRef>
          </c:cat>
          <c:val>
            <c:numRef>
              <c:f>Sheet1!$D$35:$D$43</c:f>
              <c:numCache>
                <c:formatCode>0%</c:formatCode>
                <c:ptCount val="9"/>
                <c:pt idx="0">
                  <c:v>0.81</c:v>
                </c:pt>
                <c:pt idx="1">
                  <c:v>0.75</c:v>
                </c:pt>
                <c:pt idx="2">
                  <c:v>0.37</c:v>
                </c:pt>
                <c:pt idx="3">
                  <c:v>0.34</c:v>
                </c:pt>
                <c:pt idx="4">
                  <c:v>0.47</c:v>
                </c:pt>
                <c:pt idx="5">
                  <c:v>0.33</c:v>
                </c:pt>
                <c:pt idx="6">
                  <c:v>0.27</c:v>
                </c:pt>
                <c:pt idx="7">
                  <c:v>0.18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3F-4D20-A1B7-33C64B6ABD0A}"/>
            </c:ext>
          </c:extLst>
        </c:ser>
        <c:ser>
          <c:idx val="3"/>
          <c:order val="3"/>
          <c:tx>
            <c:strRef>
              <c:f>Sheet1!$E$34</c:f>
              <c:strCache>
                <c:ptCount val="1"/>
                <c:pt idx="0">
                  <c:v>Year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Sheet1!$A$35:$A$43</c:f>
              <c:strCache>
                <c:ptCount val="9"/>
                <c:pt idx="0">
                  <c:v>Career/Academic Counseling</c:v>
                </c:pt>
                <c:pt idx="1">
                  <c:v>Industry-Specific YCC Courses</c:v>
                </c:pt>
                <c:pt idx="2">
                  <c:v>Leadership Development</c:v>
                </c:pt>
                <c:pt idx="3">
                  <c:v>Employer-Provided Services</c:v>
                </c:pt>
                <c:pt idx="4">
                  <c:v>Work Experience</c:v>
                </c:pt>
                <c:pt idx="5">
                  <c:v>Supportive Services</c:v>
                </c:pt>
                <c:pt idx="6">
                  <c:v>Mentoring</c:v>
                </c:pt>
                <c:pt idx="7">
                  <c:v>Community Service Learning</c:v>
                </c:pt>
                <c:pt idx="8">
                  <c:v>Internships</c:v>
                </c:pt>
              </c:strCache>
            </c:strRef>
          </c:cat>
          <c:val>
            <c:numRef>
              <c:f>Sheet1!$E$35:$E$43</c:f>
              <c:numCache>
                <c:formatCode>0%</c:formatCode>
                <c:ptCount val="9"/>
                <c:pt idx="0">
                  <c:v>0.79</c:v>
                </c:pt>
                <c:pt idx="1">
                  <c:v>0.77</c:v>
                </c:pt>
                <c:pt idx="2">
                  <c:v>0.44</c:v>
                </c:pt>
                <c:pt idx="3">
                  <c:v>0.37</c:v>
                </c:pt>
                <c:pt idx="4">
                  <c:v>0.53</c:v>
                </c:pt>
                <c:pt idx="5">
                  <c:v>0.43</c:v>
                </c:pt>
                <c:pt idx="6">
                  <c:v>0.34</c:v>
                </c:pt>
                <c:pt idx="7">
                  <c:v>0.21</c:v>
                </c:pt>
                <c:pt idx="8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3F-4D20-A1B7-33C64B6ABD0A}"/>
            </c:ext>
          </c:extLst>
        </c:ser>
        <c:ser>
          <c:idx val="4"/>
          <c:order val="4"/>
          <c:tx>
            <c:strRef>
              <c:f>Sheet1!$F$34</c:f>
              <c:strCache>
                <c:ptCount val="1"/>
                <c:pt idx="0">
                  <c:v>PTD Goal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Sheet1!$A$35:$A$43</c:f>
              <c:strCache>
                <c:ptCount val="9"/>
                <c:pt idx="0">
                  <c:v>Career/Academic Counseling</c:v>
                </c:pt>
                <c:pt idx="1">
                  <c:v>Industry-Specific YCC Courses</c:v>
                </c:pt>
                <c:pt idx="2">
                  <c:v>Leadership Development</c:v>
                </c:pt>
                <c:pt idx="3">
                  <c:v>Employer-Provided Services</c:v>
                </c:pt>
                <c:pt idx="4">
                  <c:v>Work Experience</c:v>
                </c:pt>
                <c:pt idx="5">
                  <c:v>Supportive Services</c:v>
                </c:pt>
                <c:pt idx="6">
                  <c:v>Mentoring</c:v>
                </c:pt>
                <c:pt idx="7">
                  <c:v>Community Service Learning</c:v>
                </c:pt>
                <c:pt idx="8">
                  <c:v>Internships</c:v>
                </c:pt>
              </c:strCache>
            </c:strRef>
          </c:cat>
          <c:val>
            <c:numRef>
              <c:f>Sheet1!$F$35:$F$43</c:f>
              <c:numCache>
                <c:formatCode>General</c:formatCode>
                <c:ptCount val="9"/>
                <c:pt idx="6" formatCode="0%">
                  <c:v>0.32</c:v>
                </c:pt>
                <c:pt idx="8" formatCode="0%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3F-4D20-A1B7-33C64B6AB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682160"/>
        <c:axId val="903667184"/>
      </c:barChart>
      <c:catAx>
        <c:axId val="90368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67184"/>
        <c:crosses val="autoZero"/>
        <c:auto val="1"/>
        <c:lblAlgn val="ctr"/>
        <c:lblOffset val="100"/>
        <c:noMultiLvlLbl val="0"/>
      </c:catAx>
      <c:valAx>
        <c:axId val="90366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8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092F78-B197-401D-80D7-8927BB755CC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089F52-958C-469C-ABE0-60A36083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7F63B-B008-4F54-9154-81BF24408BD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D6CAF6-A251-429D-97D8-B0CBD526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E4EC-B224-4328-83C3-F30184AC8E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E4EC-B224-4328-83C3-F30184AC8E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E4EC-B224-4328-83C3-F30184AC8E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9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40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965-FDBA-45B0-AB4C-DA558B0BAD8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Blue gradient with blue swoosh." title="Title slide footer artwor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9"/>
            <a:ext cx="9144000" cy="504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916A-39DF-458A-BD06-1E35D135995D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F27-7567-4E07-8FC0-11F9475A2C3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s --no bann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E1141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7B98-6B8B-41C2-98BB-8F1413E246B2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1F18-E914-4AF8-AF81-4A8F5161276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42768" y="1905000"/>
            <a:ext cx="7848600" cy="3505200"/>
          </a:xfrm>
        </p:spPr>
        <p:txBody>
          <a:bodyPr/>
          <a:lstStyle>
            <a:lvl1pPr marL="514350" indent="-514350">
              <a:lnSpc>
                <a:spcPct val="114000"/>
              </a:lnSpc>
              <a:spcAft>
                <a:spcPts val="800"/>
              </a:spcAft>
              <a:buFont typeface="+mj-lt"/>
              <a:buAutoNum type="arabicParenR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29F3-EF51-4387-BEF5-845E985FE624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29CF-4B9C-492D-8BEA-E6DF6EDC990A}" type="datetime1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DD5-A1AC-413E-BBE6-D93B2AF96C3D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5120-5A57-4704-8493-B86DD3AFDDC8}" type="datetime1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91CE-A75B-4BB6-BE84-9CB329BDE77F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E8D5-01CF-4BC4-8DA7-3A570E058B62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radient with blue swoosh." title="Title slide footer artwork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9"/>
            <a:ext cx="9144000" cy="5047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0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815F-A434-4D21-A191-099DC15413CB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F58BC-23A8-4D87-83D0-45E6931243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327674"/>
            <a:ext cx="8229600" cy="0"/>
          </a:xfrm>
          <a:prstGeom prst="line">
            <a:avLst/>
          </a:prstGeom>
          <a:ln w="28575">
            <a:solidFill>
              <a:srgbClr val="E4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1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5CB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672"/>
        </a:spcBef>
        <a:spcAft>
          <a:spcPts val="672"/>
        </a:spcAft>
        <a:buClr>
          <a:srgbClr val="E41D1A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5338" indent="-338138" algn="l" defTabSz="914400" rtl="0" eaLnBrk="1" latinLnBrk="0" hangingPunct="1">
        <a:lnSpc>
          <a:spcPct val="114000"/>
        </a:lnSpc>
        <a:spcBef>
          <a:spcPts val="672"/>
        </a:spcBef>
        <a:spcAft>
          <a:spcPts val="672"/>
        </a:spcAft>
        <a:buClr>
          <a:srgbClr val="E41D1A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72"/>
        </a:spcBef>
        <a:spcAft>
          <a:spcPts val="672"/>
        </a:spcAft>
        <a:buClr>
          <a:srgbClr val="E41D1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hcareerconnect.workforcegps.org/resources/2018/03/28/14/26/National_Grantee_Virtual_Training_Agend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hcareerconnect.workforcegps.org/announcements/2018/Funding-Opportunity-For-Apprenticeship-Expansion-in-Key-Industry-Sector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784225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3025"/>
            <a:ext cx="7620000" cy="348297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Join </a:t>
            </a:r>
            <a:r>
              <a:rPr lang="en-US" dirty="0"/>
              <a:t>the audio using your computer or by calling in. Directions can be found under the “Communicate” tab at the top of your screen.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When typing in the chat box, please select “Everyone” so we can all see the question.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Presentations and handouts can be found on the </a:t>
            </a:r>
            <a:r>
              <a:rPr lang="en-US" dirty="0">
                <a:hlinkClick r:id="rId2"/>
              </a:rPr>
              <a:t>YCC Community of Practice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 smtClean="0"/>
              <a:t>Short-Term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56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Short-term Measures</a:t>
            </a:r>
            <a:r>
              <a:rPr lang="en-US" sz="2400" b="1" dirty="0"/>
              <a:t>:</a:t>
            </a:r>
          </a:p>
          <a:p>
            <a:pPr lvl="0">
              <a:spcBef>
                <a:spcPts val="372"/>
              </a:spcBef>
            </a:pPr>
            <a:r>
              <a:rPr lang="en-US" sz="1900" dirty="0" smtClean="0"/>
              <a:t>Enrollment Rate – 100% of grantee target</a:t>
            </a:r>
          </a:p>
          <a:p>
            <a:pPr>
              <a:spcBef>
                <a:spcPts val="372"/>
              </a:spcBef>
            </a:pPr>
            <a:r>
              <a:rPr lang="en-US" sz="1900" dirty="0"/>
              <a:t>Mentoring </a:t>
            </a:r>
            <a:r>
              <a:rPr lang="en-US" sz="1900" dirty="0" smtClean="0"/>
              <a:t>Rate – grantee target</a:t>
            </a:r>
            <a:endParaRPr lang="en-US" sz="1900" dirty="0"/>
          </a:p>
          <a:p>
            <a:pPr lvl="0">
              <a:spcBef>
                <a:spcPts val="372"/>
              </a:spcBef>
            </a:pPr>
            <a:r>
              <a:rPr lang="en-US" sz="1900" dirty="0" smtClean="0"/>
              <a:t>Attendance Rate – 90%</a:t>
            </a:r>
          </a:p>
          <a:p>
            <a:pPr lvl="0">
              <a:spcBef>
                <a:spcPts val="372"/>
              </a:spcBef>
            </a:pPr>
            <a:r>
              <a:rPr lang="en-US" sz="1900" dirty="0" smtClean="0"/>
              <a:t>Chronic </a:t>
            </a:r>
            <a:r>
              <a:rPr lang="en-US" sz="1900" dirty="0"/>
              <a:t>Absence Rate </a:t>
            </a:r>
            <a:r>
              <a:rPr lang="en-US" sz="1900" dirty="0" smtClean="0"/>
              <a:t>– below 10%</a:t>
            </a:r>
          </a:p>
          <a:p>
            <a:pPr lvl="0">
              <a:spcBef>
                <a:spcPts val="372"/>
              </a:spcBef>
            </a:pPr>
            <a:r>
              <a:rPr lang="en-US" sz="1900" dirty="0" smtClean="0"/>
              <a:t>Yearly </a:t>
            </a:r>
            <a:r>
              <a:rPr lang="en-US" sz="1900" dirty="0"/>
              <a:t>Program Retention </a:t>
            </a:r>
            <a:r>
              <a:rPr lang="en-US" sz="1900" dirty="0" smtClean="0"/>
              <a:t>Rate – grantee target</a:t>
            </a:r>
            <a:endParaRPr lang="en-US" sz="1900" dirty="0"/>
          </a:p>
          <a:p>
            <a:pPr lvl="0">
              <a:spcBef>
                <a:spcPts val="372"/>
              </a:spcBef>
            </a:pPr>
            <a:r>
              <a:rPr lang="en-US" sz="1900" dirty="0" smtClean="0"/>
              <a:t>Internship </a:t>
            </a:r>
            <a:r>
              <a:rPr lang="en-US" sz="1900" dirty="0"/>
              <a:t>Placement </a:t>
            </a:r>
            <a:r>
              <a:rPr lang="en-US" sz="1900" dirty="0" smtClean="0"/>
              <a:t>Rate – grantee target</a:t>
            </a:r>
          </a:p>
          <a:p>
            <a:pPr lvl="0">
              <a:spcBef>
                <a:spcPts val="372"/>
              </a:spcBef>
            </a:pPr>
            <a:r>
              <a:rPr lang="en-US" sz="1900" dirty="0" smtClean="0"/>
              <a:t>Internship Completion Rate - 85%</a:t>
            </a:r>
          </a:p>
          <a:p>
            <a:pPr>
              <a:spcBef>
                <a:spcPts val="372"/>
              </a:spcBef>
            </a:pPr>
            <a:r>
              <a:rPr lang="en-US" sz="1900" dirty="0"/>
              <a:t>Work Readiness Indicator </a:t>
            </a:r>
            <a:r>
              <a:rPr lang="en-US" sz="1900" dirty="0" smtClean="0"/>
              <a:t>– 85%</a:t>
            </a:r>
            <a:endParaRPr lang="en-US" sz="1900" dirty="0"/>
          </a:p>
          <a:p>
            <a:pPr lvl="0">
              <a:spcBef>
                <a:spcPts val="372"/>
              </a:spcBef>
            </a:pPr>
            <a:r>
              <a:rPr lang="en-US" sz="1900" dirty="0" smtClean="0"/>
              <a:t>Post-Secondary </a:t>
            </a:r>
            <a:r>
              <a:rPr lang="en-US" sz="1900" dirty="0"/>
              <a:t>Credit Attainment Rate </a:t>
            </a:r>
            <a:r>
              <a:rPr lang="en-US" sz="1900" dirty="0" smtClean="0"/>
              <a:t>– 80%</a:t>
            </a:r>
          </a:p>
          <a:p>
            <a:pPr lvl="0">
              <a:spcBef>
                <a:spcPts val="372"/>
              </a:spcBef>
            </a:pPr>
            <a:r>
              <a:rPr lang="en-US" sz="1900" dirty="0" smtClean="0"/>
              <a:t>Average </a:t>
            </a:r>
            <a:r>
              <a:rPr lang="en-US" sz="1900" dirty="0"/>
              <a:t>Post-Secondary Credit Hours </a:t>
            </a:r>
            <a:r>
              <a:rPr lang="en-US" sz="1900" dirty="0" smtClean="0"/>
              <a:t>Attained – grantee target</a:t>
            </a:r>
            <a:endParaRPr lang="en-US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 smtClean="0"/>
              <a:t>Long-Term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Long-term Measures</a:t>
            </a:r>
            <a:r>
              <a:rPr lang="en-US" sz="2000" b="1" dirty="0"/>
              <a:t>:</a:t>
            </a:r>
          </a:p>
          <a:p>
            <a:pPr lvl="0"/>
            <a:r>
              <a:rPr lang="en-US" sz="2000" dirty="0"/>
              <a:t>Final Program Retention </a:t>
            </a:r>
            <a:r>
              <a:rPr lang="en-US" sz="2000" dirty="0" smtClean="0"/>
              <a:t>Rate – grantee target</a:t>
            </a:r>
          </a:p>
          <a:p>
            <a:r>
              <a:rPr lang="en-US" sz="2000" dirty="0"/>
              <a:t>Placement </a:t>
            </a:r>
            <a:r>
              <a:rPr lang="en-US" sz="2000" dirty="0" smtClean="0"/>
              <a:t>Rate – 65%</a:t>
            </a:r>
            <a:endParaRPr lang="en-US" sz="2000" dirty="0"/>
          </a:p>
          <a:p>
            <a:pPr lvl="0"/>
            <a:r>
              <a:rPr lang="en-US" sz="2000" dirty="0" smtClean="0"/>
              <a:t>High </a:t>
            </a:r>
            <a:r>
              <a:rPr lang="en-US" sz="2000" dirty="0"/>
              <a:t>School Diploma Attainment </a:t>
            </a:r>
            <a:r>
              <a:rPr lang="en-US" sz="2000" dirty="0" smtClean="0"/>
              <a:t>Rate – 85%</a:t>
            </a:r>
            <a:endParaRPr lang="en-US" sz="2000" dirty="0"/>
          </a:p>
          <a:p>
            <a:pPr lvl="0"/>
            <a:r>
              <a:rPr lang="en-US" sz="2000" dirty="0"/>
              <a:t>Credential Attainment Rate </a:t>
            </a:r>
            <a:r>
              <a:rPr lang="en-US" sz="2000" dirty="0" smtClean="0"/>
              <a:t>– 65%</a:t>
            </a:r>
          </a:p>
          <a:p>
            <a:pPr lvl="0"/>
            <a:r>
              <a:rPr lang="en-US" sz="2000" dirty="0" smtClean="0"/>
              <a:t>Diploma </a:t>
            </a:r>
            <a:r>
              <a:rPr lang="en-US" sz="2000" dirty="0"/>
              <a:t>and Credential Attainment </a:t>
            </a:r>
            <a:r>
              <a:rPr lang="en-US" sz="2000" dirty="0" smtClean="0"/>
              <a:t>Rate – 65%</a:t>
            </a:r>
          </a:p>
          <a:p>
            <a:pPr lvl="0"/>
            <a:endParaRPr lang="en-US" dirty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marL="0" indent="0">
              <a:buNone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Data Through 6/30/18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8" y="1447800"/>
            <a:ext cx="75438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29,323 participants enrolled nationally – far exceeds national target of 25,155 (116.6%)</a:t>
            </a:r>
          </a:p>
          <a:p>
            <a:r>
              <a:rPr lang="en-US" dirty="0" smtClean="0"/>
              <a:t>6,676 participants enrolled in year 4 compared to goal of 6,551 (101.9% enrollment) – exceeds national goal</a:t>
            </a:r>
          </a:p>
          <a:p>
            <a:r>
              <a:rPr lang="en-US" dirty="0" smtClean="0"/>
              <a:t>19 of 24 grantees have exceeded enrollment goals; 22 of 24 grantees either meeting or close to enrollment goal (above 80%)</a:t>
            </a:r>
          </a:p>
          <a:p>
            <a:r>
              <a:rPr lang="en-US" dirty="0" smtClean="0"/>
              <a:t>37.8% of participants have exited YCC program (15.6% if you subtract successful completers) – good exit rate through 4 years</a:t>
            </a:r>
          </a:p>
          <a:p>
            <a:r>
              <a:rPr lang="en-US" dirty="0" smtClean="0"/>
              <a:t>Enrollment Grantee Stars: 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Kentucky: 206% (1525/740)  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Pike: 164% (2049/1250)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New York City: 136% (3273/2400)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L.A.: 132% (3636/2760)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Attendance Rate</a:t>
            </a:r>
          </a:p>
          <a:p>
            <a:pPr lvl="1"/>
            <a:r>
              <a:rPr lang="en-US" dirty="0" smtClean="0"/>
              <a:t>95% program to date – exceeds national </a:t>
            </a:r>
            <a:r>
              <a:rPr lang="en-US" dirty="0"/>
              <a:t>goal; </a:t>
            </a:r>
            <a:endParaRPr lang="en-US" dirty="0" smtClean="0"/>
          </a:p>
          <a:p>
            <a:pPr lvl="1"/>
            <a:r>
              <a:rPr lang="en-US" dirty="0" smtClean="0"/>
              <a:t>95.4% </a:t>
            </a:r>
            <a:r>
              <a:rPr lang="en-US" dirty="0"/>
              <a:t>attendance rate for year 4</a:t>
            </a:r>
            <a:endParaRPr lang="en-US" dirty="0" smtClean="0"/>
          </a:p>
          <a:p>
            <a:r>
              <a:rPr lang="en-US" dirty="0" smtClean="0"/>
              <a:t>Chronic Absence Rate</a:t>
            </a:r>
          </a:p>
          <a:p>
            <a:pPr lvl="1"/>
            <a:r>
              <a:rPr lang="en-US" dirty="0" smtClean="0"/>
              <a:t>13.8% program to date – not quite achieving national goal</a:t>
            </a:r>
          </a:p>
          <a:p>
            <a:pPr lvl="1"/>
            <a:r>
              <a:rPr lang="en-US" dirty="0" smtClean="0"/>
              <a:t>13.2% </a:t>
            </a:r>
            <a:r>
              <a:rPr lang="en-US" dirty="0"/>
              <a:t>chronic absence rate year </a:t>
            </a:r>
            <a:r>
              <a:rPr lang="en-US" dirty="0" smtClean="0"/>
              <a:t>4 </a:t>
            </a:r>
            <a:endParaRPr lang="en-US" dirty="0"/>
          </a:p>
          <a:p>
            <a:r>
              <a:rPr lang="en-US" dirty="0" smtClean="0"/>
              <a:t>Attendance Grantee Stars: 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Laurens County: 98.7% attendance and 0.5% chronic absence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PG County: 98.8% attendance and 1.2% chronic absence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JFF 97.7%: attendance and 2.7% chronic absence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Enrollment and Attendance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337805"/>
              </p:ext>
            </p:extLst>
          </p:nvPr>
        </p:nvGraphicFramePr>
        <p:xfrm>
          <a:off x="228600" y="13716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5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Demographics – Sex, Race, Ethnicity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019829"/>
              </p:ext>
            </p:extLst>
          </p:nvPr>
        </p:nvGraphicFramePr>
        <p:xfrm>
          <a:off x="457200" y="14478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9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32305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Low Income: 47.7%</a:t>
            </a:r>
          </a:p>
          <a:p>
            <a:r>
              <a:rPr lang="en-US" sz="2800" dirty="0" smtClean="0"/>
              <a:t>Limited English Proficient: 11.9%</a:t>
            </a:r>
          </a:p>
          <a:p>
            <a:r>
              <a:rPr lang="en-US" sz="2800" dirty="0"/>
              <a:t>Individuals with a disability: 6.5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Homeless/Runaway: 1%</a:t>
            </a:r>
          </a:p>
          <a:p>
            <a:r>
              <a:rPr lang="en-US" sz="2800" dirty="0" smtClean="0"/>
              <a:t>Pregnant/Parenting: .3%</a:t>
            </a:r>
          </a:p>
          <a:p>
            <a:r>
              <a:rPr lang="en-US" sz="2800" dirty="0" smtClean="0"/>
              <a:t>Foster Youth: .3%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4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Levels at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126914"/>
              </p:ext>
            </p:extLst>
          </p:nvPr>
        </p:nvGraphicFramePr>
        <p:xfrm>
          <a:off x="-381000" y="14478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97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97% of program participants have received services</a:t>
            </a:r>
          </a:p>
          <a:p>
            <a:r>
              <a:rPr lang="en-US" dirty="0" smtClean="0"/>
              <a:t>79% participated in career/academic counseling</a:t>
            </a:r>
          </a:p>
          <a:p>
            <a:r>
              <a:rPr lang="en-US" dirty="0" smtClean="0"/>
              <a:t>77% participated in industry-specific YCC courses</a:t>
            </a:r>
          </a:p>
          <a:p>
            <a:r>
              <a:rPr lang="en-US" dirty="0" smtClean="0"/>
              <a:t>53% participated in work experience</a:t>
            </a:r>
          </a:p>
          <a:p>
            <a:r>
              <a:rPr lang="en-US" dirty="0" smtClean="0"/>
              <a:t>44% participated in leadership development</a:t>
            </a:r>
          </a:p>
          <a:p>
            <a:r>
              <a:rPr lang="en-US" dirty="0" smtClean="0"/>
              <a:t>43% received supportive services</a:t>
            </a:r>
          </a:p>
          <a:p>
            <a:r>
              <a:rPr lang="en-US" dirty="0"/>
              <a:t>37% participated in employer-provided services</a:t>
            </a:r>
          </a:p>
          <a:p>
            <a:r>
              <a:rPr lang="en-US" dirty="0" smtClean="0"/>
              <a:t>34% participated in mentoring</a:t>
            </a:r>
          </a:p>
          <a:p>
            <a:r>
              <a:rPr lang="en-US" dirty="0" smtClean="0"/>
              <a:t>21% participated in community service learning</a:t>
            </a:r>
          </a:p>
          <a:p>
            <a:r>
              <a:rPr lang="en-US" dirty="0" smtClean="0"/>
              <a:t>21% participated in an internship</a:t>
            </a:r>
          </a:p>
          <a:p>
            <a:r>
              <a:rPr lang="en-US" dirty="0" smtClean="0"/>
              <a:t>4,055 professional development activities conducted</a:t>
            </a:r>
          </a:p>
        </p:txBody>
      </p:sp>
    </p:spTree>
    <p:extLst>
      <p:ext uri="{BB962C8B-B14F-4D97-AF65-F5344CB8AC3E}">
        <p14:creationId xmlns:p14="http://schemas.microsoft.com/office/powerpoint/2010/main" val="112420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Comparison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7818"/>
              </p:ext>
            </p:extLst>
          </p:nvPr>
        </p:nvGraphicFramePr>
        <p:xfrm>
          <a:off x="304800" y="1371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WebEx has made some changes!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000" r="6250" b="5185"/>
          <a:stretch/>
        </p:blipFill>
        <p:spPr>
          <a:xfrm>
            <a:off x="1159326" y="1752600"/>
            <a:ext cx="6825347" cy="3823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159326" y="1852971"/>
            <a:ext cx="1507674" cy="506777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1976769"/>
            <a:ext cx="1066800" cy="533400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84250" y="5208769"/>
            <a:ext cx="3673549" cy="506777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28995" y="1427861"/>
            <a:ext cx="185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Change the view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142786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Event Information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73461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Meeting Controls (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chat, participant list…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Yearly Program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Nationally at 69.4% PTD compared to goal of 82.9% - not achieving national goal</a:t>
            </a:r>
          </a:p>
          <a:p>
            <a:pPr lvl="1"/>
            <a:r>
              <a:rPr lang="en-US" sz="1800" dirty="0" smtClean="0"/>
              <a:t>9 grantees achieving year 4 retention goal</a:t>
            </a:r>
          </a:p>
          <a:p>
            <a:r>
              <a:rPr lang="en-US" sz="2000" dirty="0" smtClean="0"/>
              <a:t>Program Retention Grantee Stars: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1800" dirty="0" smtClean="0"/>
              <a:t>Bradley County: 97.6% PTD, 98.8% year 4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1800" dirty="0" smtClean="0"/>
              <a:t>Westside (Omaha): 92.8% PTD, 95.1% year 4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22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24000"/>
            <a:ext cx="75438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Program to date through year 4: 34% of participants in mentoring – achieving program to date target of 31.8%!</a:t>
            </a:r>
          </a:p>
          <a:p>
            <a:r>
              <a:rPr lang="en-US" dirty="0" smtClean="0"/>
              <a:t>Nationally </a:t>
            </a:r>
            <a:r>
              <a:rPr lang="en-US" dirty="0"/>
              <a:t>in year </a:t>
            </a:r>
            <a:r>
              <a:rPr lang="en-US" dirty="0" smtClean="0"/>
              <a:t>4:  25.4% </a:t>
            </a:r>
            <a:r>
              <a:rPr lang="en-US" dirty="0"/>
              <a:t>of participants participated in mentoring compared to goal of 21.3</a:t>
            </a:r>
            <a:r>
              <a:rPr lang="en-US" dirty="0" smtClean="0"/>
              <a:t>%</a:t>
            </a:r>
            <a:endParaRPr lang="en-US" dirty="0"/>
          </a:p>
          <a:p>
            <a:pPr lvl="1"/>
            <a:r>
              <a:rPr lang="en-US" dirty="0" smtClean="0"/>
              <a:t>Rates have increased significantly both program year to date and program to date compared to previous year</a:t>
            </a:r>
          </a:p>
          <a:p>
            <a:r>
              <a:rPr lang="en-US" dirty="0" smtClean="0"/>
              <a:t>12 of 24 grantees meeting year 4 mentoring goals</a:t>
            </a:r>
          </a:p>
          <a:p>
            <a:r>
              <a:rPr lang="en-US" dirty="0" smtClean="0"/>
              <a:t>Mentoring Grantee Stars: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Anson County: 90.3% PTD, 92.3% in year 4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St Paul (ISD 625): 86.5% PTD, 82.4% in year 4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dirty="0" smtClean="0"/>
              <a:t>Colorado City: 84.0% PTD, 79.5% in year 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3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Placement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Program </a:t>
            </a:r>
            <a:r>
              <a:rPr lang="en-US" sz="3600" dirty="0"/>
              <a:t>to date through year </a:t>
            </a:r>
            <a:r>
              <a:rPr lang="en-US" sz="3600" dirty="0" smtClean="0"/>
              <a:t>4: 17% </a:t>
            </a:r>
            <a:r>
              <a:rPr lang="en-US" sz="3600" dirty="0"/>
              <a:t>of participants </a:t>
            </a:r>
            <a:r>
              <a:rPr lang="en-US" sz="3600" dirty="0" smtClean="0"/>
              <a:t>placed in internships </a:t>
            </a:r>
            <a:r>
              <a:rPr lang="en-US" sz="3600" dirty="0"/>
              <a:t>– </a:t>
            </a:r>
            <a:r>
              <a:rPr lang="en-US" sz="3600" dirty="0" smtClean="0"/>
              <a:t>not achieving goal of 46.9% </a:t>
            </a:r>
            <a:r>
              <a:rPr lang="en-US" sz="3600" dirty="0"/>
              <a:t>program to date</a:t>
            </a:r>
          </a:p>
          <a:p>
            <a:pPr lvl="1"/>
            <a:r>
              <a:rPr lang="en-US" sz="3300" dirty="0" smtClean="0"/>
              <a:t>3 grantees achieving internship placement goal program to date</a:t>
            </a:r>
          </a:p>
          <a:p>
            <a:r>
              <a:rPr lang="en-US" dirty="0" smtClean="0"/>
              <a:t>Na</a:t>
            </a:r>
            <a:r>
              <a:rPr lang="en-US" sz="3600" dirty="0" smtClean="0"/>
              <a:t>tionally </a:t>
            </a:r>
            <a:r>
              <a:rPr lang="en-US" sz="3600" dirty="0"/>
              <a:t>in year </a:t>
            </a:r>
            <a:r>
              <a:rPr lang="en-US" sz="3600" dirty="0" smtClean="0"/>
              <a:t>4:  9.4% </a:t>
            </a:r>
            <a:r>
              <a:rPr lang="en-US" sz="3600" dirty="0"/>
              <a:t>of participants participated were placed in internships compared to goal of </a:t>
            </a:r>
            <a:r>
              <a:rPr lang="en-US" sz="3600" dirty="0" smtClean="0"/>
              <a:t>28.6%  </a:t>
            </a:r>
          </a:p>
          <a:p>
            <a:pPr lvl="1"/>
            <a:r>
              <a:rPr lang="en-US" sz="3300" dirty="0" smtClean="0"/>
              <a:t>3 </a:t>
            </a:r>
            <a:r>
              <a:rPr lang="en-US" sz="3300" dirty="0"/>
              <a:t>grantees achieving internship placement goal for program year</a:t>
            </a:r>
          </a:p>
          <a:p>
            <a:r>
              <a:rPr lang="en-US" sz="3600" dirty="0" smtClean="0"/>
              <a:t>96.3% work readiness attainment for those who have completed internships</a:t>
            </a:r>
          </a:p>
          <a:p>
            <a:r>
              <a:rPr lang="en-US" sz="3600" dirty="0" smtClean="0"/>
              <a:t>Internship Placement Grantee Stars: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3300" dirty="0" smtClean="0"/>
              <a:t>Puerto Rico: 62.2% PTD (96% of goal)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3300" dirty="0" smtClean="0"/>
              <a:t>Rosemount, MN (ISD196): 32.8% PTD (106% of goal)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3300" dirty="0" smtClean="0"/>
              <a:t>Manufacturing Renaissance: 31.9% PTD</a:t>
            </a:r>
          </a:p>
        </p:txBody>
      </p:sp>
    </p:spTree>
    <p:extLst>
      <p:ext uri="{BB962C8B-B14F-4D97-AF65-F5344CB8AC3E}">
        <p14:creationId xmlns:p14="http://schemas.microsoft.com/office/powerpoint/2010/main" val="314924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Post-Secondary Credit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372"/>
              </a:spcBef>
            </a:pPr>
            <a:r>
              <a:rPr lang="en-US" dirty="0" smtClean="0"/>
              <a:t>9,470 (32.3%) students have attained postsecondary credit PTD</a:t>
            </a:r>
          </a:p>
          <a:p>
            <a:pPr lvl="1">
              <a:spcBef>
                <a:spcPts val="372"/>
              </a:spcBef>
            </a:pPr>
            <a:r>
              <a:rPr lang="en-US" dirty="0" smtClean="0"/>
              <a:t>Significant increase compared to end of year 3 (5,180, 24%)</a:t>
            </a:r>
          </a:p>
          <a:p>
            <a:pPr>
              <a:spcBef>
                <a:spcPts val="372"/>
              </a:spcBef>
            </a:pPr>
            <a:r>
              <a:rPr lang="en-US" dirty="0" smtClean="0"/>
              <a:t>Average of 10.5 credits per student for those who have earned credit </a:t>
            </a:r>
          </a:p>
          <a:p>
            <a:pPr lvl="1">
              <a:spcBef>
                <a:spcPts val="372"/>
              </a:spcBef>
            </a:pPr>
            <a:r>
              <a:rPr lang="en-US" dirty="0" smtClean="0"/>
              <a:t>9 grantees over 50% of participants attaining post-secondary credit (6 over 70%; 3 over 80%)</a:t>
            </a:r>
          </a:p>
          <a:p>
            <a:pPr>
              <a:spcBef>
                <a:spcPts val="372"/>
              </a:spcBef>
            </a:pPr>
            <a:r>
              <a:rPr lang="en-US" dirty="0" smtClean="0"/>
              <a:t>Post-Secondary Credit Attainment Grantee Stars:</a:t>
            </a:r>
          </a:p>
          <a:p>
            <a:pPr lvl="1">
              <a:spcBef>
                <a:spcPts val="372"/>
              </a:spcBef>
              <a:buSzPct val="200000"/>
              <a:buBlip>
                <a:blip r:embed="rId2"/>
              </a:buBlip>
            </a:pPr>
            <a:r>
              <a:rPr lang="en-US" dirty="0" smtClean="0"/>
              <a:t>Putnam County: 92.9% PTD, 26.2 average number of credits</a:t>
            </a:r>
          </a:p>
          <a:p>
            <a:pPr lvl="1">
              <a:spcBef>
                <a:spcPts val="372"/>
              </a:spcBef>
              <a:buSzPct val="200000"/>
              <a:buBlip>
                <a:blip r:embed="rId2"/>
              </a:buBlip>
            </a:pPr>
            <a:r>
              <a:rPr lang="en-US" dirty="0" smtClean="0"/>
              <a:t>Ivy Tech: 87.5% PTD, 11 average number of credits</a:t>
            </a:r>
          </a:p>
          <a:p>
            <a:pPr lvl="1">
              <a:spcBef>
                <a:spcPts val="372"/>
              </a:spcBef>
              <a:buSzPct val="200000"/>
              <a:buBlip>
                <a:blip r:embed="rId2"/>
              </a:buBlip>
            </a:pPr>
            <a:r>
              <a:rPr lang="en-US" dirty="0" smtClean="0"/>
              <a:t>Pima County: 18.4 average number of credits</a:t>
            </a:r>
          </a:p>
          <a:p>
            <a:pPr>
              <a:spcBef>
                <a:spcPts val="372"/>
              </a:spcBef>
            </a:pPr>
            <a:r>
              <a:rPr lang="en-US" dirty="0" smtClean="0"/>
              <a:t>3,696 participants have attained an industry-recognized credential</a:t>
            </a:r>
          </a:p>
          <a:p>
            <a:pPr lvl="1">
              <a:spcBef>
                <a:spcPts val="372"/>
              </a:spcBef>
            </a:pPr>
            <a:r>
              <a:rPr lang="en-US" dirty="0"/>
              <a:t>Increased from </a:t>
            </a:r>
            <a:r>
              <a:rPr lang="en-US" dirty="0" smtClean="0"/>
              <a:t>2,065 at end of year 3</a:t>
            </a:r>
            <a:endParaRPr lang="en-US" dirty="0"/>
          </a:p>
          <a:p>
            <a:pPr>
              <a:spcBef>
                <a:spcPts val="372"/>
              </a:spcBef>
            </a:pPr>
            <a:r>
              <a:rPr lang="en-US" dirty="0" smtClean="0"/>
              <a:t>Credential Grantee Stars:</a:t>
            </a:r>
          </a:p>
          <a:p>
            <a:pPr lvl="1">
              <a:spcBef>
                <a:spcPts val="372"/>
              </a:spcBef>
              <a:buSzPct val="200000"/>
              <a:buBlip>
                <a:blip r:embed="rId2"/>
              </a:buBlip>
            </a:pPr>
            <a:r>
              <a:rPr lang="en-US" dirty="0" smtClean="0"/>
              <a:t>Anson County 303 (87% of all participants)</a:t>
            </a:r>
          </a:p>
          <a:p>
            <a:pPr lvl="1">
              <a:spcBef>
                <a:spcPts val="372"/>
              </a:spcBef>
              <a:buSzPct val="200000"/>
              <a:buBlip>
                <a:blip r:embed="rId2"/>
              </a:buBlip>
            </a:pPr>
            <a:r>
              <a:rPr lang="en-US" dirty="0" smtClean="0"/>
              <a:t>Galveston 250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9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Performance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52" y="1451800"/>
            <a:ext cx="8229600" cy="5177600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Program Completion Rate 53.4% program to date</a:t>
            </a:r>
          </a:p>
          <a:p>
            <a:pPr lvl="1"/>
            <a:r>
              <a:rPr lang="en-US" sz="4600" dirty="0" smtClean="0"/>
              <a:t>47.5% program completion for year 4</a:t>
            </a:r>
          </a:p>
          <a:p>
            <a:pPr lvl="1"/>
            <a:r>
              <a:rPr lang="en-US" sz="4600" dirty="0" smtClean="0"/>
              <a:t>10 grantees have </a:t>
            </a:r>
            <a:r>
              <a:rPr lang="en-US" sz="4600" dirty="0"/>
              <a:t>program </a:t>
            </a:r>
            <a:r>
              <a:rPr lang="en-US" sz="4600" dirty="0" smtClean="0"/>
              <a:t>completion rates at or above </a:t>
            </a:r>
            <a:r>
              <a:rPr lang="en-US" sz="4600" dirty="0"/>
              <a:t>70% </a:t>
            </a:r>
            <a:r>
              <a:rPr lang="en-US" sz="4600" dirty="0" smtClean="0"/>
              <a:t>(4 </a:t>
            </a:r>
            <a:r>
              <a:rPr lang="en-US" sz="4600" dirty="0"/>
              <a:t>above 80%)</a:t>
            </a:r>
          </a:p>
          <a:p>
            <a:r>
              <a:rPr lang="en-US" sz="5500" dirty="0" smtClean="0"/>
              <a:t>Program Completion Grantee Stars: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4600" dirty="0" smtClean="0"/>
              <a:t>Putnam County: 86% PTD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4600" dirty="0" smtClean="0"/>
              <a:t>East San Gabriel Valley: 83.8% PTD</a:t>
            </a:r>
          </a:p>
          <a:p>
            <a:r>
              <a:rPr lang="en-US" sz="5500" dirty="0" smtClean="0"/>
              <a:t>High School Diploma Attainment Rate 67.6% program to date</a:t>
            </a:r>
          </a:p>
          <a:p>
            <a:pPr lvl="1"/>
            <a:r>
              <a:rPr lang="en-US" sz="4600" dirty="0"/>
              <a:t>17 grantees </a:t>
            </a:r>
            <a:r>
              <a:rPr lang="en-US" sz="4600" dirty="0" smtClean="0"/>
              <a:t>have HS diploma attainment rates above </a:t>
            </a:r>
            <a:r>
              <a:rPr lang="en-US" sz="4600" dirty="0"/>
              <a:t>70% </a:t>
            </a:r>
            <a:r>
              <a:rPr lang="en-US" sz="4600" dirty="0" smtClean="0"/>
              <a:t>(12 at or </a:t>
            </a:r>
            <a:r>
              <a:rPr lang="en-US" sz="4600" dirty="0"/>
              <a:t>above 80%)</a:t>
            </a:r>
          </a:p>
          <a:p>
            <a:r>
              <a:rPr lang="en-US" sz="5500" dirty="0" smtClean="0"/>
              <a:t>HS Diploma Attainment Grantee Stars: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4600" dirty="0" smtClean="0"/>
              <a:t>Upper </a:t>
            </a:r>
            <a:r>
              <a:rPr lang="en-US" sz="4600" dirty="0" err="1" smtClean="0"/>
              <a:t>Explorerland</a:t>
            </a:r>
            <a:r>
              <a:rPr lang="en-US" sz="4600" dirty="0" smtClean="0"/>
              <a:t>: 98.4% PTD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4600" dirty="0" smtClean="0"/>
              <a:t>Putnam County: 91.0% PTD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4600" dirty="0" smtClean="0"/>
              <a:t>East San Gabriel Valley: 87.8% PTD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7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PTS Guidance for Remainder of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If grant is ending on Sep 30, 2018, make sure to submit final QPR for quarter ending Sep 30, 2018</a:t>
            </a:r>
          </a:p>
          <a:p>
            <a:r>
              <a:rPr lang="en-US" sz="1800" dirty="0" smtClean="0"/>
              <a:t>Reminder: PTS has data export feature if you want to export any of your data – instructions for data export sent via email recently and also in PTS handbook</a:t>
            </a:r>
          </a:p>
          <a:p>
            <a:r>
              <a:rPr lang="en-US" sz="1800" dirty="0" smtClean="0"/>
              <a:t>Grantees </a:t>
            </a:r>
            <a:r>
              <a:rPr lang="en-US" sz="1800" dirty="0"/>
              <a:t>who have period of performance </a:t>
            </a:r>
            <a:r>
              <a:rPr lang="en-US" sz="1800" dirty="0" smtClean="0"/>
              <a:t>extensions:</a:t>
            </a:r>
            <a:endParaRPr lang="en-US" sz="1800" dirty="0"/>
          </a:p>
          <a:p>
            <a:pPr lvl="1"/>
            <a:r>
              <a:rPr lang="en-US" sz="1600" dirty="0" smtClean="0"/>
              <a:t>Continue inputting data into PTS and submitting QPRs until grant ends</a:t>
            </a:r>
          </a:p>
          <a:p>
            <a:pPr lvl="1"/>
            <a:r>
              <a:rPr lang="en-US" sz="1600" dirty="0" smtClean="0"/>
              <a:t>Make sure to enter participation dates for year 5 to ensure accurate yearly program retention </a:t>
            </a:r>
          </a:p>
          <a:p>
            <a:pPr lvl="1"/>
            <a:r>
              <a:rPr lang="en-US" sz="1600" dirty="0" smtClean="0"/>
              <a:t>No new enrollments beyond Sep 30, 2018</a:t>
            </a:r>
          </a:p>
          <a:p>
            <a:r>
              <a:rPr lang="en-US" sz="1800" dirty="0" smtClean="0"/>
              <a:t>PTS will remain live and available for use through Oct 2019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5F7A-516D-4850-9A30-35A47BF6499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smtClean="0"/>
              <a:t>YCC Evaluation Overview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16744" y="1434306"/>
            <a:ext cx="7910512" cy="49196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0"/>
              </a:spcBef>
              <a:buClr>
                <a:srgbClr val="CE1141"/>
              </a:buClr>
              <a:defRPr/>
            </a:pPr>
            <a:r>
              <a:rPr lang="en-US" dirty="0" smtClean="0"/>
              <a:t>Impact study using lottery-based design in 4 sites and comparison group design in up to 18 sites: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What are the impacts on students’ short-term outcomes associated with education and employment success?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Do impacts vary by student and grantee characteristics?</a:t>
            </a:r>
          </a:p>
          <a:p>
            <a:pPr>
              <a:spcBef>
                <a:spcPts val="1800"/>
              </a:spcBef>
              <a:buClr>
                <a:srgbClr val="CE1141"/>
              </a:buClr>
              <a:defRPr/>
            </a:pPr>
            <a:r>
              <a:rPr lang="en-US" dirty="0" smtClean="0"/>
              <a:t>Implementation study in all 24 sites: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What types of students does YCC serve?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What program components are being implemented?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What distinguishes YCC from other programs?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What challenges do grantees face in implementing YCC?</a:t>
            </a:r>
          </a:p>
          <a:p>
            <a:pPr lvl="1">
              <a:spcBef>
                <a:spcPts val="600"/>
              </a:spcBef>
              <a:defRPr/>
            </a:pPr>
            <a:r>
              <a:rPr lang="en-US" b="0" dirty="0" smtClean="0"/>
              <a:t>How do grantees plan to sustain the program beyond the grant period?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YCC Evaluation Timeline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676400"/>
          <a:ext cx="7421525" cy="32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Activity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Timeline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31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 follow-up survey in three selected sites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Fall 2018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School records collection in 18 school districts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Summer/Fall</a:t>
                      </a:r>
                      <a:r>
                        <a:rPr lang="en-US" b="0" baseline="0" dirty="0" smtClean="0"/>
                        <a:t> 2018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Short report on implementation changes over time and sustainability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Spring 2019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Short report on employer and workforce</a:t>
                      </a:r>
                      <a:r>
                        <a:rPr lang="en-US" b="0" baseline="0" dirty="0" smtClean="0"/>
                        <a:t> partnerships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Spring 2019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Final report on YCC impacts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Winter 2019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1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Grantee-Student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Maisha </a:t>
            </a:r>
            <a:r>
              <a:rPr lang="en-US" b="1" i="1" dirty="0" smtClean="0"/>
              <a:t>Meminger </a:t>
            </a:r>
            <a:r>
              <a:rPr lang="en-US" dirty="0" smtClean="0"/>
              <a:t>(Moderator</a:t>
            </a:r>
            <a:r>
              <a:rPr lang="en-US" dirty="0"/>
              <a:t>)</a:t>
            </a:r>
          </a:p>
          <a:p>
            <a:r>
              <a:rPr lang="en-US" dirty="0" smtClean="0"/>
              <a:t>Division </a:t>
            </a:r>
            <a:r>
              <a:rPr lang="en-US" dirty="0"/>
              <a:t>of Youth Services, </a:t>
            </a:r>
            <a:r>
              <a:rPr lang="en-US" dirty="0" smtClean="0"/>
              <a:t>ETA/USDOL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9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Northeast Iowa Career Learning Link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Gena </a:t>
            </a:r>
            <a:r>
              <a:rPr lang="en-US" sz="2000" b="1" i="1" dirty="0"/>
              <a:t>Gesing</a:t>
            </a:r>
            <a:r>
              <a:rPr lang="en-US" sz="2000" dirty="0"/>
              <a:t>, Upper </a:t>
            </a:r>
            <a:r>
              <a:rPr lang="en-US" sz="2000" dirty="0" err="1"/>
              <a:t>Explorerland</a:t>
            </a:r>
            <a:r>
              <a:rPr lang="en-US" sz="2000" dirty="0"/>
              <a:t> Regional Occupational Program, Northeast Iowa Career Learning Link , Iowa </a:t>
            </a:r>
          </a:p>
          <a:p>
            <a:pPr>
              <a:spcAft>
                <a:spcPts val="0"/>
              </a:spcAft>
            </a:pPr>
            <a:endParaRPr lang="en-US" sz="2000" b="1" i="1" dirty="0" smtClean="0"/>
          </a:p>
          <a:p>
            <a:r>
              <a:rPr lang="en-US" sz="2000" b="1" i="1" dirty="0" smtClean="0"/>
              <a:t>Taylor </a:t>
            </a:r>
            <a:r>
              <a:rPr lang="en-US" sz="2000" b="1" i="1" dirty="0" err="1" smtClean="0"/>
              <a:t>Hepperle</a:t>
            </a:r>
            <a:r>
              <a:rPr lang="en-US" sz="2000" b="1" i="1" dirty="0"/>
              <a:t>, </a:t>
            </a:r>
            <a:r>
              <a:rPr lang="en-US" sz="2000" dirty="0" smtClean="0"/>
              <a:t>Senior, West </a:t>
            </a:r>
            <a:r>
              <a:rPr lang="en-US" sz="2000" dirty="0"/>
              <a:t>Central High </a:t>
            </a:r>
            <a:r>
              <a:rPr lang="en-US" sz="2000" dirty="0" smtClean="0"/>
              <a:t>School </a:t>
            </a:r>
          </a:p>
          <a:p>
            <a:pPr marL="0" indent="0">
              <a:buNone/>
            </a:pPr>
            <a:r>
              <a:rPr lang="en-US" sz="2000" dirty="0" smtClean="0"/>
              <a:t>	Pathway: Advanced Manufacturing</a:t>
            </a:r>
          </a:p>
          <a:p>
            <a:r>
              <a:rPr lang="en-US" sz="2000" b="1" i="1" dirty="0" smtClean="0"/>
              <a:t>Joseph </a:t>
            </a:r>
            <a:r>
              <a:rPr lang="en-US" sz="2000" b="1" i="1" dirty="0" err="1" smtClean="0"/>
              <a:t>Lamphere</a:t>
            </a:r>
            <a:r>
              <a:rPr lang="en-US" sz="2000" b="1" i="1" dirty="0" smtClean="0"/>
              <a:t>, </a:t>
            </a:r>
            <a:r>
              <a:rPr lang="en-US" sz="2000" dirty="0"/>
              <a:t>Senior, West Central High </a:t>
            </a:r>
            <a:r>
              <a:rPr lang="en-US" sz="2000" dirty="0" smtClean="0"/>
              <a:t>School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Pathway: Advanced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  <a:effectLst/>
        </p:spPr>
        <p:txBody>
          <a:bodyPr>
            <a:normAutofit/>
          </a:bodyPr>
          <a:lstStyle/>
          <a:p>
            <a:r>
              <a:rPr lang="en-US" sz="4400" dirty="0" smtClean="0"/>
              <a:t>YCC Celebration!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066800"/>
          </a:xfrm>
        </p:spPr>
        <p:txBody>
          <a:bodyPr/>
          <a:lstStyle/>
          <a:p>
            <a:r>
              <a:rPr lang="en-US" dirty="0" smtClean="0"/>
              <a:t>September 13,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Northeast Iowa Career Learning Link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Northeast Iowa Community College logo." title="Logo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1519"/>
            <a:ext cx="2133600" cy="6058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3" y="1451518"/>
            <a:ext cx="2045553" cy="113964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154" y="1451518"/>
            <a:ext cx="834482" cy="83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NE IA Career Learning Link infographic data points." title="NE IA Career Learning Link infograph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5162"/>
            <a:ext cx="8534400" cy="19808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819400"/>
            <a:ext cx="4572000" cy="1328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Model: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Grades 11 – 12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Focus: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Health, Business/Finance, STEM, Advanced Manufacturing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4591" y="6145439"/>
            <a:ext cx="3966855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100"/>
              </a:lnSpc>
              <a:spcAft>
                <a:spcPts val="4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 (July 2014 – June 2018)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 Empowerment for </a:t>
            </a:r>
            <a:br>
              <a:rPr lang="en-US" dirty="0"/>
            </a:br>
            <a:r>
              <a:rPr lang="en-US" dirty="0"/>
              <a:t>Success (YES)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Katherine </a:t>
            </a:r>
            <a:r>
              <a:rPr lang="en-US" sz="2000" b="1" i="1" dirty="0"/>
              <a:t>Reid</a:t>
            </a:r>
            <a:r>
              <a:rPr lang="en-US" sz="2000" dirty="0"/>
              <a:t>, Putnam </a:t>
            </a:r>
            <a:r>
              <a:rPr lang="en-US" sz="2000" dirty="0" smtClean="0"/>
              <a:t>County high School, </a:t>
            </a:r>
            <a:r>
              <a:rPr lang="en-US" sz="2000" dirty="0"/>
              <a:t>Youth Empowerment for </a:t>
            </a:r>
            <a:r>
              <a:rPr lang="en-US" sz="2000" dirty="0" smtClean="0"/>
              <a:t>Success, Georgia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Hunter Franks, </a:t>
            </a:r>
            <a:r>
              <a:rPr lang="en-US" sz="2000" dirty="0" smtClean="0"/>
              <a:t>Senior, Putnam County High School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Pathway: Health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F58BC-23A8-4D87-83D0-45E69312439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Youth Empowerment for </a:t>
            </a:r>
            <a:br>
              <a:rPr lang="en-US" dirty="0"/>
            </a:br>
            <a:r>
              <a:rPr lang="en-US" dirty="0"/>
              <a:t>Success (YES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YES logo." title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8684"/>
            <a:ext cx="2133600" cy="1817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1653530"/>
            <a:ext cx="4572000" cy="10515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Model: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Grades 10 – 12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Focus: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Healthcare, Information Technology, and Welding</a:t>
            </a:r>
          </a:p>
        </p:txBody>
      </p:sp>
      <p:pic>
        <p:nvPicPr>
          <p:cNvPr id="10" name="Picture 9" descr="Putnam County infographic data points." title="Putnam Co. Infograph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8686800" cy="19027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84591" y="6145439"/>
            <a:ext cx="3966855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100"/>
              </a:lnSpc>
              <a:spcAft>
                <a:spcPts val="4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 (July 2014 – June 2018)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Pike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Kathy </a:t>
            </a:r>
            <a:r>
              <a:rPr lang="en-US" sz="2000" b="1" i="1" dirty="0"/>
              <a:t>Sharpe</a:t>
            </a:r>
            <a:r>
              <a:rPr lang="en-US" sz="2000" dirty="0"/>
              <a:t>, Pike High School, </a:t>
            </a:r>
            <a:r>
              <a:rPr lang="en-US" sz="2000" dirty="0" smtClean="0"/>
              <a:t>Indiana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Martin Dix, </a:t>
            </a:r>
            <a:r>
              <a:rPr lang="en-US" sz="2000" dirty="0" smtClean="0"/>
              <a:t>Senior, Pike High School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Pathway: Engineering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F58BC-23A8-4D87-83D0-45E69312439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65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Pike High School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2152022" cy="2169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Pike Township infographic data points." title="Pike Township infograph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8372475" cy="205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84591" y="6145439"/>
            <a:ext cx="3966855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100"/>
              </a:lnSpc>
              <a:spcAft>
                <a:spcPts val="4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 (July 2014 – June 2018)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643231"/>
            <a:ext cx="4572000" cy="1328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Model: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Grades 9 – 12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Focus: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Advanced Manufacturing, Engineering,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Health Sciences,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956185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Grantee-Student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35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4" y="4936856"/>
            <a:ext cx="1133929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1012" y="5022307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Kathy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Sharpe, Pike high School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ndiana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Martin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Dix,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Senior, Pike High School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Pathway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Engineering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YES logo." title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4" y="3408367"/>
            <a:ext cx="914400" cy="9089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1012" y="3518241"/>
            <a:ext cx="6650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Katherine Reid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Empowerment for Success, Georgia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Hunter Franks,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Senior, Putnam County High School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Pathway: Health Sciences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1012" y="1516640"/>
            <a:ext cx="6838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Gena Gesing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Northeast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Iowa Career Learning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Link,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Iowa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Taylor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Hepperle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Senior, West Central High School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Pathway: Advanced Manufacturing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Joseph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Lamphere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Senior, West Central High School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Pathway: Advanced Manufacturing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9" y="1752600"/>
            <a:ext cx="1479977" cy="8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</a:t>
            </a:r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Angella Brown </a:t>
            </a:r>
          </a:p>
          <a:p>
            <a:pPr marL="0" indent="0">
              <a:buNone/>
            </a:pPr>
            <a:r>
              <a:rPr lang="en-US" dirty="0" smtClean="0"/>
              <a:t>Project Lead, </a:t>
            </a:r>
            <a:r>
              <a:rPr lang="en-US" dirty="0"/>
              <a:t>High Impact Partners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 Contract extended through March 2019</a:t>
            </a:r>
          </a:p>
          <a:p>
            <a:r>
              <a:rPr lang="en-US" dirty="0" smtClean="0"/>
              <a:t>TA Coaches, limited availability</a:t>
            </a:r>
          </a:p>
          <a:p>
            <a:r>
              <a:rPr lang="en-US" dirty="0" smtClean="0">
                <a:hlinkClick r:id="rId2"/>
              </a:rPr>
              <a:t>YCC Community of Practice</a:t>
            </a: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smtClean="0"/>
              <a:t>Data Infographic</a:t>
            </a:r>
            <a:endParaRPr lang="en-US" dirty="0" smtClean="0"/>
          </a:p>
          <a:p>
            <a:r>
              <a:rPr lang="en-US" dirty="0" smtClean="0"/>
              <a:t>Webinars, Peer-to-Peer Calls</a:t>
            </a:r>
          </a:p>
          <a:p>
            <a:r>
              <a:rPr lang="en-US" dirty="0" smtClean="0"/>
              <a:t>YCC Mailbox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0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Objectives</a:t>
            </a:r>
          </a:p>
          <a:p>
            <a:pPr lvl="0"/>
            <a:r>
              <a:rPr lang="en-US" dirty="0" smtClean="0"/>
              <a:t>Celebrate our Success!</a:t>
            </a:r>
          </a:p>
          <a:p>
            <a:pPr lvl="0"/>
            <a:r>
              <a:rPr lang="en-US" dirty="0" smtClean="0"/>
              <a:t>Provide </a:t>
            </a:r>
            <a:r>
              <a:rPr lang="en-US" dirty="0"/>
              <a:t>a data snapshot through </a:t>
            </a:r>
            <a:r>
              <a:rPr lang="en-US" dirty="0" smtClean="0"/>
              <a:t>June 30, 2018</a:t>
            </a:r>
            <a:endParaRPr lang="en-US" dirty="0"/>
          </a:p>
          <a:p>
            <a:pPr lvl="0"/>
            <a:r>
              <a:rPr lang="en-US" dirty="0"/>
              <a:t>Provide </a:t>
            </a:r>
            <a:r>
              <a:rPr lang="en-US" dirty="0" smtClean="0"/>
              <a:t>updates on the evaluation process</a:t>
            </a:r>
            <a:endParaRPr lang="en-US" dirty="0"/>
          </a:p>
          <a:p>
            <a:r>
              <a:rPr lang="en-US" dirty="0" smtClean="0"/>
              <a:t>Learn from YCC students and staff as they </a:t>
            </a:r>
            <a:r>
              <a:rPr lang="en-US" dirty="0"/>
              <a:t>share their personal experience in the program</a:t>
            </a:r>
            <a:endParaRPr lang="en-US" dirty="0" smtClean="0"/>
          </a:p>
          <a:p>
            <a:r>
              <a:rPr lang="en-US" dirty="0" smtClean="0"/>
              <a:t>Share details on what TA resources will continue to be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Grantee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799"/>
            <a:ext cx="3733800" cy="4831977"/>
          </a:xfr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76862"/>
            <a:ext cx="3733800" cy="4834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82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Amanda </a:t>
            </a:r>
            <a:r>
              <a:rPr lang="en-US" b="1" i="1" dirty="0" err="1" smtClean="0"/>
              <a:t>Ahlstrand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Administrator</a:t>
            </a:r>
            <a:r>
              <a:rPr lang="en-US" dirty="0"/>
              <a:t>, Office of Workforce </a:t>
            </a:r>
            <a:r>
              <a:rPr lang="en-US" dirty="0" smtClean="0"/>
              <a:t>Investment, Employment and Training Administration, U.S. Department of Labor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/>
              <a:t>YCC </a:t>
            </a:r>
            <a:r>
              <a:rPr lang="en-US" dirty="0" smtClean="0"/>
              <a:t>Performance And Reporting</a:t>
            </a:r>
            <a:r>
              <a:rPr lang="en-US" cap="small" dirty="0"/>
              <a:t/>
            </a:r>
            <a:br>
              <a:rPr lang="en-US" cap="small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Evan Rosenberg</a:t>
            </a:r>
          </a:p>
          <a:p>
            <a:r>
              <a:rPr lang="en-US" dirty="0"/>
              <a:t>Division of Youth Services, ETA/USDOL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58BC-23A8-4D87-83D0-45E6931243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 smtClean="0"/>
              <a:t>Performance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70037"/>
            <a:ext cx="8229600" cy="4678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ultimate goal for this program is to ensure that all program completers:</a:t>
            </a:r>
            <a:r>
              <a:rPr lang="en-US" sz="1800" b="1" dirty="0"/>
              <a:t>  </a:t>
            </a:r>
            <a:endParaRPr lang="en-US" sz="1800" b="1" dirty="0" smtClean="0"/>
          </a:p>
          <a:p>
            <a:pPr marL="342900" indent="-342900">
              <a:buAutoNum type="arabicParenR"/>
            </a:pPr>
            <a:r>
              <a:rPr lang="en-US" sz="1800" dirty="0"/>
              <a:t>G</a:t>
            </a:r>
            <a:r>
              <a:rPr lang="en-US" sz="1800" dirty="0" smtClean="0"/>
              <a:t>raduate </a:t>
            </a:r>
            <a:r>
              <a:rPr lang="en-US" sz="1800" dirty="0"/>
              <a:t>from high school with a high school diploma; </a:t>
            </a:r>
            <a:endParaRPr lang="en-US" sz="1800" dirty="0" smtClean="0"/>
          </a:p>
          <a:p>
            <a:pPr marL="342900" indent="-342900">
              <a:buAutoNum type="arabicParenR"/>
            </a:pPr>
            <a:r>
              <a:rPr lang="en-US" sz="1800" dirty="0" smtClean="0"/>
              <a:t>Obtain </a:t>
            </a:r>
            <a:r>
              <a:rPr lang="en-US" sz="1800" dirty="0"/>
              <a:t>a degree or industry-recognized credential in an H-1B industry or </a:t>
            </a:r>
            <a:r>
              <a:rPr lang="en-US" sz="1800" dirty="0" smtClean="0"/>
              <a:t>occupation (or are on the path to attaining one), </a:t>
            </a:r>
            <a:r>
              <a:rPr lang="en-US" sz="1800" dirty="0"/>
              <a:t>and have earned college credits towards a degree in the selected high-growth H-1B industry or occupation; and </a:t>
            </a:r>
            <a:endParaRPr lang="en-US" sz="1800" dirty="0" smtClean="0"/>
          </a:p>
          <a:p>
            <a:pPr marL="342900" indent="-342900">
              <a:buAutoNum type="arabicParenR"/>
            </a:pPr>
            <a:r>
              <a:rPr lang="en-US" sz="1800" dirty="0" smtClean="0"/>
              <a:t>Move </a:t>
            </a:r>
            <a:r>
              <a:rPr lang="en-US" sz="1800" dirty="0"/>
              <a:t>into a positive placement </a:t>
            </a:r>
            <a:r>
              <a:rPr lang="en-US" sz="1800" dirty="0" smtClean="0"/>
              <a:t>following program participation that </a:t>
            </a:r>
            <a:r>
              <a:rPr lang="en-US" sz="1800" dirty="0"/>
              <a:t>includes unsubsidized employment, post-secondary education, long-term </a:t>
            </a:r>
            <a:r>
              <a:rPr lang="en-US" sz="1800" dirty="0" smtClean="0"/>
              <a:t>occupational </a:t>
            </a:r>
            <a:r>
              <a:rPr lang="en-US" sz="1800" dirty="0"/>
              <a:t>skills training, or a Registered Apprenticeship. 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Two Sets of Measures (short- and long-term):</a:t>
            </a:r>
            <a:endParaRPr lang="en-US" sz="2000" dirty="0"/>
          </a:p>
          <a:p>
            <a:r>
              <a:rPr lang="en-US" sz="1800" dirty="0"/>
              <a:t>The short-term measures will serve as interim indicators of program progress that will help both grantees and DOL ensure that programs are on track for success.  </a:t>
            </a:r>
          </a:p>
          <a:p>
            <a:r>
              <a:rPr lang="en-US" sz="1800" dirty="0"/>
              <a:t>The long-term measures are more outcome-oriented and are a gauge of program success upon completion of the grant.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0037"/>
            <a:ext cx="8229600" cy="35353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Each of the 15 performance measures includes a performance target</a:t>
            </a:r>
          </a:p>
          <a:p>
            <a:r>
              <a:rPr lang="en-US" sz="2600" dirty="0" smtClean="0"/>
              <a:t>Purpose of targets: to give grantees and DOL a sense of whether they are successful in various aspects of the program</a:t>
            </a:r>
          </a:p>
          <a:p>
            <a:r>
              <a:rPr lang="en-US" sz="2600" dirty="0" smtClean="0"/>
              <a:t>Most of the performance measures have national targets </a:t>
            </a:r>
          </a:p>
          <a:p>
            <a:r>
              <a:rPr lang="en-US" sz="2600" dirty="0" smtClean="0"/>
              <a:t>Some of the measures (the ones included in the grantee submitted performance matrix) have grantee specific targets set based on individual grantee program models</a:t>
            </a:r>
          </a:p>
          <a:p>
            <a:r>
              <a:rPr lang="en-US" sz="2600" dirty="0" smtClean="0"/>
              <a:t>Grantee specific targets vary based on program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9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1902</Words>
  <Application>Microsoft Office PowerPoint</Application>
  <PresentationFormat>On-screen Show (4:3)</PresentationFormat>
  <Paragraphs>281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Office Theme</vt:lpstr>
      <vt:lpstr>Reminders:</vt:lpstr>
      <vt:lpstr>WebEx has made some changes!</vt:lpstr>
      <vt:lpstr>YCC Celebration!</vt:lpstr>
      <vt:lpstr>Welcome </vt:lpstr>
      <vt:lpstr>Grantee Highlights</vt:lpstr>
      <vt:lpstr>Congratulations!</vt:lpstr>
      <vt:lpstr>YCC Performance And Reporting </vt:lpstr>
      <vt:lpstr>Performance Measures</vt:lpstr>
      <vt:lpstr>Target Setting</vt:lpstr>
      <vt:lpstr>Short-Term Measures</vt:lpstr>
      <vt:lpstr>Long-Term Measures</vt:lpstr>
      <vt:lpstr>National Data Through 6/30/18 Enrollment</vt:lpstr>
      <vt:lpstr>Attendance</vt:lpstr>
      <vt:lpstr>Enrollment and Attendance Over Time</vt:lpstr>
      <vt:lpstr>Demographics – Sex, Race, Ethnicity</vt:lpstr>
      <vt:lpstr>Additional Demographics</vt:lpstr>
      <vt:lpstr>Grade Levels at Enrollment</vt:lpstr>
      <vt:lpstr>Service Information</vt:lpstr>
      <vt:lpstr>Service Comparison Over Time</vt:lpstr>
      <vt:lpstr>Yearly Program Retention</vt:lpstr>
      <vt:lpstr>Mentoring Rate</vt:lpstr>
      <vt:lpstr>Internship Placement Rate</vt:lpstr>
      <vt:lpstr>Post-Secondary Credit Attainment</vt:lpstr>
      <vt:lpstr>Long-Term Performance Indicators</vt:lpstr>
      <vt:lpstr>PTS Guidance for Remainder of Grant</vt:lpstr>
      <vt:lpstr>YCC Evaluation Overview</vt:lpstr>
      <vt:lpstr>YCC Evaluation Timeline</vt:lpstr>
      <vt:lpstr>Grantee-Student Panel</vt:lpstr>
      <vt:lpstr>Northeast Iowa Career Learning Link </vt:lpstr>
      <vt:lpstr>Northeast Iowa Career Learning Link </vt:lpstr>
      <vt:lpstr>Youth Empowerment for  Success (YES)</vt:lpstr>
      <vt:lpstr>Youth Empowerment for  Success (YES)</vt:lpstr>
      <vt:lpstr>Pike High School</vt:lpstr>
      <vt:lpstr>Pike High School</vt:lpstr>
      <vt:lpstr>Grantee-Student Panel</vt:lpstr>
      <vt:lpstr>Technical Assistance</vt:lpstr>
      <vt:lpstr>TA Resources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2018-09-13T14:26:34Z</dcterms:created>
  <dcterms:modified xsi:type="dcterms:W3CDTF">2018-09-13T14:26:47Z</dcterms:modified>
</cp:coreProperties>
</file>