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75" r:id="rId3"/>
    <p:sldId id="258" r:id="rId4"/>
    <p:sldId id="279" r:id="rId5"/>
    <p:sldId id="259" r:id="rId6"/>
    <p:sldId id="260" r:id="rId7"/>
    <p:sldId id="282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81" r:id="rId22"/>
    <p:sldId id="276" r:id="rId23"/>
    <p:sldId id="277" r:id="rId24"/>
    <p:sldId id="278" r:id="rId25"/>
  </p:sldIdLst>
  <p:sldSz cx="9144000" cy="6858000" type="screen4x3"/>
  <p:notesSz cx="6858000" cy="9144000"/>
  <p:defaultTextStyle>
    <a:lvl1pPr>
      <a:defRPr>
        <a:latin typeface="+mn-lt"/>
        <a:ea typeface="+mn-ea"/>
        <a:cs typeface="+mn-cs"/>
        <a:sym typeface="Helvetica Neue"/>
      </a:defRPr>
    </a:lvl1pPr>
    <a:lvl2pPr>
      <a:defRPr>
        <a:latin typeface="+mn-lt"/>
        <a:ea typeface="+mn-ea"/>
        <a:cs typeface="+mn-cs"/>
        <a:sym typeface="Helvetica Neue"/>
      </a:defRPr>
    </a:lvl2pPr>
    <a:lvl3pPr>
      <a:defRPr>
        <a:latin typeface="+mn-lt"/>
        <a:ea typeface="+mn-ea"/>
        <a:cs typeface="+mn-cs"/>
        <a:sym typeface="Helvetica Neue"/>
      </a:defRPr>
    </a:lvl3pPr>
    <a:lvl4pPr>
      <a:defRPr>
        <a:latin typeface="+mn-lt"/>
        <a:ea typeface="+mn-ea"/>
        <a:cs typeface="+mn-cs"/>
        <a:sym typeface="Helvetica Neue"/>
      </a:defRPr>
    </a:lvl4pPr>
    <a:lvl5pPr>
      <a:defRPr>
        <a:latin typeface="+mn-lt"/>
        <a:ea typeface="+mn-ea"/>
        <a:cs typeface="+mn-cs"/>
        <a:sym typeface="Helvetica Neue"/>
      </a:defRPr>
    </a:lvl5pPr>
    <a:lvl6pPr>
      <a:defRPr>
        <a:latin typeface="+mn-lt"/>
        <a:ea typeface="+mn-ea"/>
        <a:cs typeface="+mn-cs"/>
        <a:sym typeface="Helvetica Neue"/>
      </a:defRPr>
    </a:lvl6pPr>
    <a:lvl7pPr>
      <a:defRPr>
        <a:latin typeface="+mn-lt"/>
        <a:ea typeface="+mn-ea"/>
        <a:cs typeface="+mn-cs"/>
        <a:sym typeface="Helvetica Neue"/>
      </a:defRPr>
    </a:lvl7pPr>
    <a:lvl8pPr>
      <a:defRPr>
        <a:latin typeface="+mn-lt"/>
        <a:ea typeface="+mn-ea"/>
        <a:cs typeface="+mn-cs"/>
        <a:sym typeface="Helvetica Neue"/>
      </a:defRPr>
    </a:lvl8pPr>
    <a:lvl9pPr>
      <a:defRPr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2CACA"/>
          </a:solidFill>
        </a:fill>
      </a:tcStyle>
    </a:wholeTbl>
    <a:band2H>
      <a:tcTxStyle/>
      <a:tcStyle>
        <a:tcBdr/>
        <a:fill>
          <a:solidFill>
            <a:srgbClr val="F1E6E6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D0101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D0101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D0101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2DCD4"/>
          </a:solidFill>
        </a:fill>
      </a:tcStyle>
    </a:wholeTbl>
    <a:band2H>
      <a:tcTxStyle/>
      <a:tcStyle>
        <a:tcBdr/>
        <a:fill>
          <a:solidFill>
            <a:srgbClr val="F1EEEA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C956E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C956E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C956E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CACA"/>
          </a:solidFill>
        </a:fill>
      </a:tcStyle>
    </a:wholeTbl>
    <a:band2H>
      <a:tcTxStyle/>
      <a:tcStyle>
        <a:tcBdr/>
        <a:fill>
          <a:solidFill>
            <a:srgbClr val="EBE6E6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30E00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30E00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30E00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D0101"/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D0101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96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81665664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60" name="Shape 16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200"/>
              <a:t>Miasha intoduce Webinar-Run Through the Agenda then pass to Tressa.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777240" y="0"/>
            <a:ext cx="7543801" cy="3048000"/>
          </a:xfrm>
          <a:prstGeom prst="rect">
            <a:avLst/>
          </a:prstGeom>
          <a:solidFill>
            <a:srgbClr val="AD010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762000" y="0"/>
            <a:ext cx="7543800" cy="4724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762000" y="4724400"/>
            <a:ext cx="6858000" cy="21336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600"/>
              </a:spcBef>
              <a:buClrTx/>
              <a:buSzTx/>
              <a:buFontTx/>
              <a:buNone/>
              <a:defRPr sz="2800"/>
            </a:lvl1pPr>
            <a:lvl2pPr marL="669173" indent="-349133">
              <a:spcBef>
                <a:spcPts val="600"/>
              </a:spcBef>
              <a:buClrTx/>
              <a:buFontTx/>
              <a:defRPr sz="2800"/>
            </a:lvl2pPr>
            <a:lvl3pPr marL="960119" indent="-320038">
              <a:spcBef>
                <a:spcPts val="600"/>
              </a:spcBef>
              <a:buClrTx/>
              <a:buFontTx/>
              <a:defRPr sz="2800"/>
            </a:lvl3pPr>
            <a:lvl4pPr marL="1270000" indent="-355600">
              <a:spcBef>
                <a:spcPts val="600"/>
              </a:spcBef>
              <a:buClrTx/>
              <a:buFontTx/>
              <a:defRPr sz="2800"/>
            </a:lvl4pPr>
            <a:lvl5pPr marL="1498600" indent="-355600">
              <a:spcBef>
                <a:spcPts val="600"/>
              </a:spcBef>
              <a:buClrTx/>
              <a:buFontTx/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03030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03030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03030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03030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03030"/>
                </a:solidFill>
              </a:rPr>
              <a:t>Body Level Five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3" name="Shape 13"/>
          <p:cNvSpPr/>
          <p:nvPr/>
        </p:nvSpPr>
        <p:spPr>
          <a:xfrm>
            <a:off x="777240" y="6172200"/>
            <a:ext cx="7543801" cy="27432"/>
          </a:xfrm>
          <a:prstGeom prst="rect">
            <a:avLst/>
          </a:prstGeom>
          <a:solidFill>
            <a:srgbClr val="AD010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pic>
        <p:nvPicPr>
          <p:cNvPr id="14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6578" y="4419600"/>
            <a:ext cx="1865379" cy="914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idx="1"/>
          </p:nvPr>
        </p:nvSpPr>
        <p:spPr>
          <a:xfrm>
            <a:off x="3710866" y="457200"/>
            <a:ext cx="4594934" cy="4114799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69" name="Shape 69"/>
          <p:cNvSpPr/>
          <p:nvPr/>
        </p:nvSpPr>
        <p:spPr>
          <a:xfrm flipH="1">
            <a:off x="3581399" y="610392"/>
            <a:ext cx="1590" cy="3810005"/>
          </a:xfrm>
          <a:prstGeom prst="line">
            <a:avLst/>
          </a:prstGeom>
          <a:ln w="15875">
            <a:solidFill>
              <a:srgbClr val="989898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xfrm>
            <a:off x="758951" y="4441030"/>
            <a:ext cx="6784849" cy="1731170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idx="1"/>
          </p:nvPr>
        </p:nvSpPr>
        <p:spPr>
          <a:xfrm>
            <a:off x="850391" y="3505200"/>
            <a:ext cx="7391401" cy="935831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400"/>
              </a:spcBef>
              <a:buClrTx/>
              <a:buSzTx/>
              <a:buFontTx/>
              <a:buNone/>
              <a:defRPr sz="1800"/>
            </a:lvl1pPr>
            <a:lvl2pPr marL="544482" indent="-224443">
              <a:spcBef>
                <a:spcPts val="400"/>
              </a:spcBef>
              <a:buClrTx/>
              <a:buFontTx/>
              <a:defRPr sz="1800"/>
            </a:lvl2pPr>
            <a:lvl3pPr marL="845819" indent="-205738">
              <a:spcBef>
                <a:spcPts val="400"/>
              </a:spcBef>
              <a:buClrTx/>
              <a:buFontTx/>
              <a:defRPr sz="1800"/>
            </a:lvl3pPr>
            <a:lvl4pPr marL="1143000" indent="-228600">
              <a:spcBef>
                <a:spcPts val="400"/>
              </a:spcBef>
              <a:buClrTx/>
              <a:buFontTx/>
              <a:defRPr sz="1800"/>
            </a:lvl4pPr>
            <a:lvl5pPr marL="1371600" indent="-228600">
              <a:spcBef>
                <a:spcPts val="400"/>
              </a:spcBef>
              <a:buClrTx/>
              <a:buFontTx/>
              <a:defRPr sz="1800"/>
            </a:lvl5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03030"/>
                </a:solidFill>
              </a:rPr>
              <a:t>Body Level One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03030"/>
                </a:solidFill>
              </a:rPr>
              <a:t>Body Level Two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03030"/>
                </a:solidFill>
              </a:rPr>
              <a:t>Body Level Three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03030"/>
                </a:solidFill>
              </a:rPr>
              <a:t>Body Level Four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03030"/>
                </a:solidFill>
              </a:rPr>
              <a:t>Body Level Five</a:t>
            </a:r>
          </a:p>
        </p:txBody>
      </p:sp>
      <p:sp>
        <p:nvSpPr>
          <p:cNvPr id="73" name="Shape 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76" name="Shape 76"/>
          <p:cNvSpPr>
            <a:spLocks noGrp="1"/>
          </p:cNvSpPr>
          <p:nvPr>
            <p:ph type="body" idx="1"/>
          </p:nvPr>
        </p:nvSpPr>
        <p:spPr>
          <a:xfrm>
            <a:off x="914400" y="685800"/>
            <a:ext cx="7239000" cy="3886200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Body Level Five</a:t>
            </a:r>
          </a:p>
        </p:txBody>
      </p:sp>
      <p:sp>
        <p:nvSpPr>
          <p:cNvPr id="77" name="Shape 7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/>
          </p:cNvSpPr>
          <p:nvPr>
            <p:ph type="title"/>
          </p:nvPr>
        </p:nvSpPr>
        <p:spPr>
          <a:xfrm>
            <a:off x="762000" y="0"/>
            <a:ext cx="1828800" cy="6096000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80" name="Shape 80"/>
          <p:cNvSpPr>
            <a:spLocks noGrp="1"/>
          </p:cNvSpPr>
          <p:nvPr>
            <p:ph type="body" idx="1"/>
          </p:nvPr>
        </p:nvSpPr>
        <p:spPr>
          <a:xfrm>
            <a:off x="2590800" y="685801"/>
            <a:ext cx="5715000" cy="6172199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Body Level Five</a:t>
            </a:r>
          </a:p>
        </p:txBody>
      </p:sp>
      <p:sp>
        <p:nvSpPr>
          <p:cNvPr id="81" name="Shape 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Body Level Five</a:t>
            </a:r>
          </a:p>
        </p:txBody>
      </p:sp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777240" y="0"/>
            <a:ext cx="7543801" cy="3048000"/>
          </a:xfrm>
          <a:prstGeom prst="rect">
            <a:avLst/>
          </a:prstGeom>
          <a:solidFill>
            <a:srgbClr val="AD010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762000" y="0"/>
            <a:ext cx="7543800" cy="4953000"/>
          </a:xfrm>
          <a:prstGeom prst="rect">
            <a:avLst/>
          </a:prstGeom>
        </p:spPr>
        <p:txBody>
          <a:bodyPr/>
          <a:lstStyle>
            <a:lvl1pPr>
              <a:defRPr sz="5400" cap="all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400" cap="all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19050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600"/>
              </a:spcBef>
              <a:buClrTx/>
              <a:buSzTx/>
              <a:buFontTx/>
              <a:buNone/>
              <a:defRPr sz="2800"/>
            </a:lvl1pPr>
            <a:lvl2pPr marL="669173" indent="-349133">
              <a:spcBef>
                <a:spcPts val="600"/>
              </a:spcBef>
              <a:buClrTx/>
              <a:buFontTx/>
              <a:defRPr sz="2800"/>
            </a:lvl2pPr>
            <a:lvl3pPr marL="960119" indent="-320038">
              <a:spcBef>
                <a:spcPts val="600"/>
              </a:spcBef>
              <a:buClrTx/>
              <a:buFontTx/>
              <a:defRPr sz="2800"/>
            </a:lvl3pPr>
            <a:lvl4pPr marL="1270000" indent="-355600">
              <a:spcBef>
                <a:spcPts val="600"/>
              </a:spcBef>
              <a:buClrTx/>
              <a:buFontTx/>
              <a:defRPr sz="2800"/>
            </a:lvl4pPr>
            <a:lvl5pPr marL="1498600" indent="-355600">
              <a:spcBef>
                <a:spcPts val="600"/>
              </a:spcBef>
              <a:buClrTx/>
              <a:buFontTx/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03030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03030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03030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03030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03030"/>
                </a:solidFill>
              </a:rP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24" name="Shape 24"/>
          <p:cNvSpPr/>
          <p:nvPr/>
        </p:nvSpPr>
        <p:spPr>
          <a:xfrm>
            <a:off x="777240" y="6172200"/>
            <a:ext cx="7543801" cy="27432"/>
          </a:xfrm>
          <a:prstGeom prst="rect">
            <a:avLst/>
          </a:prstGeom>
          <a:solidFill>
            <a:srgbClr val="AD010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grpSp>
        <p:nvGrpSpPr>
          <p:cNvPr id="27" name="Group 27"/>
          <p:cNvGrpSpPr/>
          <p:nvPr/>
        </p:nvGrpSpPr>
        <p:grpSpPr>
          <a:xfrm>
            <a:off x="533397" y="6248395"/>
            <a:ext cx="2209805" cy="483400"/>
            <a:chOff x="0" y="-1"/>
            <a:chExt cx="2209804" cy="483399"/>
          </a:xfrm>
        </p:grpSpPr>
        <p:pic>
          <p:nvPicPr>
            <p:cNvPr id="25" name="image2.jpe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1"/>
              <a:ext cx="483395" cy="4833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6" name="Shape 26"/>
            <p:cNvSpPr/>
            <p:nvPr/>
          </p:nvSpPr>
          <p:spPr>
            <a:xfrm>
              <a:off x="457200" y="-2"/>
              <a:ext cx="1752604" cy="4712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ts val="1000"/>
                </a:lnSpc>
              </a:pPr>
              <a:r>
                <a:rPr sz="900" b="1" i="1">
                  <a:solidFill>
                    <a:srgbClr val="242424"/>
                  </a:solidFill>
                  <a:latin typeface="Arial"/>
                  <a:ea typeface="Arial"/>
                  <a:cs typeface="Arial"/>
                  <a:sym typeface="Arial"/>
                </a:rPr>
                <a:t>U.S. Department of Labor</a:t>
              </a:r>
            </a:p>
            <a:p>
              <a:pPr lvl="0">
                <a:lnSpc>
                  <a:spcPts val="1000"/>
                </a:lnSpc>
              </a:pPr>
              <a:r>
                <a:rPr sz="900" i="1">
                  <a:solidFill>
                    <a:srgbClr val="242424"/>
                  </a:solidFill>
                  <a:latin typeface="Arial"/>
                  <a:ea typeface="Arial"/>
                  <a:cs typeface="Arial"/>
                  <a:sym typeface="Arial"/>
                </a:rPr>
                <a:t>Employment and Training Administration</a:t>
              </a:r>
            </a:p>
          </p:txBody>
        </p:sp>
      </p:grp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777240" y="0"/>
            <a:ext cx="7543801" cy="3048000"/>
          </a:xfrm>
          <a:prstGeom prst="rect">
            <a:avLst/>
          </a:prstGeom>
          <a:solidFill>
            <a:srgbClr val="AD010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762000" y="0"/>
            <a:ext cx="7543800" cy="4724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xfrm>
            <a:off x="762000" y="4724400"/>
            <a:ext cx="6858000" cy="21336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600"/>
              </a:spcBef>
              <a:buClrTx/>
              <a:buSzTx/>
              <a:buFontTx/>
              <a:buNone/>
              <a:defRPr sz="2800"/>
            </a:lvl1pPr>
            <a:lvl2pPr marL="669173" indent="-349133">
              <a:spcBef>
                <a:spcPts val="600"/>
              </a:spcBef>
              <a:buClrTx/>
              <a:buFontTx/>
              <a:defRPr sz="2800"/>
            </a:lvl2pPr>
            <a:lvl3pPr marL="960119" indent="-320038">
              <a:spcBef>
                <a:spcPts val="600"/>
              </a:spcBef>
              <a:buClrTx/>
              <a:buFontTx/>
              <a:defRPr sz="2800"/>
            </a:lvl3pPr>
            <a:lvl4pPr marL="1270000" indent="-355600">
              <a:spcBef>
                <a:spcPts val="600"/>
              </a:spcBef>
              <a:buClrTx/>
              <a:buFontTx/>
              <a:defRPr sz="2800"/>
            </a:lvl4pPr>
            <a:lvl5pPr marL="1498600" indent="-355600">
              <a:spcBef>
                <a:spcPts val="600"/>
              </a:spcBef>
              <a:buClrTx/>
              <a:buFontTx/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03030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03030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03030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03030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03030"/>
                </a:solidFill>
              </a:rPr>
              <a:t>Body Level Five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33" name="Shape 33"/>
          <p:cNvSpPr/>
          <p:nvPr/>
        </p:nvSpPr>
        <p:spPr>
          <a:xfrm>
            <a:off x="777240" y="6172200"/>
            <a:ext cx="7543801" cy="27432"/>
          </a:xfrm>
          <a:prstGeom prst="rect">
            <a:avLst/>
          </a:prstGeom>
          <a:solidFill>
            <a:srgbClr val="AD010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pic>
        <p:nvPicPr>
          <p:cNvPr id="34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6578" y="4419600"/>
            <a:ext cx="1865379" cy="914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image3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2570883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Shape 36"/>
          <p:cNvSpPr/>
          <p:nvPr/>
        </p:nvSpPr>
        <p:spPr>
          <a:xfrm>
            <a:off x="381000" y="860595"/>
            <a:ext cx="3429000" cy="372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/>
            <a:r>
              <a:rPr sz="20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Welcome to Workforce</a:t>
            </a:r>
            <a:r>
              <a:rPr sz="2000" b="1" baseline="30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sz="20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One</a:t>
            </a:r>
          </a:p>
        </p:txBody>
      </p:sp>
      <p:grpSp>
        <p:nvGrpSpPr>
          <p:cNvPr id="39" name="Group 39"/>
          <p:cNvGrpSpPr/>
          <p:nvPr/>
        </p:nvGrpSpPr>
        <p:grpSpPr>
          <a:xfrm>
            <a:off x="2133597" y="4571995"/>
            <a:ext cx="2209805" cy="483400"/>
            <a:chOff x="0" y="-1"/>
            <a:chExt cx="2209804" cy="483399"/>
          </a:xfrm>
        </p:grpSpPr>
        <p:pic>
          <p:nvPicPr>
            <p:cNvPr id="37" name="image2.jpe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1"/>
              <a:ext cx="483395" cy="4833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8" name="Shape 38"/>
            <p:cNvSpPr/>
            <p:nvPr/>
          </p:nvSpPr>
          <p:spPr>
            <a:xfrm>
              <a:off x="457200" y="-2"/>
              <a:ext cx="1752604" cy="4712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ts val="1000"/>
                </a:lnSpc>
              </a:pPr>
              <a:r>
                <a:rPr sz="900" b="1" i="1">
                  <a:solidFill>
                    <a:srgbClr val="242424"/>
                  </a:solidFill>
                  <a:latin typeface="Arial"/>
                  <a:ea typeface="Arial"/>
                  <a:cs typeface="Arial"/>
                  <a:sym typeface="Arial"/>
                </a:rPr>
                <a:t>U.S. Department of Labor</a:t>
              </a:r>
            </a:p>
            <a:p>
              <a:pPr lvl="0">
                <a:lnSpc>
                  <a:spcPts val="1000"/>
                </a:lnSpc>
              </a:pPr>
              <a:r>
                <a:rPr sz="900" i="1">
                  <a:solidFill>
                    <a:srgbClr val="242424"/>
                  </a:solidFill>
                  <a:latin typeface="Arial"/>
                  <a:ea typeface="Arial"/>
                  <a:cs typeface="Arial"/>
                  <a:sym typeface="Arial"/>
                </a:rPr>
                <a:t>Employment and Training Administration</a:t>
              </a:r>
            </a:p>
          </p:txBody>
        </p:sp>
      </p:grp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Body Level Five</a:t>
            </a:r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777240" y="0"/>
            <a:ext cx="7543801" cy="3048000"/>
          </a:xfrm>
          <a:prstGeom prst="rect">
            <a:avLst/>
          </a:prstGeom>
          <a:solidFill>
            <a:srgbClr val="AD010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xfrm>
            <a:off x="762000" y="0"/>
            <a:ext cx="7543800" cy="4953000"/>
          </a:xfrm>
          <a:prstGeom prst="rect">
            <a:avLst/>
          </a:prstGeom>
        </p:spPr>
        <p:txBody>
          <a:bodyPr/>
          <a:lstStyle>
            <a:lvl1pPr>
              <a:defRPr sz="5400" cap="all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400" cap="all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19050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600"/>
              </a:spcBef>
              <a:buClrTx/>
              <a:buSzTx/>
              <a:buFontTx/>
              <a:buNone/>
              <a:defRPr sz="2800"/>
            </a:lvl1pPr>
            <a:lvl2pPr marL="669173" indent="-349133">
              <a:spcBef>
                <a:spcPts val="600"/>
              </a:spcBef>
              <a:buClrTx/>
              <a:buFontTx/>
              <a:defRPr sz="2800"/>
            </a:lvl2pPr>
            <a:lvl3pPr marL="960119" indent="-320038">
              <a:spcBef>
                <a:spcPts val="600"/>
              </a:spcBef>
              <a:buClrTx/>
              <a:buFontTx/>
              <a:defRPr sz="2800"/>
            </a:lvl3pPr>
            <a:lvl4pPr marL="1270000" indent="-355600">
              <a:spcBef>
                <a:spcPts val="600"/>
              </a:spcBef>
              <a:buClrTx/>
              <a:buFontTx/>
              <a:defRPr sz="2800"/>
            </a:lvl4pPr>
            <a:lvl5pPr marL="1498600" indent="-355600">
              <a:spcBef>
                <a:spcPts val="600"/>
              </a:spcBef>
              <a:buClrTx/>
              <a:buFontTx/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03030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03030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03030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03030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03030"/>
                </a:solidFill>
              </a:rPr>
              <a:t>Body Level Five</a:t>
            </a:r>
          </a:p>
        </p:txBody>
      </p:sp>
      <p:sp>
        <p:nvSpPr>
          <p:cNvPr id="48" name="Shape 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49" name="Shape 49"/>
          <p:cNvSpPr/>
          <p:nvPr/>
        </p:nvSpPr>
        <p:spPr>
          <a:xfrm>
            <a:off x="777240" y="6172200"/>
            <a:ext cx="7543801" cy="27432"/>
          </a:xfrm>
          <a:prstGeom prst="rect">
            <a:avLst/>
          </a:prstGeom>
          <a:solidFill>
            <a:srgbClr val="AD010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762000" y="4428094"/>
            <a:ext cx="6781800" cy="1744106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xfrm>
            <a:off x="762000" y="558433"/>
            <a:ext cx="3657600" cy="3869664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640080" indent="-320040">
              <a:spcBef>
                <a:spcPts val="600"/>
              </a:spcBef>
              <a:defRPr sz="2800"/>
            </a:lvl2pPr>
            <a:lvl3pPr marL="960119" indent="-320038">
              <a:spcBef>
                <a:spcPts val="600"/>
              </a:spcBef>
              <a:defRPr sz="2800"/>
            </a:lvl3pPr>
            <a:lvl4pPr marL="1270000" indent="-355600">
              <a:spcBef>
                <a:spcPts val="600"/>
              </a:spcBef>
              <a:defRPr sz="2800"/>
            </a:lvl4pPr>
            <a:lvl5pPr marL="1498600" indent="-355600">
              <a:spcBef>
                <a:spcPts val="6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03030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03030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03030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03030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03030"/>
                </a:solidFill>
              </a:rPr>
              <a:t>Body Level Five</a:t>
            </a:r>
          </a:p>
        </p:txBody>
      </p:sp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xfrm>
            <a:off x="762000" y="1249362"/>
            <a:ext cx="6781800" cy="4922839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xfrm>
            <a:off x="758951" y="0"/>
            <a:ext cx="3657602" cy="12493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600"/>
              </a:spcBef>
              <a:buClrTx/>
              <a:buSzTx/>
              <a:buFontTx/>
              <a:buNone/>
              <a:defRPr sz="2800">
                <a:latin typeface="Impact"/>
                <a:ea typeface="Impact"/>
                <a:cs typeface="Impact"/>
                <a:sym typeface="Impact"/>
              </a:defRPr>
            </a:lvl1pPr>
            <a:lvl2pPr marL="669173" indent="-349133">
              <a:spcBef>
                <a:spcPts val="600"/>
              </a:spcBef>
              <a:buClrTx/>
              <a:buFontTx/>
              <a:defRPr sz="2800">
                <a:latin typeface="Impact"/>
                <a:ea typeface="Impact"/>
                <a:cs typeface="Impact"/>
                <a:sym typeface="Impact"/>
              </a:defRPr>
            </a:lvl2pPr>
            <a:lvl3pPr marL="960119" indent="-320038">
              <a:spcBef>
                <a:spcPts val="600"/>
              </a:spcBef>
              <a:buClrTx/>
              <a:buFontTx/>
              <a:defRPr sz="2800">
                <a:latin typeface="Impact"/>
                <a:ea typeface="Impact"/>
                <a:cs typeface="Impact"/>
                <a:sym typeface="Impact"/>
              </a:defRPr>
            </a:lvl3pPr>
            <a:lvl4pPr marL="1270000" indent="-355600">
              <a:spcBef>
                <a:spcPts val="600"/>
              </a:spcBef>
              <a:buClrTx/>
              <a:buFontTx/>
              <a:defRPr sz="2800">
                <a:latin typeface="Impact"/>
                <a:ea typeface="Impact"/>
                <a:cs typeface="Impact"/>
                <a:sym typeface="Impact"/>
              </a:defRPr>
            </a:lvl4pPr>
            <a:lvl5pPr marL="1498600" indent="-355600">
              <a:spcBef>
                <a:spcPts val="600"/>
              </a:spcBef>
              <a:buClrTx/>
              <a:buFontTx/>
              <a:defRPr sz="2800">
                <a:latin typeface="Impact"/>
                <a:ea typeface="Impact"/>
                <a:cs typeface="Impact"/>
                <a:sym typeface="Impac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03030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03030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03030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03030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03030"/>
                </a:solidFill>
              </a:rPr>
              <a:t>Body Level Five</a:t>
            </a:r>
          </a:p>
        </p:txBody>
      </p:sp>
      <p:sp>
        <p:nvSpPr>
          <p:cNvPr id="57" name="Shape 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58" name="Shape 58"/>
          <p:cNvSpPr/>
          <p:nvPr/>
        </p:nvSpPr>
        <p:spPr>
          <a:xfrm>
            <a:off x="758950" y="1249360"/>
            <a:ext cx="3657605" cy="1593"/>
          </a:xfrm>
          <a:prstGeom prst="line">
            <a:avLst/>
          </a:prstGeom>
          <a:ln w="15875">
            <a:solidFill>
              <a:srgbClr val="AD0101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4645150" y="1249360"/>
            <a:ext cx="3657604" cy="1593"/>
          </a:xfrm>
          <a:prstGeom prst="line">
            <a:avLst/>
          </a:prstGeom>
          <a:ln w="15875">
            <a:solidFill>
              <a:srgbClr val="AD0101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777240" y="0"/>
            <a:ext cx="7543801" cy="381000"/>
          </a:xfrm>
          <a:prstGeom prst="rect">
            <a:avLst/>
          </a:prstGeom>
          <a:solidFill>
            <a:srgbClr val="AD010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777240" y="6172200"/>
            <a:ext cx="7543801" cy="27432"/>
          </a:xfrm>
          <a:prstGeom prst="rect">
            <a:avLst/>
          </a:prstGeom>
          <a:solidFill>
            <a:srgbClr val="AD010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pic>
        <p:nvPicPr>
          <p:cNvPr id="4" name="image1.jpeg"/>
          <p:cNvPicPr/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7772400" y="6199632"/>
            <a:ext cx="963972" cy="65837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762000" y="0"/>
            <a:ext cx="76200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b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7543800" cy="518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Body Level Five</a:t>
            </a:r>
          </a:p>
        </p:txBody>
      </p:sp>
      <p:sp>
        <p:nvSpPr>
          <p:cNvPr id="7" name="Shape 7"/>
          <p:cNvSpPr>
            <a:spLocks noGrp="1"/>
          </p:cNvSpPr>
          <p:nvPr>
            <p:ph type="sldNum" sz="quarter" idx="2"/>
          </p:nvPr>
        </p:nvSpPr>
        <p:spPr>
          <a:xfrm>
            <a:off x="7620000" y="5640259"/>
            <a:ext cx="762000" cy="4597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spAutoFit/>
          </a:bodyPr>
          <a:lstStyle>
            <a:lvl1pPr algn="r">
              <a:defRPr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>
        <a:defRPr sz="4000">
          <a:solidFill>
            <a:srgbClr val="262626"/>
          </a:solidFill>
          <a:latin typeface="Impact"/>
          <a:ea typeface="Impact"/>
          <a:cs typeface="Impact"/>
          <a:sym typeface="Impact"/>
        </a:defRPr>
      </a:lvl1pPr>
      <a:lvl2pPr>
        <a:defRPr sz="4000">
          <a:solidFill>
            <a:srgbClr val="262626"/>
          </a:solidFill>
          <a:latin typeface="Impact"/>
          <a:ea typeface="Impact"/>
          <a:cs typeface="Impact"/>
          <a:sym typeface="Impact"/>
        </a:defRPr>
      </a:lvl2pPr>
      <a:lvl3pPr>
        <a:defRPr sz="4000">
          <a:solidFill>
            <a:srgbClr val="262626"/>
          </a:solidFill>
          <a:latin typeface="Impact"/>
          <a:ea typeface="Impact"/>
          <a:cs typeface="Impact"/>
          <a:sym typeface="Impact"/>
        </a:defRPr>
      </a:lvl3pPr>
      <a:lvl4pPr>
        <a:defRPr sz="4000">
          <a:solidFill>
            <a:srgbClr val="262626"/>
          </a:solidFill>
          <a:latin typeface="Impact"/>
          <a:ea typeface="Impact"/>
          <a:cs typeface="Impact"/>
          <a:sym typeface="Impact"/>
        </a:defRPr>
      </a:lvl4pPr>
      <a:lvl5pPr>
        <a:defRPr sz="4000">
          <a:solidFill>
            <a:srgbClr val="262626"/>
          </a:solidFill>
          <a:latin typeface="Impact"/>
          <a:ea typeface="Impact"/>
          <a:cs typeface="Impact"/>
          <a:sym typeface="Impact"/>
        </a:defRPr>
      </a:lvl5pPr>
      <a:lvl6pPr>
        <a:defRPr sz="4000">
          <a:solidFill>
            <a:srgbClr val="262626"/>
          </a:solidFill>
          <a:latin typeface="Impact"/>
          <a:ea typeface="Impact"/>
          <a:cs typeface="Impact"/>
          <a:sym typeface="Impact"/>
        </a:defRPr>
      </a:lvl6pPr>
      <a:lvl7pPr>
        <a:defRPr sz="4000">
          <a:solidFill>
            <a:srgbClr val="262626"/>
          </a:solidFill>
          <a:latin typeface="Impact"/>
          <a:ea typeface="Impact"/>
          <a:cs typeface="Impact"/>
          <a:sym typeface="Impact"/>
        </a:defRPr>
      </a:lvl7pPr>
      <a:lvl8pPr>
        <a:defRPr sz="4000">
          <a:solidFill>
            <a:srgbClr val="262626"/>
          </a:solidFill>
          <a:latin typeface="Impact"/>
          <a:ea typeface="Impact"/>
          <a:cs typeface="Impact"/>
          <a:sym typeface="Impact"/>
        </a:defRPr>
      </a:lvl8pPr>
      <a:lvl9pPr>
        <a:defRPr sz="4000">
          <a:solidFill>
            <a:srgbClr val="262626"/>
          </a:solidFill>
          <a:latin typeface="Impact"/>
          <a:ea typeface="Impact"/>
          <a:cs typeface="Impact"/>
          <a:sym typeface="Impact"/>
        </a:defRPr>
      </a:lvl9pPr>
    </p:titleStyle>
    <p:bodyStyle>
      <a:lvl1pPr marL="274320" indent="-274320">
        <a:spcBef>
          <a:spcPts val="500"/>
        </a:spcBef>
        <a:buClr>
          <a:srgbClr val="AD0101"/>
        </a:buClr>
        <a:buSzPct val="100000"/>
        <a:buFont typeface="Arial"/>
        <a:buChar char="•"/>
        <a:defRPr sz="2400">
          <a:solidFill>
            <a:srgbClr val="303030"/>
          </a:solidFill>
          <a:latin typeface="Times New Roman"/>
          <a:ea typeface="Times New Roman"/>
          <a:cs typeface="Times New Roman"/>
          <a:sym typeface="Times New Roman"/>
        </a:defRPr>
      </a:lvl1pPr>
      <a:lvl2pPr marL="619298" indent="-299257">
        <a:spcBef>
          <a:spcPts val="500"/>
        </a:spcBef>
        <a:buClr>
          <a:srgbClr val="AD0101"/>
        </a:buClr>
        <a:buSzPct val="100000"/>
        <a:buFont typeface="Arial"/>
        <a:buChar char="•"/>
        <a:defRPr sz="2400">
          <a:solidFill>
            <a:srgbClr val="303030"/>
          </a:solidFill>
          <a:latin typeface="Times New Roman"/>
          <a:ea typeface="Times New Roman"/>
          <a:cs typeface="Times New Roman"/>
          <a:sym typeface="Times New Roman"/>
        </a:defRPr>
      </a:lvl2pPr>
      <a:lvl3pPr marL="914400" indent="-274319">
        <a:spcBef>
          <a:spcPts val="500"/>
        </a:spcBef>
        <a:buClr>
          <a:srgbClr val="AD0101"/>
        </a:buClr>
        <a:buSzPct val="100000"/>
        <a:buFont typeface="Arial"/>
        <a:buChar char="•"/>
        <a:defRPr sz="2400">
          <a:solidFill>
            <a:srgbClr val="303030"/>
          </a:solidFill>
          <a:latin typeface="Times New Roman"/>
          <a:ea typeface="Times New Roman"/>
          <a:cs typeface="Times New Roman"/>
          <a:sym typeface="Times New Roman"/>
        </a:defRPr>
      </a:lvl3pPr>
      <a:lvl4pPr marL="1219200" indent="-304800">
        <a:spcBef>
          <a:spcPts val="500"/>
        </a:spcBef>
        <a:buClr>
          <a:srgbClr val="AD0101"/>
        </a:buClr>
        <a:buSzPct val="100000"/>
        <a:buFont typeface="Arial"/>
        <a:buChar char="•"/>
        <a:defRPr sz="2400">
          <a:solidFill>
            <a:srgbClr val="303030"/>
          </a:solidFill>
          <a:latin typeface="Times New Roman"/>
          <a:ea typeface="Times New Roman"/>
          <a:cs typeface="Times New Roman"/>
          <a:sym typeface="Times New Roman"/>
        </a:defRPr>
      </a:lvl4pPr>
      <a:lvl5pPr marL="1447800" indent="-304800">
        <a:spcBef>
          <a:spcPts val="500"/>
        </a:spcBef>
        <a:buClr>
          <a:srgbClr val="AD0101"/>
        </a:buClr>
        <a:buSzPct val="100000"/>
        <a:buFont typeface="Arial"/>
        <a:buChar char="•"/>
        <a:defRPr sz="2400">
          <a:solidFill>
            <a:srgbClr val="303030"/>
          </a:solidFill>
          <a:latin typeface="Times New Roman"/>
          <a:ea typeface="Times New Roman"/>
          <a:cs typeface="Times New Roman"/>
          <a:sym typeface="Times New Roman"/>
        </a:defRPr>
      </a:lvl5pPr>
      <a:lvl6pPr marL="1760220" indent="-342900">
        <a:spcBef>
          <a:spcPts val="500"/>
        </a:spcBef>
        <a:buClr>
          <a:srgbClr val="AD0101"/>
        </a:buClr>
        <a:buSzPct val="100000"/>
        <a:buFont typeface="Arial"/>
        <a:buChar char="•"/>
        <a:defRPr sz="2400">
          <a:solidFill>
            <a:srgbClr val="303030"/>
          </a:solidFill>
          <a:latin typeface="Times New Roman"/>
          <a:ea typeface="Times New Roman"/>
          <a:cs typeface="Times New Roman"/>
          <a:sym typeface="Times New Roman"/>
        </a:defRPr>
      </a:lvl6pPr>
      <a:lvl7pPr marL="2016249" indent="-342900">
        <a:spcBef>
          <a:spcPts val="500"/>
        </a:spcBef>
        <a:buClr>
          <a:srgbClr val="AD0101"/>
        </a:buClr>
        <a:buSzPct val="100000"/>
        <a:buFont typeface="Arial"/>
        <a:buChar char="•"/>
        <a:defRPr sz="2400">
          <a:solidFill>
            <a:srgbClr val="303030"/>
          </a:solidFill>
          <a:latin typeface="Times New Roman"/>
          <a:ea typeface="Times New Roman"/>
          <a:cs typeface="Times New Roman"/>
          <a:sym typeface="Times New Roman"/>
        </a:defRPr>
      </a:lvl7pPr>
      <a:lvl8pPr marL="2308860" indent="-342900">
        <a:spcBef>
          <a:spcPts val="500"/>
        </a:spcBef>
        <a:buClr>
          <a:srgbClr val="AD0101"/>
        </a:buClr>
        <a:buSzPct val="100000"/>
        <a:buFont typeface="Arial"/>
        <a:buChar char="•"/>
        <a:defRPr sz="2400">
          <a:solidFill>
            <a:srgbClr val="303030"/>
          </a:solidFill>
          <a:latin typeface="Times New Roman"/>
          <a:ea typeface="Times New Roman"/>
          <a:cs typeface="Times New Roman"/>
          <a:sym typeface="Times New Roman"/>
        </a:defRPr>
      </a:lvl8pPr>
      <a:lvl9pPr marL="2583177" indent="-342900">
        <a:spcBef>
          <a:spcPts val="500"/>
        </a:spcBef>
        <a:buClr>
          <a:srgbClr val="AD0101"/>
        </a:buClr>
        <a:buSzPct val="100000"/>
        <a:buFont typeface="Arial"/>
        <a:buChar char="•"/>
        <a:defRPr sz="2400">
          <a:solidFill>
            <a:srgbClr val="303030"/>
          </a:solidFill>
          <a:latin typeface="Times New Roman"/>
          <a:ea typeface="Times New Roman"/>
          <a:cs typeface="Times New Roman"/>
          <a:sym typeface="Times New Roman"/>
        </a:defRPr>
      </a:lvl9pPr>
    </p:bodyStyle>
    <p:otherStyle>
      <a:lvl1pPr algn="r">
        <a:defRPr sz="2400">
          <a:solidFill>
            <a:schemeClr val="tx1"/>
          </a:solidFill>
          <a:latin typeface="+mn-lt"/>
          <a:ea typeface="+mn-ea"/>
          <a:cs typeface="+mn-cs"/>
          <a:sym typeface="Impact"/>
        </a:defRPr>
      </a:lvl1pPr>
      <a:lvl2pPr algn="r">
        <a:defRPr sz="2400">
          <a:solidFill>
            <a:schemeClr val="tx1"/>
          </a:solidFill>
          <a:latin typeface="+mn-lt"/>
          <a:ea typeface="+mn-ea"/>
          <a:cs typeface="+mn-cs"/>
          <a:sym typeface="Impact"/>
        </a:defRPr>
      </a:lvl2pPr>
      <a:lvl3pPr algn="r">
        <a:defRPr sz="2400">
          <a:solidFill>
            <a:schemeClr val="tx1"/>
          </a:solidFill>
          <a:latin typeface="+mn-lt"/>
          <a:ea typeface="+mn-ea"/>
          <a:cs typeface="+mn-cs"/>
          <a:sym typeface="Impact"/>
        </a:defRPr>
      </a:lvl3pPr>
      <a:lvl4pPr algn="r">
        <a:defRPr sz="2400">
          <a:solidFill>
            <a:schemeClr val="tx1"/>
          </a:solidFill>
          <a:latin typeface="+mn-lt"/>
          <a:ea typeface="+mn-ea"/>
          <a:cs typeface="+mn-cs"/>
          <a:sym typeface="Impact"/>
        </a:defRPr>
      </a:lvl4pPr>
      <a:lvl5pPr algn="r">
        <a:defRPr sz="2400">
          <a:solidFill>
            <a:schemeClr val="tx1"/>
          </a:solidFill>
          <a:latin typeface="+mn-lt"/>
          <a:ea typeface="+mn-ea"/>
          <a:cs typeface="+mn-cs"/>
          <a:sym typeface="Impact"/>
        </a:defRPr>
      </a:lvl5pPr>
      <a:lvl6pPr algn="r">
        <a:defRPr sz="2400">
          <a:solidFill>
            <a:schemeClr val="tx1"/>
          </a:solidFill>
          <a:latin typeface="+mn-lt"/>
          <a:ea typeface="+mn-ea"/>
          <a:cs typeface="+mn-cs"/>
          <a:sym typeface="Impact"/>
        </a:defRPr>
      </a:lvl6pPr>
      <a:lvl7pPr algn="r">
        <a:defRPr sz="2400">
          <a:solidFill>
            <a:schemeClr val="tx1"/>
          </a:solidFill>
          <a:latin typeface="+mn-lt"/>
          <a:ea typeface="+mn-ea"/>
          <a:cs typeface="+mn-cs"/>
          <a:sym typeface="Impact"/>
        </a:defRPr>
      </a:lvl7pPr>
      <a:lvl8pPr algn="r">
        <a:defRPr sz="2400">
          <a:solidFill>
            <a:schemeClr val="tx1"/>
          </a:solidFill>
          <a:latin typeface="+mn-lt"/>
          <a:ea typeface="+mn-ea"/>
          <a:cs typeface="+mn-cs"/>
          <a:sym typeface="Impact"/>
        </a:defRPr>
      </a:lvl8pPr>
      <a:lvl9pPr algn="r">
        <a:defRPr sz="2400">
          <a:solidFill>
            <a:schemeClr val="tx1"/>
          </a:solidFill>
          <a:latin typeface="+mn-lt"/>
          <a:ea typeface="+mn-ea"/>
          <a:cs typeface="+mn-cs"/>
          <a:sym typeface="Impac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hashtag/ycc10" TargetMode="External"/><Relationship Id="rId2" Type="http://schemas.openxmlformats.org/officeDocument/2006/relationships/hyperlink" Target="http://www.ycc10.web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mailto:ycc@dol.gov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3871035" y="4038600"/>
            <a:ext cx="4953002" cy="2072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>
              <a:spcBef>
                <a:spcPts val="400"/>
              </a:spcBef>
            </a:pPr>
            <a:r>
              <a:rPr dirty="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Webinar Date:  May 17, </a:t>
            </a:r>
            <a:r>
              <a:rPr dirty="0" smtClean="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201</a:t>
            </a:r>
            <a:r>
              <a:rPr lang="en-US" dirty="0" smtClean="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800" dirty="0">
              <a:solidFill>
                <a:srgbClr val="3030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400"/>
              </a:spcBef>
            </a:pPr>
            <a:r>
              <a:rPr dirty="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                         2:00PM </a:t>
            </a:r>
            <a:r>
              <a:rPr dirty="0" smtClean="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ET</a:t>
            </a:r>
            <a:endParaRPr lang="en-US" dirty="0" smtClean="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400"/>
              </a:spcBef>
            </a:pPr>
            <a:endParaRPr sz="2800" dirty="0">
              <a:solidFill>
                <a:srgbClr val="3030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/>
            <a:r>
              <a:rPr sz="1600" dirty="0" smtClean="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U.S</a:t>
            </a:r>
            <a:r>
              <a:rPr sz="1600" dirty="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. Department of Labor</a:t>
            </a:r>
            <a:endParaRPr sz="2800" dirty="0">
              <a:solidFill>
                <a:srgbClr val="3030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/>
            <a:r>
              <a:rPr sz="1600" dirty="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Employment and Training Administration </a:t>
            </a:r>
            <a:endParaRPr lang="en-US" sz="1600" dirty="0" smtClean="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en-US" sz="1600" dirty="0" smtClean="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Division of Youth Services</a:t>
            </a:r>
            <a:endParaRPr sz="1600" dirty="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391236" y="3048000"/>
            <a:ext cx="8458201" cy="83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>
            <a:lvl1pPr algn="ctr">
              <a:defRPr sz="2800" cap="small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600" cap="small" dirty="0">
                <a:solidFill>
                  <a:srgbClr val="262626"/>
                </a:solidFill>
              </a:rPr>
              <a:t>Getting Started with Social Media, Part Two</a:t>
            </a:r>
          </a:p>
        </p:txBody>
      </p:sp>
      <p:pic>
        <p:nvPicPr>
          <p:cNvPr id="87" name="image4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43198" y="228600"/>
            <a:ext cx="3629739" cy="24790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Assigning Roles</a:t>
            </a:r>
            <a:endParaRPr lang="en-US" dirty="0"/>
          </a:p>
        </p:txBody>
      </p:sp>
      <p:sp>
        <p:nvSpPr>
          <p:cNvPr id="117" name="Shape 1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400">
                <a:solidFill>
                  <a:srgbClr val="262626"/>
                </a:solidFill>
              </a:rPr>
              <a:t>10</a:t>
            </a:fld>
            <a:endParaRPr sz="2400">
              <a:solidFill>
                <a:srgbClr val="262626"/>
              </a:solidFill>
            </a:endParaRPr>
          </a:p>
        </p:txBody>
      </p:sp>
      <p:pic>
        <p:nvPicPr>
          <p:cNvPr id="118" name="Role-Clarity-cartoon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1600" y="1401068"/>
            <a:ext cx="6266970" cy="45425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Engagement Frequency</a:t>
            </a:r>
          </a:p>
        </p:txBody>
      </p:sp>
      <p:sp>
        <p:nvSpPr>
          <p:cNvPr id="121" name="Shape 121"/>
          <p:cNvSpPr>
            <a:spLocks noGrp="1"/>
          </p:cNvSpPr>
          <p:nvPr>
            <p:ph type="body" idx="1"/>
          </p:nvPr>
        </p:nvSpPr>
        <p:spPr>
          <a:xfrm>
            <a:off x="431800" y="1558279"/>
            <a:ext cx="7543800" cy="2904701"/>
          </a:xfrm>
          <a:prstGeom prst="rect">
            <a:avLst/>
          </a:prstGeom>
        </p:spPr>
        <p:txBody>
          <a:bodyPr/>
          <a:lstStyle/>
          <a:p>
            <a:pPr marL="594361" lvl="1" indent="-27432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03030"/>
                </a:solidFill>
              </a:rPr>
              <a:t>Twitter      4 to 10 times a day</a:t>
            </a:r>
          </a:p>
          <a:p>
            <a:pPr marL="594361" lvl="1" indent="-27432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03030"/>
                </a:solidFill>
              </a:rPr>
              <a:t>Facebook  1 to 4 times a day</a:t>
            </a:r>
          </a:p>
          <a:p>
            <a:pPr marL="594361" lvl="1" indent="-27432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03030"/>
                </a:solidFill>
              </a:rPr>
              <a:t>Instagram  1 to 2 times a day</a:t>
            </a:r>
          </a:p>
          <a:p>
            <a:pPr marL="594361" lvl="1" indent="-27432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03030"/>
                </a:solidFill>
              </a:rPr>
              <a:t>LinkedIn   3 to 4 times a week </a:t>
            </a:r>
          </a:p>
        </p:txBody>
      </p:sp>
      <p:sp>
        <p:nvSpPr>
          <p:cNvPr id="122" name="Shape 122"/>
          <p:cNvSpPr>
            <a:spLocks noGrp="1"/>
          </p:cNvSpPr>
          <p:nvPr>
            <p:ph type="sldNum" sz="quarter" idx="2"/>
          </p:nvPr>
        </p:nvSpPr>
        <p:spPr>
          <a:xfrm>
            <a:off x="7620000" y="5410389"/>
            <a:ext cx="762000" cy="4597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400">
                <a:solidFill>
                  <a:srgbClr val="262626"/>
                </a:solidFill>
              </a:rPr>
              <a:t>11</a:t>
            </a:fld>
            <a:endParaRPr sz="2400">
              <a:solidFill>
                <a:srgbClr val="262626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Metrics</a:t>
            </a:r>
          </a:p>
        </p:txBody>
      </p:sp>
      <p:sp>
        <p:nvSpPr>
          <p:cNvPr id="125" name="Shape 125"/>
          <p:cNvSpPr>
            <a:spLocks noGrp="1"/>
          </p:cNvSpPr>
          <p:nvPr>
            <p:ph type="body" idx="1"/>
          </p:nvPr>
        </p:nvSpPr>
        <p:spPr>
          <a:xfrm>
            <a:off x="675640" y="1561231"/>
            <a:ext cx="7543801" cy="2898797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303030"/>
                </a:solidFill>
              </a:rPr>
              <a:t>Generate revenue (event attendance)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303030"/>
                </a:solidFill>
              </a:rPr>
              <a:t>Network growth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303030"/>
                </a:solidFill>
              </a:rPr>
              <a:t>Meaningful interaction (hashtag info, conversation)</a:t>
            </a:r>
          </a:p>
        </p:txBody>
      </p:sp>
      <p:sp>
        <p:nvSpPr>
          <p:cNvPr id="126" name="Shape 126"/>
          <p:cNvSpPr>
            <a:spLocks noGrp="1"/>
          </p:cNvSpPr>
          <p:nvPr>
            <p:ph type="sldNum" sz="quarter" idx="2"/>
          </p:nvPr>
        </p:nvSpPr>
        <p:spPr>
          <a:xfrm>
            <a:off x="7620000" y="5410389"/>
            <a:ext cx="762000" cy="4597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400">
                <a:solidFill>
                  <a:srgbClr val="262626"/>
                </a:solidFill>
              </a:rPr>
              <a:t>12</a:t>
            </a:fld>
            <a:endParaRPr sz="2400">
              <a:solidFill>
                <a:srgbClr val="262626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body" idx="1"/>
          </p:nvPr>
        </p:nvSpPr>
        <p:spPr>
          <a:xfrm>
            <a:off x="673100" y="1681891"/>
            <a:ext cx="7543800" cy="2657477"/>
          </a:xfrm>
          <a:prstGeom prst="rect">
            <a:avLst/>
          </a:prstGeom>
        </p:spPr>
        <p:txBody>
          <a:bodyPr/>
          <a:lstStyle/>
          <a:p>
            <a:pPr marL="320040" lvl="0" indent="-32004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03030"/>
                </a:solidFill>
              </a:rPr>
              <a:t>Negative Comments</a:t>
            </a:r>
            <a:endParaRPr sz="2400">
              <a:solidFill>
                <a:srgbClr val="303030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03030"/>
                </a:solidFill>
              </a:rPr>
              <a:t>Cyberbullying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03030"/>
                </a:solidFill>
              </a:rPr>
              <a:t>Content Sources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03030"/>
                </a:solidFill>
              </a:rPr>
              <a:t>Approvals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03030"/>
                </a:solidFill>
              </a:rPr>
              <a:t>Budget</a:t>
            </a:r>
          </a:p>
        </p:txBody>
      </p:sp>
      <p:sp>
        <p:nvSpPr>
          <p:cNvPr id="129" name="Shape 129"/>
          <p:cNvSpPr>
            <a:spLocks noGrp="1"/>
          </p:cNvSpPr>
          <p:nvPr>
            <p:ph type="sldNum" sz="quarter" idx="2"/>
          </p:nvPr>
        </p:nvSpPr>
        <p:spPr>
          <a:xfrm>
            <a:off x="7620000" y="5410389"/>
            <a:ext cx="762000" cy="4597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400">
                <a:solidFill>
                  <a:srgbClr val="262626"/>
                </a:solidFill>
              </a:rPr>
              <a:t>13</a:t>
            </a:fld>
            <a:endParaRPr sz="2400">
              <a:solidFill>
                <a:srgbClr val="262626"/>
              </a:solidFill>
            </a:endParaRPr>
          </a:p>
        </p:txBody>
      </p:sp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Social Media Policy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title"/>
          </p:nvPr>
        </p:nvSpPr>
        <p:spPr>
          <a:xfrm>
            <a:off x="762000" y="381000"/>
            <a:ext cx="7620000" cy="83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Facebook</a:t>
            </a:r>
            <a:endParaRPr dirty="0"/>
          </a:p>
        </p:txBody>
      </p:sp>
      <p:sp>
        <p:nvSpPr>
          <p:cNvPr id="133" name="Shape 133"/>
          <p:cNvSpPr>
            <a:spLocks noGrp="1"/>
          </p:cNvSpPr>
          <p:nvPr>
            <p:ph type="sldNum" sz="quarter" idx="2"/>
          </p:nvPr>
        </p:nvSpPr>
        <p:spPr>
          <a:xfrm>
            <a:off x="7620000" y="5420866"/>
            <a:ext cx="762000" cy="266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defTabSz="658368">
              <a:defRPr sz="17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700">
                <a:solidFill>
                  <a:srgbClr val="262626"/>
                </a:solidFill>
              </a:rPr>
              <a:t>14</a:t>
            </a:fld>
            <a:endParaRPr sz="1700">
              <a:solidFill>
                <a:srgbClr val="262626"/>
              </a:solidFill>
            </a:endParaRPr>
          </a:p>
        </p:txBody>
      </p:sp>
      <p:pic>
        <p:nvPicPr>
          <p:cNvPr id="134" name="image6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5400" y="1752600"/>
            <a:ext cx="6400800" cy="3924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Function</a:t>
            </a:r>
            <a:endParaRPr lang="en-US" dirty="0"/>
          </a:p>
        </p:txBody>
      </p:sp>
      <p:sp>
        <p:nvSpPr>
          <p:cNvPr id="136" name="Shape 1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400">
                <a:solidFill>
                  <a:srgbClr val="262626"/>
                </a:solidFill>
              </a:rPr>
              <a:t>15</a:t>
            </a:fld>
            <a:endParaRPr sz="2400">
              <a:solidFill>
                <a:srgbClr val="262626"/>
              </a:solidFill>
            </a:endParaRPr>
          </a:p>
        </p:txBody>
      </p:sp>
      <p:pic>
        <p:nvPicPr>
          <p:cNvPr id="137" name="FB_timing.tif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" y="1219200"/>
            <a:ext cx="8763000" cy="4940298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hape 138"/>
          <p:cNvSpPr/>
          <p:nvPr/>
        </p:nvSpPr>
        <p:spPr>
          <a:xfrm>
            <a:off x="4419600" y="3759199"/>
            <a:ext cx="2153544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152" y="14256"/>
                </a:moveTo>
                <a:lnTo>
                  <a:pt x="8152" y="21600"/>
                </a:lnTo>
                <a:lnTo>
                  <a:pt x="0" y="10800"/>
                </a:lnTo>
                <a:lnTo>
                  <a:pt x="8152" y="0"/>
                </a:lnTo>
                <a:lnTo>
                  <a:pt x="8152" y="7344"/>
                </a:lnTo>
                <a:lnTo>
                  <a:pt x="21600" y="7344"/>
                </a:lnTo>
                <a:lnTo>
                  <a:pt x="21600" y="14256"/>
                </a:lnTo>
                <a:close/>
              </a:path>
            </a:pathLst>
          </a:custGeom>
          <a:solidFill/>
          <a:ln>
            <a:solidFill>
              <a:srgbClr val="404C5A"/>
            </a:solidFill>
          </a:ln>
          <a:effectLst>
            <a:outerShdw blurRad="38100" dist="381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</a:t>
            </a:r>
            <a:endParaRPr lang="en-US" dirty="0"/>
          </a:p>
        </p:txBody>
      </p:sp>
      <p:sp>
        <p:nvSpPr>
          <p:cNvPr id="140" name="Shape 1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400">
                <a:solidFill>
                  <a:srgbClr val="262626"/>
                </a:solidFill>
              </a:rPr>
              <a:t>16</a:t>
            </a:fld>
            <a:endParaRPr sz="2400">
              <a:solidFill>
                <a:srgbClr val="262626"/>
              </a:solidFill>
            </a:endParaRPr>
          </a:p>
        </p:txBody>
      </p:sp>
      <p:pic>
        <p:nvPicPr>
          <p:cNvPr id="141" name="timing.tif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900" y="1143000"/>
            <a:ext cx="8394700" cy="4876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</a:t>
            </a:r>
            <a:endParaRPr lang="en-US" dirty="0"/>
          </a:p>
        </p:txBody>
      </p:sp>
      <p:sp>
        <p:nvSpPr>
          <p:cNvPr id="143" name="Shape 1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400">
                <a:solidFill>
                  <a:srgbClr val="262626"/>
                </a:solidFill>
              </a:rPr>
              <a:t>17</a:t>
            </a:fld>
            <a:endParaRPr sz="2400">
              <a:solidFill>
                <a:srgbClr val="262626"/>
              </a:solidFill>
            </a:endParaRPr>
          </a:p>
        </p:txBody>
      </p:sp>
      <p:pic>
        <p:nvPicPr>
          <p:cNvPr id="144" name="FB.tif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000" y="1282700"/>
            <a:ext cx="8305800" cy="4800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/>
        </p:nvSpPr>
        <p:spPr>
          <a:xfrm>
            <a:off x="7620000" y="5749479"/>
            <a:ext cx="762000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6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/>
            </a:pPr>
            <a:r>
              <a:rPr sz="1600"/>
              <a:t>4</a:t>
            </a:r>
          </a:p>
        </p:txBody>
      </p:sp>
      <p:pic>
        <p:nvPicPr>
          <p:cNvPr id="147" name="image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15378" y="685800"/>
            <a:ext cx="3547422" cy="545515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Hootsuite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Hootsuite</a:t>
            </a:r>
            <a:endParaRPr lang="en-US" dirty="0"/>
          </a:p>
        </p:txBody>
      </p:sp>
      <p:sp>
        <p:nvSpPr>
          <p:cNvPr id="149" name="Shape 1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400">
                <a:solidFill>
                  <a:srgbClr val="262626"/>
                </a:solidFill>
              </a:rPr>
              <a:t>19</a:t>
            </a:fld>
            <a:endParaRPr sz="2400">
              <a:solidFill>
                <a:srgbClr val="262626"/>
              </a:solidFill>
            </a:endParaRPr>
          </a:p>
        </p:txBody>
      </p:sp>
      <p:pic>
        <p:nvPicPr>
          <p:cNvPr id="150" name="HS.tif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95400"/>
            <a:ext cx="9144001" cy="48051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/>
          </p:cNvSpPr>
          <p:nvPr>
            <p:ph type="title"/>
          </p:nvPr>
        </p:nvSpPr>
        <p:spPr>
          <a:xfrm>
            <a:off x="762000" y="381000"/>
            <a:ext cx="6781800" cy="7620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262626"/>
                </a:solidFill>
              </a:rPr>
              <a:t>Moderator</a:t>
            </a:r>
          </a:p>
        </p:txBody>
      </p:sp>
      <p:sp>
        <p:nvSpPr>
          <p:cNvPr id="156" name="Shape 156"/>
          <p:cNvSpPr>
            <a:spLocks noGrp="1"/>
          </p:cNvSpPr>
          <p:nvPr>
            <p:ph type="sldNum" sz="quarter" idx="2"/>
          </p:nvPr>
        </p:nvSpPr>
        <p:spPr>
          <a:xfrm>
            <a:off x="7620000" y="5420866"/>
            <a:ext cx="762000" cy="266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defTabSz="658368">
              <a:defRPr sz="17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700">
                <a:solidFill>
                  <a:srgbClr val="262626"/>
                </a:solidFill>
              </a:rPr>
              <a:t>2</a:t>
            </a:fld>
            <a:endParaRPr sz="1700">
              <a:solidFill>
                <a:srgbClr val="262626"/>
              </a:solidFill>
            </a:endParaRPr>
          </a:p>
        </p:txBody>
      </p:sp>
      <p:sp>
        <p:nvSpPr>
          <p:cNvPr id="157" name="Shape 157"/>
          <p:cNvSpPr/>
          <p:nvPr/>
        </p:nvSpPr>
        <p:spPr>
          <a:xfrm>
            <a:off x="2590800" y="2132084"/>
            <a:ext cx="5943600" cy="1676402"/>
          </a:xfrm>
          <a:prstGeom prst="rect">
            <a:avLst/>
          </a:prstGeom>
          <a:solidFill>
            <a:srgbClr val="BFBFBF">
              <a:alpha val="85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lnSpc>
                <a:spcPct val="80000"/>
              </a:lnSpc>
              <a:spcBef>
                <a:spcPts val="600"/>
              </a:spcBef>
            </a:pPr>
            <a:endParaRPr sz="60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80000"/>
              </a:lnSpc>
              <a:spcBef>
                <a:spcPts val="600"/>
              </a:spcBef>
            </a:pPr>
            <a:r>
              <a:rPr sz="2400" b="1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Maisha Meminger</a:t>
            </a:r>
            <a:endParaRPr sz="240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80000"/>
              </a:lnSpc>
            </a:pPr>
            <a:r>
              <a:rPr sz="240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Division of Youth Services</a:t>
            </a:r>
          </a:p>
          <a:p>
            <a:pPr lvl="0">
              <a:lnSpc>
                <a:spcPct val="80000"/>
              </a:lnSpc>
            </a:pPr>
            <a:r>
              <a:rPr sz="240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U.S. Department of Labor</a:t>
            </a:r>
          </a:p>
          <a:p>
            <a:pPr lvl="0">
              <a:lnSpc>
                <a:spcPct val="80000"/>
              </a:lnSpc>
            </a:pPr>
            <a:r>
              <a:rPr sz="240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Employment and Training Administration</a:t>
            </a:r>
          </a:p>
        </p:txBody>
      </p:sp>
      <p:pic>
        <p:nvPicPr>
          <p:cNvPr id="158" name="image7.jpeg" descr="Maisha Meminger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5800" y="2132084"/>
            <a:ext cx="1497849" cy="16764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Hootsuite</a:t>
            </a:r>
            <a:endParaRPr lang="en-US" dirty="0"/>
          </a:p>
        </p:txBody>
      </p:sp>
      <p:sp>
        <p:nvSpPr>
          <p:cNvPr id="152" name="Shape 15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400">
                <a:solidFill>
                  <a:srgbClr val="262626"/>
                </a:solidFill>
              </a:rPr>
              <a:t>20</a:t>
            </a:fld>
            <a:endParaRPr sz="2400">
              <a:solidFill>
                <a:srgbClr val="262626"/>
              </a:solidFill>
            </a:endParaRPr>
          </a:p>
        </p:txBody>
      </p:sp>
      <p:pic>
        <p:nvPicPr>
          <p:cNvPr id="153" name="lists.tif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199" y="1219200"/>
            <a:ext cx="8991601" cy="4876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title"/>
          </p:nvPr>
        </p:nvSpPr>
        <p:spPr>
          <a:xfrm>
            <a:off x="762000" y="0"/>
            <a:ext cx="5078265" cy="107404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Grantee Speaker</a:t>
            </a:r>
            <a:endParaRPr dirty="0"/>
          </a:p>
        </p:txBody>
      </p:sp>
      <p:sp>
        <p:nvSpPr>
          <p:cNvPr id="91" name="Shape 9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400">
                <a:solidFill>
                  <a:srgbClr val="262626"/>
                </a:solidFill>
              </a:rPr>
              <a:t>21</a:t>
            </a:fld>
            <a:endParaRPr sz="2400">
              <a:solidFill>
                <a:srgbClr val="262626"/>
              </a:solidFill>
            </a:endParaRPr>
          </a:p>
        </p:txBody>
      </p:sp>
      <p:sp>
        <p:nvSpPr>
          <p:cNvPr id="6" name="Shape 185"/>
          <p:cNvSpPr/>
          <p:nvPr/>
        </p:nvSpPr>
        <p:spPr>
          <a:xfrm>
            <a:off x="4419600" y="1810399"/>
            <a:ext cx="3505200" cy="2932401"/>
          </a:xfrm>
          <a:prstGeom prst="rect">
            <a:avLst/>
          </a:prstGeom>
          <a:solidFill>
            <a:srgbClr val="BFBFBF">
              <a:alpha val="85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 fontScale="92500" lnSpcReduction="10000"/>
          </a:bodyPr>
          <a:lstStyle/>
          <a:p>
            <a:pPr lvl="0">
              <a:lnSpc>
                <a:spcPct val="80000"/>
              </a:lnSpc>
              <a:spcBef>
                <a:spcPts val="600"/>
              </a:spcBef>
            </a:pPr>
            <a:endParaRPr sz="600" dirty="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80000"/>
              </a:lnSpc>
              <a:spcBef>
                <a:spcPts val="600"/>
              </a:spcBef>
            </a:pPr>
            <a:r>
              <a:rPr lang="en-US" sz="2400" b="1" dirty="0" smtClean="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Clabe </a:t>
            </a:r>
            <a:r>
              <a:rPr lang="en-US" sz="2400" b="1" dirty="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Slone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400" dirty="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YCC Project Director </a:t>
            </a:r>
          </a:p>
          <a:p>
            <a:pPr lvl="0">
              <a:lnSpc>
                <a:spcPct val="110000"/>
              </a:lnSpc>
              <a:spcBef>
                <a:spcPts val="600"/>
              </a:spcBef>
            </a:pPr>
            <a:r>
              <a:rPr lang="en-US" sz="2400" dirty="0" smtClean="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Kentucky </a:t>
            </a:r>
            <a:r>
              <a:rPr lang="en-US" sz="2400" dirty="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Educational Development Corporation</a:t>
            </a:r>
          </a:p>
          <a:p>
            <a:pPr lvl="0">
              <a:lnSpc>
                <a:spcPct val="80000"/>
              </a:lnSpc>
              <a:spcBef>
                <a:spcPts val="600"/>
              </a:spcBef>
            </a:pPr>
            <a:endParaRPr lang="en-US" sz="2400" dirty="0" smtClean="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80000"/>
              </a:lnSpc>
              <a:spcBef>
                <a:spcPts val="600"/>
              </a:spcBef>
            </a:pPr>
            <a:r>
              <a:rPr lang="en-US" sz="2400" dirty="0" smtClean="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www.ycc10.webs.com</a:t>
            </a:r>
            <a:r>
              <a:rPr lang="en-US" sz="2400" dirty="0" smtClean="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lang="en-US" sz="2400" dirty="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80000"/>
              </a:lnSpc>
              <a:spcBef>
                <a:spcPts val="600"/>
              </a:spcBef>
            </a:pPr>
            <a:endParaRPr lang="en-US" sz="2400" dirty="0" smtClean="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80000"/>
              </a:lnSpc>
              <a:spcBef>
                <a:spcPts val="600"/>
              </a:spcBef>
            </a:pPr>
            <a:r>
              <a:rPr lang="en-US" sz="2400" dirty="0" smtClean="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#</a:t>
            </a:r>
            <a:r>
              <a:rPr lang="en-US" sz="2400" dirty="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ycc10 </a:t>
            </a:r>
            <a:endParaRPr lang="en-US" sz="2400" b="1" dirty="0" smtClean="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80000"/>
              </a:lnSpc>
              <a:spcBef>
                <a:spcPts val="600"/>
              </a:spcBef>
            </a:pPr>
            <a:endParaRPr lang="en-US" sz="2400" b="1" dirty="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80000"/>
              </a:lnSpc>
              <a:spcBef>
                <a:spcPts val="600"/>
              </a:spcBef>
            </a:pPr>
            <a:endParaRPr lang="en-US" sz="2400" b="1" dirty="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81200"/>
            <a:ext cx="2590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4504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/>
          </p:cNvSpPr>
          <p:nvPr>
            <p:ph type="title"/>
          </p:nvPr>
        </p:nvSpPr>
        <p:spPr>
          <a:xfrm>
            <a:off x="762000" y="381000"/>
            <a:ext cx="7620000" cy="8382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rgbClr val="262626"/>
                </a:solidFill>
              </a:rPr>
              <a:t>Contact Us</a:t>
            </a:r>
            <a:endParaRPr lang="en-US" sz="3600" dirty="0">
              <a:solidFill>
                <a:srgbClr val="262626"/>
              </a:solidFill>
            </a:endParaRPr>
          </a:p>
        </p:txBody>
      </p:sp>
      <p:sp>
        <p:nvSpPr>
          <p:cNvPr id="163" name="Shape 163"/>
          <p:cNvSpPr>
            <a:spLocks noGrp="1"/>
          </p:cNvSpPr>
          <p:nvPr>
            <p:ph type="body" idx="1"/>
          </p:nvPr>
        </p:nvSpPr>
        <p:spPr>
          <a:xfrm>
            <a:off x="457200" y="761997"/>
            <a:ext cx="8458200" cy="4937766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30303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U.S. Department of Labor</a:t>
            </a:r>
            <a:endParaRPr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lvl="0">
              <a:lnSpc>
                <a:spcPct val="9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30303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Employment and Training Administration</a:t>
            </a:r>
            <a:endParaRPr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lvl="0">
              <a:lnSpc>
                <a:spcPct val="9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endParaRPr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lvl="0">
              <a:lnSpc>
                <a:spcPct val="9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30303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200 Constitution Avenue, NW,  Room N-4456</a:t>
            </a:r>
            <a:endParaRPr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lvl="0">
              <a:lnSpc>
                <a:spcPct val="9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30303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Washington, DC 20210</a:t>
            </a:r>
            <a:endParaRPr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lvl="0">
              <a:lnSpc>
                <a:spcPct val="9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30303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Email: </a:t>
            </a:r>
            <a:r>
              <a:rPr sz="24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  <a:hlinkClick r:id="rId2"/>
              </a:rPr>
              <a:t>ycc@dol.gov</a:t>
            </a:r>
            <a:r>
              <a:rPr sz="2400" dirty="0">
                <a:solidFill>
                  <a:srgbClr val="30303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endParaRPr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64" name="image4.png" descr="envelop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43600" y="2895600"/>
            <a:ext cx="2971800" cy="2971800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hape 165"/>
          <p:cNvSpPr/>
          <p:nvPr/>
        </p:nvSpPr>
        <p:spPr>
          <a:xfrm>
            <a:off x="7620000" y="5749479"/>
            <a:ext cx="762000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6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/>
            </a:pPr>
            <a:r>
              <a:rPr sz="1600"/>
              <a:t>24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25908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lang="en-US" sz="4000" cap="small" dirty="0" smtClean="0">
                <a:solidFill>
                  <a:srgbClr val="262626"/>
                </a:solidFill>
              </a:rPr>
              <a:t>June</a:t>
            </a:r>
            <a:r>
              <a:rPr sz="4000" cap="small" dirty="0" smtClean="0">
                <a:solidFill>
                  <a:srgbClr val="262626"/>
                </a:solidFill>
              </a:rPr>
              <a:t> </a:t>
            </a:r>
            <a:r>
              <a:rPr sz="4000" cap="small" dirty="0">
                <a:solidFill>
                  <a:srgbClr val="262626"/>
                </a:solidFill>
              </a:rPr>
              <a:t>training: </a:t>
            </a:r>
            <a:r>
              <a:rPr lang="en-US" sz="4000" cap="small" dirty="0" smtClean="0">
                <a:solidFill>
                  <a:srgbClr val="262626"/>
                </a:solidFill>
              </a:rPr>
              <a:t>TBD</a:t>
            </a:r>
            <a:br>
              <a:rPr lang="en-US" sz="4000" cap="small" dirty="0" smtClean="0">
                <a:solidFill>
                  <a:srgbClr val="262626"/>
                </a:solidFill>
              </a:rPr>
            </a:br>
            <a:r>
              <a:rPr lang="en-US" sz="4000" cap="small" dirty="0" smtClean="0">
                <a:solidFill>
                  <a:srgbClr val="262626"/>
                </a:solidFill>
              </a:rPr>
              <a:t/>
            </a:r>
            <a:br>
              <a:rPr lang="en-US" sz="4000" cap="small" dirty="0" smtClean="0">
                <a:solidFill>
                  <a:srgbClr val="262626"/>
                </a:solidFill>
              </a:rPr>
            </a:br>
            <a:r>
              <a:rPr lang="en-US" sz="4000" cap="small" dirty="0"/>
              <a:t>YCC National Grantee Conference</a:t>
            </a:r>
            <a:br>
              <a:rPr lang="en-US" sz="4000" cap="small" dirty="0"/>
            </a:br>
            <a:r>
              <a:rPr lang="en-US" sz="4000" cap="small" dirty="0"/>
              <a:t>July 20-21, 2016</a:t>
            </a:r>
            <a:endParaRPr sz="4000" cap="small" dirty="0">
              <a:solidFill>
                <a:srgbClr val="262626"/>
              </a:solidFill>
            </a:endParaRPr>
          </a:p>
        </p:txBody>
      </p:sp>
      <p:pic>
        <p:nvPicPr>
          <p:cNvPr id="168" name="image4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43198" y="228600"/>
            <a:ext cx="3629739" cy="24790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/>
          </p:cNvSpPr>
          <p:nvPr>
            <p:ph type="body" idx="1"/>
          </p:nvPr>
        </p:nvSpPr>
        <p:spPr>
          <a:xfrm>
            <a:off x="685800" y="2057399"/>
            <a:ext cx="7620000" cy="2316167"/>
          </a:xfrm>
          <a:prstGeom prst="rect">
            <a:avLst/>
          </a:prstGeom>
        </p:spPr>
        <p:txBody>
          <a:bodyPr/>
          <a:lstStyle/>
          <a:p>
            <a:pPr marL="0" lvl="0" indent="0" algn="ctr" defTabSz="425194">
              <a:spcBef>
                <a:spcPts val="1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1100" dirty="0"/>
          </a:p>
          <a:p>
            <a:pPr marL="0" lvl="0" indent="0" algn="ctr" defTabSz="425194">
              <a:spcBef>
                <a:spcPts val="1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4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Thank you!</a:t>
            </a:r>
          </a:p>
        </p:txBody>
      </p:sp>
      <p:sp>
        <p:nvSpPr>
          <p:cNvPr id="171" name="Shape 171"/>
          <p:cNvSpPr>
            <a:spLocks noGrp="1"/>
          </p:cNvSpPr>
          <p:nvPr>
            <p:ph type="sldNum" sz="quarter" idx="2"/>
          </p:nvPr>
        </p:nvSpPr>
        <p:spPr>
          <a:xfrm>
            <a:off x="7620000" y="5420866"/>
            <a:ext cx="762000" cy="266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defTabSz="658368">
              <a:defRPr sz="17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700">
                <a:solidFill>
                  <a:srgbClr val="262626"/>
                </a:solidFill>
              </a:rPr>
              <a:t>24</a:t>
            </a:fld>
            <a:endParaRPr sz="1700">
              <a:solidFill>
                <a:srgbClr val="262626"/>
              </a:solidFill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Objectives</a:t>
            </a:r>
          </a:p>
        </p:txBody>
      </p:sp>
      <p:sp>
        <p:nvSpPr>
          <p:cNvPr id="95" name="Shape 95"/>
          <p:cNvSpPr>
            <a:spLocks noGrp="1"/>
          </p:cNvSpPr>
          <p:nvPr>
            <p:ph type="body" idx="1"/>
          </p:nvPr>
        </p:nvSpPr>
        <p:spPr>
          <a:xfrm>
            <a:off x="777240" y="1151079"/>
            <a:ext cx="7543801" cy="346538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03030"/>
                </a:solidFill>
              </a:rPr>
              <a:t>How to create your social media plan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03030"/>
                </a:solidFill>
              </a:rPr>
              <a:t>Engagement pitfalls and troubleshooting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03030"/>
                </a:solidFill>
              </a:rPr>
              <a:t>Management deck set-up</a:t>
            </a:r>
          </a:p>
        </p:txBody>
      </p:sp>
      <p:sp>
        <p:nvSpPr>
          <p:cNvPr id="96" name="Shape 9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400">
                <a:solidFill>
                  <a:srgbClr val="262626"/>
                </a:solidFill>
              </a:rPr>
              <a:t>3</a:t>
            </a:fld>
            <a:endParaRPr sz="2400">
              <a:solidFill>
                <a:srgbClr val="262626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title"/>
          </p:nvPr>
        </p:nvSpPr>
        <p:spPr>
          <a:xfrm>
            <a:off x="762000" y="0"/>
            <a:ext cx="5078265" cy="107404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Subject Matter Expert</a:t>
            </a:r>
            <a:endParaRPr dirty="0"/>
          </a:p>
        </p:txBody>
      </p:sp>
      <p:sp>
        <p:nvSpPr>
          <p:cNvPr id="91" name="Shape 9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400">
                <a:solidFill>
                  <a:srgbClr val="262626"/>
                </a:solidFill>
              </a:rPr>
              <a:t>4</a:t>
            </a:fld>
            <a:endParaRPr sz="2400">
              <a:solidFill>
                <a:srgbClr val="262626"/>
              </a:solidFill>
            </a:endParaRPr>
          </a:p>
        </p:txBody>
      </p:sp>
      <p:pic>
        <p:nvPicPr>
          <p:cNvPr id="92" name="AAEAAQAAAAAAAAYHAAAAJDBjOTdhYTNhLWRjYjgtNGE2Mi04NjA1LWViY2I0ZWNmNzlmYQ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9362" y="1773044"/>
            <a:ext cx="3767238" cy="376723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85"/>
          <p:cNvSpPr/>
          <p:nvPr/>
        </p:nvSpPr>
        <p:spPr>
          <a:xfrm>
            <a:off x="4800600" y="2190463"/>
            <a:ext cx="3505200" cy="2932401"/>
          </a:xfrm>
          <a:prstGeom prst="rect">
            <a:avLst/>
          </a:prstGeom>
          <a:solidFill>
            <a:srgbClr val="BFBFBF">
              <a:alpha val="85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lnSpc>
                <a:spcPct val="80000"/>
              </a:lnSpc>
              <a:spcBef>
                <a:spcPts val="600"/>
              </a:spcBef>
            </a:pPr>
            <a:endParaRPr sz="600" dirty="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800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Elizabeth </a:t>
            </a:r>
            <a:r>
              <a:rPr lang="en-US" sz="2400" b="1" dirty="0" smtClean="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Vassolo </a:t>
            </a:r>
          </a:p>
          <a:p>
            <a:pPr lvl="0">
              <a:lnSpc>
                <a:spcPct val="80000"/>
              </a:lnSpc>
              <a:spcBef>
                <a:spcPts val="600"/>
              </a:spcBef>
            </a:pPr>
            <a:r>
              <a:rPr lang="en-US" sz="2400" dirty="0" smtClean="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Director </a:t>
            </a:r>
            <a:r>
              <a:rPr lang="en-US" sz="2400" dirty="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of Marketing and Communications, Women’s Business Development </a:t>
            </a:r>
            <a:r>
              <a:rPr lang="en-US" sz="2400" dirty="0" smtClean="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Center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endParaRPr lang="en-US" sz="2400" dirty="0" smtClean="0">
              <a:solidFill>
                <a:srgbClr val="303030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2400" dirty="0" smtClean="0">
                <a:solidFill>
                  <a:srgbClr val="303030"/>
                </a:solidFill>
              </a:rPr>
              <a:t>@</a:t>
            </a:r>
            <a:r>
              <a:rPr lang="en-US" sz="2400" dirty="0" err="1" smtClean="0">
                <a:solidFill>
                  <a:srgbClr val="303030"/>
                </a:solidFill>
              </a:rPr>
              <a:t>Liz_Vassolo</a:t>
            </a:r>
            <a:r>
              <a:rPr lang="en-US" sz="2400" dirty="0" smtClean="0">
                <a:solidFill>
                  <a:srgbClr val="303030"/>
                </a:solidFill>
              </a:rPr>
              <a:t>  </a:t>
            </a:r>
            <a:endParaRPr lang="en-US" sz="2400" dirty="0">
              <a:solidFill>
                <a:srgbClr val="303030"/>
              </a:solidFill>
            </a:endParaRPr>
          </a:p>
          <a:p>
            <a:pPr lvl="0">
              <a:lnSpc>
                <a:spcPct val="80000"/>
              </a:lnSpc>
              <a:spcBef>
                <a:spcPts val="600"/>
              </a:spcBef>
            </a:pPr>
            <a:endParaRPr lang="en-US" sz="2400" b="1" dirty="0" smtClean="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80000"/>
              </a:lnSpc>
              <a:spcBef>
                <a:spcPts val="600"/>
              </a:spcBef>
            </a:pPr>
            <a:endParaRPr lang="en-US" sz="2400" b="1" dirty="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80000"/>
              </a:lnSpc>
              <a:spcBef>
                <a:spcPts val="600"/>
              </a:spcBef>
            </a:pPr>
            <a:endParaRPr lang="en-US" sz="2400" b="1" dirty="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36208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/>
          </p:cNvSpPr>
          <p:nvPr>
            <p:ph type="body" idx="1"/>
          </p:nvPr>
        </p:nvSpPr>
        <p:spPr>
          <a:xfrm>
            <a:off x="800099" y="419829"/>
            <a:ext cx="7543802" cy="23746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700"/>
            </a:lvl1pPr>
          </a:lstStyle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303030"/>
                </a:solidFill>
              </a:rPr>
              <a:t>The goal is to engage with YOUR network on social media, not with the entire social media network. </a:t>
            </a:r>
          </a:p>
        </p:txBody>
      </p:sp>
      <p:sp>
        <p:nvSpPr>
          <p:cNvPr id="99" name="Shape 99"/>
          <p:cNvSpPr>
            <a:spLocks noGrp="1"/>
          </p:cNvSpPr>
          <p:nvPr>
            <p:ph type="sldNum" sz="quarter" idx="2"/>
          </p:nvPr>
        </p:nvSpPr>
        <p:spPr>
          <a:xfrm>
            <a:off x="7620000" y="5410389"/>
            <a:ext cx="762000" cy="4597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400">
                <a:solidFill>
                  <a:srgbClr val="262626"/>
                </a:solidFill>
              </a:rPr>
              <a:t>5</a:t>
            </a:fld>
            <a:endParaRPr sz="2400">
              <a:solidFill>
                <a:srgbClr val="262626"/>
              </a:solidFill>
            </a:endParaRPr>
          </a:p>
        </p:txBody>
      </p:sp>
      <p:pic>
        <p:nvPicPr>
          <p:cNvPr id="100" name="socialnetwork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4564" y="2769570"/>
            <a:ext cx="3054872" cy="30460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777240" y="549558"/>
            <a:ext cx="7543801" cy="21549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400"/>
            </a:lvl1pPr>
          </a:lstStyle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303030"/>
                </a:solidFill>
              </a:rPr>
              <a:t>You will spend more time on account management than content creation. 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xfrm>
            <a:off x="7620000" y="5410389"/>
            <a:ext cx="762000" cy="4597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400">
                <a:solidFill>
                  <a:srgbClr val="262626"/>
                </a:solidFill>
              </a:rPr>
              <a:t>6</a:t>
            </a:fld>
            <a:endParaRPr sz="2400">
              <a:solidFill>
                <a:srgbClr val="262626"/>
              </a:solidFill>
            </a:endParaRPr>
          </a:p>
        </p:txBody>
      </p:sp>
      <p:pic>
        <p:nvPicPr>
          <p:cNvPr id="104" name="countdown-clock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49355" y="2685214"/>
            <a:ext cx="5245290" cy="29890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of Engagement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If you want people to pay attention to you, you must pay attention to them first. </a:t>
            </a:r>
          </a:p>
          <a:p>
            <a:r>
              <a:rPr lang="en-US" sz="2800" dirty="0"/>
              <a:t>Make your interactions a combination of original, curated and responsive content. </a:t>
            </a:r>
          </a:p>
          <a:p>
            <a:r>
              <a:rPr lang="en-US" sz="2800" dirty="0"/>
              <a:t>Follow your in-person network online and then build from there.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342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400">
                <a:solidFill>
                  <a:srgbClr val="262626"/>
                </a:solidFill>
              </a:rPr>
              <a:t>8</a:t>
            </a:fld>
            <a:endParaRPr sz="2400">
              <a:solidFill>
                <a:srgbClr val="262626"/>
              </a:solidFill>
            </a:endParaRPr>
          </a:p>
        </p:txBody>
      </p:sp>
      <p:pic>
        <p:nvPicPr>
          <p:cNvPr id="111" name="strategy-wordcloud-2464892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25300" y="652760"/>
            <a:ext cx="5247681" cy="52476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/>
          </p:cNvSpPr>
          <p:nvPr>
            <p:ph type="title"/>
          </p:nvPr>
        </p:nvSpPr>
        <p:spPr>
          <a:xfrm>
            <a:off x="762000" y="381000"/>
            <a:ext cx="7620000" cy="838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Creating a Social Media Strategy</a:t>
            </a:r>
          </a:p>
        </p:txBody>
      </p:sp>
      <p:sp>
        <p:nvSpPr>
          <p:cNvPr id="114" name="Shape 114"/>
          <p:cNvSpPr>
            <a:spLocks noGrp="1"/>
          </p:cNvSpPr>
          <p:nvPr>
            <p:ph type="body" idx="1"/>
          </p:nvPr>
        </p:nvSpPr>
        <p:spPr>
          <a:xfrm>
            <a:off x="838200" y="1447797"/>
            <a:ext cx="7543800" cy="3234886"/>
          </a:xfrm>
          <a:prstGeom prst="rect">
            <a:avLst/>
          </a:prstGeom>
        </p:spPr>
        <p:txBody>
          <a:bodyPr/>
          <a:lstStyle/>
          <a:p>
            <a:pPr marL="320038" lvl="0" indent="-320038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800" dirty="0"/>
              <a:t>  Roles and Frequency</a:t>
            </a:r>
          </a:p>
          <a:p>
            <a:pPr marL="320038" lvl="0" indent="-320038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800" dirty="0"/>
              <a:t>  </a:t>
            </a:r>
            <a:r>
              <a:rPr sz="2800" dirty="0" smtClean="0"/>
              <a:t>Metrics</a:t>
            </a:r>
            <a:endParaRPr lang="en-US" sz="2800" dirty="0" smtClean="0"/>
          </a:p>
          <a:p>
            <a:pPr marL="520700" lvl="0" indent="-52070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800" dirty="0" smtClean="0"/>
              <a:t>Man</a:t>
            </a:r>
            <a:r>
              <a:rPr sz="2800" dirty="0" smtClean="0">
                <a:solidFill>
                  <a:srgbClr val="303030"/>
                </a:solidFill>
              </a:rPr>
              <a:t>agement </a:t>
            </a:r>
            <a:r>
              <a:rPr sz="2800" dirty="0">
                <a:solidFill>
                  <a:srgbClr val="303030"/>
                </a:solidFill>
              </a:rPr>
              <a:t>Decks</a:t>
            </a:r>
          </a:p>
        </p:txBody>
      </p:sp>
      <p:sp>
        <p:nvSpPr>
          <p:cNvPr id="115" name="Shape 115"/>
          <p:cNvSpPr/>
          <p:nvPr/>
        </p:nvSpPr>
        <p:spPr>
          <a:xfrm>
            <a:off x="7620000" y="5749479"/>
            <a:ext cx="762000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6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/>
            </a:pPr>
            <a:r>
              <a:rPr sz="1600"/>
              <a:t>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AD0101"/>
          </a:solidFill>
          <a:prstDash val="solid"/>
          <a:beve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AD0101"/>
          </a:solidFill>
          <a:prstDash val="solid"/>
          <a:beve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AD0101"/>
          </a:solidFill>
          <a:prstDash val="solid"/>
          <a:beve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AD0101"/>
          </a:solidFill>
          <a:prstDash val="solid"/>
          <a:beve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316</Words>
  <Application>Microsoft Office PowerPoint</Application>
  <PresentationFormat>On-screen Show (4:3)</PresentationFormat>
  <Paragraphs>98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Default</vt:lpstr>
      <vt:lpstr>PowerPoint Presentation</vt:lpstr>
      <vt:lpstr>Moderator</vt:lpstr>
      <vt:lpstr>Objectives</vt:lpstr>
      <vt:lpstr>Subject Matter Expert</vt:lpstr>
      <vt:lpstr>PowerPoint Presentation</vt:lpstr>
      <vt:lpstr>PowerPoint Presentation</vt:lpstr>
      <vt:lpstr>Rules of Engagement</vt:lpstr>
      <vt:lpstr>PowerPoint Presentation</vt:lpstr>
      <vt:lpstr>Creating a Social Media Strategy</vt:lpstr>
      <vt:lpstr>Assigning Roles</vt:lpstr>
      <vt:lpstr>Engagement Frequency</vt:lpstr>
      <vt:lpstr>Metrics</vt:lpstr>
      <vt:lpstr>Social Media Policy</vt:lpstr>
      <vt:lpstr>Facebook</vt:lpstr>
      <vt:lpstr>Timing Function</vt:lpstr>
      <vt:lpstr>Metrics</vt:lpstr>
      <vt:lpstr>Metrics</vt:lpstr>
      <vt:lpstr>Hootsuite</vt:lpstr>
      <vt:lpstr>Hootsuite</vt:lpstr>
      <vt:lpstr>Hootsuite</vt:lpstr>
      <vt:lpstr>Grantee Speaker</vt:lpstr>
      <vt:lpstr>Contact Us</vt:lpstr>
      <vt:lpstr>June training: TBD  YCC National Grantee Conference July 20-21, 2016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Brown, Angella - ETA CTR</dc:creator>
  <cp:lastModifiedBy>Angella B</cp:lastModifiedBy>
  <cp:revision>6</cp:revision>
  <dcterms:modified xsi:type="dcterms:W3CDTF">2016-05-16T20:02:17Z</dcterms:modified>
</cp:coreProperties>
</file>