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</p:sldIdLst>
  <p:sldSz cx="9144000" cy="6858000" type="screen4x3"/>
  <p:notesSz cx="6858000" cy="9144000"/>
  <p:defaultTextStyle>
    <a:lvl1pPr>
      <a:defRPr>
        <a:latin typeface="Times New Roman"/>
        <a:ea typeface="Times New Roman"/>
        <a:cs typeface="Times New Roman"/>
        <a:sym typeface="Times New Roman"/>
      </a:defRPr>
    </a:lvl1pPr>
    <a:lvl2pPr indent="457200">
      <a:defRPr>
        <a:latin typeface="Times New Roman"/>
        <a:ea typeface="Times New Roman"/>
        <a:cs typeface="Times New Roman"/>
        <a:sym typeface="Times New Roman"/>
      </a:defRPr>
    </a:lvl2pPr>
    <a:lvl3pPr indent="914400">
      <a:defRPr>
        <a:latin typeface="Times New Roman"/>
        <a:ea typeface="Times New Roman"/>
        <a:cs typeface="Times New Roman"/>
        <a:sym typeface="Times New Roman"/>
      </a:defRPr>
    </a:lvl3pPr>
    <a:lvl4pPr indent="1371600">
      <a:defRPr>
        <a:latin typeface="Times New Roman"/>
        <a:ea typeface="Times New Roman"/>
        <a:cs typeface="Times New Roman"/>
        <a:sym typeface="Times New Roman"/>
      </a:defRPr>
    </a:lvl4pPr>
    <a:lvl5pPr indent="1828800">
      <a:defRPr>
        <a:latin typeface="Times New Roman"/>
        <a:ea typeface="Times New Roman"/>
        <a:cs typeface="Times New Roman"/>
        <a:sym typeface="Times New Roman"/>
      </a:defRPr>
    </a:lvl5pPr>
    <a:lvl6pPr indent="2286000">
      <a:defRPr>
        <a:latin typeface="Times New Roman"/>
        <a:ea typeface="Times New Roman"/>
        <a:cs typeface="Times New Roman"/>
        <a:sym typeface="Times New Roman"/>
      </a:defRPr>
    </a:lvl6pPr>
    <a:lvl7pPr indent="2743200">
      <a:defRPr>
        <a:latin typeface="Times New Roman"/>
        <a:ea typeface="Times New Roman"/>
        <a:cs typeface="Times New Roman"/>
        <a:sym typeface="Times New Roman"/>
      </a:defRPr>
    </a:lvl7pPr>
    <a:lvl8pPr indent="3200400">
      <a:defRPr>
        <a:latin typeface="Times New Roman"/>
        <a:ea typeface="Times New Roman"/>
        <a:cs typeface="Times New Roman"/>
        <a:sym typeface="Times New Roman"/>
      </a:defRPr>
    </a:lvl8pPr>
    <a:lvl9pPr indent="3657600">
      <a:defRPr>
        <a:latin typeface="Times New Roman"/>
        <a:ea typeface="Times New Roman"/>
        <a:cs typeface="Times New Roman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CACA"/>
          </a:solidFill>
        </a:fill>
      </a:tcStyle>
    </a:wholeTbl>
    <a:band2H>
      <a:tcTxStyle/>
      <a:tcStyle>
        <a:tcBdr/>
        <a:fill>
          <a:solidFill>
            <a:srgbClr val="F1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D0101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D0101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D010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DCD4"/>
          </a:solidFill>
        </a:fill>
      </a:tcStyle>
    </a:wholeTbl>
    <a:band2H>
      <a:tcTxStyle/>
      <a:tcStyle>
        <a:tcBdr/>
        <a:fill>
          <a:solidFill>
            <a:srgbClr val="F1EEEA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C956E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C956E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C956E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CACA"/>
          </a:solidFill>
        </a:fill>
      </a:tcStyle>
    </a:wholeTbl>
    <a:band2H>
      <a:tcTxStyle/>
      <a:tcStyle>
        <a:tcBdr/>
        <a:fill>
          <a:solidFill>
            <a:srgbClr val="EB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0E00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0E00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0E0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D0101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D010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1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771791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762000" y="1485900"/>
            <a:ext cx="7543800" cy="32385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762000" y="4724400"/>
            <a:ext cx="6858000" cy="2133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Click to edit Master subtitle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Shape 13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577" y="4419600"/>
            <a:ext cx="1865378" cy="91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Fifth level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Shape 69"/>
          <p:cNvSpPr/>
          <p:nvPr/>
        </p:nvSpPr>
        <p:spPr>
          <a:xfrm flipH="1">
            <a:off x="3581399" y="610393"/>
            <a:ext cx="1589" cy="3810002"/>
          </a:xfrm>
          <a:prstGeom prst="line">
            <a:avLst/>
          </a:prstGeom>
          <a:ln w="15875">
            <a:solidFill>
              <a:srgbClr val="989898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758951" y="4441031"/>
            <a:ext cx="6784849" cy="1731169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850391" y="3505200"/>
            <a:ext cx="7391401" cy="93583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03030"/>
                </a:solidFill>
              </a:rPr>
              <a:t>Click to edit Master text styles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914400" y="685800"/>
            <a:ext cx="7239000" cy="388620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Fifth level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762000" y="0"/>
            <a:ext cx="1828800" cy="609600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2590800" y="685801"/>
            <a:ext cx="5715000" cy="6172199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Fifth level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Fifth level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62000" y="1562100"/>
            <a:ext cx="7543800" cy="3390900"/>
          </a:xfrm>
          <a:prstGeom prst="rect">
            <a:avLst/>
          </a:prstGeom>
        </p:spPr>
        <p:txBody>
          <a:bodyPr/>
          <a:lstStyle>
            <a:lvl1pPr>
              <a:defRPr sz="5400" cap="all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400" cap="all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1905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Click to edit Master text styles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7" name="Group 27"/>
          <p:cNvGrpSpPr/>
          <p:nvPr/>
        </p:nvGrpSpPr>
        <p:grpSpPr>
          <a:xfrm>
            <a:off x="533399" y="6248399"/>
            <a:ext cx="2209802" cy="483394"/>
            <a:chOff x="0" y="0"/>
            <a:chExt cx="2209800" cy="483392"/>
          </a:xfrm>
        </p:grpSpPr>
        <p:pic>
          <p:nvPicPr>
            <p:cNvPr id="25" name="image4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483393" cy="4833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" name="Shape 26"/>
            <p:cNvSpPr/>
            <p:nvPr/>
          </p:nvSpPr>
          <p:spPr>
            <a:xfrm>
              <a:off x="457200" y="-1"/>
              <a:ext cx="1752601" cy="4712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ts val="1000"/>
                </a:lnSpc>
              </a:pPr>
              <a:r>
                <a:rPr sz="900" b="1" i="1">
                  <a:solidFill>
                    <a:srgbClr val="242424"/>
                  </a:solidFill>
                  <a:latin typeface="Arial"/>
                  <a:ea typeface="Arial"/>
                  <a:cs typeface="Arial"/>
                  <a:sym typeface="Arial"/>
                </a:rPr>
                <a:t>U.S. Department of Labor</a:t>
              </a:r>
            </a:p>
            <a:p>
              <a:pPr lvl="0">
                <a:lnSpc>
                  <a:spcPts val="1000"/>
                </a:lnSpc>
              </a:pPr>
              <a:r>
                <a:rPr sz="900" i="1">
                  <a:solidFill>
                    <a:srgbClr val="242424"/>
                  </a:solidFill>
                  <a:latin typeface="Arial"/>
                  <a:ea typeface="Arial"/>
                  <a:cs typeface="Arial"/>
                  <a:sym typeface="Arial"/>
                </a:rPr>
                <a:t>Employment and Training Administration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762000" y="1485900"/>
            <a:ext cx="7543800" cy="32385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762000" y="4724400"/>
            <a:ext cx="6858000" cy="2133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Click to edit Master subtitle style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4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577" y="4419600"/>
            <a:ext cx="1865378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2570882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381000" y="860595"/>
            <a:ext cx="3429000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000" b="1">
                <a:solidFill>
                  <a:srgbClr val="FFFFFF"/>
                </a:solidFill>
              </a:rPr>
              <a:t>Welcome to Workforce</a:t>
            </a:r>
            <a:r>
              <a:rPr sz="2000" b="1" baseline="30000">
                <a:solidFill>
                  <a:srgbClr val="FFFFFF"/>
                </a:solidFill>
              </a:rPr>
              <a:t>3</a:t>
            </a:r>
            <a:r>
              <a:rPr sz="2000" b="1">
                <a:solidFill>
                  <a:srgbClr val="FFFFFF"/>
                </a:solidFill>
              </a:rPr>
              <a:t> One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2133599" y="4571999"/>
            <a:ext cx="2209802" cy="483394"/>
            <a:chOff x="0" y="0"/>
            <a:chExt cx="2209800" cy="483392"/>
          </a:xfrm>
        </p:grpSpPr>
        <p:pic>
          <p:nvPicPr>
            <p:cNvPr id="37" name="image4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483393" cy="4833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" name="Shape 38"/>
            <p:cNvSpPr/>
            <p:nvPr/>
          </p:nvSpPr>
          <p:spPr>
            <a:xfrm>
              <a:off x="457200" y="-1"/>
              <a:ext cx="1752601" cy="4712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ts val="1000"/>
                </a:lnSpc>
              </a:pPr>
              <a:r>
                <a:rPr sz="900" b="1" i="1">
                  <a:solidFill>
                    <a:srgbClr val="242424"/>
                  </a:solidFill>
                  <a:latin typeface="Arial"/>
                  <a:ea typeface="Arial"/>
                  <a:cs typeface="Arial"/>
                  <a:sym typeface="Arial"/>
                </a:rPr>
                <a:t>U.S. Department of Labor</a:t>
              </a:r>
            </a:p>
            <a:p>
              <a:pPr lvl="0">
                <a:lnSpc>
                  <a:spcPts val="1000"/>
                </a:lnSpc>
              </a:pPr>
              <a:r>
                <a:rPr sz="900" i="1">
                  <a:solidFill>
                    <a:srgbClr val="242424"/>
                  </a:solidFill>
                  <a:latin typeface="Arial"/>
                  <a:ea typeface="Arial"/>
                  <a:cs typeface="Arial"/>
                  <a:sym typeface="Arial"/>
                </a:rPr>
                <a:t>Employment and Training Administration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762000" y="1562100"/>
            <a:ext cx="7543800" cy="3390900"/>
          </a:xfrm>
          <a:prstGeom prst="rect">
            <a:avLst/>
          </a:prstGeom>
        </p:spPr>
        <p:txBody>
          <a:bodyPr/>
          <a:lstStyle>
            <a:lvl1pPr>
              <a:defRPr sz="5400" cap="all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400" cap="all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1905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Click to edit Master text styles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9" name="Shape 49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762000" y="4428095"/>
            <a:ext cx="6781800" cy="1744105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762000" y="558434"/>
            <a:ext cx="3657600" cy="386966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640080" indent="-320040">
              <a:spcBef>
                <a:spcPts val="600"/>
              </a:spcBef>
              <a:defRPr sz="2800"/>
            </a:lvl2pPr>
            <a:lvl3pPr marL="960119" indent="-320039">
              <a:spcBef>
                <a:spcPts val="600"/>
              </a:spcBef>
              <a:defRPr sz="2800"/>
            </a:lvl3pPr>
            <a:lvl4pPr marL="1270000" indent="-355600">
              <a:spcBef>
                <a:spcPts val="600"/>
              </a:spcBef>
              <a:defRPr sz="2800"/>
            </a:lvl4pPr>
            <a:lvl5pPr marL="14986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Fifth level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762000" y="2857500"/>
            <a:ext cx="6781800" cy="331470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758951" y="0"/>
            <a:ext cx="3657601" cy="12493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Click to edit Master text styles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8" name="Shape 58"/>
          <p:cNvSpPr/>
          <p:nvPr/>
        </p:nvSpPr>
        <p:spPr>
          <a:xfrm>
            <a:off x="758951" y="1249362"/>
            <a:ext cx="3657602" cy="1589"/>
          </a:xfrm>
          <a:prstGeom prst="line">
            <a:avLst/>
          </a:prstGeom>
          <a:ln w="15875">
            <a:solidFill>
              <a:srgbClr val="AD0101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4645152" y="1249362"/>
            <a:ext cx="3657601" cy="1589"/>
          </a:xfrm>
          <a:prstGeom prst="line">
            <a:avLst/>
          </a:prstGeom>
          <a:ln w="15875">
            <a:solidFill>
              <a:srgbClr val="AD0101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77240" y="0"/>
            <a:ext cx="7543801" cy="381000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image2.jp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7772400" y="6199632"/>
            <a:ext cx="963972" cy="65836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7543800" cy="518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Fifth level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7620000" y="5640260"/>
            <a:ext cx="762000" cy="4597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>
        <a:defRPr sz="4000">
          <a:solidFill>
            <a:srgbClr val="262626"/>
          </a:solidFill>
          <a:latin typeface="Impact"/>
          <a:ea typeface="Impact"/>
          <a:cs typeface="Impact"/>
          <a:sym typeface="Impact"/>
        </a:defRPr>
      </a:lvl1pPr>
      <a:lvl2pPr>
        <a:defRPr sz="4000">
          <a:solidFill>
            <a:srgbClr val="262626"/>
          </a:solidFill>
          <a:latin typeface="Impact"/>
          <a:ea typeface="Impact"/>
          <a:cs typeface="Impact"/>
          <a:sym typeface="Impact"/>
        </a:defRPr>
      </a:lvl2pPr>
      <a:lvl3pPr>
        <a:defRPr sz="4000">
          <a:solidFill>
            <a:srgbClr val="262626"/>
          </a:solidFill>
          <a:latin typeface="Impact"/>
          <a:ea typeface="Impact"/>
          <a:cs typeface="Impact"/>
          <a:sym typeface="Impact"/>
        </a:defRPr>
      </a:lvl3pPr>
      <a:lvl4pPr>
        <a:defRPr sz="4000">
          <a:solidFill>
            <a:srgbClr val="262626"/>
          </a:solidFill>
          <a:latin typeface="Impact"/>
          <a:ea typeface="Impact"/>
          <a:cs typeface="Impact"/>
          <a:sym typeface="Impact"/>
        </a:defRPr>
      </a:lvl4pPr>
      <a:lvl5pPr>
        <a:defRPr sz="4000">
          <a:solidFill>
            <a:srgbClr val="262626"/>
          </a:solidFill>
          <a:latin typeface="Impact"/>
          <a:ea typeface="Impact"/>
          <a:cs typeface="Impact"/>
          <a:sym typeface="Impact"/>
        </a:defRPr>
      </a:lvl5pPr>
      <a:lvl6pPr>
        <a:defRPr sz="4000">
          <a:solidFill>
            <a:srgbClr val="262626"/>
          </a:solidFill>
          <a:latin typeface="Impact"/>
          <a:ea typeface="Impact"/>
          <a:cs typeface="Impact"/>
          <a:sym typeface="Impact"/>
        </a:defRPr>
      </a:lvl6pPr>
      <a:lvl7pPr>
        <a:defRPr sz="4000">
          <a:solidFill>
            <a:srgbClr val="262626"/>
          </a:solidFill>
          <a:latin typeface="Impact"/>
          <a:ea typeface="Impact"/>
          <a:cs typeface="Impact"/>
          <a:sym typeface="Impact"/>
        </a:defRPr>
      </a:lvl7pPr>
      <a:lvl8pPr>
        <a:defRPr sz="4000">
          <a:solidFill>
            <a:srgbClr val="262626"/>
          </a:solidFill>
          <a:latin typeface="Impact"/>
          <a:ea typeface="Impact"/>
          <a:cs typeface="Impact"/>
          <a:sym typeface="Impact"/>
        </a:defRPr>
      </a:lvl8pPr>
      <a:lvl9pPr>
        <a:defRPr sz="4000">
          <a:solidFill>
            <a:srgbClr val="262626"/>
          </a:solidFill>
          <a:latin typeface="Impact"/>
          <a:ea typeface="Impact"/>
          <a:cs typeface="Impact"/>
          <a:sym typeface="Impact"/>
        </a:defRPr>
      </a:lvl9pPr>
    </p:titleStyle>
    <p:bodyStyle>
      <a:lvl1pPr marL="274320" indent="-27432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1pPr>
      <a:lvl2pPr marL="619298" indent="-299258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2pPr>
      <a:lvl3pPr marL="914400" indent="-274319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3pPr>
      <a:lvl4pPr marL="1219200" indent="-3048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4pPr>
      <a:lvl5pPr marL="1447800" indent="-3048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5pPr>
      <a:lvl6pPr marL="1760220" indent="-3429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6pPr>
      <a:lvl7pPr marL="2016251" indent="-3429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7pPr>
      <a:lvl8pPr marL="2308860" indent="-3429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8pPr>
      <a:lvl9pPr marL="2583179" indent="-3429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1pPr>
      <a:lvl2pPr indent="4572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2pPr>
      <a:lvl3pPr indent="9144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3pPr>
      <a:lvl4pPr indent="13716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4pPr>
      <a:lvl5pPr indent="18288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5pPr>
      <a:lvl6pPr indent="22860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6pPr>
      <a:lvl7pPr indent="27432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7pPr>
      <a:lvl8pPr indent="32004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8pPr>
      <a:lvl9pPr indent="36576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ycc@dol.gov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3896434" y="4114800"/>
            <a:ext cx="4953001" cy="1967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400"/>
              </a:spcBef>
            </a:pPr>
            <a:r>
              <a:rPr dirty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Webinar Date:  April 19, 2015</a:t>
            </a:r>
            <a:endParaRPr sz="2800" dirty="0">
              <a:solidFill>
                <a:srgbClr val="303030"/>
              </a:solidFill>
            </a:endParaRPr>
          </a:p>
          <a:p>
            <a:pPr lvl="0">
              <a:spcBef>
                <a:spcPts val="400"/>
              </a:spcBef>
            </a:pPr>
            <a:r>
              <a:rPr dirty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                         2:30PM </a:t>
            </a:r>
            <a:r>
              <a:rPr dirty="0" smtClean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ET</a:t>
            </a:r>
            <a:endParaRPr sz="2800" dirty="0">
              <a:solidFill>
                <a:srgbClr val="303030"/>
              </a:solidFill>
            </a:endParaRPr>
          </a:p>
          <a:p>
            <a:pPr lvl="0"/>
            <a:r>
              <a:rPr i="1" dirty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Presenters:      Division of Youth Services</a:t>
            </a:r>
            <a:endParaRPr sz="2800" dirty="0">
              <a:solidFill>
                <a:srgbClr val="303030"/>
              </a:solidFill>
            </a:endParaRPr>
          </a:p>
          <a:p>
            <a:pPr lvl="0">
              <a:spcBef>
                <a:spcPts val="300"/>
              </a:spcBef>
            </a:pPr>
            <a:r>
              <a:rPr sz="1600" dirty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U.S. Department of Labor</a:t>
            </a:r>
            <a:endParaRPr sz="2800" dirty="0">
              <a:solidFill>
                <a:srgbClr val="303030"/>
              </a:solidFill>
            </a:endParaRPr>
          </a:p>
          <a:p>
            <a:pPr lvl="0"/>
            <a:r>
              <a:rPr sz="1600" dirty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Employment and Training Administration </a:t>
            </a:r>
            <a:endParaRPr sz="2800" dirty="0">
              <a:solidFill>
                <a:srgbClr val="303030"/>
              </a:solidFill>
            </a:endParaRPr>
          </a:p>
        </p:txBody>
      </p:sp>
      <p:sp>
        <p:nvSpPr>
          <p:cNvPr id="86" name="Shape 86"/>
          <p:cNvSpPr/>
          <p:nvPr/>
        </p:nvSpPr>
        <p:spPr>
          <a:xfrm>
            <a:off x="391236" y="3048000"/>
            <a:ext cx="8458201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ctr">
              <a:defRPr sz="2800" cap="small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800" cap="small" dirty="0">
                <a:solidFill>
                  <a:srgbClr val="262626"/>
                </a:solidFill>
              </a:rPr>
              <a:t>Getting Started with Social Media, Part one</a:t>
            </a:r>
          </a:p>
        </p:txBody>
      </p:sp>
      <p:pic>
        <p:nvPicPr>
          <p:cNvPr id="87" name="image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198" y="228600"/>
            <a:ext cx="3629738" cy="24790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365760">
              <a:defRPr sz="1440"/>
            </a:pPr>
            <a:r>
              <a:rPr lang="en-US" sz="3600" dirty="0">
                <a:solidFill>
                  <a:srgbClr val="303030"/>
                </a:solidFill>
              </a:rPr>
              <a:t>Connect with your community</a:t>
            </a:r>
            <a:endParaRPr sz="3600" dirty="0"/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  <a:t>10</a:t>
            </a:fld>
            <a:endParaRPr sz="1728">
              <a:solidFill>
                <a:srgbClr val="262626"/>
              </a:solidFill>
            </a:endParaRPr>
          </a:p>
        </p:txBody>
      </p:sp>
      <p:pic>
        <p:nvPicPr>
          <p:cNvPr id="121" name="image10.jpg" descr="http://www.presentationmagazine.com/newimages/connect-audience-5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2154" y="1968500"/>
            <a:ext cx="5453972" cy="3518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762000" y="328611"/>
            <a:ext cx="7543800" cy="66198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457200">
              <a:defRPr sz="1800"/>
            </a:pPr>
            <a:r>
              <a:rPr lang="en-US" sz="3600" dirty="0" smtClean="0"/>
              <a:t>Hashtags</a:t>
            </a:r>
            <a:endParaRPr sz="3600" dirty="0"/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762000" y="990599"/>
            <a:ext cx="7543800" cy="18288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SzTx/>
              <a:buNone/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hashtags to organize your conversation or event and connect with more people. 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  <a:t>11</a:t>
            </a:fld>
            <a:endParaRPr sz="1728">
              <a:solidFill>
                <a:srgbClr val="262626"/>
              </a:solidFill>
            </a:endParaRPr>
          </a:p>
        </p:txBody>
      </p:sp>
      <p:pic>
        <p:nvPicPr>
          <p:cNvPr id="126" name="image11.jpg" descr="https://www.hallaminternet.com/assets/social-media-for-event-marketing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3600" y="2819400"/>
            <a:ext cx="3095625" cy="3143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43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365760">
              <a:defRPr sz="1440"/>
            </a:pPr>
            <a:r>
              <a:rPr lang="en-US" sz="3600" dirty="0">
                <a:solidFill>
                  <a:srgbClr val="303030"/>
                </a:solidFill>
              </a:rPr>
              <a:t>Pay to </a:t>
            </a:r>
            <a:r>
              <a:rPr lang="en-US" sz="3600" dirty="0" smtClean="0">
                <a:solidFill>
                  <a:srgbClr val="303030"/>
                </a:solidFill>
              </a:rPr>
              <a:t>Promote Your Post</a:t>
            </a:r>
            <a:endParaRPr sz="3600" dirty="0"/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762000" y="5149404"/>
            <a:ext cx="7315200" cy="971997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lvl="0" indent="0" defTabSz="877823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3455" dirty="0">
              <a:solidFill>
                <a:srgbClr val="303030"/>
              </a:solidFill>
            </a:endParaRPr>
          </a:p>
          <a:p>
            <a:pPr marL="0" lvl="0" indent="0" defTabSz="877823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3455" dirty="0" smtClean="0"/>
              <a:t>* Talk to your FPO if you have questions about your budget or spending funds. </a:t>
            </a:r>
            <a:endParaRPr sz="3455" dirty="0">
              <a:solidFill>
                <a:srgbClr val="303030"/>
              </a:solidFill>
            </a:endParaRP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  <a:t>12</a:t>
            </a:fld>
            <a:endParaRPr sz="1728">
              <a:solidFill>
                <a:srgbClr val="262626"/>
              </a:solidFill>
            </a:endParaRPr>
          </a:p>
        </p:txBody>
      </p:sp>
      <p:pic>
        <p:nvPicPr>
          <p:cNvPr id="131" name="image1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0019" y="1447800"/>
            <a:ext cx="3886201" cy="3701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863600" y="370585"/>
            <a:ext cx="7620000" cy="8382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Pick a channel and really own it.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  <a:t>13</a:t>
            </a:fld>
            <a:endParaRPr sz="1728">
              <a:solidFill>
                <a:srgbClr val="262626"/>
              </a:solidFill>
            </a:endParaRPr>
          </a:p>
        </p:txBody>
      </p:sp>
      <p:pic>
        <p:nvPicPr>
          <p:cNvPr id="135" name="image13.jpeg" descr="http://ymarketingmatters.com/wp-content/uploads/2013/10/Social-Media-Channels-Should-I-Use-For-My-Busines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099" y="1328292"/>
            <a:ext cx="7078427" cy="472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But Lizzzz… Which one do I pick?? 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838200" y="1752600"/>
            <a:ext cx="7543800" cy="1981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SzTx/>
              <a:buNone/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some digging. Determine your audience and pay attention to what they are using. 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  <a:t>14</a:t>
            </a:fld>
            <a:endParaRPr sz="1728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467600" cy="83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Social Media Users</a:t>
            </a:r>
            <a:endParaRPr dirty="0"/>
          </a:p>
        </p:txBody>
      </p:sp>
      <p:pic>
        <p:nvPicPr>
          <p:cNvPr id="142" name="image14.jpg" descr="monthly active users social network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1295399"/>
            <a:ext cx="6841836" cy="4375725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5410200" y="5638798"/>
            <a:ext cx="312420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Source: Kissmetrics.com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83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Facebook</a:t>
            </a:r>
            <a:endParaRPr dirty="0"/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  <a:t>16</a:t>
            </a:fld>
            <a:endParaRPr sz="1728">
              <a:solidFill>
                <a:srgbClr val="262626"/>
              </a:solidFill>
            </a:endParaRPr>
          </a:p>
        </p:txBody>
      </p:sp>
      <p:pic>
        <p:nvPicPr>
          <p:cNvPr id="147" name="image1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257300"/>
            <a:ext cx="7162800" cy="445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83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Example</a:t>
            </a:r>
            <a:endParaRPr dirty="0"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  <a:t>17</a:t>
            </a:fld>
            <a:endParaRPr sz="1728">
              <a:solidFill>
                <a:srgbClr val="262626"/>
              </a:solidFill>
            </a:endParaRPr>
          </a:p>
        </p:txBody>
      </p:sp>
      <p:pic>
        <p:nvPicPr>
          <p:cNvPr id="151" name="Facebook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371600"/>
            <a:ext cx="7002581" cy="4578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838200" y="381000"/>
            <a:ext cx="7467600" cy="83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Twitter</a:t>
            </a:r>
            <a:endParaRPr dirty="0"/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  <a:t>18</a:t>
            </a:fld>
            <a:endParaRPr sz="1728">
              <a:solidFill>
                <a:srgbClr val="262626"/>
              </a:solidFill>
            </a:endParaRPr>
          </a:p>
        </p:txBody>
      </p:sp>
      <p:pic>
        <p:nvPicPr>
          <p:cNvPr id="155" name="image17.jpg" descr="https://www.wholesaleclearance.co.uk/blog/wp-content/uploads/2016/02/Twitt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1295400"/>
            <a:ext cx="6629400" cy="4468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838200" y="380999"/>
            <a:ext cx="6426399" cy="8382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Example</a:t>
            </a:r>
            <a:endParaRPr dirty="0"/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  <a:t>19</a:t>
            </a:fld>
            <a:endParaRPr sz="1728">
              <a:solidFill>
                <a:srgbClr val="262626"/>
              </a:solidFill>
            </a:endParaRPr>
          </a:p>
        </p:txBody>
      </p:sp>
      <p:pic>
        <p:nvPicPr>
          <p:cNvPr id="159" name="twitter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1236406"/>
            <a:ext cx="6170322" cy="4859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762000" y="381000"/>
            <a:ext cx="6781800" cy="762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62626"/>
                </a:solidFill>
              </a:rPr>
              <a:t>Moderator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  <a:t>2</a:t>
            </a:fld>
            <a:endParaRPr sz="1728">
              <a:solidFill>
                <a:srgbClr val="262626"/>
              </a:solidFill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2590800" y="2132085"/>
            <a:ext cx="5943600" cy="1676401"/>
          </a:xfrm>
          <a:prstGeom prst="rect">
            <a:avLst/>
          </a:prstGeom>
          <a:solidFill>
            <a:srgbClr val="BFBFBF">
              <a:alpha val="8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</a:pPr>
            <a:endParaRPr sz="6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sz="2400" b="1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Maisha Meminger</a:t>
            </a:r>
            <a:endParaRPr sz="24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</a:pPr>
            <a:r>
              <a:rPr sz="2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Division of Youth Services</a:t>
            </a:r>
          </a:p>
          <a:p>
            <a:pPr lvl="0">
              <a:lnSpc>
                <a:spcPct val="80000"/>
              </a:lnSpc>
            </a:pPr>
            <a:r>
              <a:rPr sz="2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U.S. Department of Labor</a:t>
            </a:r>
          </a:p>
          <a:p>
            <a:pPr lvl="0">
              <a:lnSpc>
                <a:spcPct val="80000"/>
              </a:lnSpc>
            </a:pPr>
            <a:r>
              <a:rPr sz="2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Employment and Training Administration</a:t>
            </a:r>
          </a:p>
        </p:txBody>
      </p:sp>
      <p:pic>
        <p:nvPicPr>
          <p:cNvPr id="186" name="image25.jpg" descr="Maisha Meming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2132085"/>
            <a:ext cx="1497849" cy="16764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4211954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742373" y="374189"/>
            <a:ext cx="7658100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262626"/>
                </a:solidFill>
              </a:rPr>
              <a:t>Instagram</a:t>
            </a:r>
            <a:endParaRPr sz="4000" dirty="0">
              <a:solidFill>
                <a:srgbClr val="262626"/>
              </a:solidFill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7620000" y="5703760"/>
            <a:ext cx="762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1600"/>
              <a:t>18</a:t>
            </a:r>
          </a:p>
        </p:txBody>
      </p:sp>
      <p:pic>
        <p:nvPicPr>
          <p:cNvPr id="163" name="image19.jpg" descr="https://pbs.twimg.com/profile_images/674026885580386304/a3rxT9c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3295" y="1200844"/>
            <a:ext cx="6343650" cy="4803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83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Example</a:t>
            </a:r>
            <a:endParaRPr dirty="0"/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  <a:t>21</a:t>
            </a:fld>
            <a:endParaRPr sz="1728">
              <a:solidFill>
                <a:srgbClr val="262626"/>
              </a:solidFill>
            </a:endParaRPr>
          </a:p>
        </p:txBody>
      </p:sp>
      <p:pic>
        <p:nvPicPr>
          <p:cNvPr id="167" name="image20.jpg" descr="https://haggertyshane.files.wordpress.com/2013/09/lisd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1295400"/>
            <a:ext cx="5307499" cy="4681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762000" y="381000"/>
            <a:ext cx="6705600" cy="83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LinkedIn</a:t>
            </a:r>
            <a:endParaRPr dirty="0"/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  <a:t>22</a:t>
            </a:fld>
            <a:endParaRPr sz="1728">
              <a:solidFill>
                <a:srgbClr val="262626"/>
              </a:solidFill>
            </a:endParaRPr>
          </a:p>
        </p:txBody>
      </p:sp>
      <p:pic>
        <p:nvPicPr>
          <p:cNvPr id="171" name="image21.jpg" descr="http://11284-presscdn-0-40.pagely.netdna-cdn.com/wp-content/uploads/2015/02/linkedi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1508569"/>
            <a:ext cx="6972300" cy="42826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83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Example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  <a:t>23</a:t>
            </a:fld>
            <a:endParaRPr sz="1728">
              <a:solidFill>
                <a:srgbClr val="262626"/>
              </a:solidFill>
            </a:endParaRPr>
          </a:p>
        </p:txBody>
      </p:sp>
      <p:pic>
        <p:nvPicPr>
          <p:cNvPr id="175" name="linkedin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1295400"/>
            <a:ext cx="8925509" cy="47348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768507" y="381000"/>
            <a:ext cx="7620001" cy="1219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62626"/>
                </a:solidFill>
              </a:rPr>
              <a:t>Please enter your questions in </a:t>
            </a:r>
            <a:br>
              <a:rPr sz="3600">
                <a:solidFill>
                  <a:srgbClr val="262626"/>
                </a:solidFill>
              </a:rPr>
            </a:br>
            <a:r>
              <a:rPr sz="3600">
                <a:solidFill>
                  <a:srgbClr val="262626"/>
                </a:solidFill>
              </a:rPr>
              <a:t>the Chat Room! 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  <a:t>24</a:t>
            </a:fld>
            <a:endParaRPr sz="1728">
              <a:solidFill>
                <a:srgbClr val="262626"/>
              </a:solidFill>
            </a:endParaRPr>
          </a:p>
        </p:txBody>
      </p:sp>
      <p:pic>
        <p:nvPicPr>
          <p:cNvPr id="179" name="image24.jpg" descr="Question mark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76598" y="3048000"/>
            <a:ext cx="2603820" cy="2590800"/>
          </a:xfrm>
          <a:prstGeom prst="rect">
            <a:avLst/>
          </a:prstGeom>
          <a:ln w="12700">
            <a:miter lim="400000"/>
          </a:ln>
          <a:effectLst>
            <a:reflection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8382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62626"/>
                </a:solidFill>
              </a:rPr>
              <a:t>CONTACT US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xfrm>
            <a:off x="457200" y="761999"/>
            <a:ext cx="8458200" cy="493776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U.S. Department of Labor</a:t>
            </a:r>
          </a:p>
          <a:p>
            <a:pPr lvl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Employment and Training Administration</a:t>
            </a:r>
          </a:p>
          <a:p>
            <a:pPr lvl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200 Constitution Avenue, NW,  Room N-4456</a:t>
            </a:r>
          </a:p>
          <a:p>
            <a:pPr lvl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Washington, DC 20210</a:t>
            </a:r>
          </a:p>
          <a:p>
            <a:pPr lvl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sz="2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ycc@dol.gov</a:t>
            </a:r>
            <a:r>
              <a:rPr sz="24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image26.png" descr="envelop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3600" y="2895600"/>
            <a:ext cx="2971800" cy="29718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7620000" y="5703760"/>
            <a:ext cx="762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1600"/>
              <a:t>24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2895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200" cap="small" dirty="0">
                <a:solidFill>
                  <a:srgbClr val="262626"/>
                </a:solidFill>
              </a:rPr>
              <a:t>Next training: </a:t>
            </a:r>
            <a:r>
              <a:rPr lang="en-US" sz="3200" cap="small" dirty="0" smtClean="0">
                <a:solidFill>
                  <a:srgbClr val="262626"/>
                </a:solidFill>
              </a:rPr>
              <a:t/>
            </a:r>
            <a:br>
              <a:rPr lang="en-US" sz="3200" cap="small" dirty="0" smtClean="0">
                <a:solidFill>
                  <a:srgbClr val="262626"/>
                </a:solidFill>
              </a:rPr>
            </a:br>
            <a:r>
              <a:rPr lang="en-US" sz="3200" cap="small" dirty="0" smtClean="0">
                <a:solidFill>
                  <a:srgbClr val="262626"/>
                </a:solidFill>
              </a:rPr>
              <a:t>Social Media, Part 2</a:t>
            </a:r>
            <a:r>
              <a:rPr sz="3200" cap="small" dirty="0">
                <a:solidFill>
                  <a:srgbClr val="262626"/>
                </a:solidFill>
              </a:rPr>
              <a:t/>
            </a:r>
            <a:br>
              <a:rPr sz="3200" cap="small" dirty="0">
                <a:solidFill>
                  <a:srgbClr val="262626"/>
                </a:solidFill>
              </a:rPr>
            </a:br>
            <a:r>
              <a:rPr sz="3200" cap="small" dirty="0">
                <a:solidFill>
                  <a:srgbClr val="262626"/>
                </a:solidFill>
              </a:rPr>
              <a:t>Tuesday, </a:t>
            </a:r>
            <a:r>
              <a:rPr lang="en-US" sz="3200" cap="small" dirty="0" smtClean="0">
                <a:solidFill>
                  <a:srgbClr val="262626"/>
                </a:solidFill>
              </a:rPr>
              <a:t>May 17</a:t>
            </a:r>
            <a:r>
              <a:rPr lang="en-US" sz="3200" cap="small" baseline="30000" dirty="0" smtClean="0">
                <a:solidFill>
                  <a:srgbClr val="262626"/>
                </a:solidFill>
              </a:rPr>
              <a:t>th</a:t>
            </a:r>
            <a:r>
              <a:rPr lang="en-US" sz="3200" cap="small" dirty="0" smtClean="0">
                <a:solidFill>
                  <a:srgbClr val="262626"/>
                </a:solidFill>
              </a:rPr>
              <a:t> </a:t>
            </a:r>
            <a:r>
              <a:rPr sz="3200" cap="small" dirty="0" smtClean="0">
                <a:solidFill>
                  <a:srgbClr val="262626"/>
                </a:solidFill>
              </a:rPr>
              <a:t>at </a:t>
            </a:r>
            <a:r>
              <a:rPr lang="en-US" sz="3200" cap="small" dirty="0"/>
              <a:t>2</a:t>
            </a:r>
            <a:r>
              <a:rPr sz="3200" cap="small" dirty="0" smtClean="0">
                <a:solidFill>
                  <a:srgbClr val="262626"/>
                </a:solidFill>
              </a:rPr>
              <a:t>:00pm ET</a:t>
            </a:r>
            <a:r>
              <a:rPr lang="en-US" sz="3200" cap="small" dirty="0" smtClean="0">
                <a:solidFill>
                  <a:srgbClr val="262626"/>
                </a:solidFill>
              </a:rPr>
              <a:t/>
            </a:r>
            <a:br>
              <a:rPr lang="en-US" sz="3200" cap="small" dirty="0" smtClean="0">
                <a:solidFill>
                  <a:srgbClr val="262626"/>
                </a:solidFill>
              </a:rPr>
            </a:br>
            <a:r>
              <a:rPr lang="en-US" sz="3200" cap="small" dirty="0"/>
              <a:t/>
            </a:r>
            <a:br>
              <a:rPr lang="en-US" sz="3200" cap="small" dirty="0"/>
            </a:br>
            <a:r>
              <a:rPr lang="en-US" sz="3200" cap="small" dirty="0" smtClean="0"/>
              <a:t>YCC National Grantee Conference</a:t>
            </a:r>
            <a:br>
              <a:rPr lang="en-US" sz="3200" cap="small" dirty="0" smtClean="0"/>
            </a:br>
            <a:r>
              <a:rPr lang="en-US" sz="3200" cap="small" dirty="0" smtClean="0"/>
              <a:t>July 20-21, 2016</a:t>
            </a:r>
            <a:endParaRPr sz="3200" cap="small" dirty="0">
              <a:solidFill>
                <a:srgbClr val="262626"/>
              </a:solidFill>
            </a:endParaRPr>
          </a:p>
        </p:txBody>
      </p:sp>
      <p:pic>
        <p:nvPicPr>
          <p:cNvPr id="196" name="image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198" y="228600"/>
            <a:ext cx="3629738" cy="24790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xfrm>
            <a:off x="685800" y="2057399"/>
            <a:ext cx="7620000" cy="2316165"/>
          </a:xfrm>
          <a:prstGeom prst="rect">
            <a:avLst/>
          </a:prstGeom>
        </p:spPr>
        <p:txBody>
          <a:bodyPr/>
          <a:lstStyle/>
          <a:p>
            <a:pPr marL="0" lvl="0" indent="0" algn="ctr" defTabSz="457200">
              <a:spcBef>
                <a:spcPts val="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200" dirty="0">
              <a:solidFill>
                <a:srgbClr val="303030"/>
              </a:solidFill>
            </a:endParaRPr>
          </a:p>
          <a:p>
            <a:pPr marL="0" lvl="0" indent="0" algn="ctr" defTabSz="457200">
              <a:spcBef>
                <a:spcPts val="1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800" dirty="0">
                <a:latin typeface="Arial"/>
                <a:ea typeface="Arial"/>
                <a:cs typeface="Arial"/>
                <a:sym typeface="Arial"/>
              </a:rPr>
              <a:t>Thank you!</a:t>
            </a:r>
          </a:p>
          <a:p>
            <a:pPr marL="0" lvl="0" indent="0" algn="ctr" defTabSz="457200">
              <a:spcBef>
                <a:spcPts val="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4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defTabSz="457200">
              <a:spcBef>
                <a:spcPts val="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200" dirty="0">
              <a:solidFill>
                <a:srgbClr val="303030"/>
              </a:solidFill>
              <a:effectLst>
                <a:outerShdw blurRad="19050" dist="19050" dir="2700000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  <a:t>27</a:t>
            </a:fld>
            <a:endParaRPr sz="1728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262626"/>
                </a:solidFill>
              </a:rPr>
              <a:t>Objectives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838200" y="1616311"/>
            <a:ext cx="7543800" cy="3793890"/>
          </a:xfrm>
          <a:prstGeom prst="rect">
            <a:avLst/>
          </a:prstGeom>
        </p:spPr>
        <p:txBody>
          <a:bodyPr/>
          <a:lstStyle/>
          <a:p>
            <a:pPr marL="320040" lvl="0" indent="-3200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role social media plays in your overall communication plan</a:t>
            </a:r>
            <a:br>
              <a:rPr sz="28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800"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0" indent="-3200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Selecting the right channel</a:t>
            </a:r>
            <a:br>
              <a:rPr sz="28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800"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0" indent="-3200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content that gets attention</a:t>
            </a:r>
            <a:br>
              <a:rPr sz="28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800"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0" indent="-3200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your community </a:t>
            </a:r>
          </a:p>
        </p:txBody>
      </p:sp>
      <p:sp>
        <p:nvSpPr>
          <p:cNvPr id="96" name="Shape 96"/>
          <p:cNvSpPr/>
          <p:nvPr/>
        </p:nvSpPr>
        <p:spPr>
          <a:xfrm>
            <a:off x="7620000" y="5703760"/>
            <a:ext cx="762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1600"/>
              <a:t>2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762000" y="0"/>
            <a:ext cx="5078265" cy="10740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Subject Matter Expert</a:t>
            </a:r>
            <a:endParaRPr dirty="0"/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262626"/>
                </a:solidFill>
              </a:rPr>
              <a:t>4</a:t>
            </a:fld>
            <a:endParaRPr sz="2400">
              <a:solidFill>
                <a:srgbClr val="262626"/>
              </a:solidFill>
            </a:endParaRPr>
          </a:p>
        </p:txBody>
      </p:sp>
      <p:pic>
        <p:nvPicPr>
          <p:cNvPr id="92" name="AAEAAQAAAAAAAAYHAAAAJDBjOTdhYTNhLWRjYjgtNGE2Mi04NjA1LWViY2I0ZWNmNzlmYQ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362" y="1773044"/>
            <a:ext cx="3767238" cy="376723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85"/>
          <p:cNvSpPr/>
          <p:nvPr/>
        </p:nvSpPr>
        <p:spPr>
          <a:xfrm>
            <a:off x="4800600" y="2190463"/>
            <a:ext cx="3505200" cy="2932401"/>
          </a:xfrm>
          <a:prstGeom prst="rect">
            <a:avLst/>
          </a:prstGeom>
          <a:solidFill>
            <a:srgbClr val="BFBFBF">
              <a:alpha val="8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</a:pPr>
            <a:endParaRPr sz="600" dirty="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Elizabeth </a:t>
            </a:r>
            <a:r>
              <a:rPr lang="en-US" sz="2400" b="1" dirty="0" smtClean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Vassolo 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Director </a:t>
            </a:r>
            <a:r>
              <a:rPr lang="en-US" sz="2400" dirty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of Marketing and Communications, Women’s Business Development </a:t>
            </a:r>
            <a:r>
              <a:rPr lang="en-US" sz="2400" dirty="0" smtClean="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2400" dirty="0" smtClean="0">
              <a:solidFill>
                <a:srgbClr val="30303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303030"/>
                </a:solidFill>
              </a:rPr>
              <a:t>@</a:t>
            </a:r>
            <a:r>
              <a:rPr lang="en-US" sz="2400" dirty="0" err="1">
                <a:solidFill>
                  <a:srgbClr val="303030"/>
                </a:solidFill>
              </a:rPr>
              <a:t>Liz_Vassolo</a:t>
            </a:r>
            <a:r>
              <a:rPr lang="en-US" sz="2400" dirty="0">
                <a:solidFill>
                  <a:srgbClr val="303030"/>
                </a:solidFill>
              </a:rPr>
              <a:t> 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en-US" sz="2400" b="1" dirty="0" smtClean="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en-US" sz="2400" b="1" dirty="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en-US" sz="2400" b="1" dirty="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762000" y="786256"/>
            <a:ext cx="7620000" cy="23291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365760">
              <a:defRPr sz="1440"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7620000" y="5703760"/>
            <a:ext cx="762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1600"/>
              <a:t>3</a:t>
            </a:r>
          </a:p>
        </p:txBody>
      </p:sp>
      <p:pic>
        <p:nvPicPr>
          <p:cNvPr id="100" name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533400"/>
            <a:ext cx="7624762" cy="5000181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83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Did you know…</a:t>
            </a:r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650240" y="1086580"/>
            <a:ext cx="7543801" cy="4191001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100 billion monthly users on </a:t>
            </a:r>
            <a:endParaRPr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social media networks</a:t>
            </a:r>
          </a:p>
        </p:txBody>
      </p:sp>
      <p:sp>
        <p:nvSpPr>
          <p:cNvPr id="104" name="Shape 104"/>
          <p:cNvSpPr/>
          <p:nvPr/>
        </p:nvSpPr>
        <p:spPr>
          <a:xfrm>
            <a:off x="7620000" y="5703760"/>
            <a:ext cx="762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1600"/>
              <a:t>4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8382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  <a:t>7</a:t>
            </a:fld>
            <a:endParaRPr sz="1728">
              <a:solidFill>
                <a:srgbClr val="262626"/>
              </a:solidFill>
            </a:endParaRPr>
          </a:p>
        </p:txBody>
      </p:sp>
      <p:pic>
        <p:nvPicPr>
          <p:cNvPr id="108" name="image8.jpg" descr="http://animals.nationalgeographic.com/staticfiles/NGS/Shared/StaticFiles/animals/images/1024/black-spider-monkey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533400"/>
            <a:ext cx="7696200" cy="5519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2 things to know about Social Media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838200" y="1981199"/>
            <a:ext cx="7543800" cy="4071494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alone won’t save your communication efforts.</a:t>
            </a:r>
            <a:br>
              <a:rPr sz="40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4000"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only as good as your content.</a:t>
            </a:r>
          </a:p>
        </p:txBody>
      </p:sp>
      <p:sp>
        <p:nvSpPr>
          <p:cNvPr id="112" name="Shape 112"/>
          <p:cNvSpPr/>
          <p:nvPr/>
        </p:nvSpPr>
        <p:spPr>
          <a:xfrm>
            <a:off x="7620000" y="5703760"/>
            <a:ext cx="7620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1600"/>
              <a:t>6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262626"/>
                </a:solidFill>
              </a:rPr>
              <a:t>3 things to make your social sing! 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  <a:t>9</a:t>
            </a:fld>
            <a:endParaRPr sz="1728">
              <a:solidFill>
                <a:srgbClr val="262626"/>
              </a:solidFill>
            </a:endParaRPr>
          </a:p>
        </p:txBody>
      </p:sp>
      <p:pic>
        <p:nvPicPr>
          <p:cNvPr id="116" name="image9.jpg" descr="http://patrina.com/wp-content/uploads/2015/10/bird-singing-social-media-300x30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2140" y="1355153"/>
            <a:ext cx="5334001" cy="4681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rgbClr val="AD0101"/>
          </a:solidFill>
          <a:prstDash val="solid"/>
          <a:beve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flat">
          <a:solidFill>
            <a:srgbClr val="AD0101"/>
          </a:solidFill>
          <a:prstDash val="solid"/>
          <a:beve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rgbClr val="AD0101"/>
          </a:solidFill>
          <a:prstDash val="solid"/>
          <a:beve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flat">
          <a:solidFill>
            <a:srgbClr val="AD0101"/>
          </a:solidFill>
          <a:prstDash val="solid"/>
          <a:beve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262</Words>
  <Application>Microsoft Office PowerPoint</Application>
  <PresentationFormat>On-screen Show (4:3)</PresentationFormat>
  <Paragraphs>85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</vt:lpstr>
      <vt:lpstr>PowerPoint Presentation</vt:lpstr>
      <vt:lpstr>Moderator</vt:lpstr>
      <vt:lpstr>Objectives</vt:lpstr>
      <vt:lpstr>Subject Matter Expert</vt:lpstr>
      <vt:lpstr>PowerPoint Presentation</vt:lpstr>
      <vt:lpstr>Did you know…</vt:lpstr>
      <vt:lpstr>PowerPoint Presentation</vt:lpstr>
      <vt:lpstr>2 things to know about Social Media</vt:lpstr>
      <vt:lpstr>3 things to make your social sing! </vt:lpstr>
      <vt:lpstr>Connect with your community</vt:lpstr>
      <vt:lpstr>Hashtags</vt:lpstr>
      <vt:lpstr>Pay to Promote Your Post</vt:lpstr>
      <vt:lpstr>Pick a channel and really own it.</vt:lpstr>
      <vt:lpstr>But Lizzzz… Which one do I pick?? </vt:lpstr>
      <vt:lpstr>Social Media Users</vt:lpstr>
      <vt:lpstr>Facebook</vt:lpstr>
      <vt:lpstr>Example</vt:lpstr>
      <vt:lpstr>Twitter</vt:lpstr>
      <vt:lpstr>Example</vt:lpstr>
      <vt:lpstr>Instagram</vt:lpstr>
      <vt:lpstr>Example</vt:lpstr>
      <vt:lpstr>LinkedIn</vt:lpstr>
      <vt:lpstr>Example</vt:lpstr>
      <vt:lpstr>Please enter your questions in  the Chat Room! </vt:lpstr>
      <vt:lpstr>CONTACT US</vt:lpstr>
      <vt:lpstr>Next training:  Social Media, Part 2 Tuesday, May 17th at 2:00pm ET  YCC National Grantee Conference July 20-21, 2016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Angella - ETA CTR</dc:creator>
  <cp:lastModifiedBy>Angella B</cp:lastModifiedBy>
  <cp:revision>5</cp:revision>
  <dcterms:modified xsi:type="dcterms:W3CDTF">2016-04-19T13:07:10Z</dcterms:modified>
</cp:coreProperties>
</file>