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65" r:id="rId4"/>
    <p:sldId id="258" r:id="rId5"/>
    <p:sldId id="262" r:id="rId6"/>
    <p:sldId id="272" r:id="rId7"/>
    <p:sldId id="275" r:id="rId8"/>
    <p:sldId id="277" r:id="rId9"/>
    <p:sldId id="276" r:id="rId10"/>
    <p:sldId id="278" r:id="rId11"/>
    <p:sldId id="283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6" autoAdjust="0"/>
    <p:restoredTop sz="86410" autoAdjust="0"/>
  </p:normalViewPr>
  <p:slideViewPr>
    <p:cSldViewPr snapToGrid="0">
      <p:cViewPr varScale="1">
        <p:scale>
          <a:sx n="104" d="100"/>
          <a:sy n="104" d="100"/>
        </p:scale>
        <p:origin x="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0371-0425-43E9-80AA-D54D33C275B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DE9A-2545-45AD-8C06-C0332C9F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FDE9A-2545-45AD-8C06-C0332C9F6D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FDE9A-2545-45AD-8C06-C0332C9F6D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FDE9A-2545-45AD-8C06-C0332C9F6D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FDE9A-2545-45AD-8C06-C0332C9F6D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5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5.png"/><Relationship Id="rId5" Type="http://schemas.openxmlformats.org/officeDocument/2006/relationships/tags" Target="../tags/tag4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5.png"/><Relationship Id="rId5" Type="http://schemas.openxmlformats.org/officeDocument/2006/relationships/tags" Target="../tags/tag11.xml"/><Relationship Id="rId10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14.png"/><Relationship Id="rId4" Type="http://schemas.openxmlformats.org/officeDocument/2006/relationships/tags" Target="../tags/tag50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.pn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2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Cheryl Robbins at </a:t>
            </a:r>
            <a:r>
              <a:rPr lang="en-US" sz="140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crobbins@mahernet.com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  <p:custDataLst>
              <p:tags r:id="rId2"/>
            </p:custDataLst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Moderator</a:t>
            </a:r>
          </a:p>
          <a:p>
            <a:pPr algn="ctr"/>
            <a:endParaRPr lang="en-US" sz="3500" b="0" i="0" spc="40" baseline="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  <p:custDataLst>
              <p:tags r:id="rId1"/>
            </p:custDataLst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  <p:custDataLst>
              <p:tags r:id="rId4"/>
            </p:custDataLst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  <p:custDataLst>
              <p:tags r:id="rId5"/>
            </p:custDataLst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  <p:custDataLst>
              <p:tags r:id="rId6"/>
            </p:custDataLst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  <p:custDataLst>
              <p:tags r:id="rId7"/>
            </p:custDataLst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  <p:custDataLst>
              <p:tags r:id="rId8"/>
            </p:custDataLst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81168" y="345650"/>
            <a:ext cx="392138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655362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834763"/>
            <a:ext cx="8064341" cy="2931934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endParaRPr lang="en-US" sz="3800" b="0" i="0" kern="1200" cap="small" spc="40" baseline="0" dirty="0">
              <a:gradFill>
                <a:gsLst>
                  <a:gs pos="0">
                    <a:srgbClr val="004874"/>
                  </a:gs>
                  <a:gs pos="100000">
                    <a:srgbClr val="041F36"/>
                  </a:gs>
                </a:gsLst>
                <a:lin ang="5400000" scaled="1"/>
              </a:gradFill>
              <a:latin typeface="Impact" panose="020B0806030902050204" pitchFamily="34" charset="0"/>
              <a:ea typeface="+mj-ea"/>
              <a:cs typeface="Myriad Pro Cond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>
                <p:custDataLst>
                  <p:tags r:id="rId8"/>
                </p:custDataLst>
              </p:nvPr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>
              <p:custDataLst>
                <p:tags r:id="rId6"/>
              </p:custDataLst>
            </p:nvPr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>
              <p:custDataLst>
                <p:tags r:id="rId7"/>
              </p:custDataLst>
            </p:nvPr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2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>
              <p:custDataLst>
                <p:tags r:id="rId4"/>
              </p:custDataLst>
            </p:nvPr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>
              <p:custDataLst>
                <p:tags r:id="rId5"/>
              </p:custDataLst>
            </p:nvPr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>
            <p:custDataLst>
              <p:tags r:id="rId3"/>
            </p:custDataLst>
          </p:nvPr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10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>
            <p:custDataLst>
              <p:tags r:id="rId1"/>
            </p:custDataLst>
          </p:nvPr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>
            <p:custDataLst>
              <p:tags r:id="rId4"/>
            </p:custDataLst>
          </p:nvPr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>
            <p:custDataLst>
              <p:tags r:id="rId5"/>
            </p:custDataLst>
          </p:nvPr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>
            <p:custDataLst>
              <p:tags r:id="rId6"/>
            </p:custDataLst>
          </p:nvPr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October 6, 2017</a:t>
            </a:fld>
            <a:endParaRPr lang="en-US" sz="2400" b="1" i="0" spc="-40" baseline="0" dirty="0"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  <p:custDataLst>
              <p:tags r:id="rId7"/>
            </p:custDataLst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046309"/>
            <a:ext cx="7840136" cy="481625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09521" y="345650"/>
            <a:ext cx="40930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7" name="Chevron 6"/>
          <p:cNvSpPr/>
          <p:nvPr userDrawn="1"/>
        </p:nvSpPr>
        <p:spPr>
          <a:xfrm>
            <a:off x="3498840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6" b="7362"/>
          <a:stretch>
            <a:fillRect/>
          </a:stretch>
        </p:blipFill>
        <p:spPr bwMode="auto">
          <a:xfrm>
            <a:off x="4818887" y="1420356"/>
            <a:ext cx="3171583" cy="367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Upcoming Webinars!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239713" y="1633538"/>
            <a:ext cx="508317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4675B8"/>
                </a:solidFill>
              </a:rPr>
              <a:t>Title</a:t>
            </a:r>
          </a:p>
          <a:p>
            <a:endParaRPr lang="en-US" sz="2800" b="1" dirty="0">
              <a:solidFill>
                <a:srgbClr val="4675B8"/>
              </a:solidFill>
            </a:endParaRPr>
          </a:p>
          <a:p>
            <a:r>
              <a:rPr lang="en-US" sz="2800" dirty="0"/>
              <a:t>Date</a:t>
            </a:r>
          </a:p>
          <a:p>
            <a:r>
              <a:rPr lang="en-US" sz="2800" dirty="0"/>
              <a:t>Time EDT/EST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88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  <p:custDataLst>
              <p:tags r:id="rId2"/>
            </p:custDataLst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  <p:custDataLst>
              <p:tags r:id="rId3"/>
            </p:custDataLst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  <p:custDataLst>
              <p:tags r:id="rId5"/>
            </p:custDataLst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  <p:custDataLst>
              <p:tags r:id="rId6"/>
            </p:custDataLst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83828"/>
            <a:ext cx="8717281" cy="5576138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58585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>
                <p:custDataLst>
                  <p:tags r:id="rId8"/>
                </p:custDataLst>
              </p:nvPr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>
              <p:custDataLst>
                <p:tags r:id="rId6"/>
              </p:custDataLst>
            </p:nvPr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>
              <p:custDataLst>
                <p:tags r:id="rId7"/>
              </p:custDataLst>
            </p:nvPr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2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>
              <p:custDataLst>
                <p:tags r:id="rId4"/>
              </p:custDataLst>
            </p:nvPr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>
              <p:custDataLst>
                <p:tags r:id="rId5"/>
              </p:custDataLst>
            </p:nvPr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>
            <p:custDataLst>
              <p:tags r:id="rId3"/>
            </p:custDataLst>
          </p:nvPr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30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1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>
              <p:custDataLst>
                <p:tags r:id="rId28"/>
              </p:custDataLst>
            </p:nvPr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>
              <p:custDataLst>
                <p:tags r:id="rId29"/>
              </p:custDataLst>
            </p:nvPr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>
            <p:custDataLst>
              <p:tags r:id="rId27"/>
            </p:custDataLst>
          </p:nvPr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5" r:id="rId21"/>
    <p:sldLayoutId id="2147483671" r:id="rId22"/>
    <p:sldLayoutId id="2147483672" r:id="rId23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16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/>
              <a:t>Introduction to the Building Trades Multi-Craft Core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overview for YouthBuild Grantees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North America’s Building Trades Unions /YouthBuild USA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cs typeface="Arial" pitchFamily="34" charset="0"/>
              </a:rPr>
              <a:t>Becoming an MC3 Program: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Steps for YouthBuild grantees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09471"/>
            <a:ext cx="6438900" cy="429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Step #1: Complete the MC3 Coordinators Training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Step #2: Develop an implementation plan with local Building Trades Council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Step #3: Gain access to online learning management system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8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custDataLst>
              <p:tags r:id="rId2"/>
            </p:custDataLst>
          </p:nvPr>
        </p:nvSpPr>
        <p:spPr>
          <a:xfrm>
            <a:off x="2700376" y="3301186"/>
            <a:ext cx="5430900" cy="13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cap="small" dirty="0">
                <a:solidFill>
                  <a:srgbClr val="004874"/>
                </a:solidFill>
                <a:latin typeface="Arial"/>
                <a:ea typeface="Arial"/>
                <a:cs typeface="Arial"/>
                <a:sym typeface="Arial"/>
              </a:rPr>
              <a:t>Tom </a:t>
            </a:r>
            <a:r>
              <a:rPr lang="en-US" sz="2400" b="1" cap="small" dirty="0" err="1">
                <a:solidFill>
                  <a:srgbClr val="004874"/>
                </a:solidFill>
                <a:latin typeface="Arial"/>
                <a:ea typeface="Arial"/>
                <a:cs typeface="Arial"/>
                <a:sym typeface="Arial"/>
              </a:rPr>
              <a:t>Kriger</a:t>
            </a:r>
            <a:endParaRPr lang="en-US" sz="2400" b="1" cap="small" dirty="0">
              <a:solidFill>
                <a:srgbClr val="004874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en-US" sz="2000" cap="small" dirty="0">
                <a:solidFill>
                  <a:srgbClr val="004874"/>
                </a:solidFill>
                <a:ea typeface="Arial"/>
                <a:cs typeface="Arial"/>
                <a:sym typeface="Arial"/>
              </a:rPr>
              <a:t>North America’s Building Trades Unions</a:t>
            </a:r>
          </a:p>
          <a:p>
            <a:pPr>
              <a:buSzPct val="25000"/>
            </a:pPr>
            <a:r>
              <a:rPr lang="en-US" sz="2000" cap="small" dirty="0">
                <a:solidFill>
                  <a:srgbClr val="004874"/>
                </a:solidFill>
              </a:rPr>
              <a:t>202-</a:t>
            </a:r>
            <a:r>
              <a:rPr lang="en-US" sz="2000" dirty="0">
                <a:solidFill>
                  <a:srgbClr val="004874"/>
                </a:solidFill>
              </a:rPr>
              <a:t>756-4688</a:t>
            </a:r>
          </a:p>
          <a:p>
            <a:r>
              <a:rPr lang="en-US" sz="2000" dirty="0">
                <a:solidFill>
                  <a:srgbClr val="004874"/>
                </a:solidFill>
              </a:rPr>
              <a:t>tkriger@buildingtrades.org</a:t>
            </a:r>
          </a:p>
        </p:txBody>
      </p:sp>
      <p:sp>
        <p:nvSpPr>
          <p:cNvPr id="414" name="Shape 414"/>
          <p:cNvSpPr txBox="1"/>
          <p:nvPr>
            <p:custDataLst>
              <p:tags r:id="rId3"/>
            </p:custDataLst>
          </p:nvPr>
        </p:nvSpPr>
        <p:spPr>
          <a:xfrm>
            <a:off x="2700376" y="1442584"/>
            <a:ext cx="5430900" cy="138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cap="small" dirty="0">
                <a:solidFill>
                  <a:srgbClr val="004874"/>
                </a:solidFill>
                <a:latin typeface="Arial"/>
                <a:ea typeface="Arial"/>
                <a:cs typeface="Arial"/>
                <a:sym typeface="Arial"/>
              </a:rPr>
              <a:t>Daryl Wright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cap="small" dirty="0">
                <a:solidFill>
                  <a:srgbClr val="004874"/>
                </a:solidFill>
                <a:latin typeface="Arial"/>
                <a:ea typeface="Arial"/>
                <a:cs typeface="Arial"/>
                <a:sym typeface="Arial"/>
              </a:rPr>
              <a:t>YouthBuild USA</a:t>
            </a:r>
          </a:p>
          <a:p>
            <a:r>
              <a:rPr lang="en-US" sz="2000" cap="small" dirty="0">
                <a:solidFill>
                  <a:srgbClr val="004874"/>
                </a:solidFill>
              </a:rPr>
              <a:t>T: </a:t>
            </a:r>
            <a:r>
              <a:rPr lang="en-US" sz="2000" dirty="0">
                <a:solidFill>
                  <a:srgbClr val="004874"/>
                </a:solidFill>
              </a:rPr>
              <a:t>617-741-1208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>
                <a:solidFill>
                  <a:srgbClr val="004874"/>
                </a:solidFill>
              </a:rPr>
              <a:t>dwright@youthbuild.org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 rot="18821627">
            <a:off x="7145983" y="6286500"/>
            <a:ext cx="359717" cy="1459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100" dirty="0">
                <a:solidFill>
                  <a:schemeClr val="bg1"/>
                </a:solidFill>
                <a:highlight>
                  <a:srgbClr val="FFFF00"/>
                </a:highlight>
              </a:rPr>
              <a:t>Contact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0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sz="100" dirty="0">
                <a:solidFill>
                  <a:schemeClr val="bg1"/>
                </a:solidFill>
              </a:rPr>
              <a:t>Closing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362320" y="581025"/>
            <a:ext cx="1509463" cy="2066925"/>
          </a:xfrm>
        </p:spPr>
      </p:sp>
      <p:sp>
        <p:nvSpPr>
          <p:cNvPr id="19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70478" y="2545813"/>
            <a:ext cx="3970337" cy="365760"/>
          </a:xfrm>
        </p:spPr>
        <p:txBody>
          <a:bodyPr>
            <a:normAutofit/>
          </a:bodyPr>
          <a:lstStyle/>
          <a:p>
            <a:r>
              <a:rPr lang="en-US" sz="1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3135312" y="1095376"/>
            <a:ext cx="3970337" cy="274320"/>
          </a:xfrm>
        </p:spPr>
        <p:txBody>
          <a:bodyPr/>
          <a:lstStyle/>
          <a:p>
            <a:r>
              <a:rPr lang="en-US" sz="1600" dirty="0"/>
              <a:t>Vice President , Employer Partnerships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half" idx="11"/>
            <p:custDataLst>
              <p:tags r:id="rId5"/>
            </p:custDataLst>
          </p:nvPr>
        </p:nvSpPr>
        <p:spPr>
          <a:xfrm>
            <a:off x="3144838" y="1485901"/>
            <a:ext cx="3970337" cy="907855"/>
          </a:xfrm>
        </p:spPr>
        <p:txBody>
          <a:bodyPr>
            <a:normAutofit/>
          </a:bodyPr>
          <a:lstStyle/>
          <a:p>
            <a:r>
              <a:rPr lang="en-US" dirty="0" err="1"/>
              <a:t>YouthBuild</a:t>
            </a:r>
            <a:r>
              <a:rPr lang="en-US" dirty="0"/>
              <a:t> USA</a:t>
            </a:r>
          </a:p>
          <a:p>
            <a:r>
              <a:rPr lang="en-US" dirty="0"/>
              <a:t>Somerville, MA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r="7207"/>
          <a:stretch>
            <a:fillRect/>
          </a:stretch>
        </p:blipFill>
        <p:spPr bwMode="auto">
          <a:xfrm>
            <a:off x="1327001" y="552449"/>
            <a:ext cx="1544782" cy="2124075"/>
          </a:xfrm>
          <a:prstGeom prst="rect">
            <a:avLst/>
          </a:prstGeom>
          <a:noFill/>
          <a:ln w="73025">
            <a:noFill/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278188" y="3623977"/>
            <a:ext cx="3970337" cy="36576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1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dirty="0"/>
              <a:t>Tom </a:t>
            </a:r>
            <a:r>
              <a:rPr lang="en-US" dirty="0" err="1"/>
              <a:t>Kriger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3116262" y="4019551"/>
            <a:ext cx="3970337" cy="274320"/>
          </a:xfrm>
        </p:spPr>
        <p:txBody>
          <a:bodyPr/>
          <a:lstStyle/>
          <a:p>
            <a:r>
              <a:rPr lang="en-US" sz="1600" dirty="0"/>
              <a:t>Director of Research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half" idx="11"/>
            <p:custDataLst>
              <p:tags r:id="rId9"/>
            </p:custDataLst>
          </p:nvPr>
        </p:nvSpPr>
        <p:spPr>
          <a:xfrm>
            <a:off x="3125788" y="4410076"/>
            <a:ext cx="4503737" cy="907855"/>
          </a:xfrm>
        </p:spPr>
        <p:txBody>
          <a:bodyPr>
            <a:normAutofit/>
          </a:bodyPr>
          <a:lstStyle/>
          <a:p>
            <a:r>
              <a:rPr lang="en-US" dirty="0"/>
              <a:t>North America’s Building Trades Unions</a:t>
            </a:r>
          </a:p>
          <a:p>
            <a:r>
              <a:rPr lang="en-US" dirty="0"/>
              <a:t>Washington, DC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01" y="3161407"/>
            <a:ext cx="1544782" cy="217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itle 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88240" y="737138"/>
            <a:ext cx="3242564" cy="36576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100" b="0" i="0" u="none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sz="2800" dirty="0"/>
              <a:t>Daryl Wright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09470"/>
            <a:ext cx="6908800" cy="4654617"/>
          </a:xfrm>
        </p:spPr>
        <p:txBody>
          <a:bodyPr/>
          <a:lstStyle/>
          <a:p>
            <a:r>
              <a:rPr lang="en-US" dirty="0"/>
              <a:t>Describe the Building Trades Multi-Craft Core Curriculum (MC3)</a:t>
            </a:r>
          </a:p>
          <a:p>
            <a:r>
              <a:rPr lang="en-US" dirty="0"/>
              <a:t>Explain the purpose and benefits of MC3</a:t>
            </a:r>
          </a:p>
          <a:p>
            <a:r>
              <a:rPr lang="en-US" dirty="0"/>
              <a:t>Discuss the steps involved in implementation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/>
          <a:lstStyle/>
          <a:p>
            <a:pPr rtl="0" eaLnBrk="1" latinLnBrk="0" hangingPunct="1"/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effectLst/>
                <a:latin typeface="Impact" panose="020B0806030902050204" pitchFamily="34" charset="0"/>
                <a:ea typeface="+mn-ea"/>
                <a:cs typeface="Myriad Pro Cond"/>
              </a:rPr>
              <a:t>Today’s Objectives</a:t>
            </a:r>
            <a:endParaRPr 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/>
              <a:t>Basic Elements of the MC3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09470"/>
            <a:ext cx="6908800" cy="4654617"/>
          </a:xfrm>
        </p:spPr>
        <p:txBody>
          <a:bodyPr/>
          <a:lstStyle/>
          <a:p>
            <a:r>
              <a:rPr lang="en-US" dirty="0"/>
              <a:t>120-hour Apprenticeship Readiness Curriculum</a:t>
            </a:r>
          </a:p>
          <a:p>
            <a:r>
              <a:rPr lang="en-US" dirty="0"/>
              <a:t>Nine Chapters</a:t>
            </a:r>
          </a:p>
          <a:p>
            <a:r>
              <a:rPr lang="en-US" dirty="0"/>
              <a:t>Delivered in cooperation with local or State Building Trades Councils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The Multi-craft Core Curriculum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23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1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0575" y="207964"/>
            <a:ext cx="6784975" cy="774492"/>
          </a:xfrm>
        </p:spPr>
        <p:txBody>
          <a:bodyPr>
            <a:normAutofit fontScale="90000"/>
          </a:bodyPr>
          <a:lstStyle/>
          <a:p>
            <a:r>
              <a:rPr lang="en-US" dirty="0"/>
              <a:t>Pillars of the MC3 Coordinators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01254"/>
            <a:ext cx="6908800" cy="4362833"/>
          </a:xfrm>
        </p:spPr>
        <p:txBody>
          <a:bodyPr/>
          <a:lstStyle/>
          <a:p>
            <a:r>
              <a:rPr lang="en-US" dirty="0"/>
              <a:t>Curriculum Overview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Participatory Teaching Methods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Partnership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44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Benefits of MC3, Building Trades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09470"/>
            <a:ext cx="6908800" cy="4654617"/>
          </a:xfrm>
        </p:spPr>
        <p:txBody>
          <a:bodyPr/>
          <a:lstStyle/>
          <a:p>
            <a:r>
              <a:rPr lang="en-US" sz="2800" dirty="0"/>
              <a:t>Providing opportunities for candidates from diverse backgrounds</a:t>
            </a:r>
          </a:p>
          <a:p>
            <a:r>
              <a:rPr lang="en-US" sz="2800" dirty="0"/>
              <a:t>Recruiting, supporting and referring candidates</a:t>
            </a:r>
          </a:p>
          <a:p>
            <a:r>
              <a:rPr lang="en-US" sz="2800" dirty="0"/>
              <a:t>Prepares candidates for labor management-sponsored registered apprenticeship programs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86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Benefits of MC3, YouthBuild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09470"/>
            <a:ext cx="6908800" cy="4654617"/>
          </a:xfrm>
        </p:spPr>
        <p:txBody>
          <a:bodyPr/>
          <a:lstStyle/>
          <a:p>
            <a:r>
              <a:rPr lang="en-US" sz="2800" dirty="0"/>
              <a:t>MC3 is an industry-recognized credential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 MC3 helps grantees meet standards for pre-apprenticeship under WIOA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Enhances participant access to Registered Apprenticeship training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36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Pre-Apprenticeship Program Strategies </a:t>
            </a:r>
            <a:br>
              <a:rPr lang="en-US" sz="3200" dirty="0"/>
            </a:br>
            <a:r>
              <a:rPr lang="en-US" sz="3200" dirty="0"/>
              <a:t>(WIOA Final Rule 681.480)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199" y="1209471"/>
            <a:ext cx="7472149" cy="47682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Approved training and curriculum that aligns with needs of employers</a:t>
            </a:r>
          </a:p>
          <a:p>
            <a:endParaRPr lang="en-US" dirty="0"/>
          </a:p>
          <a:p>
            <a:r>
              <a:rPr lang="en-US" dirty="0"/>
              <a:t>Access to appropriate supportive services</a:t>
            </a:r>
          </a:p>
          <a:p>
            <a:endParaRPr lang="en-US" dirty="0"/>
          </a:p>
          <a:p>
            <a:r>
              <a:rPr lang="en-US" dirty="0"/>
              <a:t>Meaningful hands-on learning activities that are connected to education and training activities</a:t>
            </a:r>
          </a:p>
          <a:p>
            <a:endParaRPr lang="en-US" dirty="0"/>
          </a:p>
          <a:p>
            <a:r>
              <a:rPr lang="en-US" dirty="0"/>
              <a:t>Opportunities to attain at least one industry-recognized credential</a:t>
            </a:r>
          </a:p>
          <a:p>
            <a:endParaRPr lang="en-US" dirty="0"/>
          </a:p>
          <a:p>
            <a:r>
              <a:rPr lang="en-US" dirty="0"/>
              <a:t>A partnership that assists with placing individuals into Registered Apprenticeships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675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PERSISTENCEDATA" val="MMPROD_UIPERSISTENCEDATA"/>
  <p:tag name="MMPROD_UIDATA" val="&lt;database version=&quot;11.0&quot;&gt;&lt;object type=&quot;1&quot; unique_id=&quot;10001&quot;&gt;&lt;property id=&quot;20141&quot; value=&quot;MC3 Webcast #1-Intro to Building Trades_FINAL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jvehlow\Desktop&quot;/&gt;&lt;property id=&quot;20225&quot; value=&quot;C:\Users\jvehlow\Desktop\Webcasts\April 2017 MC3 Webcasts_FINAL\&quot;/&gt;&lt;property id=&quot;20226&quot; value=&quot;C:\Users\jvehlow\Desktop\Webcasts\April 2017 MC3 Webcasts_FINAL\MC3 Webcast #1-Intro to Building Trades_FINAL_20171006.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4&quot;&gt;&lt;property id=&quot;20148&quot; value=&quot;5&quot;/&gt;&lt;property id=&quot;20300&quot; value=&quot;Slide 1 - &amp;quot;Introduction to the Building Trades Multi-Craft Core Curriculum&amp;quot;&quot;/&gt;&lt;property id=&quot;20303&quot; value=&quot;-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2 - &amp;quot;Introduction&amp;quot;&quot;/&gt;&lt;property id=&quot;20303&quot; value=&quot;-1&quot;/&gt;&lt;property id=&quot;20307&quot; value=&quot;280&quot;/&gt;&lt;property id=&quot;20309&quot; value=&quot;-1&quot;/&gt;&lt;/object&gt;&lt;object type=&quot;3&quot; unique_id=&quot;10006&quot;&gt;&lt;property id=&quot;20148&quot; value=&quot;5&quot;/&gt;&lt;property id=&quot;20300&quot; value=&quot;Slide 3 - &amp;quot;Today’s Objectives&amp;quot;&quot;/&gt;&lt;property id=&quot;20303&quot; value=&quot;-1&quot;/&gt;&lt;property id=&quot;20307&quot; value=&quot;265&quot;/&gt;&lt;property id=&quot;20309&quot; value=&quot;-1&quot;/&gt;&lt;/object&gt;&lt;object type=&quot;3&quot; unique_id=&quot;10007&quot;&gt;&lt;property id=&quot;20148&quot; value=&quot;5&quot;/&gt;&lt;property id=&quot;20300&quot; value=&quot;Slide 4 - &amp;quot;Basic Elements of the MC3&amp;quot;&quot;/&gt;&lt;property id=&quot;20303&quot; value=&quot;-1&quot;/&gt;&lt;property id=&quot;20307&quot; value=&quot;258&quot;/&gt;&lt;property id=&quot;20309&quot; value=&quot;-1&quot;/&gt;&lt;/object&gt;&lt;object type=&quot;3&quot; unique_id=&quot;10008&quot;&gt;&lt;property id=&quot;20148&quot; value=&quot;5&quot;/&gt;&lt;property id=&quot;20300&quot; value=&quot;Slide 5 - &amp;quot;The Multi-craft Core Curriculum&amp;quot;&quot;/&gt;&lt;property id=&quot;20303&quot; value=&quot;-1&quot;/&gt;&lt;property id=&quot;20307&quot; value=&quot;262&quot;/&gt;&lt;property id=&quot;20309&quot; value=&quot;-1&quot;/&gt;&lt;/object&gt;&lt;object type=&quot;3&quot; unique_id=&quot;10009&quot;&gt;&lt;property id=&quot;20148&quot; value=&quot;5&quot;/&gt;&lt;property id=&quot;20300&quot; value=&quot;Slide 6 - &amp;quot;Pillars of the MC3 Coordinators Training&amp;quot;&quot;/&gt;&lt;property id=&quot;20303&quot; value=&quot;-1&quot;/&gt;&lt;property id=&quot;20307&quot; value=&quot;272&quot;/&gt;&lt;property id=&quot;20309&quot; value=&quot;-1&quot;/&gt;&lt;/object&gt;&lt;object type=&quot;3&quot; unique_id=&quot;10010&quot;&gt;&lt;property id=&quot;20148&quot; value=&quot;5&quot;/&gt;&lt;property id=&quot;20300&quot; value=&quot;Slide 7 - &amp;quot;Benefits of MC3, Building Trades Perspective&amp;quot;&quot;/&gt;&lt;property id=&quot;20303&quot; value=&quot;-1&quot;/&gt;&lt;property id=&quot;20307&quot; value=&quot;275&quot;/&gt;&lt;property id=&quot;20309&quot; value=&quot;-1&quot;/&gt;&lt;/object&gt;&lt;object type=&quot;3&quot; unique_id=&quot;10011&quot;&gt;&lt;property id=&quot;20148&quot; value=&quot;5&quot;/&gt;&lt;property id=&quot;20300&quot; value=&quot;Slide 8 - &amp;quot;Benefits of MC3, YouthBuild Perspective&amp;quot;&quot;/&gt;&lt;property id=&quot;20303&quot; value=&quot;-1&quot;/&gt;&lt;property id=&quot;20307&quot; value=&quot;277&quot;/&gt;&lt;property id=&quot;20309&quot; value=&quot;-1&quot;/&gt;&lt;/object&gt;&lt;object type=&quot;3&quot; unique_id=&quot;10012&quot;&gt;&lt;property id=&quot;20148&quot; value=&quot;5&quot;/&gt;&lt;property id=&quot;20300&quot; value=&quot;Slide 9 - &amp;quot;Pre-Apprenticeship Program Strategies  (WIOA Final Rule 681.480)&amp;quot;&quot;/&gt;&lt;property id=&quot;20303&quot; value=&quot;-1&quot;/&gt;&lt;property id=&quot;20307&quot; value=&quot;276&quot;/&gt;&lt;property id=&quot;20309&quot; value=&quot;-1&quot;/&gt;&lt;/object&gt;&lt;object type=&quot;3&quot; unique_id=&quot;10013&quot;&gt;&lt;property id=&quot;20148&quot; value=&quot;5&quot;/&gt;&lt;property id=&quot;20300&quot; value=&quot;Slide 10 - &amp;quot;Becoming an MC3 Program:  Steps for YouthBuild grantees&amp;quot;&quot;/&gt;&lt;property id=&quot;20303&quot; value=&quot;-1&quot;/&gt;&lt;property id=&quot;20307&quot; value=&quot;278&quot;/&gt;&lt;property id=&quot;20309&quot; value=&quot;-1&quot;/&gt;&lt;/object&gt;&lt;object type=&quot;3&quot; unique_id=&quot;10014&quot;&gt;&lt;property id=&quot;20148&quot; value=&quot;5&quot;/&gt;&lt;property id=&quot;20300&quot; value=&quot;Slide 11 - &amp;quot;Contact&amp;quot;&quot;/&gt;&lt;property id=&quot;20303&quot; value=&quot;-1&quot;/&gt;&lt;property id=&quot;20307&quot; value=&quot;283&quot;/&gt;&lt;property id=&quot;20309&quot; value=&quot;-1&quot;/&gt;&lt;/object&gt;&lt;object type=&quot;3&quot; unique_id=&quot;10015&quot;&gt;&lt;property id=&quot;20148&quot; value=&quot;5&quot;/&gt;&lt;property id=&quot;20300&quot; value=&quot;Slide 12 - &amp;quot;Closing&amp;quot;&quot;/&gt;&lt;property id=&quot;20303&quot; value=&quot;-1&quot;/&gt;&lt;property id=&quot;20307&quot; value=&quot;269&quot;/&gt;&lt;property id=&quot;20309&quot; value=&quot;-1&quot;/&gt;&lt;/object&gt;&lt;/object&gt;&lt;object type=&quot;8&quot; unique_id=&quot;10030&quot;&gt;&lt;/object&gt;&lt;object type=&quot;4&quot; unique_id=&quot;10129&quot;&gt;&lt;/object&gt;&lt;object type=&quot;10&quot; unique_id=&quot;10130&quot;&gt;&lt;object type=&quot;11&quot; unique_id=&quot;10131&quot;&gt;&lt;property id=&quot;20180&quot; value=&quot;1&quot;/&gt;&lt;property id=&quot;20181&quot; value=&quot;1&quot;/&gt;&lt;property id=&quot;20183&quot; value=&quot;1&quot;/&gt;&lt;/object&gt;&lt;object type=&quot;12&quot; unique_id=&quot;10253&quot;&gt;&lt;/object&gt;&lt;/object&gt;&lt;/object&gt;&lt;/database&gt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jvehlow\AppData\Local\Temp\PR\data\asimages\{98D63CE9-D5F6-41C5-85A1-7CEBCDB567F4}_1.png&quot;/&gt;&lt;left val=&quot;57&quot;/&gt;&lt;top val=&quot;487&quot;/&gt;&lt;width val=&quot;273&quot;/&gt;&lt;height val=&quot;4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1F2BD41F-D1D9-4B7B-BFC6-B9B3C0191221}&quot;/&gt;&lt;isInvalidForFieldText val=&quot;0&quot;/&gt;&lt;Image&gt;&lt;filename val=&quot;C:\Users\jvehlow\AppData\Local\Temp\PR\data\asimages\{1F2BD41F-D1D9-4B7B-BFC6-B9B3C0191221}_MtorLt.png&quot;/&gt;&lt;left val=&quot;466&quot;/&gt;&lt;top val=&quot;407&quot;/&gt;&lt;width val=&quot;226&quot;/&gt;&lt;height val=&quot;4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E790D137-6419-496A-B407-B9D38346C0F8}&quot;/&gt;&lt;isInvalidForFieldText val=&quot;0&quot;/&gt;&lt;Image&gt;&lt;filename val=&quot;C:\Users\jvehlow\AppData\Local\Temp\PR\data\asimages\{E790D137-6419-496A-B407-B9D38346C0F8}_MtorLt.png&quot;/&gt;&lt;left val=&quot;443&quot;/&gt;&lt;top val=&quot;17&quot;/&gt;&lt;width val=&quot;271&quot;/&gt;&lt;height val=&quot;5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3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5B5B35D4-5EB6-4364-955B-45852BB19B3F}_4.png&quot;/&gt;&lt;left val=&quot;661&quot;/&gt;&lt;top val=&quot;0&quot;/&gt;&lt;width val=&quot;61&quot;/&gt;&lt;height val=&quot;3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&quot;/&gt;&lt;lineCharCount val=&quot;9&quot;/&gt;&lt;lineCharCount val=&quot;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&quot;/&gt;&lt;lineCharCount val=&quot;9&quot;/&gt;&lt;lineCharCount val=&quot;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03136D1-AB08-4BE0-ACB4-F20744D64527}&quot;/&gt;&lt;isInvalidForFieldText val=&quot;0&quot;/&gt;&lt;Image&gt;&lt;filename val=&quot;C:\Users\jvehlow\AppData\Local\Temp\PR\data\asimages\{B03136D1-AB08-4BE0-ACB4-F20744D64527}_MtorLt.png&quot;/&gt;&lt;left val=&quot;572&quot;/&gt;&lt;top val=&quot;262&quot;/&gt;&lt;width val=&quot;130&quot;/&gt;&lt;height val=&quot;273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E082498-7ECC-4EA2-8E34-F11701245C3F}_1.png&quot;/&gt;&lt;left val=&quot;661&quot;/&gt;&lt;top val=&quot;0&quot;/&gt;&lt;width val=&quot;61&quot;/&gt;&lt;height val=&quot;36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A72D61C-42EF-4F54-8205-88F6114CC071}_6.png&quot;/&gt;&lt;left val=&quot;661&quot;/&gt;&lt;top val=&quot;0&quot;/&gt;&lt;width val=&quot;61&quot;/&gt;&lt;height val=&quot;3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CD91643F-5247-429B-B2EE-89FA8043DC09}&quot;/&gt;&lt;isInvalidForFieldText val=&quot;0&quot;/&gt;&lt;Image&gt;&lt;filename val=&quot;C:\Users\jvehlow\AppData\Local\Temp\PR\data\asimages\{CD91643F-5247-429B-B2EE-89FA8043DC09}_MtorLt.png&quot;/&gt;&lt;left val=&quot;572&quot;/&gt;&lt;top val=&quot;262&quot;/&gt;&lt;width val=&quot;130&quot;/&gt;&lt;height val=&quot;273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D5F610-157C-44D3-B446-2D0D5FC8619A}&quot;/&gt;&lt;isInvalidForFieldText val=&quot;0&quot;/&gt;&lt;Image&gt;&lt;filename val=&quot;C:\Users\jvehlow\AppData\Local\Temp\PR\data\asimages\{4FD5F610-157C-44D3-B446-2D0D5FC8619A}_MtorLt.png&quot;/&gt;&lt;left val=&quot;0&quot;/&gt;&lt;top val=&quot;69&quot;/&gt;&lt;width val=&quot;687&quot;/&gt;&lt;height val=&quot;440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16&quot;/&gt;&lt;lineCharCount val=&quot;17&quot;/&gt;&lt;lineCharCount val=&quot;10&quot;/&gt;&lt;/TableIndex&gt;&lt;/ShapeTextInfo&gt;"/>
  <p:tag name="PRESENTER_SHAPEINFO" val="&lt;ThreeDShapeInfo&gt;&lt;uuid val=&quot;{1481488B-C121-4FEB-8ECD-87EA45072DBE}&quot;/&gt;&lt;isInvalidForFieldText val=&quot;0&quot;/&gt;&lt;Image&gt;&lt;filename val=&quot;C:\Users\jvehlow\AppData\Local\Temp\PR\data\asimages\{1481488B-C121-4FEB-8ECD-87EA45072DBE}_1.png&quot;/&gt;&lt;left val=&quot;36&quot;/&gt;&lt;top val=&quot;64&quot;/&gt;&lt;width val=&quot;393&quot;/&gt;&lt;height val=&quot;17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20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7F917FB4-55DE-44DF-A8EF-7EF5A4A21307}_1.png&quot;/&gt;&lt;left val=&quot;25&quot;/&gt;&lt;top val=&quot;276&quot;/&gt;&lt;width val=&quot;406&quot;/&gt;&lt;height val=&quot;110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5&quot;/&gt;&lt;lineCharCount val=&quot;26&quot;/&gt;&lt;lineCharCount val=&quot;3&quot;/&gt;&lt;/TableIndex&gt;&lt;/ShapeTextInfo&gt;"/>
  <p:tag name="PRESENTER_SHAPEINFO" val="&lt;ThreeDShapeInfo&gt;&lt;uuid val=&quot;{1E883902-12F5-4DFB-99FE-7AEF0EF70154}&quot;/&gt;&lt;isInvalidForFieldText val=&quot;0&quot;/&gt;&lt;Image&gt;&lt;filename val=&quot;C:\Users\jvehlow\AppData\Local\Temp\PR\data\asimages\{1E883902-12F5-4DFB-99FE-7AEF0EF70154}_1.png&quot;/&gt;&lt;left val=&quot;444&quot;/&gt;&lt;top val=&quot;450&quot;/&gt;&lt;width val=&quot;270&quot;/&gt;&lt;height val=&quot;8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2.wav"/>
  <p:tag name="PPSNARRATION" val="1,1697301485,C:\Users\jvehlow\Desktop\Webcasts\April 2017 MC3 Webcasts_FINAL\MC3 Webcast #1-Intro to Building Trades_FINAL_20171006_pptx\Media.ppcx"/>
  <p:tag name="HTML_SHAPEINFO" val="&lt;SlideThumbPath val=&quot;Slide2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5A53CC-A542-4967-9B71-5A59FB326CDC}&quot;/&gt;&lt;isInvalidForFieldText val=&quot;0&quot;/&gt;&lt;Image&gt;&lt;filename val=&quot;C:\Users\jvehlow\AppData\Local\Temp\PR\data\asimages\{625A53CC-A542-4967-9B71-5A59FB326CDC}_2.png&quot;/&gt;&lt;left val=&quot;90&quot;/&gt;&lt;top val=&quot;33&quot;/&gt;&lt;width val=&quot;148&quot;/&gt;&lt;height val=&quot;19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56EEEECD-F906-489B-BC18-5715CEBC13FC}_2.png&quot;/&gt;&lt;left val=&quot;311&quot;/&gt;&lt;top val=&quot;199&quot;/&gt;&lt;width val=&quot;314&quot;/&gt;&lt;height val=&quot;3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DF45DB57-6387-48B5-B623-24173E121C1B}_2.png&quot;/&gt;&lt;left val=&quot;246&quot;/&gt;&lt;top val=&quot;84&quot;/&gt;&lt;width val=&quot;313&quot;/&gt;&lt;height val=&quot;34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4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0410C37-8608-4B56-AC2F-CE1713FB4F62}_2.png&quot;/&gt;&lt;left val=&quot;247&quot;/&gt;&lt;top val=&quot;114&quot;/&gt;&lt;width val=&quot;313&quot;/&gt;&lt;height val=&quot;74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5660F1-CB86-4715-8CD7-8562F346B818}&quot;/&gt;&lt;isInvalidForFieldText val=&quot;0&quot;/&gt;&lt;Image&gt;&lt;filename val=&quot;C:\Users\jvehlow\AppData\Local\Temp\PR\data\asimages\{B05660F1-CB86-4715-8CD7-8562F346B818}_2.png&quot;/&gt;&lt;left val=&quot;90&quot;/&gt;&lt;top val=&quot;33&quot;/&gt;&lt;width val=&quot;145&quot;/&gt;&lt;height val=&quot;190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D783253C-2E31-4380-B5EA-B6CC0CB1A96C}&quot;/&gt;&lt;isInvalidForFieldText val=&quot;0&quot;/&gt;&lt;Image&gt;&lt;filename val=&quot;C:\Users\jvehlow\AppData\Local\Temp\PR\data\asimages\{D783253C-2E31-4380-B5EA-B6CC0CB1A96C}_2.png&quot;/&gt;&lt;left val=&quot;257&quot;/&gt;&lt;top val=&quot;282&quot;/&gt;&lt;width val=&quot;313&quot;/&gt;&lt;height val=&quot;3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759AF747-45CD-4D01-A094-ED0287FCD875}_2.png&quot;/&gt;&lt;left val=&quot;244&quot;/&gt;&lt;top val=&quot;314&quot;/&gt;&lt;width val=&quot;313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14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7CF087A9-5417-49CF-B978-8DAF23511822}_2.png&quot;/&gt;&lt;left val=&quot;245&quot;/&gt;&lt;top val=&quot;345&quot;/&gt;&lt;width val=&quot;355&quot;/&gt;&lt;height val=&quot;74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A76247-AF71-4B24-A341-B2E896768D8B}&quot;/&gt;&lt;isInvalidForFieldText val=&quot;0&quot;/&gt;&lt;Image&gt;&lt;filename val=&quot;C:\Users\jvehlow\AppData\Local\Temp\PR\data\asimages\{2EA76247-AF71-4B24-A341-B2E896768D8B}_2.png&quot;/&gt;&lt;left val=&quot;96&quot;/&gt;&lt;top val=&quot;241&quot;/&gt;&lt;width val=&quot;138&quot;/&gt;&lt;height val=&quot;188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6D26956C-5082-49CB-BE6B-E4C93D5BEC77}&quot;/&gt;&lt;isInvalidForFieldText val=&quot;0&quot;/&gt;&lt;Image&gt;&lt;filename val=&quot;C:\Users\jvehlow\AppData\Local\Temp\PR\data\asimages\{6D26956C-5082-49CB-BE6B-E4C93D5BEC77}_2.png&quot;/&gt;&lt;left val=&quot;258&quot;/&gt;&lt;top val=&quot;57&quot;/&gt;&lt;width val=&quot;256&quot;/&gt;&lt;height val=&quot;2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Webcasts\YouthBuild MC3 Recordings\MC3 Webcast #1\edited\Slide 3.wav"/>
  <p:tag name="PPSNARRATION" val="2,1697301485,C:\Users\jvehlow\Desktop\Webcasts\April 2017 MC3 Webcasts_FINAL\MC3 Webcast #1-Intro to Building Trades_FINAL_20171006_pptx\Media.ppcx"/>
  <p:tag name="HTML_SHAPEINFO" val="&lt;SlideThumbPath val=&quot;Slide3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5&quot;/&gt;&lt;lineCharCount val=&quot;28&quot;/&gt;&lt;lineCharCount val=&quot;36&quot;/&gt;&lt;lineCharCount val=&quot;4&quot;/&gt;&lt;lineCharCount val=&quot;30&quot;/&gt;&lt;lineCharCount val=&quot;15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629F89D4-ACEC-4F5D-BBFC-3CE27549D071}_3.png&quot;/&gt;&lt;left val=&quot;26&quot;/&gt;&lt;top val=&quot;89&quot;/&gt;&lt;width val=&quot;554&quot;/&gt;&lt;height val=&quot;37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DB4928BE-460D-4A92-9188-6D070403AEC1}&quot;/&gt;&lt;isInvalidForFieldText val=&quot;0&quot;/&gt;&lt;Image&gt;&lt;filename val=&quot;C:\Users\jvehlow\AppData\Local\Temp\PR\data\asimages\{DB4928BE-460D-4A92-9188-6D070403AEC1}_3.png&quot;/&gt;&lt;left val=&quot;35&quot;/&gt;&lt;top val=&quot;16&quot;/&gt;&lt;width val=&quot;545&quot;/&gt;&lt;height val=&quot;6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4.wav"/>
  <p:tag name="PPSNARRATION" val="3,1697301485,C:\Users\jvehlow\Desktop\Webcasts\April 2017 MC3 Webcasts_FINAL\MC3 Webcast #1-Intro to Building Trades_FINAL_20171006_pptx\Media.ppcx"/>
  <p:tag name="HTML_SHAPEINFO" val="&lt;SlideThumbPath val=&quot;Slide4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DED9D7D9-8AD1-4FED-A027-2D1A9D2F3FD2}&quot;/&gt;&lt;isInvalidForFieldText val=&quot;0&quot;/&gt;&lt;Image&gt;&lt;filename val=&quot;C:\Users\jvehlow\AppData\Local\Temp\PR\data\asimages\{DED9D7D9-8AD1-4FED-A027-2D1A9D2F3FD2}_4.png&quot;/&gt;&lt;left val=&quot;35&quot;/&gt;&lt;top val=&quot;16&quot;/&gt;&lt;width val=&quot;545&quot;/&gt;&lt;height val=&quot;6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4&quot;/&gt;&lt;lineCharCount val=&quot;11&quot;/&gt;&lt;lineCharCount val=&quot;14&quot;/&gt;&lt;lineCharCount val=&quot;39&quot;/&gt;&lt;lineCharCount val=&quot;3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8230E09B-BB01-437D-A61F-22739B58B528}_4.png&quot;/&gt;&lt;left val=&quot;26&quot;/&gt;&lt;top val=&quot;89&quot;/&gt;&lt;width val=&quot;560&quot;/&gt;&lt;height val=&quot;372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5.wav"/>
  <p:tag name="PPSNARRATION" val="4,1697301485,C:\Users\jvehlow\Desktop\Webcasts\April 2017 MC3 Webcasts_FINAL\MC3 Webcast #1-Intro to Building Trades_FINAL_20171006_pptx\Media.ppcx"/>
  <p:tag name="HTML_SHAPEINFO" val="&lt;SlideThumbPath val=&quot;Slide5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EB91EC2C-E218-488A-8FCA-C233DAD24DD3}&quot;/&gt;&lt;isInvalidForFieldText val=&quot;0&quot;/&gt;&lt;Image&gt;&lt;filename val=&quot;C:\Users\jvehlow\AppData\Local\Temp\PR\data\asimages\{EB91EC2C-E218-488A-8FCA-C233DAD24DD3}_5.png&quot;/&gt;&lt;left val=&quot;103&quot;/&gt;&lt;top val=&quot;377&quot;/&gt;&lt;width val=&quot;432&quot;/&gt;&lt;height val=&quot;4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0CB5D-ED95-4FE9-A18A-A8BC67A28325}&quot;/&gt;&lt;isInvalidForFieldText val=&quot;0&quot;/&gt;&lt;Image&gt;&lt;filename val=&quot;C:\Users\jvehlow\AppData\Local\Temp\PR\data\asimages\{5B70CB5D-ED95-4FE9-A18A-A8BC67A28325}_5.png&quot;/&gt;&lt;left val=&quot;89&quot;/&gt;&lt;top val=&quot;38&quot;/&gt;&lt;width val=&quot;455&quot;/&gt;&lt;height val=&quot;34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6.wav"/>
  <p:tag name="PPSNARRATION" val="5,1697301485,C:\Users\jvehlow\Desktop\Webcasts\April 2017 MC3 Webcasts_FINAL\MC3 Webcast #1-Intro to Building Trades_FINAL_20171006_pptx\Media.ppcx"/>
  <p:tag name="HTML_SHAPEINFO" val="&lt;SlideThumbPath val=&quot;Slide6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8&quot;/&gt;&lt;/TableIndex&gt;&lt;/ShapeTextInfo&gt;"/>
  <p:tag name="PRESENTER_SHAPEINFO" val="&lt;ThreeDShapeInfo&gt;&lt;uuid val=&quot;{CCB2204D-43EB-42E1-AB0E-481C9082DC2A}&quot;/&gt;&lt;isInvalidForFieldText val=&quot;0&quot;/&gt;&lt;Image&gt;&lt;filename val=&quot;C:\Users\jvehlow\AppData\Local\Temp\PR\data\asimages\{CCB2204D-43EB-42E1-AB0E-481C9082DC2A}_6.png&quot;/&gt;&lt;left val=&quot;61&quot;/&gt;&lt;top val=&quot;11&quot;/&gt;&lt;width val=&quot;535&quot;/&gt;&lt;height val=&quot;6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0&quot;/&gt;&lt;lineCharCount val=&quot;1&quot;/&gt;&lt;lineCharCount val=&quot;1&quot;/&gt;&lt;lineCharCount val=&quot;31&quot;/&gt;&lt;lineCharCount val=&quot;1&quot;/&gt;&lt;lineChar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B94DEC3B-8E91-4650-AA65-B8D279BC299D}_6.png&quot;/&gt;&lt;left val=&quot;26&quot;/&gt;&lt;top val=&quot;112&quot;/&gt;&lt;width val=&quot;554&quot;/&gt;&lt;height val=&quot;350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7.wav"/>
  <p:tag name="PPSNARRATION" val="6,1697301485,C:\Users\jvehlow\Desktop\Webcasts\April 2017 MC3 Webcasts_FINAL\MC3 Webcast #1-Intro to Building Trades_FINAL_20171006_pptx\Media.ppcx"/>
  <p:tag name="HTML_SHAPEINFO" val="&lt;SlideThumbPath val=&quot;Slide7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11&quot;/&gt;&lt;/TableIndex&gt;&lt;/ShapeTextInfo&gt;"/>
  <p:tag name="PRESENTER_SHAPEINFO" val="&lt;ThreeDShapeInfo&gt;&lt;uuid val=&quot;{28EC5ECA-889C-4037-A42F-9A6BF9FFD89F}&quot;/&gt;&lt;isInvalidForFieldText val=&quot;0&quot;/&gt;&lt;Image&gt;&lt;filename val=&quot;C:\Users\jvehlow\AppData\Local\Temp\PR\data\asimages\{28EC5ECA-889C-4037-A42F-9A6BF9FFD89F}_7.png&quot;/&gt;&lt;left val=&quot;92&quot;/&gt;&lt;top val=&quot;10&quot;/&gt;&lt;width val=&quot;487&quot;/&gt;&lt;height val=&quot;68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9&quot;/&gt;&lt;lineCharCount val=&quot;25&quot;/&gt;&lt;lineCharCount val=&quot;37&quot;/&gt;&lt;lineCharCount val=&quot;11&quot;/&gt;&lt;lineCharCount val=&quot;30&quot;/&gt;&lt;lineCharCount val=&quot;32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0288ED06-516B-4400-911D-238F78EFDBCF}_7.png&quot;/&gt;&lt;left val=&quot;27&quot;/&gt;&lt;top val=&quot;90&quot;/&gt;&lt;width val=&quot;553&quot;/&gt;&lt;height val=&quot;37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8.wav"/>
  <p:tag name="PPSNARRATION" val="7,1697301485,C:\Users\jvehlow\Desktop\Webcasts\April 2017 MC3 Webcasts_FINAL\MC3 Webcast #1-Intro to Building Trades_FINAL_20171006_pptx\Media.ppcx"/>
  <p:tag name="HTML_SHAPEINFO" val="&lt;SlideThumbPath val=&quot;Slide8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  <p:tag name="PRESENTER_SHAPEINFO" val="&lt;ThreeDShapeInfo&gt;&lt;uuid val=&quot;{B4ACC6C3-4899-498D-859A-4E34DBA27BE6}&quot;/&gt;&lt;isInvalidForFieldText val=&quot;0&quot;/&gt;&lt;Image&gt;&lt;filename val=&quot;C:\Users\jvehlow\AppData\Local\Temp\PR\data\asimages\{B4ACC6C3-4899-498D-859A-4E34DBA27BE6}_8.png&quot;/&gt;&lt;left val=&quot;92&quot;/&gt;&lt;top val=&quot;10&quot;/&gt;&lt;width val=&quot;487&quot;/&gt;&lt;height val=&quot;68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0&quot;/&gt;&lt;lineCharCount val=&quot;11&quot;/&gt;&lt;lineCharCount val=&quot;1&quot;/&gt;&lt;lineCharCount val=&quot;39&quot;/&gt;&lt;lineCharCount val=&quot;30&quot;/&gt;&lt;lineCharCount val=&quot;1&quot;/&gt;&lt;lineCharCount val=&quot;3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E486D954-839E-43E7-B440-ACC24C3BC685}_8.png&quot;/&gt;&lt;left val=&quot;27&quot;/&gt;&lt;top val=&quot;90&quot;/&gt;&lt;width val=&quot;568&quot;/&gt;&lt;height val=&quot;3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9.wav"/>
  <p:tag name="PPSNARRATION" val="8,1697301485,C:\Users\jvehlow\Desktop\Webcasts\April 2017 MC3 Webcasts_FINAL\MC3 Webcast #1-Intro to Building Trades_FINAL_20171006_pptx\Media.ppcx"/>
  <p:tag name="HTML_SHAPEINFO" val="&lt;SlideThumbPath val=&quot;Slide9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25&quot;/&gt;&lt;/TableIndex&gt;&lt;/ShapeTextInfo&gt;"/>
  <p:tag name="PRESENTER_SHAPEINFO" val="&lt;ThreeDShapeInfo&gt;&lt;uuid val=&quot;{13B51008-7E3B-43D3-BD45-06A8E7B46BD9}&quot;/&gt;&lt;isInvalidForFieldText val=&quot;0&quot;/&gt;&lt;Image&gt;&lt;filename val=&quot;C:\Users\jvehlow\AppData\Local\Temp\PR\data\asimages\{13B51008-7E3B-43D3-BD45-06A8E7B46BD9}_9.png&quot;/&gt;&lt;left val=&quot;92&quot;/&gt;&lt;top val=&quot;14&quot;/&gt;&lt;width val=&quot;487&quot;/&gt;&lt;height val=&quot;6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4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50&quot;/&gt;&lt;lineCharCount val=&quot;19&quot;/&gt;&lt;lineCharCount val=&quot;1&quot;/&gt;&lt;lineCharCount val=&quot;42&quot;/&gt;&lt;lineCharCount val=&quot;1&quot;/&gt;&lt;lineCharCount val=&quot;49&quot;/&gt;&lt;lineCharCount val=&quot;47&quot;/&gt;&lt;lineCharCount val=&quot;1&quot;/&gt;&lt;lineCharCount val=&quot;46&quot;/&gt;&lt;lineCharCount val=&quot;22&quot;/&gt;&lt;lineCharCount val=&quot;1&quot;/&gt;&lt;lineCharCount val=&quot;57&quot;/&gt;&lt;lineCharCount val=&quot;27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0C8F122C-9026-405C-83BA-60686328DE2C}_9.png&quot;/&gt;&lt;left val=&quot;30&quot;/&gt;&lt;top val=&quot;85&quot;/&gt;&lt;width val=&quot;600&quot;/&gt;&lt;height val=&quot;38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10.wav"/>
  <p:tag name="PPSNARRATION" val="9,1697301485,C:\Users\jvehlow\Desktop\Webcasts\April 2017 MC3 Webcasts_FINAL\MC3 Webcast #1-Intro to Building Trades_FINAL_20171006_pptx\Media.ppcx"/>
  <p:tag name="HTML_SHAPEINFO" val="&lt;SlideThumbPath val=&quot;Slide10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9&quot;/&gt;&lt;/TableIndex&gt;&lt;/ShapeTextInfo&gt;"/>
  <p:tag name="PRESENTER_SHAPEINFO" val="&lt;ThreeDShapeInfo&gt;&lt;uuid val=&quot;{1219DF3B-63D8-47D6-905F-7FCAD4DA1116}&quot;/&gt;&lt;isInvalidForFieldText val=&quot;0&quot;/&gt;&lt;Image&gt;&lt;filename val=&quot;C:\Users\jvehlow\AppData\Local\Temp\PR\data\asimages\{1219DF3B-63D8-47D6-905F-7FCAD4DA1116}_10.png&quot;/&gt;&lt;left val=&quot;92&quot;/&gt;&lt;top val=&quot;14&quot;/&gt;&lt;width val=&quot;487&quot;/&gt;&lt;height val=&quot;6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6&quot;/&gt;&lt;lineCharCount val=&quot;22&quot;/&gt;&lt;lineCharCount val=&quot;1&quot;/&gt;&lt;lineCharCount val=&quot;35&quot;/&gt;&lt;lineCharCount val=&quot;32&quot;/&gt;&lt;lineCharCount val=&quot;8&quot;/&gt;&lt;lineCharCount val=&quot;1&quot;/&gt;&lt;lineCharCount val=&quot;31&quot;/&gt;&lt;lineCharCount val=&quot;27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7AD9DCF-2C1E-48F8-8F78-D8A5E883FFFB}_10.png&quot;/&gt;&lt;left val=&quot;27&quot;/&gt;&lt;top val=&quot;90&quot;/&gt;&lt;width val=&quot;520&quot;/&gt;&lt;height val=&quot;35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11.wav"/>
  <p:tag name="PPSNARRATION" val="10,1697301485,C:\Users\jvehlow\Desktop\Webcasts\April 2017 MC3 Webcasts_FINAL\MC3 Webcast #1-Intro to Building Trades_FINAL_20171006_pptx\Media.ppcx"/>
  <p:tag name="HTML_SHAPEINFO" val="&lt;SlideThumbPath val=&quot;Slide11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1&quot;/&gt;&lt;lineCharCount val=&quot;39&quot;/&gt;&lt;lineCharCount val=&quot;13&quot;/&gt;&lt;lineCharCount val=&quot;26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6E5F52CA-98DD-45B1-83D1-371CC93DAAF6}_11.png&quot;/&gt;&lt;left val=&quot;204&quot;/&gt;&lt;top val=&quot;255&quot;/&gt;&lt;width val=&quot;435&quot;/&gt;&lt;height val=&quot;120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5&quot;/&gt;&lt;lineCharCount val=&quot;16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2C8EDF88-DF49-4F03-B7C9-DF27EDBEF655}_11.png&quot;/&gt;&lt;left val=&quot;204&quot;/&gt;&lt;top val=&quot;109&quot;/&gt;&lt;width val=&quot;435&quot;/&gt;&lt;height val=&quot;120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26201A27-7059-4B74-AEBF-B9425C47D6BA}_11.png&quot;/&gt;&lt;left val=&quot;562&quot;/&gt;&lt;top val=&quot;494&quot;/&gt;&lt;width val=&quot;29&quot;/&gt;&lt;height val=&quot;12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YouthBuild MC3 Recordings\MC3 Webcast #1\edited\Slide 12.wav"/>
  <p:tag name="PPSNARRATION" val="11,1697301485,C:\Users\jvehlow\Desktop\Webcasts\April 2017 MC3 Webcasts_FINAL\MC3 Webcast #1-Intro to Building Trades_FINAL_20171006_pptx\Media.ppcx"/>
  <p:tag name="HTML_SHAPEINFO" val="&lt;SlideThumbPath val=&quot;Slide12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7003DD49-CC62-47A6-A9E8-E3A8D105ECA3}_12.png&quot;/&gt;&lt;left val=&quot;35&quot;/&gt;&lt;top val=&quot;16&quot;/&gt;&lt;width val=&quot;545&quot;/&gt;&lt;height val=&quot;6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265</Words>
  <Application>Microsoft Office PowerPoint</Application>
  <PresentationFormat>On-screen Show (4:3)</PresentationFormat>
  <Paragraphs>67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Impact</vt:lpstr>
      <vt:lpstr>Myriad Pro</vt:lpstr>
      <vt:lpstr>Myriad Pro Cond</vt:lpstr>
      <vt:lpstr>Times New Roman</vt:lpstr>
      <vt:lpstr>Wingdings</vt:lpstr>
      <vt:lpstr>Office Theme</vt:lpstr>
      <vt:lpstr>Introduction to the Building Trades Multi-Craft Core Curriculum</vt:lpstr>
      <vt:lpstr>Introduction</vt:lpstr>
      <vt:lpstr>Today’s Objectives</vt:lpstr>
      <vt:lpstr>Basic Elements of the MC3</vt:lpstr>
      <vt:lpstr>The Multi-craft Core Curriculum</vt:lpstr>
      <vt:lpstr>Pillars of the MC3 Coordinators Training</vt:lpstr>
      <vt:lpstr>Benefits of MC3, Building Trades Perspective</vt:lpstr>
      <vt:lpstr>Benefits of MC3, YouthBuild Perspective</vt:lpstr>
      <vt:lpstr>Pre-Apprenticeship Program Strategies  (WIOA Final Rule 681.480)</vt:lpstr>
      <vt:lpstr>Becoming an MC3 Program:  Steps for YouthBuild grantees</vt:lpstr>
      <vt:lpstr>Contact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Jonathan Vehlow</cp:lastModifiedBy>
  <cp:revision>220</cp:revision>
  <dcterms:created xsi:type="dcterms:W3CDTF">2014-04-10T03:33:57Z</dcterms:created>
  <dcterms:modified xsi:type="dcterms:W3CDTF">2017-10-06T17:01:30Z</dcterms:modified>
</cp:coreProperties>
</file>