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30"/>
  </p:notesMasterIdLst>
  <p:sldIdLst>
    <p:sldId id="256" r:id="rId2"/>
    <p:sldId id="261" r:id="rId3"/>
    <p:sldId id="264" r:id="rId4"/>
    <p:sldId id="266" r:id="rId5"/>
    <p:sldId id="286" r:id="rId6"/>
    <p:sldId id="287" r:id="rId7"/>
    <p:sldId id="271" r:id="rId8"/>
    <p:sldId id="295" r:id="rId9"/>
    <p:sldId id="296" r:id="rId10"/>
    <p:sldId id="297" r:id="rId11"/>
    <p:sldId id="307" r:id="rId12"/>
    <p:sldId id="292" r:id="rId13"/>
    <p:sldId id="289" r:id="rId14"/>
    <p:sldId id="290" r:id="rId15"/>
    <p:sldId id="298" r:id="rId16"/>
    <p:sldId id="306" r:id="rId17"/>
    <p:sldId id="308" r:id="rId18"/>
    <p:sldId id="301" r:id="rId19"/>
    <p:sldId id="302" r:id="rId20"/>
    <p:sldId id="304" r:id="rId21"/>
    <p:sldId id="303" r:id="rId22"/>
    <p:sldId id="305" r:id="rId23"/>
    <p:sldId id="276" r:id="rId24"/>
    <p:sldId id="278" r:id="rId25"/>
    <p:sldId id="279" r:id="rId26"/>
    <p:sldId id="281" r:id="rId27"/>
    <p:sldId id="283" r:id="rId28"/>
    <p:sldId id="262" r:id="rId29"/>
  </p:sldIdLst>
  <p:sldSz cx="9144000" cy="6858000" type="screen4x3"/>
  <p:notesSz cx="7010400" cy="92964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474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0" autoAdjust="0"/>
    <p:restoredTop sz="99728" autoAdjust="0"/>
  </p:normalViewPr>
  <p:slideViewPr>
    <p:cSldViewPr>
      <p:cViewPr>
        <p:scale>
          <a:sx n="90" d="100"/>
          <a:sy n="90" d="100"/>
        </p:scale>
        <p:origin x="-1404" y="-27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r>
            <a:rPr lang="en-US" sz="2400" dirty="0" smtClean="0">
              <a:solidFill>
                <a:srgbClr val="FF0000"/>
              </a:solidFill>
            </a:rPr>
            <a:t>Working with the local Public Workforce System </a:t>
          </a:r>
        </a:p>
        <a:p>
          <a:r>
            <a:rPr lang="en-US" sz="2400" dirty="0" smtClean="0">
              <a:solidFill>
                <a:srgbClr val="FF0000"/>
              </a:solidFill>
            </a:rPr>
            <a:t>has been a </a:t>
          </a:r>
          <a:r>
            <a:rPr lang="en-US" sz="2400" b="1" i="1" dirty="0" smtClean="0">
              <a:solidFill>
                <a:srgbClr val="FF0000"/>
              </a:solidFill>
            </a:rPr>
            <a:t>very</a:t>
          </a:r>
          <a:r>
            <a:rPr lang="en-US" sz="2400" dirty="0" smtClean="0">
              <a:solidFill>
                <a:srgbClr val="FF0000"/>
              </a:solidFill>
            </a:rPr>
            <a:t> positive experience.</a:t>
          </a:r>
          <a:endParaRPr lang="en-US" sz="2400" dirty="0">
            <a:solidFill>
              <a:srgbClr val="FF0000"/>
            </a:solidFill>
            <a:latin typeface="Arial" pitchFamily="34" charset="0"/>
            <a:cs typeface="Arial" pitchFamily="34" charset="0"/>
          </a:endParaRP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t>
        <a:bodyPr/>
        <a:lstStyle/>
        <a:p>
          <a:endParaRPr lang="en-US"/>
        </a:p>
      </dgm:t>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04969" custLinFactNeighborX="-190" custLinFactNeighborY="-13254"/>
      <dgm:spPr/>
      <dgm:t>
        <a:bodyPr/>
        <a:lstStyle/>
        <a:p>
          <a:endParaRPr lang="en-US"/>
        </a:p>
      </dgm:t>
    </dgm:pt>
    <dgm:pt modelId="{326860F1-B8CF-451E-A26A-39B929BC3F19}" type="pres">
      <dgm:prSet presAssocID="{FC9D8059-D2E0-4C91-8D8D-A79D1FB79854}" presName="rootConnector" presStyleLbl="node1" presStyleIdx="0" presStyleCnt="1"/>
      <dgm:spPr/>
      <dgm:t>
        <a:bodyPr/>
        <a:lstStyle/>
        <a:p>
          <a:endParaRPr lang="en-US"/>
        </a:p>
      </dgm:t>
    </dgm:pt>
    <dgm:pt modelId="{2E4345B9-8324-4DBE-9681-CF7D074FAF45}" type="pres">
      <dgm:prSet presAssocID="{FC9D8059-D2E0-4C91-8D8D-A79D1FB79854}" presName="childShape" presStyleCnt="0"/>
      <dgm:spPr/>
    </dgm:pt>
  </dgm:ptLst>
  <dgm:cxnLst>
    <dgm:cxn modelId="{20F3428F-06C6-4EC9-8B3D-6E6D2EB934E9}" type="presOf" srcId="{FC9D8059-D2E0-4C91-8D8D-A79D1FB79854}" destId="{7A996C81-500F-4B1F-B5A4-1B476941A02A}" srcOrd="0" destOrd="0" presId="urn:microsoft.com/office/officeart/2005/8/layout/hierarchy3"/>
    <dgm:cxn modelId="{55DB9B9B-AD9C-44DD-824F-2875EBBDAAF7}" type="presOf" srcId="{FC9D8059-D2E0-4C91-8D8D-A79D1FB79854}" destId="{326860F1-B8CF-451E-A26A-39B929BC3F19}" srcOrd="1" destOrd="0" presId="urn:microsoft.com/office/officeart/2005/8/layout/hierarchy3"/>
    <dgm:cxn modelId="{B0542320-1ACE-40DC-8A28-1279388B3948}" srcId="{9F318CA6-08AB-4ABE-B349-676605B65D6C}" destId="{FC9D8059-D2E0-4C91-8D8D-A79D1FB79854}" srcOrd="0" destOrd="0" parTransId="{B4C1CCFE-FE1F-4EA9-A040-FFA594C8966E}" sibTransId="{7D8C7A49-846B-425A-A372-DA2BF28DA196}"/>
    <dgm:cxn modelId="{A6840EE9-A52B-404B-9CD5-36FFAE6919B1}" type="presOf" srcId="{9F318CA6-08AB-4ABE-B349-676605B65D6C}" destId="{855749C9-25BC-45AC-B787-9457C050449F}" srcOrd="0" destOrd="0" presId="urn:microsoft.com/office/officeart/2005/8/layout/hierarchy3"/>
    <dgm:cxn modelId="{5234C1EB-3E33-42A0-84A2-A7E2A0D469F5}" type="presParOf" srcId="{855749C9-25BC-45AC-B787-9457C050449F}" destId="{1E4DC371-F7C6-47CE-B90E-1AFFF13B3F0E}" srcOrd="0" destOrd="0" presId="urn:microsoft.com/office/officeart/2005/8/layout/hierarchy3"/>
    <dgm:cxn modelId="{0D299052-7232-42F8-94E0-4E274DA8F2A4}" type="presParOf" srcId="{1E4DC371-F7C6-47CE-B90E-1AFFF13B3F0E}" destId="{77B1561D-399D-4DFB-9AB8-7B690400EE7B}" srcOrd="0" destOrd="0" presId="urn:microsoft.com/office/officeart/2005/8/layout/hierarchy3"/>
    <dgm:cxn modelId="{A37D21E1-6412-4934-85D5-D796126AEF32}" type="presParOf" srcId="{77B1561D-399D-4DFB-9AB8-7B690400EE7B}" destId="{7A996C81-500F-4B1F-B5A4-1B476941A02A}" srcOrd="0" destOrd="0" presId="urn:microsoft.com/office/officeart/2005/8/layout/hierarchy3"/>
    <dgm:cxn modelId="{34C6A8DC-F5C8-46B9-959B-4A27E3302A69}" type="presParOf" srcId="{77B1561D-399D-4DFB-9AB8-7B690400EE7B}" destId="{326860F1-B8CF-451E-A26A-39B929BC3F19}" srcOrd="1" destOrd="0" presId="urn:microsoft.com/office/officeart/2005/8/layout/hierarchy3"/>
    <dgm:cxn modelId="{73B645E1-D6F2-45CC-A815-14DE67DCB973}"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r>
            <a:rPr lang="en-US" sz="2400" dirty="0" smtClean="0">
              <a:solidFill>
                <a:srgbClr val="FF0000"/>
              </a:solidFill>
            </a:rPr>
            <a:t>Our project has used the Public Workforce System </a:t>
          </a:r>
        </a:p>
        <a:p>
          <a:r>
            <a:rPr lang="en-US" sz="2400" dirty="0" smtClean="0">
              <a:solidFill>
                <a:srgbClr val="FF0000"/>
              </a:solidFill>
            </a:rPr>
            <a:t>as a great source for:</a:t>
          </a:r>
          <a:endParaRPr lang="en-US" sz="1700" dirty="0">
            <a:solidFill>
              <a:srgbClr val="FF0000"/>
            </a:solidFill>
            <a:latin typeface="Arial" pitchFamily="34" charset="0"/>
            <a:cs typeface="Arial" pitchFamily="34" charset="0"/>
          </a:endParaRP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t>
        <a:bodyPr/>
        <a:lstStyle/>
        <a:p>
          <a:endParaRPr lang="en-US"/>
        </a:p>
      </dgm:t>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04969" custLinFactNeighborX="-190" custLinFactNeighborY="-13254"/>
      <dgm:spPr/>
      <dgm:t>
        <a:bodyPr/>
        <a:lstStyle/>
        <a:p>
          <a:endParaRPr lang="en-US"/>
        </a:p>
      </dgm:t>
    </dgm:pt>
    <dgm:pt modelId="{326860F1-B8CF-451E-A26A-39B929BC3F19}" type="pres">
      <dgm:prSet presAssocID="{FC9D8059-D2E0-4C91-8D8D-A79D1FB79854}" presName="rootConnector" presStyleLbl="node1" presStyleIdx="0" presStyleCnt="1"/>
      <dgm:spPr/>
      <dgm:t>
        <a:bodyPr/>
        <a:lstStyle/>
        <a:p>
          <a:endParaRPr lang="en-US"/>
        </a:p>
      </dgm:t>
    </dgm:pt>
    <dgm:pt modelId="{2E4345B9-8324-4DBE-9681-CF7D074FAF45}" type="pres">
      <dgm:prSet presAssocID="{FC9D8059-D2E0-4C91-8D8D-A79D1FB79854}" presName="childShape" presStyleCnt="0"/>
      <dgm:spPr/>
    </dgm:pt>
  </dgm:ptLst>
  <dgm:cxnLst>
    <dgm:cxn modelId="{37605970-5486-4771-8E48-0528D378B58E}" type="presOf" srcId="{FC9D8059-D2E0-4C91-8D8D-A79D1FB79854}" destId="{7A996C81-500F-4B1F-B5A4-1B476941A02A}" srcOrd="0" destOrd="0" presId="urn:microsoft.com/office/officeart/2005/8/layout/hierarchy3"/>
    <dgm:cxn modelId="{44E76102-A930-4D7D-98CE-F5BE6DB22A3A}" type="presOf" srcId="{FC9D8059-D2E0-4C91-8D8D-A79D1FB79854}" destId="{326860F1-B8CF-451E-A26A-39B929BC3F19}" srcOrd="1" destOrd="0" presId="urn:microsoft.com/office/officeart/2005/8/layout/hierarchy3"/>
    <dgm:cxn modelId="{B0542320-1ACE-40DC-8A28-1279388B3948}" srcId="{9F318CA6-08AB-4ABE-B349-676605B65D6C}" destId="{FC9D8059-D2E0-4C91-8D8D-A79D1FB79854}" srcOrd="0" destOrd="0" parTransId="{B4C1CCFE-FE1F-4EA9-A040-FFA594C8966E}" sibTransId="{7D8C7A49-846B-425A-A372-DA2BF28DA196}"/>
    <dgm:cxn modelId="{2F4BE4D5-A2EF-4C27-AF2D-C63478FBD175}" type="presOf" srcId="{9F318CA6-08AB-4ABE-B349-676605B65D6C}" destId="{855749C9-25BC-45AC-B787-9457C050449F}" srcOrd="0" destOrd="0" presId="urn:microsoft.com/office/officeart/2005/8/layout/hierarchy3"/>
    <dgm:cxn modelId="{7923C3D5-A07D-4C5E-BE6E-073994F3EAB3}" type="presParOf" srcId="{855749C9-25BC-45AC-B787-9457C050449F}" destId="{1E4DC371-F7C6-47CE-B90E-1AFFF13B3F0E}" srcOrd="0" destOrd="0" presId="urn:microsoft.com/office/officeart/2005/8/layout/hierarchy3"/>
    <dgm:cxn modelId="{4AFC7F82-35E2-4DC2-B3D7-813F4B899C74}" type="presParOf" srcId="{1E4DC371-F7C6-47CE-B90E-1AFFF13B3F0E}" destId="{77B1561D-399D-4DFB-9AB8-7B690400EE7B}" srcOrd="0" destOrd="0" presId="urn:microsoft.com/office/officeart/2005/8/layout/hierarchy3"/>
    <dgm:cxn modelId="{22E9C722-9E9E-45FF-9639-3D784C8F8051}" type="presParOf" srcId="{77B1561D-399D-4DFB-9AB8-7B690400EE7B}" destId="{7A996C81-500F-4B1F-B5A4-1B476941A02A}" srcOrd="0" destOrd="0" presId="urn:microsoft.com/office/officeart/2005/8/layout/hierarchy3"/>
    <dgm:cxn modelId="{58FFF5D8-3951-4795-AFF4-5AC0D65A5CE5}" type="presParOf" srcId="{77B1561D-399D-4DFB-9AB8-7B690400EE7B}" destId="{326860F1-B8CF-451E-A26A-39B929BC3F19}" srcOrd="1" destOrd="0" presId="urn:microsoft.com/office/officeart/2005/8/layout/hierarchy3"/>
    <dgm:cxn modelId="{304FB213-76A3-4762-8B3B-7A19CD9B78EC}"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2D001D-BF1D-4FB1-8B24-D6C2BB021B1F}"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en-US"/>
        </a:p>
      </dgm:t>
    </dgm:pt>
    <dgm:pt modelId="{690A60C2-43BD-4521-870E-5D9F5A45C849}">
      <dgm:prSet phldrT="[Text]" custT="1"/>
      <dgm:spPr/>
      <dgm:t>
        <a:bodyPr/>
        <a:lstStyle/>
        <a:p>
          <a:r>
            <a:rPr lang="en-US" sz="2800" u="none" dirty="0" smtClean="0">
              <a:latin typeface="Perpetua Titling MT" panose="02020502060505020804" pitchFamily="18" charset="0"/>
            </a:rPr>
            <a:t>One Point of contact </a:t>
          </a:r>
        </a:p>
        <a:p>
          <a:r>
            <a:rPr lang="en-US" sz="1800" dirty="0" smtClean="0">
              <a:solidFill>
                <a:schemeClr val="tx1">
                  <a:lumMod val="85000"/>
                  <a:lumOff val="15000"/>
                </a:schemeClr>
              </a:solidFill>
              <a:latin typeface="Perpetua Titling MT" panose="02020502060505020804" pitchFamily="18" charset="0"/>
            </a:rPr>
            <a:t>Sector specific support</a:t>
          </a:r>
        </a:p>
        <a:p>
          <a:r>
            <a:rPr lang="en-US" sz="1800" dirty="0" smtClean="0">
              <a:solidFill>
                <a:schemeClr val="tx1">
                  <a:lumMod val="85000"/>
                  <a:lumOff val="15000"/>
                </a:schemeClr>
              </a:solidFill>
              <a:latin typeface="Perpetua Titling MT" panose="02020502060505020804" pitchFamily="18" charset="0"/>
            </a:rPr>
            <a:t>Focused goals </a:t>
          </a:r>
          <a:endParaRPr lang="en-US" sz="1800" dirty="0">
            <a:solidFill>
              <a:schemeClr val="tx1">
                <a:lumMod val="85000"/>
                <a:lumOff val="15000"/>
              </a:schemeClr>
            </a:solidFill>
            <a:latin typeface="Perpetua Titling MT" panose="02020502060505020804" pitchFamily="18" charset="0"/>
          </a:endParaRPr>
        </a:p>
      </dgm:t>
    </dgm:pt>
    <dgm:pt modelId="{F7B32D64-A677-43F0-9819-16A48C3065E4}" type="parTrans" cxnId="{40735E39-132B-43F9-A83E-33B370AB7E21}">
      <dgm:prSet/>
      <dgm:spPr/>
      <dgm:t>
        <a:bodyPr/>
        <a:lstStyle/>
        <a:p>
          <a:endParaRPr lang="en-US"/>
        </a:p>
      </dgm:t>
    </dgm:pt>
    <dgm:pt modelId="{2DA106D5-5213-4C83-803B-A8056E225189}" type="sibTrans" cxnId="{40735E39-132B-43F9-A83E-33B370AB7E21}">
      <dgm:prSet/>
      <dgm:spPr/>
      <dgm:t>
        <a:bodyPr/>
        <a:lstStyle/>
        <a:p>
          <a:endParaRPr lang="en-US"/>
        </a:p>
      </dgm:t>
    </dgm:pt>
    <dgm:pt modelId="{F2C1D5B1-BD73-4845-A34C-6D50208FB60F}">
      <dgm:prSet phldrT="[Text]" phldr="1"/>
      <dgm:spPr/>
      <dgm:t>
        <a:bodyPr/>
        <a:lstStyle/>
        <a:p>
          <a:endParaRPr lang="en-US"/>
        </a:p>
      </dgm:t>
    </dgm:pt>
    <dgm:pt modelId="{53060B06-0D76-49E9-B99E-D0CFA53D5A75}" type="parTrans" cxnId="{CA112459-C168-4E5A-8243-7D7C5C3FAEBD}">
      <dgm:prSet/>
      <dgm:spPr/>
      <dgm:t>
        <a:bodyPr/>
        <a:lstStyle/>
        <a:p>
          <a:endParaRPr lang="en-US"/>
        </a:p>
      </dgm:t>
    </dgm:pt>
    <dgm:pt modelId="{21A811C9-ACB9-4DDA-AB7C-99ACF01C0264}" type="sibTrans" cxnId="{CA112459-C168-4E5A-8243-7D7C5C3FAEBD}">
      <dgm:prSet/>
      <dgm:spPr/>
      <dgm:t>
        <a:bodyPr/>
        <a:lstStyle/>
        <a:p>
          <a:endParaRPr lang="en-US"/>
        </a:p>
      </dgm:t>
    </dgm:pt>
    <dgm:pt modelId="{10121665-CA94-4D2D-8B27-0183B435FA25}">
      <dgm:prSet phldrT="[Text]" phldr="1"/>
      <dgm:spPr/>
      <dgm:t>
        <a:bodyPr/>
        <a:lstStyle/>
        <a:p>
          <a:endParaRPr lang="en-US"/>
        </a:p>
      </dgm:t>
    </dgm:pt>
    <dgm:pt modelId="{865D5658-700F-4C31-B788-AA0B37E7D78F}" type="parTrans" cxnId="{2B2A6327-8AD7-4A92-961C-1CDA8ED9FB8D}">
      <dgm:prSet/>
      <dgm:spPr/>
      <dgm:t>
        <a:bodyPr/>
        <a:lstStyle/>
        <a:p>
          <a:endParaRPr lang="en-US"/>
        </a:p>
      </dgm:t>
    </dgm:pt>
    <dgm:pt modelId="{E4D0BAE7-498A-4F0E-B9E8-263CAC64F30C}" type="sibTrans" cxnId="{2B2A6327-8AD7-4A92-961C-1CDA8ED9FB8D}">
      <dgm:prSet/>
      <dgm:spPr/>
      <dgm:t>
        <a:bodyPr/>
        <a:lstStyle/>
        <a:p>
          <a:endParaRPr lang="en-US"/>
        </a:p>
      </dgm:t>
    </dgm:pt>
    <dgm:pt modelId="{1A1B7951-C365-4398-9F43-916CE0BBDD4F}">
      <dgm:prSet phldrT="[Text]" phldr="1"/>
      <dgm:spPr/>
      <dgm:t>
        <a:bodyPr/>
        <a:lstStyle/>
        <a:p>
          <a:endParaRPr lang="en-US"/>
        </a:p>
      </dgm:t>
    </dgm:pt>
    <dgm:pt modelId="{06FAA0B9-41AF-47D8-A325-662F5516AD4B}" type="parTrans" cxnId="{EC4645DE-85CA-49CC-8795-F9981B532056}">
      <dgm:prSet/>
      <dgm:spPr/>
      <dgm:t>
        <a:bodyPr/>
        <a:lstStyle/>
        <a:p>
          <a:endParaRPr lang="en-US"/>
        </a:p>
      </dgm:t>
    </dgm:pt>
    <dgm:pt modelId="{27B7C0AA-FB56-4C2D-9C27-C6FF12481AF6}" type="sibTrans" cxnId="{EC4645DE-85CA-49CC-8795-F9981B532056}">
      <dgm:prSet/>
      <dgm:spPr/>
      <dgm:t>
        <a:bodyPr/>
        <a:lstStyle/>
        <a:p>
          <a:endParaRPr lang="en-US"/>
        </a:p>
      </dgm:t>
    </dgm:pt>
    <dgm:pt modelId="{D09F9DD3-2F6D-4B29-9841-223BD548CDB4}">
      <dgm:prSet phldrT="[Text]" phldr="1"/>
      <dgm:spPr/>
      <dgm:t>
        <a:bodyPr/>
        <a:lstStyle/>
        <a:p>
          <a:endParaRPr lang="en-US"/>
        </a:p>
      </dgm:t>
    </dgm:pt>
    <dgm:pt modelId="{D11061E1-3A4B-4721-800D-1FCA186F8ED9}" type="parTrans" cxnId="{BDBB340C-D6C3-4C01-B94C-F62D23C18A35}">
      <dgm:prSet/>
      <dgm:spPr/>
      <dgm:t>
        <a:bodyPr/>
        <a:lstStyle/>
        <a:p>
          <a:endParaRPr lang="en-US"/>
        </a:p>
      </dgm:t>
    </dgm:pt>
    <dgm:pt modelId="{CF5D9349-696E-40A0-BB03-74411CDE67E4}" type="sibTrans" cxnId="{BDBB340C-D6C3-4C01-B94C-F62D23C18A35}">
      <dgm:prSet/>
      <dgm:spPr/>
      <dgm:t>
        <a:bodyPr/>
        <a:lstStyle/>
        <a:p>
          <a:endParaRPr lang="en-US"/>
        </a:p>
      </dgm:t>
    </dgm:pt>
    <dgm:pt modelId="{532F1D62-108E-419F-8A0F-5EFA89F050F1}">
      <dgm:prSet phldrT="[Text]" phldr="1"/>
      <dgm:spPr/>
      <dgm:t>
        <a:bodyPr/>
        <a:lstStyle/>
        <a:p>
          <a:endParaRPr lang="en-US"/>
        </a:p>
      </dgm:t>
    </dgm:pt>
    <dgm:pt modelId="{C0DF5DAD-3C68-49B7-B340-474CA95AA7A8}" type="parTrans" cxnId="{13708B47-1B28-48D7-AD8A-B7A0AE92C8EB}">
      <dgm:prSet/>
      <dgm:spPr/>
      <dgm:t>
        <a:bodyPr/>
        <a:lstStyle/>
        <a:p>
          <a:endParaRPr lang="en-US"/>
        </a:p>
      </dgm:t>
    </dgm:pt>
    <dgm:pt modelId="{4CF3432F-5D4D-4A4F-BC1D-3DCCDEAF555D}" type="sibTrans" cxnId="{13708B47-1B28-48D7-AD8A-B7A0AE92C8EB}">
      <dgm:prSet/>
      <dgm:spPr/>
      <dgm:t>
        <a:bodyPr/>
        <a:lstStyle/>
        <a:p>
          <a:endParaRPr lang="en-US"/>
        </a:p>
      </dgm:t>
    </dgm:pt>
    <dgm:pt modelId="{7743EAA9-1B57-46A5-990A-D28211837865}">
      <dgm:prSet phldrT="[Text]" phldr="1"/>
      <dgm:spPr/>
      <dgm:t>
        <a:bodyPr/>
        <a:lstStyle/>
        <a:p>
          <a:endParaRPr lang="en-US"/>
        </a:p>
      </dgm:t>
    </dgm:pt>
    <dgm:pt modelId="{FAF3B350-B304-4F2D-A7B4-93B428851336}" type="parTrans" cxnId="{3CAF5DBA-894B-44EC-A8ED-13773CFAA5E1}">
      <dgm:prSet/>
      <dgm:spPr/>
      <dgm:t>
        <a:bodyPr/>
        <a:lstStyle/>
        <a:p>
          <a:endParaRPr lang="en-US"/>
        </a:p>
      </dgm:t>
    </dgm:pt>
    <dgm:pt modelId="{39BA3F17-78CE-4665-8658-8E43CB207C9B}" type="sibTrans" cxnId="{3CAF5DBA-894B-44EC-A8ED-13773CFAA5E1}">
      <dgm:prSet/>
      <dgm:spPr/>
      <dgm:t>
        <a:bodyPr/>
        <a:lstStyle/>
        <a:p>
          <a:endParaRPr lang="en-US"/>
        </a:p>
      </dgm:t>
    </dgm:pt>
    <dgm:pt modelId="{2406470C-CC2F-4BB5-9532-52954C009FB3}">
      <dgm:prSet phldrT="[Text]" custT="1"/>
      <dgm:spPr/>
      <dgm:t>
        <a:bodyPr/>
        <a:lstStyle/>
        <a:p>
          <a:r>
            <a:rPr lang="en-US" sz="2800" b="1" dirty="0" smtClean="0">
              <a:solidFill>
                <a:schemeClr val="tx1">
                  <a:lumMod val="75000"/>
                  <a:lumOff val="25000"/>
                </a:schemeClr>
              </a:solidFill>
              <a:latin typeface="Perpetua Titling MT" panose="02020502060505020804" pitchFamily="18" charset="0"/>
            </a:rPr>
            <a:t>Best Practices</a:t>
          </a:r>
          <a:endParaRPr lang="en-US" sz="2800" b="1" dirty="0">
            <a:solidFill>
              <a:schemeClr val="tx1">
                <a:lumMod val="75000"/>
                <a:lumOff val="25000"/>
              </a:schemeClr>
            </a:solidFill>
            <a:latin typeface="Perpetua Titling MT" panose="02020502060505020804" pitchFamily="18" charset="0"/>
          </a:endParaRPr>
        </a:p>
      </dgm:t>
    </dgm:pt>
    <dgm:pt modelId="{3D2D01F1-64FD-4F94-9E74-4AE3B9AA5CD6}" type="sibTrans" cxnId="{CB9E13C4-F441-4C17-ACF0-8E6A869607FC}">
      <dgm:prSet/>
      <dgm:spPr/>
      <dgm:t>
        <a:bodyPr/>
        <a:lstStyle/>
        <a:p>
          <a:endParaRPr lang="en-US"/>
        </a:p>
      </dgm:t>
    </dgm:pt>
    <dgm:pt modelId="{E17F9EB3-0081-4324-9C86-55106760BDFD}" type="parTrans" cxnId="{CB9E13C4-F441-4C17-ACF0-8E6A869607FC}">
      <dgm:prSet/>
      <dgm:spPr/>
      <dgm:t>
        <a:bodyPr/>
        <a:lstStyle/>
        <a:p>
          <a:endParaRPr lang="en-US"/>
        </a:p>
      </dgm:t>
    </dgm:pt>
    <dgm:pt modelId="{9FFD1FF2-4173-446E-8D27-2539990BDE47}">
      <dgm:prSet custT="1"/>
      <dgm:spPr/>
      <dgm:t>
        <a:bodyPr/>
        <a:lstStyle/>
        <a:p>
          <a:r>
            <a:rPr lang="en-US" sz="2800" u="none" dirty="0" smtClean="0">
              <a:solidFill>
                <a:schemeClr val="bg1"/>
              </a:solidFill>
              <a:latin typeface="Perpetua Titling MT" panose="02020502060505020804" pitchFamily="18" charset="0"/>
            </a:rPr>
            <a:t>flexibility</a:t>
          </a:r>
        </a:p>
        <a:p>
          <a:r>
            <a:rPr lang="en-US" sz="1800" dirty="0" smtClean="0">
              <a:solidFill>
                <a:schemeClr val="tx1">
                  <a:lumMod val="85000"/>
                  <a:lumOff val="15000"/>
                </a:schemeClr>
              </a:solidFill>
              <a:latin typeface="Perpetua Titling MT" panose="02020502060505020804" pitchFamily="18" charset="0"/>
            </a:rPr>
            <a:t>Work flow</a:t>
          </a:r>
        </a:p>
        <a:p>
          <a:r>
            <a:rPr lang="en-US" sz="1800" dirty="0" smtClean="0">
              <a:solidFill>
                <a:schemeClr val="tx1">
                  <a:lumMod val="85000"/>
                  <a:lumOff val="15000"/>
                </a:schemeClr>
              </a:solidFill>
              <a:latin typeface="Perpetua Titling MT" panose="02020502060505020804" pitchFamily="18" charset="0"/>
            </a:rPr>
            <a:t>Customer service centered</a:t>
          </a:r>
        </a:p>
      </dgm:t>
    </dgm:pt>
    <dgm:pt modelId="{217F283C-FFA1-4323-AD6E-852838AB65B1}" type="parTrans" cxnId="{D447BB1E-C627-4844-A1F3-98D0C4F7F837}">
      <dgm:prSet/>
      <dgm:spPr/>
      <dgm:t>
        <a:bodyPr/>
        <a:lstStyle/>
        <a:p>
          <a:endParaRPr lang="en-US"/>
        </a:p>
      </dgm:t>
    </dgm:pt>
    <dgm:pt modelId="{912F2C57-6505-4585-BB1F-244D76CD5A93}" type="sibTrans" cxnId="{D447BB1E-C627-4844-A1F3-98D0C4F7F837}">
      <dgm:prSet/>
      <dgm:spPr/>
      <dgm:t>
        <a:bodyPr/>
        <a:lstStyle/>
        <a:p>
          <a:endParaRPr lang="en-US"/>
        </a:p>
      </dgm:t>
    </dgm:pt>
    <dgm:pt modelId="{B48178A2-BC9B-4A60-95EC-AA51D4187EE3}">
      <dgm:prSet custT="1"/>
      <dgm:spPr/>
      <dgm:t>
        <a:bodyPr/>
        <a:lstStyle/>
        <a:p>
          <a:pPr algn="ctr"/>
          <a:r>
            <a:rPr lang="en-US" sz="2800" u="none" dirty="0" smtClean="0">
              <a:latin typeface="Perpetua Titling MT" panose="02020502060505020804" pitchFamily="18" charset="0"/>
            </a:rPr>
            <a:t>Leverage</a:t>
          </a:r>
        </a:p>
        <a:p>
          <a:pPr algn="ctr"/>
          <a:r>
            <a:rPr lang="en-US" sz="1800" dirty="0" smtClean="0">
              <a:solidFill>
                <a:schemeClr val="tx1">
                  <a:lumMod val="85000"/>
                  <a:lumOff val="15000"/>
                </a:schemeClr>
              </a:solidFill>
              <a:latin typeface="Perpetua Titling MT" panose="02020502060505020804" pitchFamily="18" charset="0"/>
            </a:rPr>
            <a:t>DATA capture</a:t>
          </a:r>
        </a:p>
        <a:p>
          <a:pPr algn="ctr"/>
          <a:r>
            <a:rPr lang="en-US" sz="1800" dirty="0" smtClean="0">
              <a:solidFill>
                <a:schemeClr val="tx1">
                  <a:lumMod val="85000"/>
                  <a:lumOff val="15000"/>
                </a:schemeClr>
              </a:solidFill>
              <a:latin typeface="Perpetua Titling MT" panose="02020502060505020804" pitchFamily="18" charset="0"/>
            </a:rPr>
            <a:t>Relationships</a:t>
          </a:r>
        </a:p>
        <a:p>
          <a:pPr algn="ctr"/>
          <a:endParaRPr lang="en-US" sz="1800" dirty="0"/>
        </a:p>
      </dgm:t>
    </dgm:pt>
    <dgm:pt modelId="{A502CA24-B947-4069-9477-F60D12B8C8AD}" type="parTrans" cxnId="{ACB09324-5830-4EEC-BAD7-DE0572B58129}">
      <dgm:prSet/>
      <dgm:spPr/>
      <dgm:t>
        <a:bodyPr/>
        <a:lstStyle/>
        <a:p>
          <a:endParaRPr lang="en-US"/>
        </a:p>
      </dgm:t>
    </dgm:pt>
    <dgm:pt modelId="{61EDCBE5-B8D5-494A-83BD-FFB57FE54CB6}" type="sibTrans" cxnId="{ACB09324-5830-4EEC-BAD7-DE0572B58129}">
      <dgm:prSet/>
      <dgm:spPr/>
      <dgm:t>
        <a:bodyPr/>
        <a:lstStyle/>
        <a:p>
          <a:endParaRPr lang="en-US"/>
        </a:p>
      </dgm:t>
    </dgm:pt>
    <dgm:pt modelId="{E0052BCD-8B74-4CAA-B731-E021650F5077}">
      <dgm:prSet custT="1"/>
      <dgm:spPr/>
      <dgm:t>
        <a:bodyPr/>
        <a:lstStyle/>
        <a:p>
          <a:r>
            <a:rPr lang="en-US" sz="2800" u="none" dirty="0" smtClean="0">
              <a:latin typeface="Perpetua Titling MT" panose="02020502060505020804" pitchFamily="18" charset="0"/>
            </a:rPr>
            <a:t>Contract/MOU </a:t>
          </a:r>
        </a:p>
        <a:p>
          <a:r>
            <a:rPr lang="en-US" sz="1800" dirty="0" smtClean="0">
              <a:solidFill>
                <a:schemeClr val="tx1">
                  <a:lumMod val="85000"/>
                  <a:lumOff val="15000"/>
                </a:schemeClr>
              </a:solidFill>
              <a:latin typeface="Perpetua Titling MT" panose="02020502060505020804" pitchFamily="18" charset="0"/>
            </a:rPr>
            <a:t>Quantify outcomes </a:t>
          </a:r>
        </a:p>
        <a:p>
          <a:r>
            <a:rPr lang="en-US" sz="1800" dirty="0" smtClean="0">
              <a:solidFill>
                <a:schemeClr val="tx1">
                  <a:lumMod val="85000"/>
                  <a:lumOff val="15000"/>
                </a:schemeClr>
              </a:solidFill>
              <a:latin typeface="Perpetua Titling MT" panose="02020502060505020804" pitchFamily="18" charset="0"/>
            </a:rPr>
            <a:t>Outcomes = ROI</a:t>
          </a:r>
          <a:endParaRPr lang="en-US" sz="1800" dirty="0">
            <a:solidFill>
              <a:schemeClr val="tx1">
                <a:lumMod val="85000"/>
                <a:lumOff val="15000"/>
              </a:schemeClr>
            </a:solidFill>
            <a:latin typeface="Perpetua Titling MT" panose="02020502060505020804" pitchFamily="18" charset="0"/>
          </a:endParaRPr>
        </a:p>
      </dgm:t>
    </dgm:pt>
    <dgm:pt modelId="{4B23D2B7-42A5-4ED2-BDAC-C9E3957CBB0B}" type="parTrans" cxnId="{AA9F83F9-ADFA-4080-9675-05D902BE1F29}">
      <dgm:prSet/>
      <dgm:spPr/>
      <dgm:t>
        <a:bodyPr/>
        <a:lstStyle/>
        <a:p>
          <a:endParaRPr lang="en-US"/>
        </a:p>
      </dgm:t>
    </dgm:pt>
    <dgm:pt modelId="{F769BE23-E9A7-4F1C-B32A-4580E3E687E2}" type="sibTrans" cxnId="{AA9F83F9-ADFA-4080-9675-05D902BE1F29}">
      <dgm:prSet/>
      <dgm:spPr/>
      <dgm:t>
        <a:bodyPr/>
        <a:lstStyle/>
        <a:p>
          <a:endParaRPr lang="en-US"/>
        </a:p>
      </dgm:t>
    </dgm:pt>
    <dgm:pt modelId="{38696053-08B5-4692-8B2D-3673A8D49026}">
      <dgm:prSet/>
      <dgm:spPr/>
      <dgm:t>
        <a:bodyPr/>
        <a:lstStyle/>
        <a:p>
          <a:endParaRPr lang="en-US" dirty="0"/>
        </a:p>
      </dgm:t>
    </dgm:pt>
    <dgm:pt modelId="{95673BF1-4216-418E-A5C9-10256815C775}" type="parTrans" cxnId="{C4236F5C-A887-4049-9AB7-1943217B907F}">
      <dgm:prSet/>
      <dgm:spPr/>
      <dgm:t>
        <a:bodyPr/>
        <a:lstStyle/>
        <a:p>
          <a:endParaRPr lang="en-US"/>
        </a:p>
      </dgm:t>
    </dgm:pt>
    <dgm:pt modelId="{AEB0CD2F-09C7-41A1-8AB5-D85DD13FB8CB}" type="sibTrans" cxnId="{C4236F5C-A887-4049-9AB7-1943217B907F}">
      <dgm:prSet/>
      <dgm:spPr/>
      <dgm:t>
        <a:bodyPr/>
        <a:lstStyle/>
        <a:p>
          <a:endParaRPr lang="en-US"/>
        </a:p>
      </dgm:t>
    </dgm:pt>
    <dgm:pt modelId="{6C349786-0A20-4897-BD53-18271A485988}" type="pres">
      <dgm:prSet presAssocID="{3E2D001D-BF1D-4FB1-8B24-D6C2BB021B1F}" presName="diagram" presStyleCnt="0">
        <dgm:presLayoutVars>
          <dgm:chMax val="1"/>
          <dgm:dir/>
          <dgm:animLvl val="ctr"/>
          <dgm:resizeHandles val="exact"/>
        </dgm:presLayoutVars>
      </dgm:prSet>
      <dgm:spPr/>
      <dgm:t>
        <a:bodyPr/>
        <a:lstStyle/>
        <a:p>
          <a:endParaRPr lang="en-US"/>
        </a:p>
      </dgm:t>
    </dgm:pt>
    <dgm:pt modelId="{27BE0259-1D5A-4990-AF4B-EEC0C2E49F25}" type="pres">
      <dgm:prSet presAssocID="{3E2D001D-BF1D-4FB1-8B24-D6C2BB021B1F}" presName="matrix" presStyleCnt="0"/>
      <dgm:spPr/>
    </dgm:pt>
    <dgm:pt modelId="{0301ED5C-26BE-4744-AAA6-E080CC40BEBF}" type="pres">
      <dgm:prSet presAssocID="{3E2D001D-BF1D-4FB1-8B24-D6C2BB021B1F}" presName="tile1" presStyleLbl="node1" presStyleIdx="0" presStyleCnt="4" custLinFactNeighborX="1852"/>
      <dgm:spPr/>
      <dgm:t>
        <a:bodyPr/>
        <a:lstStyle/>
        <a:p>
          <a:endParaRPr lang="en-US"/>
        </a:p>
      </dgm:t>
    </dgm:pt>
    <dgm:pt modelId="{DD883D34-0365-4E29-9C37-0FAB4FA43EF8}" type="pres">
      <dgm:prSet presAssocID="{3E2D001D-BF1D-4FB1-8B24-D6C2BB021B1F}" presName="tile1text" presStyleLbl="node1" presStyleIdx="0" presStyleCnt="4">
        <dgm:presLayoutVars>
          <dgm:chMax val="0"/>
          <dgm:chPref val="0"/>
          <dgm:bulletEnabled val="1"/>
        </dgm:presLayoutVars>
      </dgm:prSet>
      <dgm:spPr/>
      <dgm:t>
        <a:bodyPr/>
        <a:lstStyle/>
        <a:p>
          <a:endParaRPr lang="en-US"/>
        </a:p>
      </dgm:t>
    </dgm:pt>
    <dgm:pt modelId="{55330EFB-4BAF-4333-A9F6-F982E6AABC11}" type="pres">
      <dgm:prSet presAssocID="{3E2D001D-BF1D-4FB1-8B24-D6C2BB021B1F}" presName="tile2" presStyleLbl="node1" presStyleIdx="1" presStyleCnt="4"/>
      <dgm:spPr/>
      <dgm:t>
        <a:bodyPr/>
        <a:lstStyle/>
        <a:p>
          <a:endParaRPr lang="en-US"/>
        </a:p>
      </dgm:t>
    </dgm:pt>
    <dgm:pt modelId="{B801A188-9A96-4F5E-83C4-B8D9CD8F13ED}" type="pres">
      <dgm:prSet presAssocID="{3E2D001D-BF1D-4FB1-8B24-D6C2BB021B1F}" presName="tile2text" presStyleLbl="node1" presStyleIdx="1" presStyleCnt="4">
        <dgm:presLayoutVars>
          <dgm:chMax val="0"/>
          <dgm:chPref val="0"/>
          <dgm:bulletEnabled val="1"/>
        </dgm:presLayoutVars>
      </dgm:prSet>
      <dgm:spPr/>
      <dgm:t>
        <a:bodyPr/>
        <a:lstStyle/>
        <a:p>
          <a:endParaRPr lang="en-US"/>
        </a:p>
      </dgm:t>
    </dgm:pt>
    <dgm:pt modelId="{0A3D9FC4-E4B9-47ED-B9BE-670D38E38F8A}" type="pres">
      <dgm:prSet presAssocID="{3E2D001D-BF1D-4FB1-8B24-D6C2BB021B1F}" presName="tile3" presStyleLbl="node1" presStyleIdx="2" presStyleCnt="4" custLinFactNeighborX="1852" custLinFactNeighborY="1493"/>
      <dgm:spPr/>
      <dgm:t>
        <a:bodyPr/>
        <a:lstStyle/>
        <a:p>
          <a:endParaRPr lang="en-US"/>
        </a:p>
      </dgm:t>
    </dgm:pt>
    <dgm:pt modelId="{4D0E4C02-010A-4E31-862F-4ED3CE69FA48}" type="pres">
      <dgm:prSet presAssocID="{3E2D001D-BF1D-4FB1-8B24-D6C2BB021B1F}" presName="tile3text" presStyleLbl="node1" presStyleIdx="2" presStyleCnt="4">
        <dgm:presLayoutVars>
          <dgm:chMax val="0"/>
          <dgm:chPref val="0"/>
          <dgm:bulletEnabled val="1"/>
        </dgm:presLayoutVars>
      </dgm:prSet>
      <dgm:spPr/>
      <dgm:t>
        <a:bodyPr/>
        <a:lstStyle/>
        <a:p>
          <a:endParaRPr lang="en-US"/>
        </a:p>
      </dgm:t>
    </dgm:pt>
    <dgm:pt modelId="{9321B857-E355-47D4-87FA-113AB7A73659}" type="pres">
      <dgm:prSet presAssocID="{3E2D001D-BF1D-4FB1-8B24-D6C2BB021B1F}" presName="tile4" presStyleLbl="node1" presStyleIdx="3" presStyleCnt="4" custLinFactNeighborX="870" custLinFactNeighborY="896"/>
      <dgm:spPr/>
      <dgm:t>
        <a:bodyPr/>
        <a:lstStyle/>
        <a:p>
          <a:endParaRPr lang="en-US"/>
        </a:p>
      </dgm:t>
    </dgm:pt>
    <dgm:pt modelId="{6DF7C721-F2EF-4A0B-8067-628DDD8BA926}" type="pres">
      <dgm:prSet presAssocID="{3E2D001D-BF1D-4FB1-8B24-D6C2BB021B1F}" presName="tile4text" presStyleLbl="node1" presStyleIdx="3" presStyleCnt="4">
        <dgm:presLayoutVars>
          <dgm:chMax val="0"/>
          <dgm:chPref val="0"/>
          <dgm:bulletEnabled val="1"/>
        </dgm:presLayoutVars>
      </dgm:prSet>
      <dgm:spPr/>
      <dgm:t>
        <a:bodyPr/>
        <a:lstStyle/>
        <a:p>
          <a:endParaRPr lang="en-US"/>
        </a:p>
      </dgm:t>
    </dgm:pt>
    <dgm:pt modelId="{2DE24FED-2822-4510-B072-9399CCBF089D}" type="pres">
      <dgm:prSet presAssocID="{3E2D001D-BF1D-4FB1-8B24-D6C2BB021B1F}" presName="centerTile" presStyleLbl="fgShp" presStyleIdx="0" presStyleCnt="1" custLinFactNeighborX="617" custLinFactNeighborY="-1841">
        <dgm:presLayoutVars>
          <dgm:chMax val="0"/>
          <dgm:chPref val="0"/>
        </dgm:presLayoutVars>
      </dgm:prSet>
      <dgm:spPr/>
      <dgm:t>
        <a:bodyPr/>
        <a:lstStyle/>
        <a:p>
          <a:endParaRPr lang="en-US"/>
        </a:p>
      </dgm:t>
    </dgm:pt>
  </dgm:ptLst>
  <dgm:cxnLst>
    <dgm:cxn modelId="{CF95EFF8-EF36-4A13-B38E-F91DFF2905B7}" type="presOf" srcId="{9FFD1FF2-4173-446E-8D27-2539990BDE47}" destId="{B801A188-9A96-4F5E-83C4-B8D9CD8F13ED}" srcOrd="1" destOrd="0" presId="urn:microsoft.com/office/officeart/2005/8/layout/matrix1"/>
    <dgm:cxn modelId="{9FF2F91D-18D4-486B-98F4-865FDD23EAAA}" type="presOf" srcId="{690A60C2-43BD-4521-870E-5D9F5A45C849}" destId="{DD883D34-0365-4E29-9C37-0FAB4FA43EF8}" srcOrd="1" destOrd="0" presId="urn:microsoft.com/office/officeart/2005/8/layout/matrix1"/>
    <dgm:cxn modelId="{13708B47-1B28-48D7-AD8A-B7A0AE92C8EB}" srcId="{3E2D001D-BF1D-4FB1-8B24-D6C2BB021B1F}" destId="{532F1D62-108E-419F-8A0F-5EFA89F050F1}" srcOrd="3" destOrd="0" parTransId="{C0DF5DAD-3C68-49B7-B340-474CA95AA7A8}" sibTransId="{4CF3432F-5D4D-4A4F-BC1D-3DCCDEAF555D}"/>
    <dgm:cxn modelId="{BDBB340C-D6C3-4C01-B94C-F62D23C18A35}" srcId="{1A1B7951-C365-4398-9F43-916CE0BBDD4F}" destId="{D09F9DD3-2F6D-4B29-9841-223BD548CDB4}" srcOrd="0" destOrd="0" parTransId="{D11061E1-3A4B-4721-800D-1FCA186F8ED9}" sibTransId="{CF5D9349-696E-40A0-BB03-74411CDE67E4}"/>
    <dgm:cxn modelId="{3CAF5DBA-894B-44EC-A8ED-13773CFAA5E1}" srcId="{532F1D62-108E-419F-8A0F-5EFA89F050F1}" destId="{7743EAA9-1B57-46A5-990A-D28211837865}" srcOrd="0" destOrd="0" parTransId="{FAF3B350-B304-4F2D-A7B4-93B428851336}" sibTransId="{39BA3F17-78CE-4665-8658-8E43CB207C9B}"/>
    <dgm:cxn modelId="{D447BB1E-C627-4844-A1F3-98D0C4F7F837}" srcId="{2406470C-CC2F-4BB5-9532-52954C009FB3}" destId="{9FFD1FF2-4173-446E-8D27-2539990BDE47}" srcOrd="1" destOrd="0" parTransId="{217F283C-FFA1-4323-AD6E-852838AB65B1}" sibTransId="{912F2C57-6505-4585-BB1F-244D76CD5A93}"/>
    <dgm:cxn modelId="{2B2A6327-8AD7-4A92-961C-1CDA8ED9FB8D}" srcId="{F2C1D5B1-BD73-4845-A34C-6D50208FB60F}" destId="{10121665-CA94-4D2D-8B27-0183B435FA25}" srcOrd="0" destOrd="0" parTransId="{865D5658-700F-4C31-B788-AA0B37E7D78F}" sibTransId="{E4D0BAE7-498A-4F0E-B9E8-263CAC64F30C}"/>
    <dgm:cxn modelId="{ACB09324-5830-4EEC-BAD7-DE0572B58129}" srcId="{2406470C-CC2F-4BB5-9532-52954C009FB3}" destId="{B48178A2-BC9B-4A60-95EC-AA51D4187EE3}" srcOrd="2" destOrd="0" parTransId="{A502CA24-B947-4069-9477-F60D12B8C8AD}" sibTransId="{61EDCBE5-B8D5-494A-83BD-FFB57FE54CB6}"/>
    <dgm:cxn modelId="{CA112459-C168-4E5A-8243-7D7C5C3FAEBD}" srcId="{3E2D001D-BF1D-4FB1-8B24-D6C2BB021B1F}" destId="{F2C1D5B1-BD73-4845-A34C-6D50208FB60F}" srcOrd="1" destOrd="0" parTransId="{53060B06-0D76-49E9-B99E-D0CFA53D5A75}" sibTransId="{21A811C9-ACB9-4DDA-AB7C-99ACF01C0264}"/>
    <dgm:cxn modelId="{7519FECC-B6A7-49F7-854B-5C4F57D7A5F0}" type="presOf" srcId="{9FFD1FF2-4173-446E-8D27-2539990BDE47}" destId="{55330EFB-4BAF-4333-A9F6-F982E6AABC11}" srcOrd="0" destOrd="0" presId="urn:microsoft.com/office/officeart/2005/8/layout/matrix1"/>
    <dgm:cxn modelId="{EC4645DE-85CA-49CC-8795-F9981B532056}" srcId="{3E2D001D-BF1D-4FB1-8B24-D6C2BB021B1F}" destId="{1A1B7951-C365-4398-9F43-916CE0BBDD4F}" srcOrd="2" destOrd="0" parTransId="{06FAA0B9-41AF-47D8-A325-662F5516AD4B}" sibTransId="{27B7C0AA-FB56-4C2D-9C27-C6FF12481AF6}"/>
    <dgm:cxn modelId="{CB9E13C4-F441-4C17-ACF0-8E6A869607FC}" srcId="{3E2D001D-BF1D-4FB1-8B24-D6C2BB021B1F}" destId="{2406470C-CC2F-4BB5-9532-52954C009FB3}" srcOrd="0" destOrd="0" parTransId="{E17F9EB3-0081-4324-9C86-55106760BDFD}" sibTransId="{3D2D01F1-64FD-4F94-9E74-4AE3B9AA5CD6}"/>
    <dgm:cxn modelId="{F701E65E-2074-4953-9943-460BAE55E5D1}" type="presOf" srcId="{E0052BCD-8B74-4CAA-B731-E021650F5077}" destId="{9321B857-E355-47D4-87FA-113AB7A73659}" srcOrd="0" destOrd="0" presId="urn:microsoft.com/office/officeart/2005/8/layout/matrix1"/>
    <dgm:cxn modelId="{8AF0ECAE-DD7C-4123-B7CC-8A20323BF2A6}" type="presOf" srcId="{3E2D001D-BF1D-4FB1-8B24-D6C2BB021B1F}" destId="{6C349786-0A20-4897-BD53-18271A485988}" srcOrd="0" destOrd="0" presId="urn:microsoft.com/office/officeart/2005/8/layout/matrix1"/>
    <dgm:cxn modelId="{13C282E2-6891-4B4D-B388-EF1694B6C7AB}" type="presOf" srcId="{2406470C-CC2F-4BB5-9532-52954C009FB3}" destId="{2DE24FED-2822-4510-B072-9399CCBF089D}" srcOrd="0" destOrd="0" presId="urn:microsoft.com/office/officeart/2005/8/layout/matrix1"/>
    <dgm:cxn modelId="{40735E39-132B-43F9-A83E-33B370AB7E21}" srcId="{2406470C-CC2F-4BB5-9532-52954C009FB3}" destId="{690A60C2-43BD-4521-870E-5D9F5A45C849}" srcOrd="0" destOrd="0" parTransId="{F7B32D64-A677-43F0-9819-16A48C3065E4}" sibTransId="{2DA106D5-5213-4C83-803B-A8056E225189}"/>
    <dgm:cxn modelId="{C4236F5C-A887-4049-9AB7-1943217B907F}" srcId="{2406470C-CC2F-4BB5-9532-52954C009FB3}" destId="{38696053-08B5-4692-8B2D-3673A8D49026}" srcOrd="4" destOrd="0" parTransId="{95673BF1-4216-418E-A5C9-10256815C775}" sibTransId="{AEB0CD2F-09C7-41A1-8AB5-D85DD13FB8CB}"/>
    <dgm:cxn modelId="{F74EA0AA-95A8-47AD-BD55-73C5C26DCFC2}" type="presOf" srcId="{B48178A2-BC9B-4A60-95EC-AA51D4187EE3}" destId="{4D0E4C02-010A-4E31-862F-4ED3CE69FA48}" srcOrd="1" destOrd="0" presId="urn:microsoft.com/office/officeart/2005/8/layout/matrix1"/>
    <dgm:cxn modelId="{24B2FCF5-4A4B-4339-90F6-19DCE20BE187}" type="presOf" srcId="{B48178A2-BC9B-4A60-95EC-AA51D4187EE3}" destId="{0A3D9FC4-E4B9-47ED-B9BE-670D38E38F8A}" srcOrd="0" destOrd="0" presId="urn:microsoft.com/office/officeart/2005/8/layout/matrix1"/>
    <dgm:cxn modelId="{108B80FB-D493-4C6E-99EB-8547A0A4FCDF}" type="presOf" srcId="{E0052BCD-8B74-4CAA-B731-E021650F5077}" destId="{6DF7C721-F2EF-4A0B-8067-628DDD8BA926}" srcOrd="1" destOrd="0" presId="urn:microsoft.com/office/officeart/2005/8/layout/matrix1"/>
    <dgm:cxn modelId="{AA9F83F9-ADFA-4080-9675-05D902BE1F29}" srcId="{2406470C-CC2F-4BB5-9532-52954C009FB3}" destId="{E0052BCD-8B74-4CAA-B731-E021650F5077}" srcOrd="3" destOrd="0" parTransId="{4B23D2B7-42A5-4ED2-BDAC-C9E3957CBB0B}" sibTransId="{F769BE23-E9A7-4F1C-B32A-4580E3E687E2}"/>
    <dgm:cxn modelId="{56D4E148-607F-4844-8453-7208C3FF0C9C}" type="presOf" srcId="{690A60C2-43BD-4521-870E-5D9F5A45C849}" destId="{0301ED5C-26BE-4744-AAA6-E080CC40BEBF}" srcOrd="0" destOrd="0" presId="urn:microsoft.com/office/officeart/2005/8/layout/matrix1"/>
    <dgm:cxn modelId="{8F1E20D7-60B1-4825-9D6B-5F3914E26D46}" type="presParOf" srcId="{6C349786-0A20-4897-BD53-18271A485988}" destId="{27BE0259-1D5A-4990-AF4B-EEC0C2E49F25}" srcOrd="0" destOrd="0" presId="urn:microsoft.com/office/officeart/2005/8/layout/matrix1"/>
    <dgm:cxn modelId="{863A56A5-3F67-4D49-8547-7BC88F75A96A}" type="presParOf" srcId="{27BE0259-1D5A-4990-AF4B-EEC0C2E49F25}" destId="{0301ED5C-26BE-4744-AAA6-E080CC40BEBF}" srcOrd="0" destOrd="0" presId="urn:microsoft.com/office/officeart/2005/8/layout/matrix1"/>
    <dgm:cxn modelId="{481DB8FE-3BE7-4458-BB5D-6FD9865D418D}" type="presParOf" srcId="{27BE0259-1D5A-4990-AF4B-EEC0C2E49F25}" destId="{DD883D34-0365-4E29-9C37-0FAB4FA43EF8}" srcOrd="1" destOrd="0" presId="urn:microsoft.com/office/officeart/2005/8/layout/matrix1"/>
    <dgm:cxn modelId="{AA90BA1A-30BD-4FEF-9C11-DFBF41FA8713}" type="presParOf" srcId="{27BE0259-1D5A-4990-AF4B-EEC0C2E49F25}" destId="{55330EFB-4BAF-4333-A9F6-F982E6AABC11}" srcOrd="2" destOrd="0" presId="urn:microsoft.com/office/officeart/2005/8/layout/matrix1"/>
    <dgm:cxn modelId="{773277F8-2286-4E81-AEB9-1A3748E2B560}" type="presParOf" srcId="{27BE0259-1D5A-4990-AF4B-EEC0C2E49F25}" destId="{B801A188-9A96-4F5E-83C4-B8D9CD8F13ED}" srcOrd="3" destOrd="0" presId="urn:microsoft.com/office/officeart/2005/8/layout/matrix1"/>
    <dgm:cxn modelId="{FEAECAB8-4D95-4528-A8C6-0CF2D6F8D31D}" type="presParOf" srcId="{27BE0259-1D5A-4990-AF4B-EEC0C2E49F25}" destId="{0A3D9FC4-E4B9-47ED-B9BE-670D38E38F8A}" srcOrd="4" destOrd="0" presId="urn:microsoft.com/office/officeart/2005/8/layout/matrix1"/>
    <dgm:cxn modelId="{6BDF51A2-BC9B-4FAA-8E45-263984933B47}" type="presParOf" srcId="{27BE0259-1D5A-4990-AF4B-EEC0C2E49F25}" destId="{4D0E4C02-010A-4E31-862F-4ED3CE69FA48}" srcOrd="5" destOrd="0" presId="urn:microsoft.com/office/officeart/2005/8/layout/matrix1"/>
    <dgm:cxn modelId="{B4242F35-0989-4A42-9705-735699D6598F}" type="presParOf" srcId="{27BE0259-1D5A-4990-AF4B-EEC0C2E49F25}" destId="{9321B857-E355-47D4-87FA-113AB7A73659}" srcOrd="6" destOrd="0" presId="urn:microsoft.com/office/officeart/2005/8/layout/matrix1"/>
    <dgm:cxn modelId="{70E2DF2C-6375-4E37-B544-86566638B07F}" type="presParOf" srcId="{27BE0259-1D5A-4990-AF4B-EEC0C2E49F25}" destId="{6DF7C721-F2EF-4A0B-8067-628DDD8BA926}" srcOrd="7" destOrd="0" presId="urn:microsoft.com/office/officeart/2005/8/layout/matrix1"/>
    <dgm:cxn modelId="{21CA9858-ED40-42B5-8C84-1D2863183575}" type="presParOf" srcId="{6C349786-0A20-4897-BD53-18271A485988}" destId="{2DE24FED-2822-4510-B072-9399CCBF089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3" y="102223"/>
          <a:ext cx="8376408" cy="1505810"/>
        </a:xfrm>
        <a:prstGeom prst="roundRect">
          <a:avLst>
            <a:gd name="adj" fmla="val 10000"/>
          </a:avLst>
        </a:prstGeom>
        <a:noFill/>
        <a:ln w="3810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rPr>
            <a:t>Working with the local Public Workforce System </a:t>
          </a:r>
        </a:p>
        <a:p>
          <a:pPr lvl="0" algn="ctr" defTabSz="1066800">
            <a:lnSpc>
              <a:spcPct val="90000"/>
            </a:lnSpc>
            <a:spcBef>
              <a:spcPct val="0"/>
            </a:spcBef>
            <a:spcAft>
              <a:spcPct val="35000"/>
            </a:spcAft>
          </a:pPr>
          <a:r>
            <a:rPr lang="en-US" sz="2400" kern="1200" dirty="0" smtClean="0">
              <a:solidFill>
                <a:srgbClr val="FF0000"/>
              </a:solidFill>
            </a:rPr>
            <a:t>has been a </a:t>
          </a:r>
          <a:r>
            <a:rPr lang="en-US" sz="2400" b="1" i="1" kern="1200" dirty="0" smtClean="0">
              <a:solidFill>
                <a:srgbClr val="FF0000"/>
              </a:solidFill>
            </a:rPr>
            <a:t>very</a:t>
          </a:r>
          <a:r>
            <a:rPr lang="en-US" sz="2400" kern="1200" dirty="0" smtClean="0">
              <a:solidFill>
                <a:srgbClr val="FF0000"/>
              </a:solidFill>
            </a:rPr>
            <a:t> positive experience.</a:t>
          </a:r>
          <a:endParaRPr lang="en-US" sz="2400" kern="1200" dirty="0">
            <a:solidFill>
              <a:srgbClr val="FF0000"/>
            </a:solidFill>
            <a:latin typeface="Arial" pitchFamily="34" charset="0"/>
            <a:cs typeface="Arial" pitchFamily="34" charset="0"/>
          </a:endParaRPr>
        </a:p>
      </dsp:txBody>
      <dsp:txXfrm>
        <a:off x="44107" y="146327"/>
        <a:ext cx="8288200" cy="1417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3" y="26023"/>
          <a:ext cx="8376408" cy="1505810"/>
        </a:xfrm>
        <a:prstGeom prst="roundRect">
          <a:avLst>
            <a:gd name="adj" fmla="val 10000"/>
          </a:avLst>
        </a:prstGeom>
        <a:noFill/>
        <a:ln w="3810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0000"/>
              </a:solidFill>
            </a:rPr>
            <a:t>Our project has used the Public Workforce System </a:t>
          </a:r>
        </a:p>
        <a:p>
          <a:pPr lvl="0" algn="ctr" defTabSz="1066800">
            <a:lnSpc>
              <a:spcPct val="90000"/>
            </a:lnSpc>
            <a:spcBef>
              <a:spcPct val="0"/>
            </a:spcBef>
            <a:spcAft>
              <a:spcPct val="35000"/>
            </a:spcAft>
          </a:pPr>
          <a:r>
            <a:rPr lang="en-US" sz="2400" kern="1200" dirty="0" smtClean="0">
              <a:solidFill>
                <a:srgbClr val="FF0000"/>
              </a:solidFill>
            </a:rPr>
            <a:t>as a great source for:</a:t>
          </a:r>
          <a:endParaRPr lang="en-US" sz="1700" kern="1200" dirty="0">
            <a:solidFill>
              <a:srgbClr val="FF0000"/>
            </a:solidFill>
            <a:latin typeface="Arial" pitchFamily="34" charset="0"/>
            <a:cs typeface="Arial" pitchFamily="34" charset="0"/>
          </a:endParaRPr>
        </a:p>
      </dsp:txBody>
      <dsp:txXfrm>
        <a:off x="44107" y="70127"/>
        <a:ext cx="8288200" cy="14176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1ED5C-26BE-4744-AAA6-E080CC40BEBF}">
      <dsp:nvSpPr>
        <dsp:cNvPr id="0" name=""/>
        <dsp:cNvSpPr/>
      </dsp:nvSpPr>
      <dsp:spPr>
        <a:xfrm rot="16200000">
          <a:off x="988004" y="-906859"/>
          <a:ext cx="2567781" cy="438150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u="none" kern="1200" dirty="0" smtClean="0">
              <a:latin typeface="Perpetua Titling MT" panose="02020502060505020804" pitchFamily="18" charset="0"/>
            </a:rPr>
            <a:t>One Point of contact </a:t>
          </a:r>
        </a:p>
        <a:p>
          <a:pPr lvl="0" algn="ctr" defTabSz="1244600">
            <a:lnSpc>
              <a:spcPct val="90000"/>
            </a:lnSpc>
            <a:spcBef>
              <a:spcPct val="0"/>
            </a:spcBef>
            <a:spcAft>
              <a:spcPct val="35000"/>
            </a:spcAft>
          </a:pPr>
          <a:r>
            <a:rPr lang="en-US" sz="1800" kern="1200" dirty="0" smtClean="0">
              <a:solidFill>
                <a:schemeClr val="tx1">
                  <a:lumMod val="85000"/>
                  <a:lumOff val="15000"/>
                </a:schemeClr>
              </a:solidFill>
              <a:latin typeface="Perpetua Titling MT" panose="02020502060505020804" pitchFamily="18" charset="0"/>
            </a:rPr>
            <a:t>Sector specific support</a:t>
          </a:r>
        </a:p>
        <a:p>
          <a:pPr lvl="0" algn="ctr" defTabSz="1244600">
            <a:lnSpc>
              <a:spcPct val="90000"/>
            </a:lnSpc>
            <a:spcBef>
              <a:spcPct val="0"/>
            </a:spcBef>
            <a:spcAft>
              <a:spcPct val="35000"/>
            </a:spcAft>
          </a:pPr>
          <a:r>
            <a:rPr lang="en-US" sz="1800" kern="1200" dirty="0" smtClean="0">
              <a:solidFill>
                <a:schemeClr val="tx1">
                  <a:lumMod val="85000"/>
                  <a:lumOff val="15000"/>
                </a:schemeClr>
              </a:solidFill>
              <a:latin typeface="Perpetua Titling MT" panose="02020502060505020804" pitchFamily="18" charset="0"/>
            </a:rPr>
            <a:t>Focused goals </a:t>
          </a:r>
          <a:endParaRPr lang="en-US" sz="1800" kern="1200" dirty="0">
            <a:solidFill>
              <a:schemeClr val="tx1">
                <a:lumMod val="85000"/>
                <a:lumOff val="15000"/>
              </a:schemeClr>
            </a:solidFill>
            <a:latin typeface="Perpetua Titling MT" panose="02020502060505020804" pitchFamily="18" charset="0"/>
          </a:endParaRPr>
        </a:p>
      </dsp:txBody>
      <dsp:txXfrm rot="5400000">
        <a:off x="81145" y="1"/>
        <a:ext cx="4381500" cy="1925836"/>
      </dsp:txXfrm>
    </dsp:sp>
    <dsp:sp modelId="{55330EFB-4BAF-4333-A9F6-F982E6AABC11}">
      <dsp:nvSpPr>
        <dsp:cNvPr id="0" name=""/>
        <dsp:cNvSpPr/>
      </dsp:nvSpPr>
      <dsp:spPr>
        <a:xfrm>
          <a:off x="4381500" y="0"/>
          <a:ext cx="4381500" cy="2567781"/>
        </a:xfrm>
        <a:prstGeom prst="round1Rect">
          <a:avLst/>
        </a:prstGeom>
        <a:solidFill>
          <a:schemeClr val="accent2">
            <a:hueOff val="1049461"/>
            <a:satOff val="-16610"/>
            <a:lumOff val="-2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u="none" kern="1200" dirty="0" smtClean="0">
              <a:solidFill>
                <a:schemeClr val="bg1"/>
              </a:solidFill>
              <a:latin typeface="Perpetua Titling MT" panose="02020502060505020804" pitchFamily="18" charset="0"/>
            </a:rPr>
            <a:t>flexibility</a:t>
          </a:r>
        </a:p>
        <a:p>
          <a:pPr lvl="0" algn="ctr" defTabSz="1244600">
            <a:lnSpc>
              <a:spcPct val="90000"/>
            </a:lnSpc>
            <a:spcBef>
              <a:spcPct val="0"/>
            </a:spcBef>
            <a:spcAft>
              <a:spcPct val="35000"/>
            </a:spcAft>
          </a:pPr>
          <a:r>
            <a:rPr lang="en-US" sz="1800" kern="1200" dirty="0" smtClean="0">
              <a:solidFill>
                <a:schemeClr val="tx1">
                  <a:lumMod val="85000"/>
                  <a:lumOff val="15000"/>
                </a:schemeClr>
              </a:solidFill>
              <a:latin typeface="Perpetua Titling MT" panose="02020502060505020804" pitchFamily="18" charset="0"/>
            </a:rPr>
            <a:t>Work flow</a:t>
          </a:r>
        </a:p>
        <a:p>
          <a:pPr lvl="0" algn="ctr" defTabSz="1244600">
            <a:lnSpc>
              <a:spcPct val="90000"/>
            </a:lnSpc>
            <a:spcBef>
              <a:spcPct val="0"/>
            </a:spcBef>
            <a:spcAft>
              <a:spcPct val="35000"/>
            </a:spcAft>
          </a:pPr>
          <a:r>
            <a:rPr lang="en-US" sz="1800" kern="1200" dirty="0" smtClean="0">
              <a:solidFill>
                <a:schemeClr val="tx1">
                  <a:lumMod val="85000"/>
                  <a:lumOff val="15000"/>
                </a:schemeClr>
              </a:solidFill>
              <a:latin typeface="Perpetua Titling MT" panose="02020502060505020804" pitchFamily="18" charset="0"/>
            </a:rPr>
            <a:t>Customer service centered</a:t>
          </a:r>
        </a:p>
      </dsp:txBody>
      <dsp:txXfrm>
        <a:off x="4381500" y="0"/>
        <a:ext cx="4381500" cy="1925836"/>
      </dsp:txXfrm>
    </dsp:sp>
    <dsp:sp modelId="{0A3D9FC4-E4B9-47ED-B9BE-670D38E38F8A}">
      <dsp:nvSpPr>
        <dsp:cNvPr id="0" name=""/>
        <dsp:cNvSpPr/>
      </dsp:nvSpPr>
      <dsp:spPr>
        <a:xfrm rot="10800000">
          <a:off x="81145" y="2567781"/>
          <a:ext cx="4381500" cy="2567781"/>
        </a:xfrm>
        <a:prstGeom prst="round1Rect">
          <a:avLst/>
        </a:prstGeom>
        <a:solidFill>
          <a:schemeClr val="accent2">
            <a:hueOff val="2098922"/>
            <a:satOff val="-33220"/>
            <a:lumOff val="-5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u="none" kern="1200" dirty="0" smtClean="0">
              <a:latin typeface="Perpetua Titling MT" panose="02020502060505020804" pitchFamily="18" charset="0"/>
            </a:rPr>
            <a:t>Leverage</a:t>
          </a:r>
        </a:p>
        <a:p>
          <a:pPr lvl="0" algn="ctr" defTabSz="1244600">
            <a:lnSpc>
              <a:spcPct val="90000"/>
            </a:lnSpc>
            <a:spcBef>
              <a:spcPct val="0"/>
            </a:spcBef>
            <a:spcAft>
              <a:spcPct val="35000"/>
            </a:spcAft>
          </a:pPr>
          <a:r>
            <a:rPr lang="en-US" sz="1800" kern="1200" dirty="0" smtClean="0">
              <a:solidFill>
                <a:schemeClr val="tx1">
                  <a:lumMod val="85000"/>
                  <a:lumOff val="15000"/>
                </a:schemeClr>
              </a:solidFill>
              <a:latin typeface="Perpetua Titling MT" panose="02020502060505020804" pitchFamily="18" charset="0"/>
            </a:rPr>
            <a:t>DATA capture</a:t>
          </a:r>
        </a:p>
        <a:p>
          <a:pPr lvl="0" algn="ctr" defTabSz="1244600">
            <a:lnSpc>
              <a:spcPct val="90000"/>
            </a:lnSpc>
            <a:spcBef>
              <a:spcPct val="0"/>
            </a:spcBef>
            <a:spcAft>
              <a:spcPct val="35000"/>
            </a:spcAft>
          </a:pPr>
          <a:r>
            <a:rPr lang="en-US" sz="1800" kern="1200" dirty="0" smtClean="0">
              <a:solidFill>
                <a:schemeClr val="tx1">
                  <a:lumMod val="85000"/>
                  <a:lumOff val="15000"/>
                </a:schemeClr>
              </a:solidFill>
              <a:latin typeface="Perpetua Titling MT" panose="02020502060505020804" pitchFamily="18" charset="0"/>
            </a:rPr>
            <a:t>Relationships</a:t>
          </a:r>
        </a:p>
        <a:p>
          <a:pPr lvl="0" algn="ctr" defTabSz="1244600">
            <a:lnSpc>
              <a:spcPct val="90000"/>
            </a:lnSpc>
            <a:spcBef>
              <a:spcPct val="0"/>
            </a:spcBef>
            <a:spcAft>
              <a:spcPct val="35000"/>
            </a:spcAft>
          </a:pPr>
          <a:endParaRPr lang="en-US" sz="1800" kern="1200" dirty="0"/>
        </a:p>
      </dsp:txBody>
      <dsp:txXfrm rot="10800000">
        <a:off x="81145" y="3209726"/>
        <a:ext cx="4381500" cy="1925836"/>
      </dsp:txXfrm>
    </dsp:sp>
    <dsp:sp modelId="{9321B857-E355-47D4-87FA-113AB7A73659}">
      <dsp:nvSpPr>
        <dsp:cNvPr id="0" name=""/>
        <dsp:cNvSpPr/>
      </dsp:nvSpPr>
      <dsp:spPr>
        <a:xfrm rot="5400000">
          <a:off x="5288359" y="1660922"/>
          <a:ext cx="2567781" cy="4381500"/>
        </a:xfrm>
        <a:prstGeom prst="round1Rect">
          <a:avLst/>
        </a:prstGeom>
        <a:solidFill>
          <a:schemeClr val="accent2">
            <a:hueOff val="3148383"/>
            <a:satOff val="-49830"/>
            <a:lumOff val="-8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u="none" kern="1200" dirty="0" smtClean="0">
              <a:latin typeface="Perpetua Titling MT" panose="02020502060505020804" pitchFamily="18" charset="0"/>
            </a:rPr>
            <a:t>Contract/MOU </a:t>
          </a:r>
        </a:p>
        <a:p>
          <a:pPr lvl="0" algn="ctr" defTabSz="1244600">
            <a:lnSpc>
              <a:spcPct val="90000"/>
            </a:lnSpc>
            <a:spcBef>
              <a:spcPct val="0"/>
            </a:spcBef>
            <a:spcAft>
              <a:spcPct val="35000"/>
            </a:spcAft>
          </a:pPr>
          <a:r>
            <a:rPr lang="en-US" sz="1800" kern="1200" dirty="0" smtClean="0">
              <a:solidFill>
                <a:schemeClr val="tx1">
                  <a:lumMod val="85000"/>
                  <a:lumOff val="15000"/>
                </a:schemeClr>
              </a:solidFill>
              <a:latin typeface="Perpetua Titling MT" panose="02020502060505020804" pitchFamily="18" charset="0"/>
            </a:rPr>
            <a:t>Quantify outcomes </a:t>
          </a:r>
        </a:p>
        <a:p>
          <a:pPr lvl="0" algn="ctr" defTabSz="1244600">
            <a:lnSpc>
              <a:spcPct val="90000"/>
            </a:lnSpc>
            <a:spcBef>
              <a:spcPct val="0"/>
            </a:spcBef>
            <a:spcAft>
              <a:spcPct val="35000"/>
            </a:spcAft>
          </a:pPr>
          <a:r>
            <a:rPr lang="en-US" sz="1800" kern="1200" dirty="0" smtClean="0">
              <a:solidFill>
                <a:schemeClr val="tx1">
                  <a:lumMod val="85000"/>
                  <a:lumOff val="15000"/>
                </a:schemeClr>
              </a:solidFill>
              <a:latin typeface="Perpetua Titling MT" panose="02020502060505020804" pitchFamily="18" charset="0"/>
            </a:rPr>
            <a:t>Outcomes = ROI</a:t>
          </a:r>
          <a:endParaRPr lang="en-US" sz="1800" kern="1200" dirty="0">
            <a:solidFill>
              <a:schemeClr val="tx1">
                <a:lumMod val="85000"/>
                <a:lumOff val="15000"/>
              </a:schemeClr>
            </a:solidFill>
            <a:latin typeface="Perpetua Titling MT" panose="02020502060505020804" pitchFamily="18" charset="0"/>
          </a:endParaRPr>
        </a:p>
      </dsp:txBody>
      <dsp:txXfrm rot="-5400000">
        <a:off x="4381499" y="3209726"/>
        <a:ext cx="4381500" cy="1925836"/>
      </dsp:txXfrm>
    </dsp:sp>
    <dsp:sp modelId="{2DE24FED-2822-4510-B072-9399CCBF089D}">
      <dsp:nvSpPr>
        <dsp:cNvPr id="0" name=""/>
        <dsp:cNvSpPr/>
      </dsp:nvSpPr>
      <dsp:spPr>
        <a:xfrm>
          <a:off x="3083270" y="1902199"/>
          <a:ext cx="2628900" cy="1283890"/>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lumMod val="75000"/>
                  <a:lumOff val="25000"/>
                </a:schemeClr>
              </a:solidFill>
              <a:latin typeface="Perpetua Titling MT" panose="02020502060505020804" pitchFamily="18" charset="0"/>
            </a:rPr>
            <a:t>Best Practices</a:t>
          </a:r>
          <a:endParaRPr lang="en-US" sz="2800" b="1" kern="1200" dirty="0">
            <a:solidFill>
              <a:schemeClr val="tx1">
                <a:lumMod val="75000"/>
                <a:lumOff val="25000"/>
              </a:schemeClr>
            </a:solidFill>
            <a:latin typeface="Perpetua Titling MT" panose="02020502060505020804" pitchFamily="18" charset="0"/>
          </a:endParaRPr>
        </a:p>
      </dsp:txBody>
      <dsp:txXfrm>
        <a:off x="3145944" y="1964873"/>
        <a:ext cx="2503552" cy="11585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7E0071-00F4-4E10-9D54-AF8D99A8A3A0}" type="datetimeFigureOut">
              <a:rPr lang="en-US" smtClean="0"/>
              <a:pPr/>
              <a:t>4/17/2014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C97589-81B3-48A3-8226-3514F3374294}" type="slidenum">
              <a:rPr lang="en-US" smtClean="0"/>
              <a:pPr/>
              <a:t>‹#›</a:t>
            </a:fld>
            <a:endParaRPr lang="en-US" dirty="0"/>
          </a:p>
        </p:txBody>
      </p:sp>
    </p:spTree>
    <p:extLst>
      <p:ext uri="{BB962C8B-B14F-4D97-AF65-F5344CB8AC3E}">
        <p14:creationId xmlns:p14="http://schemas.microsoft.com/office/powerpoint/2010/main" val="125968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dirty="0"/>
          </a:p>
        </p:txBody>
      </p:sp>
    </p:spTree>
    <p:extLst>
      <p:ext uri="{BB962C8B-B14F-4D97-AF65-F5344CB8AC3E}">
        <p14:creationId xmlns:p14="http://schemas.microsoft.com/office/powerpoint/2010/main" val="4149654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14</a:t>
            </a:fld>
            <a:endParaRPr lang="en-US" dirty="0"/>
          </a:p>
        </p:txBody>
      </p:sp>
    </p:spTree>
    <p:extLst>
      <p:ext uri="{BB962C8B-B14F-4D97-AF65-F5344CB8AC3E}">
        <p14:creationId xmlns:p14="http://schemas.microsoft.com/office/powerpoint/2010/main" val="66638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16</a:t>
            </a:fld>
            <a:endParaRPr lang="en-US" dirty="0"/>
          </a:p>
        </p:txBody>
      </p:sp>
    </p:spTree>
    <p:extLst>
      <p:ext uri="{BB962C8B-B14F-4D97-AF65-F5344CB8AC3E}">
        <p14:creationId xmlns:p14="http://schemas.microsoft.com/office/powerpoint/2010/main" val="1957018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EB33835-DDA5-467D-98B1-EBC23C0B523E}" type="slidenum">
              <a:rPr lang="en-US" altLang="en-US" smtClean="0"/>
              <a:pPr fontAlgn="base">
                <a:spcBef>
                  <a:spcPct val="0"/>
                </a:spcBef>
                <a:spcAft>
                  <a:spcPct val="0"/>
                </a:spcAft>
                <a:defRPr/>
              </a:pPr>
              <a:t>17</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23</a:t>
            </a:fld>
            <a:endParaRPr lang="en-US" dirty="0"/>
          </a:p>
        </p:txBody>
      </p:sp>
    </p:spTree>
    <p:extLst>
      <p:ext uri="{BB962C8B-B14F-4D97-AF65-F5344CB8AC3E}">
        <p14:creationId xmlns:p14="http://schemas.microsoft.com/office/powerpoint/2010/main" val="2981612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p>
        </p:txBody>
      </p:sp>
      <p:sp>
        <p:nvSpPr>
          <p:cNvPr id="4" name="Slide Number Placeholder 3"/>
          <p:cNvSpPr>
            <a:spLocks noGrp="1"/>
          </p:cNvSpPr>
          <p:nvPr>
            <p:ph type="sldNum" sz="quarter" idx="10"/>
          </p:nvPr>
        </p:nvSpPr>
        <p:spPr/>
        <p:txBody>
          <a:bodyPr/>
          <a:lstStyle/>
          <a:p>
            <a:fld id="{17C97589-81B3-48A3-8226-3514F3374294}" type="slidenum">
              <a:rPr lang="en-US" smtClean="0"/>
              <a:pPr/>
              <a:t>24</a:t>
            </a:fld>
            <a:endParaRPr lang="en-US" dirty="0"/>
          </a:p>
        </p:txBody>
      </p:sp>
    </p:spTree>
    <p:extLst>
      <p:ext uri="{BB962C8B-B14F-4D97-AF65-F5344CB8AC3E}">
        <p14:creationId xmlns:p14="http://schemas.microsoft.com/office/powerpoint/2010/main" val="3059781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25</a:t>
            </a:fld>
            <a:endParaRPr lang="en-US" dirty="0"/>
          </a:p>
        </p:txBody>
      </p:sp>
    </p:spTree>
    <p:extLst>
      <p:ext uri="{BB962C8B-B14F-4D97-AF65-F5344CB8AC3E}">
        <p14:creationId xmlns:p14="http://schemas.microsoft.com/office/powerpoint/2010/main" val="3007108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26</a:t>
            </a:fld>
            <a:endParaRPr lang="en-US" dirty="0"/>
          </a:p>
        </p:txBody>
      </p:sp>
    </p:spTree>
    <p:extLst>
      <p:ext uri="{BB962C8B-B14F-4D97-AF65-F5344CB8AC3E}">
        <p14:creationId xmlns:p14="http://schemas.microsoft.com/office/powerpoint/2010/main" val="2558653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defTabSz="931774" eaLnBrk="0" fontAlgn="base" hangingPunct="0">
              <a:spcBef>
                <a:spcPts val="611"/>
              </a:spcBef>
              <a:spcAft>
                <a:spcPts val="611"/>
              </a:spcAft>
              <a:buClr>
                <a:srgbClr val="CC0000"/>
              </a:buClr>
              <a:buFont typeface="Wingdings" pitchFamily="2" charset="2"/>
              <a:buNone/>
              <a:defRPr/>
            </a:pPr>
            <a:endParaRPr lang="en-US" sz="2400" kern="0" dirty="0" smtClean="0">
              <a:solidFill>
                <a:srgbClr val="000000"/>
              </a:solidFill>
              <a:latin typeface="Tahoma"/>
            </a:endParaRPr>
          </a:p>
        </p:txBody>
      </p:sp>
      <p:sp>
        <p:nvSpPr>
          <p:cNvPr id="4" name="Slide Number Placeholder 3"/>
          <p:cNvSpPr>
            <a:spLocks noGrp="1"/>
          </p:cNvSpPr>
          <p:nvPr>
            <p:ph type="sldNum" sz="quarter" idx="10"/>
          </p:nvPr>
        </p:nvSpPr>
        <p:spPr/>
        <p:txBody>
          <a:bodyPr/>
          <a:lstStyle/>
          <a:p>
            <a:fld id="{17C97589-81B3-48A3-8226-3514F3374294}" type="slidenum">
              <a:rPr lang="en-US" smtClean="0"/>
              <a:pPr/>
              <a:t>27</a:t>
            </a:fld>
            <a:endParaRPr lang="en-US" dirty="0"/>
          </a:p>
        </p:txBody>
      </p:sp>
    </p:spTree>
    <p:extLst>
      <p:ext uri="{BB962C8B-B14F-4D97-AF65-F5344CB8AC3E}">
        <p14:creationId xmlns:p14="http://schemas.microsoft.com/office/powerpoint/2010/main" val="841741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28</a:t>
            </a:fld>
            <a:endParaRPr lang="en-US" dirty="0"/>
          </a:p>
        </p:txBody>
      </p:sp>
    </p:spTree>
    <p:extLst>
      <p:ext uri="{BB962C8B-B14F-4D97-AF65-F5344CB8AC3E}">
        <p14:creationId xmlns:p14="http://schemas.microsoft.com/office/powerpoint/2010/main" val="1004300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a:t>
            </a:fld>
            <a:endParaRPr lang="en-US" dirty="0"/>
          </a:p>
        </p:txBody>
      </p:sp>
    </p:spTree>
    <p:extLst>
      <p:ext uri="{BB962C8B-B14F-4D97-AF65-F5344CB8AC3E}">
        <p14:creationId xmlns:p14="http://schemas.microsoft.com/office/powerpoint/2010/main" val="298607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a:t>
            </a:fld>
            <a:endParaRPr lang="en-US" dirty="0"/>
          </a:p>
        </p:txBody>
      </p:sp>
    </p:spTree>
    <p:extLst>
      <p:ext uri="{BB962C8B-B14F-4D97-AF65-F5344CB8AC3E}">
        <p14:creationId xmlns:p14="http://schemas.microsoft.com/office/powerpoint/2010/main" val="1031760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fontAlgn="base">
              <a:spcBef>
                <a:spcPts val="1223"/>
              </a:spcBef>
              <a:spcAft>
                <a:spcPts val="1223"/>
              </a:spcAft>
              <a:buClr>
                <a:srgbClr val="CC0000"/>
              </a:buClr>
              <a:buFont typeface="Wingdings" pitchFamily="2" charset="2"/>
              <a:buNone/>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a:t>
            </a:fld>
            <a:endParaRPr lang="en-US" dirty="0"/>
          </a:p>
        </p:txBody>
      </p:sp>
    </p:spTree>
    <p:extLst>
      <p:ext uri="{BB962C8B-B14F-4D97-AF65-F5344CB8AC3E}">
        <p14:creationId xmlns:p14="http://schemas.microsoft.com/office/powerpoint/2010/main" val="2931475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5</a:t>
            </a:fld>
            <a:endParaRPr lang="en-US" dirty="0"/>
          </a:p>
        </p:txBody>
      </p:sp>
    </p:spTree>
    <p:extLst>
      <p:ext uri="{BB962C8B-B14F-4D97-AF65-F5344CB8AC3E}">
        <p14:creationId xmlns:p14="http://schemas.microsoft.com/office/powerpoint/2010/main" val="2232911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6</a:t>
            </a:fld>
            <a:endParaRPr lang="en-US" dirty="0"/>
          </a:p>
        </p:txBody>
      </p:sp>
    </p:spTree>
    <p:extLst>
      <p:ext uri="{BB962C8B-B14F-4D97-AF65-F5344CB8AC3E}">
        <p14:creationId xmlns:p14="http://schemas.microsoft.com/office/powerpoint/2010/main" val="1247177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7</a:t>
            </a:fld>
            <a:endParaRPr lang="en-US" dirty="0"/>
          </a:p>
        </p:txBody>
      </p:sp>
    </p:spTree>
    <p:extLst>
      <p:ext uri="{BB962C8B-B14F-4D97-AF65-F5344CB8AC3E}">
        <p14:creationId xmlns:p14="http://schemas.microsoft.com/office/powerpoint/2010/main" val="4103606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A6C2685-60D8-41C5-B27A-196555092D32}" type="slidenum">
              <a:rPr lang="en-US" altLang="en-US" smtClean="0"/>
              <a:pPr fontAlgn="base">
                <a:spcBef>
                  <a:spcPct val="0"/>
                </a:spcBef>
                <a:spcAft>
                  <a:spcPct val="0"/>
                </a:spcAft>
                <a:defRPr/>
              </a:pPr>
              <a:t>11</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13</a:t>
            </a:fld>
            <a:endParaRPr lang="en-US" dirty="0"/>
          </a:p>
        </p:txBody>
      </p:sp>
    </p:spTree>
    <p:extLst>
      <p:ext uri="{BB962C8B-B14F-4D97-AF65-F5344CB8AC3E}">
        <p14:creationId xmlns:p14="http://schemas.microsoft.com/office/powerpoint/2010/main" val="1630994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67000"/>
            <a:ext cx="9144000" cy="2419586"/>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1" name="Footer"/>
          <p:cNvSpPr/>
          <p:nvPr/>
        </p:nvSpPr>
        <p:spPr>
          <a:xfrm>
            <a:off x="0" y="5105400"/>
            <a:ext cx="914400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2" name="SubTitle Back"/>
          <p:cNvSpPr/>
          <p:nvPr/>
        </p:nvSpPr>
        <p:spPr>
          <a:xfrm>
            <a:off x="4176712" y="4545808"/>
            <a:ext cx="4953000"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 name="Title 1"/>
          <p:cNvSpPr>
            <a:spLocks noGrp="1"/>
          </p:cNvSpPr>
          <p:nvPr userDrawn="1">
            <p:ph type="ctrTitle" hasCustomPrompt="1"/>
          </p:nvPr>
        </p:nvSpPr>
        <p:spPr>
          <a:xfrm>
            <a:off x="381000" y="2869408"/>
            <a:ext cx="84582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
        <p:nvSpPr>
          <p:cNvPr id="3" name="Subtitle 2"/>
          <p:cNvSpPr>
            <a:spLocks noGrp="1"/>
          </p:cNvSpPr>
          <p:nvPr userDrawn="1">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01723B91-CE10-4F20-890A-0852E2246859}" type="slidenum">
              <a:rPr lang="en-US" smtClean="0"/>
              <a:pPr/>
              <a:t>‹#›</a:t>
            </a:fld>
            <a:endParaRPr lang="en-US" dirty="0"/>
          </a:p>
        </p:txBody>
      </p:sp>
      <p:pic>
        <p:nvPicPr>
          <p:cNvPr id="2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userDrawn="1"/>
        </p:nvSpPr>
        <p:spPr>
          <a:xfrm>
            <a:off x="381000" y="860595"/>
            <a:ext cx="3429000" cy="400110"/>
          </a:xfrm>
          <a:prstGeom prst="rect">
            <a:avLst/>
          </a:prstGeom>
          <a:noFill/>
        </p:spPr>
        <p:txBody>
          <a:bodyPr wrap="square" rtlCol="0">
            <a:spAutoFit/>
          </a:bodyPr>
          <a:lstStyle/>
          <a:p>
            <a:r>
              <a:rPr lang="en-US" sz="2000" b="1" dirty="0" smtClean="0">
                <a:solidFill>
                  <a:schemeClr val="bg1"/>
                </a:solidFill>
              </a:rPr>
              <a:t>Welcome</a:t>
            </a:r>
            <a:r>
              <a:rPr lang="en-US" sz="2000" b="1" baseline="0" dirty="0" smtClean="0">
                <a:solidFill>
                  <a:schemeClr val="bg1"/>
                </a:solidFill>
              </a:rPr>
              <a:t> to </a:t>
            </a:r>
            <a:r>
              <a:rPr lang="en-US" sz="2000" b="1" dirty="0" smtClean="0">
                <a:solidFill>
                  <a:schemeClr val="bg1"/>
                </a:solidFill>
              </a:rPr>
              <a:t>Workforce</a:t>
            </a:r>
            <a:r>
              <a:rPr lang="en-US" sz="2000" b="1" baseline="30000" dirty="0" smtClean="0">
                <a:solidFill>
                  <a:schemeClr val="bg1"/>
                </a:solidFill>
              </a:rPr>
              <a:t>3</a:t>
            </a:r>
            <a:r>
              <a:rPr lang="en-US" sz="2000" b="1" baseline="0" dirty="0" smtClean="0">
                <a:solidFill>
                  <a:schemeClr val="bg1"/>
                </a:solidFill>
              </a:rPr>
              <a:t> One</a:t>
            </a:r>
            <a:endParaRPr lang="en-US" sz="2000" b="1" dirty="0">
              <a:solidFill>
                <a:schemeClr val="bg1"/>
              </a:solidFill>
            </a:endParaRPr>
          </a:p>
        </p:txBody>
      </p:sp>
      <p:grpSp>
        <p:nvGrpSpPr>
          <p:cNvPr id="13" name="Header"/>
          <p:cNvGrpSpPr/>
          <p:nvPr/>
        </p:nvGrpSpPr>
        <p:grpSpPr>
          <a:xfrm>
            <a:off x="2894" y="-152400"/>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grpSp>
      <p:grpSp>
        <p:nvGrpSpPr>
          <p:cNvPr id="17" name="Group 16"/>
          <p:cNvGrpSpPr/>
          <p:nvPr userDrawn="1"/>
        </p:nvGrpSpPr>
        <p:grpSpPr>
          <a:xfrm>
            <a:off x="2133600" y="4572000"/>
            <a:ext cx="2209800" cy="483392"/>
            <a:chOff x="2133600" y="4572000"/>
            <a:chExt cx="2209800" cy="48339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4572000"/>
              <a:ext cx="483392" cy="483392"/>
            </a:xfrm>
            <a:prstGeom prst="rect">
              <a:avLst/>
            </a:prstGeom>
          </p:spPr>
        </p:pic>
        <p:sp>
          <p:nvSpPr>
            <p:cNvPr id="14" name="TextBox 13"/>
            <p:cNvSpPr txBox="1"/>
            <p:nvPr userDrawn="1"/>
          </p:nvSpPr>
          <p:spPr>
            <a:xfrm>
              <a:off x="2590800" y="4572000"/>
              <a:ext cx="1752600" cy="477054"/>
            </a:xfrm>
            <a:prstGeom prst="rect">
              <a:avLst/>
            </a:prstGeom>
            <a:noFill/>
          </p:spPr>
          <p:txBody>
            <a:bodyPr wrap="square" rtlCol="0">
              <a:spAutoFit/>
            </a:bodyPr>
            <a:lstStyle/>
            <a:p>
              <a:pPr>
                <a:lnSpc>
                  <a:spcPts val="1000"/>
                </a:lnSpc>
                <a:spcBef>
                  <a:spcPts val="0"/>
                </a:spcBef>
                <a:spcAft>
                  <a:spcPts val="0"/>
                </a:spcAft>
              </a:pPr>
              <a:r>
                <a:rPr lang="en-US" sz="900" b="1" i="1" kern="800" spc="0" dirty="0" smtClean="0">
                  <a:solidFill>
                    <a:schemeClr val="tx2">
                      <a:lumMod val="75000"/>
                    </a:schemeClr>
                  </a:solidFill>
                  <a:latin typeface="Arial" pitchFamily="34" charset="0"/>
                  <a:cs typeface="Arial" pitchFamily="34" charset="0"/>
                </a:rPr>
                <a:t>U.S. Department</a:t>
              </a:r>
              <a:r>
                <a:rPr lang="en-US" sz="900" b="1" i="1" kern="800" spc="0" baseline="0" dirty="0" smtClean="0">
                  <a:solidFill>
                    <a:schemeClr val="tx2">
                      <a:lumMod val="75000"/>
                    </a:schemeClr>
                  </a:solidFill>
                  <a:latin typeface="Arial" pitchFamily="34" charset="0"/>
                  <a:cs typeface="Arial" pitchFamily="34" charset="0"/>
                </a:rPr>
                <a:t> of Labor</a:t>
              </a:r>
            </a:p>
            <a:p>
              <a:pPr>
                <a:lnSpc>
                  <a:spcPts val="1000"/>
                </a:lnSpc>
                <a:spcBef>
                  <a:spcPts val="0"/>
                </a:spcBef>
                <a:spcAft>
                  <a:spcPts val="0"/>
                </a:spcAft>
              </a:pPr>
              <a:r>
                <a:rPr lang="en-US" sz="900" b="0" i="1" kern="800" spc="0" baseline="0" dirty="0" smtClean="0">
                  <a:solidFill>
                    <a:schemeClr val="tx2">
                      <a:lumMod val="75000"/>
                    </a:schemeClr>
                  </a:solidFill>
                  <a:latin typeface="Arial" pitchFamily="34" charset="0"/>
                  <a:cs typeface="Arial" pitchFamily="34" charset="0"/>
                </a:rPr>
                <a:t>Employment and Training Administration</a:t>
              </a:r>
              <a:endParaRPr lang="en-US" sz="900" b="0" i="1" kern="800" spc="0" dirty="0">
                <a:solidFill>
                  <a:schemeClr val="tx2">
                    <a:lumMod val="75000"/>
                  </a:schemeClr>
                </a:solidFill>
                <a:latin typeface="Arial" pitchFamily="34" charset="0"/>
                <a:cs typeface="Arial" pitchFamily="34" charset="0"/>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Webinar Title Here</a:t>
            </a:r>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sp>
        <p:nvSpPr>
          <p:cNvPr id="6" name="Slide Number Placeholder 5"/>
          <p:cNvSpPr>
            <a:spLocks noGrp="1"/>
          </p:cNvSpPr>
          <p:nvPr>
            <p:ph type="sldNum" sz="quarter" idx="12"/>
          </p:nvPr>
        </p:nvSpPr>
        <p:spPr>
          <a:xfrm>
            <a:off x="6324600" y="6416675"/>
            <a:ext cx="2133600" cy="365125"/>
          </a:xfrm>
        </p:spPr>
        <p:txBody>
          <a:bodyPr/>
          <a:lstStyle/>
          <a:p>
            <a:fld id="{01723B91-CE10-4F20-890A-0852E22468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dirty="0" smtClean="0"/>
              <a:t>Webinar Title Here</a:t>
            </a:r>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Webinar Title Here</a:t>
            </a:r>
            <a:endParaRPr lang="en-US" dirty="0"/>
          </a:p>
        </p:txBody>
      </p:sp>
      <p:sp>
        <p:nvSpPr>
          <p:cNvPr id="8" name="Footer Placeholder 7"/>
          <p:cNvSpPr>
            <a:spLocks noGrp="1"/>
          </p:cNvSpPr>
          <p:nvPr>
            <p:ph type="ftr" sz="quarter" idx="11"/>
          </p:nvPr>
        </p:nvSpPr>
        <p:spPr/>
        <p:txBody>
          <a:bodyPr/>
          <a:lstStyle/>
          <a:p>
            <a:r>
              <a:rPr lang="en-US" dirty="0" smtClean="0"/>
              <a:t>#</a:t>
            </a:r>
            <a:endParaRPr lang="en-US" dirty="0"/>
          </a:p>
        </p:txBody>
      </p:sp>
      <p:sp>
        <p:nvSpPr>
          <p:cNvPr id="9" name="Slide Number Placeholder 8"/>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Webinar Title Here</a:t>
            </a:r>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Webinar Title Here</a:t>
            </a:r>
            <a:endParaRPr lang="en-US" dirty="0"/>
          </a:p>
        </p:txBody>
      </p:sp>
      <p:sp>
        <p:nvSpPr>
          <p:cNvPr id="3" name="Footer Placeholder 2"/>
          <p:cNvSpPr>
            <a:spLocks noGrp="1"/>
          </p:cNvSpPr>
          <p:nvPr>
            <p:ph type="ftr" sz="quarter" idx="11"/>
          </p:nvPr>
        </p:nvSpPr>
        <p:spPr/>
        <p:txBody>
          <a:bodyPr/>
          <a:lstStyle/>
          <a:p>
            <a:r>
              <a:rPr lang="en-US" dirty="0" smtClean="0"/>
              <a:t>#</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Webinar Title Here</a:t>
            </a:r>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Webinar Title Here</a:t>
            </a:r>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3" name="Text Placeholder 2"/>
          <p:cNvSpPr>
            <a:spLocks noGrp="1"/>
          </p:cNvSpPr>
          <p:nvPr userDrawn="1">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r>
              <a:rPr lang="en-US" dirty="0" smtClean="0"/>
              <a:t>Webinar Title Here</a:t>
            </a:r>
            <a:endParaRPr lang="en-US" dirty="0"/>
          </a:p>
        </p:txBody>
      </p:sp>
      <p:sp>
        <p:nvSpPr>
          <p:cNvPr id="5" name="Footer Placeholder 4"/>
          <p:cNvSpPr>
            <a:spLocks noGrp="1"/>
          </p:cNvSpPr>
          <p:nvPr userDrawn="1">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dirty="0" smtClean="0"/>
              <a:t>#</a:t>
            </a:r>
            <a:endParaRPr lang="en-US" dirty="0"/>
          </a:p>
        </p:txBody>
      </p:sp>
      <p:sp>
        <p:nvSpPr>
          <p:cNvPr id="6" name="Slide Number Placeholder 5"/>
          <p:cNvSpPr>
            <a:spLocks noGrp="1"/>
          </p:cNvSpPr>
          <p:nvPr userDrawn="1">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5B75F7A-516D-4850-9A30-35A47BF6499A}" type="slidenum">
              <a:rPr lang="en-US" smtClean="0"/>
              <a:pPr/>
              <a:t>‹#›</a:t>
            </a:fld>
            <a:endParaRPr lang="en-US" dirty="0"/>
          </a:p>
        </p:txBody>
      </p:sp>
      <p:pic>
        <p:nvPicPr>
          <p:cNvPr id="19" name="Picture 2"/>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 id="2147483680" r:id="rId6"/>
    <p:sldLayoutId id="2147483681" r:id="rId7"/>
    <p:sldLayoutId id="2147483682" r:id="rId8"/>
  </p:sldLayoutIdLst>
  <p:timing>
    <p:tnLst>
      <p:par>
        <p:cTn id="1" dur="indefinite" restart="never" nodeType="tmRoot"/>
      </p:par>
    </p:tnLst>
  </p:timing>
  <p:hf hdr="0" dt="0"/>
  <p:txStyles>
    <p:titleStyle>
      <a:lvl1pPr algn="ctr" defTabSz="914400" rtl="0" eaLnBrk="1" latinLnBrk="0" hangingPunct="1">
        <a:spcBef>
          <a:spcPct val="0"/>
        </a:spcBef>
        <a:buNone/>
        <a:defRPr sz="2800" b="1" i="0" u="none"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b="0" i="0" u="none"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laura.e.lausmann@state.or.us" TargetMode="External"/><Relationship Id="rId2" Type="http://schemas.openxmlformats.org/officeDocument/2006/relationships/hyperlink" Target="mailto:cyndia@clackamas.edu" TargetMode="External"/><Relationship Id="rId1" Type="http://schemas.openxmlformats.org/officeDocument/2006/relationships/slideLayout" Target="../slideLayouts/slideLayout2.xml"/><Relationship Id="rId4" Type="http://schemas.openxmlformats.org/officeDocument/2006/relationships/hyperlink" Target="mailto:hfercho@clackamas.edu"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3" Type="http://schemas.openxmlformats.org/officeDocument/2006/relationships/image" Target="../media/image9.pn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png"/><Relationship Id="rId2" Type="http://schemas.openxmlformats.org/officeDocument/2006/relationships/notesSlide" Target="../notesSlides/notesSlide9.xml"/><Relationship Id="rId16"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gif"/><Relationship Id="rId15" Type="http://schemas.openxmlformats.org/officeDocument/2006/relationships/image" Target="../media/image20.png"/><Relationship Id="rId10"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14.png"/><Relationship Id="rId1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hyperlink" Target="mailto:saganski@hfcc.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mailto:sfjedele@hfcc.edu"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mailto:cweigand@scc.spokane.ed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carol.weigand@scc.spokane.edu" TargetMode="External"/><Relationship Id="rId5" Type="http://schemas.openxmlformats.org/officeDocument/2006/relationships/hyperlink" Target="mailto:sfjedele@hfcc.edu" TargetMode="External"/><Relationship Id="rId4" Type="http://schemas.openxmlformats.org/officeDocument/2006/relationships/hyperlink" Target="mailto:cyndia@clackamas.edu"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workforce3one.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19400"/>
            <a:ext cx="8458200" cy="1676400"/>
          </a:xfrm>
        </p:spPr>
        <p:txBody>
          <a:bodyPr/>
          <a:lstStyle/>
          <a:p>
            <a:r>
              <a:rPr lang="en-US" dirty="0" smtClean="0"/>
              <a:t>Working with the Public Workforce System</a:t>
            </a:r>
            <a:endParaRPr lang="en-US" dirty="0"/>
          </a:p>
        </p:txBody>
      </p:sp>
      <p:sp>
        <p:nvSpPr>
          <p:cNvPr id="3" name="Subtitle 2"/>
          <p:cNvSpPr>
            <a:spLocks noGrp="1"/>
          </p:cNvSpPr>
          <p:nvPr>
            <p:ph type="subTitle" idx="1"/>
          </p:nvPr>
        </p:nvSpPr>
        <p:spPr>
          <a:xfrm>
            <a:off x="4191000" y="4572000"/>
            <a:ext cx="4953000" cy="1752600"/>
          </a:xfrm>
        </p:spPr>
        <p:txBody>
          <a:bodyPr anchor="t" anchorCtr="0">
            <a:noAutofit/>
          </a:bodyPr>
          <a:lstStyle/>
          <a:p>
            <a:pPr algn="l"/>
            <a:r>
              <a:rPr lang="en-US" sz="1800" dirty="0" smtClean="0">
                <a:ln w="17780" cmpd="sng">
                  <a:noFill/>
                  <a:prstDash val="solid"/>
                  <a:miter lim="800000"/>
                </a:ln>
                <a:ea typeface="+mj-ea"/>
              </a:rPr>
              <a:t>Webinar Date: </a:t>
            </a:r>
            <a:r>
              <a:rPr lang="en-US" sz="1800" dirty="0" smtClean="0">
                <a:ln w="17780" cmpd="sng">
                  <a:noFill/>
                  <a:prstDash val="solid"/>
                  <a:miter lim="800000"/>
                </a:ln>
                <a:solidFill>
                  <a:srgbClr val="C00000"/>
                </a:solidFill>
                <a:ea typeface="+mj-ea"/>
              </a:rPr>
              <a:t>April 17</a:t>
            </a:r>
            <a:r>
              <a:rPr lang="en-US" sz="1800" baseline="30000" dirty="0" smtClean="0">
                <a:ln w="17780" cmpd="sng">
                  <a:noFill/>
                  <a:prstDash val="solid"/>
                  <a:miter lim="800000"/>
                </a:ln>
                <a:solidFill>
                  <a:srgbClr val="C00000"/>
                </a:solidFill>
                <a:ea typeface="+mj-ea"/>
              </a:rPr>
              <a:t>th</a:t>
            </a:r>
            <a:r>
              <a:rPr lang="en-US" sz="1800" dirty="0" smtClean="0">
                <a:ln w="17780" cmpd="sng">
                  <a:noFill/>
                  <a:prstDash val="solid"/>
                  <a:miter lim="800000"/>
                </a:ln>
                <a:solidFill>
                  <a:srgbClr val="C00000"/>
                </a:solidFill>
                <a:ea typeface="+mj-ea"/>
              </a:rPr>
              <a:t>, 2014</a:t>
            </a:r>
          </a:p>
          <a:p>
            <a:pPr algn="l">
              <a:spcBef>
                <a:spcPts val="300"/>
              </a:spcBef>
            </a:pPr>
            <a:r>
              <a:rPr lang="en-US" sz="1800" i="1" dirty="0" smtClean="0">
                <a:ln w="17780" cmpd="sng">
                  <a:noFill/>
                  <a:prstDash val="solid"/>
                  <a:miter lim="800000"/>
                </a:ln>
                <a:ea typeface="+mj-ea"/>
              </a:rPr>
              <a:t>Presented </a:t>
            </a:r>
            <a:r>
              <a:rPr lang="en-US" sz="1800" i="1" dirty="0">
                <a:ln w="17780" cmpd="sng">
                  <a:noFill/>
                  <a:prstDash val="solid"/>
                  <a:miter lim="800000"/>
                </a:ln>
                <a:ea typeface="+mj-ea"/>
              </a:rPr>
              <a:t>b</a:t>
            </a:r>
            <a:r>
              <a:rPr lang="en-US" sz="1800" i="1" dirty="0" smtClean="0">
                <a:ln w="17780" cmpd="sng">
                  <a:noFill/>
                  <a:prstDash val="solid"/>
                  <a:miter lim="800000"/>
                </a:ln>
                <a:ea typeface="+mj-ea"/>
              </a:rPr>
              <a:t>y:</a:t>
            </a:r>
          </a:p>
          <a:p>
            <a:pPr algn="l"/>
            <a:r>
              <a:rPr lang="en-US" sz="1600" dirty="0" smtClean="0">
                <a:ln w="17780" cmpd="sng">
                  <a:noFill/>
                  <a:prstDash val="solid"/>
                  <a:miter lim="800000"/>
                </a:ln>
                <a:ea typeface="+mj-ea"/>
              </a:rPr>
              <a:t>U.S</a:t>
            </a:r>
            <a:r>
              <a:rPr lang="en-US" sz="1600" dirty="0">
                <a:ln w="17780" cmpd="sng">
                  <a:noFill/>
                  <a:prstDash val="solid"/>
                  <a:miter lim="800000"/>
                </a:ln>
                <a:ea typeface="+mj-ea"/>
              </a:rPr>
              <a:t>. </a:t>
            </a:r>
            <a:r>
              <a:rPr lang="en-US" sz="1600" dirty="0" smtClean="0">
                <a:ln w="17780" cmpd="sng">
                  <a:noFill/>
                  <a:prstDash val="solid"/>
                  <a:miter lim="800000"/>
                </a:ln>
                <a:ea typeface="+mj-ea"/>
              </a:rPr>
              <a:t>Department of Labor</a:t>
            </a:r>
          </a:p>
          <a:p>
            <a:pPr algn="l">
              <a:spcBef>
                <a:spcPts val="0"/>
              </a:spcBef>
              <a:spcAft>
                <a:spcPts val="0"/>
              </a:spcAft>
            </a:pPr>
            <a:r>
              <a:rPr lang="en-US" sz="1600" dirty="0" smtClean="0">
                <a:ln w="17780" cmpd="sng">
                  <a:noFill/>
                  <a:prstDash val="solid"/>
                  <a:miter lim="800000"/>
                </a:ln>
                <a:ea typeface="+mj-ea"/>
              </a:rPr>
              <a:t>Employment </a:t>
            </a:r>
            <a:r>
              <a:rPr lang="en-US" sz="1600" dirty="0">
                <a:ln w="17780" cmpd="sng">
                  <a:noFill/>
                  <a:prstDash val="solid"/>
                  <a:miter lim="800000"/>
                </a:ln>
                <a:ea typeface="+mj-ea"/>
              </a:rPr>
              <a:t>and </a:t>
            </a:r>
            <a:r>
              <a:rPr lang="en-US" sz="1600" dirty="0" smtClean="0">
                <a:ln w="17780" cmpd="sng">
                  <a:noFill/>
                  <a:prstDash val="solid"/>
                  <a:miter lim="800000"/>
                </a:ln>
                <a:ea typeface="+mj-ea"/>
              </a:rPr>
              <a:t>Training Administration </a:t>
            </a:r>
            <a:endParaRPr lang="en-US" sz="1600" dirty="0">
              <a:ln w="17780" cmpd="sng">
                <a:noFill/>
                <a:prstDash val="solid"/>
                <a:miter lim="800000"/>
              </a:ln>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10</a:t>
            </a:fld>
            <a:endParaRPr lang="en-US" dirty="0"/>
          </a:p>
        </p:txBody>
      </p:sp>
      <p:sp>
        <p:nvSpPr>
          <p:cNvPr id="3" name="Rectangle 2"/>
          <p:cNvSpPr/>
          <p:nvPr/>
        </p:nvSpPr>
        <p:spPr>
          <a:xfrm>
            <a:off x="1143000" y="1447800"/>
            <a:ext cx="7620000" cy="4832092"/>
          </a:xfrm>
          <a:prstGeom prst="rect">
            <a:avLst/>
          </a:prstGeom>
        </p:spPr>
        <p:txBody>
          <a:bodyPr wrap="square">
            <a:spAutoFit/>
          </a:bodyPr>
          <a:lstStyle/>
          <a:p>
            <a:pPr marL="285750" indent="-285750">
              <a:buFont typeface="Wingdings" panose="05000000000000000000" pitchFamily="2" charset="2"/>
              <a:buChar char="Ø"/>
            </a:pPr>
            <a:r>
              <a:rPr lang="en-US" sz="2800" dirty="0" smtClean="0"/>
              <a:t>CASE </a:t>
            </a:r>
            <a:r>
              <a:rPr lang="en-US" sz="2800" dirty="0"/>
              <a:t>Statewide Director: Cynthia Andrews, Clackamas Community College, </a:t>
            </a:r>
            <a:r>
              <a:rPr lang="en-US" sz="2800" dirty="0" smtClean="0">
                <a:hlinkClick r:id="rId2"/>
              </a:rPr>
              <a:t>cyndia@clackamas.edu</a:t>
            </a:r>
            <a:r>
              <a:rPr lang="en-US" sz="2800" dirty="0" smtClean="0"/>
              <a:t>, </a:t>
            </a:r>
            <a:r>
              <a:rPr lang="en-US" sz="2800" dirty="0"/>
              <a:t>503-594-3025 </a:t>
            </a:r>
            <a:endParaRPr lang="en-US" sz="2800" dirty="0" smtClean="0"/>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smtClean="0"/>
              <a:t>CASE </a:t>
            </a:r>
            <a:r>
              <a:rPr lang="en-US" sz="2800" dirty="0"/>
              <a:t>TAA Liaison: Laura Lausmann, Oregon TAA Central Trade Act </a:t>
            </a:r>
            <a:r>
              <a:rPr lang="en-US" sz="2800" dirty="0" smtClean="0"/>
              <a:t>Unit, </a:t>
            </a:r>
            <a:r>
              <a:rPr lang="en-US" sz="2800" dirty="0" smtClean="0">
                <a:hlinkClick r:id="rId3"/>
              </a:rPr>
              <a:t>laura.e.lausmann@state.or.us</a:t>
            </a:r>
            <a:r>
              <a:rPr lang="en-US" sz="2800" dirty="0" smtClean="0"/>
              <a:t>, </a:t>
            </a:r>
            <a:r>
              <a:rPr lang="en-US" sz="2800" dirty="0"/>
              <a:t>503-947-1236 </a:t>
            </a:r>
            <a:endParaRPr lang="en-US" sz="2800" dirty="0" smtClean="0"/>
          </a:p>
          <a:p>
            <a:pPr marL="285750" indent="-285750">
              <a:buFont typeface="Wingdings" panose="05000000000000000000" pitchFamily="2" charset="2"/>
              <a:buChar char="Ø"/>
            </a:pPr>
            <a:endParaRPr lang="en-US" sz="2800" dirty="0"/>
          </a:p>
          <a:p>
            <a:pPr marL="285750" indent="-285750">
              <a:buFont typeface="Wingdings" panose="05000000000000000000" pitchFamily="2" charset="2"/>
              <a:buChar char="Ø"/>
            </a:pPr>
            <a:r>
              <a:rPr lang="en-US" sz="2800" dirty="0" smtClean="0"/>
              <a:t>CASE </a:t>
            </a:r>
            <a:r>
              <a:rPr lang="en-US" sz="2800" dirty="0"/>
              <a:t>Statewide Data Analyst: Heather Fercho, Clackamas Community College, </a:t>
            </a:r>
            <a:r>
              <a:rPr lang="en-US" sz="2800" dirty="0" smtClean="0">
                <a:hlinkClick r:id="rId4"/>
              </a:rPr>
              <a:t>hfercho@clackamas.edu</a:t>
            </a:r>
            <a:r>
              <a:rPr lang="en-US" sz="2800" dirty="0" smtClean="0"/>
              <a:t>, </a:t>
            </a:r>
            <a:r>
              <a:rPr lang="en-US" sz="2800" dirty="0" smtClean="0"/>
              <a:t>503-5894-6089 </a:t>
            </a:r>
            <a:endParaRPr lang="en-US" sz="2800" dirty="0"/>
          </a:p>
        </p:txBody>
      </p:sp>
    </p:spTree>
    <p:extLst>
      <p:ext uri="{BB962C8B-B14F-4D97-AF65-F5344CB8AC3E}">
        <p14:creationId xmlns:p14="http://schemas.microsoft.com/office/powerpoint/2010/main" val="2722063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Polling Question</a:t>
            </a:r>
            <a:endParaRPr lang="en-US" dirty="0"/>
          </a:p>
        </p:txBody>
      </p:sp>
      <p:graphicFrame>
        <p:nvGraphicFramePr>
          <p:cNvPr id="10" name="Diagram 9"/>
          <p:cNvGraphicFramePr/>
          <p:nvPr>
            <p:extLst>
              <p:ext uri="{D42A27DB-BD31-4B8C-83A1-F6EECF244321}">
                <p14:modId xmlns:p14="http://schemas.microsoft.com/office/powerpoint/2010/main" val="2266552109"/>
              </p:ext>
            </p:extLst>
          </p:nvPr>
        </p:nvGraphicFramePr>
        <p:xfrm>
          <a:off x="304800" y="1219200"/>
          <a:ext cx="83820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00"/>
              </a:spcBef>
              <a:spcAft>
                <a:spcPts val="600"/>
              </a:spcAft>
              <a:buFont typeface="Arial" charset="0"/>
              <a:buChar char="•"/>
              <a:defRPr sz="3200">
                <a:solidFill>
                  <a:schemeClr val="tx2"/>
                </a:solidFill>
                <a:latin typeface="Arial" charset="0"/>
                <a:cs typeface="Arial" charset="0"/>
              </a:defRPr>
            </a:lvl1pPr>
            <a:lvl2pPr marL="742950" indent="-285750" eaLnBrk="0" hangingPunct="0">
              <a:spcBef>
                <a:spcPts val="600"/>
              </a:spcBef>
              <a:spcAft>
                <a:spcPts val="600"/>
              </a:spcAft>
              <a:buFont typeface="Arial" charset="0"/>
              <a:buChar char="–"/>
              <a:defRPr sz="2800">
                <a:solidFill>
                  <a:schemeClr val="tx2"/>
                </a:solidFill>
                <a:latin typeface="Arial" charset="0"/>
                <a:cs typeface="Arial" charset="0"/>
              </a:defRPr>
            </a:lvl2pPr>
            <a:lvl3pPr marL="1143000" indent="-228600" eaLnBrk="0" hangingPunct="0">
              <a:spcBef>
                <a:spcPts val="600"/>
              </a:spcBef>
              <a:spcAft>
                <a:spcPts val="600"/>
              </a:spcAft>
              <a:buFont typeface="Arial" charset="0"/>
              <a:buChar char="•"/>
              <a:defRPr sz="2400">
                <a:solidFill>
                  <a:schemeClr val="tx2"/>
                </a:solidFill>
                <a:latin typeface="Arial" charset="0"/>
                <a:cs typeface="Arial" charset="0"/>
              </a:defRPr>
            </a:lvl3pPr>
            <a:lvl4pPr marL="1600200" indent="-228600" eaLnBrk="0" hangingPunct="0">
              <a:spcBef>
                <a:spcPts val="600"/>
              </a:spcBef>
              <a:spcAft>
                <a:spcPts val="600"/>
              </a:spcAft>
              <a:buFont typeface="Arial" charset="0"/>
              <a:buChar char="–"/>
              <a:defRPr sz="2000">
                <a:solidFill>
                  <a:schemeClr val="tx2"/>
                </a:solidFill>
                <a:latin typeface="Arial" charset="0"/>
                <a:cs typeface="Arial" charset="0"/>
              </a:defRPr>
            </a:lvl4pPr>
            <a:lvl5pPr marL="2057400" indent="-228600" eaLnBrk="0" hangingPunct="0">
              <a:spcBef>
                <a:spcPts val="600"/>
              </a:spcBef>
              <a:spcAft>
                <a:spcPts val="600"/>
              </a:spcAft>
              <a:buFont typeface="Arial" charset="0"/>
              <a:buChar char="»"/>
              <a:defRPr sz="2000">
                <a:solidFill>
                  <a:schemeClr val="tx2"/>
                </a:solidFill>
                <a:latin typeface="Arial" charset="0"/>
                <a:cs typeface="Arial" charset="0"/>
              </a:defRPr>
            </a:lvl5pPr>
            <a:lvl6pPr marL="2514600" indent="-228600" eaLnBrk="0" fontAlgn="base" hangingPunct="0">
              <a:spcBef>
                <a:spcPts val="600"/>
              </a:spcBef>
              <a:spcAft>
                <a:spcPts val="600"/>
              </a:spcAft>
              <a:buFont typeface="Arial" charset="0"/>
              <a:buChar char="»"/>
              <a:defRPr sz="2000">
                <a:solidFill>
                  <a:schemeClr val="tx2"/>
                </a:solidFill>
                <a:latin typeface="Arial" charset="0"/>
                <a:cs typeface="Arial" charset="0"/>
              </a:defRPr>
            </a:lvl6pPr>
            <a:lvl7pPr marL="2971800" indent="-228600" eaLnBrk="0" fontAlgn="base" hangingPunct="0">
              <a:spcBef>
                <a:spcPts val="600"/>
              </a:spcBef>
              <a:spcAft>
                <a:spcPts val="600"/>
              </a:spcAft>
              <a:buFont typeface="Arial" charset="0"/>
              <a:buChar char="»"/>
              <a:defRPr sz="2000">
                <a:solidFill>
                  <a:schemeClr val="tx2"/>
                </a:solidFill>
                <a:latin typeface="Arial" charset="0"/>
                <a:cs typeface="Arial" charset="0"/>
              </a:defRPr>
            </a:lvl7pPr>
            <a:lvl8pPr marL="3429000" indent="-228600" eaLnBrk="0" fontAlgn="base" hangingPunct="0">
              <a:spcBef>
                <a:spcPts val="600"/>
              </a:spcBef>
              <a:spcAft>
                <a:spcPts val="600"/>
              </a:spcAft>
              <a:buFont typeface="Arial" charset="0"/>
              <a:buChar char="»"/>
              <a:defRPr sz="2000">
                <a:solidFill>
                  <a:schemeClr val="tx2"/>
                </a:solidFill>
                <a:latin typeface="Arial" charset="0"/>
                <a:cs typeface="Arial" charset="0"/>
              </a:defRPr>
            </a:lvl8pPr>
            <a:lvl9pPr marL="3886200" indent="-228600" eaLnBrk="0" fontAlgn="base" hangingPunct="0">
              <a:spcBef>
                <a:spcPts val="600"/>
              </a:spcBef>
              <a:spcAft>
                <a:spcPts val="600"/>
              </a:spcAft>
              <a:buFont typeface="Arial" charset="0"/>
              <a:buChar char="»"/>
              <a:defRPr sz="2000">
                <a:solidFill>
                  <a:schemeClr val="tx2"/>
                </a:solidFill>
                <a:latin typeface="Arial" charset="0"/>
                <a:cs typeface="Arial" charset="0"/>
              </a:defRPr>
            </a:lvl9pPr>
          </a:lstStyle>
          <a:p>
            <a:pPr eaLnBrk="1" fontAlgn="base" hangingPunct="1">
              <a:spcBef>
                <a:spcPct val="0"/>
              </a:spcBef>
              <a:spcAft>
                <a:spcPct val="0"/>
              </a:spcAft>
              <a:buFontTx/>
              <a:buNone/>
            </a:pPr>
            <a:fld id="{DE780810-3CC2-423A-955E-13C33953DB69}" type="slidenum">
              <a:rPr lang="en-US" altLang="en-US" sz="1200" smtClean="0">
                <a:solidFill>
                  <a:schemeClr val="tx1"/>
                </a:solidFill>
              </a:rPr>
              <a:pPr eaLnBrk="1" fontAlgn="base" hangingPunct="1">
                <a:spcBef>
                  <a:spcPct val="0"/>
                </a:spcBef>
                <a:spcAft>
                  <a:spcPct val="0"/>
                </a:spcAft>
                <a:buFontTx/>
                <a:buNone/>
              </a:pPr>
              <a:t>11</a:t>
            </a:fld>
            <a:endParaRPr lang="en-US" altLang="en-US" sz="1200" smtClean="0">
              <a:solidFill>
                <a:schemeClr val="tx1"/>
              </a:solidFill>
            </a:endParaRPr>
          </a:p>
        </p:txBody>
      </p:sp>
      <p:sp>
        <p:nvSpPr>
          <p:cNvPr id="1331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00"/>
              </a:spcBef>
              <a:spcAft>
                <a:spcPts val="600"/>
              </a:spcAft>
              <a:buFont typeface="Arial" charset="0"/>
              <a:buChar char="•"/>
              <a:defRPr sz="3200">
                <a:solidFill>
                  <a:schemeClr val="tx2"/>
                </a:solidFill>
                <a:latin typeface="Arial" charset="0"/>
                <a:cs typeface="Arial" charset="0"/>
              </a:defRPr>
            </a:lvl1pPr>
            <a:lvl2pPr marL="742950" indent="-285750" eaLnBrk="0" hangingPunct="0">
              <a:spcBef>
                <a:spcPts val="600"/>
              </a:spcBef>
              <a:spcAft>
                <a:spcPts val="600"/>
              </a:spcAft>
              <a:buFont typeface="Arial" charset="0"/>
              <a:buChar char="–"/>
              <a:defRPr sz="2800">
                <a:solidFill>
                  <a:schemeClr val="tx2"/>
                </a:solidFill>
                <a:latin typeface="Arial" charset="0"/>
                <a:cs typeface="Arial" charset="0"/>
              </a:defRPr>
            </a:lvl2pPr>
            <a:lvl3pPr marL="1143000" indent="-228600" eaLnBrk="0" hangingPunct="0">
              <a:spcBef>
                <a:spcPts val="600"/>
              </a:spcBef>
              <a:spcAft>
                <a:spcPts val="600"/>
              </a:spcAft>
              <a:buFont typeface="Arial" charset="0"/>
              <a:buChar char="•"/>
              <a:defRPr sz="2400">
                <a:solidFill>
                  <a:schemeClr val="tx2"/>
                </a:solidFill>
                <a:latin typeface="Arial" charset="0"/>
                <a:cs typeface="Arial" charset="0"/>
              </a:defRPr>
            </a:lvl3pPr>
            <a:lvl4pPr marL="1600200" indent="-228600" eaLnBrk="0" hangingPunct="0">
              <a:spcBef>
                <a:spcPts val="600"/>
              </a:spcBef>
              <a:spcAft>
                <a:spcPts val="600"/>
              </a:spcAft>
              <a:buFont typeface="Arial" charset="0"/>
              <a:buChar char="–"/>
              <a:defRPr sz="2000">
                <a:solidFill>
                  <a:schemeClr val="tx2"/>
                </a:solidFill>
                <a:latin typeface="Arial" charset="0"/>
                <a:cs typeface="Arial" charset="0"/>
              </a:defRPr>
            </a:lvl4pPr>
            <a:lvl5pPr marL="2057400" indent="-228600" eaLnBrk="0" hangingPunct="0">
              <a:spcBef>
                <a:spcPts val="600"/>
              </a:spcBef>
              <a:spcAft>
                <a:spcPts val="600"/>
              </a:spcAft>
              <a:buFont typeface="Arial" charset="0"/>
              <a:buChar char="»"/>
              <a:defRPr sz="2000">
                <a:solidFill>
                  <a:schemeClr val="tx2"/>
                </a:solidFill>
                <a:latin typeface="Arial" charset="0"/>
                <a:cs typeface="Arial" charset="0"/>
              </a:defRPr>
            </a:lvl5pPr>
            <a:lvl6pPr marL="2514600" indent="-228600" eaLnBrk="0" fontAlgn="base" hangingPunct="0">
              <a:spcBef>
                <a:spcPts val="600"/>
              </a:spcBef>
              <a:spcAft>
                <a:spcPts val="600"/>
              </a:spcAft>
              <a:buFont typeface="Arial" charset="0"/>
              <a:buChar char="»"/>
              <a:defRPr sz="2000">
                <a:solidFill>
                  <a:schemeClr val="tx2"/>
                </a:solidFill>
                <a:latin typeface="Arial" charset="0"/>
                <a:cs typeface="Arial" charset="0"/>
              </a:defRPr>
            </a:lvl6pPr>
            <a:lvl7pPr marL="2971800" indent="-228600" eaLnBrk="0" fontAlgn="base" hangingPunct="0">
              <a:spcBef>
                <a:spcPts val="600"/>
              </a:spcBef>
              <a:spcAft>
                <a:spcPts val="600"/>
              </a:spcAft>
              <a:buFont typeface="Arial" charset="0"/>
              <a:buChar char="»"/>
              <a:defRPr sz="2000">
                <a:solidFill>
                  <a:schemeClr val="tx2"/>
                </a:solidFill>
                <a:latin typeface="Arial" charset="0"/>
                <a:cs typeface="Arial" charset="0"/>
              </a:defRPr>
            </a:lvl7pPr>
            <a:lvl8pPr marL="3429000" indent="-228600" eaLnBrk="0" fontAlgn="base" hangingPunct="0">
              <a:spcBef>
                <a:spcPts val="600"/>
              </a:spcBef>
              <a:spcAft>
                <a:spcPts val="600"/>
              </a:spcAft>
              <a:buFont typeface="Arial" charset="0"/>
              <a:buChar char="»"/>
              <a:defRPr sz="2000">
                <a:solidFill>
                  <a:schemeClr val="tx2"/>
                </a:solidFill>
                <a:latin typeface="Arial" charset="0"/>
                <a:cs typeface="Arial" charset="0"/>
              </a:defRPr>
            </a:lvl8pPr>
            <a:lvl9pPr marL="3886200" indent="-228600" eaLnBrk="0" fontAlgn="base" hangingPunct="0">
              <a:spcBef>
                <a:spcPts val="600"/>
              </a:spcBef>
              <a:spcAft>
                <a:spcPts val="600"/>
              </a:spcAft>
              <a:buFont typeface="Arial" charset="0"/>
              <a:buChar char="»"/>
              <a:defRPr sz="2000">
                <a:solidFill>
                  <a:schemeClr val="tx2"/>
                </a:solidFill>
                <a:latin typeface="Arial" charset="0"/>
                <a:cs typeface="Arial" charset="0"/>
              </a:defRPr>
            </a:lvl9pPr>
          </a:lstStyle>
          <a:p>
            <a:pPr eaLnBrk="1" fontAlgn="base" hangingPunct="1">
              <a:spcBef>
                <a:spcPct val="0"/>
              </a:spcBef>
              <a:spcAft>
                <a:spcPct val="0"/>
              </a:spcAft>
              <a:buFontTx/>
              <a:buNone/>
            </a:pPr>
            <a:r>
              <a:rPr lang="en-US" altLang="en-US" sz="1200" smtClean="0">
                <a:solidFill>
                  <a:schemeClr val="bg1"/>
                </a:solidFill>
              </a:rPr>
              <a:t>#</a:t>
            </a:r>
          </a:p>
        </p:txBody>
      </p:sp>
      <p:pic>
        <p:nvPicPr>
          <p:cNvPr id="13318"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4114800"/>
            <a:ext cx="246062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09600" y="3200400"/>
            <a:ext cx="6781800" cy="2862263"/>
          </a:xfrm>
          <a:prstGeom prst="rect">
            <a:avLst/>
          </a:prstGeom>
          <a:noFill/>
        </p:spPr>
        <p:txBody>
          <a:bodyPr>
            <a:spAutoFit/>
          </a:bodyPr>
          <a:lstStyle/>
          <a:p>
            <a:pPr marL="342900" indent="-342900" fontAlgn="auto">
              <a:spcBef>
                <a:spcPts val="0"/>
              </a:spcBef>
              <a:spcAft>
                <a:spcPts val="2400"/>
              </a:spcAft>
              <a:buFont typeface="+mj-lt"/>
              <a:buAutoNum type="arabicPeriod"/>
              <a:defRPr/>
            </a:pPr>
            <a:r>
              <a:rPr lang="en-US" sz="2400" dirty="0">
                <a:solidFill>
                  <a:schemeClr val="accent1">
                    <a:lumMod val="75000"/>
                  </a:schemeClr>
                </a:solidFill>
                <a:latin typeface="Arial" pitchFamily="34" charset="0"/>
                <a:cs typeface="Arial" pitchFamily="34" charset="0"/>
              </a:rPr>
              <a:t>Yes, they have been a great addition to the project; </a:t>
            </a:r>
          </a:p>
          <a:p>
            <a:pPr marL="342900" indent="-342900" fontAlgn="auto">
              <a:spcBef>
                <a:spcPts val="0"/>
              </a:spcBef>
              <a:spcAft>
                <a:spcPts val="2400"/>
              </a:spcAft>
              <a:buFont typeface="+mj-lt"/>
              <a:buAutoNum type="arabicPeriod"/>
              <a:defRPr/>
            </a:pPr>
            <a:r>
              <a:rPr lang="en-US" sz="2400" dirty="0">
                <a:solidFill>
                  <a:schemeClr val="accent1">
                    <a:lumMod val="75000"/>
                  </a:schemeClr>
                </a:solidFill>
                <a:latin typeface="Arial" pitchFamily="34" charset="0"/>
                <a:cs typeface="Arial" pitchFamily="34" charset="0"/>
              </a:rPr>
              <a:t>No, they have been a hindrance to the project;</a:t>
            </a:r>
          </a:p>
          <a:p>
            <a:pPr marL="342900" indent="-342900" fontAlgn="auto">
              <a:spcBef>
                <a:spcPts val="0"/>
              </a:spcBef>
              <a:spcAft>
                <a:spcPts val="2400"/>
              </a:spcAft>
              <a:buFont typeface="+mj-lt"/>
              <a:buAutoNum type="arabicPeriod"/>
              <a:defRPr/>
            </a:pPr>
            <a:r>
              <a:rPr lang="en-US" sz="2400" dirty="0">
                <a:solidFill>
                  <a:schemeClr val="accent1">
                    <a:lumMod val="75000"/>
                  </a:schemeClr>
                </a:solidFill>
                <a:latin typeface="Arial" pitchFamily="34" charset="0"/>
                <a:cs typeface="Arial" pitchFamily="34" charset="0"/>
              </a:rPr>
              <a:t>Haven’t reached out to them yet.</a:t>
            </a:r>
          </a:p>
          <a:p>
            <a:pPr fontAlgn="auto">
              <a:spcBef>
                <a:spcPts val="0"/>
              </a:spcBef>
              <a:spcAft>
                <a:spcPts val="2400"/>
              </a:spcAft>
              <a:defRPr/>
            </a:pPr>
            <a:endParaRPr lang="en-US" sz="2400" dirty="0">
              <a:solidFill>
                <a:schemeClr val="accent1">
                  <a:lumMod val="75000"/>
                </a:schemeClr>
              </a:solidFill>
              <a:latin typeface="Arial" pitchFamily="34" charset="0"/>
              <a:cs typeface="Arial" pitchFamily="34" charset="0"/>
            </a:endParaRPr>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87" y="-12405"/>
            <a:ext cx="9149889" cy="6870405"/>
          </a:xfrm>
          <a:prstGeom prst="rect">
            <a:avLst/>
          </a:prstGeom>
        </p:spPr>
      </p:pic>
    </p:spTree>
    <p:extLst>
      <p:ext uri="{BB962C8B-B14F-4D97-AF65-F5344CB8AC3E}">
        <p14:creationId xmlns:p14="http://schemas.microsoft.com/office/powerpoint/2010/main" val="204549595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Presenter</a:t>
            </a:r>
            <a:endParaRPr lang="en-US" sz="2400"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12</a:t>
            </a:fld>
            <a:endParaRPr lang="en-US" dirty="0"/>
          </a:p>
        </p:txBody>
      </p:sp>
      <p:sp>
        <p:nvSpPr>
          <p:cNvPr id="6" name="Content Placeholder 2"/>
          <p:cNvSpPr txBox="1">
            <a:spLocks noGrp="1"/>
          </p:cNvSpPr>
          <p:nvPr>
            <p:ph idx="1"/>
          </p:nvPr>
        </p:nvSpPr>
        <p:spPr>
          <a:xfrm>
            <a:off x="1752600" y="2057400"/>
            <a:ext cx="5867400" cy="2895599"/>
          </a:xfrm>
          <a:prstGeom prst="rect">
            <a:avLst/>
          </a:prstGeom>
          <a:solidFill>
            <a:schemeClr val="bg1">
              <a:lumMod val="75000"/>
              <a:alpha val="85000"/>
            </a:schemeClr>
          </a:solidFill>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Scott Jedele</a:t>
            </a:r>
          </a:p>
          <a:p>
            <a:pPr marL="0" indent="0" algn="ctr">
              <a:buFont typeface="Arial" pitchFamily="34" charset="0"/>
              <a:buNone/>
            </a:pPr>
            <a:r>
              <a:rPr lang="en-US" dirty="0" smtClean="0"/>
              <a:t>Multi-State Advanced Manufacturing Consortium</a:t>
            </a:r>
          </a:p>
          <a:p>
            <a:pPr marL="0" indent="0" algn="ctr">
              <a:buFont typeface="Arial" pitchFamily="34" charset="0"/>
              <a:buNone/>
            </a:pPr>
            <a:r>
              <a:rPr lang="en-US" dirty="0" smtClean="0"/>
              <a:t>Henry Ford Community College</a:t>
            </a:r>
            <a:endParaRPr lang="en-US" dirty="0"/>
          </a:p>
        </p:txBody>
      </p:sp>
    </p:spTree>
    <p:extLst>
      <p:ext uri="{BB962C8B-B14F-4D97-AF65-F5344CB8AC3E}">
        <p14:creationId xmlns:p14="http://schemas.microsoft.com/office/powerpoint/2010/main" val="4209058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Multi-State Advanced Manufacturing Consortium</a:t>
            </a:r>
            <a:endParaRPr lang="en-US" sz="2400"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pic>
        <p:nvPicPr>
          <p:cNvPr id="7" name="Picture 6"/>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4550" l="545" r="98364"/>
                    </a14:imgEffect>
                  </a14:imgLayer>
                </a14:imgProps>
              </a:ext>
            </a:extLst>
          </a:blip>
          <a:srcRect b="5244"/>
          <a:stretch>
            <a:fillRect/>
          </a:stretch>
        </p:blipFill>
        <p:spPr bwMode="auto">
          <a:xfrm>
            <a:off x="78942" y="1672515"/>
            <a:ext cx="7202437" cy="4553973"/>
          </a:xfrm>
          <a:prstGeom prst="rect">
            <a:avLst/>
          </a:prstGeom>
          <a:ln>
            <a:noFill/>
          </a:ln>
          <a:effectLst>
            <a:outerShdw blurRad="292100" dist="139700" dir="2700000" algn="tl" rotWithShape="0">
              <a:srgbClr val="333333">
                <a:alpha val="65000"/>
              </a:srgbClr>
            </a:outerShdw>
          </a:effectLst>
        </p:spPr>
      </p:pic>
      <p:pic>
        <p:nvPicPr>
          <p:cNvPr id="8" name="Grafik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1661" y="6028724"/>
            <a:ext cx="1230964" cy="262923"/>
          </a:xfrm>
          <a:prstGeom prst="rect">
            <a:avLst/>
          </a:prstGeom>
          <a:ln>
            <a:noFill/>
          </a:ln>
          <a:effectLst>
            <a:outerShdw blurRad="292100" dist="139700" dir="2700000" algn="tl" rotWithShape="0">
              <a:srgbClr val="333333">
                <a:alpha val="65000"/>
              </a:srgbClr>
            </a:outerShdw>
          </a:effectLst>
        </p:spPr>
      </p:pic>
      <p:cxnSp>
        <p:nvCxnSpPr>
          <p:cNvPr id="11" name="Straight Connector 10"/>
          <p:cNvCxnSpPr>
            <a:stCxn id="12" idx="7"/>
            <a:endCxn id="1030" idx="2"/>
          </p:cNvCxnSpPr>
          <p:nvPr/>
        </p:nvCxnSpPr>
        <p:spPr>
          <a:xfrm flipV="1">
            <a:off x="5319627" y="2471227"/>
            <a:ext cx="474510" cy="779763"/>
          </a:xfrm>
          <a:prstGeom prst="line">
            <a:avLst/>
          </a:prstGeom>
        </p:spPr>
        <p:style>
          <a:lnRef idx="2">
            <a:schemeClr val="accent2"/>
          </a:lnRef>
          <a:fillRef idx="0">
            <a:schemeClr val="accent2"/>
          </a:fillRef>
          <a:effectRef idx="1">
            <a:schemeClr val="accent2"/>
          </a:effectRef>
          <a:fontRef idx="minor">
            <a:schemeClr val="tx1"/>
          </a:fontRef>
        </p:style>
      </p:cxnSp>
      <p:sp>
        <p:nvSpPr>
          <p:cNvPr id="12" name="Oval 11"/>
          <p:cNvSpPr/>
          <p:nvPr/>
        </p:nvSpPr>
        <p:spPr>
          <a:xfrm>
            <a:off x="5163529" y="3224208"/>
            <a:ext cx="182880" cy="1828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429085" y="5295705"/>
            <a:ext cx="182880" cy="1828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536351" y="4630069"/>
            <a:ext cx="182880" cy="1828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5415491" y="3659835"/>
            <a:ext cx="182880" cy="1828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5025326" y="4676436"/>
            <a:ext cx="182880" cy="1828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6100839" y="3817332"/>
            <a:ext cx="182880" cy="1828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a:stCxn id="8" idx="0"/>
            <a:endCxn id="13" idx="3"/>
          </p:cNvCxnSpPr>
          <p:nvPr/>
        </p:nvCxnSpPr>
        <p:spPr>
          <a:xfrm flipV="1">
            <a:off x="2517143" y="5451803"/>
            <a:ext cx="938724" cy="576921"/>
          </a:xfrm>
          <a:prstGeom prst="line">
            <a:avLst/>
          </a:prstGeom>
        </p:spPr>
        <p:style>
          <a:lnRef idx="2">
            <a:schemeClr val="accent2"/>
          </a:lnRef>
          <a:fillRef idx="0">
            <a:schemeClr val="accent2"/>
          </a:fillRef>
          <a:effectRef idx="1">
            <a:schemeClr val="accent2"/>
          </a:effectRef>
          <a:fontRef idx="minor">
            <a:schemeClr val="tx1"/>
          </a:fontRef>
        </p:style>
      </p:cxnSp>
      <p:cxnSp>
        <p:nvCxnSpPr>
          <p:cNvPr id="19" name="Straight Connector 18"/>
          <p:cNvCxnSpPr>
            <a:stCxn id="14" idx="5"/>
            <a:endCxn id="41" idx="1"/>
          </p:cNvCxnSpPr>
          <p:nvPr/>
        </p:nvCxnSpPr>
        <p:spPr>
          <a:xfrm>
            <a:off x="5692449" y="4786167"/>
            <a:ext cx="589766" cy="947331"/>
          </a:xfrm>
          <a:prstGeom prst="line">
            <a:avLst/>
          </a:prstGeom>
        </p:spPr>
        <p:style>
          <a:lnRef idx="2">
            <a:schemeClr val="accent2"/>
          </a:lnRef>
          <a:fillRef idx="0">
            <a:schemeClr val="accent2"/>
          </a:fillRef>
          <a:effectRef idx="1">
            <a:schemeClr val="accent2"/>
          </a:effectRef>
          <a:fontRef idx="minor">
            <a:schemeClr val="tx1"/>
          </a:fontRef>
        </p:style>
      </p:cxnSp>
      <p:cxnSp>
        <p:nvCxnSpPr>
          <p:cNvPr id="20" name="Straight Connector 19"/>
          <p:cNvCxnSpPr>
            <a:stCxn id="17" idx="7"/>
            <a:endCxn id="37" idx="1"/>
          </p:cNvCxnSpPr>
          <p:nvPr/>
        </p:nvCxnSpPr>
        <p:spPr>
          <a:xfrm flipV="1">
            <a:off x="6256937" y="3443777"/>
            <a:ext cx="663726" cy="400337"/>
          </a:xfrm>
          <a:prstGeom prst="line">
            <a:avLst/>
          </a:prstGeom>
        </p:spPr>
        <p:style>
          <a:lnRef idx="2">
            <a:schemeClr val="accent2"/>
          </a:lnRef>
          <a:fillRef idx="0">
            <a:schemeClr val="accent2"/>
          </a:fillRef>
          <a:effectRef idx="1">
            <a:schemeClr val="accent2"/>
          </a:effectRef>
          <a:fontRef idx="minor">
            <a:schemeClr val="tx1"/>
          </a:fontRef>
        </p:style>
      </p:cxnSp>
      <p:cxnSp>
        <p:nvCxnSpPr>
          <p:cNvPr id="21" name="Straight Connector 20"/>
          <p:cNvCxnSpPr>
            <a:stCxn id="43" idx="0"/>
            <a:endCxn id="16" idx="4"/>
          </p:cNvCxnSpPr>
          <p:nvPr/>
        </p:nvCxnSpPr>
        <p:spPr>
          <a:xfrm flipH="1" flipV="1">
            <a:off x="5116766" y="4859316"/>
            <a:ext cx="171739" cy="714281"/>
          </a:xfrm>
          <a:prstGeom prst="line">
            <a:avLst/>
          </a:prstGeom>
        </p:spPr>
        <p:style>
          <a:lnRef idx="2">
            <a:schemeClr val="accent2"/>
          </a:lnRef>
          <a:fillRef idx="0">
            <a:schemeClr val="accent2"/>
          </a:fillRef>
          <a:effectRef idx="1">
            <a:schemeClr val="accent2"/>
          </a:effectRef>
          <a:fontRef idx="minor">
            <a:schemeClr val="tx1"/>
          </a:fontRef>
        </p:style>
      </p:cxnSp>
      <p:sp>
        <p:nvSpPr>
          <p:cNvPr id="22" name="Oval 21"/>
          <p:cNvSpPr/>
          <p:nvPr/>
        </p:nvSpPr>
        <p:spPr>
          <a:xfrm>
            <a:off x="5181424" y="4362380"/>
            <a:ext cx="182880" cy="1828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5267061" y="3980678"/>
            <a:ext cx="182880" cy="1828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4522549" y="3365972"/>
            <a:ext cx="182880" cy="1828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5703282" y="3697711"/>
            <a:ext cx="182880" cy="1828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p:cNvCxnSpPr>
            <a:stCxn id="24" idx="1"/>
            <a:endCxn id="1026" idx="2"/>
          </p:cNvCxnSpPr>
          <p:nvPr/>
        </p:nvCxnSpPr>
        <p:spPr>
          <a:xfrm flipH="1" flipV="1">
            <a:off x="3681393" y="2095500"/>
            <a:ext cx="867938" cy="1297254"/>
          </a:xfrm>
          <a:prstGeom prst="line">
            <a:avLst/>
          </a:prstGeom>
        </p:spPr>
        <p:style>
          <a:lnRef idx="2">
            <a:schemeClr val="accent2"/>
          </a:lnRef>
          <a:fillRef idx="0">
            <a:schemeClr val="accent2"/>
          </a:fillRef>
          <a:effectRef idx="1">
            <a:schemeClr val="accent2"/>
          </a:effectRef>
          <a:fontRef idx="minor">
            <a:schemeClr val="tx1"/>
          </a:fontRef>
        </p:style>
      </p:cxnSp>
      <p:cxnSp>
        <p:nvCxnSpPr>
          <p:cNvPr id="27" name="Straight Connector 26"/>
          <p:cNvCxnSpPr>
            <a:stCxn id="25" idx="7"/>
            <a:endCxn id="36" idx="1"/>
          </p:cNvCxnSpPr>
          <p:nvPr/>
        </p:nvCxnSpPr>
        <p:spPr>
          <a:xfrm flipV="1">
            <a:off x="5859380" y="2841361"/>
            <a:ext cx="1453006" cy="883132"/>
          </a:xfrm>
          <a:prstGeom prst="line">
            <a:avLst/>
          </a:prstGeom>
        </p:spPr>
        <p:style>
          <a:lnRef idx="2">
            <a:schemeClr val="accent2"/>
          </a:lnRef>
          <a:fillRef idx="0">
            <a:schemeClr val="accent2"/>
          </a:fillRef>
          <a:effectRef idx="1">
            <a:schemeClr val="accent2"/>
          </a:effectRef>
          <a:fontRef idx="minor">
            <a:schemeClr val="tx1"/>
          </a:fontRef>
        </p:style>
      </p:cxnSp>
      <p:cxnSp>
        <p:nvCxnSpPr>
          <p:cNvPr id="28" name="Straight Connector 27"/>
          <p:cNvCxnSpPr>
            <a:stCxn id="15" idx="7"/>
            <a:endCxn id="10" idx="2"/>
          </p:cNvCxnSpPr>
          <p:nvPr/>
        </p:nvCxnSpPr>
        <p:spPr>
          <a:xfrm flipV="1">
            <a:off x="5571589" y="1886895"/>
            <a:ext cx="1302999" cy="1799722"/>
          </a:xfrm>
          <a:prstGeom prst="line">
            <a:avLst/>
          </a:prstGeom>
        </p:spPr>
        <p:style>
          <a:lnRef idx="2">
            <a:schemeClr val="accent2"/>
          </a:lnRef>
          <a:fillRef idx="0">
            <a:schemeClr val="accent2"/>
          </a:fillRef>
          <a:effectRef idx="1">
            <a:schemeClr val="accent2"/>
          </a:effectRef>
          <a:fontRef idx="minor">
            <a:schemeClr val="tx1"/>
          </a:fontRef>
        </p:style>
      </p:cxnSp>
      <p:cxnSp>
        <p:nvCxnSpPr>
          <p:cNvPr id="30" name="Straight Connector 29"/>
          <p:cNvCxnSpPr>
            <a:stCxn id="22" idx="6"/>
            <a:endCxn id="42" idx="0"/>
          </p:cNvCxnSpPr>
          <p:nvPr/>
        </p:nvCxnSpPr>
        <p:spPr>
          <a:xfrm>
            <a:off x="5364304" y="4453820"/>
            <a:ext cx="1742944" cy="545797"/>
          </a:xfrm>
          <a:prstGeom prst="line">
            <a:avLst/>
          </a:prstGeom>
        </p:spPr>
        <p:style>
          <a:lnRef idx="2">
            <a:schemeClr val="accent2"/>
          </a:lnRef>
          <a:fillRef idx="0">
            <a:schemeClr val="accent2"/>
          </a:fillRef>
          <a:effectRef idx="1">
            <a:schemeClr val="accent2"/>
          </a:effectRef>
          <a:fontRef idx="minor">
            <a:schemeClr val="tx1"/>
          </a:fontRef>
        </p:style>
      </p:cxnSp>
      <p:cxnSp>
        <p:nvCxnSpPr>
          <p:cNvPr id="31" name="Straight Connector 30"/>
          <p:cNvCxnSpPr>
            <a:stCxn id="23" idx="6"/>
            <a:endCxn id="39" idx="1"/>
          </p:cNvCxnSpPr>
          <p:nvPr/>
        </p:nvCxnSpPr>
        <p:spPr>
          <a:xfrm>
            <a:off x="5449941" y="4072118"/>
            <a:ext cx="1675582" cy="492482"/>
          </a:xfrm>
          <a:prstGeom prst="line">
            <a:avLst/>
          </a:prstGeom>
        </p:spPr>
        <p:style>
          <a:lnRef idx="2">
            <a:schemeClr val="accent2"/>
          </a:lnRef>
          <a:fillRef idx="0">
            <a:schemeClr val="accent2"/>
          </a:fillRef>
          <a:effectRef idx="1">
            <a:schemeClr val="accent2"/>
          </a:effectRef>
          <a:fontRef idx="minor">
            <a:schemeClr val="tx1"/>
          </a:fontRef>
        </p:style>
      </p:cxnSp>
      <p:cxnSp>
        <p:nvCxnSpPr>
          <p:cNvPr id="32" name="Straight Connector 31"/>
          <p:cNvCxnSpPr>
            <a:stCxn id="23" idx="6"/>
            <a:endCxn id="38" idx="1"/>
          </p:cNvCxnSpPr>
          <p:nvPr/>
        </p:nvCxnSpPr>
        <p:spPr>
          <a:xfrm flipV="1">
            <a:off x="5449941" y="4045486"/>
            <a:ext cx="1242577" cy="26632"/>
          </a:xfrm>
          <a:prstGeom prst="line">
            <a:avLst/>
          </a:prstGeom>
        </p:spPr>
        <p:style>
          <a:lnRef idx="2">
            <a:schemeClr val="accent2"/>
          </a:lnRef>
          <a:fillRef idx="0">
            <a:schemeClr val="accent2"/>
          </a:fillRef>
          <a:effectRef idx="1">
            <a:schemeClr val="accent2"/>
          </a:effectRef>
          <a:fontRef idx="minor">
            <a:schemeClr val="tx1"/>
          </a:fontRef>
        </p:style>
      </p:cxnSp>
      <p:pic>
        <p:nvPicPr>
          <p:cNvPr id="34"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577" t="33512" r="22671" b="32213"/>
          <a:stretch/>
        </p:blipFill>
        <p:spPr bwMode="auto">
          <a:xfrm>
            <a:off x="4551292" y="1344747"/>
            <a:ext cx="909402" cy="4040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5" name="Straight Connector 34"/>
          <p:cNvCxnSpPr>
            <a:stCxn id="12" idx="0"/>
            <a:endCxn id="34" idx="2"/>
          </p:cNvCxnSpPr>
          <p:nvPr/>
        </p:nvCxnSpPr>
        <p:spPr>
          <a:xfrm flipH="1" flipV="1">
            <a:off x="5005993" y="1748824"/>
            <a:ext cx="248976" cy="1475384"/>
          </a:xfrm>
          <a:prstGeom prst="line">
            <a:avLst/>
          </a:prstGeom>
        </p:spPr>
        <p:style>
          <a:lnRef idx="2">
            <a:schemeClr val="accent2"/>
          </a:lnRef>
          <a:fillRef idx="0">
            <a:schemeClr val="accent2"/>
          </a:fillRef>
          <a:effectRef idx="1">
            <a:schemeClr val="accent2"/>
          </a:effectRef>
          <a:fontRef idx="minor">
            <a:schemeClr val="tx1"/>
          </a:fontRef>
        </p:style>
      </p:cxnSp>
      <p:pic>
        <p:nvPicPr>
          <p:cNvPr id="36" name="Picture 5" descr="http://www.trademarkia.com/logo-images/board-of-governors-of-bridgemont-community-and-technical-college/b-bridgemont-community--technical-college-7781504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2386" y="2681939"/>
            <a:ext cx="1114841" cy="3188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7"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20663" y="3250990"/>
            <a:ext cx="1011614" cy="3855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7"/>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3688" t="39714" r="22690" b="40368"/>
          <a:stretch/>
        </p:blipFill>
        <p:spPr bwMode="auto">
          <a:xfrm>
            <a:off x="6692518" y="3881492"/>
            <a:ext cx="1177288" cy="3279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8"/>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5552" b="9412"/>
          <a:stretch/>
        </p:blipFill>
        <p:spPr bwMode="auto">
          <a:xfrm>
            <a:off x="7125523" y="4314671"/>
            <a:ext cx="982202" cy="4998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12" descr="http://online.sccsc.edu/Blackboard/Images/banner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82215" y="5573597"/>
            <a:ext cx="1230750" cy="3198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2" name="Picture 14" descr="http://www.pstcc.edu/departments/nursing/pscc.logo.color.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56422" y="4999617"/>
            <a:ext cx="1101652" cy="4327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3" name="Picture 16" descr="http://upload.wikimedia.org/wikipedia/en/c/c2/GadsdenSCC-AL-logo.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87391" y="5573597"/>
            <a:ext cx="802227" cy="4652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917567"/>
            <a:ext cx="3316467" cy="1730633"/>
          </a:xfrm>
          <a:prstGeom prst="rect">
            <a:avLst/>
          </a:prstGeom>
          <a:solidFill>
            <a:schemeClr val="bg1">
              <a:alpha val="50000"/>
            </a:schemeClr>
          </a:solidFill>
          <a:effectLst>
            <a:softEdge rad="127000"/>
          </a:effectLst>
        </p:spPr>
        <p:txBody>
          <a:bodyPr wrap="square" rtlCol="0" anchor="ctr" anchorCtr="0">
            <a:noAutofit/>
          </a:bodyPr>
          <a:lstStyle/>
          <a:p>
            <a:pPr algn="ctr"/>
            <a:r>
              <a:rPr lang="en-US" sz="1600" b="1" dirty="0" smtClean="0">
                <a:solidFill>
                  <a:srgbClr val="002060"/>
                </a:solidFill>
                <a:cs typeface="Arial" panose="020B0604020202020204" pitchFamily="34" charset="0"/>
              </a:rPr>
              <a:t>WHAT:  Improve manufacturing </a:t>
            </a:r>
            <a:r>
              <a:rPr lang="en-US" sz="1600" b="1" dirty="0">
                <a:solidFill>
                  <a:srgbClr val="002060"/>
                </a:solidFill>
                <a:cs typeface="Arial" panose="020B0604020202020204" pitchFamily="34" charset="0"/>
              </a:rPr>
              <a:t>e</a:t>
            </a:r>
            <a:r>
              <a:rPr lang="en-US" sz="1600" b="1" dirty="0" smtClean="0">
                <a:solidFill>
                  <a:srgbClr val="002060"/>
                </a:solidFill>
                <a:cs typeface="Arial" panose="020B0604020202020204" pitchFamily="34" charset="0"/>
              </a:rPr>
              <a:t>ducation for Industry &amp; Students</a:t>
            </a:r>
          </a:p>
          <a:p>
            <a:pPr algn="ctr"/>
            <a:endParaRPr lang="en-US" sz="1600" b="1" dirty="0" smtClean="0">
              <a:solidFill>
                <a:srgbClr val="002060"/>
              </a:solidFill>
              <a:cs typeface="Arial" panose="020B0604020202020204" pitchFamily="34" charset="0"/>
            </a:endParaRPr>
          </a:p>
          <a:p>
            <a:pPr algn="ctr"/>
            <a:r>
              <a:rPr lang="en-US" sz="1600" b="1" dirty="0" smtClean="0">
                <a:solidFill>
                  <a:srgbClr val="002060"/>
                </a:solidFill>
                <a:cs typeface="Arial" panose="020B0604020202020204" pitchFamily="34" charset="0"/>
              </a:rPr>
              <a:t>WHO:  13 Colleges &amp;</a:t>
            </a:r>
          </a:p>
          <a:p>
            <a:pPr algn="ctr"/>
            <a:r>
              <a:rPr lang="en-US" sz="1600" b="1" dirty="0" smtClean="0">
                <a:solidFill>
                  <a:srgbClr val="002060"/>
                </a:solidFill>
                <a:cs typeface="Arial" panose="020B0604020202020204" pitchFamily="34" charset="0"/>
              </a:rPr>
              <a:t>	many Industry Partners</a:t>
            </a:r>
          </a:p>
        </p:txBody>
      </p:sp>
      <p:sp>
        <p:nvSpPr>
          <p:cNvPr id="55" name="TextBox 54"/>
          <p:cNvSpPr txBox="1"/>
          <p:nvPr/>
        </p:nvSpPr>
        <p:spPr>
          <a:xfrm>
            <a:off x="8119160" y="3733677"/>
            <a:ext cx="882934" cy="954107"/>
          </a:xfrm>
          <a:prstGeom prst="rect">
            <a:avLst/>
          </a:prstGeom>
          <a:noFill/>
        </p:spPr>
        <p:txBody>
          <a:bodyPr wrap="none" rtlCol="0">
            <a:spAutoFit/>
          </a:bodyPr>
          <a:lstStyle/>
          <a:p>
            <a:pPr algn="ctr"/>
            <a:r>
              <a:rPr lang="en-US" sz="1400" b="1" dirty="0" smtClean="0">
                <a:solidFill>
                  <a:srgbClr val="002060"/>
                </a:solidFill>
              </a:rPr>
              <a:t>Ford</a:t>
            </a:r>
          </a:p>
          <a:p>
            <a:pPr algn="ctr"/>
            <a:r>
              <a:rPr lang="en-US" sz="1400" b="1" dirty="0" smtClean="0">
                <a:solidFill>
                  <a:srgbClr val="002060"/>
                </a:solidFill>
              </a:rPr>
              <a:t>Toyota</a:t>
            </a:r>
          </a:p>
          <a:p>
            <a:pPr algn="ctr"/>
            <a:r>
              <a:rPr lang="en-US" sz="1400" b="1" dirty="0" smtClean="0">
                <a:solidFill>
                  <a:srgbClr val="002060"/>
                </a:solidFill>
              </a:rPr>
              <a:t>Universal</a:t>
            </a:r>
          </a:p>
          <a:p>
            <a:pPr algn="ctr"/>
            <a:r>
              <a:rPr lang="en-US" sz="1400" b="1" dirty="0" smtClean="0">
                <a:solidFill>
                  <a:srgbClr val="002060"/>
                </a:solidFill>
              </a:rPr>
              <a:t>Woods</a:t>
            </a:r>
            <a:endParaRPr lang="en-US" sz="1400" b="1" dirty="0">
              <a:solidFill>
                <a:srgbClr val="002060"/>
              </a:solidFill>
            </a:endParaRPr>
          </a:p>
        </p:txBody>
      </p:sp>
      <p:sp>
        <p:nvSpPr>
          <p:cNvPr id="56" name="TextBox 55"/>
          <p:cNvSpPr txBox="1"/>
          <p:nvPr/>
        </p:nvSpPr>
        <p:spPr>
          <a:xfrm>
            <a:off x="7787902" y="3124200"/>
            <a:ext cx="1537750" cy="523220"/>
          </a:xfrm>
          <a:prstGeom prst="rect">
            <a:avLst/>
          </a:prstGeom>
          <a:noFill/>
        </p:spPr>
        <p:txBody>
          <a:bodyPr wrap="square" rtlCol="0">
            <a:spAutoFit/>
          </a:bodyPr>
          <a:lstStyle/>
          <a:p>
            <a:pPr algn="ctr"/>
            <a:r>
              <a:rPr lang="en-US" sz="1400" b="1" dirty="0" smtClean="0">
                <a:solidFill>
                  <a:srgbClr val="002060"/>
                </a:solidFill>
              </a:rPr>
              <a:t>Goodyear</a:t>
            </a:r>
          </a:p>
          <a:p>
            <a:pPr algn="ctr"/>
            <a:r>
              <a:rPr lang="en-US" sz="1400" b="1" dirty="0" smtClean="0">
                <a:solidFill>
                  <a:srgbClr val="002060"/>
                </a:solidFill>
              </a:rPr>
              <a:t>Tire &amp; Rubber</a:t>
            </a:r>
            <a:endParaRPr lang="en-US" sz="1400" b="1" dirty="0">
              <a:solidFill>
                <a:srgbClr val="002060"/>
              </a:solidFill>
            </a:endParaRPr>
          </a:p>
        </p:txBody>
      </p:sp>
      <p:sp>
        <p:nvSpPr>
          <p:cNvPr id="57" name="TextBox 56"/>
          <p:cNvSpPr txBox="1"/>
          <p:nvPr/>
        </p:nvSpPr>
        <p:spPr>
          <a:xfrm>
            <a:off x="5367784" y="1389982"/>
            <a:ext cx="1044126" cy="73866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smtClean="0">
                <a:solidFill>
                  <a:srgbClr val="002060"/>
                </a:solidFill>
              </a:rPr>
              <a:t>Chrysler</a:t>
            </a:r>
          </a:p>
          <a:p>
            <a:pPr algn="ctr"/>
            <a:r>
              <a:rPr lang="en-US" sz="1400" b="1" dirty="0" smtClean="0">
                <a:solidFill>
                  <a:srgbClr val="002060"/>
                </a:solidFill>
              </a:rPr>
              <a:t>Ford</a:t>
            </a:r>
          </a:p>
          <a:p>
            <a:pPr algn="ctr"/>
            <a:r>
              <a:rPr lang="en-US" sz="1400" b="1" dirty="0" smtClean="0">
                <a:solidFill>
                  <a:srgbClr val="002060"/>
                </a:solidFill>
              </a:rPr>
              <a:t>GM</a:t>
            </a:r>
          </a:p>
        </p:txBody>
      </p:sp>
      <p:sp>
        <p:nvSpPr>
          <p:cNvPr id="58" name="TextBox 57"/>
          <p:cNvSpPr txBox="1"/>
          <p:nvPr/>
        </p:nvSpPr>
        <p:spPr>
          <a:xfrm>
            <a:off x="2906522" y="1303936"/>
            <a:ext cx="990399" cy="523220"/>
          </a:xfrm>
          <a:prstGeom prst="rect">
            <a:avLst/>
          </a:prstGeom>
          <a:noFill/>
        </p:spPr>
        <p:txBody>
          <a:bodyPr wrap="none" rtlCol="0">
            <a:spAutoFit/>
          </a:bodyPr>
          <a:lstStyle/>
          <a:p>
            <a:pPr algn="ctr"/>
            <a:r>
              <a:rPr lang="en-US" sz="1400" b="1" dirty="0" smtClean="0">
                <a:solidFill>
                  <a:srgbClr val="002060"/>
                </a:solidFill>
              </a:rPr>
              <a:t>Aero Firms</a:t>
            </a:r>
          </a:p>
          <a:p>
            <a:pPr algn="ctr"/>
            <a:r>
              <a:rPr lang="en-US" sz="1400" b="1" dirty="0" smtClean="0">
                <a:solidFill>
                  <a:srgbClr val="002060"/>
                </a:solidFill>
              </a:rPr>
              <a:t>Chrysler</a:t>
            </a:r>
            <a:endParaRPr lang="en-US" sz="1400" b="1" dirty="0">
              <a:solidFill>
                <a:srgbClr val="002060"/>
              </a:solidFill>
            </a:endParaRPr>
          </a:p>
        </p:txBody>
      </p:sp>
      <p:sp>
        <p:nvSpPr>
          <p:cNvPr id="59" name="TextBox 58"/>
          <p:cNvSpPr txBox="1"/>
          <p:nvPr/>
        </p:nvSpPr>
        <p:spPr>
          <a:xfrm>
            <a:off x="7312529" y="1439554"/>
            <a:ext cx="962745" cy="738664"/>
          </a:xfrm>
          <a:prstGeom prst="rect">
            <a:avLst/>
          </a:prstGeom>
          <a:noFill/>
        </p:spPr>
        <p:txBody>
          <a:bodyPr wrap="square" rtlCol="0">
            <a:spAutoFit/>
          </a:bodyPr>
          <a:lstStyle/>
          <a:p>
            <a:pPr algn="ctr"/>
            <a:r>
              <a:rPr lang="en-US" sz="1400" b="1" dirty="0" smtClean="0">
                <a:solidFill>
                  <a:srgbClr val="002060"/>
                </a:solidFill>
              </a:rPr>
              <a:t>Ford</a:t>
            </a:r>
          </a:p>
          <a:p>
            <a:pPr algn="ctr"/>
            <a:r>
              <a:rPr lang="en-US" sz="1400" b="1" dirty="0" smtClean="0">
                <a:solidFill>
                  <a:srgbClr val="002060"/>
                </a:solidFill>
              </a:rPr>
              <a:t>Honda</a:t>
            </a:r>
          </a:p>
          <a:p>
            <a:pPr algn="ctr"/>
            <a:r>
              <a:rPr lang="en-US" sz="1400" b="1" dirty="0" err="1" smtClean="0">
                <a:solidFill>
                  <a:srgbClr val="002060"/>
                </a:solidFill>
              </a:rPr>
              <a:t>WCOMC</a:t>
            </a:r>
            <a:endParaRPr lang="en-US" sz="1400" b="1" dirty="0">
              <a:solidFill>
                <a:srgbClr val="002060"/>
              </a:solidFill>
            </a:endParaRPr>
          </a:p>
        </p:txBody>
      </p:sp>
      <p:sp>
        <p:nvSpPr>
          <p:cNvPr id="60" name="TextBox 59"/>
          <p:cNvSpPr txBox="1"/>
          <p:nvPr/>
        </p:nvSpPr>
        <p:spPr>
          <a:xfrm>
            <a:off x="7969329" y="2293978"/>
            <a:ext cx="915795" cy="307777"/>
          </a:xfrm>
          <a:prstGeom prst="rect">
            <a:avLst/>
          </a:prstGeom>
          <a:noFill/>
        </p:spPr>
        <p:txBody>
          <a:bodyPr wrap="square" rtlCol="0">
            <a:spAutoFit/>
          </a:bodyPr>
          <a:lstStyle/>
          <a:p>
            <a:pPr algn="ctr"/>
            <a:r>
              <a:rPr lang="en-US" sz="1400" b="1" dirty="0" smtClean="0">
                <a:solidFill>
                  <a:srgbClr val="002060"/>
                </a:solidFill>
              </a:rPr>
              <a:t>Toyota </a:t>
            </a:r>
            <a:endParaRPr lang="en-US" sz="1400" b="1" dirty="0">
              <a:solidFill>
                <a:srgbClr val="002060"/>
              </a:solidFill>
            </a:endParaRPr>
          </a:p>
        </p:txBody>
      </p:sp>
      <p:sp>
        <p:nvSpPr>
          <p:cNvPr id="61" name="TextBox 60"/>
          <p:cNvSpPr txBox="1"/>
          <p:nvPr/>
        </p:nvSpPr>
        <p:spPr>
          <a:xfrm>
            <a:off x="3917798" y="6351516"/>
            <a:ext cx="676787" cy="307777"/>
          </a:xfrm>
          <a:prstGeom prst="rect">
            <a:avLst/>
          </a:prstGeom>
          <a:noFill/>
        </p:spPr>
        <p:txBody>
          <a:bodyPr wrap="none" rtlCol="0">
            <a:spAutoFit/>
          </a:bodyPr>
          <a:lstStyle/>
          <a:p>
            <a:pPr algn="ctr"/>
            <a:r>
              <a:rPr lang="en-US" sz="1400" b="1" dirty="0" smtClean="0">
                <a:solidFill>
                  <a:srgbClr val="002060"/>
                </a:solidFill>
              </a:rPr>
              <a:t>Nissan</a:t>
            </a:r>
            <a:endParaRPr lang="en-US" sz="1400" b="1" dirty="0">
              <a:solidFill>
                <a:srgbClr val="002060"/>
              </a:solidFill>
            </a:endParaRPr>
          </a:p>
        </p:txBody>
      </p:sp>
      <p:sp>
        <p:nvSpPr>
          <p:cNvPr id="62" name="TextBox 61"/>
          <p:cNvSpPr txBox="1"/>
          <p:nvPr/>
        </p:nvSpPr>
        <p:spPr>
          <a:xfrm>
            <a:off x="632168" y="5404145"/>
            <a:ext cx="1737655" cy="738664"/>
          </a:xfrm>
          <a:prstGeom prst="rect">
            <a:avLst/>
          </a:prstGeom>
          <a:noFill/>
        </p:spPr>
        <p:txBody>
          <a:bodyPr wrap="none" rtlCol="0">
            <a:spAutoFit/>
          </a:bodyPr>
          <a:lstStyle/>
          <a:p>
            <a:pPr algn="ctr"/>
            <a:r>
              <a:rPr lang="en-US" sz="1400" b="1" dirty="0" smtClean="0">
                <a:solidFill>
                  <a:srgbClr val="002060"/>
                </a:solidFill>
              </a:rPr>
              <a:t>GM</a:t>
            </a:r>
          </a:p>
          <a:p>
            <a:pPr algn="ctr"/>
            <a:r>
              <a:rPr lang="en-US" sz="1400" b="1" dirty="0">
                <a:solidFill>
                  <a:srgbClr val="002060"/>
                </a:solidFill>
              </a:rPr>
              <a:t>Kelly Aviation Center</a:t>
            </a:r>
          </a:p>
          <a:p>
            <a:pPr algn="ctr"/>
            <a:r>
              <a:rPr lang="en-US" sz="1400" b="1" dirty="0" smtClean="0">
                <a:solidFill>
                  <a:srgbClr val="002060"/>
                </a:solidFill>
              </a:rPr>
              <a:t>Toyota</a:t>
            </a:r>
          </a:p>
        </p:txBody>
      </p:sp>
      <p:sp>
        <p:nvSpPr>
          <p:cNvPr id="63" name="TextBox 62"/>
          <p:cNvSpPr txBox="1"/>
          <p:nvPr/>
        </p:nvSpPr>
        <p:spPr>
          <a:xfrm>
            <a:off x="7795699" y="4948747"/>
            <a:ext cx="851515" cy="523220"/>
          </a:xfrm>
          <a:prstGeom prst="rect">
            <a:avLst/>
          </a:prstGeom>
          <a:noFill/>
        </p:spPr>
        <p:txBody>
          <a:bodyPr wrap="none" rtlCol="0">
            <a:spAutoFit/>
          </a:bodyPr>
          <a:lstStyle/>
          <a:p>
            <a:pPr algn="ctr"/>
            <a:r>
              <a:rPr lang="en-US" sz="1400" b="1" dirty="0" smtClean="0">
                <a:solidFill>
                  <a:srgbClr val="002060"/>
                </a:solidFill>
              </a:rPr>
              <a:t>DENSO</a:t>
            </a:r>
          </a:p>
          <a:p>
            <a:pPr algn="ctr"/>
            <a:r>
              <a:rPr lang="en-US" sz="1400" b="1" dirty="0" smtClean="0">
                <a:solidFill>
                  <a:srgbClr val="002060"/>
                </a:solidFill>
              </a:rPr>
              <a:t>B&amp;WY12</a:t>
            </a:r>
            <a:endParaRPr lang="en-US" sz="1400" b="1" dirty="0">
              <a:solidFill>
                <a:srgbClr val="002060"/>
              </a:solidFill>
            </a:endParaRPr>
          </a:p>
        </p:txBody>
      </p:sp>
      <p:sp>
        <p:nvSpPr>
          <p:cNvPr id="64" name="TextBox 63"/>
          <p:cNvSpPr txBox="1"/>
          <p:nvPr/>
        </p:nvSpPr>
        <p:spPr>
          <a:xfrm>
            <a:off x="4553769" y="6049379"/>
            <a:ext cx="1952250" cy="523220"/>
          </a:xfrm>
          <a:prstGeom prst="rect">
            <a:avLst/>
          </a:prstGeom>
          <a:noFill/>
        </p:spPr>
        <p:txBody>
          <a:bodyPr wrap="square" rtlCol="0">
            <a:spAutoFit/>
          </a:bodyPr>
          <a:lstStyle/>
          <a:p>
            <a:pPr algn="ctr"/>
            <a:r>
              <a:rPr lang="en-US" sz="1400" b="1" dirty="0" smtClean="0">
                <a:solidFill>
                  <a:srgbClr val="002060"/>
                </a:solidFill>
              </a:rPr>
              <a:t>Toyota</a:t>
            </a:r>
          </a:p>
          <a:p>
            <a:pPr algn="ctr"/>
            <a:r>
              <a:rPr lang="en-US" sz="1400" b="1" dirty="0" smtClean="0">
                <a:solidFill>
                  <a:srgbClr val="002060"/>
                </a:solidFill>
              </a:rPr>
              <a:t>Honda &amp; </a:t>
            </a:r>
            <a:r>
              <a:rPr lang="en-US" sz="1400" b="1" dirty="0" err="1" smtClean="0">
                <a:solidFill>
                  <a:srgbClr val="002060"/>
                </a:solidFill>
              </a:rPr>
              <a:t>CARCAM</a:t>
            </a:r>
            <a:endParaRPr lang="en-US" sz="1400" b="1" dirty="0">
              <a:solidFill>
                <a:srgbClr val="002060"/>
              </a:solidFill>
            </a:endParaRPr>
          </a:p>
        </p:txBody>
      </p:sp>
      <p:sp>
        <p:nvSpPr>
          <p:cNvPr id="65" name="TextBox 64"/>
          <p:cNvSpPr txBox="1"/>
          <p:nvPr/>
        </p:nvSpPr>
        <p:spPr>
          <a:xfrm>
            <a:off x="7211013" y="5777279"/>
            <a:ext cx="1217898" cy="523220"/>
          </a:xfrm>
          <a:prstGeom prst="rect">
            <a:avLst/>
          </a:prstGeom>
          <a:noFill/>
        </p:spPr>
        <p:txBody>
          <a:bodyPr wrap="none" rtlCol="0">
            <a:spAutoFit/>
          </a:bodyPr>
          <a:lstStyle/>
          <a:p>
            <a:pPr algn="ctr"/>
            <a:r>
              <a:rPr lang="en-US" sz="1400" b="1" dirty="0" smtClean="0">
                <a:solidFill>
                  <a:srgbClr val="002060"/>
                </a:solidFill>
              </a:rPr>
              <a:t>BMW</a:t>
            </a:r>
          </a:p>
          <a:p>
            <a:pPr algn="ctr"/>
            <a:r>
              <a:rPr lang="en-US" sz="1400" b="1" dirty="0" err="1" smtClean="0">
                <a:solidFill>
                  <a:srgbClr val="002060"/>
                </a:solidFill>
              </a:rPr>
              <a:t>ESAB</a:t>
            </a:r>
            <a:r>
              <a:rPr lang="en-US" sz="1400" b="1" dirty="0" smtClean="0">
                <a:solidFill>
                  <a:srgbClr val="002060"/>
                </a:solidFill>
              </a:rPr>
              <a:t> Welding</a:t>
            </a:r>
            <a:endParaRPr lang="en-US" sz="1400" b="1" dirty="0">
              <a:solidFill>
                <a:srgbClr val="002060"/>
              </a:solidFill>
            </a:endParaRPr>
          </a:p>
        </p:txBody>
      </p:sp>
      <p:pic>
        <p:nvPicPr>
          <p:cNvPr id="10" name="Picture 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36647" y="1552133"/>
            <a:ext cx="875882" cy="3347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7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12327" y="5788809"/>
            <a:ext cx="1108317" cy="469926"/>
          </a:xfrm>
          <a:prstGeom prst="rect">
            <a:avLst/>
          </a:prstGeom>
          <a:effectLst>
            <a:outerShdw blurRad="165100" dist="101600" dir="2700000" sx="105000" sy="105000" algn="tl" rotWithShape="0">
              <a:prstClr val="black">
                <a:alpha val="39000"/>
              </a:prstClr>
            </a:outerShdw>
          </a:effectLst>
        </p:spPr>
      </p:pic>
      <p:sp>
        <p:nvSpPr>
          <p:cNvPr id="91" name="Oval 90"/>
          <p:cNvSpPr/>
          <p:nvPr/>
        </p:nvSpPr>
        <p:spPr>
          <a:xfrm>
            <a:off x="4713289" y="4357194"/>
            <a:ext cx="182880" cy="18288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2" name="Straight Connector 91"/>
          <p:cNvCxnSpPr>
            <a:stCxn id="91" idx="3"/>
            <a:endCxn id="79" idx="0"/>
          </p:cNvCxnSpPr>
          <p:nvPr/>
        </p:nvCxnSpPr>
        <p:spPr>
          <a:xfrm flipH="1">
            <a:off x="4266486" y="4513292"/>
            <a:ext cx="473585" cy="1275517"/>
          </a:xfrm>
          <a:prstGeom prst="line">
            <a:avLst/>
          </a:prstGeom>
        </p:spPr>
        <p:style>
          <a:lnRef idx="2">
            <a:schemeClr val="accent2"/>
          </a:lnRef>
          <a:fillRef idx="0">
            <a:schemeClr val="accent2"/>
          </a:fillRef>
          <a:effectRef idx="1">
            <a:schemeClr val="accent2"/>
          </a:effectRef>
          <a:fontRef idx="minor">
            <a:schemeClr val="tx1"/>
          </a:fontRef>
        </p:style>
      </p:cxnSp>
      <p:pic>
        <p:nvPicPr>
          <p:cNvPr id="1026" name="Picture 2" descr="http://upload.wikimedia.org/wikipedia/en/1/1e/Head-rvc-logo-tight.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52101" y="1883636"/>
            <a:ext cx="1658584" cy="211864"/>
          </a:xfrm>
          <a:prstGeom prst="rect">
            <a:avLst/>
          </a:prstGeom>
          <a:noFill/>
          <a:effectLst>
            <a:outerShdw blurRad="254000" dist="203200" dir="1260000" sx="94000" sy="94000" algn="ctr" rotWithShape="0">
              <a:srgbClr val="000000">
                <a:alpha val="32000"/>
              </a:srgbClr>
            </a:outerShdw>
          </a:effectLst>
          <a:extLst>
            <a:ext uri="{909E8E84-426E-40DD-AFC4-6F175D3DCCD1}">
              <a14:hiddenFill xmlns:a14="http://schemas.microsoft.com/office/drawing/2010/main">
                <a:solidFill>
                  <a:srgbClr val="FFFFFF"/>
                </a:solidFill>
              </a14:hiddenFill>
            </a:ext>
          </a:extLst>
        </p:spPr>
      </p:pic>
      <p:pic>
        <p:nvPicPr>
          <p:cNvPr id="1030" name="Picture 102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61481" y="2149156"/>
            <a:ext cx="1065312" cy="322071"/>
          </a:xfrm>
          <a:prstGeom prst="rect">
            <a:avLst/>
          </a:prstGeom>
          <a:solidFill>
            <a:schemeClr val="bg1"/>
          </a:solidFill>
          <a:effectLst>
            <a:outerShdw blurRad="177800" dist="152400" dir="3000000" algn="ctr" rotWithShape="0">
              <a:srgbClr val="000000">
                <a:alpha val="28000"/>
              </a:srgbClr>
            </a:outerShdw>
          </a:effectLst>
        </p:spPr>
      </p:pic>
    </p:spTree>
    <p:extLst>
      <p:ext uri="{BB962C8B-B14F-4D97-AF65-F5344CB8AC3E}">
        <p14:creationId xmlns:p14="http://schemas.microsoft.com/office/powerpoint/2010/main" val="118869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4"/>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5"/>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9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22" grpId="0" animBg="1"/>
      <p:bldP spid="23" grpId="0" animBg="1"/>
      <p:bldP spid="24" grpId="0" animBg="1"/>
      <p:bldP spid="25" grpId="0" animBg="1"/>
      <p:bldP spid="4" grpId="0" animBg="1"/>
      <p:bldP spid="55" grpId="0"/>
      <p:bldP spid="56" grpId="0"/>
      <p:bldP spid="57" grpId="0"/>
      <p:bldP spid="58" grpId="0"/>
      <p:bldP spid="59" grpId="0"/>
      <p:bldP spid="60" grpId="0"/>
      <p:bldP spid="61" grpId="0"/>
      <p:bldP spid="62" grpId="0"/>
      <p:bldP spid="63" grpId="0"/>
      <p:bldP spid="64" grpId="0"/>
      <p:bldP spid="65"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Opportunity for Improvement</a:t>
            </a:r>
            <a:endParaRPr lang="en-US" sz="2400"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14</a:t>
            </a:fld>
            <a:endParaRPr lang="en-US" dirty="0"/>
          </a:p>
        </p:txBody>
      </p:sp>
      <p:sp>
        <p:nvSpPr>
          <p:cNvPr id="5" name="Content Placeholder 4"/>
          <p:cNvSpPr txBox="1">
            <a:spLocks noGrp="1"/>
          </p:cNvSpPr>
          <p:nvPr>
            <p:ph idx="1"/>
          </p:nvPr>
        </p:nvSpPr>
        <p:spPr>
          <a:xfrm>
            <a:off x="533400" y="2278062"/>
            <a:ext cx="8077200" cy="427513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spcAft>
                <a:spcPts val="300"/>
              </a:spcAft>
              <a:buNone/>
            </a:pPr>
            <a:r>
              <a:rPr lang="en-US" sz="1600" b="1" dirty="0"/>
              <a:t>INDUSTRY</a:t>
            </a:r>
          </a:p>
          <a:p>
            <a:pPr marL="0" indent="0">
              <a:spcBef>
                <a:spcPts val="0"/>
              </a:spcBef>
              <a:spcAft>
                <a:spcPts val="300"/>
              </a:spcAft>
              <a:buNone/>
            </a:pPr>
            <a:r>
              <a:rPr lang="en-US" sz="1600" dirty="0"/>
              <a:t>      * Teach “work specific” skills		      * Validate “Work specific” skills on-the-job</a:t>
            </a:r>
          </a:p>
          <a:p>
            <a:pPr marL="0" indent="0">
              <a:spcBef>
                <a:spcPts val="0"/>
              </a:spcBef>
              <a:spcAft>
                <a:spcPts val="300"/>
              </a:spcAft>
              <a:buNone/>
            </a:pPr>
            <a:r>
              <a:rPr lang="en-US" sz="1600" dirty="0"/>
              <a:t>      * Request educational topic areas	      * Verify educational competencies</a:t>
            </a:r>
          </a:p>
          <a:p>
            <a:pPr marL="0" indent="0">
              <a:spcBef>
                <a:spcPts val="600"/>
              </a:spcBef>
              <a:spcAft>
                <a:spcPts val="300"/>
              </a:spcAft>
              <a:buFont typeface="Arial" pitchFamily="34" charset="0"/>
              <a:buNone/>
            </a:pPr>
            <a:r>
              <a:rPr lang="en-US" sz="1600" b="1" dirty="0" smtClean="0"/>
              <a:t>STUDENTS</a:t>
            </a:r>
          </a:p>
          <a:p>
            <a:pPr marL="0" indent="0">
              <a:spcBef>
                <a:spcPts val="0"/>
              </a:spcBef>
              <a:spcAft>
                <a:spcPts val="300"/>
              </a:spcAft>
              <a:buNone/>
            </a:pPr>
            <a:r>
              <a:rPr lang="en-US" sz="1600" dirty="0" smtClean="0"/>
              <a:t>      * Learn to repair components		      * Learn to troubleshoot integrated systems</a:t>
            </a:r>
          </a:p>
          <a:p>
            <a:pPr marL="0" indent="0">
              <a:spcBef>
                <a:spcPts val="0"/>
              </a:spcBef>
              <a:spcAft>
                <a:spcPts val="300"/>
              </a:spcAft>
              <a:buNone/>
            </a:pPr>
            <a:r>
              <a:rPr lang="en-US" sz="1600" dirty="0" smtClean="0"/>
              <a:t>      * </a:t>
            </a:r>
            <a:r>
              <a:rPr lang="en-US" sz="1600" u="sng" dirty="0" smtClean="0"/>
              <a:t>Receive</a:t>
            </a:r>
            <a:r>
              <a:rPr lang="en-US" sz="1600" dirty="0" smtClean="0"/>
              <a:t> information		      * </a:t>
            </a:r>
            <a:r>
              <a:rPr lang="en-US" sz="1600" u="sng" dirty="0" smtClean="0"/>
              <a:t>Re</a:t>
            </a:r>
            <a:r>
              <a:rPr lang="en-US" sz="1600" dirty="0" smtClean="0"/>
              <a:t>q</a:t>
            </a:r>
            <a:r>
              <a:rPr lang="en-US" sz="1600" u="sng" dirty="0" smtClean="0"/>
              <a:t>uire</a:t>
            </a:r>
            <a:r>
              <a:rPr lang="en-US" sz="1600" dirty="0" smtClean="0"/>
              <a:t> information to solve problems</a:t>
            </a:r>
          </a:p>
          <a:p>
            <a:pPr marL="0" indent="0">
              <a:spcBef>
                <a:spcPts val="0"/>
              </a:spcBef>
              <a:spcAft>
                <a:spcPts val="300"/>
              </a:spcAft>
              <a:buNone/>
            </a:pPr>
            <a:r>
              <a:rPr lang="en-US" sz="1600" dirty="0" smtClean="0"/>
              <a:t>      * Success grounded in hours &amp; </a:t>
            </a:r>
            <a:r>
              <a:rPr lang="en-US" sz="1600" u="sng" dirty="0" smtClean="0"/>
              <a:t>theor</a:t>
            </a:r>
            <a:r>
              <a:rPr lang="en-US" sz="1600" dirty="0" smtClean="0"/>
              <a:t>y	      * Success grounded in </a:t>
            </a:r>
            <a:r>
              <a:rPr lang="en-US" sz="1600" u="sng" dirty="0" smtClean="0"/>
              <a:t>com</a:t>
            </a:r>
            <a:r>
              <a:rPr lang="en-US" sz="1600" dirty="0" smtClean="0"/>
              <a:t>p</a:t>
            </a:r>
            <a:r>
              <a:rPr lang="en-US" sz="1600" u="sng" dirty="0" smtClean="0"/>
              <a:t>etence</a:t>
            </a:r>
            <a:endParaRPr lang="en-US" sz="1600" dirty="0" smtClean="0"/>
          </a:p>
          <a:p>
            <a:pPr marL="0" indent="0">
              <a:spcBef>
                <a:spcPts val="600"/>
              </a:spcBef>
              <a:spcAft>
                <a:spcPts val="300"/>
              </a:spcAft>
              <a:buNone/>
            </a:pPr>
            <a:r>
              <a:rPr lang="en-US" sz="1600" b="1" dirty="0" smtClean="0"/>
              <a:t>FACULTY</a:t>
            </a:r>
            <a:endParaRPr lang="en-US" sz="1600" b="1" dirty="0"/>
          </a:p>
          <a:p>
            <a:pPr marL="0" indent="0">
              <a:spcBef>
                <a:spcPts val="0"/>
              </a:spcBef>
              <a:spcAft>
                <a:spcPts val="300"/>
              </a:spcAft>
              <a:buNone/>
            </a:pPr>
            <a:r>
              <a:rPr lang="en-US" sz="1600" dirty="0" smtClean="0"/>
              <a:t>      * Subject Matter Expert (</a:t>
            </a:r>
            <a:r>
              <a:rPr lang="en-US" sz="1600" dirty="0" err="1" smtClean="0"/>
              <a:t>SME</a:t>
            </a:r>
            <a:r>
              <a:rPr lang="en-US" sz="1600" dirty="0" smtClean="0"/>
              <a:t>) / Lecturer	      * </a:t>
            </a:r>
            <a:r>
              <a:rPr lang="en-US" sz="1600" dirty="0" err="1" smtClean="0"/>
              <a:t>SME</a:t>
            </a:r>
            <a:r>
              <a:rPr lang="en-US" sz="1600" dirty="0" smtClean="0"/>
              <a:t> / Mentor / Learning Process Expert</a:t>
            </a:r>
          </a:p>
          <a:p>
            <a:pPr marL="0" indent="0">
              <a:spcBef>
                <a:spcPts val="600"/>
              </a:spcBef>
              <a:spcAft>
                <a:spcPts val="300"/>
              </a:spcAft>
              <a:buNone/>
            </a:pPr>
            <a:r>
              <a:rPr lang="en-US" sz="1600" b="1" dirty="0" smtClean="0"/>
              <a:t>WORKFORCE SYSTEM</a:t>
            </a:r>
          </a:p>
          <a:p>
            <a:pPr marL="0" indent="0">
              <a:spcBef>
                <a:spcPts val="0"/>
              </a:spcBef>
              <a:spcAft>
                <a:spcPts val="300"/>
              </a:spcAft>
              <a:buNone/>
            </a:pPr>
            <a:r>
              <a:rPr lang="en-US" sz="1600" dirty="0" smtClean="0"/>
              <a:t>      * Struggle with System &amp; Service	      * Partner in Improvement Process</a:t>
            </a:r>
          </a:p>
          <a:p>
            <a:pPr marL="0" indent="0">
              <a:spcBef>
                <a:spcPts val="600"/>
              </a:spcBef>
              <a:spcAft>
                <a:spcPts val="300"/>
              </a:spcAft>
              <a:buNone/>
            </a:pPr>
            <a:r>
              <a:rPr lang="en-US" sz="1600" b="1" dirty="0" smtClean="0"/>
              <a:t>TECHNOLOGY</a:t>
            </a:r>
          </a:p>
          <a:p>
            <a:pPr marL="0" indent="0">
              <a:spcBef>
                <a:spcPts val="0"/>
              </a:spcBef>
              <a:spcAft>
                <a:spcPts val="300"/>
              </a:spcAft>
              <a:buNone/>
            </a:pPr>
            <a:r>
              <a:rPr lang="en-US" sz="1600" dirty="0" smtClean="0"/>
              <a:t>      </a:t>
            </a:r>
            <a:r>
              <a:rPr lang="en-US" sz="1600" dirty="0"/>
              <a:t>* </a:t>
            </a:r>
            <a:r>
              <a:rPr lang="en-US" sz="1600" dirty="0" smtClean="0"/>
              <a:t>Designed for college applications</a:t>
            </a:r>
            <a:r>
              <a:rPr lang="en-US" sz="1600" dirty="0"/>
              <a:t>	      * </a:t>
            </a:r>
            <a:r>
              <a:rPr lang="en-US" sz="1600" dirty="0" smtClean="0"/>
              <a:t>Equivalent to current Industry technology . . .</a:t>
            </a:r>
          </a:p>
          <a:p>
            <a:pPr marL="0" indent="0">
              <a:spcBef>
                <a:spcPts val="0"/>
              </a:spcBef>
              <a:spcAft>
                <a:spcPts val="300"/>
              </a:spcAft>
              <a:buNone/>
            </a:pPr>
            <a:endParaRPr lang="en-US" sz="1600" u="sng" dirty="0" smtClean="0"/>
          </a:p>
          <a:p>
            <a:pPr marL="0" indent="0">
              <a:spcBef>
                <a:spcPts val="0"/>
              </a:spcBef>
              <a:spcAft>
                <a:spcPts val="300"/>
              </a:spcAft>
              <a:buNone/>
            </a:pPr>
            <a:endParaRPr lang="en-US" sz="1600" dirty="0"/>
          </a:p>
        </p:txBody>
      </p:sp>
      <p:sp>
        <p:nvSpPr>
          <p:cNvPr id="6" name="Content Placeholder 4"/>
          <p:cNvSpPr txBox="1">
            <a:spLocks/>
          </p:cNvSpPr>
          <p:nvPr/>
        </p:nvSpPr>
        <p:spPr>
          <a:xfrm>
            <a:off x="521970" y="1706563"/>
            <a:ext cx="8077200" cy="50323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None/>
            </a:pPr>
            <a:r>
              <a:rPr lang="en-US" sz="2000" b="1" dirty="0">
                <a:solidFill>
                  <a:srgbClr val="FF0000"/>
                </a:solidFill>
              </a:rPr>
              <a:t> </a:t>
            </a:r>
            <a:r>
              <a:rPr lang="en-US" sz="2000" b="1" dirty="0" smtClean="0">
                <a:solidFill>
                  <a:srgbClr val="FF0000"/>
                </a:solidFill>
              </a:rPr>
              <a:t>       PRESENT </a:t>
            </a:r>
            <a:r>
              <a:rPr lang="en-US" sz="2000" b="1" dirty="0">
                <a:solidFill>
                  <a:srgbClr val="FF0000"/>
                </a:solidFill>
              </a:rPr>
              <a:t>STATE:	</a:t>
            </a:r>
            <a:r>
              <a:rPr lang="en-US" sz="2000" b="1" dirty="0"/>
              <a:t>	</a:t>
            </a:r>
            <a:r>
              <a:rPr lang="en-US" sz="2000" b="1" dirty="0" smtClean="0"/>
              <a:t>        </a:t>
            </a:r>
            <a:r>
              <a:rPr lang="en-US" sz="2000" b="1" dirty="0" smtClean="0">
                <a:solidFill>
                  <a:srgbClr val="00B050"/>
                </a:solidFill>
              </a:rPr>
              <a:t>PREFERRED </a:t>
            </a:r>
            <a:r>
              <a:rPr lang="en-US" sz="2000" b="1" dirty="0">
                <a:solidFill>
                  <a:srgbClr val="00B050"/>
                </a:solidFill>
              </a:rPr>
              <a:t>STATE</a:t>
            </a:r>
            <a:r>
              <a:rPr lang="en-US" sz="2000" b="1" dirty="0" smtClean="0">
                <a:solidFill>
                  <a:srgbClr val="00B050"/>
                </a:solidFill>
              </a:rPr>
              <a:t>:     (New Model)</a:t>
            </a:r>
            <a:endParaRPr lang="en-US" sz="2000" dirty="0">
              <a:solidFill>
                <a:srgbClr val="00B050"/>
              </a:solidFill>
            </a:endParaRPr>
          </a:p>
        </p:txBody>
      </p:sp>
      <p:sp>
        <p:nvSpPr>
          <p:cNvPr id="7" name="Content Placeholder 4"/>
          <p:cNvSpPr txBox="1">
            <a:spLocks/>
          </p:cNvSpPr>
          <p:nvPr/>
        </p:nvSpPr>
        <p:spPr>
          <a:xfrm>
            <a:off x="533400" y="1257300"/>
            <a:ext cx="8077200" cy="5715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en-US" sz="2400" b="1" dirty="0" smtClean="0">
                <a:solidFill>
                  <a:srgbClr val="002060"/>
                </a:solidFill>
              </a:rPr>
              <a:t>LEAD IMPROVEMENT THROUGH PARTNERSHIP . . .</a:t>
            </a:r>
            <a:endParaRPr lang="en-US" sz="2400" dirty="0" smtClean="0">
              <a:solidFill>
                <a:srgbClr val="002060"/>
              </a:solidFill>
            </a:endParaRPr>
          </a:p>
        </p:txBody>
      </p:sp>
    </p:spTree>
    <p:extLst>
      <p:ext uri="{BB962C8B-B14F-4D97-AF65-F5344CB8AC3E}">
        <p14:creationId xmlns:p14="http://schemas.microsoft.com/office/powerpoint/2010/main" val="152945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567295" y="1924834"/>
            <a:ext cx="4024313" cy="3880889"/>
          </a:xfrm>
          <a:prstGeom prst="rect">
            <a:avLst/>
          </a:prstGeom>
        </p:spPr>
      </p:pic>
      <p:sp>
        <p:nvSpPr>
          <p:cNvPr id="2" name="Title 1"/>
          <p:cNvSpPr>
            <a:spLocks noGrp="1"/>
          </p:cNvSpPr>
          <p:nvPr>
            <p:ph type="title"/>
          </p:nvPr>
        </p:nvSpPr>
        <p:spPr/>
        <p:txBody>
          <a:bodyPr>
            <a:normAutofit/>
          </a:bodyPr>
          <a:lstStyle/>
          <a:p>
            <a:r>
              <a:rPr lang="en-US" sz="2400" dirty="0" smtClean="0"/>
              <a:t>Leading Improvement </a:t>
            </a:r>
            <a:r>
              <a:rPr lang="en-US" sz="2400" dirty="0"/>
              <a:t>t</a:t>
            </a:r>
            <a:r>
              <a:rPr lang="en-US" sz="2400" dirty="0" smtClean="0"/>
              <a:t>hrough Technology</a:t>
            </a:r>
            <a:endParaRPr lang="en-US" sz="2400"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15</a:t>
            </a:fld>
            <a:endParaRPr lang="en-US" dirty="0"/>
          </a:p>
        </p:txBody>
      </p:sp>
      <p:grpSp>
        <p:nvGrpSpPr>
          <p:cNvPr id="3" name="Group 2"/>
          <p:cNvGrpSpPr/>
          <p:nvPr/>
        </p:nvGrpSpPr>
        <p:grpSpPr>
          <a:xfrm>
            <a:off x="381000" y="1838980"/>
            <a:ext cx="8365765" cy="4052599"/>
            <a:chOff x="381000" y="1838980"/>
            <a:chExt cx="8365765" cy="4052599"/>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995" y="1838981"/>
              <a:ext cx="5779770" cy="4032749"/>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7469"/>
            <a:stretch/>
          </p:blipFill>
          <p:spPr>
            <a:xfrm>
              <a:off x="381000" y="1838980"/>
              <a:ext cx="4719595" cy="4052599"/>
            </a:xfrm>
            <a:prstGeom prst="rect">
              <a:avLst/>
            </a:prstGeom>
            <a:ln w="53975">
              <a:solidFill>
                <a:schemeClr val="bg1"/>
              </a:solidFill>
            </a:ln>
          </p:spPr>
        </p:pic>
      </p:gr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1329759"/>
            <a:ext cx="1481362" cy="1846766"/>
          </a:xfrm>
          <a:prstGeom prst="rect">
            <a:avLst/>
          </a:prstGeom>
          <a:ln w="50800">
            <a:solidFill>
              <a:schemeClr val="bg1"/>
            </a:solidFill>
          </a:ln>
        </p:spPr>
      </p:pic>
      <p:sp>
        <p:nvSpPr>
          <p:cNvPr id="14" name="TextBox 13"/>
          <p:cNvSpPr txBox="1"/>
          <p:nvPr/>
        </p:nvSpPr>
        <p:spPr>
          <a:xfrm>
            <a:off x="1905000" y="1367135"/>
            <a:ext cx="6624595" cy="461665"/>
          </a:xfrm>
          <a:prstGeom prst="rect">
            <a:avLst/>
          </a:prstGeom>
          <a:noFill/>
        </p:spPr>
        <p:txBody>
          <a:bodyPr wrap="square" rtlCol="0">
            <a:spAutoFit/>
          </a:bodyPr>
          <a:lstStyle/>
          <a:p>
            <a:r>
              <a:rPr lang="en-US" sz="2400" dirty="0" smtClean="0">
                <a:solidFill>
                  <a:srgbClr val="002060"/>
                </a:solidFill>
                <a:effectLst>
                  <a:outerShdw blurRad="38100" dist="38100" dir="2700000" algn="tl">
                    <a:srgbClr val="000000">
                      <a:alpha val="43137"/>
                    </a:srgbClr>
                  </a:outerShdw>
                </a:effectLst>
                <a:cs typeface="Arial" panose="020B0604020202020204" pitchFamily="34" charset="0"/>
              </a:rPr>
              <a:t>MANUFACTURING SIMULATOR</a:t>
            </a:r>
            <a:endParaRPr lang="en-US" sz="2400" dirty="0">
              <a:solidFill>
                <a:srgbClr val="002060"/>
              </a:solidFill>
              <a:effectLst>
                <a:outerShdw blurRad="38100" dist="38100" dir="2700000" algn="tl">
                  <a:srgbClr val="000000">
                    <a:alpha val="43137"/>
                  </a:srgbClr>
                </a:outerShdw>
              </a:effectLst>
              <a:cs typeface="Arial" panose="020B0604020202020204" pitchFamily="34" charset="0"/>
            </a:endParaRPr>
          </a:p>
        </p:txBody>
      </p:sp>
      <p:sp>
        <p:nvSpPr>
          <p:cNvPr id="15" name="TextBox 14"/>
          <p:cNvSpPr txBox="1"/>
          <p:nvPr/>
        </p:nvSpPr>
        <p:spPr>
          <a:xfrm>
            <a:off x="395904" y="5939135"/>
            <a:ext cx="8367096" cy="461665"/>
          </a:xfrm>
          <a:prstGeom prst="rect">
            <a:avLst/>
          </a:prstGeom>
          <a:noFill/>
        </p:spPr>
        <p:txBody>
          <a:bodyPr wrap="square" rtlCol="0">
            <a:spAutoFit/>
          </a:bodyPr>
          <a:lstStyle/>
          <a:p>
            <a:pPr algn="r"/>
            <a:r>
              <a:rPr lang="en-US" sz="2400" dirty="0" smtClean="0">
                <a:solidFill>
                  <a:srgbClr val="002060"/>
                </a:solidFill>
                <a:effectLst>
                  <a:outerShdw blurRad="38100" dist="38100" dir="2700000" algn="tl">
                    <a:srgbClr val="000000">
                      <a:alpha val="43137"/>
                    </a:srgbClr>
                  </a:outerShdw>
                </a:effectLst>
                <a:cs typeface="Arial" panose="020B0604020202020204" pitchFamily="34" charset="0"/>
              </a:rPr>
              <a:t>FAULT BASED – INTEGRATED SYSTEM – (Hands-On)</a:t>
            </a:r>
            <a:endParaRPr lang="en-US" sz="2400" dirty="0">
              <a:solidFill>
                <a:srgbClr val="002060"/>
              </a:solidFill>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88742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Contact Information</a:t>
            </a:r>
          </a:p>
        </p:txBody>
      </p:sp>
      <p:sp>
        <p:nvSpPr>
          <p:cNvPr id="3" name="Slide Number Placeholder 2"/>
          <p:cNvSpPr>
            <a:spLocks noGrp="1"/>
          </p:cNvSpPr>
          <p:nvPr>
            <p:ph type="sldNum" sz="quarter" idx="12"/>
          </p:nvPr>
        </p:nvSpPr>
        <p:spPr/>
        <p:txBody>
          <a:bodyPr/>
          <a:lstStyle/>
          <a:p>
            <a:fld id="{01723B91-CE10-4F20-890A-0852E2246859}" type="slidenum">
              <a:rPr lang="en-US" smtClean="0"/>
              <a:pPr/>
              <a:t>16</a:t>
            </a:fld>
            <a:endParaRPr lang="en-US" dirty="0"/>
          </a:p>
        </p:txBody>
      </p:sp>
      <p:sp>
        <p:nvSpPr>
          <p:cNvPr id="66" name="Content Placeholder 4"/>
          <p:cNvSpPr txBox="1">
            <a:spLocks noGrp="1"/>
          </p:cNvSpPr>
          <p:nvPr>
            <p:ph idx="1"/>
          </p:nvPr>
        </p:nvSpPr>
        <p:spPr>
          <a:xfrm>
            <a:off x="304800" y="2743200"/>
            <a:ext cx="3505200" cy="1600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0"/>
              </a:spcAft>
              <a:buNone/>
            </a:pPr>
            <a:r>
              <a:rPr lang="en-US" sz="2000" b="1" dirty="0" smtClean="0"/>
              <a:t>GARY SAGANSKI</a:t>
            </a:r>
          </a:p>
          <a:p>
            <a:pPr marL="0" indent="0" algn="ctr">
              <a:spcBef>
                <a:spcPts val="600"/>
              </a:spcBef>
              <a:spcAft>
                <a:spcPts val="0"/>
              </a:spcAft>
              <a:buNone/>
            </a:pPr>
            <a:endParaRPr lang="en-US" sz="2000" b="1" dirty="0" smtClean="0"/>
          </a:p>
          <a:p>
            <a:pPr marL="0" indent="0" algn="ctr">
              <a:spcBef>
                <a:spcPts val="0"/>
              </a:spcBef>
              <a:spcAft>
                <a:spcPts val="0"/>
              </a:spcAft>
              <a:buNone/>
            </a:pPr>
            <a:r>
              <a:rPr lang="en-US" sz="2000" dirty="0" smtClean="0"/>
              <a:t>Project Director</a:t>
            </a:r>
          </a:p>
          <a:p>
            <a:pPr marL="0" indent="0" algn="ctr">
              <a:spcBef>
                <a:spcPts val="0"/>
              </a:spcBef>
              <a:spcAft>
                <a:spcPts val="0"/>
              </a:spcAft>
              <a:buNone/>
            </a:pPr>
            <a:r>
              <a:rPr lang="en-US" sz="2000" dirty="0" smtClean="0"/>
              <a:t>313-845-9656</a:t>
            </a:r>
            <a:endParaRPr lang="en-US" sz="2000" dirty="0"/>
          </a:p>
          <a:p>
            <a:pPr marL="0" indent="0" algn="ctr">
              <a:spcBef>
                <a:spcPts val="0"/>
              </a:spcBef>
              <a:spcAft>
                <a:spcPts val="0"/>
              </a:spcAft>
              <a:buNone/>
            </a:pPr>
            <a:r>
              <a:rPr lang="en-US" sz="2000" dirty="0" smtClean="0">
                <a:hlinkClick r:id="rId3"/>
              </a:rPr>
              <a:t>saganski@hfcc.edu</a:t>
            </a:r>
            <a:endParaRPr lang="en-US" sz="2000" dirty="0" smtClean="0"/>
          </a:p>
          <a:p>
            <a:pPr marL="0" indent="0" algn="ctr">
              <a:spcBef>
                <a:spcPts val="0"/>
              </a:spcBef>
              <a:spcAft>
                <a:spcPts val="0"/>
              </a:spcAft>
              <a:buNone/>
            </a:pPr>
            <a:endParaRPr lang="en-US" sz="2000" u="sng" dirty="0"/>
          </a:p>
        </p:txBody>
      </p:sp>
      <p:sp>
        <p:nvSpPr>
          <p:cNvPr id="68" name="Content Placeholder 4"/>
          <p:cNvSpPr txBox="1">
            <a:spLocks/>
          </p:cNvSpPr>
          <p:nvPr/>
        </p:nvSpPr>
        <p:spPr>
          <a:xfrm>
            <a:off x="533400" y="1371600"/>
            <a:ext cx="8077200" cy="5715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en-US" sz="2400" b="1" dirty="0" smtClean="0">
                <a:solidFill>
                  <a:srgbClr val="002060"/>
                </a:solidFill>
                <a:effectLst>
                  <a:outerShdw blurRad="38100" dist="38100" dir="2700000" algn="tl">
                    <a:srgbClr val="000000">
                      <a:alpha val="43137"/>
                    </a:srgbClr>
                  </a:outerShdw>
                </a:effectLst>
                <a:latin typeface="Candara" panose="020E0502030303020204" pitchFamily="34" charset="0"/>
              </a:rPr>
              <a:t>Multi-State</a:t>
            </a:r>
          </a:p>
          <a:p>
            <a:pPr marL="0" indent="0" algn="ctr">
              <a:spcBef>
                <a:spcPts val="0"/>
              </a:spcBef>
              <a:buFont typeface="Arial" pitchFamily="34" charset="0"/>
              <a:buNone/>
            </a:pPr>
            <a:r>
              <a:rPr lang="en-US" sz="2400" b="1" dirty="0" smtClean="0">
                <a:solidFill>
                  <a:srgbClr val="002060"/>
                </a:solidFill>
                <a:effectLst>
                  <a:outerShdw blurRad="38100" dist="38100" dir="2700000" algn="tl">
                    <a:srgbClr val="000000">
                      <a:alpha val="43137"/>
                    </a:srgbClr>
                  </a:outerShdw>
                </a:effectLst>
                <a:latin typeface="Candara" panose="020E0502030303020204" pitchFamily="34" charset="0"/>
              </a:rPr>
              <a:t>Advanced Manufacturing Consortium </a:t>
            </a:r>
            <a:endParaRPr lang="en-US" sz="2400" dirty="0" smtClean="0">
              <a:solidFill>
                <a:srgbClr val="002060"/>
              </a:solidFill>
              <a:effectLst>
                <a:outerShdw blurRad="38100" dist="38100" dir="2700000" algn="tl">
                  <a:srgbClr val="000000">
                    <a:alpha val="43137"/>
                  </a:srgbClr>
                </a:outerShdw>
              </a:effectLst>
              <a:latin typeface="Candara" panose="020E0502030303020204" pitchFamily="34" charset="0"/>
            </a:endParaRPr>
          </a:p>
        </p:txBody>
      </p:sp>
      <p:sp>
        <p:nvSpPr>
          <p:cNvPr id="69" name="Content Placeholder 4"/>
          <p:cNvSpPr txBox="1">
            <a:spLocks/>
          </p:cNvSpPr>
          <p:nvPr/>
        </p:nvSpPr>
        <p:spPr>
          <a:xfrm>
            <a:off x="5486400" y="2612544"/>
            <a:ext cx="3505200" cy="16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spcAft>
                <a:spcPts val="600"/>
              </a:spcAft>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spcAft>
                <a:spcPts val="6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spcAft>
                <a:spcPts val="0"/>
              </a:spcAft>
              <a:buFont typeface="Arial" pitchFamily="34" charset="0"/>
              <a:buNone/>
            </a:pPr>
            <a:r>
              <a:rPr lang="en-US" sz="2000" b="1" dirty="0" smtClean="0"/>
              <a:t>SCOTT JEDELE</a:t>
            </a:r>
          </a:p>
          <a:p>
            <a:pPr marL="0" indent="0" algn="ctr">
              <a:spcBef>
                <a:spcPts val="600"/>
              </a:spcBef>
              <a:spcAft>
                <a:spcPts val="0"/>
              </a:spcAft>
              <a:buFont typeface="Arial" pitchFamily="34" charset="0"/>
              <a:buNone/>
            </a:pPr>
            <a:endParaRPr lang="en-US" sz="2000" b="1" dirty="0" smtClean="0"/>
          </a:p>
          <a:p>
            <a:pPr marL="0" indent="0" algn="ctr">
              <a:spcBef>
                <a:spcPts val="0"/>
              </a:spcBef>
              <a:spcAft>
                <a:spcPts val="0"/>
              </a:spcAft>
              <a:buFont typeface="Arial" pitchFamily="34" charset="0"/>
              <a:buNone/>
            </a:pPr>
            <a:r>
              <a:rPr lang="en-US" sz="2000" dirty="0" smtClean="0"/>
              <a:t>Program Manager</a:t>
            </a:r>
          </a:p>
          <a:p>
            <a:pPr marL="0" indent="0" algn="ctr">
              <a:spcBef>
                <a:spcPts val="0"/>
              </a:spcBef>
              <a:spcAft>
                <a:spcPts val="0"/>
              </a:spcAft>
              <a:buFont typeface="Arial" pitchFamily="34" charset="0"/>
              <a:buNone/>
            </a:pPr>
            <a:r>
              <a:rPr lang="en-US" sz="2000" dirty="0" smtClean="0"/>
              <a:t>313-845-9873</a:t>
            </a:r>
          </a:p>
          <a:p>
            <a:pPr marL="0" indent="0" algn="ctr">
              <a:spcBef>
                <a:spcPts val="0"/>
              </a:spcBef>
              <a:spcAft>
                <a:spcPts val="0"/>
              </a:spcAft>
              <a:buFont typeface="Arial" pitchFamily="34" charset="0"/>
              <a:buNone/>
            </a:pPr>
            <a:r>
              <a:rPr lang="en-US" sz="2000" dirty="0" smtClean="0">
                <a:hlinkClick r:id="rId4"/>
              </a:rPr>
              <a:t>sfjedele@hfcc.edu</a:t>
            </a:r>
            <a:endParaRPr lang="en-US" sz="2000" dirty="0" smtClean="0"/>
          </a:p>
          <a:p>
            <a:pPr marL="0" indent="0" algn="ctr">
              <a:spcBef>
                <a:spcPts val="0"/>
              </a:spcBef>
              <a:spcAft>
                <a:spcPts val="0"/>
              </a:spcAft>
              <a:buFont typeface="Arial" pitchFamily="34" charset="0"/>
              <a:buNone/>
            </a:pPr>
            <a:endParaRPr lang="en-US" sz="2000" u="sng"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6600" y="2892056"/>
            <a:ext cx="2403829" cy="1647568"/>
          </a:xfrm>
          <a:prstGeom prst="rect">
            <a:avLst/>
          </a:prstGeom>
        </p:spPr>
      </p:pic>
    </p:spTree>
    <p:extLst>
      <p:ext uri="{BB962C8B-B14F-4D97-AF65-F5344CB8AC3E}">
        <p14:creationId xmlns:p14="http://schemas.microsoft.com/office/powerpoint/2010/main" val="278764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uild="p"/>
      <p:bldP spid="68" grpId="0"/>
      <p:bldP spid="6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Polling Question</a:t>
            </a:r>
            <a:endParaRPr lang="en-US" dirty="0"/>
          </a:p>
        </p:txBody>
      </p:sp>
      <p:graphicFrame>
        <p:nvGraphicFramePr>
          <p:cNvPr id="10" name="Diagram 9"/>
          <p:cNvGraphicFramePr/>
          <p:nvPr>
            <p:extLst>
              <p:ext uri="{D42A27DB-BD31-4B8C-83A1-F6EECF244321}">
                <p14:modId xmlns:p14="http://schemas.microsoft.com/office/powerpoint/2010/main" val="2956597694"/>
              </p:ext>
            </p:extLst>
          </p:nvPr>
        </p:nvGraphicFramePr>
        <p:xfrm>
          <a:off x="304800" y="1219200"/>
          <a:ext cx="83820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00"/>
              </a:spcBef>
              <a:spcAft>
                <a:spcPts val="600"/>
              </a:spcAft>
              <a:buFont typeface="Arial" charset="0"/>
              <a:buChar char="•"/>
              <a:defRPr sz="3200">
                <a:solidFill>
                  <a:schemeClr val="tx2"/>
                </a:solidFill>
                <a:latin typeface="Arial" charset="0"/>
                <a:cs typeface="Arial" charset="0"/>
              </a:defRPr>
            </a:lvl1pPr>
            <a:lvl2pPr marL="742950" indent="-285750" eaLnBrk="0" hangingPunct="0">
              <a:spcBef>
                <a:spcPts val="600"/>
              </a:spcBef>
              <a:spcAft>
                <a:spcPts val="600"/>
              </a:spcAft>
              <a:buFont typeface="Arial" charset="0"/>
              <a:buChar char="–"/>
              <a:defRPr sz="2800">
                <a:solidFill>
                  <a:schemeClr val="tx2"/>
                </a:solidFill>
                <a:latin typeface="Arial" charset="0"/>
                <a:cs typeface="Arial" charset="0"/>
              </a:defRPr>
            </a:lvl2pPr>
            <a:lvl3pPr marL="1143000" indent="-228600" eaLnBrk="0" hangingPunct="0">
              <a:spcBef>
                <a:spcPts val="600"/>
              </a:spcBef>
              <a:spcAft>
                <a:spcPts val="600"/>
              </a:spcAft>
              <a:buFont typeface="Arial" charset="0"/>
              <a:buChar char="•"/>
              <a:defRPr sz="2400">
                <a:solidFill>
                  <a:schemeClr val="tx2"/>
                </a:solidFill>
                <a:latin typeface="Arial" charset="0"/>
                <a:cs typeface="Arial" charset="0"/>
              </a:defRPr>
            </a:lvl3pPr>
            <a:lvl4pPr marL="1600200" indent="-228600" eaLnBrk="0" hangingPunct="0">
              <a:spcBef>
                <a:spcPts val="600"/>
              </a:spcBef>
              <a:spcAft>
                <a:spcPts val="600"/>
              </a:spcAft>
              <a:buFont typeface="Arial" charset="0"/>
              <a:buChar char="–"/>
              <a:defRPr sz="2000">
                <a:solidFill>
                  <a:schemeClr val="tx2"/>
                </a:solidFill>
                <a:latin typeface="Arial" charset="0"/>
                <a:cs typeface="Arial" charset="0"/>
              </a:defRPr>
            </a:lvl4pPr>
            <a:lvl5pPr marL="2057400" indent="-228600" eaLnBrk="0" hangingPunct="0">
              <a:spcBef>
                <a:spcPts val="600"/>
              </a:spcBef>
              <a:spcAft>
                <a:spcPts val="600"/>
              </a:spcAft>
              <a:buFont typeface="Arial" charset="0"/>
              <a:buChar char="»"/>
              <a:defRPr sz="2000">
                <a:solidFill>
                  <a:schemeClr val="tx2"/>
                </a:solidFill>
                <a:latin typeface="Arial" charset="0"/>
                <a:cs typeface="Arial" charset="0"/>
              </a:defRPr>
            </a:lvl5pPr>
            <a:lvl6pPr marL="2514600" indent="-228600" eaLnBrk="0" fontAlgn="base" hangingPunct="0">
              <a:spcBef>
                <a:spcPts val="600"/>
              </a:spcBef>
              <a:spcAft>
                <a:spcPts val="600"/>
              </a:spcAft>
              <a:buFont typeface="Arial" charset="0"/>
              <a:buChar char="»"/>
              <a:defRPr sz="2000">
                <a:solidFill>
                  <a:schemeClr val="tx2"/>
                </a:solidFill>
                <a:latin typeface="Arial" charset="0"/>
                <a:cs typeface="Arial" charset="0"/>
              </a:defRPr>
            </a:lvl6pPr>
            <a:lvl7pPr marL="2971800" indent="-228600" eaLnBrk="0" fontAlgn="base" hangingPunct="0">
              <a:spcBef>
                <a:spcPts val="600"/>
              </a:spcBef>
              <a:spcAft>
                <a:spcPts val="600"/>
              </a:spcAft>
              <a:buFont typeface="Arial" charset="0"/>
              <a:buChar char="»"/>
              <a:defRPr sz="2000">
                <a:solidFill>
                  <a:schemeClr val="tx2"/>
                </a:solidFill>
                <a:latin typeface="Arial" charset="0"/>
                <a:cs typeface="Arial" charset="0"/>
              </a:defRPr>
            </a:lvl7pPr>
            <a:lvl8pPr marL="3429000" indent="-228600" eaLnBrk="0" fontAlgn="base" hangingPunct="0">
              <a:spcBef>
                <a:spcPts val="600"/>
              </a:spcBef>
              <a:spcAft>
                <a:spcPts val="600"/>
              </a:spcAft>
              <a:buFont typeface="Arial" charset="0"/>
              <a:buChar char="»"/>
              <a:defRPr sz="2000">
                <a:solidFill>
                  <a:schemeClr val="tx2"/>
                </a:solidFill>
                <a:latin typeface="Arial" charset="0"/>
                <a:cs typeface="Arial" charset="0"/>
              </a:defRPr>
            </a:lvl8pPr>
            <a:lvl9pPr marL="3886200" indent="-228600" eaLnBrk="0" fontAlgn="base" hangingPunct="0">
              <a:spcBef>
                <a:spcPts val="600"/>
              </a:spcBef>
              <a:spcAft>
                <a:spcPts val="600"/>
              </a:spcAft>
              <a:buFont typeface="Arial" charset="0"/>
              <a:buChar char="»"/>
              <a:defRPr sz="2000">
                <a:solidFill>
                  <a:schemeClr val="tx2"/>
                </a:solidFill>
                <a:latin typeface="Arial" charset="0"/>
                <a:cs typeface="Arial" charset="0"/>
              </a:defRPr>
            </a:lvl9pPr>
          </a:lstStyle>
          <a:p>
            <a:pPr eaLnBrk="1" fontAlgn="base" hangingPunct="1">
              <a:spcBef>
                <a:spcPct val="0"/>
              </a:spcBef>
              <a:spcAft>
                <a:spcPct val="0"/>
              </a:spcAft>
              <a:buFontTx/>
              <a:buNone/>
            </a:pPr>
            <a:fld id="{5EA94A30-57A3-4AC1-ABD1-40DA64A2950F}" type="slidenum">
              <a:rPr lang="en-US" altLang="en-US" sz="1200" smtClean="0">
                <a:solidFill>
                  <a:schemeClr val="tx1"/>
                </a:solidFill>
              </a:rPr>
              <a:pPr eaLnBrk="1" fontAlgn="base" hangingPunct="1">
                <a:spcBef>
                  <a:spcPct val="0"/>
                </a:spcBef>
                <a:spcAft>
                  <a:spcPct val="0"/>
                </a:spcAft>
                <a:buFontTx/>
                <a:buNone/>
              </a:pPr>
              <a:t>17</a:t>
            </a:fld>
            <a:endParaRPr lang="en-US" altLang="en-US" sz="1200" smtClean="0">
              <a:solidFill>
                <a:schemeClr val="tx1"/>
              </a:solidFill>
            </a:endParaRPr>
          </a:p>
        </p:txBody>
      </p:sp>
      <p:sp>
        <p:nvSpPr>
          <p:cNvPr id="1946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600"/>
              </a:spcBef>
              <a:spcAft>
                <a:spcPts val="600"/>
              </a:spcAft>
              <a:buFont typeface="Arial" charset="0"/>
              <a:buChar char="•"/>
              <a:defRPr sz="3200">
                <a:solidFill>
                  <a:schemeClr val="tx2"/>
                </a:solidFill>
                <a:latin typeface="Arial" charset="0"/>
                <a:cs typeface="Arial" charset="0"/>
              </a:defRPr>
            </a:lvl1pPr>
            <a:lvl2pPr marL="742950" indent="-285750" eaLnBrk="0" hangingPunct="0">
              <a:spcBef>
                <a:spcPts val="600"/>
              </a:spcBef>
              <a:spcAft>
                <a:spcPts val="600"/>
              </a:spcAft>
              <a:buFont typeface="Arial" charset="0"/>
              <a:buChar char="–"/>
              <a:defRPr sz="2800">
                <a:solidFill>
                  <a:schemeClr val="tx2"/>
                </a:solidFill>
                <a:latin typeface="Arial" charset="0"/>
                <a:cs typeface="Arial" charset="0"/>
              </a:defRPr>
            </a:lvl2pPr>
            <a:lvl3pPr marL="1143000" indent="-228600" eaLnBrk="0" hangingPunct="0">
              <a:spcBef>
                <a:spcPts val="600"/>
              </a:spcBef>
              <a:spcAft>
                <a:spcPts val="600"/>
              </a:spcAft>
              <a:buFont typeface="Arial" charset="0"/>
              <a:buChar char="•"/>
              <a:defRPr sz="2400">
                <a:solidFill>
                  <a:schemeClr val="tx2"/>
                </a:solidFill>
                <a:latin typeface="Arial" charset="0"/>
                <a:cs typeface="Arial" charset="0"/>
              </a:defRPr>
            </a:lvl3pPr>
            <a:lvl4pPr marL="1600200" indent="-228600" eaLnBrk="0" hangingPunct="0">
              <a:spcBef>
                <a:spcPts val="600"/>
              </a:spcBef>
              <a:spcAft>
                <a:spcPts val="600"/>
              </a:spcAft>
              <a:buFont typeface="Arial" charset="0"/>
              <a:buChar char="–"/>
              <a:defRPr sz="2000">
                <a:solidFill>
                  <a:schemeClr val="tx2"/>
                </a:solidFill>
                <a:latin typeface="Arial" charset="0"/>
                <a:cs typeface="Arial" charset="0"/>
              </a:defRPr>
            </a:lvl4pPr>
            <a:lvl5pPr marL="2057400" indent="-228600" eaLnBrk="0" hangingPunct="0">
              <a:spcBef>
                <a:spcPts val="600"/>
              </a:spcBef>
              <a:spcAft>
                <a:spcPts val="600"/>
              </a:spcAft>
              <a:buFont typeface="Arial" charset="0"/>
              <a:buChar char="»"/>
              <a:defRPr sz="2000">
                <a:solidFill>
                  <a:schemeClr val="tx2"/>
                </a:solidFill>
                <a:latin typeface="Arial" charset="0"/>
                <a:cs typeface="Arial" charset="0"/>
              </a:defRPr>
            </a:lvl5pPr>
            <a:lvl6pPr marL="2514600" indent="-228600" eaLnBrk="0" fontAlgn="base" hangingPunct="0">
              <a:spcBef>
                <a:spcPts val="600"/>
              </a:spcBef>
              <a:spcAft>
                <a:spcPts val="600"/>
              </a:spcAft>
              <a:buFont typeface="Arial" charset="0"/>
              <a:buChar char="»"/>
              <a:defRPr sz="2000">
                <a:solidFill>
                  <a:schemeClr val="tx2"/>
                </a:solidFill>
                <a:latin typeface="Arial" charset="0"/>
                <a:cs typeface="Arial" charset="0"/>
              </a:defRPr>
            </a:lvl6pPr>
            <a:lvl7pPr marL="2971800" indent="-228600" eaLnBrk="0" fontAlgn="base" hangingPunct="0">
              <a:spcBef>
                <a:spcPts val="600"/>
              </a:spcBef>
              <a:spcAft>
                <a:spcPts val="600"/>
              </a:spcAft>
              <a:buFont typeface="Arial" charset="0"/>
              <a:buChar char="»"/>
              <a:defRPr sz="2000">
                <a:solidFill>
                  <a:schemeClr val="tx2"/>
                </a:solidFill>
                <a:latin typeface="Arial" charset="0"/>
                <a:cs typeface="Arial" charset="0"/>
              </a:defRPr>
            </a:lvl7pPr>
            <a:lvl8pPr marL="3429000" indent="-228600" eaLnBrk="0" fontAlgn="base" hangingPunct="0">
              <a:spcBef>
                <a:spcPts val="600"/>
              </a:spcBef>
              <a:spcAft>
                <a:spcPts val="600"/>
              </a:spcAft>
              <a:buFont typeface="Arial" charset="0"/>
              <a:buChar char="»"/>
              <a:defRPr sz="2000">
                <a:solidFill>
                  <a:schemeClr val="tx2"/>
                </a:solidFill>
                <a:latin typeface="Arial" charset="0"/>
                <a:cs typeface="Arial" charset="0"/>
              </a:defRPr>
            </a:lvl8pPr>
            <a:lvl9pPr marL="3886200" indent="-228600" eaLnBrk="0" fontAlgn="base" hangingPunct="0">
              <a:spcBef>
                <a:spcPts val="600"/>
              </a:spcBef>
              <a:spcAft>
                <a:spcPts val="600"/>
              </a:spcAft>
              <a:buFont typeface="Arial" charset="0"/>
              <a:buChar char="»"/>
              <a:defRPr sz="2000">
                <a:solidFill>
                  <a:schemeClr val="tx2"/>
                </a:solidFill>
                <a:latin typeface="Arial" charset="0"/>
                <a:cs typeface="Arial" charset="0"/>
              </a:defRPr>
            </a:lvl9pPr>
          </a:lstStyle>
          <a:p>
            <a:pPr eaLnBrk="1" fontAlgn="base" hangingPunct="1">
              <a:spcBef>
                <a:spcPct val="0"/>
              </a:spcBef>
              <a:spcAft>
                <a:spcPct val="0"/>
              </a:spcAft>
              <a:buFontTx/>
              <a:buNone/>
            </a:pPr>
            <a:r>
              <a:rPr lang="en-US" altLang="en-US" sz="1200" smtClean="0">
                <a:solidFill>
                  <a:schemeClr val="bg1"/>
                </a:solidFill>
              </a:rPr>
              <a:t>#</a:t>
            </a:r>
          </a:p>
        </p:txBody>
      </p:sp>
      <p:pic>
        <p:nvPicPr>
          <p:cNvPr id="19462"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4114800"/>
            <a:ext cx="246062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09600" y="3048000"/>
            <a:ext cx="6781800" cy="2862322"/>
          </a:xfrm>
          <a:prstGeom prst="rect">
            <a:avLst/>
          </a:prstGeom>
          <a:noFill/>
        </p:spPr>
        <p:txBody>
          <a:bodyPr>
            <a:spAutoFit/>
          </a:bodyPr>
          <a:lstStyle/>
          <a:p>
            <a:pPr marL="342900" indent="-342900" fontAlgn="auto">
              <a:spcBef>
                <a:spcPts val="0"/>
              </a:spcBef>
              <a:spcAft>
                <a:spcPts val="2400"/>
              </a:spcAft>
              <a:buFont typeface="+mj-lt"/>
              <a:buAutoNum type="arabicPeriod"/>
              <a:defRPr/>
            </a:pPr>
            <a:r>
              <a:rPr lang="en-US" sz="2400" dirty="0">
                <a:solidFill>
                  <a:schemeClr val="accent1">
                    <a:lumMod val="75000"/>
                  </a:schemeClr>
                </a:solidFill>
                <a:latin typeface="Arial" pitchFamily="34" charset="0"/>
                <a:cs typeface="Arial" pitchFamily="34" charset="0"/>
              </a:rPr>
              <a:t>Leveraging supportive services, i.e. child care, transportation, etc.;</a:t>
            </a:r>
          </a:p>
          <a:p>
            <a:pPr marL="342900" indent="-342900" fontAlgn="auto">
              <a:spcBef>
                <a:spcPts val="0"/>
              </a:spcBef>
              <a:spcAft>
                <a:spcPts val="2400"/>
              </a:spcAft>
              <a:buFont typeface="+mj-lt"/>
              <a:buAutoNum type="arabicPeriod"/>
              <a:defRPr/>
            </a:pPr>
            <a:r>
              <a:rPr lang="en-US" sz="2400" dirty="0">
                <a:solidFill>
                  <a:schemeClr val="accent1">
                    <a:lumMod val="75000"/>
                  </a:schemeClr>
                </a:solidFill>
                <a:latin typeface="Arial" pitchFamily="34" charset="0"/>
                <a:cs typeface="Arial" pitchFamily="34" charset="0"/>
              </a:rPr>
              <a:t>Recruiting TAA and other eligible participants;</a:t>
            </a:r>
          </a:p>
          <a:p>
            <a:pPr marL="342900" indent="-342900" fontAlgn="auto">
              <a:spcBef>
                <a:spcPts val="0"/>
              </a:spcBef>
              <a:spcAft>
                <a:spcPts val="2400"/>
              </a:spcAft>
              <a:buFont typeface="+mj-lt"/>
              <a:buAutoNum type="arabicPeriod"/>
              <a:defRPr/>
            </a:pPr>
            <a:r>
              <a:rPr lang="en-US" sz="2400" dirty="0">
                <a:solidFill>
                  <a:schemeClr val="accent1">
                    <a:lumMod val="75000"/>
                  </a:schemeClr>
                </a:solidFill>
                <a:latin typeface="Arial" pitchFamily="34" charset="0"/>
                <a:cs typeface="Arial" pitchFamily="34" charset="0"/>
              </a:rPr>
              <a:t>Job placement services;</a:t>
            </a:r>
          </a:p>
          <a:p>
            <a:pPr marL="342900" indent="-342900" fontAlgn="auto">
              <a:spcBef>
                <a:spcPts val="0"/>
              </a:spcBef>
              <a:spcAft>
                <a:spcPts val="2400"/>
              </a:spcAft>
              <a:buFont typeface="+mj-lt"/>
              <a:buAutoNum type="arabicPeriod"/>
              <a:defRPr/>
            </a:pPr>
            <a:r>
              <a:rPr lang="en-US" sz="2400" dirty="0">
                <a:solidFill>
                  <a:schemeClr val="accent1">
                    <a:lumMod val="75000"/>
                  </a:schemeClr>
                </a:solidFill>
                <a:latin typeface="Arial" pitchFamily="34" charset="0"/>
                <a:cs typeface="Arial" pitchFamily="34" charset="0"/>
              </a:rPr>
              <a:t>None of the above</a:t>
            </a:r>
            <a:r>
              <a:rPr lang="en-US" sz="2400" dirty="0" smtClean="0">
                <a:solidFill>
                  <a:schemeClr val="accent1">
                    <a:lumMod val="75000"/>
                  </a:schemeClr>
                </a:solidFill>
                <a:latin typeface="Arial" pitchFamily="34" charset="0"/>
                <a:cs typeface="Arial" pitchFamily="34" charset="0"/>
              </a:rPr>
              <a:t>.</a:t>
            </a:r>
            <a:endParaRPr lang="en-US" sz="2400" dirty="0">
              <a:solidFill>
                <a:schemeClr val="accent1">
                  <a:lumMod val="75000"/>
                </a:schemeClr>
              </a:solidFill>
              <a:latin typeface="Arial" pitchFamily="34" charset="0"/>
              <a:cs typeface="Arial" pitchFamily="34" charset="0"/>
            </a:endParaRPr>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8055949"/>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a:t>
            </a:r>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18</a:t>
            </a:fld>
            <a:endParaRPr lang="en-US" dirty="0"/>
          </a:p>
        </p:txBody>
      </p:sp>
      <p:sp>
        <p:nvSpPr>
          <p:cNvPr id="6" name="Content Placeholder 2"/>
          <p:cNvSpPr txBox="1">
            <a:spLocks noGrp="1"/>
          </p:cNvSpPr>
          <p:nvPr>
            <p:ph idx="1"/>
          </p:nvPr>
        </p:nvSpPr>
        <p:spPr>
          <a:xfrm>
            <a:off x="1752600" y="2057401"/>
            <a:ext cx="5943600" cy="2209799"/>
          </a:xfrm>
          <a:prstGeom prst="rect">
            <a:avLst/>
          </a:prstGeom>
          <a:solidFill>
            <a:schemeClr val="bg1">
              <a:lumMod val="75000"/>
              <a:alpha val="85000"/>
            </a:schemeClr>
          </a:solidFill>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Carol Weigand</a:t>
            </a:r>
          </a:p>
          <a:p>
            <a:pPr marL="0" indent="0" algn="ctr">
              <a:buFont typeface="Arial" pitchFamily="34" charset="0"/>
              <a:buNone/>
            </a:pPr>
            <a:r>
              <a:rPr lang="en-US" dirty="0" smtClean="0"/>
              <a:t>Air Washington</a:t>
            </a:r>
          </a:p>
          <a:p>
            <a:pPr marL="0" indent="0" algn="ctr">
              <a:buFont typeface="Arial" pitchFamily="34" charset="0"/>
              <a:buNone/>
            </a:pPr>
            <a:r>
              <a:rPr lang="en-US" dirty="0" smtClean="0"/>
              <a:t>Spokane Community College</a:t>
            </a:r>
            <a:endParaRPr lang="en-US" dirty="0"/>
          </a:p>
        </p:txBody>
      </p:sp>
    </p:spTree>
    <p:extLst>
      <p:ext uri="{BB962C8B-B14F-4D97-AF65-F5344CB8AC3E}">
        <p14:creationId xmlns:p14="http://schemas.microsoft.com/office/powerpoint/2010/main" val="1068924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09600" y="2743200"/>
            <a:ext cx="7924800" cy="4525963"/>
          </a:xfrm>
        </p:spPr>
        <p:txBody>
          <a:bodyPr/>
          <a:lstStyle/>
          <a:p>
            <a:pPr marL="0" indent="0" algn="ctr">
              <a:buNone/>
            </a:pPr>
            <a:r>
              <a:rPr lang="en-US" sz="3600" b="1" i="1" dirty="0">
                <a:latin typeface="Andalus" panose="02020603050405020304" pitchFamily="18" charset="-78"/>
                <a:cs typeface="Andalus" panose="02020603050405020304" pitchFamily="18" charset="-78"/>
              </a:rPr>
              <a:t>Who we are….</a:t>
            </a:r>
          </a:p>
          <a:p>
            <a:pPr marL="0" indent="0" algn="ctr">
              <a:buNone/>
            </a:pPr>
            <a:r>
              <a:rPr lang="en-US" b="1" dirty="0">
                <a:latin typeface="Andalus" panose="02020603050405020304" pitchFamily="18" charset="-78"/>
                <a:cs typeface="Andalus" panose="02020603050405020304" pitchFamily="18" charset="-78"/>
              </a:rPr>
              <a:t>A consortium of 11 Community and Technical Colleges, 7 Workforce Development Councils (WIB) and over 100 industry partners linked together to create the most skilled aerospace workforce in the world.</a:t>
            </a:r>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19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4828" y="1200443"/>
            <a:ext cx="5036695" cy="1066800"/>
          </a:xfrm>
          <a:prstGeom prst="rect">
            <a:avLst/>
          </a:prstGeom>
        </p:spPr>
      </p:pic>
    </p:spTree>
    <p:extLst>
      <p:ext uri="{BB962C8B-B14F-4D97-AF65-F5344CB8AC3E}">
        <p14:creationId xmlns:p14="http://schemas.microsoft.com/office/powerpoint/2010/main" val="751639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Moderators</a:t>
            </a:r>
            <a:endParaRPr lang="en-US" dirty="0"/>
          </a:p>
        </p:txBody>
      </p:sp>
      <p:sp>
        <p:nvSpPr>
          <p:cNvPr id="7" name="Content Placeholder 2"/>
          <p:cNvSpPr txBox="1">
            <a:spLocks/>
          </p:cNvSpPr>
          <p:nvPr/>
        </p:nvSpPr>
        <p:spPr>
          <a:xfrm>
            <a:off x="1799492" y="3857246"/>
            <a:ext cx="5410200" cy="1447800"/>
          </a:xfrm>
          <a:prstGeom prst="rect">
            <a:avLst/>
          </a:prstGeom>
          <a:solidFill>
            <a:schemeClr val="bg1">
              <a:lumMod val="75000"/>
              <a:alpha val="85000"/>
            </a:schemeClr>
          </a:solidFill>
        </p:spPr>
        <p:txBody>
          <a:bodyPr vert="horz" lIns="91440" tIns="45720" rIns="91440" bIns="45720" rtlCol="0">
            <a:normAutofit fontScale="85000" lnSpcReduction="2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Annette Summers</a:t>
            </a:r>
          </a:p>
          <a:p>
            <a:pPr marL="0" indent="0" algn="ctr">
              <a:buFont typeface="Arial" pitchFamily="34" charset="0"/>
              <a:buNone/>
            </a:pPr>
            <a:r>
              <a:rPr lang="en-US" dirty="0" smtClean="0"/>
              <a:t>President</a:t>
            </a:r>
          </a:p>
          <a:p>
            <a:pPr marL="0" indent="0" algn="ctr">
              <a:buFont typeface="Arial" pitchFamily="34" charset="0"/>
              <a:buNone/>
            </a:pPr>
            <a:r>
              <a:rPr lang="en-US" dirty="0" smtClean="0"/>
              <a:t>Giuffrida Associates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a:t>
            </a:fld>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8" name="Content Placeholder 2"/>
          <p:cNvSpPr txBox="1">
            <a:spLocks/>
          </p:cNvSpPr>
          <p:nvPr/>
        </p:nvSpPr>
        <p:spPr>
          <a:xfrm>
            <a:off x="1799492" y="1640058"/>
            <a:ext cx="5410200" cy="1447800"/>
          </a:xfrm>
          <a:prstGeom prst="rect">
            <a:avLst/>
          </a:prstGeom>
          <a:solidFill>
            <a:schemeClr val="bg1">
              <a:lumMod val="75000"/>
              <a:alpha val="85000"/>
            </a:schemeClr>
          </a:solidFill>
        </p:spPr>
        <p:txBody>
          <a:bodyPr vert="horz" lIns="91440" tIns="45720" rIns="91440" bIns="45720" rtlCol="0">
            <a:normAutofit fontScale="77500" lnSpcReduction="2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b="1" dirty="0" smtClean="0"/>
              <a:t>Thomas Hooper</a:t>
            </a:r>
          </a:p>
          <a:p>
            <a:pPr marL="0" indent="0" algn="ctr">
              <a:buFont typeface="Arial" pitchFamily="34" charset="0"/>
              <a:buNone/>
            </a:pPr>
            <a:r>
              <a:rPr lang="en-US" dirty="0" smtClean="0"/>
              <a:t>Program Manager</a:t>
            </a:r>
          </a:p>
          <a:p>
            <a:pPr marL="0" indent="0" algn="ctr">
              <a:buFont typeface="Arial" pitchFamily="34" charset="0"/>
              <a:buNone/>
            </a:pPr>
            <a:r>
              <a:rPr lang="en-US" dirty="0" smtClean="0"/>
              <a:t>Department of Labor</a:t>
            </a:r>
          </a:p>
          <a:p>
            <a:pPr marL="0" indent="0">
              <a:buFont typeface="Arial" pitchFamily="34" charset="0"/>
              <a:buNone/>
            </a:pPr>
            <a:endParaRPr lang="en-US" dirty="0"/>
          </a:p>
        </p:txBody>
      </p:sp>
    </p:spTree>
    <p:extLst>
      <p:ext uri="{BB962C8B-B14F-4D97-AF65-F5344CB8AC3E}">
        <p14:creationId xmlns:p14="http://schemas.microsoft.com/office/powerpoint/2010/main" val="2097141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20</a:t>
            </a:fld>
            <a:endParaRPr lang="en-US" dirty="0"/>
          </a:p>
        </p:txBody>
      </p:sp>
      <p:grpSp>
        <p:nvGrpSpPr>
          <p:cNvPr id="7" name="Group 6"/>
          <p:cNvGrpSpPr/>
          <p:nvPr/>
        </p:nvGrpSpPr>
        <p:grpSpPr>
          <a:xfrm>
            <a:off x="726264" y="1338775"/>
            <a:ext cx="2563824" cy="4267200"/>
            <a:chOff x="7" y="0"/>
            <a:chExt cx="2563824" cy="4267200"/>
          </a:xfrm>
        </p:grpSpPr>
        <p:sp>
          <p:nvSpPr>
            <p:cNvPr id="8" name="Rounded Rectangle 7"/>
            <p:cNvSpPr/>
            <p:nvPr/>
          </p:nvSpPr>
          <p:spPr>
            <a:xfrm>
              <a:off x="7" y="0"/>
              <a:ext cx="2563824" cy="4267200"/>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Rounded Rectangle 4"/>
            <p:cNvSpPr/>
            <p:nvPr/>
          </p:nvSpPr>
          <p:spPr>
            <a:xfrm>
              <a:off x="7" y="1706880"/>
              <a:ext cx="2563824" cy="1706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Perpetua Titling MT" panose="02020502060505020804" pitchFamily="18" charset="0"/>
                </a:rPr>
                <a:t>Co-location </a:t>
              </a:r>
            </a:p>
            <a:p>
              <a:pPr lvl="0" algn="ctr" defTabSz="889000">
                <a:lnSpc>
                  <a:spcPct val="90000"/>
                </a:lnSpc>
                <a:spcBef>
                  <a:spcPct val="0"/>
                </a:spcBef>
                <a:spcAft>
                  <a:spcPct val="35000"/>
                </a:spcAft>
              </a:pPr>
              <a:endParaRPr lang="en-US" sz="1400" i="1" kern="1200" dirty="0" smtClean="0">
                <a:solidFill>
                  <a:schemeClr val="tx1"/>
                </a:solidFill>
                <a:latin typeface="Perpetua Titling MT" panose="02020502060505020804" pitchFamily="18" charset="0"/>
              </a:endParaRPr>
            </a:p>
            <a:p>
              <a:pPr lvl="0" algn="ctr" defTabSz="889000">
                <a:lnSpc>
                  <a:spcPct val="90000"/>
                </a:lnSpc>
                <a:spcBef>
                  <a:spcPct val="0"/>
                </a:spcBef>
                <a:spcAft>
                  <a:spcPct val="35000"/>
                </a:spcAft>
              </a:pPr>
              <a:r>
                <a:rPr lang="en-US" sz="1400" i="1" kern="1200" dirty="0" smtClean="0">
                  <a:solidFill>
                    <a:schemeClr val="tx1"/>
                  </a:solidFill>
                  <a:latin typeface="Perpetua Titling MT" panose="02020502060505020804" pitchFamily="18" charset="0"/>
                </a:rPr>
                <a:t>Systems/Cultures</a:t>
              </a:r>
            </a:p>
            <a:p>
              <a:pPr lvl="0" algn="ctr" defTabSz="889000">
                <a:lnSpc>
                  <a:spcPct val="90000"/>
                </a:lnSpc>
                <a:spcBef>
                  <a:spcPct val="0"/>
                </a:spcBef>
                <a:spcAft>
                  <a:spcPct val="35000"/>
                </a:spcAft>
              </a:pPr>
              <a:r>
                <a:rPr lang="en-US" sz="1400" i="1" kern="1200" dirty="0" smtClean="0">
                  <a:solidFill>
                    <a:schemeClr val="tx1"/>
                  </a:solidFill>
                  <a:latin typeface="Perpetua Titling MT" panose="02020502060505020804" pitchFamily="18" charset="0"/>
                </a:rPr>
                <a:t>Deliverables</a:t>
              </a:r>
              <a:endParaRPr lang="en-US" sz="1400" i="1" kern="1200" dirty="0">
                <a:solidFill>
                  <a:schemeClr val="tx1"/>
                </a:solidFill>
                <a:latin typeface="Perpetua Titling MT" panose="02020502060505020804" pitchFamily="18" charset="0"/>
              </a:endParaRPr>
            </a:p>
          </p:txBody>
        </p:sp>
      </p:grpSp>
      <p:pic>
        <p:nvPicPr>
          <p:cNvPr id="10" name="Picture 2" descr="C:\Users\cweigand\AppData\Local\Microsoft\Windows\Temporary Internet Files\Content.IE5\3VJ1PK27\MC90007873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9255" y="1558467"/>
            <a:ext cx="1357842" cy="145975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442488" y="1295400"/>
            <a:ext cx="2563824" cy="4267200"/>
            <a:chOff x="2648899" y="0"/>
            <a:chExt cx="2563824" cy="4267200"/>
          </a:xfrm>
        </p:grpSpPr>
        <p:sp>
          <p:nvSpPr>
            <p:cNvPr id="12" name="Rounded Rectangle 11"/>
            <p:cNvSpPr/>
            <p:nvPr/>
          </p:nvSpPr>
          <p:spPr>
            <a:xfrm>
              <a:off x="2648899" y="0"/>
              <a:ext cx="2563824" cy="4267200"/>
            </a:xfrm>
            <a:prstGeom prst="roundRect">
              <a:avLst>
                <a:gd name="adj" fmla="val 10000"/>
              </a:avLst>
            </a:prstGeom>
            <a:solidFill>
              <a:schemeClr val="accent5"/>
            </a:solidFill>
          </p:spPr>
          <p:style>
            <a:lnRef idx="2">
              <a:schemeClr val="lt1">
                <a:hueOff val="0"/>
                <a:satOff val="0"/>
                <a:lumOff val="0"/>
                <a:alphaOff val="0"/>
              </a:schemeClr>
            </a:lnRef>
            <a:fillRef idx="1">
              <a:schemeClr val="accent2">
                <a:hueOff val="2340759"/>
                <a:satOff val="-2919"/>
                <a:lumOff val="686"/>
                <a:alphaOff val="0"/>
              </a:schemeClr>
            </a:fillRef>
            <a:effectRef idx="0">
              <a:schemeClr val="accent2">
                <a:hueOff val="2340759"/>
                <a:satOff val="-2919"/>
                <a:lumOff val="686"/>
                <a:alphaOff val="0"/>
              </a:schemeClr>
            </a:effectRef>
            <a:fontRef idx="minor">
              <a:schemeClr val="lt1"/>
            </a:fontRef>
          </p:style>
        </p:sp>
        <p:sp>
          <p:nvSpPr>
            <p:cNvPr id="13" name="Rounded Rectangle 4"/>
            <p:cNvSpPr/>
            <p:nvPr/>
          </p:nvSpPr>
          <p:spPr>
            <a:xfrm>
              <a:off x="2648899" y="1706880"/>
              <a:ext cx="2563824" cy="1706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US" sz="2400" kern="1200" dirty="0" smtClean="0"/>
            </a:p>
            <a:p>
              <a:pPr lvl="0" algn="ctr" defTabSz="1066800">
                <a:lnSpc>
                  <a:spcPct val="90000"/>
                </a:lnSpc>
                <a:spcBef>
                  <a:spcPct val="0"/>
                </a:spcBef>
                <a:spcAft>
                  <a:spcPct val="35000"/>
                </a:spcAft>
              </a:pPr>
              <a:r>
                <a:rPr lang="en-US" sz="2000" b="1" kern="1200" dirty="0" smtClean="0">
                  <a:solidFill>
                    <a:schemeClr val="bg1"/>
                  </a:solidFill>
                  <a:latin typeface="Perpetua Titling MT" panose="02020502060505020804" pitchFamily="18" charset="0"/>
                </a:rPr>
                <a:t>Industry Confusion</a:t>
              </a:r>
            </a:p>
            <a:p>
              <a:pPr lvl="0" algn="ctr" defTabSz="1066800">
                <a:lnSpc>
                  <a:spcPct val="90000"/>
                </a:lnSpc>
                <a:spcBef>
                  <a:spcPct val="0"/>
                </a:spcBef>
                <a:spcAft>
                  <a:spcPct val="35000"/>
                </a:spcAft>
              </a:pPr>
              <a:r>
                <a:rPr lang="en-US" sz="1400" i="1" kern="1200" dirty="0" smtClean="0">
                  <a:solidFill>
                    <a:schemeClr val="tx1"/>
                  </a:solidFill>
                  <a:latin typeface="Perpetua Titling MT" panose="02020502060505020804" pitchFamily="18" charset="0"/>
                </a:rPr>
                <a:t>Who is my contact?</a:t>
              </a:r>
            </a:p>
            <a:p>
              <a:pPr lvl="0" algn="ctr" defTabSz="1066800">
                <a:lnSpc>
                  <a:spcPct val="90000"/>
                </a:lnSpc>
                <a:spcBef>
                  <a:spcPct val="0"/>
                </a:spcBef>
                <a:spcAft>
                  <a:spcPct val="35000"/>
                </a:spcAft>
              </a:pPr>
              <a:r>
                <a:rPr lang="en-US" sz="1400" i="1" kern="1200" dirty="0" smtClean="0">
                  <a:solidFill>
                    <a:schemeClr val="tx1"/>
                  </a:solidFill>
                  <a:latin typeface="Perpetua Titling MT" panose="02020502060505020804" pitchFamily="18" charset="0"/>
                </a:rPr>
                <a:t>Who knows my workforce needs?</a:t>
              </a:r>
            </a:p>
            <a:p>
              <a:pPr lvl="0" algn="ctr" defTabSz="1066800">
                <a:lnSpc>
                  <a:spcPct val="90000"/>
                </a:lnSpc>
                <a:spcBef>
                  <a:spcPct val="0"/>
                </a:spcBef>
                <a:spcAft>
                  <a:spcPct val="35000"/>
                </a:spcAft>
              </a:pPr>
              <a:endParaRPr lang="en-US" sz="1600" i="1" kern="1200" dirty="0"/>
            </a:p>
          </p:txBody>
        </p:sp>
      </p:grpSp>
      <p:grpSp>
        <p:nvGrpSpPr>
          <p:cNvPr id="14" name="Group 13"/>
          <p:cNvGrpSpPr/>
          <p:nvPr/>
        </p:nvGrpSpPr>
        <p:grpSpPr>
          <a:xfrm>
            <a:off x="6145224" y="1295400"/>
            <a:ext cx="2563824" cy="4267200"/>
            <a:chOff x="7848599" y="-109025"/>
            <a:chExt cx="2563824" cy="4267200"/>
          </a:xfrm>
        </p:grpSpPr>
        <p:sp>
          <p:nvSpPr>
            <p:cNvPr id="15" name="Rounded Rectangle 14"/>
            <p:cNvSpPr/>
            <p:nvPr/>
          </p:nvSpPr>
          <p:spPr>
            <a:xfrm>
              <a:off x="7848599" y="-109025"/>
              <a:ext cx="2563824" cy="4267200"/>
            </a:xfrm>
            <a:prstGeom prst="roundRect">
              <a:avLst>
                <a:gd name="adj" fmla="val 10000"/>
              </a:avLst>
            </a:prstGeom>
            <a:solidFill>
              <a:schemeClr val="accent6">
                <a:lumMod val="60000"/>
                <a:lumOff val="40000"/>
              </a:schemeClr>
            </a:solidFill>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sp>
        <p:sp>
          <p:nvSpPr>
            <p:cNvPr id="16" name="Rounded Rectangle 4"/>
            <p:cNvSpPr/>
            <p:nvPr/>
          </p:nvSpPr>
          <p:spPr>
            <a:xfrm>
              <a:off x="7848599" y="1706880"/>
              <a:ext cx="2563824" cy="1706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Perpetua Titling MT" panose="02020502060505020804" pitchFamily="18" charset="0"/>
                </a:rPr>
                <a:t>Quantifying Outcomes</a:t>
              </a:r>
            </a:p>
            <a:p>
              <a:pPr lvl="0" algn="ctr" defTabSz="889000">
                <a:lnSpc>
                  <a:spcPct val="90000"/>
                </a:lnSpc>
                <a:spcBef>
                  <a:spcPct val="0"/>
                </a:spcBef>
                <a:spcAft>
                  <a:spcPct val="35000"/>
                </a:spcAft>
              </a:pPr>
              <a:r>
                <a:rPr lang="en-US" sz="1400" i="1" kern="1200" dirty="0" smtClean="0">
                  <a:solidFill>
                    <a:schemeClr val="tx1"/>
                  </a:solidFill>
                  <a:latin typeface="Perpetua Titling MT" panose="02020502060505020804" pitchFamily="18" charset="0"/>
                </a:rPr>
                <a:t>Different ways of measuring success </a:t>
              </a:r>
              <a:endParaRPr lang="en-US" sz="1400" i="1" kern="1200" dirty="0">
                <a:solidFill>
                  <a:schemeClr val="tx1"/>
                </a:solidFill>
                <a:latin typeface="Perpetua Titling MT" panose="02020502060505020804" pitchFamily="18" charset="0"/>
              </a:endParaRPr>
            </a:p>
          </p:txBody>
        </p:sp>
      </p:grpSp>
      <p:pic>
        <p:nvPicPr>
          <p:cNvPr id="17" name="Picture 4" descr="C:\Users\cweigand\AppData\Local\Microsoft\Windows\Temporary Internet Files\Content.IE5\3VJ1PK27\MC90044152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465385"/>
            <a:ext cx="1926771" cy="16459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C:\Users\cweigand\AppData\Local\Microsoft\Windows\Temporary Internet Files\Content.IE5\QXUTVD35\MC90036781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9896" y="1615440"/>
            <a:ext cx="1554480" cy="1554480"/>
          </a:xfrm>
          <a:prstGeom prst="rect">
            <a:avLst/>
          </a:prstGeom>
          <a:noFill/>
          <a:extLst>
            <a:ext uri="{909E8E84-426E-40DD-AFC4-6F175D3DCCD1}">
              <a14:hiddenFill xmlns:a14="http://schemas.microsoft.com/office/drawing/2010/main">
                <a:solidFill>
                  <a:srgbClr val="FFFFFF"/>
                </a:solidFill>
              </a14:hiddenFill>
            </a:ext>
          </a:extLst>
        </p:spPr>
      </p:pic>
      <p:sp>
        <p:nvSpPr>
          <p:cNvPr id="19" name="Left-Right Arrow 18"/>
          <p:cNvSpPr/>
          <p:nvPr/>
        </p:nvSpPr>
        <p:spPr>
          <a:xfrm>
            <a:off x="726264" y="4561450"/>
            <a:ext cx="7848625" cy="914399"/>
          </a:xfrm>
          <a:prstGeom prst="leftRight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0" name="TextBox 19"/>
          <p:cNvSpPr txBox="1"/>
          <p:nvPr/>
        </p:nvSpPr>
        <p:spPr>
          <a:xfrm>
            <a:off x="2090363" y="4818185"/>
            <a:ext cx="4673600" cy="461665"/>
          </a:xfrm>
          <a:prstGeom prst="rect">
            <a:avLst/>
          </a:prstGeom>
          <a:noFill/>
        </p:spPr>
        <p:txBody>
          <a:bodyPr wrap="square" rtlCol="0">
            <a:spAutoFit/>
          </a:bodyPr>
          <a:lstStyle/>
          <a:p>
            <a:pPr algn="ctr"/>
            <a:r>
              <a:rPr lang="en-US" sz="2400" b="1" dirty="0" smtClean="0">
                <a:latin typeface="Perpetua Titling MT" panose="02020502060505020804" pitchFamily="18" charset="0"/>
              </a:rPr>
              <a:t>Challenges</a:t>
            </a:r>
            <a:endParaRPr lang="en-US" sz="2400" b="1" dirty="0">
              <a:latin typeface="Perpetua Titling MT" panose="02020502060505020804" pitchFamily="18" charset="0"/>
            </a:endParaRPr>
          </a:p>
        </p:txBody>
      </p:sp>
    </p:spTree>
    <p:extLst>
      <p:ext uri="{BB962C8B-B14F-4D97-AF65-F5344CB8AC3E}">
        <p14:creationId xmlns:p14="http://schemas.microsoft.com/office/powerpoint/2010/main" val="1354793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21</a:t>
            </a:fld>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887680253"/>
              </p:ext>
            </p:extLst>
          </p:nvPr>
        </p:nvGraphicFramePr>
        <p:xfrm>
          <a:off x="152400" y="1295400"/>
          <a:ext cx="8763000" cy="513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315"/>
            <a:ext cx="9143999" cy="6863329"/>
          </a:xfrm>
          <a:prstGeom prst="rect">
            <a:avLst/>
          </a:prstGeom>
        </p:spPr>
      </p:pic>
    </p:spTree>
    <p:extLst>
      <p:ext uri="{BB962C8B-B14F-4D97-AF65-F5344CB8AC3E}">
        <p14:creationId xmlns:p14="http://schemas.microsoft.com/office/powerpoint/2010/main" val="643228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85800" y="1295400"/>
            <a:ext cx="7924800" cy="4038600"/>
          </a:xfrm>
        </p:spPr>
        <p:txBody>
          <a:bodyPr/>
          <a:lstStyle/>
          <a:p>
            <a:pPr marL="0" indent="0" algn="ctr">
              <a:buNone/>
            </a:pPr>
            <a:r>
              <a:rPr lang="en-US" dirty="0">
                <a:latin typeface="Andalus" panose="02020603050405020304" pitchFamily="18" charset="-78"/>
                <a:cs typeface="Andalus" panose="02020603050405020304" pitchFamily="18" charset="-78"/>
              </a:rPr>
              <a:t>For additional information </a:t>
            </a:r>
          </a:p>
          <a:p>
            <a:pPr marL="0" indent="0" algn="ctr">
              <a:buNone/>
            </a:pPr>
            <a:r>
              <a:rPr lang="en-US" dirty="0">
                <a:latin typeface="Andalus" panose="02020603050405020304" pitchFamily="18" charset="-78"/>
                <a:cs typeface="Andalus" panose="02020603050405020304" pitchFamily="18" charset="-78"/>
              </a:rPr>
              <a:t>contact:</a:t>
            </a:r>
          </a:p>
          <a:p>
            <a:pPr marL="0" indent="0" algn="ctr">
              <a:buNone/>
            </a:pPr>
            <a:r>
              <a:rPr lang="en-US" dirty="0">
                <a:latin typeface="Andalus" panose="02020603050405020304" pitchFamily="18" charset="-78"/>
                <a:cs typeface="Andalus" panose="02020603050405020304" pitchFamily="18" charset="-78"/>
              </a:rPr>
              <a:t>Carol Weigand</a:t>
            </a:r>
          </a:p>
          <a:p>
            <a:pPr marL="0" indent="0" algn="ctr">
              <a:buNone/>
            </a:pPr>
            <a:r>
              <a:rPr lang="en-US" dirty="0">
                <a:latin typeface="Andalus" panose="02020603050405020304" pitchFamily="18" charset="-78"/>
                <a:cs typeface="Andalus" panose="02020603050405020304" pitchFamily="18" charset="-78"/>
              </a:rPr>
              <a:t>Air Washington Director</a:t>
            </a:r>
          </a:p>
          <a:p>
            <a:pPr marL="0" indent="0" algn="ctr">
              <a:buNone/>
            </a:pPr>
            <a:r>
              <a:rPr lang="en-US" dirty="0">
                <a:latin typeface="Andalus" panose="02020603050405020304" pitchFamily="18" charset="-78"/>
                <a:cs typeface="Andalus" panose="02020603050405020304" pitchFamily="18" charset="-78"/>
              </a:rPr>
              <a:t>509-533-7344</a:t>
            </a:r>
          </a:p>
          <a:p>
            <a:pPr marL="0" indent="0" algn="ctr">
              <a:buNone/>
            </a:pPr>
            <a:r>
              <a:rPr lang="en-US" dirty="0" smtClean="0">
                <a:latin typeface="Andalus" panose="02020603050405020304" pitchFamily="18" charset="-78"/>
                <a:cs typeface="Andalus" panose="02020603050405020304" pitchFamily="18" charset="-78"/>
                <a:hlinkClick r:id="rId2"/>
              </a:rPr>
              <a:t>cweigand@scc.spokane.edu</a:t>
            </a:r>
            <a:endParaRPr lang="en-US" dirty="0" smtClean="0">
              <a:latin typeface="Andalus" panose="02020603050405020304" pitchFamily="18" charset="-78"/>
              <a:cs typeface="Andalus" panose="02020603050405020304" pitchFamily="18" charset="-78"/>
            </a:endParaRPr>
          </a:p>
          <a:p>
            <a:pPr marL="0" indent="0" algn="ctr">
              <a:buNone/>
            </a:pPr>
            <a:endParaRPr lang="en-US" dirty="0">
              <a:latin typeface="Andalus" panose="02020603050405020304" pitchFamily="18" charset="-78"/>
              <a:cs typeface="Andalus" panose="02020603050405020304" pitchFamily="18" charset="-78"/>
            </a:endParaRPr>
          </a:p>
        </p:txBody>
      </p:sp>
      <p:sp>
        <p:nvSpPr>
          <p:cNvPr id="4" name="Footer Placeholder 3"/>
          <p:cNvSpPr>
            <a:spLocks noGrp="1"/>
          </p:cNvSpPr>
          <p:nvPr>
            <p:ph type="ftr" sz="quarter" idx="11"/>
          </p:nvPr>
        </p:nvSpPr>
        <p:spPr/>
        <p:txBody>
          <a:bodyPr/>
          <a:lstStyle/>
          <a:p>
            <a:r>
              <a:rPr lang="en-US"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22</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562600"/>
            <a:ext cx="4572000"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662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23</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447800"/>
            <a:ext cx="3733800" cy="5410200"/>
          </a:xfrm>
          <a:prstGeom prst="rect">
            <a:avLst/>
          </a:prstGeom>
        </p:spPr>
      </p:pic>
      <p:sp>
        <p:nvSpPr>
          <p:cNvPr id="5" name="Pentagon 4"/>
          <p:cNvSpPr/>
          <p:nvPr/>
        </p:nvSpPr>
        <p:spPr>
          <a:xfrm flipH="1">
            <a:off x="2133600" y="1938538"/>
            <a:ext cx="6858000" cy="1866900"/>
          </a:xfrm>
          <a:prstGeom prst="homePlate">
            <a:avLst>
              <a:gd name="adj" fmla="val 45014"/>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C00000"/>
                </a:solidFill>
                <a:latin typeface="Tahoma" pitchFamily="34" charset="0"/>
              </a:rPr>
              <a:t>Follow up Teleconference will be held on</a:t>
            </a:r>
          </a:p>
          <a:p>
            <a:pPr algn="ctr"/>
            <a:r>
              <a:rPr lang="en-US" sz="2400" dirty="0" smtClean="0">
                <a:solidFill>
                  <a:srgbClr val="C00000"/>
                </a:solidFill>
                <a:latin typeface="Tahoma" pitchFamily="34" charset="0"/>
              </a:rPr>
              <a:t>April 23</a:t>
            </a:r>
            <a:r>
              <a:rPr lang="en-US" sz="2400" baseline="30000" dirty="0" smtClean="0">
                <a:solidFill>
                  <a:srgbClr val="C00000"/>
                </a:solidFill>
                <a:latin typeface="Tahoma" pitchFamily="34" charset="0"/>
              </a:rPr>
              <a:t>rd</a:t>
            </a:r>
            <a:r>
              <a:rPr lang="en-US" sz="2400" dirty="0" smtClean="0">
                <a:solidFill>
                  <a:srgbClr val="C00000"/>
                </a:solidFill>
                <a:latin typeface="Tahoma" pitchFamily="34" charset="0"/>
              </a:rPr>
              <a:t> from 3:00pm to 4:00 pm EDT</a:t>
            </a:r>
          </a:p>
          <a:p>
            <a:pPr algn="ctr"/>
            <a:r>
              <a:rPr lang="en-US" sz="2400" dirty="0" smtClean="0">
                <a:solidFill>
                  <a:srgbClr val="C00000"/>
                </a:solidFill>
                <a:latin typeface="Tahoma" pitchFamily="34" charset="0"/>
              </a:rPr>
              <a:t>Conference Call-In: 1-866-736-7001</a:t>
            </a:r>
          </a:p>
          <a:p>
            <a:pPr algn="ctr"/>
            <a:r>
              <a:rPr lang="en-US" sz="2400" dirty="0" smtClean="0">
                <a:solidFill>
                  <a:srgbClr val="C00000"/>
                </a:solidFill>
                <a:latin typeface="Tahoma" pitchFamily="34" charset="0"/>
              </a:rPr>
              <a:t>Access Code: 8206573</a:t>
            </a:r>
          </a:p>
        </p:txBody>
      </p:sp>
    </p:spTree>
    <p:extLst>
      <p:ext uri="{BB962C8B-B14F-4D97-AF65-F5344CB8AC3E}">
        <p14:creationId xmlns:p14="http://schemas.microsoft.com/office/powerpoint/2010/main" val="2819115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12475"/>
            <a:ext cx="2846597" cy="2779546"/>
          </a:xfrm>
          <a:prstGeom prst="rect">
            <a:avLst/>
          </a:prstGeom>
        </p:spPr>
      </p:pic>
      <p:sp>
        <p:nvSpPr>
          <p:cNvPr id="14" name="Content Placeholder 13"/>
          <p:cNvSpPr>
            <a:spLocks noGrp="1"/>
          </p:cNvSpPr>
          <p:nvPr>
            <p:ph idx="1"/>
          </p:nvPr>
        </p:nvSpPr>
        <p:spPr>
          <a:xfrm>
            <a:off x="457200" y="2743200"/>
            <a:ext cx="8229600" cy="1828800"/>
          </a:xfrm>
        </p:spPr>
        <p:style>
          <a:lnRef idx="2">
            <a:schemeClr val="accent1"/>
          </a:lnRef>
          <a:fillRef idx="1">
            <a:schemeClr val="lt1"/>
          </a:fillRef>
          <a:effectRef idx="0">
            <a:schemeClr val="accent1"/>
          </a:effectRef>
          <a:fontRef idx="minor">
            <a:schemeClr val="dk1"/>
          </a:fontRef>
        </p:style>
        <p:txBody>
          <a:bodyPr>
            <a:noAutofit/>
          </a:bodyPr>
          <a:lstStyle/>
          <a:p>
            <a:pPr marL="0" indent="0" algn="ctr">
              <a:spcBef>
                <a:spcPts val="0"/>
              </a:spcBef>
              <a:buNone/>
            </a:pPr>
            <a:r>
              <a:rPr lang="en-US" dirty="0" smtClean="0">
                <a:solidFill>
                  <a:srgbClr val="FF0000"/>
                </a:solidFill>
              </a:rPr>
              <a:t>Please take a look at the uploaded documents to download valuable materials provided to you by today’s presenters. </a:t>
            </a:r>
            <a:endParaRPr lang="en-US" dirty="0">
              <a:solidFill>
                <a:srgbClr val="FF0000"/>
              </a:solidFill>
            </a:endParaRPr>
          </a:p>
        </p:txBody>
      </p:sp>
    </p:spTree>
    <p:extLst>
      <p:ext uri="{BB962C8B-B14F-4D97-AF65-F5344CB8AC3E}">
        <p14:creationId xmlns:p14="http://schemas.microsoft.com/office/powerpoint/2010/main" val="328932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enter your questions </a:t>
            </a:r>
            <a:r>
              <a:rPr lang="en-US" dirty="0" smtClean="0"/>
              <a:t>in </a:t>
            </a:r>
            <a:r>
              <a:rPr lang="en-US" dirty="0"/>
              <a:t>the Chat Room!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7475" y="1771650"/>
            <a:ext cx="3810000" cy="3790950"/>
          </a:xfrm>
          <a:prstGeom prst="rect">
            <a:avLst/>
          </a:prstGeom>
          <a:effectLst>
            <a:reflection blurRad="6350" stA="50000" endA="275" endPos="40000" dist="101600" dir="5400000" sy="-100000" algn="bl" rotWithShape="0"/>
          </a:effectLst>
        </p:spPr>
      </p:pic>
      <p:sp>
        <p:nvSpPr>
          <p:cNvPr id="3" name="Slide Number Placeholder 2"/>
          <p:cNvSpPr>
            <a:spLocks noGrp="1"/>
          </p:cNvSpPr>
          <p:nvPr>
            <p:ph type="sldNum" sz="quarter" idx="12"/>
          </p:nvPr>
        </p:nvSpPr>
        <p:spPr/>
        <p:txBody>
          <a:bodyPr/>
          <a:lstStyle/>
          <a:p>
            <a:fld id="{01723B91-CE10-4F20-890A-0852E2246859}" type="slidenum">
              <a:rPr lang="en-US" smtClean="0"/>
              <a:pPr/>
              <a:t>25</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Tree>
    <p:extLst>
      <p:ext uri="{BB962C8B-B14F-4D97-AF65-F5344CB8AC3E}">
        <p14:creationId xmlns:p14="http://schemas.microsoft.com/office/powerpoint/2010/main" val="2819406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54627"/>
          <a:stretch/>
        </p:blipFill>
        <p:spPr>
          <a:xfrm>
            <a:off x="4419600" y="1088408"/>
            <a:ext cx="4724399" cy="5769592"/>
          </a:xfrm>
          <a:prstGeom prst="rect">
            <a:avLst/>
          </a:prstGeom>
        </p:spPr>
      </p:pic>
      <p:sp>
        <p:nvSpPr>
          <p:cNvPr id="2" name="Title 1"/>
          <p:cNvSpPr>
            <a:spLocks noGrp="1"/>
          </p:cNvSpPr>
          <p:nvPr>
            <p:ph type="title"/>
          </p:nvPr>
        </p:nvSpPr>
        <p:spPr/>
        <p:txBody>
          <a:bodyPr/>
          <a:lstStyle/>
          <a:p>
            <a:r>
              <a:rPr lang="en-US" dirty="0" smtClean="0"/>
              <a:t>Speakers’ Contact Information</a:t>
            </a:r>
            <a:endParaRPr lang="en-US" dirty="0"/>
          </a:p>
        </p:txBody>
      </p:sp>
      <p:sp>
        <p:nvSpPr>
          <p:cNvPr id="5" name="Rounded Rectangle 4"/>
          <p:cNvSpPr/>
          <p:nvPr/>
        </p:nvSpPr>
        <p:spPr>
          <a:xfrm>
            <a:off x="152400" y="1400572"/>
            <a:ext cx="5334000" cy="16291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rgbClr val="C00000"/>
              </a:solidFill>
              <a:latin typeface="Tahoma" pitchFamily="34" charset="0"/>
            </a:endParaRPr>
          </a:p>
          <a:p>
            <a:r>
              <a:rPr lang="en-US" sz="1600" dirty="0" smtClean="0">
                <a:solidFill>
                  <a:srgbClr val="C00000"/>
                </a:solidFill>
                <a:latin typeface="Tahoma" pitchFamily="34" charset="0"/>
              </a:rPr>
              <a:t>Speaker:	Cynthia Andrews</a:t>
            </a:r>
          </a:p>
          <a:p>
            <a:r>
              <a:rPr lang="en-US" sz="1600" dirty="0" smtClean="0">
                <a:solidFill>
                  <a:srgbClr val="C00000"/>
                </a:solidFill>
                <a:latin typeface="Tahoma" pitchFamily="34" charset="0"/>
              </a:rPr>
              <a:t>Title: CASE Statewide Director	</a:t>
            </a:r>
          </a:p>
          <a:p>
            <a:r>
              <a:rPr lang="en-US" sz="1600" dirty="0" smtClean="0">
                <a:solidFill>
                  <a:srgbClr val="C00000"/>
                </a:solidFill>
                <a:latin typeface="Tahoma" pitchFamily="34" charset="0"/>
              </a:rPr>
              <a:t>Organization: Clackamas Community College</a:t>
            </a:r>
          </a:p>
          <a:p>
            <a:r>
              <a:rPr lang="en-US" sz="1600" dirty="0" smtClean="0">
                <a:solidFill>
                  <a:srgbClr val="C00000"/>
                </a:solidFill>
                <a:latin typeface="Tahoma" pitchFamily="34" charset="0"/>
              </a:rPr>
              <a:t>Email: </a:t>
            </a:r>
            <a:r>
              <a:rPr lang="en-US" sz="1600" dirty="0" smtClean="0">
                <a:solidFill>
                  <a:srgbClr val="C00000"/>
                </a:solidFill>
                <a:latin typeface="Tahoma" pitchFamily="34" charset="0"/>
                <a:hlinkClick r:id="rId4"/>
              </a:rPr>
              <a:t>cyndia@clackamas.edu</a:t>
            </a:r>
            <a:endParaRPr lang="en-US" sz="1600" dirty="0" smtClean="0">
              <a:solidFill>
                <a:srgbClr val="C00000"/>
              </a:solidFill>
              <a:latin typeface="Tahoma" pitchFamily="34" charset="0"/>
            </a:endParaRPr>
          </a:p>
          <a:p>
            <a:endParaRPr lang="en-US" sz="1600" dirty="0" smtClean="0">
              <a:solidFill>
                <a:srgbClr val="C00000"/>
              </a:solidFill>
              <a:latin typeface="Tahoma" pitchFamily="34" charset="0"/>
            </a:endParaRPr>
          </a:p>
        </p:txBody>
      </p:sp>
      <p:sp>
        <p:nvSpPr>
          <p:cNvPr id="6" name="Rounded Rectangle 5"/>
          <p:cNvSpPr/>
          <p:nvPr/>
        </p:nvSpPr>
        <p:spPr>
          <a:xfrm>
            <a:off x="152400" y="3171428"/>
            <a:ext cx="5358114" cy="1476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rgbClr val="C00000"/>
                </a:solidFill>
                <a:latin typeface="Tahoma" pitchFamily="34" charset="0"/>
              </a:rPr>
              <a:t>Speaker: Scott Jedele</a:t>
            </a:r>
          </a:p>
          <a:p>
            <a:r>
              <a:rPr lang="en-US" sz="1600" dirty="0" smtClean="0">
                <a:solidFill>
                  <a:srgbClr val="C00000"/>
                </a:solidFill>
                <a:latin typeface="Tahoma" pitchFamily="34" charset="0"/>
              </a:rPr>
              <a:t>Title: Industry Program Manager</a:t>
            </a:r>
          </a:p>
          <a:p>
            <a:r>
              <a:rPr lang="en-US" sz="1600" dirty="0" smtClean="0">
                <a:solidFill>
                  <a:srgbClr val="C00000"/>
                </a:solidFill>
                <a:latin typeface="Tahoma" pitchFamily="34" charset="0"/>
              </a:rPr>
              <a:t>Organization: Henry Ford Community College</a:t>
            </a:r>
          </a:p>
          <a:p>
            <a:r>
              <a:rPr lang="en-US" sz="1600" dirty="0" smtClean="0">
                <a:solidFill>
                  <a:srgbClr val="C00000"/>
                </a:solidFill>
                <a:latin typeface="Tahoma" panose="020B0604030504040204" pitchFamily="34" charset="0"/>
                <a:ea typeface="Tahoma" panose="020B0604030504040204" pitchFamily="34" charset="0"/>
                <a:cs typeface="Tahoma" panose="020B0604030504040204" pitchFamily="34" charset="0"/>
              </a:rPr>
              <a:t>Email: </a:t>
            </a:r>
            <a:r>
              <a:rPr lang="en-US" sz="1600" dirty="0" smtClean="0">
                <a:solidFill>
                  <a:srgbClr val="C00000"/>
                </a:solidFill>
                <a:latin typeface="Tahoma" panose="020B0604030504040204" pitchFamily="34" charset="0"/>
                <a:ea typeface="Tahoma" panose="020B0604030504040204" pitchFamily="34" charset="0"/>
                <a:cs typeface="Tahoma" panose="020B0604030504040204" pitchFamily="34" charset="0"/>
                <a:hlinkClick r:id="rId5"/>
              </a:rPr>
              <a:t>sfjedele@hfcc.edu</a:t>
            </a:r>
            <a:endParaRPr lang="en-US" sz="1600" dirty="0" smtClean="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26</a:t>
            </a:fld>
            <a:endParaRPr lang="en-US" dirty="0"/>
          </a:p>
        </p:txBody>
      </p:sp>
      <p:sp>
        <p:nvSpPr>
          <p:cNvPr id="7" name="Footer Placeholder 6"/>
          <p:cNvSpPr>
            <a:spLocks noGrp="1"/>
          </p:cNvSpPr>
          <p:nvPr>
            <p:ph type="ftr" sz="quarter" idx="11"/>
          </p:nvPr>
        </p:nvSpPr>
        <p:spPr/>
        <p:txBody>
          <a:bodyPr/>
          <a:lstStyle/>
          <a:p>
            <a:r>
              <a:rPr lang="en-US" dirty="0" smtClean="0"/>
              <a:t>#</a:t>
            </a:r>
            <a:endParaRPr lang="en-US" dirty="0"/>
          </a:p>
        </p:txBody>
      </p:sp>
      <p:sp>
        <p:nvSpPr>
          <p:cNvPr id="8" name="Rounded Rectangle 7"/>
          <p:cNvSpPr/>
          <p:nvPr/>
        </p:nvSpPr>
        <p:spPr>
          <a:xfrm>
            <a:off x="152400" y="4832252"/>
            <a:ext cx="5358114" cy="1476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rgbClr val="C00000"/>
              </a:solidFill>
              <a:latin typeface="Tahoma" pitchFamily="34" charset="0"/>
            </a:endParaRPr>
          </a:p>
          <a:p>
            <a:r>
              <a:rPr lang="en-US" sz="1600" dirty="0" smtClean="0">
                <a:solidFill>
                  <a:srgbClr val="C00000"/>
                </a:solidFill>
                <a:latin typeface="Tahoma" pitchFamily="34" charset="0"/>
              </a:rPr>
              <a:t>Speaker: Carol Weigand</a:t>
            </a:r>
          </a:p>
          <a:p>
            <a:r>
              <a:rPr lang="en-US" sz="1600" dirty="0" smtClean="0">
                <a:solidFill>
                  <a:srgbClr val="C00000"/>
                </a:solidFill>
                <a:latin typeface="Tahoma" pitchFamily="34" charset="0"/>
              </a:rPr>
              <a:t>Title: Air Washington Project Director</a:t>
            </a:r>
          </a:p>
          <a:p>
            <a:r>
              <a:rPr lang="en-US" sz="1600" dirty="0" smtClean="0">
                <a:solidFill>
                  <a:srgbClr val="C00000"/>
                </a:solidFill>
                <a:latin typeface="Tahoma" pitchFamily="34" charset="0"/>
              </a:rPr>
              <a:t>Organization: Spokane Community College</a:t>
            </a:r>
          </a:p>
          <a:p>
            <a:r>
              <a:rPr lang="en-US" sz="1600" dirty="0" smtClean="0">
                <a:solidFill>
                  <a:srgbClr val="C00000"/>
                </a:solidFill>
                <a:latin typeface="Tahoma" pitchFamily="34" charset="0"/>
              </a:rPr>
              <a:t>Email: </a:t>
            </a:r>
            <a:r>
              <a:rPr lang="en-US" sz="1600" dirty="0" smtClean="0">
                <a:solidFill>
                  <a:srgbClr val="C00000"/>
                </a:solidFill>
                <a:latin typeface="Tahoma" pitchFamily="34" charset="0"/>
                <a:hlinkClick r:id="rId6"/>
              </a:rPr>
              <a:t>carol.weigand@scc.spokane.edu</a:t>
            </a:r>
            <a:endParaRPr lang="en-US" sz="1600" dirty="0" smtClean="0">
              <a:solidFill>
                <a:srgbClr val="C00000"/>
              </a:solidFill>
              <a:latin typeface="Tahoma" pitchFamily="34" charset="0"/>
            </a:endParaRPr>
          </a:p>
          <a:p>
            <a:endParaRPr lang="en-US" sz="1600" dirty="0" smtClean="0">
              <a:solidFill>
                <a:srgbClr val="C00000"/>
              </a:solidFill>
              <a:latin typeface="Tahoma" pitchFamily="34" charset="0"/>
            </a:endParaRPr>
          </a:p>
        </p:txBody>
      </p:sp>
    </p:spTree>
    <p:extLst>
      <p:ext uri="{BB962C8B-B14F-4D97-AF65-F5344CB8AC3E}">
        <p14:creationId xmlns:p14="http://schemas.microsoft.com/office/powerpoint/2010/main" val="2396095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upcoming Webinars in this series!</a:t>
            </a:r>
            <a:endParaRPr lang="en-US" dirty="0"/>
          </a:p>
        </p:txBody>
      </p:sp>
      <p:sp>
        <p:nvSpPr>
          <p:cNvPr id="3" name="Content Placeholder 2"/>
          <p:cNvSpPr>
            <a:spLocks noGrp="1"/>
          </p:cNvSpPr>
          <p:nvPr>
            <p:ph idx="1"/>
          </p:nvPr>
        </p:nvSpPr>
        <p:spPr>
          <a:xfrm>
            <a:off x="2543840" y="1219200"/>
            <a:ext cx="4038600" cy="2209800"/>
          </a:xfrm>
          <a:solidFill>
            <a:schemeClr val="bg1">
              <a:lumMod val="95000"/>
            </a:schemeClr>
          </a:solidFill>
          <a:ln>
            <a:noFill/>
          </a:ln>
          <a:effectLst>
            <a:outerShdw blurRad="44450" dist="27940" dir="5400000" algn="ctr">
              <a:srgbClr val="000000">
                <a:alpha val="32000"/>
              </a:srgbClr>
            </a:outerShdw>
            <a:reflection blurRad="6350" stA="50000" endA="295" endPos="92000" dist="101600" dir="5400000" sy="-100000" algn="bl" rotWithShape="0"/>
          </a:effectLst>
          <a:scene3d>
            <a:camera prst="orthographicFront">
              <a:rot lat="0" lon="0" rev="0"/>
            </a:camera>
            <a:lightRig rig="balanced" dir="t">
              <a:rot lat="0" lon="0" rev="8700000"/>
            </a:lightRig>
          </a:scene3d>
          <a:sp3d>
            <a:bevelT w="190500" h="38100"/>
          </a:sp3d>
        </p:spPr>
        <p:txBody>
          <a:bodyPr anchor="ctr" anchorCtr="0">
            <a:normAutofit/>
          </a:bodyPr>
          <a:lstStyle/>
          <a:p>
            <a:pPr marL="0" indent="0" algn="ctr">
              <a:lnSpc>
                <a:spcPts val="5500"/>
              </a:lnSpc>
              <a:spcBef>
                <a:spcPts val="0"/>
              </a:spcBef>
              <a:spcAft>
                <a:spcPts val="0"/>
              </a:spcAft>
              <a:buNone/>
            </a:pPr>
            <a:r>
              <a:rPr lang="en-US" sz="6000" dirty="0" smtClean="0"/>
              <a:t>SAVE</a:t>
            </a:r>
          </a:p>
          <a:p>
            <a:pPr marL="0" indent="0" algn="ctr">
              <a:lnSpc>
                <a:spcPts val="5500"/>
              </a:lnSpc>
              <a:spcBef>
                <a:spcPts val="0"/>
              </a:spcBef>
              <a:spcAft>
                <a:spcPts val="0"/>
              </a:spcAft>
              <a:buNone/>
            </a:pPr>
            <a:r>
              <a:rPr lang="en-US" sz="6000" dirty="0" smtClean="0"/>
              <a:t>   </a:t>
            </a:r>
            <a:r>
              <a:rPr lang="en-US" sz="6000" b="1" dirty="0" smtClean="0">
                <a:solidFill>
                  <a:srgbClr val="FFC000"/>
                </a:solidFill>
              </a:rPr>
              <a:t>DATE</a:t>
            </a:r>
          </a:p>
        </p:txBody>
      </p:sp>
      <p:sp>
        <p:nvSpPr>
          <p:cNvPr id="5" name="Content Placeholder 2"/>
          <p:cNvSpPr txBox="1">
            <a:spLocks/>
          </p:cNvSpPr>
          <p:nvPr/>
        </p:nvSpPr>
        <p:spPr>
          <a:xfrm rot="16200000">
            <a:off x="3135708" y="2297508"/>
            <a:ext cx="1272384" cy="838200"/>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Font typeface="Arial" pitchFamily="34" charset="0"/>
              <a:buNone/>
            </a:pPr>
            <a:r>
              <a:rPr lang="en-US" sz="4000" dirty="0" smtClean="0">
                <a:solidFill>
                  <a:srgbClr val="FF0000"/>
                </a:solidFill>
              </a:rPr>
              <a:t>the</a:t>
            </a:r>
            <a:endParaRPr lang="en-US" sz="4000" dirty="0">
              <a:solidFill>
                <a:srgbClr val="FF0000"/>
              </a:solidFill>
            </a:endParaRPr>
          </a:p>
        </p:txBody>
      </p:sp>
      <p:sp>
        <p:nvSpPr>
          <p:cNvPr id="4" name="Slide Number Placeholder 3"/>
          <p:cNvSpPr>
            <a:spLocks noGrp="1"/>
          </p:cNvSpPr>
          <p:nvPr>
            <p:ph type="sldNum" sz="quarter" idx="12"/>
          </p:nvPr>
        </p:nvSpPr>
        <p:spPr/>
        <p:txBody>
          <a:bodyPr/>
          <a:lstStyle/>
          <a:p>
            <a:fld id="{01723B91-CE10-4F20-890A-0852E2246859}" type="slidenum">
              <a:rPr lang="en-US" smtClean="0"/>
              <a:pPr/>
              <a:t>27</a:t>
            </a:fld>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8" name="TextBox 7"/>
          <p:cNvSpPr txBox="1"/>
          <p:nvPr/>
        </p:nvSpPr>
        <p:spPr>
          <a:xfrm>
            <a:off x="26581" y="3962400"/>
            <a:ext cx="9144000" cy="2123658"/>
          </a:xfrm>
          <a:prstGeom prst="rect">
            <a:avLst/>
          </a:prstGeom>
          <a:noFill/>
        </p:spPr>
        <p:txBody>
          <a:bodyPr wrap="square" rtlCol="0">
            <a:spAutoFit/>
          </a:bodyPr>
          <a:lstStyle/>
          <a:p>
            <a:pPr marL="342900" indent="-342900" algn="ctr">
              <a:buFont typeface="Arial" panose="020B0604020202020204" pitchFamily="34" charset="0"/>
              <a:buChar char="•"/>
            </a:pPr>
            <a:r>
              <a:rPr lang="en-US" sz="2400" b="1" dirty="0" smtClean="0">
                <a:solidFill>
                  <a:srgbClr val="002060"/>
                </a:solidFill>
              </a:rPr>
              <a:t>Participant Placement Strategies</a:t>
            </a:r>
          </a:p>
          <a:p>
            <a:pPr algn="ctr"/>
            <a:r>
              <a:rPr lang="en-US" sz="2000" dirty="0" smtClean="0">
                <a:solidFill>
                  <a:srgbClr val="002060"/>
                </a:solidFill>
              </a:rPr>
              <a:t>May 8</a:t>
            </a:r>
            <a:r>
              <a:rPr lang="en-US" sz="2000" baseline="30000" dirty="0" smtClean="0">
                <a:solidFill>
                  <a:srgbClr val="002060"/>
                </a:solidFill>
              </a:rPr>
              <a:t>th</a:t>
            </a:r>
            <a:r>
              <a:rPr lang="en-US" sz="2000" dirty="0" smtClean="0">
                <a:solidFill>
                  <a:srgbClr val="002060"/>
                </a:solidFill>
              </a:rPr>
              <a:t> 2:00pm-3:00pm EDT</a:t>
            </a:r>
          </a:p>
          <a:p>
            <a:pPr marL="342900" indent="-342900" algn="ctr">
              <a:buFont typeface="Arial" panose="020B0604020202020204" pitchFamily="34" charset="0"/>
              <a:buChar char="•"/>
            </a:pPr>
            <a:r>
              <a:rPr lang="en-US" sz="2400" b="1" dirty="0" smtClean="0">
                <a:solidFill>
                  <a:srgbClr val="002060"/>
                </a:solidFill>
              </a:rPr>
              <a:t>Performance Management</a:t>
            </a:r>
          </a:p>
          <a:p>
            <a:pPr algn="ctr"/>
            <a:r>
              <a:rPr lang="en-US" sz="2000" dirty="0" smtClean="0">
                <a:solidFill>
                  <a:srgbClr val="002060"/>
                </a:solidFill>
              </a:rPr>
              <a:t>May 15</a:t>
            </a:r>
            <a:r>
              <a:rPr lang="en-US" sz="2000" baseline="30000" dirty="0" smtClean="0">
                <a:solidFill>
                  <a:srgbClr val="002060"/>
                </a:solidFill>
              </a:rPr>
              <a:t>th</a:t>
            </a:r>
            <a:r>
              <a:rPr lang="en-US" sz="2000" dirty="0" smtClean="0">
                <a:solidFill>
                  <a:srgbClr val="002060"/>
                </a:solidFill>
              </a:rPr>
              <a:t> 3:00pm-4:00pm EDT</a:t>
            </a:r>
          </a:p>
          <a:p>
            <a:pPr marL="342900" indent="-342900" algn="ctr">
              <a:buFont typeface="Arial" panose="020B0604020202020204" pitchFamily="34" charset="0"/>
              <a:buChar char="•"/>
            </a:pPr>
            <a:r>
              <a:rPr lang="en-US" sz="2400" b="1" dirty="0" smtClean="0">
                <a:solidFill>
                  <a:srgbClr val="002060"/>
                </a:solidFill>
              </a:rPr>
              <a:t>Success Coaches/ TAA Navigators</a:t>
            </a:r>
          </a:p>
          <a:p>
            <a:pPr algn="ctr"/>
            <a:r>
              <a:rPr lang="en-US" sz="2000" dirty="0" smtClean="0">
                <a:solidFill>
                  <a:srgbClr val="002060"/>
                </a:solidFill>
              </a:rPr>
              <a:t>May 29</a:t>
            </a:r>
            <a:r>
              <a:rPr lang="en-US" sz="2000" baseline="30000" dirty="0" smtClean="0">
                <a:solidFill>
                  <a:srgbClr val="002060"/>
                </a:solidFill>
              </a:rPr>
              <a:t>th</a:t>
            </a:r>
            <a:r>
              <a:rPr lang="en-US" sz="2000" dirty="0" smtClean="0">
                <a:solidFill>
                  <a:srgbClr val="002060"/>
                </a:solidFill>
              </a:rPr>
              <a:t> 3:00pm-4:00pm EDT</a:t>
            </a:r>
            <a:endParaRPr lang="en-US" sz="2000" dirty="0">
              <a:solidFill>
                <a:srgbClr val="002060"/>
              </a:solidFill>
            </a:endParaRPr>
          </a:p>
        </p:txBody>
      </p:sp>
    </p:spTree>
    <p:extLst>
      <p:ext uri="{BB962C8B-B14F-4D97-AF65-F5344CB8AC3E}">
        <p14:creationId xmlns:p14="http://schemas.microsoft.com/office/powerpoint/2010/main" val="36732334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367" y="1600200"/>
            <a:ext cx="7620000" cy="4525963"/>
          </a:xfrm>
        </p:spPr>
        <p:txBody>
          <a:bodyPr>
            <a:normAutofit/>
          </a:bodyPr>
          <a:lstStyle/>
          <a:p>
            <a:pPr marL="0" indent="0" algn="ctr">
              <a:buNone/>
            </a:pPr>
            <a:endParaRPr lang="en-US" dirty="0" smtClean="0"/>
          </a:p>
          <a:p>
            <a:pPr marL="0" indent="0" algn="ctr">
              <a:buNone/>
            </a:pPr>
            <a:endParaRPr lang="en-US" dirty="0"/>
          </a:p>
          <a:p>
            <a:pPr marL="0" indent="0" algn="ctr">
              <a:buNone/>
            </a:pPr>
            <a:r>
              <a:rPr lang="en-US" sz="5400" b="1" i="1" dirty="0" smtClean="0">
                <a:solidFill>
                  <a:srgbClr val="FF0000"/>
                </a:solidFill>
                <a:effectLst>
                  <a:outerShdw blurRad="38100" dist="38100" dir="2700000" algn="tl">
                    <a:srgbClr val="000000">
                      <a:alpha val="43137"/>
                    </a:srgbClr>
                  </a:outerShdw>
                </a:effectLst>
                <a:latin typeface="Comic Sans MS" pitchFamily="66" charset="0"/>
              </a:rPr>
              <a:t>Thank You!</a:t>
            </a:r>
          </a:p>
          <a:p>
            <a:pPr marL="0" indent="0" algn="ctr">
              <a:buNone/>
            </a:pPr>
            <a:endParaRPr lang="en-US" sz="2400" dirty="0" smtClean="0">
              <a:effectLst>
                <a:outerShdw blurRad="38100" dist="38100" dir="2700000" algn="tl">
                  <a:srgbClr val="000000">
                    <a:alpha val="43137"/>
                  </a:srgbClr>
                </a:outerShdw>
              </a:effectLst>
            </a:endParaRPr>
          </a:p>
          <a:p>
            <a:pPr marL="0" indent="0" algn="ctr">
              <a:buNone/>
            </a:pPr>
            <a:endParaRPr lang="en-US" sz="2400" dirty="0" smtClean="0">
              <a:effectLst>
                <a:outerShdw blurRad="38100" dist="38100" dir="2700000" algn="tl">
                  <a:srgbClr val="000000">
                    <a:alpha val="43137"/>
                  </a:srgbClr>
                </a:outerShdw>
              </a:effectLst>
            </a:endParaRPr>
          </a:p>
          <a:p>
            <a:pPr marL="0" indent="0" algn="ctr">
              <a:spcAft>
                <a:spcPts val="0"/>
              </a:spcAft>
              <a:buNone/>
            </a:pPr>
            <a:r>
              <a:rPr lang="en-US" sz="2400" dirty="0" smtClean="0"/>
              <a:t>Find resources for workforce system success at:</a:t>
            </a:r>
          </a:p>
          <a:p>
            <a:pPr marL="0" indent="0" algn="ctr">
              <a:spcAft>
                <a:spcPts val="0"/>
              </a:spcAft>
              <a:buNone/>
            </a:pPr>
            <a:r>
              <a:rPr lang="en-US" sz="2400" dirty="0" smtClean="0">
                <a:hlinkClick r:id="rId3"/>
              </a:rPr>
              <a:t>www.workforce3one.org</a:t>
            </a:r>
            <a:r>
              <a:rPr lang="en-US" sz="2400" dirty="0" smtClean="0"/>
              <a:t> </a:t>
            </a:r>
            <a:endParaRPr lang="en-US" sz="2400" dirty="0"/>
          </a:p>
        </p:txBody>
      </p:sp>
      <p:sp>
        <p:nvSpPr>
          <p:cNvPr id="2" name="Slide Number Placeholder 1"/>
          <p:cNvSpPr>
            <a:spLocks noGrp="1"/>
          </p:cNvSpPr>
          <p:nvPr>
            <p:ph type="sldNum" sz="quarter" idx="12"/>
          </p:nvPr>
        </p:nvSpPr>
        <p:spPr/>
        <p:txBody>
          <a:bodyPr/>
          <a:lstStyle/>
          <a:p>
            <a:fld id="{01723B91-CE10-4F20-890A-0852E2246859}" type="slidenum">
              <a:rPr lang="en-US" smtClean="0"/>
              <a:pPr/>
              <a:t>28</a:t>
            </a:fld>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Tree>
    <p:extLst>
      <p:ext uri="{BB962C8B-B14F-4D97-AF65-F5344CB8AC3E}">
        <p14:creationId xmlns:p14="http://schemas.microsoft.com/office/powerpoint/2010/main" val="1561795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967" r="11218"/>
          <a:stretch/>
        </p:blipFill>
        <p:spPr>
          <a:xfrm>
            <a:off x="0" y="1143000"/>
            <a:ext cx="2634018" cy="5715000"/>
          </a:xfrm>
          <a:prstGeom prst="rect">
            <a:avLst/>
          </a:prstGeom>
        </p:spPr>
      </p:pic>
      <p:sp>
        <p:nvSpPr>
          <p:cNvPr id="2" name="Title 1"/>
          <p:cNvSpPr>
            <a:spLocks noGrp="1"/>
          </p:cNvSpPr>
          <p:nvPr>
            <p:ph type="title"/>
          </p:nvPr>
        </p:nvSpPr>
        <p:spPr/>
        <p:txBody>
          <a:bodyPr/>
          <a:lstStyle/>
          <a:p>
            <a:r>
              <a:rPr lang="en-US" dirty="0" smtClean="0"/>
              <a:t>Here’s what you can expect to get out of this webinar!</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a:t>
            </a:fld>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10" name="TextBox 9"/>
          <p:cNvSpPr txBox="1"/>
          <p:nvPr/>
        </p:nvSpPr>
        <p:spPr>
          <a:xfrm>
            <a:off x="2388015" y="1127760"/>
            <a:ext cx="6380897" cy="5693866"/>
          </a:xfrm>
          <a:prstGeom prst="rect">
            <a:avLst/>
          </a:prstGeom>
          <a:noFill/>
        </p:spPr>
        <p:txBody>
          <a:bodyPr wrap="square" rtlCol="0">
            <a:spAutoFit/>
          </a:bodyPr>
          <a:lstStyle/>
          <a:p>
            <a:pPr marL="514350" indent="-514350">
              <a:buAutoNum type="arabicPeriod"/>
            </a:pPr>
            <a:r>
              <a:rPr lang="en-US" sz="2800" dirty="0" smtClean="0">
                <a:solidFill>
                  <a:srgbClr val="002060"/>
                </a:solidFill>
              </a:rPr>
              <a:t>Learn </a:t>
            </a:r>
            <a:r>
              <a:rPr lang="en-US" sz="2800" dirty="0">
                <a:solidFill>
                  <a:srgbClr val="002060"/>
                </a:solidFill>
              </a:rPr>
              <a:t>first-hand accounts of ways peers have overcome challenges and turned them into success </a:t>
            </a:r>
            <a:r>
              <a:rPr lang="en-US" sz="2800" dirty="0" smtClean="0">
                <a:solidFill>
                  <a:srgbClr val="002060"/>
                </a:solidFill>
              </a:rPr>
              <a:t>stories</a:t>
            </a:r>
          </a:p>
          <a:p>
            <a:pPr marL="514350" indent="-514350">
              <a:buAutoNum type="arabicPeriod"/>
            </a:pPr>
            <a:r>
              <a:rPr lang="en-US" sz="2800" dirty="0" smtClean="0">
                <a:solidFill>
                  <a:srgbClr val="002060"/>
                </a:solidFill>
              </a:rPr>
              <a:t>Identify </a:t>
            </a:r>
            <a:r>
              <a:rPr lang="en-US" sz="2800" dirty="0">
                <a:solidFill>
                  <a:srgbClr val="002060"/>
                </a:solidFill>
              </a:rPr>
              <a:t>ways you can apply successful innovations to your own </a:t>
            </a:r>
            <a:r>
              <a:rPr lang="en-US" sz="2800" dirty="0" smtClean="0">
                <a:solidFill>
                  <a:srgbClr val="002060"/>
                </a:solidFill>
              </a:rPr>
              <a:t>practice</a:t>
            </a:r>
            <a:endParaRPr lang="en-US" sz="2800" dirty="0">
              <a:solidFill>
                <a:srgbClr val="002060"/>
              </a:solidFill>
            </a:endParaRPr>
          </a:p>
          <a:p>
            <a:pPr marL="514350" indent="-514350">
              <a:buAutoNum type="arabicPeriod"/>
            </a:pPr>
            <a:r>
              <a:rPr lang="en-US" sz="2800" dirty="0" smtClean="0">
                <a:solidFill>
                  <a:srgbClr val="002060"/>
                </a:solidFill>
              </a:rPr>
              <a:t>Recognize </a:t>
            </a:r>
            <a:r>
              <a:rPr lang="en-US" sz="2800" dirty="0">
                <a:solidFill>
                  <a:srgbClr val="002060"/>
                </a:solidFill>
              </a:rPr>
              <a:t>key ways to </a:t>
            </a:r>
            <a:r>
              <a:rPr lang="en-US" sz="2800" dirty="0" smtClean="0">
                <a:solidFill>
                  <a:srgbClr val="002060"/>
                </a:solidFill>
              </a:rPr>
              <a:t>establish </a:t>
            </a:r>
            <a:r>
              <a:rPr lang="en-US" sz="2800" dirty="0">
                <a:solidFill>
                  <a:srgbClr val="002060"/>
                </a:solidFill>
              </a:rPr>
              <a:t>effective </a:t>
            </a:r>
            <a:r>
              <a:rPr lang="en-US" sz="2800" dirty="0" smtClean="0">
                <a:solidFill>
                  <a:srgbClr val="002060"/>
                </a:solidFill>
              </a:rPr>
              <a:t>partnerships through the Workforce System</a:t>
            </a:r>
          </a:p>
          <a:p>
            <a:pPr marL="514350" indent="-514350">
              <a:buAutoNum type="arabicPeriod"/>
            </a:pPr>
            <a:r>
              <a:rPr lang="en-US" sz="2800" dirty="0" smtClean="0">
                <a:solidFill>
                  <a:srgbClr val="002060"/>
                </a:solidFill>
              </a:rPr>
              <a:t>Understand </a:t>
            </a:r>
            <a:r>
              <a:rPr lang="en-US" sz="2800" dirty="0">
                <a:solidFill>
                  <a:srgbClr val="002060"/>
                </a:solidFill>
              </a:rPr>
              <a:t>the value of </a:t>
            </a:r>
            <a:r>
              <a:rPr lang="en-US" sz="2800" dirty="0" smtClean="0">
                <a:solidFill>
                  <a:srgbClr val="002060"/>
                </a:solidFill>
              </a:rPr>
              <a:t>effectively working with the Public Workforce System and how you can build this </a:t>
            </a:r>
            <a:r>
              <a:rPr lang="en-US" sz="2800" dirty="0">
                <a:solidFill>
                  <a:srgbClr val="002060"/>
                </a:solidFill>
              </a:rPr>
              <a:t>into your system</a:t>
            </a:r>
          </a:p>
          <a:p>
            <a:pPr marL="514350" indent="-514350">
              <a:spcAft>
                <a:spcPts val="3000"/>
              </a:spcAft>
              <a:buFont typeface="+mj-lt"/>
              <a:buAutoNum type="arabicPeriod"/>
            </a:pPr>
            <a:endParaRPr lang="en-US" sz="2800"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4834499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a:t>
            </a:fld>
            <a:endParaRPr lang="en-US" dirty="0"/>
          </a:p>
        </p:txBody>
      </p:sp>
      <p:sp>
        <p:nvSpPr>
          <p:cNvPr id="5" name="Footer Placeholder 4"/>
          <p:cNvSpPr>
            <a:spLocks noGrp="1"/>
          </p:cNvSpPr>
          <p:nvPr>
            <p:ph type="ftr" sz="quarter" idx="11"/>
          </p:nvPr>
        </p:nvSpPr>
        <p:spPr/>
        <p:txBody>
          <a:bodyPr/>
          <a:lstStyle/>
          <a:p>
            <a:r>
              <a:rPr lang="en-US" dirty="0" smtClean="0"/>
              <a:t>#</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152400"/>
            <a:ext cx="2420815" cy="15735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TextBox 7"/>
          <p:cNvSpPr txBox="1"/>
          <p:nvPr/>
        </p:nvSpPr>
        <p:spPr>
          <a:xfrm>
            <a:off x="1137684" y="1143000"/>
            <a:ext cx="7458806" cy="5632311"/>
          </a:xfrm>
          <a:prstGeom prst="rect">
            <a:avLst/>
          </a:prstGeom>
          <a:noFill/>
        </p:spPr>
        <p:txBody>
          <a:bodyPr wrap="square" rtlCol="0">
            <a:spAutoFit/>
          </a:bodyPr>
          <a:lstStyle/>
          <a:p>
            <a:pPr marL="342900" indent="-342900">
              <a:spcAft>
                <a:spcPts val="2400"/>
              </a:spcAft>
              <a:buFont typeface="+mj-lt"/>
              <a:buAutoNum type="arabicPeriod"/>
            </a:pPr>
            <a:r>
              <a:rPr lang="en-US" sz="2800" dirty="0">
                <a:solidFill>
                  <a:srgbClr val="002060"/>
                </a:solidFill>
              </a:rPr>
              <a:t>Introductions</a:t>
            </a:r>
          </a:p>
          <a:p>
            <a:pPr marL="342900" indent="-342900">
              <a:spcAft>
                <a:spcPts val="2400"/>
              </a:spcAft>
              <a:buFont typeface="+mj-lt"/>
              <a:buAutoNum type="arabicPeriod"/>
            </a:pPr>
            <a:r>
              <a:rPr lang="en-US" sz="2800" dirty="0">
                <a:solidFill>
                  <a:srgbClr val="002060"/>
                </a:solidFill>
              </a:rPr>
              <a:t>Presentation by Cynthia Andrews</a:t>
            </a:r>
          </a:p>
          <a:p>
            <a:pPr marL="342900" indent="-342900">
              <a:spcAft>
                <a:spcPts val="2400"/>
              </a:spcAft>
              <a:buFont typeface="+mj-lt"/>
              <a:buAutoNum type="arabicPeriod"/>
            </a:pPr>
            <a:r>
              <a:rPr lang="en-US" sz="2800" dirty="0">
                <a:solidFill>
                  <a:srgbClr val="002060"/>
                </a:solidFill>
              </a:rPr>
              <a:t>Presentation by Scott Jedele</a:t>
            </a:r>
          </a:p>
          <a:p>
            <a:pPr marL="342900" indent="-342900">
              <a:spcAft>
                <a:spcPts val="2400"/>
              </a:spcAft>
              <a:buFont typeface="+mj-lt"/>
              <a:buAutoNum type="arabicPeriod"/>
            </a:pPr>
            <a:r>
              <a:rPr lang="en-US" sz="2800" dirty="0">
                <a:solidFill>
                  <a:srgbClr val="002060"/>
                </a:solidFill>
              </a:rPr>
              <a:t>Presentation by Carol Weigand </a:t>
            </a:r>
          </a:p>
          <a:p>
            <a:pPr marL="342900" indent="-342900">
              <a:spcAft>
                <a:spcPts val="2400"/>
              </a:spcAft>
              <a:buFont typeface="+mj-lt"/>
              <a:buAutoNum type="arabicPeriod"/>
            </a:pPr>
            <a:r>
              <a:rPr lang="en-US" sz="2800" dirty="0">
                <a:solidFill>
                  <a:srgbClr val="002060"/>
                </a:solidFill>
              </a:rPr>
              <a:t>Question &amp; Answer Period</a:t>
            </a:r>
          </a:p>
          <a:p>
            <a:pPr marL="342900" indent="-342900">
              <a:spcAft>
                <a:spcPts val="2400"/>
              </a:spcAft>
              <a:buFont typeface="+mj-lt"/>
              <a:buAutoNum type="arabicPeriod"/>
            </a:pPr>
            <a:r>
              <a:rPr lang="en-US" sz="2800" dirty="0">
                <a:solidFill>
                  <a:srgbClr val="002060"/>
                </a:solidFill>
              </a:rPr>
              <a:t>Closing Remarks </a:t>
            </a:r>
          </a:p>
          <a:p>
            <a:pPr lvl="1">
              <a:spcAft>
                <a:spcPts val="2400"/>
              </a:spcAft>
            </a:pPr>
            <a:r>
              <a:rPr lang="en-US" sz="2400" dirty="0">
                <a:solidFill>
                  <a:srgbClr val="002060"/>
                </a:solidFill>
              </a:rPr>
              <a:t>Please join us on April 23th at 3:00pm EDT for a Follow up Teleconference. We’ll answer Q&amp;A from this webinar in a more interactive exchange.</a:t>
            </a:r>
            <a:endParaRPr lang="en-US" sz="2400" dirty="0">
              <a:solidFill>
                <a:srgbClr val="002060"/>
              </a:solidFill>
            </a:endParaRPr>
          </a:p>
        </p:txBody>
      </p:sp>
    </p:spTree>
    <p:extLst>
      <p:ext uri="{BB962C8B-B14F-4D97-AF65-F5344CB8AC3E}">
        <p14:creationId xmlns:p14="http://schemas.microsoft.com/office/powerpoint/2010/main" val="467568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7" name="Content Placeholder 2"/>
          <p:cNvSpPr txBox="1">
            <a:spLocks/>
          </p:cNvSpPr>
          <p:nvPr/>
        </p:nvSpPr>
        <p:spPr>
          <a:xfrm>
            <a:off x="1447800" y="1295400"/>
            <a:ext cx="6019800" cy="1600200"/>
          </a:xfrm>
          <a:prstGeom prst="rect">
            <a:avLst/>
          </a:prstGeom>
          <a:solidFill>
            <a:schemeClr val="bg1">
              <a:lumMod val="75000"/>
              <a:alpha val="85000"/>
            </a:schemeClr>
          </a:solidFill>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smtClean="0"/>
              <a:t>Cynthia Andrews</a:t>
            </a:r>
          </a:p>
          <a:p>
            <a:pPr marL="0" indent="0" algn="ctr">
              <a:buFont typeface="Arial" pitchFamily="34" charset="0"/>
              <a:buNone/>
            </a:pPr>
            <a:r>
              <a:rPr lang="en-US" sz="2000" dirty="0" smtClean="0"/>
              <a:t>Oregon CASE Consortium </a:t>
            </a:r>
          </a:p>
          <a:p>
            <a:pPr marL="0" indent="0" algn="ctr">
              <a:buFont typeface="Arial" pitchFamily="34" charset="0"/>
              <a:buNone/>
            </a:pPr>
            <a:r>
              <a:rPr lang="en-US" sz="2200" dirty="0" smtClean="0"/>
              <a:t>Clackamas Community College</a:t>
            </a:r>
          </a:p>
          <a:p>
            <a:pPr marL="0" indent="0">
              <a:buFont typeface="Arial" pitchFamily="34" charset="0"/>
              <a:buNone/>
            </a:pPr>
            <a:endParaRPr lang="en-US" dirty="0"/>
          </a:p>
          <a:p>
            <a:pPr marL="0" indent="0">
              <a:buFont typeface="Arial" pitchFamily="34" charset="0"/>
              <a:buNone/>
            </a:pP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5</a:t>
            </a:fld>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8" name="Content Placeholder 2"/>
          <p:cNvSpPr txBox="1">
            <a:spLocks/>
          </p:cNvSpPr>
          <p:nvPr/>
        </p:nvSpPr>
        <p:spPr>
          <a:xfrm>
            <a:off x="1447800" y="3111305"/>
            <a:ext cx="6019800" cy="1536895"/>
          </a:xfrm>
          <a:prstGeom prst="rect">
            <a:avLst/>
          </a:prstGeom>
          <a:solidFill>
            <a:schemeClr val="bg1">
              <a:lumMod val="75000"/>
              <a:alpha val="85000"/>
            </a:schemeClr>
          </a:solid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smtClean="0"/>
              <a:t>Scott Jedele</a:t>
            </a:r>
          </a:p>
          <a:p>
            <a:pPr marL="0" indent="0" algn="ctr">
              <a:buFont typeface="Arial" pitchFamily="34" charset="0"/>
              <a:buNone/>
            </a:pPr>
            <a:r>
              <a:rPr lang="en-US" sz="2000" dirty="0" smtClean="0"/>
              <a:t>Multi-State Advanced Manufacturing Consortium</a:t>
            </a:r>
          </a:p>
          <a:p>
            <a:pPr marL="0" indent="0" algn="ctr">
              <a:buFont typeface="Arial" pitchFamily="34" charset="0"/>
              <a:buNone/>
            </a:pPr>
            <a:r>
              <a:rPr lang="en-US" sz="2000" dirty="0" smtClean="0"/>
              <a:t>Henry Ford Community College</a:t>
            </a:r>
          </a:p>
          <a:p>
            <a:pPr marL="0" indent="0">
              <a:buFont typeface="Arial" pitchFamily="34" charset="0"/>
              <a:buNone/>
            </a:pPr>
            <a:endParaRPr lang="en-US" sz="2200" dirty="0"/>
          </a:p>
          <a:p>
            <a:pPr marL="0" indent="0">
              <a:buFont typeface="Arial" pitchFamily="34" charset="0"/>
              <a:buNone/>
            </a:pPr>
            <a:endParaRPr lang="en-US" sz="2200" dirty="0"/>
          </a:p>
        </p:txBody>
      </p:sp>
      <p:sp>
        <p:nvSpPr>
          <p:cNvPr id="10" name="Content Placeholder 2"/>
          <p:cNvSpPr txBox="1">
            <a:spLocks/>
          </p:cNvSpPr>
          <p:nvPr/>
        </p:nvSpPr>
        <p:spPr>
          <a:xfrm>
            <a:off x="1447800" y="4876800"/>
            <a:ext cx="6019800" cy="1600200"/>
          </a:xfrm>
          <a:prstGeom prst="rect">
            <a:avLst/>
          </a:prstGeom>
          <a:solidFill>
            <a:schemeClr val="bg1">
              <a:lumMod val="75000"/>
              <a:alpha val="85000"/>
            </a:schemeClr>
          </a:solidFill>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smtClean="0"/>
              <a:t>Carol Weigand</a:t>
            </a:r>
          </a:p>
          <a:p>
            <a:pPr marL="0" indent="0" algn="ctr">
              <a:buFont typeface="Arial" pitchFamily="34" charset="0"/>
              <a:buNone/>
            </a:pPr>
            <a:r>
              <a:rPr lang="en-US" sz="2000" dirty="0" smtClean="0"/>
              <a:t>Air Washington Project</a:t>
            </a:r>
            <a:endParaRPr lang="en-US" sz="2000" dirty="0"/>
          </a:p>
          <a:p>
            <a:pPr marL="0" indent="0" algn="ctr">
              <a:buFont typeface="Arial" pitchFamily="34" charset="0"/>
              <a:buNone/>
            </a:pPr>
            <a:r>
              <a:rPr lang="en-US" sz="2000" dirty="0" smtClean="0"/>
              <a:t>Spokane Community College</a:t>
            </a:r>
          </a:p>
          <a:p>
            <a:pPr marL="0" indent="0">
              <a:buFont typeface="Arial" pitchFamily="34" charset="0"/>
              <a:buNone/>
            </a:pPr>
            <a:endParaRPr lang="en-US" dirty="0"/>
          </a:p>
          <a:p>
            <a:pPr marL="0" indent="0">
              <a:buFont typeface="Arial" pitchFamily="34" charset="0"/>
              <a:buNone/>
            </a:pPr>
            <a:endParaRPr lang="en-US" dirty="0"/>
          </a:p>
        </p:txBody>
      </p:sp>
    </p:spTree>
    <p:extLst>
      <p:ext uri="{BB962C8B-B14F-4D97-AF65-F5344CB8AC3E}">
        <p14:creationId xmlns:p14="http://schemas.microsoft.com/office/powerpoint/2010/main" val="2097141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6</a:t>
            </a:fld>
            <a:endParaRPr lang="en-US" dirty="0"/>
          </a:p>
        </p:txBody>
      </p:sp>
      <p:sp>
        <p:nvSpPr>
          <p:cNvPr id="6" name="Footer Placeholder 5"/>
          <p:cNvSpPr>
            <a:spLocks noGrp="1"/>
          </p:cNvSpPr>
          <p:nvPr>
            <p:ph type="ftr" sz="quarter" idx="11"/>
          </p:nvPr>
        </p:nvSpPr>
        <p:spPr/>
        <p:txBody>
          <a:bodyPr/>
          <a:lstStyle/>
          <a:p>
            <a:r>
              <a:rPr lang="en-US" dirty="0" smtClean="0"/>
              <a:t>#</a:t>
            </a:r>
            <a:endParaRPr lang="en-US" dirty="0"/>
          </a:p>
        </p:txBody>
      </p:sp>
      <p:sp>
        <p:nvSpPr>
          <p:cNvPr id="8" name="Content Placeholder 2"/>
          <p:cNvSpPr txBox="1">
            <a:spLocks/>
          </p:cNvSpPr>
          <p:nvPr/>
        </p:nvSpPr>
        <p:spPr>
          <a:xfrm>
            <a:off x="1905000" y="2362200"/>
            <a:ext cx="5410200" cy="2743200"/>
          </a:xfrm>
          <a:prstGeom prst="rect">
            <a:avLst/>
          </a:prstGeom>
          <a:solidFill>
            <a:schemeClr val="bg1">
              <a:lumMod val="75000"/>
              <a:alpha val="85000"/>
            </a:schemeClr>
          </a:solidFill>
        </p:spPr>
        <p:txBody>
          <a:bodyPr vert="horz" lIns="91440" tIns="45720" rIns="91440" bIns="45720" rtlCol="0">
            <a:normAutofit fontScale="77500" lnSpcReduction="2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500" b="1" dirty="0" smtClean="0"/>
              <a:t>Cynthia Andrews</a:t>
            </a:r>
          </a:p>
          <a:p>
            <a:pPr marL="0" indent="0" algn="ctr">
              <a:buFont typeface="Arial" pitchFamily="34" charset="0"/>
              <a:buNone/>
            </a:pPr>
            <a:r>
              <a:rPr lang="en-US" sz="4500" dirty="0" smtClean="0"/>
              <a:t>Oregon </a:t>
            </a:r>
            <a:r>
              <a:rPr lang="en-US" sz="4500" dirty="0" smtClean="0"/>
              <a:t>CASE  </a:t>
            </a:r>
            <a:r>
              <a:rPr lang="en-US" sz="4500" dirty="0" smtClean="0"/>
              <a:t>Consortium</a:t>
            </a:r>
          </a:p>
          <a:p>
            <a:pPr marL="0" indent="0" algn="ctr">
              <a:buFont typeface="Arial" pitchFamily="34" charset="0"/>
              <a:buNone/>
            </a:pPr>
            <a:r>
              <a:rPr lang="en-US" sz="4500" dirty="0" smtClean="0"/>
              <a:t>Clackamas Community College</a:t>
            </a:r>
          </a:p>
          <a:p>
            <a:pPr marL="0" indent="0">
              <a:buFont typeface="Arial" pitchFamily="34" charset="0"/>
              <a:buNone/>
            </a:pPr>
            <a:endParaRPr lang="en-US" dirty="0"/>
          </a:p>
          <a:p>
            <a:pPr marL="0" indent="0">
              <a:buFont typeface="Arial" pitchFamily="34" charset="0"/>
              <a:buNone/>
            </a:pPr>
            <a:endParaRPr lang="en-US" dirty="0"/>
          </a:p>
        </p:txBody>
      </p:sp>
    </p:spTree>
    <p:extLst>
      <p:ext uri="{BB962C8B-B14F-4D97-AF65-F5344CB8AC3E}">
        <p14:creationId xmlns:p14="http://schemas.microsoft.com/office/powerpoint/2010/main" val="1218263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Oregon CASE Consortium</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7</a:t>
            </a:fld>
            <a:endParaRPr lang="en-US" dirty="0"/>
          </a:p>
        </p:txBody>
      </p:sp>
      <p:sp>
        <p:nvSpPr>
          <p:cNvPr id="4" name="Rectangle 3"/>
          <p:cNvSpPr/>
          <p:nvPr/>
        </p:nvSpPr>
        <p:spPr>
          <a:xfrm>
            <a:off x="228600" y="1295400"/>
            <a:ext cx="8610600" cy="4524315"/>
          </a:xfrm>
          <a:prstGeom prst="rect">
            <a:avLst/>
          </a:prstGeom>
        </p:spPr>
        <p:txBody>
          <a:bodyPr wrap="square">
            <a:spAutoFit/>
          </a:bodyPr>
          <a:lstStyle/>
          <a:p>
            <a:pPr marL="514350" indent="-514350">
              <a:buFont typeface="Arial" panose="020B0604020202020204" pitchFamily="34" charset="0"/>
              <a:buChar char="•"/>
            </a:pPr>
            <a:r>
              <a:rPr lang="en-US" sz="3200" dirty="0">
                <a:solidFill>
                  <a:srgbClr val="002060"/>
                </a:solidFill>
              </a:rPr>
              <a:t>Statewide </a:t>
            </a:r>
            <a:r>
              <a:rPr lang="en-US" sz="3200" dirty="0">
                <a:solidFill>
                  <a:srgbClr val="002060"/>
                </a:solidFill>
              </a:rPr>
              <a:t>consortium of all 17 Oregon community colleges </a:t>
            </a:r>
          </a:p>
          <a:p>
            <a:pPr marL="514350" indent="-514350">
              <a:buFont typeface="Arial" panose="020B0604020202020204" pitchFamily="34" charset="0"/>
              <a:buChar char="•"/>
            </a:pPr>
            <a:r>
              <a:rPr lang="en-US" sz="3200" dirty="0">
                <a:solidFill>
                  <a:srgbClr val="002060"/>
                </a:solidFill>
              </a:rPr>
              <a:t>CASE </a:t>
            </a:r>
            <a:r>
              <a:rPr lang="en-US" sz="3200" dirty="0">
                <a:solidFill>
                  <a:srgbClr val="002060"/>
                </a:solidFill>
              </a:rPr>
              <a:t>targets 6 main industry career-focus areas and multiple occupations within each area: Business and Management, Food and Natural Resources, Health Services, Human resources and Industrial and Engineering Systems </a:t>
            </a:r>
          </a:p>
          <a:p>
            <a:pPr marL="514350" indent="-514350">
              <a:buFont typeface="Arial" panose="020B0604020202020204" pitchFamily="34" charset="0"/>
              <a:buChar char="•"/>
            </a:pPr>
            <a:r>
              <a:rPr lang="en-US" sz="3200" dirty="0">
                <a:solidFill>
                  <a:srgbClr val="002060"/>
                </a:solidFill>
              </a:rPr>
              <a:t>Most </a:t>
            </a:r>
            <a:r>
              <a:rPr lang="en-US" sz="3200" dirty="0">
                <a:solidFill>
                  <a:srgbClr val="002060"/>
                </a:solidFill>
              </a:rPr>
              <a:t>training is non-cohort. More than 3800 enrollees to date. </a:t>
            </a:r>
          </a:p>
        </p:txBody>
      </p:sp>
    </p:spTree>
    <p:extLst>
      <p:ext uri="{BB962C8B-B14F-4D97-AF65-F5344CB8AC3E}">
        <p14:creationId xmlns:p14="http://schemas.microsoft.com/office/powerpoint/2010/main" val="3727527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CASE has Positive Workforce Involvement </a:t>
            </a:r>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8</a:t>
            </a:fld>
            <a:endParaRPr lang="en-US" dirty="0"/>
          </a:p>
        </p:txBody>
      </p:sp>
      <p:sp>
        <p:nvSpPr>
          <p:cNvPr id="3" name="Rectangle 2"/>
          <p:cNvSpPr/>
          <p:nvPr/>
        </p:nvSpPr>
        <p:spPr>
          <a:xfrm>
            <a:off x="281354" y="1143000"/>
            <a:ext cx="8642252" cy="5324535"/>
          </a:xfrm>
          <a:prstGeom prst="rect">
            <a:avLst/>
          </a:prstGeom>
        </p:spPr>
        <p:txBody>
          <a:bodyPr wrap="square">
            <a:spAutoFit/>
          </a:bodyPr>
          <a:lstStyle/>
          <a:p>
            <a:pPr marL="285750" indent="-285750">
              <a:buFont typeface="Arial" panose="020B0604020202020204" pitchFamily="34" charset="0"/>
              <a:buChar char="•"/>
            </a:pPr>
            <a:r>
              <a:rPr lang="en-US" sz="2000" dirty="0">
                <a:solidFill>
                  <a:srgbClr val="002060"/>
                </a:solidFill>
              </a:rPr>
              <a:t>CASE </a:t>
            </a:r>
            <a:r>
              <a:rPr lang="en-US" sz="2000" dirty="0">
                <a:solidFill>
                  <a:srgbClr val="002060"/>
                </a:solidFill>
              </a:rPr>
              <a:t>has had collaboration with workforce partners since its inception. Representatives from TAA, the Employment Department, the state Career Pathways Initiative, WIA and Work Source Centers were involved in grant development. We wanted to address student movement through the system, data-gathering and information sharing barriers. </a:t>
            </a:r>
            <a:endParaRPr lang="en-US" sz="2000" dirty="0">
              <a:solidFill>
                <a:srgbClr val="002060"/>
              </a:solidFill>
            </a:endParaRPr>
          </a:p>
          <a:p>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Active </a:t>
            </a:r>
            <a:r>
              <a:rPr lang="en-US" sz="2000" dirty="0">
                <a:solidFill>
                  <a:srgbClr val="002060"/>
                </a:solidFill>
              </a:rPr>
              <a:t>representation from these organizations continues on both the grant Management Team and the statewide Implementation Team. </a:t>
            </a:r>
            <a:endParaRPr lang="en-US" sz="2000" dirty="0">
              <a:solidFill>
                <a:srgbClr val="002060"/>
              </a:solidFill>
            </a:endParaRPr>
          </a:p>
          <a:p>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All </a:t>
            </a:r>
            <a:r>
              <a:rPr lang="en-US" sz="2000" dirty="0">
                <a:solidFill>
                  <a:srgbClr val="002060"/>
                </a:solidFill>
              </a:rPr>
              <a:t>17 local projects were required to work with the TAA liaison, their local Workforce Investment Boards, Work Source Centers, and WIA programs. This became part of their local project evaluation by the Management Team. </a:t>
            </a:r>
            <a:endParaRPr lang="en-US" sz="2000" dirty="0">
              <a:solidFill>
                <a:srgbClr val="002060"/>
              </a:solidFill>
            </a:endParaRPr>
          </a:p>
          <a:p>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IGA’s </a:t>
            </a:r>
            <a:r>
              <a:rPr lang="en-US" sz="2000" dirty="0">
                <a:solidFill>
                  <a:srgbClr val="002060"/>
                </a:solidFill>
              </a:rPr>
              <a:t>were developed between the colleges and TAA and with the Oregon Employment Department to address sharing of information and data. </a:t>
            </a:r>
            <a:endParaRPr lang="en-US" sz="2000" dirty="0">
              <a:solidFill>
                <a:srgbClr val="002060"/>
              </a:solidFill>
            </a:endParaRPr>
          </a:p>
          <a:p>
            <a:endParaRPr lang="en-US" sz="2000" dirty="0">
              <a:solidFill>
                <a:srgbClr val="002060"/>
              </a:solidFill>
            </a:endParaRPr>
          </a:p>
          <a:p>
            <a:pPr marL="285750" indent="-285750">
              <a:buFont typeface="Arial" panose="020B0604020202020204" pitchFamily="34" charset="0"/>
              <a:buChar char="•"/>
            </a:pPr>
            <a:r>
              <a:rPr lang="en-US" sz="2000" dirty="0">
                <a:solidFill>
                  <a:srgbClr val="002060"/>
                </a:solidFill>
              </a:rPr>
              <a:t>Project </a:t>
            </a:r>
            <a:r>
              <a:rPr lang="en-US" sz="2000" dirty="0">
                <a:solidFill>
                  <a:srgbClr val="002060"/>
                </a:solidFill>
              </a:rPr>
              <a:t>leaders are participating in statewide workforce re-design. </a:t>
            </a:r>
          </a:p>
        </p:txBody>
      </p:sp>
    </p:spTree>
    <p:extLst>
      <p:ext uri="{BB962C8B-B14F-4D97-AF65-F5344CB8AC3E}">
        <p14:creationId xmlns:p14="http://schemas.microsoft.com/office/powerpoint/2010/main" val="1657982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Promising Practices (Advice)</a:t>
            </a:r>
            <a:endParaRPr lang="en-US" dirty="0"/>
          </a:p>
        </p:txBody>
      </p:sp>
      <p:sp>
        <p:nvSpPr>
          <p:cNvPr id="4" name="Footer Placeholder 3"/>
          <p:cNvSpPr>
            <a:spLocks noGrp="1"/>
          </p:cNvSpPr>
          <p:nvPr>
            <p:ph type="ftr" sz="quarter" idx="11"/>
          </p:nvPr>
        </p:nvSpPr>
        <p:spPr/>
        <p:txBody>
          <a:bodyPr/>
          <a:lstStyle/>
          <a:p>
            <a:r>
              <a:rPr lang="en-US" dirty="0" smtClean="0"/>
              <a:t>#</a:t>
            </a:r>
            <a:endParaRPr lang="en-US" dirty="0"/>
          </a:p>
        </p:txBody>
      </p:sp>
      <p:sp>
        <p:nvSpPr>
          <p:cNvPr id="5" name="Slide Number Placeholder 4"/>
          <p:cNvSpPr>
            <a:spLocks noGrp="1"/>
          </p:cNvSpPr>
          <p:nvPr>
            <p:ph type="sldNum" sz="quarter" idx="12"/>
          </p:nvPr>
        </p:nvSpPr>
        <p:spPr/>
        <p:txBody>
          <a:bodyPr/>
          <a:lstStyle/>
          <a:p>
            <a:fld id="{01723B91-CE10-4F20-890A-0852E2246859}" type="slidenum">
              <a:rPr lang="en-US" smtClean="0"/>
              <a:pPr/>
              <a:t>9</a:t>
            </a:fld>
            <a:endParaRPr lang="en-US" dirty="0"/>
          </a:p>
        </p:txBody>
      </p:sp>
      <p:sp>
        <p:nvSpPr>
          <p:cNvPr id="3" name="Rectangle 2"/>
          <p:cNvSpPr/>
          <p:nvPr/>
        </p:nvSpPr>
        <p:spPr>
          <a:xfrm>
            <a:off x="533400" y="1371600"/>
            <a:ext cx="8229600" cy="4401205"/>
          </a:xfrm>
          <a:prstGeom prst="rect">
            <a:avLst/>
          </a:prstGeom>
        </p:spPr>
        <p:txBody>
          <a:bodyPr wrap="square">
            <a:spAutoFit/>
          </a:bodyPr>
          <a:lstStyle/>
          <a:p>
            <a:pPr marL="514350" indent="-514350">
              <a:buFont typeface="Arial" panose="020B0604020202020204" pitchFamily="34" charset="0"/>
              <a:buChar char="•"/>
            </a:pPr>
            <a:r>
              <a:rPr lang="en-US" sz="2800" dirty="0">
                <a:solidFill>
                  <a:srgbClr val="002060"/>
                </a:solidFill>
              </a:rPr>
              <a:t>Involve </a:t>
            </a:r>
            <a:r>
              <a:rPr lang="en-US" sz="2800" dirty="0">
                <a:solidFill>
                  <a:srgbClr val="002060"/>
                </a:solidFill>
              </a:rPr>
              <a:t>workforce partners early in the grant’s development and implementation. </a:t>
            </a:r>
          </a:p>
          <a:p>
            <a:pPr marL="514350" indent="-514350">
              <a:buFont typeface="Arial" panose="020B0604020202020204" pitchFamily="34" charset="0"/>
              <a:buChar char="•"/>
            </a:pPr>
            <a:r>
              <a:rPr lang="en-US" sz="2800" dirty="0">
                <a:solidFill>
                  <a:srgbClr val="002060"/>
                </a:solidFill>
              </a:rPr>
              <a:t>Involve </a:t>
            </a:r>
            <a:r>
              <a:rPr lang="en-US" sz="2800" dirty="0">
                <a:solidFill>
                  <a:srgbClr val="002060"/>
                </a:solidFill>
              </a:rPr>
              <a:t>workforce partner representatives in grant management, planning and implementation. Communicate regularly. </a:t>
            </a:r>
          </a:p>
          <a:p>
            <a:pPr marL="514350" indent="-514350">
              <a:buFont typeface="Arial" panose="020B0604020202020204" pitchFamily="34" charset="0"/>
              <a:buChar char="•"/>
            </a:pPr>
            <a:r>
              <a:rPr lang="en-US" sz="2800" dirty="0">
                <a:solidFill>
                  <a:srgbClr val="002060"/>
                </a:solidFill>
              </a:rPr>
              <a:t>Use </a:t>
            </a:r>
            <a:r>
              <a:rPr lang="en-US" sz="2800" dirty="0">
                <a:solidFill>
                  <a:srgbClr val="002060"/>
                </a:solidFill>
              </a:rPr>
              <a:t>grant funds to hire a TAA grant liaison to work directly with the grant to provide two- way communication, TAA training to colleges, and data. </a:t>
            </a:r>
          </a:p>
          <a:p>
            <a:pPr marL="514350" indent="-514350">
              <a:buFont typeface="Arial" panose="020B0604020202020204" pitchFamily="34" charset="0"/>
              <a:buChar char="•"/>
            </a:pPr>
            <a:r>
              <a:rPr lang="en-US" sz="2800" dirty="0">
                <a:solidFill>
                  <a:srgbClr val="002060"/>
                </a:solidFill>
              </a:rPr>
              <a:t>Report </a:t>
            </a:r>
            <a:r>
              <a:rPr lang="en-US" sz="2800" dirty="0">
                <a:solidFill>
                  <a:srgbClr val="002060"/>
                </a:solidFill>
              </a:rPr>
              <a:t>regularly to workforce partners. Gather and share good data. </a:t>
            </a:r>
          </a:p>
        </p:txBody>
      </p:sp>
    </p:spTree>
    <p:extLst>
      <p:ext uri="{BB962C8B-B14F-4D97-AF65-F5344CB8AC3E}">
        <p14:creationId xmlns:p14="http://schemas.microsoft.com/office/powerpoint/2010/main" val="24668173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9.0&quot;&gt;&lt;object type=&quot;1&quot; unique_id=&quot;10001&quot;&gt;&lt;object type=&quot;2&quot; unique_id=&quot;11404&quot;&gt;&lt;object type=&quot;3&quot; unique_id=&quot;11405&quot;&gt;&lt;property id=&quot;20148&quot; value=&quot;5&quot;/&gt;&lt;property id=&quot;20300&quot; value=&quot;Slide 1 - &amp;quot;Working with the Public Workforce System&amp;quot;&quot;/&gt;&lt;property id=&quot;20307&quot; value=&quot;256&quot;/&gt;&lt;/object&gt;&lt;object type=&quot;3&quot; unique_id=&quot;11412&quot;&gt;&lt;property id=&quot;20148&quot; value=&quot;5&quot;/&gt;&lt;property id=&quot;20300&quot; value=&quot;Slide 3 - &amp;quot;Here’s what you can expect to get out of this webinar!&amp;quot;&quot;/&gt;&lt;property id=&quot;20307&quot; value=&quot;264&quot;/&gt;&lt;/object&gt;&lt;object type=&quot;3&quot; unique_id=&quot;11413&quot;&gt;&lt;property id=&quot;20148&quot; value=&quot;5&quot;/&gt;&lt;property id=&quot;20300&quot; value=&quot;Slide 4 - &amp;quot;Agenda&amp;quot;&quot;/&gt;&lt;property id=&quot;20307&quot; value=&quot;266&quot;/&gt;&lt;/object&gt;&lt;object type=&quot;3&quot; unique_id=&quot;11414&quot;&gt;&lt;property id=&quot;20148&quot; value=&quot;5&quot;/&gt;&lt;property id=&quot;20300&quot; value=&quot;Slide 2 - &amp;quot;Moderators&amp;quot;&quot;/&gt;&lt;property id=&quot;20307&quot; value=&quot;261&quot;/&gt;&lt;/object&gt;&lt;object type=&quot;3&quot; unique_id=&quot;11415&quot;&gt;&lt;property id=&quot;20148&quot; value=&quot;5&quot;/&gt;&lt;property id=&quot;20300&quot; value=&quot;Slide 5 - &amp;quot;Presenters&amp;quot;&quot;/&gt;&lt;property id=&quot;20307&quot; value=&quot;286&quot;/&gt;&lt;/object&gt;&lt;object type=&quot;3&quot; unique_id=&quot;11416&quot;&gt;&lt;property id=&quot;20148&quot; value=&quot;5&quot;/&gt;&lt;property id=&quot;20300&quot; value=&quot;Slide 7 - &amp;quot;Oregon CASE Consortium&amp;quot;&quot;/&gt;&lt;property id=&quot;20307&quot; value=&quot;271&quot;/&gt;&lt;/object&gt;&lt;object type=&quot;3&quot; unique_id=&quot;11420&quot;&gt;&lt;property id=&quot;20148&quot; value=&quot;5&quot;/&gt;&lt;property id=&quot;20300&quot; value=&quot;Slide 23 - &amp;quot;Reminder…&amp;quot;&quot;/&gt;&lt;property id=&quot;20307&quot; value=&quot;276&quot;/&gt;&lt;/object&gt;&lt;object type=&quot;3&quot; unique_id=&quot;11421&quot;&gt;&lt;property id=&quot;20148&quot; value=&quot;5&quot;/&gt;&lt;property id=&quot;20300&quot; value=&quot;Slide 24 - &amp;quot;Resources&amp;quot;&quot;/&gt;&lt;property id=&quot;20307&quot; value=&quot;278&quot;/&gt;&lt;/object&gt;&lt;object type=&quot;3&quot; unique_id=&quot;11422&quot;&gt;&lt;property id=&quot;20148&quot; value=&quot;5&quot;/&gt;&lt;property id=&quot;20300&quot; value=&quot;Slide 25 - &amp;quot;Please enter your questions in the Chat Room! &amp;quot;&quot;/&gt;&lt;property id=&quot;20307&quot; value=&quot;279&quot;/&gt;&lt;/object&gt;&lt;object type=&quot;3&quot; unique_id=&quot;11423&quot;&gt;&lt;property id=&quot;20148&quot; value=&quot;5&quot;/&gt;&lt;property id=&quot;20300&quot; value=&quot;Slide 26 - &amp;quot;Speakers’ Contact Information&amp;quot;&quot;/&gt;&lt;property id=&quot;20307&quot; value=&quot;281&quot;/&gt;&lt;/object&gt;&lt;object type=&quot;3&quot; unique_id=&quot;11424&quot;&gt;&lt;property id=&quot;20148&quot; value=&quot;5&quot;/&gt;&lt;property id=&quot;20300&quot; value=&quot;Slide 27 - &amp;quot;Look for upcoming Webinars in this series!&amp;quot;&quot;/&gt;&lt;property id=&quot;20307&quot; value=&quot;283&quot;/&gt;&lt;/object&gt;&lt;object type=&quot;3&quot; unique_id=&quot;11425&quot;&gt;&lt;property id=&quot;20148&quot; value=&quot;5&quot;/&gt;&lt;property id=&quot;20300&quot; value=&quot;Slide 28&quot;/&gt;&lt;property id=&quot;20307&quot; value=&quot;262&quot;/&gt;&lt;/object&gt;&lt;object type=&quot;3&quot; unique_id=&quot;13267&quot;&gt;&lt;property id=&quot;20148&quot; value=&quot;5&quot;/&gt;&lt;property id=&quot;20300&quot; value=&quot;Slide 6 - &amp;quot;Presenter&amp;quot;&quot;/&gt;&lt;property id=&quot;20307&quot; value=&quot;287&quot;/&gt;&lt;/object&gt;&lt;object type=&quot;3&quot; unique_id=&quot;13268&quot;&gt;&lt;property id=&quot;20148&quot; value=&quot;5&quot;/&gt;&lt;property id=&quot;20300&quot; value=&quot;Slide 13 - &amp;quot;Multi-State Advanced Manufacturing Consortium&amp;quot;&quot;/&gt;&lt;property id=&quot;20307&quot; value=&quot;289&quot;/&gt;&lt;/object&gt;&lt;object type=&quot;3&quot; unique_id=&quot;13269&quot;&gt;&lt;property id=&quot;20148&quot; value=&quot;5&quot;/&gt;&lt;property id=&quot;20300&quot; value=&quot;Slide 14 - &amp;quot;Opportunity for Improvement&amp;quot;&quot;/&gt;&lt;property id=&quot;20307&quot; value=&quot;290&quot;/&gt;&lt;/object&gt;&lt;object type=&quot;3&quot; unique_id=&quot;21379&quot;&gt;&lt;property id=&quot;20148&quot; value=&quot;5&quot;/&gt;&lt;property id=&quot;20300&quot; value=&quot;Slide 8 - &amp;quot; CASE has Positive Workforce Involvement &amp;quot;&quot;/&gt;&lt;property id=&quot;20307&quot; value=&quot;295&quot;/&gt;&lt;/object&gt;&lt;object type=&quot;3&quot; unique_id=&quot;21380&quot;&gt;&lt;property id=&quot;20148&quot; value=&quot;5&quot;/&gt;&lt;property id=&quot;20300&quot; value=&quot;Slide 9 - &amp;quot;Promising Practices (Advice)&amp;quot;&quot;/&gt;&lt;property id=&quot;20307&quot; value=&quot;296&quot;/&gt;&lt;/object&gt;&lt;object type=&quot;3&quot; unique_id=&quot;21381&quot;&gt;&lt;property id=&quot;20148&quot; value=&quot;5&quot;/&gt;&lt;property id=&quot;20300&quot; value=&quot;Slide 10 - &amp;quot;Contact Information&amp;quot;&quot;/&gt;&lt;property id=&quot;20307&quot; value=&quot;297&quot;/&gt;&lt;/object&gt;&lt;object type=&quot;3&quot; unique_id=&quot;21382&quot;&gt;&lt;property id=&quot;20148&quot; value=&quot;5&quot;/&gt;&lt;property id=&quot;20300&quot; value=&quot;Slide 11 - &amp;quot;Polling Question&amp;quot;&quot;/&gt;&lt;property id=&quot;20307&quot; value=&quot;307&quot;/&gt;&lt;/object&gt;&lt;object type=&quot;3&quot; unique_id=&quot;21383&quot;&gt;&lt;property id=&quot;20148&quot; value=&quot;5&quot;/&gt;&lt;property id=&quot;20300&quot; value=&quot;Slide 12 - &amp;quot;Presenter&amp;quot;&quot;/&gt;&lt;property id=&quot;20307&quot; value=&quot;292&quot;/&gt;&lt;/object&gt;&lt;object type=&quot;3&quot; unique_id=&quot;21384&quot;&gt;&lt;property id=&quot;20148&quot; value=&quot;5&quot;/&gt;&lt;property id=&quot;20300&quot; value=&quot;Slide 15 - &amp;quot;Leading Improvement through Technology&amp;quot;&quot;/&gt;&lt;property id=&quot;20307&quot; value=&quot;298&quot;/&gt;&lt;/object&gt;&lt;object type=&quot;3&quot; unique_id=&quot;21385&quot;&gt;&lt;property id=&quot;20148&quot; value=&quot;5&quot;/&gt;&lt;property id=&quot;20300&quot; value=&quot;Slide 16 - &amp;quot;Contact Information&amp;quot;&quot;/&gt;&lt;property id=&quot;20307&quot; value=&quot;306&quot;/&gt;&lt;/object&gt;&lt;object type=&quot;3&quot; unique_id=&quot;21386&quot;&gt;&lt;property id=&quot;20148&quot; value=&quot;5&quot;/&gt;&lt;property id=&quot;20300&quot; value=&quot;Slide 17 - &amp;quot;Polling Question&amp;quot;&quot;/&gt;&lt;property id=&quot;20307&quot; value=&quot;308&quot;/&gt;&lt;/object&gt;&lt;object type=&quot;3&quot; unique_id=&quot;21387&quot;&gt;&lt;property id=&quot;20148&quot; value=&quot;5&quot;/&gt;&lt;property id=&quot;20300&quot; value=&quot;Slide 18 - &amp;quot;Presenter&amp;quot;&quot;/&gt;&lt;property id=&quot;20307&quot; value=&quot;301&quot;/&gt;&lt;/object&gt;&lt;object type=&quot;3&quot; unique_id=&quot;21388&quot;&gt;&lt;property id=&quot;20148&quot; value=&quot;5&quot;/&gt;&lt;property id=&quot;20300&quot; value=&quot;Slide 19&quot;/&gt;&lt;property id=&quot;20307&quot; value=&quot;302&quot;/&gt;&lt;/object&gt;&lt;object type=&quot;3&quot; unique_id=&quot;21389&quot;&gt;&lt;property id=&quot;20148&quot; value=&quot;5&quot;/&gt;&lt;property id=&quot;20300&quot; value=&quot;Slide 20&quot;/&gt;&lt;property id=&quot;20307&quot; value=&quot;304&quot;/&gt;&lt;/object&gt;&lt;object type=&quot;3&quot; unique_id=&quot;21390&quot;&gt;&lt;property id=&quot;20148&quot; value=&quot;5&quot;/&gt;&lt;property id=&quot;20300&quot; value=&quot;Slide 21&quot;/&gt;&lt;property id=&quot;20307&quot; value=&quot;303&quot;/&gt;&lt;/object&gt;&lt;object type=&quot;3&quot; unique_id=&quot;21391&quot;&gt;&lt;property id=&quot;20148&quot; value=&quot;5&quot;/&gt;&lt;property id=&quot;20300&quot; value=&quot;Slide 22&quot;/&gt;&lt;property id=&quot;20307&quot; value=&quot;305&quot;/&gt;&lt;/object&gt;&lt;/object&gt;&lt;object type=&quot;8&quot; unique_id=&quot;11410&quot;&gt;&lt;/object&gt;&lt;/object&gt;&lt;/database&gt;"/>
  <p:tag name="SECTOMILLISECCONVERTED" val="1"/>
</p:tagLst>
</file>

<file path=ppt/theme/theme1.xml><?xml version="1.0" encoding="utf-8"?>
<a:theme xmlns:a="http://schemas.openxmlformats.org/drawingml/2006/main" name="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Networking trio design template</Template>
  <TotalTime>0</TotalTime>
  <Words>1042</Words>
  <Application>Microsoft Office PowerPoint</Application>
  <PresentationFormat>On-screen Show (4:3)</PresentationFormat>
  <Paragraphs>288</Paragraphs>
  <Slides>28</Slides>
  <Notes>18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Networking trio design template</vt:lpstr>
      <vt:lpstr>Working with the Public Workforce System</vt:lpstr>
      <vt:lpstr>Moderators</vt:lpstr>
      <vt:lpstr>Here’s what you can expect to get out of this webinar!</vt:lpstr>
      <vt:lpstr>Agenda</vt:lpstr>
      <vt:lpstr>Presenters</vt:lpstr>
      <vt:lpstr>Presenter</vt:lpstr>
      <vt:lpstr>Oregon CASE Consortium</vt:lpstr>
      <vt:lpstr> CASE has Positive Workforce Involvement </vt:lpstr>
      <vt:lpstr>Promising Practices (Advice)</vt:lpstr>
      <vt:lpstr>Contact Information</vt:lpstr>
      <vt:lpstr>Polling Question</vt:lpstr>
      <vt:lpstr>Presenter</vt:lpstr>
      <vt:lpstr>Multi-State Advanced Manufacturing Consortium</vt:lpstr>
      <vt:lpstr>Opportunity for Improvement</vt:lpstr>
      <vt:lpstr>Leading Improvement through Technology</vt:lpstr>
      <vt:lpstr>Contact Information</vt:lpstr>
      <vt:lpstr>Polling Question</vt:lpstr>
      <vt:lpstr>Presenter</vt:lpstr>
      <vt:lpstr>PowerPoint Presentation</vt:lpstr>
      <vt:lpstr>PowerPoint Presentation</vt:lpstr>
      <vt:lpstr>PowerPoint Presentation</vt:lpstr>
      <vt:lpstr>PowerPoint Presentation</vt:lpstr>
      <vt:lpstr>Reminder…</vt:lpstr>
      <vt:lpstr>Resources</vt:lpstr>
      <vt:lpstr>Please enter your questions in the Chat Room! </vt:lpstr>
      <vt:lpstr>Speakers’ Contact Information</vt:lpstr>
      <vt:lpstr>Look for upcoming Webinars in this series!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2009-09-02T19:35:42Z</dcterms:created>
  <dcterms:modified xsi:type="dcterms:W3CDTF">2014-04-17T14:40:37Z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TC102413891033</vt:lpwstr>
  </property>
</Properties>
</file>