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58" r:id="rId6"/>
    <p:sldId id="274" r:id="rId7"/>
    <p:sldId id="275" r:id="rId8"/>
    <p:sldId id="268" r:id="rId9"/>
    <p:sldId id="269" r:id="rId10"/>
  </p:sldIdLst>
  <p:sldSz cx="9144000" cy="6858000" type="screen4x3"/>
  <p:notesSz cx="7077075" cy="9363075"/>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Payne" initials="J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5097" autoAdjust="0"/>
  </p:normalViewPr>
  <p:slideViewPr>
    <p:cSldViewPr snapToGrid="0">
      <p:cViewPr>
        <p:scale>
          <a:sx n="70" d="100"/>
          <a:sy n="70" d="100"/>
        </p:scale>
        <p:origin x="1114" y="274"/>
      </p:cViewPr>
      <p:guideLst>
        <p:guide orient="horz" pos="2160"/>
        <p:guide pos="2880"/>
      </p:guideLst>
    </p:cSldViewPr>
  </p:slideViewPr>
  <p:notesTextViewPr>
    <p:cViewPr>
      <p:scale>
        <a:sx n="3" d="2"/>
        <a:sy n="3" d="2"/>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0FBD6B5-AD14-4D41-8A0D-AFF5136F4E09}" type="datetimeFigureOut">
              <a:rPr lang="en-US" smtClean="0"/>
              <a:t>2/3/2017</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A0118022-50D0-43CE-B9C3-944277464A3B}" type="slidenum">
              <a:rPr lang="en-US" smtClean="0"/>
              <a:t>‹#›</a:t>
            </a:fld>
            <a:endParaRPr lang="en-US" dirty="0"/>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Bruce</a:t>
            </a:r>
            <a:r>
              <a:rPr lang="en-US" dirty="0"/>
              <a:t> - Welcome to the WorkforceGPS ETA Grantee Products Collection.  This short presentation describes how</a:t>
            </a:r>
            <a:r>
              <a:rPr lang="en-US" baseline="0" dirty="0"/>
              <a:t> this collection of resources</a:t>
            </a:r>
            <a:r>
              <a:rPr lang="en-US" dirty="0"/>
              <a:t> meets the needs of the workforce development system and ETA Grantees.  It provides users with access to a carefully curated group of products, tools, and deliverables produced from a wide range of ETA-funded</a:t>
            </a:r>
            <a:r>
              <a:rPr lang="en-US" baseline="0" dirty="0"/>
              <a:t> sources, both discretionary and formula-funded, </a:t>
            </a:r>
            <a:r>
              <a:rPr lang="en-US" b="1" dirty="0">
                <a:solidFill>
                  <a:schemeClr val="accent6"/>
                </a:solidFill>
              </a:rPr>
              <a:t>as well as resources from partner agencies to ETA</a:t>
            </a:r>
            <a:r>
              <a:rPr lang="en-US" dirty="0">
                <a:solidFill>
                  <a:srgbClr val="FF0000"/>
                </a:solidFill>
              </a:rPr>
              <a:t>. </a:t>
            </a:r>
            <a:r>
              <a:rPr lang="en-US" baseline="0" dirty="0"/>
              <a:t>The purpose of this resource is to enable others in the workforce development community to learn and benefit from the experience of these initiatives.  In the long term, it also has the potential to maximize the efficiency and impact of future investments in similar programs and initiatives. </a:t>
            </a:r>
          </a:p>
          <a:p>
            <a:pPr defTabSz="939363">
              <a:defRPr/>
            </a:pPr>
            <a:endParaRPr lang="en-US" baseline="0" dirty="0">
              <a:highlight>
                <a:srgbClr val="FFFF00"/>
              </a:highlight>
            </a:endParaRPr>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a:t>
            </a:fld>
            <a:endParaRPr lang="en-US" dirty="0"/>
          </a:p>
        </p:txBody>
      </p:sp>
    </p:spTree>
    <p:extLst>
      <p:ext uri="{BB962C8B-B14F-4D97-AF65-F5344CB8AC3E}">
        <p14:creationId xmlns:p14="http://schemas.microsoft.com/office/powerpoint/2010/main" val="387418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a:t>Lois</a:t>
            </a:r>
            <a:r>
              <a:rPr lang="en-US" dirty="0"/>
              <a:t> –To maximize the return on investment for both ETA and the workforce development community of interest, the resources available on the Grantee Products page align with current ETA priorities</a:t>
            </a:r>
            <a:r>
              <a:rPr lang="en-US" baseline="0" dirty="0"/>
              <a:t> as delineated in this slide. This list of priorities will evolve over time to reflect future grant program and policy initiatives, as well as address user feedback and requests for specific resources received from you, the user community. </a:t>
            </a: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dirty="0"/>
          </a:p>
        </p:txBody>
      </p:sp>
    </p:spTree>
    <p:extLst>
      <p:ext uri="{BB962C8B-B14F-4D97-AF65-F5344CB8AC3E}">
        <p14:creationId xmlns:p14="http://schemas.microsoft.com/office/powerpoint/2010/main" val="40193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Lois</a:t>
            </a:r>
            <a:r>
              <a:rPr lang="en-US" dirty="0"/>
              <a:t> – The ETA Grantee Products Page enables users to browse by, activities</a:t>
            </a:r>
            <a:r>
              <a:rPr lang="en-US" baseline="0" dirty="0"/>
              <a:t> and </a:t>
            </a:r>
            <a:r>
              <a:rPr lang="en-US" dirty="0"/>
              <a:t>topics, targeted populations, grant programs and funding sources, and industry sectors.</a:t>
            </a:r>
            <a:r>
              <a:rPr lang="en-US" baseline="0" dirty="0"/>
              <a:t>  There is a also a keyword search option where the user can enter key words to locate corresponding resources.  This organization facilitates the search function and provides users with access to multiple filters for a broad range of workforce development resources and initiatives.  </a:t>
            </a:r>
            <a:endParaRPr lang="en-US" dirty="0"/>
          </a:p>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3</a:t>
            </a:fld>
            <a:endParaRPr lang="en-US" dirty="0"/>
          </a:p>
        </p:txBody>
      </p:sp>
    </p:spTree>
    <p:extLst>
      <p:ext uri="{BB962C8B-B14F-4D97-AF65-F5344CB8AC3E}">
        <p14:creationId xmlns:p14="http://schemas.microsoft.com/office/powerpoint/2010/main" val="40193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Lois</a:t>
            </a:r>
            <a:r>
              <a:rPr lang="en-US" dirty="0"/>
              <a:t> - The</a:t>
            </a:r>
            <a:r>
              <a:rPr lang="en-US" baseline="0" dirty="0"/>
              <a:t> Grantee Product Type section is a strong example of the focus of this initiative to meet the needs of the workforce development community of interest.  Products are organized in the six product areas shown here, to facilitate the searching so that users can find what they need as quickly as possible.  For example, if they are charged with promoting a new initiative, the outreach materials dropdown menu contains an array of flyers, </a:t>
            </a:r>
            <a:r>
              <a:rPr lang="en-US" b="1" baseline="0" dirty="0"/>
              <a:t>newspaper</a:t>
            </a:r>
            <a:r>
              <a:rPr lang="en-US" baseline="0" dirty="0"/>
              <a:t> ads, </a:t>
            </a:r>
            <a:r>
              <a:rPr lang="en-US" b="0" baseline="0" dirty="0"/>
              <a:t>brochures and similar products </a:t>
            </a:r>
            <a:r>
              <a:rPr lang="en-US" baseline="0" dirty="0"/>
              <a:t>that can be adapted to meet the needs of individual users.  Similarly, those charged with developing curricula and course materials in a particular subject area can benefit and adapt from the work of grantees that have already successfully developed such resources.  </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a:t>
            </a:fld>
            <a:endParaRPr lang="en-US" dirty="0"/>
          </a:p>
        </p:txBody>
      </p:sp>
    </p:spTree>
    <p:extLst>
      <p:ext uri="{BB962C8B-B14F-4D97-AF65-F5344CB8AC3E}">
        <p14:creationId xmlns:p14="http://schemas.microsoft.com/office/powerpoint/2010/main" val="40193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Bruce</a:t>
            </a:r>
            <a:r>
              <a:rPr lang="en-US" dirty="0"/>
              <a:t> – In summary, WorkforceGPS</a:t>
            </a:r>
            <a:r>
              <a:rPr lang="en-US" baseline="0" dirty="0"/>
              <a:t> is here to help you and others in the workforce development community to address common grant and project implementation challenges without reinventing the wheel.  ETA has harvested promising practices and resources emanating from a broad array of ETA discretionary formula-funded </a:t>
            </a:r>
            <a:r>
              <a:rPr lang="en-US" b="0" baseline="0" dirty="0"/>
              <a:t>and partner agency </a:t>
            </a:r>
            <a:r>
              <a:rPr lang="en-US" baseline="0" dirty="0"/>
              <a:t>grant programs to produce this initial portfolio of grantee products.   Working together, ETA and its partners can collaboratively maximize the return on investment of federal funds by leveraging this bounty of products to strengthen, support and address their workforce development initiatives, priorities and challenges.</a:t>
            </a:r>
          </a:p>
          <a:p>
            <a:endParaRPr lang="en-US" baseline="0" dirty="0"/>
          </a:p>
          <a:p>
            <a:r>
              <a:rPr lang="en-US" baseline="0" dirty="0"/>
              <a:t>We welcome your feedback.  Please contact us at support@workforcegps.org to share your comments and observations.  Thank you </a:t>
            </a: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5</a:t>
            </a:fld>
            <a:endParaRPr lang="en-US" dirty="0"/>
          </a:p>
        </p:txBody>
      </p:sp>
    </p:spTree>
    <p:extLst>
      <p:ext uri="{BB962C8B-B14F-4D97-AF65-F5344CB8AC3E}">
        <p14:creationId xmlns:p14="http://schemas.microsoft.com/office/powerpoint/2010/main" val="290430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dirty="0"/>
          </a:p>
        </p:txBody>
      </p:sp>
    </p:spTree>
    <p:extLst>
      <p:ext uri="{BB962C8B-B14F-4D97-AF65-F5344CB8AC3E}">
        <p14:creationId xmlns:p14="http://schemas.microsoft.com/office/powerpoint/2010/main" val="336685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2.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image" Target="../media/image1.pn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5.png"/><Relationship Id="rId4" Type="http://schemas.openxmlformats.org/officeDocument/2006/relationships/tags" Target="../tags/tag31.xml"/><Relationship Id="rId9"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5.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r>
              <a:rPr lang="en-US" sz="1050" b="0" baseline="0" dirty="0">
                <a:latin typeface="Arial" panose="020B0604020202020204" pitchFamily="34" charset="0"/>
                <a:cs typeface="Arial" panose="020B0604020202020204" pitchFamily="34" charset="0"/>
              </a:rPr>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r>
              <a:rPr lang="en-US" sz="1050" b="1" baseline="0" dirty="0">
                <a:latin typeface="Arial" panose="020B0604020202020204" pitchFamily="34" charset="0"/>
                <a:cs typeface="Arial" panose="020B0604020202020204" pitchFamily="34" charset="0"/>
              </a:rPr>
              <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10">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custDataLst>
              <p:tags r:id="rId1"/>
            </p:custDataLst>
          </p:nvPr>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custDataLst>
              <p:tags r:id="rId2"/>
            </p:custDataLst>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custDataLst>
              <p:tags r:id="rId3"/>
            </p:custDataLst>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custDataLst>
              <p:tags r:id="rId4"/>
            </p:custDataLst>
          </p:nvPr>
        </p:nvGrpSpPr>
        <p:grpSpPr>
          <a:xfrm>
            <a:off x="728807" y="6200285"/>
            <a:ext cx="3460479" cy="590826"/>
            <a:chOff x="3197079" y="5516217"/>
            <a:chExt cx="3460479" cy="590826"/>
          </a:xfrm>
        </p:grpSpPr>
        <p:pic>
          <p:nvPicPr>
            <p:cNvPr id="4" name="Picture 3"/>
            <p:cNvPicPr>
              <a:picLocks noChangeAspect="1"/>
            </p:cNvPicPr>
            <p:nvPr userDrawn="1"/>
          </p:nvPicPr>
          <p:blipFill>
            <a:blip r:embed="rId12"/>
            <a:stretch>
              <a:fillRect/>
            </a:stretch>
          </p:blipFill>
          <p:spPr>
            <a:xfrm>
              <a:off x="3197079" y="5516217"/>
              <a:ext cx="590826" cy="590826"/>
            </a:xfrm>
            <a:prstGeom prst="rect">
              <a:avLst/>
            </a:prstGeom>
          </p:spPr>
        </p:pic>
        <p:sp>
          <p:nvSpPr>
            <p:cNvPr id="9" name="TextBox 8"/>
            <p:cNvSpPr txBox="1"/>
            <p:nvPr userDrawn="1">
              <p:custDataLst>
                <p:tags r:id="rId8"/>
              </p:custDataLst>
            </p:nvPr>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13"/>
          <a:srcRect r="12034"/>
          <a:stretch/>
        </p:blipFill>
        <p:spPr>
          <a:xfrm>
            <a:off x="4854453" y="567"/>
            <a:ext cx="4289548" cy="6857433"/>
          </a:xfrm>
          <a:prstGeom prst="rect">
            <a:avLst/>
          </a:prstGeom>
        </p:spPr>
      </p:pic>
      <p:sp>
        <p:nvSpPr>
          <p:cNvPr id="17" name="TextBox 16"/>
          <p:cNvSpPr txBox="1"/>
          <p:nvPr userDrawn="1">
            <p:custDataLst>
              <p:tags r:id="rId5"/>
            </p:custDataLst>
          </p:nvPr>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custDataLst>
              <p:tags r:id="rId6"/>
            </p:custDataLst>
          </p:nvPr>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February 3,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custDataLst>
              <p:tags r:id="rId7"/>
            </p:custDataLst>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custDataLst>
              <p:tags r:id="rId2"/>
            </p:custDataLst>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custDataLst>
              <p:tags r:id="rId3"/>
            </p:custDataLst>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custDataLst>
              <p:tags r:id="rId4"/>
            </p:custDataLst>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custDataLst>
              <p:tags r:id="rId5"/>
            </p:custDataLst>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9"/>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custDataLst>
              <p:tags r:id="rId6"/>
            </p:custDataLst>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custDataLst>
              <p:tags r:id="rId7"/>
            </p:custDataLst>
          </p:nvPr>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custDataLst>
              <p:tags r:id="rId1"/>
            </p:custDataLst>
          </p:nvPr>
        </p:nvPicPr>
        <p:blipFill>
          <a:blip r:embed="rId3"/>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custDataLst>
                <p:tags r:id="rId10"/>
              </p:custDataLst>
            </p:nvPr>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custDataLst>
                <p:tags r:id="rId11"/>
              </p:custDataLst>
            </p:nvPr>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custDataLst>
              <p:tags r:id="rId2"/>
            </p:custDataLst>
          </p:nvPr>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custDataLst>
              <p:tags r:id="rId3"/>
            </p:custDataLst>
          </p:nvPr>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14"/>
          <a:srcRect r="66253"/>
          <a:stretch/>
        </p:blipFill>
        <p:spPr>
          <a:xfrm>
            <a:off x="7498391" y="567"/>
            <a:ext cx="1645609" cy="6857433"/>
          </a:xfrm>
          <a:prstGeom prst="rect">
            <a:avLst/>
          </a:prstGeom>
          <a:effectLst/>
        </p:spPr>
      </p:pic>
      <p:sp>
        <p:nvSpPr>
          <p:cNvPr id="3" name="Content Placeholder 2"/>
          <p:cNvSpPr>
            <a:spLocks noGrp="1"/>
          </p:cNvSpPr>
          <p:nvPr userDrawn="1">
            <p:ph idx="1"/>
            <p:custDataLst>
              <p:tags r:id="rId4"/>
            </p:custDataLst>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custDataLst>
                <p:tags r:id="rId8"/>
              </p:custDataLst>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custDataLst>
                <p:tags r:id="rId9"/>
              </p:custDataLst>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custDataLst>
              <p:tags r:id="rId5"/>
            </p:custDataLst>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custDataLst>
                <p:tags r:id="rId6"/>
              </p:custDataLst>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custDataLst>
                <p:tags r:id="rId7"/>
              </p:custDataLst>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33">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custDataLst>
              <p:tags r:id="rId26"/>
            </p:custDataLst>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27"/>
            </p:custDataLst>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34"/>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custDataLst>
                <p:tags r:id="rId31"/>
              </p:custDataLst>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custDataLst>
                <p:tags r:id="rId32"/>
              </p:custDataLst>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custDataLst>
              <p:tags r:id="rId28"/>
            </p:custDataLst>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custDataLst>
                <p:tags r:id="rId29"/>
              </p:custDataLst>
            </p:nvPr>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custDataLst>
                <p:tags r:id="rId30"/>
              </p:custDataLst>
            </p:nvPr>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iming>
    <p:tnLst>
      <p:par>
        <p:cTn id="1" dur="indefinite" restart="never" nodeType="tmRoot"/>
      </p:par>
    </p:tnLst>
  </p:timing>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7.xml"/><Relationship Id="rId7" Type="http://schemas.openxmlformats.org/officeDocument/2006/relationships/image" Target="../media/image1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mailto:support@workforcegps.org?subject=Request%20for%20Assistance%20with%20WFGPS" TargetMode="External"/><Relationship Id="rId5" Type="http://schemas.openxmlformats.org/officeDocument/2006/relationships/notesSlide" Target="../notesSlides/notesSlide5.xml"/><Relationship Id="rId4"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32981" y="1280052"/>
            <a:ext cx="5693065" cy="1470025"/>
          </a:xfrm>
        </p:spPr>
        <p:txBody>
          <a:bodyPr/>
          <a:lstStyle/>
          <a:p>
            <a:r>
              <a:rPr lang="en-US" dirty="0"/>
              <a:t>ETA Grantee Products</a:t>
            </a:r>
          </a:p>
        </p:txBody>
      </p:sp>
      <p:sp>
        <p:nvSpPr>
          <p:cNvPr id="3" name="Subtitle 2"/>
          <p:cNvSpPr>
            <a:spLocks noGrp="1"/>
          </p:cNvSpPr>
          <p:nvPr>
            <p:ph type="subTitle" idx="1"/>
            <p:custDataLst>
              <p:tags r:id="rId3"/>
            </p:custDataLst>
          </p:nvPr>
        </p:nvSpPr>
        <p:spPr>
          <a:xfrm>
            <a:off x="326660" y="2804462"/>
            <a:ext cx="5024782" cy="1326340"/>
          </a:xfrm>
        </p:spPr>
        <p:txBody>
          <a:bodyPr>
            <a:normAutofit lnSpcReduction="10000"/>
          </a:bodyPr>
          <a:lstStyle/>
          <a:p>
            <a:r>
              <a:rPr lang="en-US" dirty="0"/>
              <a:t>Available Resources for You to Save Time and Money</a:t>
            </a:r>
          </a:p>
        </p:txBody>
      </p:sp>
      <p:sp>
        <p:nvSpPr>
          <p:cNvPr id="6" name="Text Placeholder 5"/>
          <p:cNvSpPr>
            <a:spLocks noGrp="1"/>
          </p:cNvSpPr>
          <p:nvPr>
            <p:ph type="body" sz="half" idx="12"/>
            <p:custDataLst>
              <p:tags r:id="rId4"/>
            </p:custDataLst>
          </p:nvPr>
        </p:nvSpPr>
        <p:spPr/>
        <p:txBody>
          <a:bodyPr/>
          <a:lstStyle/>
          <a:p>
            <a:r>
              <a:rPr lang="en-US" dirty="0">
                <a:latin typeface="Franklin Gothic Medium" panose="020B0603020102020204" pitchFamily="34" charset="0"/>
              </a:rPr>
              <a:t>The WorkforceGPS Team</a:t>
            </a:r>
          </a:p>
        </p:txBody>
      </p:sp>
    </p:spTree>
    <p:custDataLst>
      <p:tags r:id="rId1"/>
    </p:custDataLst>
    <p:extLst>
      <p:ext uri="{BB962C8B-B14F-4D97-AF65-F5344CB8AC3E}">
        <p14:creationId xmlns:p14="http://schemas.microsoft.com/office/powerpoint/2010/main" val="403076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ETA Grantee Products Focus</a:t>
            </a:r>
          </a:p>
        </p:txBody>
      </p:sp>
      <p:sp>
        <p:nvSpPr>
          <p:cNvPr id="3" name="Content Placeholder 2"/>
          <p:cNvSpPr>
            <a:spLocks noGrp="1"/>
          </p:cNvSpPr>
          <p:nvPr>
            <p:ph idx="1"/>
            <p:custDataLst>
              <p:tags r:id="rId3"/>
            </p:custDataLst>
          </p:nvPr>
        </p:nvSpPr>
        <p:spPr>
          <a:xfrm>
            <a:off x="119270" y="991982"/>
            <a:ext cx="7991060" cy="5051010"/>
          </a:xfrm>
        </p:spPr>
        <p:txBody>
          <a:bodyPr>
            <a:noAutofit/>
          </a:bodyPr>
          <a:lstStyle/>
          <a:p>
            <a:pPr lvl="0"/>
            <a:r>
              <a:rPr lang="en-US" sz="2400" dirty="0"/>
              <a:t>Resources saved in the Grantee Products page align with current ETA priorities:</a:t>
            </a:r>
          </a:p>
          <a:p>
            <a:pPr marL="685800" lvl="1">
              <a:spcAft>
                <a:spcPts val="1800"/>
              </a:spcAft>
            </a:pPr>
            <a:r>
              <a:rPr lang="en-US" sz="2000" dirty="0"/>
              <a:t>Sector Strategies</a:t>
            </a:r>
          </a:p>
          <a:p>
            <a:pPr marL="685800" lvl="1">
              <a:spcAft>
                <a:spcPts val="1800"/>
              </a:spcAft>
            </a:pPr>
            <a:r>
              <a:rPr lang="en-US" sz="2000" dirty="0"/>
              <a:t>Employer Engagement</a:t>
            </a:r>
          </a:p>
          <a:p>
            <a:pPr marL="685800" lvl="1">
              <a:spcAft>
                <a:spcPts val="1800"/>
              </a:spcAft>
            </a:pPr>
            <a:r>
              <a:rPr lang="en-US" sz="2000" dirty="0"/>
              <a:t>Apprenticeship/Work-Based Learning</a:t>
            </a:r>
          </a:p>
          <a:p>
            <a:pPr marL="685800" lvl="1">
              <a:spcAft>
                <a:spcPts val="1800"/>
              </a:spcAft>
            </a:pPr>
            <a:r>
              <a:rPr lang="en-US" sz="2000" dirty="0"/>
              <a:t>Real-Time Labor Market Information</a:t>
            </a:r>
          </a:p>
          <a:p>
            <a:pPr marL="685800" lvl="1">
              <a:spcAft>
                <a:spcPts val="1800"/>
              </a:spcAft>
            </a:pPr>
            <a:r>
              <a:rPr lang="en-US" sz="2000" dirty="0"/>
              <a:t>Partnerships</a:t>
            </a:r>
          </a:p>
          <a:p>
            <a:pPr marL="685800" lvl="1">
              <a:spcAft>
                <a:spcPts val="1800"/>
              </a:spcAft>
            </a:pPr>
            <a:r>
              <a:rPr lang="en-US" sz="2000" dirty="0"/>
              <a:t>Career Pathways</a:t>
            </a:r>
          </a:p>
          <a:p>
            <a:pPr marL="685800" lvl="1">
              <a:spcAft>
                <a:spcPts val="1800"/>
              </a:spcAft>
            </a:pPr>
            <a:r>
              <a:rPr lang="en-US" sz="2000" dirty="0"/>
              <a:t>Performance Management</a:t>
            </a:r>
          </a:p>
          <a:p>
            <a:pPr marL="685800" lvl="1"/>
            <a:r>
              <a:rPr lang="en-US" sz="2000" dirty="0"/>
              <a:t>Skills Gaps</a:t>
            </a:r>
          </a:p>
        </p:txBody>
      </p:sp>
    </p:spTree>
    <p:custDataLst>
      <p:tags r:id="rId1"/>
    </p:custDataLst>
    <p:extLst>
      <p:ext uri="{BB962C8B-B14F-4D97-AF65-F5344CB8AC3E}">
        <p14:creationId xmlns:p14="http://schemas.microsoft.com/office/powerpoint/2010/main" val="242374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a:t>ETA GRANTEE PRODUCTS PAGE:  </a:t>
            </a:r>
            <a:br>
              <a:rPr lang="en-US" dirty="0"/>
            </a:br>
            <a:r>
              <a:rPr lang="en-US" dirty="0"/>
              <a:t>HOW ARE THEY ORGANIZED?</a:t>
            </a:r>
          </a:p>
        </p:txBody>
      </p:sp>
      <p:pic>
        <p:nvPicPr>
          <p:cNvPr id="3" name="Picture 2"/>
          <p:cNvPicPr>
            <a:picLocks noChangeAspect="1"/>
          </p:cNvPicPr>
          <p:nvPr/>
        </p:nvPicPr>
        <p:blipFill rotWithShape="1">
          <a:blip r:embed="rId5"/>
          <a:srcRect l="62861" t="13007" r="13371" b="7051"/>
          <a:stretch/>
        </p:blipFill>
        <p:spPr>
          <a:xfrm>
            <a:off x="0" y="-1"/>
            <a:ext cx="9144000" cy="6858001"/>
          </a:xfrm>
          <a:prstGeom prst="rect">
            <a:avLst/>
          </a:prstGeom>
        </p:spPr>
      </p:pic>
    </p:spTree>
    <p:custDataLst>
      <p:tags r:id="rId1"/>
    </p:custDataLst>
    <p:extLst>
      <p:ext uri="{BB962C8B-B14F-4D97-AF65-F5344CB8AC3E}">
        <p14:creationId xmlns:p14="http://schemas.microsoft.com/office/powerpoint/2010/main" val="63636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2"/>
            <a:ext cx="9144000" cy="870857"/>
          </a:xfrm>
        </p:spPr>
        <p:txBody>
          <a:bodyPr>
            <a:normAutofit fontScale="90000"/>
          </a:bodyPr>
          <a:lstStyle/>
          <a:p>
            <a:r>
              <a:rPr lang="en-US" dirty="0"/>
              <a:t>ETA GRANTEE PRODUCTS PAGE:  </a:t>
            </a:r>
            <a:br>
              <a:rPr lang="en-US" dirty="0"/>
            </a:br>
            <a:r>
              <a:rPr lang="en-US" dirty="0"/>
              <a:t>HOW ARE THEY ORGANIZED?</a:t>
            </a:r>
          </a:p>
        </p:txBody>
      </p:sp>
      <p:sp>
        <p:nvSpPr>
          <p:cNvPr id="11" name="Rectangle 10"/>
          <p:cNvSpPr/>
          <p:nvPr>
            <p:custDataLst>
              <p:tags r:id="rId3"/>
            </p:custDataLst>
          </p:nvPr>
        </p:nvSpPr>
        <p:spPr>
          <a:xfrm>
            <a:off x="0" y="-2"/>
            <a:ext cx="9144000" cy="8708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7"/>
          <a:srcRect l="62867" t="10865" r="13750" b="34967"/>
          <a:stretch/>
        </p:blipFill>
        <p:spPr>
          <a:xfrm>
            <a:off x="0" y="682123"/>
            <a:ext cx="9144000" cy="6175877"/>
          </a:xfrm>
          <a:prstGeom prst="rect">
            <a:avLst/>
          </a:prstGeom>
        </p:spPr>
      </p:pic>
      <p:pic>
        <p:nvPicPr>
          <p:cNvPr id="7" name="Picture 6" descr="wrfgps-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6714" y="188729"/>
            <a:ext cx="1458686" cy="493394"/>
          </a:xfrm>
          <a:prstGeom prst="rect">
            <a:avLst/>
          </a:prstGeom>
        </p:spPr>
      </p:pic>
      <p:sp>
        <p:nvSpPr>
          <p:cNvPr id="8" name="Title 1"/>
          <p:cNvSpPr txBox="1">
            <a:spLocks/>
          </p:cNvSpPr>
          <p:nvPr>
            <p:custDataLst>
              <p:tags r:id="rId4"/>
            </p:custDataLst>
          </p:nvPr>
        </p:nvSpPr>
        <p:spPr>
          <a:xfrm>
            <a:off x="0" y="-1"/>
            <a:ext cx="9144000" cy="870857"/>
          </a:xfrm>
          <a:prstGeom prst="rect">
            <a:avLst/>
          </a:prstGeom>
        </p:spPr>
        <p:txBody>
          <a:bodyPr vert="horz" lIns="91440" tIns="45720" rIns="91440" bIns="45720" rtlCol="0" anchor="ctr">
            <a:normAutofit fontScale="97500"/>
          </a:bodyPr>
          <a:lstStyle>
            <a:lvl1pPr algn="l" defTabSz="457200" rtl="0" eaLnBrk="1" latinLnBrk="0" hangingPunct="1">
              <a:lnSpc>
                <a:spcPct val="85000"/>
              </a:lnSpc>
              <a:spcBef>
                <a:spcPct val="0"/>
              </a:spcBef>
              <a:buNone/>
              <a:defRPr sz="3800" b="0" i="0" u="none" kern="1200" cap="small" spc="40" baseline="0">
                <a:gradFill flip="none" rotWithShape="1">
                  <a:gsLst>
                    <a:gs pos="0">
                      <a:srgbClr val="004874"/>
                    </a:gs>
                    <a:gs pos="100000">
                      <a:srgbClr val="041F36"/>
                    </a:gs>
                  </a:gsLst>
                  <a:lin ang="5400000" scaled="1"/>
                  <a:tileRect/>
                </a:gradFill>
                <a:latin typeface="Franklin Gothic Medium" panose="020B0603020102020204" pitchFamily="34" charset="0"/>
                <a:ea typeface="+mj-ea"/>
                <a:cs typeface="Franklin Gothic Medium" panose="020B0603020102020204" pitchFamily="34" charset="0"/>
              </a:defRPr>
            </a:lvl1pPr>
          </a:lstStyle>
          <a:p>
            <a:endParaRPr lang="en-US" dirty="0"/>
          </a:p>
        </p:txBody>
      </p:sp>
      <p:pic>
        <p:nvPicPr>
          <p:cNvPr id="12" name="Picture 11"/>
          <p:cNvPicPr>
            <a:picLocks noChangeAspect="1"/>
          </p:cNvPicPr>
          <p:nvPr/>
        </p:nvPicPr>
        <p:blipFill rotWithShape="1">
          <a:blip r:embed="rId7"/>
          <a:srcRect l="63869" t="43837" r="25775" b="43369"/>
          <a:stretch/>
        </p:blipFill>
        <p:spPr>
          <a:xfrm>
            <a:off x="391886" y="4441371"/>
            <a:ext cx="4049485" cy="1458686"/>
          </a:xfrm>
          <a:prstGeom prst="rect">
            <a:avLst/>
          </a:prstGeom>
        </p:spPr>
      </p:pic>
    </p:spTree>
    <p:custDataLst>
      <p:tags r:id="rId1"/>
    </p:custDataLst>
    <p:extLst>
      <p:ext uri="{BB962C8B-B14F-4D97-AF65-F5344CB8AC3E}">
        <p14:creationId xmlns:p14="http://schemas.microsoft.com/office/powerpoint/2010/main" val="67707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42" presetClass="path" presetSubtype="0" accel="50000" decel="50000" fill="hold" nodeType="withEffect">
                                  <p:stCondLst>
                                    <p:cond delay="0"/>
                                  </p:stCondLst>
                                  <p:childTnLst>
                                    <p:animMotion origin="layout" path="M 3.88889E-6 4.81481E-6 L 0.08576 -0.03658 " pathEditMode="relative" rAng="0" ptsTypes="AA">
                                      <p:cBhvr>
                                        <p:cTn id="8" dur="2000" fill="hold"/>
                                        <p:tgtEl>
                                          <p:spTgt spid="12"/>
                                        </p:tgtEl>
                                        <p:attrNameLst>
                                          <p:attrName>ppt_x</p:attrName>
                                          <p:attrName>ppt_y</p:attrName>
                                        </p:attrNameLst>
                                      </p:cBhvr>
                                      <p:rCtr x="4288" y="-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01633" y="4403835"/>
            <a:ext cx="5095324" cy="566738"/>
          </a:xfrm>
        </p:spPr>
        <p:txBody>
          <a:bodyPr>
            <a:normAutofit fontScale="90000"/>
          </a:bodyPr>
          <a:lstStyle/>
          <a:p>
            <a:r>
              <a:rPr lang="en-US" dirty="0"/>
              <a:t>For more information or questions regarding grantee products</a:t>
            </a:r>
            <a:br>
              <a:rPr lang="en-US" dirty="0"/>
            </a:br>
            <a:r>
              <a:rPr lang="en-US" dirty="0"/>
              <a:t>please  contact the WorkforceGPS Help Desk: </a:t>
            </a:r>
            <a:r>
              <a:rPr lang="en-US" dirty="0">
                <a:hlinkClick r:id="rId6"/>
              </a:rPr>
              <a:t>support@workforcegps.org</a:t>
            </a:r>
            <a:endParaRPr lang="en-US" dirty="0"/>
          </a:p>
        </p:txBody>
      </p:sp>
      <p:sp>
        <p:nvSpPr>
          <p:cNvPr id="19" name="Text Placeholder 18"/>
          <p:cNvSpPr>
            <a:spLocks noGrp="1"/>
          </p:cNvSpPr>
          <p:nvPr>
            <p:ph type="body" sz="quarter" idx="12"/>
            <p:custDataLst>
              <p:tags r:id="rId3"/>
            </p:custDataLst>
          </p:nvPr>
        </p:nvSpPr>
        <p:spPr>
          <a:xfrm>
            <a:off x="1317072" y="5051298"/>
            <a:ext cx="4865614" cy="45719"/>
          </a:xfrm>
        </p:spPr>
        <p:txBody>
          <a:bodyPr/>
          <a:lstStyle/>
          <a:p>
            <a:endParaRPr lang="en-US" dirty="0"/>
          </a:p>
        </p:txBody>
      </p:sp>
    </p:spTree>
    <p:custDataLst>
      <p:tags r:id="rId1"/>
    </p:custDataLst>
    <p:extLst>
      <p:ext uri="{BB962C8B-B14F-4D97-AF65-F5344CB8AC3E}">
        <p14:creationId xmlns:p14="http://schemas.microsoft.com/office/powerpoint/2010/main" val="182510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Grantee_Products_Page_Webcast&quot;/&gt;&lt;property id=&quot;20148&quot; value=&quot;5&quot;/&gt;&lt;property id=&quot;20184&quot; value=&quot;7&quot;/&gt;&lt;property id=&quot;20224&quot; value=&quot;C:\Users\Gary\Desktop\Project\WFGPS\Tutorials\Grantee Products Search Video\Webcast_Draft&quot;/&gt;&lt;property id=&quot;20250&quot; value=&quot;0&quot;/&gt;&lt;property id=&quot;20251&quot; value=&quot;1&quot;/&gt;&lt;property id=&quot;20259&quot; value=&quot;0&quot;/&gt;&lt;property id=&quot;20263&quot; value=&quot;1&quot;/&gt;&lt;property id=&quot;20264&quot; value=&quot;1&quot;/&gt;&lt;object type=&quot;2&quot; unique_id=&quot;10676&quot;&gt;&lt;object type=&quot;3&quot; unique_id=&quot;10678&quot;&gt;&lt;property id=&quot;20148&quot; value=&quot;5&quot;/&gt;&lt;property id=&quot;20300&quot; value=&quot;Slide 1 - &amp;quot;ETA Grantee Products&amp;quot;&quot;/&gt;&lt;property id=&quot;20307&quot; value=&quot;256&quot;/&gt;&lt;property id=&quot;20309&quot; value=&quot;-1&quot;/&gt;&lt;/object&gt;&lt;object type=&quot;3&quot; unique_id=&quot;10686&quot;&gt;&lt;property id=&quot;20148&quot; value=&quot;5&quot;/&gt;&lt;property id=&quot;20300&quot; value=&quot;Slide 2 - &amp;quot;ETA Grantee Products Focus&amp;quot;&quot;/&gt;&lt;property id=&quot;20307&quot; value=&quot;258&quot;/&gt;&lt;property id=&quot;20309&quot; value=&quot;-1&quot;/&gt;&lt;/object&gt;&lt;object type=&quot;3&quot; unique_id=&quot;10692&quot;&gt;&lt;property id=&quot;20148&quot; value=&quot;5&quot;/&gt;&lt;property id=&quot;20300&quot; value=&quot;Slide 5 - &amp;quot;For more information or questions regarding grantee products please  contact the WorkforceGPS Help Desk: support@wo&quot;/&gt;&lt;property id=&quot;20307&quot; value=&quot;268&quot;/&gt;&lt;property id=&quot;20309&quot; value=&quot;-1&quot;/&gt;&lt;/object&gt;&lt;object type=&quot;3&quot; unique_id=&quot;10693&quot;&gt;&lt;property id=&quot;20148&quot; value=&quot;5&quot;/&gt;&lt;property id=&quot;20300&quot; value=&quot;Slide 6&quot;/&gt;&lt;property id=&quot;20307&quot; value=&quot;269&quot;/&gt;&lt;property id=&quot;20309&quot; value=&quot;-1&quot;/&gt;&lt;/object&gt;&lt;object type=&quot;3&quot; unique_id=&quot;21438&quot;&gt;&lt;property id=&quot;20148&quot; value=&quot;5&quot;/&gt;&lt;property id=&quot;20300&quot; value=&quot;Slide 3 - &amp;quot;ETA GRANTEE PRODUCTS PAGE:   HOW ARE THEY ORGANIZED?&amp;quot;&quot;/&gt;&lt;property id=&quot;20307&quot; value=&quot;274&quot;/&gt;&lt;property id=&quot;20309&quot; value=&quot;-1&quot;/&gt;&lt;/object&gt;&lt;object type=&quot;3&quot; unique_id=&quot;21579&quot;&gt;&lt;property id=&quot;20148&quot; value=&quot;5&quot;/&gt;&lt;property id=&quot;20300&quot; value=&quot;Slide 4 - &amp;quot;ETA GRANTEE PRODUCTS PAGE:   HOW ARE THEY ORGANIZED?&amp;quot;&quot;/&gt;&lt;property id=&quot;20307&quot; value=&quot;275&quot;/&gt;&lt;property id=&quot;20309&quot; value=&quot;-1&quot;/&gt;&lt;/object&gt;&lt;/object&gt;&lt;object type=&quot;8&quot; unique_id=&quot;10712&quot;&gt;&lt;/object&gt;&lt;object type=&quot;10&quot; unique_id=&quot;21792&quot;&gt;&lt;object type=&quot;11&quot; unique_id=&quot;21793&quot;&gt;&lt;/object&gt;&lt;/object&gt;&lt;object type=&quot;4&quot; unique_id=&quot;21794&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g0KDQo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g0KDQr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g0KDQp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ary\AppData\Local\Temp\PR\data\asimages\{00252110-DC55-4349-A843-0AAC008BEC84}_1.png&quot;/&gt;&lt;left val=&quot;56&quot;/&gt;&lt;top val=&quot;487&quot;/&gt;&lt;width val=&quot;273&quot;/&gt;&lt;height val=&quot;4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C8642C68-EAC9-41BA-8C7D-4CB314E95033}&quot;/&gt;&lt;isInvalidForFieldText val=&quot;0&quot;/&gt;&lt;Image&gt;&lt;filename val=&quot;C:\Users\Gary\AppData\Local\Temp\PR\data\asimages\{C8642C68-EAC9-41BA-8C7D-4CB314E95033}_MtorLt.png&quot;/&gt;&lt;left val=&quot;466&quot;/&gt;&lt;top val=&quot;407&quot;/&gt;&lt;width val=&quot;226&quot;/&gt;&lt;height val=&quot;4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11C62C0-E85A-4FC5-A116-F8810234FCC6}&quot;/&gt;&lt;isInvalidForFieldText val=&quot;0&quot;/&gt;&lt;Image&gt;&lt;filename val=&quot;C:\Users\Gary\AppData\Local\Temp\PR\data\asimages\{C11C62C0-E85A-4FC5-A116-F8810234FCC6}_MtorLt.png&quot;/&gt;&lt;left val=&quot;443&quot;/&gt;&lt;top val=&quot;17&quot;/&gt;&lt;width val=&quot;271&quot;/&gt;&lt;height val=&quot;5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3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Gary\AppData\Local\Temp\PR\data\asimages\{384F6275-274D-43EB-97A6-080D172752F1}_2.png&quot;/&gt;&lt;left val=&quot;661&quot;/&gt;&lt;top val=&quot;0&quot;/&gt;&lt;width val=&quot;61&quot;/&gt;&lt;height val=&quot;3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6F931ED2-5DA4-43A2-B9A6-95B8B040E73D}&quot;/&gt;&lt;isInvalidForFieldText val=&quot;0&quot;/&gt;&lt;Image&gt;&lt;filename val=&quot;C:\Users\Gary\AppData\Local\Temp\PR\data\asimages\{6F931ED2-5DA4-43A2-B9A6-95B8B040E73D}_MtorLt.png&quot;/&gt;&lt;left val=&quot;572&quot;/&gt;&lt;top val=&quot;262&quot;/&gt;&lt;width val=&quot;130&quot;/&gt;&lt;height val=&quot;27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B74A12-C83E-4B98-9D6C-A3018063D1E4}&quot;/&gt;&lt;isInvalidForFieldText val=&quot;0&quot;/&gt;&lt;Image&gt;&lt;filename val=&quot;C:\Users\Gary\AppData\Local\Temp\PR\data\asimages\{3DB74A12-C83E-4B98-9D6C-A3018063D1E4}_MtorLt.png&quot;/&gt;&lt;left val=&quot;0&quot;/&gt;&lt;top val=&quot;36&quot;/&gt;&lt;width val=&quot;682&quot;/&gt;&lt;height val=&quot;50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PROPS" val="C:\Users\Gary\Desktop\Project\WFGPS\Tutorials\Grantee Products Search Video\Audio\Lois_Bruce\1.mp3"/>
  <p:tag name="PPSNARRATION" val="1,1295246030,C:\Users\Gary\Desktop\Project\WFGPS\Tutorials\Grantee Products Search Video\Webcast_Draft\Grantee_Products_Page_Webcast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8&quot;/&gt;&lt;/TableIndex&gt;&lt;/ShapeTextInfo&gt;"/>
  <p:tag name="PRESENTER_SHAPEINFO" val="&lt;ThreeDShapeInfo&gt;&lt;uuid val=&quot;{1FA10A6B-9734-4B5B-86EC-FC59FE46DB60}&quot;/&gt;&lt;isInvalidForFieldText val=&quot;0&quot;/&gt;&lt;Image&gt;&lt;filename val=&quot;C:\Users\Gary\AppData\Local\Temp\PR\data\asimages\{1FA10A6B-9734-4B5B-86EC-FC59FE46DB60}_1.png&quot;/&gt;&lt;left val=&quot;25&quot;/&gt;&lt;top val=&quot;100&quot;/&gt;&lt;width val=&quot;449&quot;/&gt;&lt;height val=&quot;11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1&quot;/&gt;&lt;lineCharCount val=&quot;9&quot;/&gt;&lt;/TableIndex&gt;&lt;/ShapeTextInfo&gt;"/>
  <p:tag name="HTML_SHAPEINFO" val="&lt;ThreeDShapeInfo&gt;&lt;uuid val=&quot;&quot;/&gt;&lt;isInvalidForFieldText val=&quot;0&quot;/&gt;&lt;Image&gt;&lt;filename val=&quot;C:\Users\Gary\AppData\Local\Temp\PR\data\asimages\{CAF335B5-B72C-489C-822F-20F202DE8D87}_1.png&quot;/&gt;&lt;left val=&quot;15&quot;/&gt;&lt;top val=&quot;212&quot;/&gt;&lt;width val=&quot;406&quot;/&gt;&lt;height val=&quot;12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526751F3-0C2A-4423-A5F2-CA1566194B79}&quot;/&gt;&lt;isInvalidForFieldText val=&quot;0&quot;/&gt;&lt;Image&gt;&lt;filename val=&quot;C:\Users\Gary\AppData\Local\Temp\PR\data\asimages\{526751F3-0C2A-4423-A5F2-CA1566194B79}_1.png&quot;/&gt;&lt;left val=&quot;444&quot;/&gt;&lt;top val=&quot;450&quot;/&gt;&lt;width val=&quot;270&quot;/&gt;&lt;height val=&quot;6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Gary\AppData\Local\Temp\PR\data\asimages\{8039274B-B958-4C1D-8708-EF3E21C535BE}_1.png&quot;/&gt;&lt;left val=&quot;661&quot;/&gt;&lt;top val=&quot;0&quot;/&gt;&lt;width val=&quot;61&quot;/&gt;&lt;height val=&quot;36&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PSNARRATIONPROPS" val="C:\Users\Gary\Desktop\Project\WFGPS\Tutorials\Grantee Products Search Video\Audio\Lois_Bruce\2.mp3"/>
  <p:tag name="PPSNARRATION" val="2,1295246030,C:\Users\Gary\Desktop\Project\WFGPS\Tutorials\Grantee Products Search Video\Webcast_Draft\Grantee_Products_Page_Webcast_pptx\Media.ppcx"/>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C2CB96DB-37D2-42C6-891A-1E897DF4D123}&quot;/&gt;&lt;isInvalidForFieldText val=&quot;0&quot;/&gt;&lt;Image&gt;&lt;filename val=&quot;C:\Users\Gary\AppData\Local\Temp\PR\data\asimages\{C2CB96DB-37D2-42C6-891A-1E897DF4D123}_2.png&quot;/&gt;&lt;left val=&quot;35&quot;/&gt;&lt;top val=&quot;16&quot;/&gt;&lt;width val=&quot;545&quot;/&gt;&lt;height val=&quot;6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29&quot;/&gt;&lt;lineCharCount val=&quot;18&quot;/&gt;&lt;lineCharCount val=&quot;20&quot;/&gt;&lt;lineCharCount val=&quot;35&quot;/&gt;&lt;lineCharCount val=&quot;35&quot;/&gt;&lt;lineCharCount val=&quot;13&quot;/&gt;&lt;lineCharCount val=&quot;16&quot;/&gt;&lt;lineCharCount val=&quot;23&quot;/&gt;&lt;lineCharCount val=&quot;11&quot;/&gt;&lt;/TableIndex&gt;&lt;/ShapeTextInfo&gt;"/>
  <p:tag name="HTML_SHAPEINFO" val="&lt;ThreeDShapeInfo&gt;&lt;uuid val=&quot;&quot;/&gt;&lt;isInvalidForFieldText val=&quot;0&quot;/&gt;&lt;Image&gt;&lt;filename val=&quot;C:\Users\Gary\AppData\Local\Temp\PR\data\asimages\{CF5D0F0C-982E-44AF-8E9C-33DB4C51704C}_2.png&quot;/&gt;&lt;left val=&quot;2&quot;/&gt;&lt;top val=&quot;74&quot;/&gt;&lt;width val=&quot;636&quot;/&gt;&lt;height val=&quot;40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PSNARRATIONPROPS" val="C:\Users\Gary\Desktop\Project\WFGPS\Tutorials\Grantee Products Search Video\Audio\Lois_Bruce\3.mp3"/>
  <p:tag name="PPSNARRATION" val="3,1295246030,C:\Users\Gary\Desktop\Project\WFGPS\Tutorials\Grantee Products Search Video\Webcast_Draft\Grantee_Products_Page_Webcast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3&quot;/&gt;&lt;/TableIndex&gt;&lt;/ShapeTextInfo&gt;"/>
  <p:tag name="PRESENTER_SHAPEINFO" val="&lt;ThreeDShapeInfo&gt;&lt;uuid val=&quot;{FBF7E2A2-5196-4E0D-B62C-96DB807F5542}&quot;/&gt;&lt;isInvalidForFieldText val=&quot;0&quot;/&gt;&lt;Image&gt;&lt;filename val=&quot;C:\Users\Gary\AppData\Local\Temp\PR\data\asimages\{FBF7E2A2-5196-4E0D-B62C-96DB807F5542}_3.png&quot;/&gt;&lt;left val=&quot;35&quot;/&gt;&lt;top val=&quot;16&quot;/&gt;&lt;width val=&quot;545&quot;/&gt;&lt;height val=&quot;6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PROPS" val="C:\Users\Gary\Desktop\Project\WFGPS\Tutorials\Grantee Products Search Video\Audio\Lois_Bruce\4.mp3"/>
  <p:tag name="PPSNARRATION" val="4,1295246030,C:\Users\Gary\Desktop\Project\WFGPS\Tutorials\Grantee Products Search Video\Webcast_Draft\Grantee_Products_Page_Webcast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3&quot;/&gt;&lt;/TableIndex&gt;&lt;/ShapeTextInfo&gt;"/>
  <p:tag name="PRESENTER_SHAPEINFO" val="&lt;ThreeDShapeInfo&gt;&lt;uuid val=&quot;{7458F876-3C27-4131-8125-BAFBFDC8CA03}&quot;/&gt;&lt;isInvalidForFieldText val=&quot;0&quot;/&gt;&lt;Image&gt;&lt;filename val=&quot;C:\Users\Gary\AppData\Local\Temp\PR\data\asimages\{7458F876-3C27-4131-8125-BAFBFDC8CA03}_4.png&quot;/&gt;&lt;left val=&quot;0&quot;/&gt;&lt;top val=&quot;0&quot;/&gt;&lt;width val=&quot;720&quot;/&gt;&lt;height val=&quot;6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8AB78B3-A88E-4D6E-941E-D5A5B1790803}&quot;/&gt;&lt;isInvalidForFieldText val=&quot;0&quot;/&gt;&lt;Image&gt;&lt;filename val=&quot;C:\Users\Gary\AppData\Local\Temp\PR\data\asimages\{B8AB78B3-A88E-4D6E-941E-D5A5B1790803}_4.png&quot;/&gt;&lt;left val=&quot;-4&quot;/&gt;&lt;top val=&quot;-1&quot;/&gt;&lt;width val=&quot;729&quot;/&gt;&lt;height val=&quot;7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PSNARRATIONPROPS" val="C:\Users\Gary\Desktop\Project\WFGPS\Tutorials\Grantee Products Search Video\Audio\Lois_Bruce\7.mp3"/>
  <p:tag name="PPSNARRATION" val="5,1295246030,C:\Users\Gary\Desktop\Project\WFGPS\Tutorials\Grantee Products Search Video\Webcast_Draft\Grantee_Products_Page_Webcast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4&quot;/&gt;&lt;lineCharCount val=&quot;20&quot;/&gt;&lt;lineCharCount val=&quot;17&quot;/&gt;&lt;lineCharCount val=&quot;20&quot;/&gt;&lt;lineCharCount val=&quot;24&quot;/&gt;&lt;lineCharCount val=&quot;24&quot;/&gt;&lt;/TableIndex&gt;&lt;/ShapeTextInfo&gt;"/>
  <p:tag name="PRESENTER_SHAPEINFO" val="&lt;ThreeDShapeInfo&gt;&lt;uuid val=&quot;{51C28C32-FF31-411B-8E15-51A2E7713981}&quot;/&gt;&lt;isInvalidForFieldText val=&quot;0&quot;/&gt;&lt;Image&gt;&lt;filename val=&quot;C:\Users\Gary\AppData\Local\Temp\PR\data\asimages\{51C28C32-FF31-411B-8E15-51A2E7713981}_5.png&quot;/&gt;&lt;left val=&quot;85&quot;/&gt;&lt;top val=&quot;195&quot;/&gt;&lt;width val=&quot;417&quot;/&gt;&lt;height val=&quot;21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AA1B5B-069E-4BDD-A79A-68D5FBCBDE35}">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13272</TotalTime>
  <Words>595</Words>
  <Application>Microsoft Office PowerPoint</Application>
  <PresentationFormat>On-screen Show (4:3)</PresentationFormat>
  <Paragraphs>30</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Franklin Gothic Medium</vt:lpstr>
      <vt:lpstr>Impact</vt:lpstr>
      <vt:lpstr>Myriad Pro</vt:lpstr>
      <vt:lpstr>Myriad Pro Cond</vt:lpstr>
      <vt:lpstr>Times New Roman</vt:lpstr>
      <vt:lpstr>Wingdings</vt:lpstr>
      <vt:lpstr>Office Theme</vt:lpstr>
      <vt:lpstr>ETA Grantee Products</vt:lpstr>
      <vt:lpstr>ETA Grantee Products Focus</vt:lpstr>
      <vt:lpstr>ETA GRANTEE PRODUCTS PAGE:   HOW ARE THEY ORGANIZED?</vt:lpstr>
      <vt:lpstr>ETA GRANTEE PRODUCTS PAGE:   HOW ARE THEY ORGANIZED?</vt:lpstr>
      <vt:lpstr>For more information or questions regarding grantee products please  contact the WorkforceGPS Help Desk: support@workforcegps.org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Gary Gonzalez</cp:lastModifiedBy>
  <cp:revision>191</cp:revision>
  <cp:lastPrinted>2016-12-12T16:36:06Z</cp:lastPrinted>
  <dcterms:created xsi:type="dcterms:W3CDTF">2014-04-10T03:33:57Z</dcterms:created>
  <dcterms:modified xsi:type="dcterms:W3CDTF">2017-02-06T15:34:02Z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