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aramond" panose="02020404030301010803" pitchFamily="18" charset="0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D2CF0E-AB1A-48FA-AF77-4FC5826EED76}">
  <a:tblStyle styleId="{6ED2CF0E-AB1A-48FA-AF77-4FC5826EED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868" autoAdjust="0"/>
  </p:normalViewPr>
  <p:slideViewPr>
    <p:cSldViewPr snapToGrid="0" snapToObjects="1">
      <p:cViewPr>
        <p:scale>
          <a:sx n="84" d="100"/>
          <a:sy n="84" d="100"/>
        </p:scale>
        <p:origin x="-74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8728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498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857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636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060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58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70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2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>
              <a:sym typeface="Arial"/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5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2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3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17365D"/>
              </a:buClr>
              <a:buSzPct val="25000"/>
              <a:buFont typeface="Arial"/>
              <a:buNone/>
            </a:pPr>
            <a:endParaRPr lang="en-US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36786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5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2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16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268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814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43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Franklin Gothic"/>
              <a:buNone/>
              <a:defRPr sz="44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553200" y="57614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Shape 19" descr="taaccct_bann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94456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/>
          <p:nvPr/>
        </p:nvSpPr>
        <p:spPr>
          <a:xfrm>
            <a:off x="41875" y="5893975"/>
            <a:ext cx="2417700" cy="94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Franklin Gothic"/>
              <a:buNone/>
              <a:defRPr sz="44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06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553200" y="57614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971550" y="3308580"/>
            <a:ext cx="7207250" cy="146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71550" y="4777380"/>
            <a:ext cx="7207250" cy="860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508126" y="5969001"/>
            <a:ext cx="1200147" cy="279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971550" y="5969001"/>
            <a:ext cx="5479425" cy="279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765425" y="5969001"/>
            <a:ext cx="407021" cy="279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06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53200" y="57614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Shape 27"/>
          <p:cNvCxnSpPr/>
          <p:nvPr/>
        </p:nvCxnSpPr>
        <p:spPr>
          <a:xfrm>
            <a:off x="501587" y="1066800"/>
            <a:ext cx="8229600" cy="0"/>
          </a:xfrm>
          <a:prstGeom prst="straightConnector1">
            <a:avLst/>
          </a:prstGeom>
          <a:noFill/>
          <a:ln w="38100" cap="rnd" cmpd="sng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Shape 28"/>
          <p:cNvSpPr/>
          <p:nvPr/>
        </p:nvSpPr>
        <p:spPr>
          <a:xfrm>
            <a:off x="6445187" y="6248400"/>
            <a:ext cx="2286000" cy="53339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553200" y="57614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Franklin Gothic"/>
              <a:buNone/>
              <a:defRPr sz="44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06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06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553200" y="57614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Franklin Gothic"/>
              <a:buNone/>
              <a:defRPr sz="44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061"/>
              </a:buClr>
              <a:buFont typeface="Arial"/>
              <a:buNone/>
              <a:defRPr sz="2400" b="1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061"/>
              </a:buClr>
              <a:buSzPct val="100000"/>
              <a:buFont typeface="Arial"/>
              <a:buChar char="•"/>
              <a:defRPr sz="2400" b="1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061"/>
              </a:buClr>
              <a:buFont typeface="Arial"/>
              <a:buNone/>
              <a:defRPr sz="2400" b="1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4061"/>
              </a:buClr>
              <a:buSzPct val="100000"/>
              <a:buFont typeface="Arial"/>
              <a:buChar char="•"/>
              <a:defRPr sz="2400" b="1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553200" y="57614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Franklin Gothic"/>
              <a:buNone/>
              <a:defRPr sz="44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553200" y="57614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Franklin Gothic"/>
              <a:buNone/>
              <a:defRPr sz="2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44061"/>
              </a:buClr>
              <a:buSzPct val="100000"/>
              <a:buFont typeface="Arial"/>
              <a:buChar char="•"/>
              <a:defRPr sz="3200" b="1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44061"/>
              </a:buClr>
              <a:buFont typeface="Arial"/>
              <a:buNone/>
              <a:defRPr sz="1400" b="1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553200" y="57614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Franklin Gothic"/>
              <a:buNone/>
              <a:defRPr sz="20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44061"/>
              </a:buClr>
              <a:buFont typeface="Arial"/>
              <a:buNone/>
              <a:defRPr sz="3200" b="1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44061"/>
              </a:buClr>
              <a:buFont typeface="Arial"/>
              <a:buNone/>
              <a:defRPr sz="1400" b="1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553200" y="57614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Franklin Gothic"/>
              <a:buNone/>
              <a:defRPr sz="44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575718" y="15080"/>
            <a:ext cx="3992562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06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553200" y="57614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8229600" cy="990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Franklin Gothic"/>
              <a:buNone/>
              <a:defRPr sz="44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4406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53200" y="57614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hyperlink" Target="mailto:mfieth@calstate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nect.skillscommons.org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support.skillscommons.org/connect/impact-communities/story-tellin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OQXgCwpU6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85800" y="18639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Franklin Gothic"/>
              <a:buNone/>
            </a:pPr>
            <a:r>
              <a:rPr lang="en-US" dirty="0" err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StoryTelling</a:t>
            </a:r>
            <a:r>
              <a:rPr lang="en-US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Strategies &amp; </a:t>
            </a:r>
            <a:r>
              <a:rPr lang="en-US" dirty="0" smtClean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Tools </a:t>
            </a:r>
            <a:r>
              <a:rPr lang="en-US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to Sustain Innovations  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914400" y="4503025"/>
            <a:ext cx="7389899" cy="754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TAACCCT </a:t>
            </a:r>
            <a:r>
              <a:rPr lang="en-US" sz="2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Round 4 Convening</a:t>
            </a:r>
            <a:r>
              <a:rPr lang="en-US" sz="2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2017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Washington, D.C.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1750" y="6212316"/>
            <a:ext cx="2684824" cy="479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350" y="6212325"/>
            <a:ext cx="2525349" cy="5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565950" y="2690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StoryTelling Project Brief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50" y="1447800"/>
            <a:ext cx="3887171" cy="499311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18" name="Shape 218"/>
          <p:cNvGrpSpPr/>
          <p:nvPr/>
        </p:nvGrpSpPr>
        <p:grpSpPr>
          <a:xfrm>
            <a:off x="6585545" y="43827"/>
            <a:ext cx="1996680" cy="911410"/>
            <a:chOff x="6585545" y="43827"/>
            <a:chExt cx="1996680" cy="911410"/>
          </a:xfrm>
        </p:grpSpPr>
        <p:sp>
          <p:nvSpPr>
            <p:cNvPr id="219" name="Shape 219"/>
            <p:cNvSpPr/>
            <p:nvPr/>
          </p:nvSpPr>
          <p:spPr>
            <a:xfrm>
              <a:off x="7660626" y="422924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Project Brief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6799944" y="43827"/>
              <a:ext cx="1531800" cy="335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FFFFFF"/>
                  </a:solidFill>
                </a:rPr>
                <a:t>Storytelling Toolkit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6585545" y="711038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3D85C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Script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6585545" y="422924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3D85C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Rubric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7660626" y="711038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3D85C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Lessons Learned</a:t>
              </a:r>
            </a:p>
          </p:txBody>
        </p:sp>
      </p:grp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669725" y="1447800"/>
            <a:ext cx="4623600" cy="467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0">
                <a:solidFill>
                  <a:schemeClr val="dk2"/>
                </a:solidFill>
              </a:rPr>
              <a:t>Describe the Project: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Font typeface="Calibri"/>
            </a:pPr>
            <a:r>
              <a:rPr lang="en-US" b="0">
                <a:solidFill>
                  <a:schemeClr val="dk2"/>
                </a:solidFill>
              </a:rPr>
              <a:t>Purpose/Objectives/Goal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Font typeface="Calibri"/>
            </a:pPr>
            <a:r>
              <a:rPr lang="en-US" b="0">
                <a:solidFill>
                  <a:schemeClr val="dk2"/>
                </a:solidFill>
              </a:rPr>
              <a:t>Target Audience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Font typeface="Calibri"/>
            </a:pPr>
            <a:r>
              <a:rPr lang="en-US" b="0">
                <a:solidFill>
                  <a:schemeClr val="dk2"/>
                </a:solidFill>
              </a:rPr>
              <a:t>Deliverable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sp>
        <p:nvSpPr>
          <p:cNvPr id="226" name="Shape 226"/>
          <p:cNvSpPr/>
          <p:nvPr/>
        </p:nvSpPr>
        <p:spPr>
          <a:xfrm>
            <a:off x="6402725" y="6231200"/>
            <a:ext cx="2457000" cy="60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StoryTelling Script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400" y="1142574"/>
            <a:ext cx="3626875" cy="499311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34" name="Shape 234"/>
          <p:cNvGrpSpPr/>
          <p:nvPr/>
        </p:nvGrpSpPr>
        <p:grpSpPr>
          <a:xfrm>
            <a:off x="6585545" y="43827"/>
            <a:ext cx="1996680" cy="911410"/>
            <a:chOff x="6585545" y="43827"/>
            <a:chExt cx="1996680" cy="911410"/>
          </a:xfrm>
        </p:grpSpPr>
        <p:sp>
          <p:nvSpPr>
            <p:cNvPr id="235" name="Shape 235"/>
            <p:cNvSpPr/>
            <p:nvPr/>
          </p:nvSpPr>
          <p:spPr>
            <a:xfrm>
              <a:off x="7660626" y="422924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3D85C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Project Brief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6799944" y="43827"/>
              <a:ext cx="1531800" cy="335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FFFFFF"/>
                  </a:solidFill>
                </a:rPr>
                <a:t>Storytelling Toolkit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6585545" y="711038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Script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6585545" y="422924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3D85C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Rubric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7660626" y="711038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3D85C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Lessons Learned</a:t>
              </a:r>
            </a:p>
          </p:txBody>
        </p:sp>
      </p:grp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27125" y="1447800"/>
            <a:ext cx="4083600" cy="467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0">
                <a:solidFill>
                  <a:schemeClr val="dk2"/>
                </a:solidFill>
              </a:rPr>
              <a:t>Scripting Your Story: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</a:pPr>
            <a:r>
              <a:rPr lang="en-US" b="0">
                <a:solidFill>
                  <a:schemeClr val="dk2"/>
                </a:solidFill>
              </a:rPr>
              <a:t>Write the narrative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</a:pPr>
            <a:r>
              <a:rPr lang="en-US" b="0">
                <a:solidFill>
                  <a:schemeClr val="dk2"/>
                </a:solidFill>
              </a:rPr>
              <a:t>Identify the visuals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</a:pPr>
            <a:r>
              <a:rPr lang="en-US" b="0">
                <a:solidFill>
                  <a:schemeClr val="dk2"/>
                </a:solidFill>
              </a:rPr>
              <a:t>Time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sp>
        <p:nvSpPr>
          <p:cNvPr id="242" name="Shape 242"/>
          <p:cNvSpPr/>
          <p:nvPr/>
        </p:nvSpPr>
        <p:spPr>
          <a:xfrm>
            <a:off x="6402725" y="6231200"/>
            <a:ext cx="2457000" cy="60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Storytelling Compliments Formal Reporting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25" y="1125049"/>
            <a:ext cx="6679985" cy="48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5397" y="2642299"/>
            <a:ext cx="1740174" cy="2234949"/>
          </a:xfrm>
          <a:prstGeom prst="rect">
            <a:avLst/>
          </a:prstGeom>
          <a:noFill/>
          <a:ln w="9525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sp>
        <p:nvSpPr>
          <p:cNvPr id="252" name="Shape 252"/>
          <p:cNvSpPr/>
          <p:nvPr/>
        </p:nvSpPr>
        <p:spPr>
          <a:xfrm>
            <a:off x="6402725" y="6231200"/>
            <a:ext cx="2457000" cy="60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5235675" y="1287225"/>
            <a:ext cx="2358900" cy="14850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9" name="Shape 259"/>
          <p:cNvGrpSpPr/>
          <p:nvPr/>
        </p:nvGrpSpPr>
        <p:grpSpPr>
          <a:xfrm>
            <a:off x="400080" y="5686475"/>
            <a:ext cx="778557" cy="645063"/>
            <a:chOff x="171480" y="5686475"/>
            <a:chExt cx="778557" cy="645063"/>
          </a:xfrm>
        </p:grpSpPr>
        <p:pic>
          <p:nvPicPr>
            <p:cNvPr id="260" name="Shape 26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3550" y="5686475"/>
              <a:ext cx="722125" cy="5415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Shape 261"/>
            <p:cNvSpPr/>
            <p:nvPr/>
          </p:nvSpPr>
          <p:spPr>
            <a:xfrm rot="-567739">
              <a:off x="200376" y="5946849"/>
              <a:ext cx="184307" cy="36501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 rot="1099016">
              <a:off x="713320" y="5946905"/>
              <a:ext cx="184234" cy="36486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3" name="Shape 263"/>
          <p:cNvSpPr/>
          <p:nvPr/>
        </p:nvSpPr>
        <p:spPr>
          <a:xfrm>
            <a:off x="6318250" y="6200125"/>
            <a:ext cx="2775000" cy="60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147830" y="3601675"/>
            <a:ext cx="1728900" cy="12483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b="31105"/>
          <a:stretch/>
        </p:blipFill>
        <p:spPr>
          <a:xfrm>
            <a:off x="5883175" y="1367999"/>
            <a:ext cx="1613061" cy="139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Shape 266"/>
          <p:cNvCxnSpPr>
            <a:stCxn id="267" idx="4"/>
            <a:endCxn id="268" idx="7"/>
          </p:cNvCxnSpPr>
          <p:nvPr/>
        </p:nvCxnSpPr>
        <p:spPr>
          <a:xfrm flipH="1">
            <a:off x="2138450" y="3527000"/>
            <a:ext cx="1435800" cy="18552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Building a Network</a:t>
            </a:r>
          </a:p>
        </p:txBody>
      </p:sp>
      <p:sp>
        <p:nvSpPr>
          <p:cNvPr id="267" name="Shape 267"/>
          <p:cNvSpPr/>
          <p:nvPr/>
        </p:nvSpPr>
        <p:spPr>
          <a:xfrm>
            <a:off x="3392150" y="3161900"/>
            <a:ext cx="364200" cy="365100"/>
          </a:xfrm>
          <a:prstGeom prst="ellipse">
            <a:avLst/>
          </a:prstGeom>
          <a:solidFill>
            <a:srgbClr val="FF9900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70" name="Shape 270"/>
          <p:cNvCxnSpPr>
            <a:endCxn id="271" idx="3"/>
          </p:cNvCxnSpPr>
          <p:nvPr/>
        </p:nvCxnSpPr>
        <p:spPr>
          <a:xfrm rot="10800000" flipH="1">
            <a:off x="3703110" y="2772607"/>
            <a:ext cx="1081500" cy="4428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2" name="Shape 272"/>
          <p:cNvSpPr/>
          <p:nvPr/>
        </p:nvSpPr>
        <p:spPr>
          <a:xfrm>
            <a:off x="1827450" y="2398775"/>
            <a:ext cx="364200" cy="3651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73" name="Shape 273"/>
          <p:cNvCxnSpPr>
            <a:stCxn id="267" idx="1"/>
            <a:endCxn id="272" idx="6"/>
          </p:cNvCxnSpPr>
          <p:nvPr/>
        </p:nvCxnSpPr>
        <p:spPr>
          <a:xfrm rot="10800000">
            <a:off x="2191785" y="2581467"/>
            <a:ext cx="1253700" cy="6339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1" name="Shape 271"/>
          <p:cNvSpPr/>
          <p:nvPr/>
        </p:nvSpPr>
        <p:spPr>
          <a:xfrm>
            <a:off x="4731275" y="2460975"/>
            <a:ext cx="364200" cy="3651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1907000" y="3914175"/>
            <a:ext cx="364200" cy="3651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4731275" y="4583337"/>
            <a:ext cx="364200" cy="3651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1827450" y="5328800"/>
            <a:ext cx="364200" cy="3651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623350" y="2979350"/>
            <a:ext cx="364200" cy="3651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 txBox="1"/>
          <p:nvPr/>
        </p:nvSpPr>
        <p:spPr>
          <a:xfrm>
            <a:off x="5235675" y="1774225"/>
            <a:ext cx="1358700" cy="4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>
                <a:solidFill>
                  <a:srgbClr val="395E89"/>
                </a:solidFill>
              </a:rPr>
              <a:t>MEDIA </a:t>
            </a:r>
          </a:p>
        </p:txBody>
      </p:sp>
      <p:sp>
        <p:nvSpPr>
          <p:cNvPr id="278" name="Shape 278"/>
          <p:cNvSpPr/>
          <p:nvPr/>
        </p:nvSpPr>
        <p:spPr>
          <a:xfrm>
            <a:off x="7111237" y="3796700"/>
            <a:ext cx="364200" cy="3651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79" name="Shape 279"/>
          <p:cNvCxnSpPr>
            <a:stCxn id="267" idx="3"/>
            <a:endCxn id="274" idx="6"/>
          </p:cNvCxnSpPr>
          <p:nvPr/>
        </p:nvCxnSpPr>
        <p:spPr>
          <a:xfrm flipH="1">
            <a:off x="2271285" y="3473532"/>
            <a:ext cx="1174200" cy="6231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0" name="Shape 280"/>
          <p:cNvSpPr txBox="1"/>
          <p:nvPr/>
        </p:nvSpPr>
        <p:spPr>
          <a:xfrm>
            <a:off x="509250" y="5361800"/>
            <a:ext cx="1298400" cy="4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395E89"/>
                </a:solidFill>
              </a:rPr>
              <a:t>EDUCATION 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0775" y="5650961"/>
            <a:ext cx="561575" cy="54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3762" y="1790823"/>
            <a:ext cx="1424135" cy="859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Shape 283"/>
          <p:cNvCxnSpPr>
            <a:stCxn id="267" idx="4"/>
            <a:endCxn id="275" idx="0"/>
          </p:cNvCxnSpPr>
          <p:nvPr/>
        </p:nvCxnSpPr>
        <p:spPr>
          <a:xfrm>
            <a:off x="3574250" y="3527000"/>
            <a:ext cx="1339200" cy="10563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4" name="Shape 284"/>
          <p:cNvCxnSpPr>
            <a:stCxn id="267" idx="6"/>
          </p:cNvCxnSpPr>
          <p:nvPr/>
        </p:nvCxnSpPr>
        <p:spPr>
          <a:xfrm>
            <a:off x="3756350" y="3344450"/>
            <a:ext cx="3354900" cy="5697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5" name="Shape 285"/>
          <p:cNvCxnSpPr>
            <a:stCxn id="267" idx="2"/>
          </p:cNvCxnSpPr>
          <p:nvPr/>
        </p:nvCxnSpPr>
        <p:spPr>
          <a:xfrm rot="10800000">
            <a:off x="965750" y="3161750"/>
            <a:ext cx="2426400" cy="1827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6" name="Shape 286"/>
          <p:cNvCxnSpPr>
            <a:stCxn id="278" idx="1"/>
            <a:endCxn id="271" idx="4"/>
          </p:cNvCxnSpPr>
          <p:nvPr/>
        </p:nvCxnSpPr>
        <p:spPr>
          <a:xfrm rot="10800000">
            <a:off x="4913373" y="2825967"/>
            <a:ext cx="2251200" cy="10242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7" name="Shape 287"/>
          <p:cNvCxnSpPr>
            <a:stCxn id="274" idx="0"/>
            <a:endCxn id="272" idx="4"/>
          </p:cNvCxnSpPr>
          <p:nvPr/>
        </p:nvCxnSpPr>
        <p:spPr>
          <a:xfrm rot="10800000">
            <a:off x="2009600" y="2763975"/>
            <a:ext cx="79500" cy="11502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288" name="Shape 288"/>
          <p:cNvGrpSpPr/>
          <p:nvPr/>
        </p:nvGrpSpPr>
        <p:grpSpPr>
          <a:xfrm>
            <a:off x="293650" y="1309650"/>
            <a:ext cx="1435800" cy="1584000"/>
            <a:chOff x="369850" y="1309650"/>
            <a:chExt cx="1435800" cy="1584000"/>
          </a:xfrm>
        </p:grpSpPr>
        <p:sp>
          <p:nvSpPr>
            <p:cNvPr id="289" name="Shape 289"/>
            <p:cNvSpPr/>
            <p:nvPr/>
          </p:nvSpPr>
          <p:spPr>
            <a:xfrm>
              <a:off x="369850" y="1309650"/>
              <a:ext cx="1424100" cy="1584000"/>
            </a:xfrm>
            <a:prstGeom prst="rect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90" name="Shape 29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66657" y="2431785"/>
              <a:ext cx="596260" cy="45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Shape 291"/>
            <p:cNvSpPr txBox="1"/>
            <p:nvPr/>
          </p:nvSpPr>
          <p:spPr>
            <a:xfrm>
              <a:off x="369850" y="1323625"/>
              <a:ext cx="1435800" cy="569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200">
                  <a:solidFill>
                    <a:srgbClr val="395E89"/>
                  </a:solidFill>
                </a:rPr>
                <a:t>COMMUNITY PARTNERS</a:t>
              </a:r>
            </a:p>
          </p:txBody>
        </p:sp>
        <p:pic>
          <p:nvPicPr>
            <p:cNvPr id="292" name="Shape 29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57474" y="1923872"/>
              <a:ext cx="561574" cy="5535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Shape 29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53436" y="1946099"/>
              <a:ext cx="704030" cy="412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4" name="Shape 294"/>
          <p:cNvGrpSpPr/>
          <p:nvPr/>
        </p:nvGrpSpPr>
        <p:grpSpPr>
          <a:xfrm>
            <a:off x="7375350" y="4175775"/>
            <a:ext cx="1585000" cy="1621025"/>
            <a:chOff x="7451550" y="3947175"/>
            <a:chExt cx="1585000" cy="1621025"/>
          </a:xfrm>
        </p:grpSpPr>
        <p:sp>
          <p:nvSpPr>
            <p:cNvPr id="295" name="Shape 295"/>
            <p:cNvSpPr/>
            <p:nvPr/>
          </p:nvSpPr>
          <p:spPr>
            <a:xfrm>
              <a:off x="7451550" y="3959300"/>
              <a:ext cx="1584900" cy="1608900"/>
            </a:xfrm>
            <a:prstGeom prst="rect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96" name="Shape 29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333150" y="4357981"/>
              <a:ext cx="596250" cy="666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Shape 297"/>
            <p:cNvSpPr txBox="1"/>
            <p:nvPr/>
          </p:nvSpPr>
          <p:spPr>
            <a:xfrm>
              <a:off x="7451650" y="3947175"/>
              <a:ext cx="1584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200">
                  <a:solidFill>
                    <a:srgbClr val="395E89"/>
                  </a:solidFill>
                </a:rPr>
                <a:t>GOVERNMENT AGENCIES</a:t>
              </a:r>
            </a:p>
          </p:txBody>
        </p:sp>
        <p:pic>
          <p:nvPicPr>
            <p:cNvPr id="298" name="Shape 29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485929" y="4592325"/>
              <a:ext cx="828825" cy="412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Shape 299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802612" y="5128864"/>
              <a:ext cx="882774" cy="326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0" name="Shape 300"/>
          <p:cNvSpPr/>
          <p:nvPr/>
        </p:nvSpPr>
        <p:spPr>
          <a:xfrm>
            <a:off x="3421850" y="5185675"/>
            <a:ext cx="3590400" cy="15432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 txBox="1"/>
          <p:nvPr/>
        </p:nvSpPr>
        <p:spPr>
          <a:xfrm>
            <a:off x="3421725" y="5114825"/>
            <a:ext cx="3590400" cy="4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395E89"/>
                </a:solidFill>
              </a:rPr>
              <a:t>WORKFORCE/ INDUSTRY</a:t>
            </a:r>
          </a:p>
        </p:txBody>
      </p:sp>
      <p:pic>
        <p:nvPicPr>
          <p:cNvPr id="302" name="Shape 30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50624" y="5448775"/>
            <a:ext cx="1773817" cy="6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78850" y="5586512"/>
            <a:ext cx="1728855" cy="365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Shape 304"/>
          <p:cNvCxnSpPr>
            <a:stCxn id="278" idx="2"/>
            <a:endCxn id="275" idx="0"/>
          </p:cNvCxnSpPr>
          <p:nvPr/>
        </p:nvCxnSpPr>
        <p:spPr>
          <a:xfrm flipH="1">
            <a:off x="4913437" y="3979250"/>
            <a:ext cx="2197800" cy="6042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5" name="Shape 305"/>
          <p:cNvCxnSpPr>
            <a:stCxn id="268" idx="7"/>
            <a:endCxn id="275" idx="0"/>
          </p:cNvCxnSpPr>
          <p:nvPr/>
        </p:nvCxnSpPr>
        <p:spPr>
          <a:xfrm rot="10800000" flipH="1">
            <a:off x="2138314" y="4583367"/>
            <a:ext cx="2774999" cy="7989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06" name="Shape 30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14036" y="4041350"/>
            <a:ext cx="722115" cy="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40122" y="4104965"/>
            <a:ext cx="596275" cy="52971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x="147825" y="3601675"/>
            <a:ext cx="1679700" cy="41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395E89"/>
                </a:solidFill>
              </a:rPr>
              <a:t>NATIONAL PARTNERS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732012" y="6033057"/>
            <a:ext cx="561575" cy="59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509549" y="6051509"/>
            <a:ext cx="2197799" cy="55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318275" y="6012250"/>
            <a:ext cx="633899" cy="6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/>
          <p:nvPr/>
        </p:nvSpPr>
        <p:spPr>
          <a:xfrm>
            <a:off x="509250" y="5349325"/>
            <a:ext cx="1218900" cy="13980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13" name="Shape 3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05775" y="6183358"/>
            <a:ext cx="561574" cy="538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 descr="2017091811551748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8013" y="1897238"/>
            <a:ext cx="5319699" cy="39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Case Study: Makeover</a:t>
            </a:r>
          </a:p>
        </p:txBody>
      </p:sp>
      <p:sp>
        <p:nvSpPr>
          <p:cNvPr id="322" name="Shape 322"/>
          <p:cNvSpPr/>
          <p:nvPr/>
        </p:nvSpPr>
        <p:spPr>
          <a:xfrm>
            <a:off x="4245225" y="3801475"/>
            <a:ext cx="558600" cy="35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  <p:sp>
        <p:nvSpPr>
          <p:cNvPr id="324" name="Shape 324"/>
          <p:cNvSpPr/>
          <p:nvPr/>
        </p:nvSpPr>
        <p:spPr>
          <a:xfrm>
            <a:off x="6402725" y="6231200"/>
            <a:ext cx="2457000" cy="60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25" y="1390869"/>
            <a:ext cx="3725082" cy="4840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" name="Shape 330"/>
          <p:cNvGraphicFramePr/>
          <p:nvPr/>
        </p:nvGraphicFramePr>
        <p:xfrm>
          <a:off x="952500" y="1186450"/>
          <a:ext cx="7239000" cy="5059409"/>
        </p:xfrm>
        <a:graphic>
          <a:graphicData uri="http://schemas.openxmlformats.org/drawingml/2006/table">
            <a:tbl>
              <a:tblPr>
                <a:noFill/>
                <a:tableStyleId>{6ED2CF0E-AB1A-48FA-AF77-4FC5826EED76}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621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Project Management</a:t>
                      </a:r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Technical Management</a:t>
                      </a:r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Human Factors</a:t>
                      </a:r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Overall</a:t>
                      </a:r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</a:tr>
              <a:tr h="5621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Project Planning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Requirements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Communication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Customer Satisfaction</a:t>
                      </a:r>
                    </a:p>
                  </a:txBody>
                  <a:tcPr marL="91425" marR="91425" marT="91425" marB="91425"/>
                </a:tc>
              </a:tr>
              <a:tr h="5621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Resource management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Specifications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Team Experience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Technical Success</a:t>
                      </a:r>
                    </a:p>
                  </a:txBody>
                  <a:tcPr marL="91425" marR="91425" marT="91425" marB="91425"/>
                </a:tc>
              </a:tr>
              <a:tr h="3664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Change Control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Test Plan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Interactions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Product Quality</a:t>
                      </a:r>
                    </a:p>
                  </a:txBody>
                  <a:tcPr marL="91425" marR="91425" marT="91425" marB="91425"/>
                </a:tc>
              </a:tr>
              <a:tr h="5621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Procurement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Development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Management Support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Product Acceptance</a:t>
                      </a:r>
                    </a:p>
                  </a:txBody>
                  <a:tcPr marL="91425" marR="91425" marT="91425" marB="91425"/>
                </a:tc>
              </a:tr>
              <a:tr h="5621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Budget management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Testing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Quality of Meetings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On Time</a:t>
                      </a:r>
                    </a:p>
                  </a:txBody>
                  <a:tcPr marL="91425" marR="91425" marT="91425" marB="91425"/>
                </a:tc>
              </a:tr>
              <a:tr h="3664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Quality Control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Rollout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Vendor interactions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Within Budget</a:t>
                      </a:r>
                    </a:p>
                  </a:txBody>
                  <a:tcPr marL="91425" marR="91425" marT="91425" marB="91425"/>
                </a:tc>
              </a:tr>
              <a:tr h="5621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Status Reports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Documentation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Met Project Objectives</a:t>
                      </a:r>
                    </a:p>
                  </a:txBody>
                  <a:tcPr marL="91425" marR="91425" marT="91425" marB="91425"/>
                </a:tc>
              </a:tr>
              <a:tr h="3938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Vendor Selection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Dissemination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Met Business Objective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pSp>
        <p:nvGrpSpPr>
          <p:cNvPr id="331" name="Shape 331"/>
          <p:cNvGrpSpPr/>
          <p:nvPr/>
        </p:nvGrpSpPr>
        <p:grpSpPr>
          <a:xfrm>
            <a:off x="6585545" y="43827"/>
            <a:ext cx="1996680" cy="911410"/>
            <a:chOff x="6585545" y="43827"/>
            <a:chExt cx="1996680" cy="911410"/>
          </a:xfrm>
        </p:grpSpPr>
        <p:sp>
          <p:nvSpPr>
            <p:cNvPr id="332" name="Shape 332"/>
            <p:cNvSpPr/>
            <p:nvPr/>
          </p:nvSpPr>
          <p:spPr>
            <a:xfrm>
              <a:off x="7660626" y="422924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3D85C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Project Brief</a:t>
              </a:r>
            </a:p>
          </p:txBody>
        </p:sp>
        <p:sp>
          <p:nvSpPr>
            <p:cNvPr id="333" name="Shape 333"/>
            <p:cNvSpPr/>
            <p:nvPr/>
          </p:nvSpPr>
          <p:spPr>
            <a:xfrm>
              <a:off x="6799944" y="43827"/>
              <a:ext cx="1531800" cy="335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FFFFFF"/>
                  </a:solidFill>
                </a:rPr>
                <a:t>Storytelling Toolkit</a:t>
              </a:r>
            </a:p>
          </p:txBody>
        </p:sp>
        <p:sp>
          <p:nvSpPr>
            <p:cNvPr id="334" name="Shape 334"/>
            <p:cNvSpPr/>
            <p:nvPr/>
          </p:nvSpPr>
          <p:spPr>
            <a:xfrm>
              <a:off x="6585545" y="711038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3D85C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Script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6585545" y="422924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3D85C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Rubric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7660626" y="711038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Lessons Learned</a:t>
              </a:r>
            </a:p>
          </p:txBody>
        </p:sp>
      </p:grpSp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Lessons Learned</a:t>
            </a:r>
          </a:p>
        </p:txBody>
      </p:sp>
      <p:sp>
        <p:nvSpPr>
          <p:cNvPr id="338" name="Shape 338"/>
          <p:cNvSpPr/>
          <p:nvPr/>
        </p:nvSpPr>
        <p:spPr>
          <a:xfrm>
            <a:off x="6402725" y="6231200"/>
            <a:ext cx="2457000" cy="60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Calibri"/>
              <a:buAutoNum type="arabicPeriod"/>
            </a:pPr>
            <a:r>
              <a:rPr lang="en-US" b="0">
                <a:solidFill>
                  <a:schemeClr val="dk2"/>
                </a:solidFill>
              </a:rPr>
              <a:t>What went well?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Calibri"/>
              <a:buAutoNum type="arabicPeriod"/>
            </a:pPr>
            <a:r>
              <a:rPr lang="en-US" b="0">
                <a:solidFill>
                  <a:schemeClr val="dk2"/>
                </a:solidFill>
              </a:rPr>
              <a:t>What didn’t go well or had unintended consequences?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Calibri"/>
              <a:buAutoNum type="arabicPeriod"/>
            </a:pPr>
            <a:r>
              <a:rPr lang="en-US" b="0">
                <a:solidFill>
                  <a:schemeClr val="dk2"/>
                </a:solidFill>
              </a:rPr>
              <a:t>What recommendations would you make to others doing similar projects?</a:t>
            </a:r>
          </a:p>
        </p:txBody>
      </p:sp>
      <p:sp>
        <p:nvSpPr>
          <p:cNvPr id="345" name="Shape 345"/>
          <p:cNvSpPr/>
          <p:nvPr/>
        </p:nvSpPr>
        <p:spPr>
          <a:xfrm>
            <a:off x="41875" y="6060025"/>
            <a:ext cx="2210700" cy="77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Capturing Lessons Learned</a:t>
            </a:r>
          </a:p>
        </p:txBody>
      </p:sp>
      <p:sp>
        <p:nvSpPr>
          <p:cNvPr id="347" name="Shape 347"/>
          <p:cNvSpPr/>
          <p:nvPr/>
        </p:nvSpPr>
        <p:spPr>
          <a:xfrm>
            <a:off x="6402725" y="6231200"/>
            <a:ext cx="2457000" cy="60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What’s Next?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3369125" y="503250"/>
            <a:ext cx="5401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http://support.skillscommons.org/connect/impact-communities/story-telling/</a:t>
            </a:r>
          </a:p>
        </p:txBody>
      </p:sp>
      <p:sp>
        <p:nvSpPr>
          <p:cNvPr id="355" name="Shape 355"/>
          <p:cNvSpPr/>
          <p:nvPr/>
        </p:nvSpPr>
        <p:spPr>
          <a:xfrm>
            <a:off x="41875" y="6060025"/>
            <a:ext cx="2210700" cy="77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1750" y="6212316"/>
            <a:ext cx="2684824" cy="479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225" y="1143000"/>
            <a:ext cx="6492567" cy="4993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408500" y="334250"/>
            <a:ext cx="8530800" cy="15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41875" y="5954425"/>
            <a:ext cx="2417700" cy="88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41875" y="6060025"/>
            <a:ext cx="2210700" cy="77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4149" y="455027"/>
            <a:ext cx="6096000" cy="14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135519" y="2384935"/>
            <a:ext cx="9234300" cy="92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more information please visit the StoryTelling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IMPACT community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http://support.skillscommons.org/connect/impact-communities/story-telling/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2423" y="3308266"/>
            <a:ext cx="4000500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/>
          <p:nvPr/>
        </p:nvSpPr>
        <p:spPr>
          <a:xfrm>
            <a:off x="629852" y="4371671"/>
            <a:ext cx="8245500" cy="20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Want to tell your TAACCCT project's story to a national audience?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Visit the Connect Center on SkilllsCommons at </a:t>
            </a:r>
            <a:r>
              <a:rPr lang="en-US" sz="18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connect.skillsco</a:t>
            </a:r>
            <a:r>
              <a:rPr lang="en-US" sz="18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</a:t>
            </a:r>
            <a:r>
              <a:rPr lang="en-US" sz="18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mons.org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more information please contact: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Maria Fieth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mfieth@calstate.edu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6405300" y="5954425"/>
            <a:ext cx="2534100" cy="77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Calibri"/>
              <a:buNone/>
            </a:pPr>
            <a:r>
              <a:rPr lang="en-US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StoryTelling Ambassadors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6550" y="5567950"/>
            <a:ext cx="647700" cy="10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239" y="4160823"/>
            <a:ext cx="1003799" cy="7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9125" y="4071623"/>
            <a:ext cx="1682400" cy="56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6448" y="5436637"/>
            <a:ext cx="2247600" cy="72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1549087" y="4514350"/>
            <a:ext cx="2707500" cy="86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Alexandra Shinert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Communications/Program Assistant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Northeast Resiliency Consortium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3657600" y="3142750"/>
            <a:ext cx="2133599" cy="97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Kathy Spada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Project Manager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INTERFACE Consortium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24350" y="3142750"/>
            <a:ext cx="1917900" cy="76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Helene Mancuso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Project Manager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TAACCCT Grant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485500" y="4456175"/>
            <a:ext cx="3990599" cy="86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Nicolette van der Lee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Program Coordinator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Office of Continuing Education &amp; Training 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900100" y="3837025"/>
            <a:ext cx="1597500" cy="36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Wausau, WI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1957261" y="5168675"/>
            <a:ext cx="1597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Paterson, NJ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92350" y="3823005"/>
            <a:ext cx="1516800" cy="33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Nanticoke, PA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5610775" y="5168675"/>
            <a:ext cx="15975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Kahului, HI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7">
            <a:alphaModFix/>
          </a:blip>
          <a:srcRect l="7325" t="28451" r="5253" b="5641"/>
          <a:stretch/>
        </p:blipFill>
        <p:spPr>
          <a:xfrm>
            <a:off x="2071750" y="2637975"/>
            <a:ext cx="1682400" cy="16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Mancuso_Helene-12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4550" y="1115474"/>
            <a:ext cx="1393200" cy="199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7279550" y="4217500"/>
            <a:ext cx="1597500" cy="36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Long Beach, CA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95798" y="1241475"/>
            <a:ext cx="1057174" cy="156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31950" y="1174074"/>
            <a:ext cx="1393099" cy="172340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7135850" y="3157150"/>
            <a:ext cx="1917899" cy="97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Maria Fieth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Program Manager, Communications &amp; Community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Skills Commons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11">
            <a:alphaModFix/>
          </a:blip>
          <a:srcRect l="42821" t="24941" r="42303" b="49927"/>
          <a:stretch/>
        </p:blipFill>
        <p:spPr>
          <a:xfrm>
            <a:off x="5815185" y="2663700"/>
            <a:ext cx="1393100" cy="172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01750" y="6212316"/>
            <a:ext cx="2684824" cy="479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Making the Case for Storytelling 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332" y="4247293"/>
            <a:ext cx="2567501" cy="1983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 descr="image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4249" y="1789402"/>
            <a:ext cx="3213874" cy="21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pebc-purple-people-web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225" y="1602925"/>
            <a:ext cx="4387125" cy="232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6402725" y="6231200"/>
            <a:ext cx="2457000" cy="60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Project, Program and Portfolio Management</a:t>
            </a:r>
          </a:p>
        </p:txBody>
      </p:sp>
      <p:sp>
        <p:nvSpPr>
          <p:cNvPr id="137" name="Shape 137"/>
          <p:cNvSpPr/>
          <p:nvPr/>
        </p:nvSpPr>
        <p:spPr>
          <a:xfrm>
            <a:off x="2252575" y="1347525"/>
            <a:ext cx="5120100" cy="4712400"/>
          </a:xfrm>
          <a:prstGeom prst="ellipse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2970775" y="2004875"/>
            <a:ext cx="3683700" cy="39111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3363325" y="3054575"/>
            <a:ext cx="2898600" cy="2861400"/>
          </a:xfrm>
          <a:prstGeom prst="ellipse">
            <a:avLst/>
          </a:prstGeom>
          <a:solidFill>
            <a:srgbClr val="A61C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4004162" y="1347525"/>
            <a:ext cx="1687200" cy="54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b="1">
                <a:solidFill>
                  <a:srgbClr val="F3F3F3"/>
                </a:solidFill>
              </a:rPr>
              <a:t>Portfolio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065712" y="2321550"/>
            <a:ext cx="1687200" cy="54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>
                <a:solidFill>
                  <a:srgbClr val="F3F3F3"/>
                </a:solidFill>
              </a:rPr>
              <a:t>Programs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004162" y="3985800"/>
            <a:ext cx="1687200" cy="54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>
                <a:solidFill>
                  <a:srgbClr val="F3F3F3"/>
                </a:solidFill>
              </a:rPr>
              <a:t>Projects</a:t>
            </a:r>
          </a:p>
        </p:txBody>
      </p:sp>
      <p:sp>
        <p:nvSpPr>
          <p:cNvPr id="143" name="Shape 143"/>
          <p:cNvSpPr/>
          <p:nvPr/>
        </p:nvSpPr>
        <p:spPr>
          <a:xfrm>
            <a:off x="6402725" y="6231200"/>
            <a:ext cx="2457000" cy="60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Defining Our Projects (Stories)</a:t>
            </a:r>
          </a:p>
        </p:txBody>
      </p:sp>
      <p:pic>
        <p:nvPicPr>
          <p:cNvPr id="150" name="Shape 150" descr="pmpr11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675" y="1786074"/>
            <a:ext cx="5709600" cy="36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6402725" y="6231200"/>
            <a:ext cx="2457000" cy="60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5977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Case Study: Story of Food Innovation in Hawaii</a:t>
            </a:r>
          </a:p>
        </p:txBody>
      </p:sp>
      <p:sp>
        <p:nvSpPr>
          <p:cNvPr id="158" name="Shape 158" descr="Learn more about the vision, services and resources offered through the Maui Food Innovation Center at UH Maui College at http://maui.hawaii.edu/foodinnovation" title="Maui Food Innovation Center - Leading Food Innovation">
            <a:hlinkClick r:id="rId3"/>
          </p:cNvPr>
          <p:cNvSpPr/>
          <p:nvPr/>
        </p:nvSpPr>
        <p:spPr>
          <a:xfrm>
            <a:off x="1387025" y="1175025"/>
            <a:ext cx="6560949" cy="49206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9" name="Shape 159"/>
          <p:cNvSpPr/>
          <p:nvPr/>
        </p:nvSpPr>
        <p:spPr>
          <a:xfrm>
            <a:off x="6402725" y="6231200"/>
            <a:ext cx="2457000" cy="60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StoryTelling Toolkit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23675"/>
            <a:ext cx="8430400" cy="40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4113175" y="3161100"/>
            <a:ext cx="4621500" cy="179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6707278" y="3909744"/>
            <a:ext cx="1399800" cy="464700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Project Brief</a:t>
            </a:r>
          </a:p>
        </p:txBody>
      </p:sp>
      <p:sp>
        <p:nvSpPr>
          <p:cNvPr id="169" name="Shape 169"/>
          <p:cNvSpPr/>
          <p:nvPr/>
        </p:nvSpPr>
        <p:spPr>
          <a:xfrm>
            <a:off x="5400068" y="3188606"/>
            <a:ext cx="2326499" cy="6375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200">
                <a:solidFill>
                  <a:srgbClr val="FFFFFF"/>
                </a:solidFill>
              </a:rPr>
              <a:t>Storytelling Toolkit</a:t>
            </a:r>
          </a:p>
        </p:txBody>
      </p:sp>
      <p:sp>
        <p:nvSpPr>
          <p:cNvPr id="170" name="Shape 170"/>
          <p:cNvSpPr/>
          <p:nvPr/>
        </p:nvSpPr>
        <p:spPr>
          <a:xfrm>
            <a:off x="5074437" y="4457809"/>
            <a:ext cx="1399800" cy="464700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Script</a:t>
            </a:r>
          </a:p>
        </p:txBody>
      </p:sp>
      <p:sp>
        <p:nvSpPr>
          <p:cNvPr id="171" name="Shape 171"/>
          <p:cNvSpPr/>
          <p:nvPr/>
        </p:nvSpPr>
        <p:spPr>
          <a:xfrm>
            <a:off x="5074437" y="3909744"/>
            <a:ext cx="1399800" cy="464700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Rubric</a:t>
            </a:r>
          </a:p>
        </p:txBody>
      </p:sp>
      <p:sp>
        <p:nvSpPr>
          <p:cNvPr id="172" name="Shape 172"/>
          <p:cNvSpPr/>
          <p:nvPr/>
        </p:nvSpPr>
        <p:spPr>
          <a:xfrm>
            <a:off x="6707278" y="4457809"/>
            <a:ext cx="1399800" cy="464700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Lessons Learned</a:t>
            </a:r>
          </a:p>
        </p:txBody>
      </p:sp>
      <p:sp>
        <p:nvSpPr>
          <p:cNvPr id="173" name="Shape 173"/>
          <p:cNvSpPr/>
          <p:nvPr/>
        </p:nvSpPr>
        <p:spPr>
          <a:xfrm>
            <a:off x="6402725" y="6231200"/>
            <a:ext cx="2457000" cy="60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632450" y="5881350"/>
            <a:ext cx="8102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http://support.skillscommons.org/connect/impact-communities/story-telling/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Elements of Good Stories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6553200" y="65087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182" name="Shape 182"/>
          <p:cNvSpPr/>
          <p:nvPr/>
        </p:nvSpPr>
        <p:spPr>
          <a:xfrm>
            <a:off x="787089" y="1297632"/>
            <a:ext cx="2286000" cy="2133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3575991" y="1297632"/>
            <a:ext cx="2362200" cy="213360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D13F3B"/>
              </a:gs>
              <a:gs pos="100000">
                <a:srgbClr val="FF9995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6332032" y="1297632"/>
            <a:ext cx="2286000" cy="2133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30A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838200" y="3920605"/>
            <a:ext cx="2209800" cy="2209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3575991" y="3939655"/>
            <a:ext cx="2362200" cy="2209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1859B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6416778" y="3939655"/>
            <a:ext cx="2250600" cy="2171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206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838200" y="1981200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Character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945671" y="2052933"/>
            <a:ext cx="16764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Plot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588510" y="2071983"/>
            <a:ext cx="18288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Voice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129988" y="4800598"/>
            <a:ext cx="1600199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Emotions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3810000" y="4800600"/>
            <a:ext cx="18288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Hook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6629399" y="4855517"/>
            <a:ext cx="19812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Engagemen</a:t>
            </a: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sp>
        <p:nvSpPr>
          <p:cNvPr id="194" name="Shape 194"/>
          <p:cNvSpPr/>
          <p:nvPr/>
        </p:nvSpPr>
        <p:spPr>
          <a:xfrm>
            <a:off x="6402725" y="6231200"/>
            <a:ext cx="2457000" cy="60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822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StoryTelling Rubric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7791"/>
          <a:stretch/>
        </p:blipFill>
        <p:spPr>
          <a:xfrm>
            <a:off x="457200" y="1261249"/>
            <a:ext cx="3905499" cy="4604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Shape 202"/>
          <p:cNvGrpSpPr/>
          <p:nvPr/>
        </p:nvGrpSpPr>
        <p:grpSpPr>
          <a:xfrm>
            <a:off x="6585545" y="43827"/>
            <a:ext cx="1996680" cy="911410"/>
            <a:chOff x="6585545" y="43827"/>
            <a:chExt cx="1996680" cy="911410"/>
          </a:xfrm>
        </p:grpSpPr>
        <p:sp>
          <p:nvSpPr>
            <p:cNvPr id="203" name="Shape 203"/>
            <p:cNvSpPr/>
            <p:nvPr/>
          </p:nvSpPr>
          <p:spPr>
            <a:xfrm>
              <a:off x="7660626" y="422924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3D85C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Project Brief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6799944" y="43827"/>
              <a:ext cx="1531800" cy="335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FFFFFF"/>
                  </a:solidFill>
                </a:rPr>
                <a:t>Storytelling Toolkit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85545" y="711038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3D85C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Script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6585545" y="422924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Rubric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7660626" y="711038"/>
              <a:ext cx="921600" cy="244200"/>
            </a:xfrm>
            <a:prstGeom prst="roundRect">
              <a:avLst>
                <a:gd name="adj" fmla="val 16667"/>
              </a:avLst>
            </a:prstGeom>
            <a:solidFill>
              <a:srgbClr val="3D85C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800">
                  <a:solidFill>
                    <a:srgbClr val="FFFFFF"/>
                  </a:solidFill>
                </a:rPr>
                <a:t>Lessons Learned</a:t>
              </a:r>
            </a:p>
          </p:txBody>
        </p:sp>
      </p:grp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644750" y="1447800"/>
            <a:ext cx="4820100" cy="467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0">
                <a:solidFill>
                  <a:schemeClr val="dk2"/>
                </a:solidFill>
              </a:rPr>
              <a:t>Evaluating Your Story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</a:pPr>
            <a:r>
              <a:rPr lang="en-US" b="0">
                <a:solidFill>
                  <a:schemeClr val="dk2"/>
                </a:solidFill>
              </a:rPr>
              <a:t>5 Categories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</a:pPr>
            <a:r>
              <a:rPr lang="en-US" b="0">
                <a:solidFill>
                  <a:schemeClr val="dk2"/>
                </a:solidFill>
              </a:rPr>
              <a:t>3 Levels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</a:pPr>
            <a:r>
              <a:rPr lang="en-US" b="0">
                <a:solidFill>
                  <a:schemeClr val="dk2"/>
                </a:solidFill>
              </a:rPr>
              <a:t>Continuous improvement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sp>
        <p:nvSpPr>
          <p:cNvPr id="210" name="Shape 210"/>
          <p:cNvSpPr/>
          <p:nvPr/>
        </p:nvSpPr>
        <p:spPr>
          <a:xfrm>
            <a:off x="6402725" y="6231200"/>
            <a:ext cx="2457000" cy="60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379</Words>
  <Application>Microsoft Office PowerPoint</Application>
  <PresentationFormat>On-screen Show (4:3)</PresentationFormat>
  <Paragraphs>160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Franklin Gothic</vt:lpstr>
      <vt:lpstr>Office Theme</vt:lpstr>
      <vt:lpstr>StoryTelling Strategies &amp; Tools to Sustain Innovations  </vt:lpstr>
      <vt:lpstr>StoryTelling Ambassadors</vt:lpstr>
      <vt:lpstr>Making the Case for Storytelling </vt:lpstr>
      <vt:lpstr>Project, Program and Portfolio Management</vt:lpstr>
      <vt:lpstr>Defining Our Projects (Stories)</vt:lpstr>
      <vt:lpstr>Case Study: Story of Food Innovation in Hawaii</vt:lpstr>
      <vt:lpstr>StoryTelling Toolkit</vt:lpstr>
      <vt:lpstr>Elements of Good Stories</vt:lpstr>
      <vt:lpstr>StoryTelling Rubric</vt:lpstr>
      <vt:lpstr>StoryTelling Project Brief</vt:lpstr>
      <vt:lpstr>StoryTelling Script</vt:lpstr>
      <vt:lpstr>Storytelling Compliments Formal Reporting</vt:lpstr>
      <vt:lpstr>Building a Network</vt:lpstr>
      <vt:lpstr>Case Study: Makeover</vt:lpstr>
      <vt:lpstr>Lessons Learned</vt:lpstr>
      <vt:lpstr>Capturing Lessons Learned</vt:lpstr>
      <vt:lpstr>What’s Next?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StoryTelling Strategies &amp; Toolkit to Sustain Innovations</dc:title>
  <dc:creator>Kathy Spada</dc:creator>
  <cp:lastModifiedBy>Estrada, Scott - ETA CTR</cp:lastModifiedBy>
  <cp:revision>7</cp:revision>
  <dcterms:modified xsi:type="dcterms:W3CDTF">2017-10-20T19:26:10Z</dcterms:modified>
</cp:coreProperties>
</file>