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80" r:id="rId3"/>
    <p:sldMasterId id="2147483689" r:id="rId4"/>
    <p:sldMasterId id="2147483701" r:id="rId5"/>
  </p:sldMasterIdLst>
  <p:notesMasterIdLst>
    <p:notesMasterId r:id="rId43"/>
  </p:notesMasterIdLst>
  <p:sldIdLst>
    <p:sldId id="284" r:id="rId6"/>
    <p:sldId id="282" r:id="rId7"/>
    <p:sldId id="295" r:id="rId8"/>
    <p:sldId id="304" r:id="rId9"/>
    <p:sldId id="300" r:id="rId10"/>
    <p:sldId id="301" r:id="rId11"/>
    <p:sldId id="292" r:id="rId12"/>
    <p:sldId id="302" r:id="rId13"/>
    <p:sldId id="303" r:id="rId14"/>
    <p:sldId id="287" r:id="rId15"/>
    <p:sldId id="299" r:id="rId16"/>
    <p:sldId id="308" r:id="rId17"/>
    <p:sldId id="309" r:id="rId18"/>
    <p:sldId id="310" r:id="rId19"/>
    <p:sldId id="311" r:id="rId20"/>
    <p:sldId id="312" r:id="rId21"/>
    <p:sldId id="313" r:id="rId22"/>
    <p:sldId id="314" r:id="rId23"/>
    <p:sldId id="315" r:id="rId24"/>
    <p:sldId id="316" r:id="rId25"/>
    <p:sldId id="317" r:id="rId26"/>
    <p:sldId id="318" r:id="rId27"/>
    <p:sldId id="319" r:id="rId28"/>
    <p:sldId id="320" r:id="rId29"/>
    <p:sldId id="321" r:id="rId30"/>
    <p:sldId id="322" r:id="rId31"/>
    <p:sldId id="323" r:id="rId32"/>
    <p:sldId id="306" r:id="rId33"/>
    <p:sldId id="324" r:id="rId34"/>
    <p:sldId id="325" r:id="rId35"/>
    <p:sldId id="326" r:id="rId36"/>
    <p:sldId id="327" r:id="rId37"/>
    <p:sldId id="328" r:id="rId38"/>
    <p:sldId id="329" r:id="rId39"/>
    <p:sldId id="330" r:id="rId40"/>
    <p:sldId id="331" r:id="rId41"/>
    <p:sldId id="29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96" userDrawn="1">
          <p15:clr>
            <a:srgbClr val="A4A3A4"/>
          </p15:clr>
        </p15:guide>
        <p15:guide id="2" pos="3840" userDrawn="1">
          <p15:clr>
            <a:srgbClr val="A4A3A4"/>
          </p15:clr>
        </p15:guide>
        <p15:guide id="3" orient="horz" pos="4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BC9C"/>
    <a:srgbClr val="3B38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26"/>
    <p:restoredTop sz="93321" autoAdjust="0"/>
  </p:normalViewPr>
  <p:slideViewPr>
    <p:cSldViewPr snapToGrid="0" snapToObjects="1" showGuides="1">
      <p:cViewPr varScale="1">
        <p:scale>
          <a:sx n="59" d="100"/>
          <a:sy n="59" d="100"/>
        </p:scale>
        <p:origin x="48" y="79"/>
      </p:cViewPr>
      <p:guideLst>
        <p:guide orient="horz" pos="696"/>
        <p:guide pos="3840"/>
        <p:guide orient="horz" pos="478"/>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microsoft.com/office/2015/10/relationships/revisionInfo" Target="revisionInfo.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2398458375894"/>
          <c:y val="4.4960427301068903E-2"/>
          <c:w val="0.74742281211605399"/>
          <c:h val="0.86983642506672498"/>
        </c:manualLayout>
      </c:layout>
      <c:lineChart>
        <c:grouping val="standard"/>
        <c:varyColors val="0"/>
        <c:ser>
          <c:idx val="0"/>
          <c:order val="0"/>
          <c:tx>
            <c:strRef>
              <c:f>Sheet1!$B$1</c:f>
              <c:strCache>
                <c:ptCount val="1"/>
                <c:pt idx="0">
                  <c:v>Total # IT Jobs Postings</c:v>
                </c:pt>
              </c:strCache>
            </c:strRef>
          </c:tx>
          <c:spPr>
            <a:ln w="50800" cap="rnd">
              <a:solidFill>
                <a:srgbClr val="E01921"/>
              </a:solidFill>
              <a:prstDash val="solid"/>
              <a:round/>
            </a:ln>
            <a:effectLst/>
          </c:spPr>
          <c:marker>
            <c:symbol val="diamond"/>
            <c:size val="10"/>
            <c:spPr>
              <a:solidFill>
                <a:srgbClr val="E01921"/>
              </a:solidFill>
              <a:ln>
                <a:solidFill>
                  <a:srgbClr val="E01921"/>
                </a:solidFill>
                <a:bevel/>
              </a:ln>
              <a:effectLst/>
            </c:spPr>
          </c:marker>
          <c:dLbls>
            <c:dLbl>
              <c:idx val="0"/>
              <c:layout>
                <c:manualLayout>
                  <c:x val="-6.2153577986075901E-3"/>
                  <c:y val="-1.53282229869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F17-46A9-94B5-A1B5C657F424}"/>
                </c:ext>
              </c:extLst>
            </c:dLbl>
            <c:dLbl>
              <c:idx val="1"/>
              <c:layout>
                <c:manualLayout>
                  <c:x val="-0.138943216932092"/>
                  <c:y val="2.554549618292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F17-46A9-94B5-A1B5C657F424}"/>
                </c:ext>
              </c:extLst>
            </c:dLbl>
            <c:dLbl>
              <c:idx val="2"/>
              <c:layout>
                <c:manualLayout>
                  <c:x val="-4.87540003238153E-2"/>
                  <c:y val="-3.93556610773887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F17-46A9-94B5-A1B5C657F424}"/>
                </c:ext>
              </c:extLst>
            </c:dLbl>
            <c:dLbl>
              <c:idx val="3"/>
              <c:layout>
                <c:manualLayout>
                  <c:x val="-7.8442948234345902E-2"/>
                  <c:y val="3.06542333545141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F17-46A9-94B5-A1B5C657F424}"/>
                </c:ext>
              </c:extLst>
            </c:dLbl>
            <c:dLbl>
              <c:idx val="4"/>
              <c:layout>
                <c:manualLayout>
                  <c:x val="-9.5702041758385703E-2"/>
                  <c:y val="-3.06548367961833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F17-46A9-94B5-A1B5C657F424}"/>
                </c:ext>
              </c:extLst>
            </c:dLbl>
            <c:spPr>
              <a:noFill/>
              <a:ln>
                <a:noFill/>
              </a:ln>
              <a:effectLst/>
            </c:spPr>
            <c:txPr>
              <a:bodyPr/>
              <a:lstStyle/>
              <a:p>
                <a:pPr>
                  <a:defRPr sz="1200">
                    <a:solidFill>
                      <a:schemeClr val="tx1">
                        <a:lumMod val="75000"/>
                        <a:lumOff val="2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5"/>
                <c:pt idx="0">
                  <c:v>Q1 2016</c:v>
                </c:pt>
                <c:pt idx="1">
                  <c:v>Q2 2016</c:v>
                </c:pt>
                <c:pt idx="2">
                  <c:v>Q3 2016</c:v>
                </c:pt>
                <c:pt idx="3">
                  <c:v>Q4 2016</c:v>
                </c:pt>
                <c:pt idx="4">
                  <c:v>Q1 2017</c:v>
                </c:pt>
              </c:strCache>
            </c:strRef>
          </c:cat>
          <c:val>
            <c:numRef>
              <c:f>Sheet1!$B$2:$B$7</c:f>
              <c:numCache>
                <c:formatCode>#,##0</c:formatCode>
                <c:ptCount val="5"/>
                <c:pt idx="0">
                  <c:v>775423</c:v>
                </c:pt>
                <c:pt idx="1">
                  <c:v>661463</c:v>
                </c:pt>
                <c:pt idx="2">
                  <c:v>593856</c:v>
                </c:pt>
                <c:pt idx="3">
                  <c:v>499955</c:v>
                </c:pt>
                <c:pt idx="4">
                  <c:v>547040</c:v>
                </c:pt>
              </c:numCache>
            </c:numRef>
          </c:val>
          <c:smooth val="0"/>
          <c:extLst>
            <c:ext xmlns:c16="http://schemas.microsoft.com/office/drawing/2014/chart" uri="{C3380CC4-5D6E-409C-BE32-E72D297353CC}">
              <c16:uniqueId val="{00000005-CF17-46A9-94B5-A1B5C657F424}"/>
            </c:ext>
          </c:extLst>
        </c:ser>
        <c:dLbls>
          <c:showLegendKey val="0"/>
          <c:showVal val="0"/>
          <c:showCatName val="0"/>
          <c:showSerName val="0"/>
          <c:showPercent val="0"/>
          <c:showBubbleSize val="0"/>
        </c:dLbls>
        <c:marker val="1"/>
        <c:smooth val="0"/>
        <c:axId val="160482432"/>
        <c:axId val="160483968"/>
      </c:lineChart>
      <c:catAx>
        <c:axId val="160482432"/>
        <c:scaling>
          <c:orientation val="minMax"/>
        </c:scaling>
        <c:delete val="0"/>
        <c:axPos val="b"/>
        <c:numFmt formatCode="General" sourceLinked="1"/>
        <c:majorTickMark val="out"/>
        <c:minorTickMark val="none"/>
        <c:tickLblPos val="nextTo"/>
        <c:txPr>
          <a:bodyPr/>
          <a:lstStyle/>
          <a:p>
            <a:pPr>
              <a:defRPr>
                <a:solidFill>
                  <a:schemeClr val="tx1">
                    <a:lumMod val="75000"/>
                    <a:lumOff val="25000"/>
                  </a:schemeClr>
                </a:solidFill>
              </a:defRPr>
            </a:pPr>
            <a:endParaRPr lang="en-US"/>
          </a:p>
        </c:txPr>
        <c:crossAx val="160483968"/>
        <c:crossesAt val="0"/>
        <c:auto val="1"/>
        <c:lblAlgn val="ctr"/>
        <c:lblOffset val="100"/>
        <c:noMultiLvlLbl val="0"/>
      </c:catAx>
      <c:valAx>
        <c:axId val="160483968"/>
        <c:scaling>
          <c:orientation val="minMax"/>
          <c:max val="1000000"/>
          <c:min val="200000"/>
        </c:scaling>
        <c:delete val="0"/>
        <c:axPos val="l"/>
        <c:majorGridlines>
          <c:spPr>
            <a:ln w="6350" cmpd="sng">
              <a:solidFill>
                <a:schemeClr val="bg1">
                  <a:lumMod val="50000"/>
                </a:schemeClr>
              </a:solidFill>
              <a:prstDash val="sysDash"/>
            </a:ln>
          </c:spPr>
        </c:majorGridlines>
        <c:numFmt formatCode="#,##0" sourceLinked="1"/>
        <c:majorTickMark val="out"/>
        <c:minorTickMark val="none"/>
        <c:tickLblPos val="nextTo"/>
        <c:txPr>
          <a:bodyPr/>
          <a:lstStyle/>
          <a:p>
            <a:pPr>
              <a:defRPr>
                <a:solidFill>
                  <a:schemeClr val="tx1">
                    <a:lumMod val="75000"/>
                    <a:lumOff val="25000"/>
                  </a:schemeClr>
                </a:solidFill>
              </a:defRPr>
            </a:pPr>
            <a:endParaRPr lang="en-US"/>
          </a:p>
        </c:txPr>
        <c:crossAx val="160482432"/>
        <c:crosses val="autoZero"/>
        <c:crossBetween val="midCat"/>
        <c:majorUnit val="200000"/>
      </c:valAx>
      <c:spPr>
        <a:ln>
          <a:solidFill>
            <a:schemeClr val="tx1">
              <a:lumMod val="50000"/>
              <a:lumOff val="50000"/>
            </a:schemeClr>
          </a:solidFill>
        </a:ln>
      </c:spPr>
    </c:plotArea>
    <c:plotVisOnly val="1"/>
    <c:dispBlanksAs val="gap"/>
    <c:showDLblsOverMax val="0"/>
  </c:chart>
  <c:txPr>
    <a:bodyPr/>
    <a:lstStyle/>
    <a:p>
      <a:pPr>
        <a:defRPr sz="1200">
          <a:solidFill>
            <a:srgbClr val="576068"/>
          </a:solidFil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c:v>
                </c:pt>
              </c:strCache>
            </c:strRef>
          </c:tx>
          <c:spPr>
            <a:solidFill>
              <a:srgbClr val="E01921"/>
            </a:solidFill>
            <a:ln>
              <a:noFill/>
            </a:ln>
            <a:effectLst/>
          </c:spPr>
          <c:invertIfNegative val="0"/>
          <c:dLbls>
            <c:spPr>
              <a:noFill/>
              <a:ln>
                <a:noFill/>
              </a:ln>
              <a:effectLst/>
            </c:spPr>
            <c:txPr>
              <a:bodyPr anchor="ctr" anchorCtr="0"/>
              <a:lstStyle/>
              <a:p>
                <a:pPr>
                  <a:defRPr sz="1100" b="1" i="0">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IBM</c:v>
                </c:pt>
                <c:pt idx="1">
                  <c:v>Lockheed Martin Corporation</c:v>
                </c:pt>
                <c:pt idx="2">
                  <c:v>Anthem Blue Cross</c:v>
                </c:pt>
                <c:pt idx="3">
                  <c:v>Raytheon</c:v>
                </c:pt>
                <c:pt idx="4">
                  <c:v>Best Buy</c:v>
                </c:pt>
                <c:pt idx="5">
                  <c:v>Northrop Grumman</c:v>
                </c:pt>
                <c:pt idx="6">
                  <c:v>UnitedHealth Group</c:v>
                </c:pt>
                <c:pt idx="7">
                  <c:v>JP Morgan Chase Company</c:v>
                </c:pt>
                <c:pt idx="8">
                  <c:v>Wells Fargo</c:v>
                </c:pt>
                <c:pt idx="9">
                  <c:v>Oracle</c:v>
                </c:pt>
                <c:pt idx="10">
                  <c:v>Amazon.com</c:v>
                </c:pt>
                <c:pt idx="11">
                  <c:v>General Dynamics</c:v>
                </c:pt>
                <c:pt idx="12">
                  <c:v>Booz Allen Hamilton Inc.</c:v>
                </c:pt>
                <c:pt idx="13">
                  <c:v>Deloitte</c:v>
                </c:pt>
                <c:pt idx="14">
                  <c:v>Accenture</c:v>
                </c:pt>
              </c:strCache>
            </c:strRef>
          </c:cat>
          <c:val>
            <c:numRef>
              <c:f>Sheet1!$B$2:$B$16</c:f>
              <c:numCache>
                <c:formatCode>#,##0</c:formatCode>
                <c:ptCount val="15"/>
                <c:pt idx="0">
                  <c:v>1447</c:v>
                </c:pt>
                <c:pt idx="1">
                  <c:v>1517</c:v>
                </c:pt>
                <c:pt idx="2">
                  <c:v>1648</c:v>
                </c:pt>
                <c:pt idx="3">
                  <c:v>1817</c:v>
                </c:pt>
                <c:pt idx="4">
                  <c:v>1852</c:v>
                </c:pt>
                <c:pt idx="5">
                  <c:v>1865</c:v>
                </c:pt>
                <c:pt idx="6">
                  <c:v>2281</c:v>
                </c:pt>
                <c:pt idx="7">
                  <c:v>2319</c:v>
                </c:pt>
                <c:pt idx="8">
                  <c:v>2323</c:v>
                </c:pt>
                <c:pt idx="9">
                  <c:v>2947</c:v>
                </c:pt>
                <c:pt idx="10">
                  <c:v>2972</c:v>
                </c:pt>
                <c:pt idx="11">
                  <c:v>4174</c:v>
                </c:pt>
                <c:pt idx="12">
                  <c:v>4603</c:v>
                </c:pt>
                <c:pt idx="13">
                  <c:v>4650</c:v>
                </c:pt>
                <c:pt idx="14">
                  <c:v>8138</c:v>
                </c:pt>
              </c:numCache>
            </c:numRef>
          </c:val>
          <c:extLst>
            <c:ext xmlns:c16="http://schemas.microsoft.com/office/drawing/2014/chart" uri="{C3380CC4-5D6E-409C-BE32-E72D297353CC}">
              <c16:uniqueId val="{00000000-DB97-4C34-8192-9C2F645002CC}"/>
            </c:ext>
          </c:extLst>
        </c:ser>
        <c:dLbls>
          <c:showLegendKey val="0"/>
          <c:showVal val="0"/>
          <c:showCatName val="0"/>
          <c:showSerName val="0"/>
          <c:showPercent val="0"/>
          <c:showBubbleSize val="0"/>
        </c:dLbls>
        <c:gapWidth val="50"/>
        <c:axId val="178963200"/>
        <c:axId val="178964736"/>
      </c:barChart>
      <c:catAx>
        <c:axId val="178963200"/>
        <c:scaling>
          <c:orientation val="minMax"/>
        </c:scaling>
        <c:delete val="0"/>
        <c:axPos val="l"/>
        <c:numFmt formatCode="General" sourceLinked="0"/>
        <c:majorTickMark val="out"/>
        <c:minorTickMark val="none"/>
        <c:tickLblPos val="nextTo"/>
        <c:txPr>
          <a:bodyPr/>
          <a:lstStyle/>
          <a:p>
            <a:pPr algn="r">
              <a:defRPr sz="1400">
                <a:solidFill>
                  <a:schemeClr val="tx1">
                    <a:lumMod val="75000"/>
                    <a:lumOff val="25000"/>
                  </a:schemeClr>
                </a:solidFill>
              </a:defRPr>
            </a:pPr>
            <a:endParaRPr lang="en-US"/>
          </a:p>
        </c:txPr>
        <c:crossAx val="178964736"/>
        <c:crosses val="autoZero"/>
        <c:auto val="1"/>
        <c:lblAlgn val="ctr"/>
        <c:lblOffset val="100"/>
        <c:noMultiLvlLbl val="0"/>
      </c:catAx>
      <c:valAx>
        <c:axId val="178964736"/>
        <c:scaling>
          <c:orientation val="minMax"/>
        </c:scaling>
        <c:delete val="1"/>
        <c:axPos val="b"/>
        <c:numFmt formatCode="#,##0" sourceLinked="1"/>
        <c:majorTickMark val="out"/>
        <c:minorTickMark val="none"/>
        <c:tickLblPos val="nextTo"/>
        <c:crossAx val="178963200"/>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9CF095-3C10-4933-9F0B-CAF2E9CBCA99}"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D2B3038F-387C-4AC1-934E-5E447A8F1B69}">
      <dgm:prSet phldrT="[Text]" custT="1"/>
      <dgm:spPr>
        <a:solidFill>
          <a:srgbClr val="FF0000"/>
        </a:solidFill>
      </dgm:spPr>
      <dgm:t>
        <a:bodyPr/>
        <a:lstStyle/>
        <a:p>
          <a:r>
            <a:rPr lang="en-US" sz="2400" dirty="0"/>
            <a:t>Early College STEM Schools (ECSS)</a:t>
          </a:r>
        </a:p>
      </dgm:t>
    </dgm:pt>
    <dgm:pt modelId="{1C3952FE-5803-4952-95E7-50337102CEA2}" type="parTrans" cxnId="{C09AC1EA-EBE7-422A-80BB-7967651C7AE2}">
      <dgm:prSet/>
      <dgm:spPr/>
      <dgm:t>
        <a:bodyPr/>
        <a:lstStyle/>
        <a:p>
          <a:endParaRPr lang="en-US"/>
        </a:p>
      </dgm:t>
    </dgm:pt>
    <dgm:pt modelId="{685A4073-2B57-4498-A212-FFAE8C465AC3}" type="sibTrans" cxnId="{C09AC1EA-EBE7-422A-80BB-7967651C7AE2}">
      <dgm:prSet/>
      <dgm:spPr/>
      <dgm:t>
        <a:bodyPr/>
        <a:lstStyle/>
        <a:p>
          <a:endParaRPr lang="en-US"/>
        </a:p>
      </dgm:t>
    </dgm:pt>
    <dgm:pt modelId="{8CA7E4A4-D9D3-48A9-B116-87700FE0F4B7}">
      <dgm:prSet phldrT="[Text]"/>
      <dgm:spPr>
        <a:solidFill>
          <a:schemeClr val="tx1">
            <a:lumMod val="50000"/>
            <a:lumOff val="50000"/>
          </a:schemeClr>
        </a:solidFill>
      </dgm:spPr>
      <dgm:t>
        <a:bodyPr/>
        <a:lstStyle/>
        <a:p>
          <a:r>
            <a:rPr lang="en-US" dirty="0"/>
            <a:t>City Colleges of Chicago</a:t>
          </a:r>
        </a:p>
      </dgm:t>
    </dgm:pt>
    <dgm:pt modelId="{EFCE6B65-36D5-425C-97C4-27FD211AE41E}" type="parTrans" cxnId="{13E075B2-6658-4015-AB2E-E184DF7B7183}">
      <dgm:prSet/>
      <dgm:spPr/>
      <dgm:t>
        <a:bodyPr/>
        <a:lstStyle/>
        <a:p>
          <a:endParaRPr lang="en-US"/>
        </a:p>
      </dgm:t>
    </dgm:pt>
    <dgm:pt modelId="{F638937E-B893-43ED-8E71-51CB75C92262}" type="sibTrans" cxnId="{13E075B2-6658-4015-AB2E-E184DF7B7183}">
      <dgm:prSet/>
      <dgm:spPr/>
      <dgm:t>
        <a:bodyPr/>
        <a:lstStyle/>
        <a:p>
          <a:endParaRPr lang="en-US"/>
        </a:p>
      </dgm:t>
    </dgm:pt>
    <dgm:pt modelId="{4F5F537A-4407-45D1-9BAA-27EF292F48D2}">
      <dgm:prSet phldrT="[Text]"/>
      <dgm:spPr>
        <a:solidFill>
          <a:schemeClr val="tx1">
            <a:lumMod val="50000"/>
            <a:lumOff val="50000"/>
          </a:schemeClr>
        </a:solidFill>
      </dgm:spPr>
      <dgm:t>
        <a:bodyPr/>
        <a:lstStyle/>
        <a:p>
          <a:r>
            <a:rPr lang="en-US" dirty="0"/>
            <a:t>Implementation Partners (CompTIA and </a:t>
          </a:r>
          <a:r>
            <a:rPr lang="en-US" dirty="0" err="1"/>
            <a:t>Lumity</a:t>
          </a:r>
          <a:r>
            <a:rPr lang="en-US" dirty="0"/>
            <a:t>) </a:t>
          </a:r>
        </a:p>
      </dgm:t>
    </dgm:pt>
    <dgm:pt modelId="{2AF3B91F-3A7A-452A-A025-E7E4057CEFD8}" type="parTrans" cxnId="{99D654A3-BE6B-412F-87DC-0FB1685553B7}">
      <dgm:prSet/>
      <dgm:spPr/>
      <dgm:t>
        <a:bodyPr/>
        <a:lstStyle/>
        <a:p>
          <a:endParaRPr lang="en-US"/>
        </a:p>
      </dgm:t>
    </dgm:pt>
    <dgm:pt modelId="{2A8717B7-B572-4255-9990-6C9F8FCEE0DE}" type="sibTrans" cxnId="{99D654A3-BE6B-412F-87DC-0FB1685553B7}">
      <dgm:prSet/>
      <dgm:spPr/>
      <dgm:t>
        <a:bodyPr/>
        <a:lstStyle/>
        <a:p>
          <a:endParaRPr lang="en-US"/>
        </a:p>
      </dgm:t>
    </dgm:pt>
    <dgm:pt modelId="{186081A3-6D65-413C-B6C1-CFBB9B8A0DD3}">
      <dgm:prSet phldrT="[Text]"/>
      <dgm:spPr>
        <a:solidFill>
          <a:schemeClr val="tx1">
            <a:lumMod val="50000"/>
            <a:lumOff val="50000"/>
          </a:schemeClr>
        </a:solidFill>
        <a:ln>
          <a:solidFill>
            <a:schemeClr val="tx1">
              <a:lumMod val="50000"/>
              <a:lumOff val="50000"/>
            </a:schemeClr>
          </a:solidFill>
        </a:ln>
      </dgm:spPr>
      <dgm:t>
        <a:bodyPr/>
        <a:lstStyle/>
        <a:p>
          <a:r>
            <a:rPr lang="en-US" dirty="0"/>
            <a:t>Chicago Public High Schools </a:t>
          </a:r>
        </a:p>
      </dgm:t>
    </dgm:pt>
    <dgm:pt modelId="{F9B09C37-D923-48BC-9280-EDB9C686430E}" type="parTrans" cxnId="{0A1AAE66-6BF1-4CFF-B940-2E4467238F0B}">
      <dgm:prSet/>
      <dgm:spPr/>
      <dgm:t>
        <a:bodyPr/>
        <a:lstStyle/>
        <a:p>
          <a:endParaRPr lang="en-US"/>
        </a:p>
      </dgm:t>
    </dgm:pt>
    <dgm:pt modelId="{8390BA55-7834-4AFB-9B7F-56B3029648B3}" type="sibTrans" cxnId="{0A1AAE66-6BF1-4CFF-B940-2E4467238F0B}">
      <dgm:prSet/>
      <dgm:spPr/>
      <dgm:t>
        <a:bodyPr/>
        <a:lstStyle/>
        <a:p>
          <a:endParaRPr lang="en-US"/>
        </a:p>
      </dgm:t>
    </dgm:pt>
    <dgm:pt modelId="{CCD9339A-512F-45E9-BD86-FFA775574B01}">
      <dgm:prSet phldrT="[Text]"/>
      <dgm:spPr>
        <a:solidFill>
          <a:schemeClr val="tx1">
            <a:lumMod val="50000"/>
            <a:lumOff val="50000"/>
          </a:schemeClr>
        </a:solidFill>
      </dgm:spPr>
      <dgm:t>
        <a:bodyPr/>
        <a:lstStyle/>
        <a:p>
          <a:r>
            <a:rPr lang="en-US" dirty="0"/>
            <a:t>Mayor’s Office</a:t>
          </a:r>
        </a:p>
      </dgm:t>
    </dgm:pt>
    <dgm:pt modelId="{EF644D01-09C9-4DC7-A11A-BCA10994FF80}" type="parTrans" cxnId="{E3F91D33-9289-45AE-BC55-F9B1F63D8E9A}">
      <dgm:prSet/>
      <dgm:spPr/>
      <dgm:t>
        <a:bodyPr/>
        <a:lstStyle/>
        <a:p>
          <a:endParaRPr lang="en-US"/>
        </a:p>
      </dgm:t>
    </dgm:pt>
    <dgm:pt modelId="{7491AF42-D5BD-4A2F-83FC-AC9F0B8EF902}" type="sibTrans" cxnId="{E3F91D33-9289-45AE-BC55-F9B1F63D8E9A}">
      <dgm:prSet/>
      <dgm:spPr/>
      <dgm:t>
        <a:bodyPr/>
        <a:lstStyle/>
        <a:p>
          <a:endParaRPr lang="en-US"/>
        </a:p>
      </dgm:t>
    </dgm:pt>
    <dgm:pt modelId="{92847A8F-1124-461C-8A9F-563D324A3A7A}" type="pres">
      <dgm:prSet presAssocID="{049CF095-3C10-4933-9F0B-CAF2E9CBCA99}" presName="Name0" presStyleCnt="0">
        <dgm:presLayoutVars>
          <dgm:chMax val="1"/>
          <dgm:chPref val="1"/>
          <dgm:dir/>
          <dgm:animOne val="branch"/>
          <dgm:animLvl val="lvl"/>
        </dgm:presLayoutVars>
      </dgm:prSet>
      <dgm:spPr/>
    </dgm:pt>
    <dgm:pt modelId="{C1D1548C-CD5E-4BF9-8C33-1D2FE3DC5DFA}" type="pres">
      <dgm:prSet presAssocID="{D2B3038F-387C-4AC1-934E-5E447A8F1B69}" presName="singleCycle" presStyleCnt="0"/>
      <dgm:spPr/>
    </dgm:pt>
    <dgm:pt modelId="{EA8F2092-C11B-4AE2-996D-97396DC0872B}" type="pres">
      <dgm:prSet presAssocID="{D2B3038F-387C-4AC1-934E-5E447A8F1B69}" presName="singleCenter" presStyleLbl="node1" presStyleIdx="0" presStyleCnt="5" custScaleX="142216" custScaleY="178566" custLinFactNeighborX="-3687" custLinFactNeighborY="-3770">
        <dgm:presLayoutVars>
          <dgm:chMax val="7"/>
          <dgm:chPref val="7"/>
        </dgm:presLayoutVars>
      </dgm:prSet>
      <dgm:spPr/>
    </dgm:pt>
    <dgm:pt modelId="{9F379FCF-EAA7-4C8F-9233-3AC649A50E3D}" type="pres">
      <dgm:prSet presAssocID="{F9B09C37-D923-48BC-9280-EDB9C686430E}" presName="Name56" presStyleLbl="parChTrans1D2" presStyleIdx="0" presStyleCnt="4"/>
      <dgm:spPr/>
    </dgm:pt>
    <dgm:pt modelId="{7119DAB9-F835-4DB8-8E68-1397A621CD00}" type="pres">
      <dgm:prSet presAssocID="{186081A3-6D65-413C-B6C1-CFBB9B8A0DD3}" presName="text0" presStyleLbl="node1" presStyleIdx="1" presStyleCnt="5" custScaleX="301029" custRadScaleRad="144991" custRadScaleInc="-103830">
        <dgm:presLayoutVars>
          <dgm:bulletEnabled val="1"/>
        </dgm:presLayoutVars>
      </dgm:prSet>
      <dgm:spPr/>
    </dgm:pt>
    <dgm:pt modelId="{23EE15AC-A0B9-4B58-943F-ED23D8BBC835}" type="pres">
      <dgm:prSet presAssocID="{EFCE6B65-36D5-425C-97C4-27FD211AE41E}" presName="Name56" presStyleLbl="parChTrans1D2" presStyleIdx="1" presStyleCnt="4"/>
      <dgm:spPr/>
    </dgm:pt>
    <dgm:pt modelId="{0D83A94B-2B1E-41C5-899E-1532193F0507}" type="pres">
      <dgm:prSet presAssocID="{8CA7E4A4-D9D3-48A9-B116-87700FE0F4B7}" presName="text0" presStyleLbl="node1" presStyleIdx="2" presStyleCnt="5" custScaleX="297196" custRadScaleRad="136763" custRadScaleInc="228008">
        <dgm:presLayoutVars>
          <dgm:bulletEnabled val="1"/>
        </dgm:presLayoutVars>
      </dgm:prSet>
      <dgm:spPr/>
    </dgm:pt>
    <dgm:pt modelId="{FE47923A-48CF-405B-A7D7-D1652C17610A}" type="pres">
      <dgm:prSet presAssocID="{2AF3B91F-3A7A-452A-A025-E7E4057CEFD8}" presName="Name56" presStyleLbl="parChTrans1D2" presStyleIdx="2" presStyleCnt="4"/>
      <dgm:spPr/>
    </dgm:pt>
    <dgm:pt modelId="{9269EE6D-E50F-4558-973B-72E9955F234A}" type="pres">
      <dgm:prSet presAssocID="{4F5F537A-4407-45D1-9BAA-27EF292F48D2}" presName="text0" presStyleLbl="node1" presStyleIdx="3" presStyleCnt="5" custScaleX="303716" custRadScaleRad="137731" custRadScaleInc="-300929">
        <dgm:presLayoutVars>
          <dgm:bulletEnabled val="1"/>
        </dgm:presLayoutVars>
      </dgm:prSet>
      <dgm:spPr/>
    </dgm:pt>
    <dgm:pt modelId="{39C59B78-1A35-4E15-9892-8ECAABF28C4E}" type="pres">
      <dgm:prSet presAssocID="{EF644D01-09C9-4DC7-A11A-BCA10994FF80}" presName="Name56" presStyleLbl="parChTrans1D2" presStyleIdx="3" presStyleCnt="4"/>
      <dgm:spPr/>
    </dgm:pt>
    <dgm:pt modelId="{18272920-7C11-421C-9678-8412454495E4}" type="pres">
      <dgm:prSet presAssocID="{CCD9339A-512F-45E9-BD86-FFA775574B01}" presName="text0" presStyleLbl="node1" presStyleIdx="4" presStyleCnt="5">
        <dgm:presLayoutVars>
          <dgm:bulletEnabled val="1"/>
        </dgm:presLayoutVars>
      </dgm:prSet>
      <dgm:spPr/>
    </dgm:pt>
  </dgm:ptLst>
  <dgm:cxnLst>
    <dgm:cxn modelId="{96C03E12-3AD3-4A19-B4ED-CC3FE07AA4EF}" type="presOf" srcId="{F9B09C37-D923-48BC-9280-EDB9C686430E}" destId="{9F379FCF-EAA7-4C8F-9233-3AC649A50E3D}" srcOrd="0" destOrd="0" presId="urn:microsoft.com/office/officeart/2008/layout/RadialCluster"/>
    <dgm:cxn modelId="{8F2C1E30-D824-4DB6-8800-F63F40A9E7FE}" type="presOf" srcId="{186081A3-6D65-413C-B6C1-CFBB9B8A0DD3}" destId="{7119DAB9-F835-4DB8-8E68-1397A621CD00}" srcOrd="0" destOrd="0" presId="urn:microsoft.com/office/officeart/2008/layout/RadialCluster"/>
    <dgm:cxn modelId="{E3F91D33-9289-45AE-BC55-F9B1F63D8E9A}" srcId="{D2B3038F-387C-4AC1-934E-5E447A8F1B69}" destId="{CCD9339A-512F-45E9-BD86-FFA775574B01}" srcOrd="3" destOrd="0" parTransId="{EF644D01-09C9-4DC7-A11A-BCA10994FF80}" sibTransId="{7491AF42-D5BD-4A2F-83FC-AC9F0B8EF902}"/>
    <dgm:cxn modelId="{0A1AAE66-6BF1-4CFF-B940-2E4467238F0B}" srcId="{D2B3038F-387C-4AC1-934E-5E447A8F1B69}" destId="{186081A3-6D65-413C-B6C1-CFBB9B8A0DD3}" srcOrd="0" destOrd="0" parTransId="{F9B09C37-D923-48BC-9280-EDB9C686430E}" sibTransId="{8390BA55-7834-4AFB-9B7F-56B3029648B3}"/>
    <dgm:cxn modelId="{E07C6C73-4F88-40ED-B4AD-A52D21D15008}" type="presOf" srcId="{2AF3B91F-3A7A-452A-A025-E7E4057CEFD8}" destId="{FE47923A-48CF-405B-A7D7-D1652C17610A}" srcOrd="0" destOrd="0" presId="urn:microsoft.com/office/officeart/2008/layout/RadialCluster"/>
    <dgm:cxn modelId="{64A6777F-E334-46D0-844E-D91D30AC0315}" type="presOf" srcId="{CCD9339A-512F-45E9-BD86-FFA775574B01}" destId="{18272920-7C11-421C-9678-8412454495E4}" srcOrd="0" destOrd="0" presId="urn:microsoft.com/office/officeart/2008/layout/RadialCluster"/>
    <dgm:cxn modelId="{204DBA83-F4CC-4160-8299-794F219FDA65}" type="presOf" srcId="{EFCE6B65-36D5-425C-97C4-27FD211AE41E}" destId="{23EE15AC-A0B9-4B58-943F-ED23D8BBC835}" srcOrd="0" destOrd="0" presId="urn:microsoft.com/office/officeart/2008/layout/RadialCluster"/>
    <dgm:cxn modelId="{B1F53188-B116-4442-B4F7-EFF0E1449A48}" type="presOf" srcId="{EF644D01-09C9-4DC7-A11A-BCA10994FF80}" destId="{39C59B78-1A35-4E15-9892-8ECAABF28C4E}" srcOrd="0" destOrd="0" presId="urn:microsoft.com/office/officeart/2008/layout/RadialCluster"/>
    <dgm:cxn modelId="{99D654A3-BE6B-412F-87DC-0FB1685553B7}" srcId="{D2B3038F-387C-4AC1-934E-5E447A8F1B69}" destId="{4F5F537A-4407-45D1-9BAA-27EF292F48D2}" srcOrd="2" destOrd="0" parTransId="{2AF3B91F-3A7A-452A-A025-E7E4057CEFD8}" sibTransId="{2A8717B7-B572-4255-9990-6C9F8FCEE0DE}"/>
    <dgm:cxn modelId="{13E075B2-6658-4015-AB2E-E184DF7B7183}" srcId="{D2B3038F-387C-4AC1-934E-5E447A8F1B69}" destId="{8CA7E4A4-D9D3-48A9-B116-87700FE0F4B7}" srcOrd="1" destOrd="0" parTransId="{EFCE6B65-36D5-425C-97C4-27FD211AE41E}" sibTransId="{F638937E-B893-43ED-8E71-51CB75C92262}"/>
    <dgm:cxn modelId="{150B93D6-5F8B-4517-A572-8A9E8FB72438}" type="presOf" srcId="{4F5F537A-4407-45D1-9BAA-27EF292F48D2}" destId="{9269EE6D-E50F-4558-973B-72E9955F234A}" srcOrd="0" destOrd="0" presId="urn:microsoft.com/office/officeart/2008/layout/RadialCluster"/>
    <dgm:cxn modelId="{AF4E87D8-F664-4AAC-9C35-E1CCE3F828CB}" type="presOf" srcId="{8CA7E4A4-D9D3-48A9-B116-87700FE0F4B7}" destId="{0D83A94B-2B1E-41C5-899E-1532193F0507}" srcOrd="0" destOrd="0" presId="urn:microsoft.com/office/officeart/2008/layout/RadialCluster"/>
    <dgm:cxn modelId="{C09AC1EA-EBE7-422A-80BB-7967651C7AE2}" srcId="{049CF095-3C10-4933-9F0B-CAF2E9CBCA99}" destId="{D2B3038F-387C-4AC1-934E-5E447A8F1B69}" srcOrd="0" destOrd="0" parTransId="{1C3952FE-5803-4952-95E7-50337102CEA2}" sibTransId="{685A4073-2B57-4498-A212-FFAE8C465AC3}"/>
    <dgm:cxn modelId="{70D199F4-55FB-489F-A6AA-79075DEDDBB5}" type="presOf" srcId="{049CF095-3C10-4933-9F0B-CAF2E9CBCA99}" destId="{92847A8F-1124-461C-8A9F-563D324A3A7A}" srcOrd="0" destOrd="0" presId="urn:microsoft.com/office/officeart/2008/layout/RadialCluster"/>
    <dgm:cxn modelId="{C651A6FA-D66C-40A1-BE91-E87C2EABE398}" type="presOf" srcId="{D2B3038F-387C-4AC1-934E-5E447A8F1B69}" destId="{EA8F2092-C11B-4AE2-996D-97396DC0872B}" srcOrd="0" destOrd="0" presId="urn:microsoft.com/office/officeart/2008/layout/RadialCluster"/>
    <dgm:cxn modelId="{8F1073A3-3841-4342-BA22-F7423CB3FD3F}" type="presParOf" srcId="{92847A8F-1124-461C-8A9F-563D324A3A7A}" destId="{C1D1548C-CD5E-4BF9-8C33-1D2FE3DC5DFA}" srcOrd="0" destOrd="0" presId="urn:microsoft.com/office/officeart/2008/layout/RadialCluster"/>
    <dgm:cxn modelId="{467B9FE0-4C03-4665-9940-BC66E3A3F5CE}" type="presParOf" srcId="{C1D1548C-CD5E-4BF9-8C33-1D2FE3DC5DFA}" destId="{EA8F2092-C11B-4AE2-996D-97396DC0872B}" srcOrd="0" destOrd="0" presId="urn:microsoft.com/office/officeart/2008/layout/RadialCluster"/>
    <dgm:cxn modelId="{1DF8C8A7-9F5F-460A-9A57-0E640A40FADF}" type="presParOf" srcId="{C1D1548C-CD5E-4BF9-8C33-1D2FE3DC5DFA}" destId="{9F379FCF-EAA7-4C8F-9233-3AC649A50E3D}" srcOrd="1" destOrd="0" presId="urn:microsoft.com/office/officeart/2008/layout/RadialCluster"/>
    <dgm:cxn modelId="{0ECB675D-1AC1-4313-81E9-D9834D099150}" type="presParOf" srcId="{C1D1548C-CD5E-4BF9-8C33-1D2FE3DC5DFA}" destId="{7119DAB9-F835-4DB8-8E68-1397A621CD00}" srcOrd="2" destOrd="0" presId="urn:microsoft.com/office/officeart/2008/layout/RadialCluster"/>
    <dgm:cxn modelId="{0F8D7502-72A6-48B8-BE21-1581441526EF}" type="presParOf" srcId="{C1D1548C-CD5E-4BF9-8C33-1D2FE3DC5DFA}" destId="{23EE15AC-A0B9-4B58-943F-ED23D8BBC835}" srcOrd="3" destOrd="0" presId="urn:microsoft.com/office/officeart/2008/layout/RadialCluster"/>
    <dgm:cxn modelId="{AB519659-B1F5-41CB-BAAC-56186E5EE575}" type="presParOf" srcId="{C1D1548C-CD5E-4BF9-8C33-1D2FE3DC5DFA}" destId="{0D83A94B-2B1E-41C5-899E-1532193F0507}" srcOrd="4" destOrd="0" presId="urn:microsoft.com/office/officeart/2008/layout/RadialCluster"/>
    <dgm:cxn modelId="{556917D7-1FD0-4920-B483-49FF0724F9C6}" type="presParOf" srcId="{C1D1548C-CD5E-4BF9-8C33-1D2FE3DC5DFA}" destId="{FE47923A-48CF-405B-A7D7-D1652C17610A}" srcOrd="5" destOrd="0" presId="urn:microsoft.com/office/officeart/2008/layout/RadialCluster"/>
    <dgm:cxn modelId="{2CB82FA5-7080-4628-A3CE-CD2A6DAA18DF}" type="presParOf" srcId="{C1D1548C-CD5E-4BF9-8C33-1D2FE3DC5DFA}" destId="{9269EE6D-E50F-4558-973B-72E9955F234A}" srcOrd="6" destOrd="0" presId="urn:microsoft.com/office/officeart/2008/layout/RadialCluster"/>
    <dgm:cxn modelId="{38A18FFB-218F-4EB9-ADE9-FADE0F04625F}" type="presParOf" srcId="{C1D1548C-CD5E-4BF9-8C33-1D2FE3DC5DFA}" destId="{39C59B78-1A35-4E15-9892-8ECAABF28C4E}" srcOrd="7" destOrd="0" presId="urn:microsoft.com/office/officeart/2008/layout/RadialCluster"/>
    <dgm:cxn modelId="{86F70DF2-B059-4361-9C1E-77C83513FAD4}" type="presParOf" srcId="{C1D1548C-CD5E-4BF9-8C33-1D2FE3DC5DFA}" destId="{18272920-7C11-421C-9678-8412454495E4}" srcOrd="8"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675D46-54E0-4F06-B62B-63D41F785274}" type="doc">
      <dgm:prSet loTypeId="urn:microsoft.com/office/officeart/2011/layout/HexagonRadial" loCatId="officeonline" qsTypeId="urn:microsoft.com/office/officeart/2005/8/quickstyle/simple3" qsCatId="simple" csTypeId="urn:microsoft.com/office/officeart/2005/8/colors/accent5_2" csCatId="accent5" phldr="1"/>
      <dgm:spPr/>
      <dgm:t>
        <a:bodyPr/>
        <a:lstStyle/>
        <a:p>
          <a:endParaRPr lang="en-US"/>
        </a:p>
      </dgm:t>
    </dgm:pt>
    <dgm:pt modelId="{3F06AD3A-02B6-448E-8D91-D06E1F3B5CB5}">
      <dgm:prSet phldrT="[Text]" custT="1"/>
      <dgm:spPr>
        <a:solidFill>
          <a:srgbClr val="024D71"/>
        </a:solidFill>
      </dgm:spPr>
      <dgm:t>
        <a:bodyPr/>
        <a:lstStyle/>
        <a:p>
          <a:r>
            <a:rPr lang="en-US" sz="2800" b="1" dirty="0">
              <a:solidFill>
                <a:schemeClr val="bg1"/>
              </a:solidFill>
            </a:rPr>
            <a:t>WBL</a:t>
          </a:r>
        </a:p>
      </dgm:t>
    </dgm:pt>
    <dgm:pt modelId="{B2739F32-CCD0-42DF-9240-1BE3033A0AA1}" type="parTrans" cxnId="{656D9F7D-03FF-431E-8A5A-88CF3AB53629}">
      <dgm:prSet/>
      <dgm:spPr/>
      <dgm:t>
        <a:bodyPr/>
        <a:lstStyle/>
        <a:p>
          <a:endParaRPr lang="en-US"/>
        </a:p>
      </dgm:t>
    </dgm:pt>
    <dgm:pt modelId="{552DFEBB-00C9-4953-840A-A3177BF76B34}" type="sibTrans" cxnId="{656D9F7D-03FF-431E-8A5A-88CF3AB53629}">
      <dgm:prSet/>
      <dgm:spPr/>
      <dgm:t>
        <a:bodyPr/>
        <a:lstStyle/>
        <a:p>
          <a:endParaRPr lang="en-US"/>
        </a:p>
      </dgm:t>
    </dgm:pt>
    <dgm:pt modelId="{EF976817-5A11-4CD3-BEFB-0E75B4350A83}">
      <dgm:prSet phldrT="[Text]"/>
      <dgm:spPr/>
      <dgm:t>
        <a:bodyPr/>
        <a:lstStyle/>
        <a:p>
          <a:r>
            <a:rPr lang="en-US" b="0" dirty="0">
              <a:solidFill>
                <a:schemeClr val="tx1">
                  <a:lumMod val="75000"/>
                  <a:lumOff val="25000"/>
                </a:schemeClr>
              </a:solidFill>
            </a:rPr>
            <a:t>Company Tours</a:t>
          </a:r>
        </a:p>
      </dgm:t>
    </dgm:pt>
    <dgm:pt modelId="{53D2906B-2546-43F3-90CA-7C3702AD2445}" type="parTrans" cxnId="{23514E41-687F-4FC5-A7D4-C9D3E9B80695}">
      <dgm:prSet/>
      <dgm:spPr/>
      <dgm:t>
        <a:bodyPr/>
        <a:lstStyle/>
        <a:p>
          <a:endParaRPr lang="en-US"/>
        </a:p>
      </dgm:t>
    </dgm:pt>
    <dgm:pt modelId="{C861B33D-F3C2-4EA8-A815-827F3C0902E7}" type="sibTrans" cxnId="{23514E41-687F-4FC5-A7D4-C9D3E9B80695}">
      <dgm:prSet/>
      <dgm:spPr/>
      <dgm:t>
        <a:bodyPr/>
        <a:lstStyle/>
        <a:p>
          <a:endParaRPr lang="en-US"/>
        </a:p>
      </dgm:t>
    </dgm:pt>
    <dgm:pt modelId="{16B60A14-C9F0-42D8-B439-A5C9DA87ACA4}">
      <dgm:prSet phldrT="[Text]"/>
      <dgm:spPr/>
      <dgm:t>
        <a:bodyPr/>
        <a:lstStyle/>
        <a:p>
          <a:r>
            <a:rPr lang="en-US" dirty="0">
              <a:solidFill>
                <a:schemeClr val="tx1">
                  <a:lumMod val="75000"/>
                  <a:lumOff val="25000"/>
                </a:schemeClr>
              </a:solidFill>
            </a:rPr>
            <a:t>Guest Speaking</a:t>
          </a:r>
        </a:p>
      </dgm:t>
    </dgm:pt>
    <dgm:pt modelId="{CE35F020-1992-4699-AA5D-8E240E1DFC4A}" type="parTrans" cxnId="{36E3A91A-92FB-4E65-883B-3D14A222691E}">
      <dgm:prSet/>
      <dgm:spPr/>
      <dgm:t>
        <a:bodyPr/>
        <a:lstStyle/>
        <a:p>
          <a:endParaRPr lang="en-US"/>
        </a:p>
      </dgm:t>
    </dgm:pt>
    <dgm:pt modelId="{B5211AF1-F96C-4765-BF21-43C7519F87E9}" type="sibTrans" cxnId="{36E3A91A-92FB-4E65-883B-3D14A222691E}">
      <dgm:prSet/>
      <dgm:spPr/>
      <dgm:t>
        <a:bodyPr/>
        <a:lstStyle/>
        <a:p>
          <a:endParaRPr lang="en-US"/>
        </a:p>
      </dgm:t>
    </dgm:pt>
    <dgm:pt modelId="{FBFEE5FD-1C2C-4B62-A271-E4246B40B136}">
      <dgm:prSet phldrT="[Text]"/>
      <dgm:spPr/>
      <dgm:t>
        <a:bodyPr/>
        <a:lstStyle/>
        <a:p>
          <a:r>
            <a:rPr lang="en-US" dirty="0">
              <a:solidFill>
                <a:schemeClr val="tx1">
                  <a:lumMod val="75000"/>
                  <a:lumOff val="25000"/>
                </a:schemeClr>
              </a:solidFill>
            </a:rPr>
            <a:t>Job Shadows</a:t>
          </a:r>
        </a:p>
      </dgm:t>
    </dgm:pt>
    <dgm:pt modelId="{E23DDD78-A368-4401-B042-A0C755C37803}" type="parTrans" cxnId="{B1F301E2-14AE-40B2-A3B3-C9978450856A}">
      <dgm:prSet/>
      <dgm:spPr/>
      <dgm:t>
        <a:bodyPr/>
        <a:lstStyle/>
        <a:p>
          <a:endParaRPr lang="en-US"/>
        </a:p>
      </dgm:t>
    </dgm:pt>
    <dgm:pt modelId="{062B61E3-D080-4C52-BDA0-5057F73C3A53}" type="sibTrans" cxnId="{B1F301E2-14AE-40B2-A3B3-C9978450856A}">
      <dgm:prSet/>
      <dgm:spPr/>
      <dgm:t>
        <a:bodyPr/>
        <a:lstStyle/>
        <a:p>
          <a:endParaRPr lang="en-US"/>
        </a:p>
      </dgm:t>
    </dgm:pt>
    <dgm:pt modelId="{50729AF2-95E8-4E34-933D-49A4B7182635}">
      <dgm:prSet phldrT="[Text]"/>
      <dgm:spPr/>
      <dgm:t>
        <a:bodyPr/>
        <a:lstStyle/>
        <a:p>
          <a:r>
            <a:rPr lang="en-US" dirty="0">
              <a:solidFill>
                <a:schemeClr val="tx1">
                  <a:lumMod val="75000"/>
                  <a:lumOff val="25000"/>
                </a:schemeClr>
              </a:solidFill>
            </a:rPr>
            <a:t>Classroom Projects</a:t>
          </a:r>
        </a:p>
      </dgm:t>
    </dgm:pt>
    <dgm:pt modelId="{427E8601-A329-4F56-8683-E3E35409EA00}" type="parTrans" cxnId="{12C2B59C-90E6-474F-83C0-3AF621217FF4}">
      <dgm:prSet/>
      <dgm:spPr/>
      <dgm:t>
        <a:bodyPr/>
        <a:lstStyle/>
        <a:p>
          <a:endParaRPr lang="en-US"/>
        </a:p>
      </dgm:t>
    </dgm:pt>
    <dgm:pt modelId="{8E15A41F-5B03-40DF-851B-7390E0BE6F83}" type="sibTrans" cxnId="{12C2B59C-90E6-474F-83C0-3AF621217FF4}">
      <dgm:prSet/>
      <dgm:spPr/>
      <dgm:t>
        <a:bodyPr/>
        <a:lstStyle/>
        <a:p>
          <a:endParaRPr lang="en-US"/>
        </a:p>
      </dgm:t>
    </dgm:pt>
    <dgm:pt modelId="{17FA7F54-D8D4-4F15-800F-36F7FF95BA78}">
      <dgm:prSet phldrT="[Text]"/>
      <dgm:spPr/>
      <dgm:t>
        <a:bodyPr/>
        <a:lstStyle/>
        <a:p>
          <a:r>
            <a:rPr lang="en-US" dirty="0">
              <a:solidFill>
                <a:schemeClr val="tx1">
                  <a:lumMod val="75000"/>
                  <a:lumOff val="25000"/>
                </a:schemeClr>
              </a:solidFill>
            </a:rPr>
            <a:t>Mentoring</a:t>
          </a:r>
          <a:endParaRPr lang="en-US" dirty="0"/>
        </a:p>
      </dgm:t>
    </dgm:pt>
    <dgm:pt modelId="{E2A8048C-7664-4005-BF7B-0758EFC8255D}" type="parTrans" cxnId="{A14E3E60-3900-406C-92C4-8CF5B9B2A249}">
      <dgm:prSet/>
      <dgm:spPr/>
      <dgm:t>
        <a:bodyPr/>
        <a:lstStyle/>
        <a:p>
          <a:endParaRPr lang="en-US"/>
        </a:p>
      </dgm:t>
    </dgm:pt>
    <dgm:pt modelId="{F229E048-F815-49B6-973D-A5854658B1BF}" type="sibTrans" cxnId="{A14E3E60-3900-406C-92C4-8CF5B9B2A249}">
      <dgm:prSet/>
      <dgm:spPr/>
      <dgm:t>
        <a:bodyPr/>
        <a:lstStyle/>
        <a:p>
          <a:endParaRPr lang="en-US"/>
        </a:p>
      </dgm:t>
    </dgm:pt>
    <dgm:pt modelId="{0C0D3A0B-265D-48B2-A0EF-66E9C43E27C8}">
      <dgm:prSet phldrT="[Text]"/>
      <dgm:spPr/>
      <dgm:t>
        <a:bodyPr/>
        <a:lstStyle/>
        <a:p>
          <a:r>
            <a:rPr lang="en-US" dirty="0">
              <a:solidFill>
                <a:schemeClr val="tx1">
                  <a:lumMod val="75000"/>
                  <a:lumOff val="25000"/>
                </a:schemeClr>
              </a:solidFill>
            </a:rPr>
            <a:t>Internships</a:t>
          </a:r>
        </a:p>
      </dgm:t>
    </dgm:pt>
    <dgm:pt modelId="{95B96446-AD14-4870-A8EC-4EEE8B5503B6}" type="parTrans" cxnId="{6F96611F-A856-4888-8E0E-0792E1D64C0E}">
      <dgm:prSet/>
      <dgm:spPr/>
      <dgm:t>
        <a:bodyPr/>
        <a:lstStyle/>
        <a:p>
          <a:endParaRPr lang="en-US"/>
        </a:p>
      </dgm:t>
    </dgm:pt>
    <dgm:pt modelId="{D067DE31-8D27-4540-804B-1B2B8EFB2C20}" type="sibTrans" cxnId="{6F96611F-A856-4888-8E0E-0792E1D64C0E}">
      <dgm:prSet/>
      <dgm:spPr/>
      <dgm:t>
        <a:bodyPr/>
        <a:lstStyle/>
        <a:p>
          <a:endParaRPr lang="en-US"/>
        </a:p>
      </dgm:t>
    </dgm:pt>
    <dgm:pt modelId="{05E25423-7734-46A4-A259-3329889B337F}" type="pres">
      <dgm:prSet presAssocID="{80675D46-54E0-4F06-B62B-63D41F785274}" presName="Name0" presStyleCnt="0">
        <dgm:presLayoutVars>
          <dgm:chMax val="1"/>
          <dgm:chPref val="1"/>
          <dgm:dir/>
          <dgm:animOne val="branch"/>
          <dgm:animLvl val="lvl"/>
        </dgm:presLayoutVars>
      </dgm:prSet>
      <dgm:spPr/>
    </dgm:pt>
    <dgm:pt modelId="{1A185870-E97D-4B9F-9A29-A2B5A629BA60}" type="pres">
      <dgm:prSet presAssocID="{3F06AD3A-02B6-448E-8D91-D06E1F3B5CB5}" presName="Parent" presStyleLbl="node0" presStyleIdx="0" presStyleCnt="1" custScaleX="72451" custScaleY="70878" custLinFactNeighborX="-717" custLinFactNeighborY="-1086">
        <dgm:presLayoutVars>
          <dgm:chMax val="6"/>
          <dgm:chPref val="6"/>
        </dgm:presLayoutVars>
      </dgm:prSet>
      <dgm:spPr/>
    </dgm:pt>
    <dgm:pt modelId="{D09F181F-36F8-4859-9A62-F623F0C0D8F6}" type="pres">
      <dgm:prSet presAssocID="{EF976817-5A11-4CD3-BEFB-0E75B4350A83}" presName="Accent1" presStyleCnt="0"/>
      <dgm:spPr/>
    </dgm:pt>
    <dgm:pt modelId="{2409625F-A9CA-46C2-98E3-F32E0A64A434}" type="pres">
      <dgm:prSet presAssocID="{EF976817-5A11-4CD3-BEFB-0E75B4350A83}" presName="Accent" presStyleLbl="bgShp" presStyleIdx="0" presStyleCnt="6"/>
      <dgm:spPr/>
    </dgm:pt>
    <dgm:pt modelId="{AD9C5EE3-163D-4A6D-B09C-C709745095AE}" type="pres">
      <dgm:prSet presAssocID="{EF976817-5A11-4CD3-BEFB-0E75B4350A83}" presName="Child1" presStyleLbl="node1" presStyleIdx="0" presStyleCnt="6" custLinFactNeighborX="-5327">
        <dgm:presLayoutVars>
          <dgm:chMax val="0"/>
          <dgm:chPref val="0"/>
          <dgm:bulletEnabled val="1"/>
        </dgm:presLayoutVars>
      </dgm:prSet>
      <dgm:spPr/>
    </dgm:pt>
    <dgm:pt modelId="{11534373-0ADE-4F5F-9B20-A61F8B4894AF}" type="pres">
      <dgm:prSet presAssocID="{16B60A14-C9F0-42D8-B439-A5C9DA87ACA4}" presName="Accent2" presStyleCnt="0"/>
      <dgm:spPr/>
    </dgm:pt>
    <dgm:pt modelId="{3837768F-C0F0-45EF-8A80-F89F07CA64A7}" type="pres">
      <dgm:prSet presAssocID="{16B60A14-C9F0-42D8-B439-A5C9DA87ACA4}" presName="Accent" presStyleLbl="bgShp" presStyleIdx="1" presStyleCnt="6"/>
      <dgm:spPr/>
    </dgm:pt>
    <dgm:pt modelId="{8E8CAD4D-7C98-476C-8E6E-F5DEF74BB93F}" type="pres">
      <dgm:prSet presAssocID="{16B60A14-C9F0-42D8-B439-A5C9DA87ACA4}" presName="Child2" presStyleLbl="node1" presStyleIdx="1" presStyleCnt="6">
        <dgm:presLayoutVars>
          <dgm:chMax val="0"/>
          <dgm:chPref val="0"/>
          <dgm:bulletEnabled val="1"/>
        </dgm:presLayoutVars>
      </dgm:prSet>
      <dgm:spPr/>
    </dgm:pt>
    <dgm:pt modelId="{7403FB32-BA67-413C-908F-E6139B0E2393}" type="pres">
      <dgm:prSet presAssocID="{FBFEE5FD-1C2C-4B62-A271-E4246B40B136}" presName="Accent3" presStyleCnt="0"/>
      <dgm:spPr/>
    </dgm:pt>
    <dgm:pt modelId="{E1769862-72F4-473A-AFEB-070C98FF9BCF}" type="pres">
      <dgm:prSet presAssocID="{FBFEE5FD-1C2C-4B62-A271-E4246B40B136}" presName="Accent" presStyleLbl="bgShp" presStyleIdx="2" presStyleCnt="6"/>
      <dgm:spPr/>
    </dgm:pt>
    <dgm:pt modelId="{F0A12B6A-32AE-48BA-82BE-2820C11C5D4C}" type="pres">
      <dgm:prSet presAssocID="{FBFEE5FD-1C2C-4B62-A271-E4246B40B136}" presName="Child3" presStyleLbl="node1" presStyleIdx="2" presStyleCnt="6">
        <dgm:presLayoutVars>
          <dgm:chMax val="0"/>
          <dgm:chPref val="0"/>
          <dgm:bulletEnabled val="1"/>
        </dgm:presLayoutVars>
      </dgm:prSet>
      <dgm:spPr/>
    </dgm:pt>
    <dgm:pt modelId="{19082F1B-E8C6-4D46-AAF1-E7801CA61ADF}" type="pres">
      <dgm:prSet presAssocID="{50729AF2-95E8-4E34-933D-49A4B7182635}" presName="Accent4" presStyleCnt="0"/>
      <dgm:spPr/>
    </dgm:pt>
    <dgm:pt modelId="{1C4365DC-B0D1-4699-B19A-D6A287635DBE}" type="pres">
      <dgm:prSet presAssocID="{50729AF2-95E8-4E34-933D-49A4B7182635}" presName="Accent" presStyleLbl="bgShp" presStyleIdx="3" presStyleCnt="6"/>
      <dgm:spPr/>
    </dgm:pt>
    <dgm:pt modelId="{C2453A98-93DB-4BCB-97C8-389B4372D804}" type="pres">
      <dgm:prSet presAssocID="{50729AF2-95E8-4E34-933D-49A4B7182635}" presName="Child4" presStyleLbl="node1" presStyleIdx="3" presStyleCnt="6">
        <dgm:presLayoutVars>
          <dgm:chMax val="0"/>
          <dgm:chPref val="0"/>
          <dgm:bulletEnabled val="1"/>
        </dgm:presLayoutVars>
      </dgm:prSet>
      <dgm:spPr/>
    </dgm:pt>
    <dgm:pt modelId="{548D0D96-F383-4745-ABDD-4F18FAD16D4B}" type="pres">
      <dgm:prSet presAssocID="{17FA7F54-D8D4-4F15-800F-36F7FF95BA78}" presName="Accent5" presStyleCnt="0"/>
      <dgm:spPr/>
    </dgm:pt>
    <dgm:pt modelId="{6E8830F0-62F4-4055-AC85-3343E7F65F23}" type="pres">
      <dgm:prSet presAssocID="{17FA7F54-D8D4-4F15-800F-36F7FF95BA78}" presName="Accent" presStyleLbl="bgShp" presStyleIdx="4" presStyleCnt="6"/>
      <dgm:spPr/>
    </dgm:pt>
    <dgm:pt modelId="{1F78B5DE-A06D-4096-80AF-C4F9B05AC38E}" type="pres">
      <dgm:prSet presAssocID="{17FA7F54-D8D4-4F15-800F-36F7FF95BA78}" presName="Child5" presStyleLbl="node1" presStyleIdx="4" presStyleCnt="6">
        <dgm:presLayoutVars>
          <dgm:chMax val="0"/>
          <dgm:chPref val="0"/>
          <dgm:bulletEnabled val="1"/>
        </dgm:presLayoutVars>
      </dgm:prSet>
      <dgm:spPr/>
    </dgm:pt>
    <dgm:pt modelId="{83B36D86-A375-4E9E-A723-25989149FF77}" type="pres">
      <dgm:prSet presAssocID="{0C0D3A0B-265D-48B2-A0EF-66E9C43E27C8}" presName="Accent6" presStyleCnt="0"/>
      <dgm:spPr/>
    </dgm:pt>
    <dgm:pt modelId="{C630D435-E3BA-43E1-9B1D-C04701529608}" type="pres">
      <dgm:prSet presAssocID="{0C0D3A0B-265D-48B2-A0EF-66E9C43E27C8}" presName="Accent" presStyleLbl="bgShp" presStyleIdx="5" presStyleCnt="6"/>
      <dgm:spPr/>
    </dgm:pt>
    <dgm:pt modelId="{C8FAA997-E5C1-4D89-B58C-379E8683724C}" type="pres">
      <dgm:prSet presAssocID="{0C0D3A0B-265D-48B2-A0EF-66E9C43E27C8}" presName="Child6" presStyleLbl="node1" presStyleIdx="5" presStyleCnt="6">
        <dgm:presLayoutVars>
          <dgm:chMax val="0"/>
          <dgm:chPref val="0"/>
          <dgm:bulletEnabled val="1"/>
        </dgm:presLayoutVars>
      </dgm:prSet>
      <dgm:spPr/>
    </dgm:pt>
  </dgm:ptLst>
  <dgm:cxnLst>
    <dgm:cxn modelId="{D3ACF901-1C18-420B-BA5B-4CB787C9BE6F}" type="presOf" srcId="{EF976817-5A11-4CD3-BEFB-0E75B4350A83}" destId="{AD9C5EE3-163D-4A6D-B09C-C709745095AE}" srcOrd="0" destOrd="0" presId="urn:microsoft.com/office/officeart/2011/layout/HexagonRadial"/>
    <dgm:cxn modelId="{DFF54F0F-86FA-4B8B-9FA1-B9AF2E265E8E}" type="presOf" srcId="{80675D46-54E0-4F06-B62B-63D41F785274}" destId="{05E25423-7734-46A4-A259-3329889B337F}" srcOrd="0" destOrd="0" presId="urn:microsoft.com/office/officeart/2011/layout/HexagonRadial"/>
    <dgm:cxn modelId="{7DDCF516-B90A-48FD-AED5-3536EEC0B0EB}" type="presOf" srcId="{FBFEE5FD-1C2C-4B62-A271-E4246B40B136}" destId="{F0A12B6A-32AE-48BA-82BE-2820C11C5D4C}" srcOrd="0" destOrd="0" presId="urn:microsoft.com/office/officeart/2011/layout/HexagonRadial"/>
    <dgm:cxn modelId="{36E3A91A-92FB-4E65-883B-3D14A222691E}" srcId="{3F06AD3A-02B6-448E-8D91-D06E1F3B5CB5}" destId="{16B60A14-C9F0-42D8-B439-A5C9DA87ACA4}" srcOrd="1" destOrd="0" parTransId="{CE35F020-1992-4699-AA5D-8E240E1DFC4A}" sibTransId="{B5211AF1-F96C-4765-BF21-43C7519F87E9}"/>
    <dgm:cxn modelId="{6F96611F-A856-4888-8E0E-0792E1D64C0E}" srcId="{3F06AD3A-02B6-448E-8D91-D06E1F3B5CB5}" destId="{0C0D3A0B-265D-48B2-A0EF-66E9C43E27C8}" srcOrd="5" destOrd="0" parTransId="{95B96446-AD14-4870-A8EC-4EEE8B5503B6}" sibTransId="{D067DE31-8D27-4540-804B-1B2B8EFB2C20}"/>
    <dgm:cxn modelId="{A1A19A32-17DF-41BF-B135-5EC02E81E592}" type="presOf" srcId="{3F06AD3A-02B6-448E-8D91-D06E1F3B5CB5}" destId="{1A185870-E97D-4B9F-9A29-A2B5A629BA60}" srcOrd="0" destOrd="0" presId="urn:microsoft.com/office/officeart/2011/layout/HexagonRadial"/>
    <dgm:cxn modelId="{A14E3E60-3900-406C-92C4-8CF5B9B2A249}" srcId="{3F06AD3A-02B6-448E-8D91-D06E1F3B5CB5}" destId="{17FA7F54-D8D4-4F15-800F-36F7FF95BA78}" srcOrd="4" destOrd="0" parTransId="{E2A8048C-7664-4005-BF7B-0758EFC8255D}" sibTransId="{F229E048-F815-49B6-973D-A5854658B1BF}"/>
    <dgm:cxn modelId="{23514E41-687F-4FC5-A7D4-C9D3E9B80695}" srcId="{3F06AD3A-02B6-448E-8D91-D06E1F3B5CB5}" destId="{EF976817-5A11-4CD3-BEFB-0E75B4350A83}" srcOrd="0" destOrd="0" parTransId="{53D2906B-2546-43F3-90CA-7C3702AD2445}" sibTransId="{C861B33D-F3C2-4EA8-A815-827F3C0902E7}"/>
    <dgm:cxn modelId="{656D9F7D-03FF-431E-8A5A-88CF3AB53629}" srcId="{80675D46-54E0-4F06-B62B-63D41F785274}" destId="{3F06AD3A-02B6-448E-8D91-D06E1F3B5CB5}" srcOrd="0" destOrd="0" parTransId="{B2739F32-CCD0-42DF-9240-1BE3033A0AA1}" sibTransId="{552DFEBB-00C9-4953-840A-A3177BF76B34}"/>
    <dgm:cxn modelId="{B2CF598E-A99C-42FD-90A1-A58CEF693AF1}" type="presOf" srcId="{50729AF2-95E8-4E34-933D-49A4B7182635}" destId="{C2453A98-93DB-4BCB-97C8-389B4372D804}" srcOrd="0" destOrd="0" presId="urn:microsoft.com/office/officeart/2011/layout/HexagonRadial"/>
    <dgm:cxn modelId="{12C2B59C-90E6-474F-83C0-3AF621217FF4}" srcId="{3F06AD3A-02B6-448E-8D91-D06E1F3B5CB5}" destId="{50729AF2-95E8-4E34-933D-49A4B7182635}" srcOrd="3" destOrd="0" parTransId="{427E8601-A329-4F56-8683-E3E35409EA00}" sibTransId="{8E15A41F-5B03-40DF-851B-7390E0BE6F83}"/>
    <dgm:cxn modelId="{18145CB3-2786-4148-BC19-69B1AE347671}" type="presOf" srcId="{0C0D3A0B-265D-48B2-A0EF-66E9C43E27C8}" destId="{C8FAA997-E5C1-4D89-B58C-379E8683724C}" srcOrd="0" destOrd="0" presId="urn:microsoft.com/office/officeart/2011/layout/HexagonRadial"/>
    <dgm:cxn modelId="{223AB1BD-5F7A-4C34-8998-ED2507DF59B7}" type="presOf" srcId="{17FA7F54-D8D4-4F15-800F-36F7FF95BA78}" destId="{1F78B5DE-A06D-4096-80AF-C4F9B05AC38E}" srcOrd="0" destOrd="0" presId="urn:microsoft.com/office/officeart/2011/layout/HexagonRadial"/>
    <dgm:cxn modelId="{C9F923D5-259E-4242-BD93-B0F22281CF38}" type="presOf" srcId="{16B60A14-C9F0-42D8-B439-A5C9DA87ACA4}" destId="{8E8CAD4D-7C98-476C-8E6E-F5DEF74BB93F}" srcOrd="0" destOrd="0" presId="urn:microsoft.com/office/officeart/2011/layout/HexagonRadial"/>
    <dgm:cxn modelId="{B1F301E2-14AE-40B2-A3B3-C9978450856A}" srcId="{3F06AD3A-02B6-448E-8D91-D06E1F3B5CB5}" destId="{FBFEE5FD-1C2C-4B62-A271-E4246B40B136}" srcOrd="2" destOrd="0" parTransId="{E23DDD78-A368-4401-B042-A0C755C37803}" sibTransId="{062B61E3-D080-4C52-BDA0-5057F73C3A53}"/>
    <dgm:cxn modelId="{F86782FC-BE11-43EE-9561-03BC772DCE3D}" type="presParOf" srcId="{05E25423-7734-46A4-A259-3329889B337F}" destId="{1A185870-E97D-4B9F-9A29-A2B5A629BA60}" srcOrd="0" destOrd="0" presId="urn:microsoft.com/office/officeart/2011/layout/HexagonRadial"/>
    <dgm:cxn modelId="{7B76AE05-B5EA-4BBF-A514-B8B6CBE8AFF3}" type="presParOf" srcId="{05E25423-7734-46A4-A259-3329889B337F}" destId="{D09F181F-36F8-4859-9A62-F623F0C0D8F6}" srcOrd="1" destOrd="0" presId="urn:microsoft.com/office/officeart/2011/layout/HexagonRadial"/>
    <dgm:cxn modelId="{89BB678E-9D69-4158-94CC-A61D3CDDDC82}" type="presParOf" srcId="{D09F181F-36F8-4859-9A62-F623F0C0D8F6}" destId="{2409625F-A9CA-46C2-98E3-F32E0A64A434}" srcOrd="0" destOrd="0" presId="urn:microsoft.com/office/officeart/2011/layout/HexagonRadial"/>
    <dgm:cxn modelId="{4EDD8A56-7F77-4346-A15B-3A24B6161B8B}" type="presParOf" srcId="{05E25423-7734-46A4-A259-3329889B337F}" destId="{AD9C5EE3-163D-4A6D-B09C-C709745095AE}" srcOrd="2" destOrd="0" presId="urn:microsoft.com/office/officeart/2011/layout/HexagonRadial"/>
    <dgm:cxn modelId="{318F011C-89D1-4D57-A69D-D603018E5315}" type="presParOf" srcId="{05E25423-7734-46A4-A259-3329889B337F}" destId="{11534373-0ADE-4F5F-9B20-A61F8B4894AF}" srcOrd="3" destOrd="0" presId="urn:microsoft.com/office/officeart/2011/layout/HexagonRadial"/>
    <dgm:cxn modelId="{E41A07BE-F8B8-43F7-88BA-B6D4F4F68111}" type="presParOf" srcId="{11534373-0ADE-4F5F-9B20-A61F8B4894AF}" destId="{3837768F-C0F0-45EF-8A80-F89F07CA64A7}" srcOrd="0" destOrd="0" presId="urn:microsoft.com/office/officeart/2011/layout/HexagonRadial"/>
    <dgm:cxn modelId="{822D1688-F7FD-4000-AAE0-AF79C7381356}" type="presParOf" srcId="{05E25423-7734-46A4-A259-3329889B337F}" destId="{8E8CAD4D-7C98-476C-8E6E-F5DEF74BB93F}" srcOrd="4" destOrd="0" presId="urn:microsoft.com/office/officeart/2011/layout/HexagonRadial"/>
    <dgm:cxn modelId="{832440B1-F2D3-4617-AEDB-F962FE50ECC8}" type="presParOf" srcId="{05E25423-7734-46A4-A259-3329889B337F}" destId="{7403FB32-BA67-413C-908F-E6139B0E2393}" srcOrd="5" destOrd="0" presId="urn:microsoft.com/office/officeart/2011/layout/HexagonRadial"/>
    <dgm:cxn modelId="{C29969F4-82B2-4DA1-B9C6-32B484C5FBF5}" type="presParOf" srcId="{7403FB32-BA67-413C-908F-E6139B0E2393}" destId="{E1769862-72F4-473A-AFEB-070C98FF9BCF}" srcOrd="0" destOrd="0" presId="urn:microsoft.com/office/officeart/2011/layout/HexagonRadial"/>
    <dgm:cxn modelId="{FE2B6270-CB70-486E-8C55-EEA36DE910DE}" type="presParOf" srcId="{05E25423-7734-46A4-A259-3329889B337F}" destId="{F0A12B6A-32AE-48BA-82BE-2820C11C5D4C}" srcOrd="6" destOrd="0" presId="urn:microsoft.com/office/officeart/2011/layout/HexagonRadial"/>
    <dgm:cxn modelId="{DBFFE087-58C5-4B24-88D0-59A3FB3A02AD}" type="presParOf" srcId="{05E25423-7734-46A4-A259-3329889B337F}" destId="{19082F1B-E8C6-4D46-AAF1-E7801CA61ADF}" srcOrd="7" destOrd="0" presId="urn:microsoft.com/office/officeart/2011/layout/HexagonRadial"/>
    <dgm:cxn modelId="{773964D4-1747-4E5E-BB4B-660368B03883}" type="presParOf" srcId="{19082F1B-E8C6-4D46-AAF1-E7801CA61ADF}" destId="{1C4365DC-B0D1-4699-B19A-D6A287635DBE}" srcOrd="0" destOrd="0" presId="urn:microsoft.com/office/officeart/2011/layout/HexagonRadial"/>
    <dgm:cxn modelId="{DE364E9D-7509-43C5-A98D-4DC038F576D7}" type="presParOf" srcId="{05E25423-7734-46A4-A259-3329889B337F}" destId="{C2453A98-93DB-4BCB-97C8-389B4372D804}" srcOrd="8" destOrd="0" presId="urn:microsoft.com/office/officeart/2011/layout/HexagonRadial"/>
    <dgm:cxn modelId="{AE6401F9-BE7D-4F85-83A8-6AEBA944BFA9}" type="presParOf" srcId="{05E25423-7734-46A4-A259-3329889B337F}" destId="{548D0D96-F383-4745-ABDD-4F18FAD16D4B}" srcOrd="9" destOrd="0" presId="urn:microsoft.com/office/officeart/2011/layout/HexagonRadial"/>
    <dgm:cxn modelId="{ECF4607C-5073-4561-825A-F6E45E513066}" type="presParOf" srcId="{548D0D96-F383-4745-ABDD-4F18FAD16D4B}" destId="{6E8830F0-62F4-4055-AC85-3343E7F65F23}" srcOrd="0" destOrd="0" presId="urn:microsoft.com/office/officeart/2011/layout/HexagonRadial"/>
    <dgm:cxn modelId="{EB77526B-0454-4414-8601-F38A8F82FCBF}" type="presParOf" srcId="{05E25423-7734-46A4-A259-3329889B337F}" destId="{1F78B5DE-A06D-4096-80AF-C4F9B05AC38E}" srcOrd="10" destOrd="0" presId="urn:microsoft.com/office/officeart/2011/layout/HexagonRadial"/>
    <dgm:cxn modelId="{0D9CA78B-0D2A-4411-9AA9-26FE84551C34}" type="presParOf" srcId="{05E25423-7734-46A4-A259-3329889B337F}" destId="{83B36D86-A375-4E9E-A723-25989149FF77}" srcOrd="11" destOrd="0" presId="urn:microsoft.com/office/officeart/2011/layout/HexagonRadial"/>
    <dgm:cxn modelId="{66F5B469-CD89-4A39-823B-AE55798BAC85}" type="presParOf" srcId="{83B36D86-A375-4E9E-A723-25989149FF77}" destId="{C630D435-E3BA-43E1-9B1D-C04701529608}" srcOrd="0" destOrd="0" presId="urn:microsoft.com/office/officeart/2011/layout/HexagonRadial"/>
    <dgm:cxn modelId="{B943C0D2-6E9B-48AE-87A8-F040CE052F37}" type="presParOf" srcId="{05E25423-7734-46A4-A259-3329889B337F}" destId="{C8FAA997-E5C1-4D89-B58C-379E8683724C}"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F2092-C11B-4AE2-996D-97396DC0872B}">
      <dsp:nvSpPr>
        <dsp:cNvPr id="0" name=""/>
        <dsp:cNvSpPr/>
      </dsp:nvSpPr>
      <dsp:spPr>
        <a:xfrm>
          <a:off x="1925639" y="685802"/>
          <a:ext cx="1448244" cy="1818411"/>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Early College STEM Schools (ECSS)</a:t>
          </a:r>
        </a:p>
      </dsp:txBody>
      <dsp:txXfrm>
        <a:off x="1996336" y="756499"/>
        <a:ext cx="1306850" cy="1677017"/>
      </dsp:txXfrm>
    </dsp:sp>
    <dsp:sp modelId="{9F379FCF-EAA7-4C8F-9233-3AC649A50E3D}">
      <dsp:nvSpPr>
        <dsp:cNvPr id="0" name=""/>
        <dsp:cNvSpPr/>
      </dsp:nvSpPr>
      <dsp:spPr>
        <a:xfrm rot="13385481">
          <a:off x="1638430" y="804193"/>
          <a:ext cx="331982" cy="0"/>
        </a:xfrm>
        <a:custGeom>
          <a:avLst/>
          <a:gdLst/>
          <a:ahLst/>
          <a:cxnLst/>
          <a:rect l="0" t="0" r="0" b="0"/>
          <a:pathLst>
            <a:path>
              <a:moveTo>
                <a:pt x="0" y="0"/>
              </a:moveTo>
              <a:lnTo>
                <a:pt x="331982"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19DAB9-F835-4DB8-8E68-1397A621CD00}">
      <dsp:nvSpPr>
        <dsp:cNvPr id="0" name=""/>
        <dsp:cNvSpPr/>
      </dsp:nvSpPr>
      <dsp:spPr>
        <a:xfrm>
          <a:off x="291595" y="8505"/>
          <a:ext cx="2053887" cy="682288"/>
        </a:xfrm>
        <a:prstGeom prst="roundRect">
          <a:avLst/>
        </a:prstGeom>
        <a:solidFill>
          <a:schemeClr val="tx1">
            <a:lumMod val="50000"/>
            <a:lumOff val="50000"/>
          </a:schemeClr>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n-US" sz="1700" kern="1200" dirty="0"/>
            <a:t>Chicago Public High Schools </a:t>
          </a:r>
        </a:p>
      </dsp:txBody>
      <dsp:txXfrm>
        <a:off x="324902" y="41812"/>
        <a:ext cx="1987273" cy="615674"/>
      </dsp:txXfrm>
    </dsp:sp>
    <dsp:sp modelId="{23EE15AC-A0B9-4B58-943F-ED23D8BBC835}">
      <dsp:nvSpPr>
        <dsp:cNvPr id="0" name=""/>
        <dsp:cNvSpPr/>
      </dsp:nvSpPr>
      <dsp:spPr>
        <a:xfrm rot="6107925">
          <a:off x="2331889" y="2608198"/>
          <a:ext cx="212457" cy="0"/>
        </a:xfrm>
        <a:custGeom>
          <a:avLst/>
          <a:gdLst/>
          <a:ahLst/>
          <a:cxnLst/>
          <a:rect l="0" t="0" r="0" b="0"/>
          <a:pathLst>
            <a:path>
              <a:moveTo>
                <a:pt x="0" y="0"/>
              </a:moveTo>
              <a:lnTo>
                <a:pt x="212457"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83A94B-2B1E-41C5-899E-1532193F0507}">
      <dsp:nvSpPr>
        <dsp:cNvPr id="0" name=""/>
        <dsp:cNvSpPr/>
      </dsp:nvSpPr>
      <dsp:spPr>
        <a:xfrm>
          <a:off x="1331268" y="2712183"/>
          <a:ext cx="2027735" cy="682288"/>
        </a:xfrm>
        <a:prstGeom prst="roundRect">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n-US" sz="1700" kern="1200" dirty="0"/>
            <a:t>City Colleges of Chicago</a:t>
          </a:r>
        </a:p>
      </dsp:txBody>
      <dsp:txXfrm>
        <a:off x="1364575" y="2745490"/>
        <a:ext cx="1961121" cy="615674"/>
      </dsp:txXfrm>
    </dsp:sp>
    <dsp:sp modelId="{FE47923A-48CF-405B-A7D7-D1652C17610A}">
      <dsp:nvSpPr>
        <dsp:cNvPr id="0" name=""/>
        <dsp:cNvSpPr/>
      </dsp:nvSpPr>
      <dsp:spPr>
        <a:xfrm rot="19137967">
          <a:off x="3325904" y="836573"/>
          <a:ext cx="390592" cy="0"/>
        </a:xfrm>
        <a:custGeom>
          <a:avLst/>
          <a:gdLst/>
          <a:ahLst/>
          <a:cxnLst/>
          <a:rect l="0" t="0" r="0" b="0"/>
          <a:pathLst>
            <a:path>
              <a:moveTo>
                <a:pt x="0" y="0"/>
              </a:moveTo>
              <a:lnTo>
                <a:pt x="390592"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69EE6D-E50F-4558-973B-72E9955F234A}">
      <dsp:nvSpPr>
        <dsp:cNvPr id="0" name=""/>
        <dsp:cNvSpPr/>
      </dsp:nvSpPr>
      <dsp:spPr>
        <a:xfrm>
          <a:off x="3024379" y="26071"/>
          <a:ext cx="2072220" cy="682288"/>
        </a:xfrm>
        <a:prstGeom prst="roundRect">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en-US" sz="1300" kern="1200" dirty="0"/>
            <a:t>Implementation Partners (CompTIA and </a:t>
          </a:r>
          <a:r>
            <a:rPr lang="en-US" sz="1300" kern="1200" dirty="0" err="1"/>
            <a:t>Lumity</a:t>
          </a:r>
          <a:r>
            <a:rPr lang="en-US" sz="1300" kern="1200" dirty="0"/>
            <a:t>) </a:t>
          </a:r>
        </a:p>
      </dsp:txBody>
      <dsp:txXfrm>
        <a:off x="3057686" y="59378"/>
        <a:ext cx="2005606" cy="615674"/>
      </dsp:txXfrm>
    </dsp:sp>
    <dsp:sp modelId="{39C59B78-1A35-4E15-9892-8ECAABF28C4E}">
      <dsp:nvSpPr>
        <dsp:cNvPr id="0" name=""/>
        <dsp:cNvSpPr/>
      </dsp:nvSpPr>
      <dsp:spPr>
        <a:xfrm rot="10520774">
          <a:off x="1734767" y="1661710"/>
          <a:ext cx="191186" cy="0"/>
        </a:xfrm>
        <a:custGeom>
          <a:avLst/>
          <a:gdLst/>
          <a:ahLst/>
          <a:cxnLst/>
          <a:rect l="0" t="0" r="0" b="0"/>
          <a:pathLst>
            <a:path>
              <a:moveTo>
                <a:pt x="0" y="0"/>
              </a:moveTo>
              <a:lnTo>
                <a:pt x="191186"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272920-7C11-421C-9678-8412454495E4}">
      <dsp:nvSpPr>
        <dsp:cNvPr id="0" name=""/>
        <dsp:cNvSpPr/>
      </dsp:nvSpPr>
      <dsp:spPr>
        <a:xfrm>
          <a:off x="1052794" y="1356091"/>
          <a:ext cx="682288" cy="682288"/>
        </a:xfrm>
        <a:prstGeom prst="roundRect">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en-US" sz="1300" kern="1200" dirty="0"/>
            <a:t>Mayor’s Office</a:t>
          </a:r>
        </a:p>
      </dsp:txBody>
      <dsp:txXfrm>
        <a:off x="1086101" y="1389398"/>
        <a:ext cx="615674" cy="6156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185870-E97D-4B9F-9A29-A2B5A629BA60}">
      <dsp:nvSpPr>
        <dsp:cNvPr id="0" name=""/>
        <dsp:cNvSpPr/>
      </dsp:nvSpPr>
      <dsp:spPr>
        <a:xfrm>
          <a:off x="1810023" y="1788384"/>
          <a:ext cx="1434378" cy="1213856"/>
        </a:xfrm>
        <a:prstGeom prst="hexagon">
          <a:avLst>
            <a:gd name="adj" fmla="val 28570"/>
            <a:gd name="vf" fmla="val 115470"/>
          </a:avLst>
        </a:prstGeom>
        <a:solidFill>
          <a:srgbClr val="024D71"/>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WBL</a:t>
          </a:r>
        </a:p>
      </dsp:txBody>
      <dsp:txXfrm>
        <a:off x="2045154" y="1987366"/>
        <a:ext cx="964116" cy="815892"/>
      </dsp:txXfrm>
    </dsp:sp>
    <dsp:sp modelId="{3837768F-C0F0-45EF-8A80-F89F07CA64A7}">
      <dsp:nvSpPr>
        <dsp:cNvPr id="0" name=""/>
        <dsp:cNvSpPr/>
      </dsp:nvSpPr>
      <dsp:spPr>
        <a:xfrm>
          <a:off x="2791241" y="738247"/>
          <a:ext cx="746969" cy="643613"/>
        </a:xfrm>
        <a:prstGeom prst="hexagon">
          <a:avLst>
            <a:gd name="adj" fmla="val 28900"/>
            <a:gd name="vf" fmla="val 115470"/>
          </a:avLst>
        </a:prstGeom>
        <a:solidFill>
          <a:schemeClr val="accent5">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AD9C5EE3-163D-4A6D-B09C-C709745095AE}">
      <dsp:nvSpPr>
        <dsp:cNvPr id="0" name=""/>
        <dsp:cNvSpPr/>
      </dsp:nvSpPr>
      <dsp:spPr>
        <a:xfrm>
          <a:off x="1647452" y="0"/>
          <a:ext cx="1622425" cy="1403588"/>
        </a:xfrm>
        <a:prstGeom prst="hexagon">
          <a:avLst>
            <a:gd name="adj" fmla="val 28570"/>
            <a:gd name="vf" fmla="val 11547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lumMod val="75000"/>
                  <a:lumOff val="25000"/>
                </a:schemeClr>
              </a:solidFill>
            </a:rPr>
            <a:t>Company Tours</a:t>
          </a:r>
        </a:p>
      </dsp:txBody>
      <dsp:txXfrm>
        <a:off x="1916322" y="232604"/>
        <a:ext cx="1084685" cy="938380"/>
      </dsp:txXfrm>
    </dsp:sp>
    <dsp:sp modelId="{E1769862-72F4-473A-AFEB-070C98FF9BCF}">
      <dsp:nvSpPr>
        <dsp:cNvPr id="0" name=""/>
        <dsp:cNvSpPr/>
      </dsp:nvSpPr>
      <dsp:spPr>
        <a:xfrm>
          <a:off x="3663013" y="1941461"/>
          <a:ext cx="746969" cy="643613"/>
        </a:xfrm>
        <a:prstGeom prst="hexagon">
          <a:avLst>
            <a:gd name="adj" fmla="val 28900"/>
            <a:gd name="vf" fmla="val 115470"/>
          </a:avLst>
        </a:prstGeom>
        <a:solidFill>
          <a:schemeClr val="accent5">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8E8CAD4D-7C98-476C-8E6E-F5DEF74BB93F}">
      <dsp:nvSpPr>
        <dsp:cNvPr id="0" name=""/>
        <dsp:cNvSpPr/>
      </dsp:nvSpPr>
      <dsp:spPr>
        <a:xfrm>
          <a:off x="3221831" y="863300"/>
          <a:ext cx="1622425" cy="1403588"/>
        </a:xfrm>
        <a:prstGeom prst="hexagon">
          <a:avLst>
            <a:gd name="adj" fmla="val 28570"/>
            <a:gd name="vf" fmla="val 11547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lumMod val="75000"/>
                  <a:lumOff val="25000"/>
                </a:schemeClr>
              </a:solidFill>
            </a:rPr>
            <a:t>Guest Speaking</a:t>
          </a:r>
        </a:p>
      </dsp:txBody>
      <dsp:txXfrm>
        <a:off x="3490701" y="1095904"/>
        <a:ext cx="1084685" cy="938380"/>
      </dsp:txXfrm>
    </dsp:sp>
    <dsp:sp modelId="{1C4365DC-B0D1-4699-B19A-D6A287635DBE}">
      <dsp:nvSpPr>
        <dsp:cNvPr id="0" name=""/>
        <dsp:cNvSpPr/>
      </dsp:nvSpPr>
      <dsp:spPr>
        <a:xfrm>
          <a:off x="3057424" y="3299663"/>
          <a:ext cx="746969" cy="643613"/>
        </a:xfrm>
        <a:prstGeom prst="hexagon">
          <a:avLst>
            <a:gd name="adj" fmla="val 28900"/>
            <a:gd name="vf" fmla="val 115470"/>
          </a:avLst>
        </a:prstGeom>
        <a:solidFill>
          <a:schemeClr val="accent5">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F0A12B6A-32AE-48BA-82BE-2820C11C5D4C}">
      <dsp:nvSpPr>
        <dsp:cNvPr id="0" name=""/>
        <dsp:cNvSpPr/>
      </dsp:nvSpPr>
      <dsp:spPr>
        <a:xfrm>
          <a:off x="3221831" y="2560450"/>
          <a:ext cx="1622425" cy="1403588"/>
        </a:xfrm>
        <a:prstGeom prst="hexagon">
          <a:avLst>
            <a:gd name="adj" fmla="val 28570"/>
            <a:gd name="vf" fmla="val 11547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lumMod val="75000"/>
                  <a:lumOff val="25000"/>
                </a:schemeClr>
              </a:solidFill>
            </a:rPr>
            <a:t>Job Shadows</a:t>
          </a:r>
        </a:p>
      </dsp:txBody>
      <dsp:txXfrm>
        <a:off x="3490701" y="2793054"/>
        <a:ext cx="1084685" cy="938380"/>
      </dsp:txXfrm>
    </dsp:sp>
    <dsp:sp modelId="{6E8830F0-62F4-4055-AC85-3343E7F65F23}">
      <dsp:nvSpPr>
        <dsp:cNvPr id="0" name=""/>
        <dsp:cNvSpPr/>
      </dsp:nvSpPr>
      <dsp:spPr>
        <a:xfrm>
          <a:off x="1555196" y="3440650"/>
          <a:ext cx="746969" cy="643613"/>
        </a:xfrm>
        <a:prstGeom prst="hexagon">
          <a:avLst>
            <a:gd name="adj" fmla="val 28900"/>
            <a:gd name="vf" fmla="val 115470"/>
          </a:avLst>
        </a:prstGeom>
        <a:solidFill>
          <a:schemeClr val="accent5">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C2453A98-93DB-4BCB-97C8-389B4372D804}">
      <dsp:nvSpPr>
        <dsp:cNvPr id="0" name=""/>
        <dsp:cNvSpPr/>
      </dsp:nvSpPr>
      <dsp:spPr>
        <a:xfrm>
          <a:off x="1733879" y="3424716"/>
          <a:ext cx="1622425" cy="1403588"/>
        </a:xfrm>
        <a:prstGeom prst="hexagon">
          <a:avLst>
            <a:gd name="adj" fmla="val 28570"/>
            <a:gd name="vf" fmla="val 11547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lumMod val="75000"/>
                  <a:lumOff val="25000"/>
                </a:schemeClr>
              </a:solidFill>
            </a:rPr>
            <a:t>Classroom Projects</a:t>
          </a:r>
        </a:p>
      </dsp:txBody>
      <dsp:txXfrm>
        <a:off x="2002749" y="3657320"/>
        <a:ext cx="1084685" cy="938380"/>
      </dsp:txXfrm>
    </dsp:sp>
    <dsp:sp modelId="{C630D435-E3BA-43E1-9B1D-C04701529608}">
      <dsp:nvSpPr>
        <dsp:cNvPr id="0" name=""/>
        <dsp:cNvSpPr/>
      </dsp:nvSpPr>
      <dsp:spPr>
        <a:xfrm>
          <a:off x="669148" y="2237919"/>
          <a:ext cx="746969" cy="643613"/>
        </a:xfrm>
        <a:prstGeom prst="hexagon">
          <a:avLst>
            <a:gd name="adj" fmla="val 28900"/>
            <a:gd name="vf" fmla="val 115470"/>
          </a:avLst>
        </a:prstGeom>
        <a:solidFill>
          <a:schemeClr val="accent5">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1F78B5DE-A06D-4096-80AF-C4F9B05AC38E}">
      <dsp:nvSpPr>
        <dsp:cNvPr id="0" name=""/>
        <dsp:cNvSpPr/>
      </dsp:nvSpPr>
      <dsp:spPr>
        <a:xfrm>
          <a:off x="239019" y="2561415"/>
          <a:ext cx="1622425" cy="1403588"/>
        </a:xfrm>
        <a:prstGeom prst="hexagon">
          <a:avLst>
            <a:gd name="adj" fmla="val 28570"/>
            <a:gd name="vf" fmla="val 11547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lumMod val="75000"/>
                  <a:lumOff val="25000"/>
                </a:schemeClr>
              </a:solidFill>
            </a:rPr>
            <a:t>Mentoring</a:t>
          </a:r>
          <a:endParaRPr lang="en-US" sz="1800" kern="1200" dirty="0"/>
        </a:p>
      </dsp:txBody>
      <dsp:txXfrm>
        <a:off x="507889" y="2794019"/>
        <a:ext cx="1084685" cy="938380"/>
      </dsp:txXfrm>
    </dsp:sp>
    <dsp:sp modelId="{C8FAA997-E5C1-4D89-B58C-379E8683724C}">
      <dsp:nvSpPr>
        <dsp:cNvPr id="0" name=""/>
        <dsp:cNvSpPr/>
      </dsp:nvSpPr>
      <dsp:spPr>
        <a:xfrm>
          <a:off x="239019" y="861369"/>
          <a:ext cx="1622425" cy="1403588"/>
        </a:xfrm>
        <a:prstGeom prst="hexagon">
          <a:avLst>
            <a:gd name="adj" fmla="val 28570"/>
            <a:gd name="vf" fmla="val 11547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lumMod val="75000"/>
                  <a:lumOff val="25000"/>
                </a:schemeClr>
              </a:solidFill>
            </a:rPr>
            <a:t>Internships</a:t>
          </a:r>
        </a:p>
      </dsp:txBody>
      <dsp:txXfrm>
        <a:off x="507889" y="1093973"/>
        <a:ext cx="1084685" cy="938380"/>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D0E1EE-E29A-F54E-AA0F-FE887D817330}" type="datetimeFigureOut">
              <a:rPr lang="en-US" smtClean="0"/>
              <a:t>8/1/2017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32BB04-8AD9-9740-AFA1-6E6019F517B2}" type="slidenum">
              <a:rPr lang="en-US" smtClean="0"/>
              <a:t>‹#›</a:t>
            </a:fld>
            <a:endParaRPr lang="en-US"/>
          </a:p>
        </p:txBody>
      </p:sp>
    </p:spTree>
    <p:extLst>
      <p:ext uri="{BB962C8B-B14F-4D97-AF65-F5344CB8AC3E}">
        <p14:creationId xmlns:p14="http://schemas.microsoft.com/office/powerpoint/2010/main" val="330666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373E9-B79F-4779-ADCF-6B551BD49952}" type="slidenum">
              <a:rPr lang="en-US" smtClean="0"/>
              <a:t>4</a:t>
            </a:fld>
            <a:endParaRPr lang="en-US" dirty="0"/>
          </a:p>
        </p:txBody>
      </p:sp>
    </p:spTree>
    <p:extLst>
      <p:ext uri="{BB962C8B-B14F-4D97-AF65-F5344CB8AC3E}">
        <p14:creationId xmlns:p14="http://schemas.microsoft.com/office/powerpoint/2010/main" val="4040826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mn-lt"/>
              </a:rPr>
              <a:t>“All</a:t>
            </a:r>
            <a:r>
              <a:rPr lang="en-US" sz="1200" baseline="0" dirty="0">
                <a:latin typeface="+mn-lt"/>
              </a:rPr>
              <a:t> Other” </a:t>
            </a:r>
            <a:r>
              <a:rPr lang="en-US" sz="1200" dirty="0">
                <a:latin typeface="+mn-lt"/>
              </a:rPr>
              <a:t>Includes others such as Computer Systems Engineers, BI Analysts,  Database Architects, IT Project Mgrs., Web Admns., etc.</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mn-lt"/>
              </a:rPr>
              <a:t>15-1121.01 = Informatics</a:t>
            </a:r>
            <a:r>
              <a:rPr lang="en-US" sz="1200" baseline="0" dirty="0">
                <a:latin typeface="+mn-lt"/>
              </a:rPr>
              <a:t> Nurse Specialists.</a:t>
            </a:r>
            <a:endParaRPr lang="en-US" sz="1200" dirty="0">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FEF117-9047-2140-B3F1-EEF431365C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0784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FEF117-9047-2140-B3F1-EEF431365C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5117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mn-lt"/>
              </a:rPr>
              <a:t>Contact the Research Dept. to see a more extensive list of employers hiring IT professionals.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FEF117-9047-2140-B3F1-EEF431365C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6111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kick off with a brief reminder about the ECSSs: what they are, who’s involved in the partnership; and the role that CompTIA and its partner, </a:t>
            </a:r>
            <a:r>
              <a:rPr lang="en-US" dirty="0" err="1"/>
              <a:t>Lumity</a:t>
            </a:r>
            <a:r>
              <a:rPr lang="en-US" dirty="0"/>
              <a:t> are playing through the Implementation Grant from the CWFA.  The ECSS are really a new kind of educational model—an experiment, really.  Each provides a 4-6 year academic program that includes both a HS and an Associates degree in IT.  They are STEM</a:t>
            </a:r>
            <a:r>
              <a:rPr lang="en-US" baseline="0" dirty="0"/>
              <a:t> schools, with an emphasis on the “T”, based loosely on the IBM P-Tech model in Brooklyn, NY.  There are 5 schools, spread geographically across the city, and they are neighborhood schools, not selective enrollment.  They are now in their 3</a:t>
            </a:r>
            <a:r>
              <a:rPr lang="en-US" baseline="30000" dirty="0"/>
              <a:t>rd</a:t>
            </a:r>
            <a:r>
              <a:rPr lang="en-US" baseline="0" dirty="0"/>
              <a:t> year of operation, so they have grades 9-11 in place.  The key partners in this new educational model include CPS, CCC, and the 5 employer-sponsors, one uniquely dedicated to each school.  These include IBM, Cisco, MSFT, Motorola and Verizon.   CompTIA’s role is to augment the efforts of CPS &amp; CCC around WBL activities that the students participate during their tenure at the schools.  CompTIA’s main focus is to expand employer engagement in these WBL activities over and above that provided by the 5 employer sponsors and to help standardize the quality and content of these WBL programs.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1D83E7-5263-41EB-B670-2D7822BCB4A3}"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3729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81">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1D83E7-5263-41EB-B670-2D7822BCB4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8322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FEF117-9047-2140-B3F1-EEF431365C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5142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D3854-DD03-EB47-A480-A03B1A98C5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359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TEMPLATE 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D3854-DD03-EB47-A480-A03B1A98C5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4913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D3854-DD03-EB47-A480-A03B1A98C5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2243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67C7D1-5180-4A32-842C-629759533C0A}" type="slidenum">
              <a:rPr lang="en-US" smtClean="0"/>
              <a:t>5</a:t>
            </a:fld>
            <a:endParaRPr lang="en-US" dirty="0"/>
          </a:p>
        </p:txBody>
      </p:sp>
    </p:spTree>
    <p:extLst>
      <p:ext uri="{BB962C8B-B14F-4D97-AF65-F5344CB8AC3E}">
        <p14:creationId xmlns:p14="http://schemas.microsoft.com/office/powerpoint/2010/main" val="3453546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F34482-39AD-DC47-8586-18303A8A70F2}" type="slidenum">
              <a:rPr lang="en-JM" altLang="en-US" smtClean="0"/>
              <a:pPr>
                <a:defRPr/>
              </a:pPr>
              <a:t>6</a:t>
            </a:fld>
            <a:endParaRPr lang="en-JM" altLang="en-US" dirty="0"/>
          </a:p>
        </p:txBody>
      </p:sp>
    </p:spTree>
    <p:extLst>
      <p:ext uri="{BB962C8B-B14F-4D97-AF65-F5344CB8AC3E}">
        <p14:creationId xmlns:p14="http://schemas.microsoft.com/office/powerpoint/2010/main" val="445916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Allows you to dig in deep on a</a:t>
            </a:r>
            <a:r>
              <a:rPr lang="en-US" baseline="0" dirty="0"/>
              <a:t> sector partnership and what it actually looks like (partners sitting around a table listening to biz </a:t>
            </a:r>
            <a:r>
              <a:rPr lang="en-US" baseline="0" dirty="0" err="1"/>
              <a:t>etc</a:t>
            </a:r>
            <a:r>
              <a:rPr lang="en-US" baseline="0" dirty="0"/>
              <a:t> </a:t>
            </a:r>
            <a:r>
              <a:rPr lang="en-US" baseline="0" dirty="0" err="1"/>
              <a:t>etc</a:t>
            </a:r>
            <a:r>
              <a:rPr lang="en-US" baseline="0" dirty="0"/>
              <a:t>). You can spend a lot of time on this slide talking about extracting industry-wide needs and competencies…and how everyone has a role </a:t>
            </a:r>
            <a:r>
              <a:rPr lang="en-US" baseline="0" dirty="0" err="1"/>
              <a:t>etc</a:t>
            </a:r>
            <a:endParaRPr lang="en-US" dirty="0"/>
          </a:p>
          <a:p>
            <a:endParaRPr lang="en-US" dirty="0"/>
          </a:p>
        </p:txBody>
      </p:sp>
      <p:sp>
        <p:nvSpPr>
          <p:cNvPr id="4" name="Slide Number Placeholder 3"/>
          <p:cNvSpPr>
            <a:spLocks noGrp="1"/>
          </p:cNvSpPr>
          <p:nvPr>
            <p:ph type="sldNum" sz="quarter" idx="10"/>
          </p:nvPr>
        </p:nvSpPr>
        <p:spPr/>
        <p:txBody>
          <a:bodyPr/>
          <a:lstStyle/>
          <a:p>
            <a:fld id="{A332BB04-8AD9-9740-AFA1-6E6019F517B2}" type="slidenum">
              <a:rPr lang="en-US" smtClean="0"/>
              <a:t>7</a:t>
            </a:fld>
            <a:endParaRPr lang="en-US"/>
          </a:p>
        </p:txBody>
      </p:sp>
    </p:spTree>
    <p:extLst>
      <p:ext uri="{BB962C8B-B14F-4D97-AF65-F5344CB8AC3E}">
        <p14:creationId xmlns:p14="http://schemas.microsoft.com/office/powerpoint/2010/main" val="2754959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F34482-39AD-DC47-8586-18303A8A70F2}" type="slidenum">
              <a:rPr lang="en-JM" altLang="en-US" smtClean="0"/>
              <a:pPr>
                <a:defRPr/>
              </a:pPr>
              <a:t>8</a:t>
            </a:fld>
            <a:endParaRPr lang="en-JM" altLang="en-US" dirty="0"/>
          </a:p>
        </p:txBody>
      </p:sp>
    </p:spTree>
    <p:extLst>
      <p:ext uri="{BB962C8B-B14F-4D97-AF65-F5344CB8AC3E}">
        <p14:creationId xmlns:p14="http://schemas.microsoft.com/office/powerpoint/2010/main" val="2730323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F34482-39AD-DC47-8586-18303A8A70F2}" type="slidenum">
              <a:rPr lang="en-JM" altLang="en-US" smtClean="0"/>
              <a:pPr>
                <a:defRPr/>
              </a:pPr>
              <a:t>9</a:t>
            </a:fld>
            <a:endParaRPr lang="en-JM" altLang="en-US" dirty="0"/>
          </a:p>
        </p:txBody>
      </p:sp>
    </p:spTree>
    <p:extLst>
      <p:ext uri="{BB962C8B-B14F-4D97-AF65-F5344CB8AC3E}">
        <p14:creationId xmlns:p14="http://schemas.microsoft.com/office/powerpoint/2010/main" val="938848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ALLOWS US TO SAY HOW WE</a:t>
            </a:r>
            <a:r>
              <a:rPr lang="en-US" baseline="0" dirty="0"/>
              <a:t> AT MAHER HAVE SEEN BUSINESS PLAY THESE ROLES, BUT LIKELY TO OCCUR AS PART OF A SECTOR PARTNERSHIPS</a:t>
            </a:r>
            <a:endParaRPr lang="en-US" dirty="0"/>
          </a:p>
        </p:txBody>
      </p:sp>
      <p:sp>
        <p:nvSpPr>
          <p:cNvPr id="4" name="Slide Number Placeholder 3"/>
          <p:cNvSpPr>
            <a:spLocks noGrp="1"/>
          </p:cNvSpPr>
          <p:nvPr>
            <p:ph type="sldNum" sz="quarter" idx="10"/>
          </p:nvPr>
        </p:nvSpPr>
        <p:spPr/>
        <p:txBody>
          <a:bodyPr/>
          <a:lstStyle/>
          <a:p>
            <a:fld id="{AD67C7D1-5180-4A32-842C-629759533C0A}" type="slidenum">
              <a:rPr lang="en-US" smtClean="0"/>
              <a:t>10</a:t>
            </a:fld>
            <a:endParaRPr lang="en-US" dirty="0"/>
          </a:p>
        </p:txBody>
      </p:sp>
    </p:spTree>
    <p:extLst>
      <p:ext uri="{BB962C8B-B14F-4D97-AF65-F5344CB8AC3E}">
        <p14:creationId xmlns:p14="http://schemas.microsoft.com/office/powerpoint/2010/main" val="2583357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B5D8030A-4B25-4C3B-9442-0BBAAB99D813}"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932958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Data may not</a:t>
            </a:r>
            <a:r>
              <a:rPr lang="en-US" baseline="0" dirty="0"/>
              <a:t> match previous reports due to Burning Glass reporting updates for how jobs are categorized or counted. Always refer to the most recent report for the most accurate data. Contact Research dept. for more info.</a:t>
            </a:r>
          </a:p>
          <a:p>
            <a:r>
              <a:rPr lang="en-US" baseline="0" dirty="0"/>
              <a:t>Sources:</a:t>
            </a:r>
          </a:p>
          <a:p>
            <a:r>
              <a:rPr lang="en-US" baseline="0" dirty="0"/>
              <a:t>http://www.bls.gov/home.htm</a:t>
            </a:r>
          </a:p>
          <a:p>
            <a:r>
              <a:rPr lang="en-US" dirty="0"/>
              <a:t>http://www.bls.gov/web/empsit/cpseea30.htm </a:t>
            </a:r>
          </a:p>
          <a:p>
            <a:r>
              <a:rPr lang="en-US" dirty="0"/>
              <a:t>http://data.bls.gov/timeseries/LNS14000000</a:t>
            </a:r>
          </a:p>
          <a:p>
            <a:r>
              <a:rPr lang="en-US" dirty="0"/>
              <a:t>http://www.bls.gov/news.release/jolts.nr0.htm</a:t>
            </a:r>
          </a:p>
          <a:p>
            <a:r>
              <a:rPr lang="en-US" dirty="0"/>
              <a:t>http://www.bls.gov/news.release/empsit.a.htm</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FEF117-9047-2140-B3F1-EEF431365C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27509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comptia.org/Roadmap" TargetMode="External"/><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222500"/>
            <a:ext cx="9144000" cy="2387600"/>
          </a:xfrm>
          <a:prstGeom prst="rect">
            <a:avLst/>
          </a:prstGeom>
        </p:spPr>
        <p:txBody>
          <a:bodyPr anchor="b">
            <a:normAutofit/>
          </a:bodyPr>
          <a:lstStyle>
            <a:lvl1pPr algn="ctr">
              <a:lnSpc>
                <a:spcPct val="120000"/>
              </a:lnSpc>
              <a:defRPr sz="4000" b="1" i="0" spc="500" baseline="0">
                <a:solidFill>
                  <a:srgbClr val="1BBC9C"/>
                </a:solidFill>
                <a:latin typeface="Arial Black" charset="0"/>
                <a:ea typeface="Arial Black" charset="0"/>
                <a:cs typeface="Arial Black" charset="0"/>
              </a:defRPr>
            </a:lvl1pPr>
          </a:lstStyle>
          <a:p>
            <a:r>
              <a:rPr lang="en-US" dirty="0"/>
              <a:t>CLICK TO EDIT MASTER TITLE STYLE</a:t>
            </a:r>
          </a:p>
        </p:txBody>
      </p:sp>
      <p:sp>
        <p:nvSpPr>
          <p:cNvPr id="3" name="Subtitle 2"/>
          <p:cNvSpPr>
            <a:spLocks noGrp="1"/>
          </p:cNvSpPr>
          <p:nvPr>
            <p:ph type="subTitle" idx="1" hasCustomPrompt="1"/>
          </p:nvPr>
        </p:nvSpPr>
        <p:spPr>
          <a:xfrm>
            <a:off x="1524000" y="4891969"/>
            <a:ext cx="9144000" cy="1655762"/>
          </a:xfrm>
          <a:prstGeom prst="rect">
            <a:avLst/>
          </a:prstGeom>
        </p:spPr>
        <p:txBody>
          <a:bodyPr/>
          <a:lstStyle>
            <a:lvl1pPr marL="0" indent="0" algn="ctr">
              <a:buNone/>
              <a:defRPr sz="2400" b="0" i="1" baseline="0">
                <a:solidFill>
                  <a:schemeClr val="bg2">
                    <a:lumMod val="25000"/>
                  </a:schemeClr>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 </a:t>
            </a:r>
          </a:p>
          <a:p>
            <a:r>
              <a:rPr lang="en-US" dirty="0"/>
              <a:t>Title, Jobs for the Future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702" y="-1"/>
            <a:ext cx="12221876" cy="2270235"/>
          </a:xfrm>
          <a:prstGeom prst="rect">
            <a:avLst/>
          </a:prstGeom>
        </p:spPr>
      </p:pic>
      <p:grpSp>
        <p:nvGrpSpPr>
          <p:cNvPr id="12" name="Group 11"/>
          <p:cNvGrpSpPr/>
          <p:nvPr userDrawn="1"/>
        </p:nvGrpSpPr>
        <p:grpSpPr>
          <a:xfrm>
            <a:off x="255926" y="5860741"/>
            <a:ext cx="3653134" cy="814516"/>
            <a:chOff x="278786" y="5708060"/>
            <a:chExt cx="4407514" cy="982717"/>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8786" y="5708060"/>
              <a:ext cx="982717" cy="982717"/>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08100" y="6022201"/>
              <a:ext cx="3378200" cy="354434"/>
            </a:xfrm>
            <a:prstGeom prst="rect">
              <a:avLst/>
            </a:prstGeom>
          </p:spPr>
        </p:pic>
      </p:grpSp>
    </p:spTree>
    <p:extLst>
      <p:ext uri="{BB962C8B-B14F-4D97-AF65-F5344CB8AC3E}">
        <p14:creationId xmlns:p14="http://schemas.microsoft.com/office/powerpoint/2010/main" val="1664210429"/>
      </p:ext>
    </p:extLst>
  </p:cSld>
  <p:clrMapOvr>
    <a:masterClrMapping/>
  </p:clrMapOvr>
  <p:extLst mod="1">
    <p:ext uri="{DCECCB84-F9BA-43D5-87BE-67443E8EF086}">
      <p15:sldGuideLst xmlns:p15="http://schemas.microsoft.com/office/powerpoint/2012/main">
        <p15:guide id="1" orient="horz" pos="2904" userDrawn="1">
          <p15:clr>
            <a:srgbClr val="FBAE40"/>
          </p15:clr>
        </p15:guide>
        <p15:guide id="2" pos="4728" userDrawn="1">
          <p15:clr>
            <a:srgbClr val="FBAE40"/>
          </p15:clr>
        </p15:guide>
        <p15:guide id="3" orient="horz" pos="2640" userDrawn="1">
          <p15:clr>
            <a:srgbClr val="FBAE40"/>
          </p15:clr>
        </p15:guide>
        <p15:guide id="4" pos="295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alf Pictur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5652" y="864747"/>
            <a:ext cx="4242847" cy="1325563"/>
          </a:xfrm>
          <a:prstGeom prst="rect">
            <a:avLst/>
          </a:prstGeom>
        </p:spPr>
        <p:txBody>
          <a:bodyPr/>
          <a:lstStyle>
            <a:lvl1pPr>
              <a:defRPr sz="4000" b="0" i="0" spc="500" baseline="0">
                <a:solidFill>
                  <a:schemeClr val="tx1"/>
                </a:solidFill>
                <a:latin typeface="Arial" charset="0"/>
                <a:ea typeface="Arial" charset="0"/>
                <a:cs typeface="Arial" charset="0"/>
              </a:defRPr>
            </a:lvl1pPr>
          </a:lstStyle>
          <a:p>
            <a:r>
              <a:rPr lang="en-US" dirty="0"/>
              <a:t>TITLE</a:t>
            </a:r>
            <a:br>
              <a:rPr lang="en-US" dirty="0"/>
            </a:br>
            <a:r>
              <a:rPr lang="en-US" dirty="0"/>
              <a:t>HERE</a:t>
            </a:r>
          </a:p>
        </p:txBody>
      </p:sp>
      <p:sp>
        <p:nvSpPr>
          <p:cNvPr id="8" name="Text Placeholder 7"/>
          <p:cNvSpPr>
            <a:spLocks noGrp="1"/>
          </p:cNvSpPr>
          <p:nvPr>
            <p:ph type="body" sz="quarter" idx="13" hasCustomPrompt="1"/>
          </p:nvPr>
        </p:nvSpPr>
        <p:spPr>
          <a:xfrm>
            <a:off x="715652" y="2354623"/>
            <a:ext cx="4242847" cy="3131777"/>
          </a:xfrm>
          <a:prstGeom prst="rect">
            <a:avLst/>
          </a:prstGeom>
        </p:spPr>
        <p:txBody>
          <a:bodyPr/>
          <a:lstStyle>
            <a:lvl1pPr marL="0" indent="0">
              <a:spcAft>
                <a:spcPts val="2400"/>
              </a:spcAft>
              <a:buNone/>
              <a:defRPr sz="2400" b="0" i="0" baseline="0">
                <a:solidFill>
                  <a:schemeClr val="bg2">
                    <a:lumMod val="25000"/>
                  </a:schemeClr>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Point 1</a:t>
            </a:r>
          </a:p>
          <a:p>
            <a:pPr lvl="0"/>
            <a:r>
              <a:rPr lang="en-US" dirty="0"/>
              <a:t>Point 2</a:t>
            </a:r>
          </a:p>
          <a:p>
            <a:pPr lvl="0"/>
            <a:r>
              <a:rPr lang="en-US" dirty="0"/>
              <a:t>Point 3</a:t>
            </a:r>
          </a:p>
        </p:txBody>
      </p:sp>
      <p:sp>
        <p:nvSpPr>
          <p:cNvPr id="4" name="Picture Placeholder 3"/>
          <p:cNvSpPr>
            <a:spLocks noGrp="1"/>
          </p:cNvSpPr>
          <p:nvPr>
            <p:ph type="pic" sz="quarter" idx="14"/>
          </p:nvPr>
        </p:nvSpPr>
        <p:spPr>
          <a:xfrm>
            <a:off x="5703217" y="0"/>
            <a:ext cx="6488784" cy="6858000"/>
          </a:xfrm>
          <a:prstGeom prst="rect">
            <a:avLst/>
          </a:prstGeom>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5052620" y="1933541"/>
            <a:ext cx="5287962" cy="395156"/>
          </a:xfrm>
          <a:prstGeom prst="rect">
            <a:avLst/>
          </a:prstGeom>
        </p:spPr>
        <p:txBody>
          <a:bodyPr/>
          <a:lstStyle>
            <a:lvl1pPr marL="0" indent="0">
              <a:buNone/>
              <a:defRPr sz="2200" b="1" i="0" spc="500" baseline="0">
                <a:solidFill>
                  <a:srgbClr val="1BBC9C"/>
                </a:solidFill>
                <a:latin typeface="Arial Black" charset="0"/>
                <a:ea typeface="Arial Black" charset="0"/>
                <a:cs typeface="Arial Black" charset="0"/>
              </a:defRPr>
            </a:lvl1pPr>
            <a:lvl2pPr marL="457200" indent="0">
              <a:buNone/>
              <a:defRPr/>
            </a:lvl2pPr>
            <a:lvl3pPr marL="914400" indent="0">
              <a:buNone/>
              <a:defRPr/>
            </a:lvl3pPr>
            <a:lvl4pPr marL="1371600" indent="0">
              <a:buNone/>
              <a:defRPr/>
            </a:lvl4pPr>
          </a:lstStyle>
          <a:p>
            <a:pPr lvl="0"/>
            <a:r>
              <a:rPr lang="en-US" dirty="0"/>
              <a:t>PRESENTER NAME</a:t>
            </a:r>
          </a:p>
        </p:txBody>
      </p:sp>
      <p:sp>
        <p:nvSpPr>
          <p:cNvPr id="10" name="Text Placeholder 9"/>
          <p:cNvSpPr>
            <a:spLocks noGrp="1"/>
          </p:cNvSpPr>
          <p:nvPr>
            <p:ph type="body" sz="quarter" idx="11" hasCustomPrompt="1"/>
          </p:nvPr>
        </p:nvSpPr>
        <p:spPr>
          <a:xfrm>
            <a:off x="5052620" y="2328697"/>
            <a:ext cx="5287962" cy="893762"/>
          </a:xfrm>
          <a:prstGeom prst="rect">
            <a:avLst/>
          </a:prstGeom>
        </p:spPr>
        <p:txBody>
          <a:bodyPr/>
          <a:lstStyle>
            <a:lvl1pPr marL="0" indent="0">
              <a:buNone/>
              <a:defRPr sz="2200" b="0" i="0" baseline="0">
                <a:solidFill>
                  <a:schemeClr val="bg2">
                    <a:lumMod val="25000"/>
                  </a:schemeClr>
                </a:solidFill>
                <a:latin typeface="Arial" charset="0"/>
                <a:ea typeface="Arial" charset="0"/>
                <a:cs typeface="Arial" charset="0"/>
              </a:defRPr>
            </a:lvl1pPr>
          </a:lstStyle>
          <a:p>
            <a:pPr lvl="0"/>
            <a:r>
              <a:rPr lang="en-US" dirty="0"/>
              <a:t>Email &amp; Twitter</a:t>
            </a:r>
          </a:p>
        </p:txBody>
      </p:sp>
      <p:sp>
        <p:nvSpPr>
          <p:cNvPr id="12" name="Picture Placeholder 11"/>
          <p:cNvSpPr>
            <a:spLocks noGrp="1"/>
          </p:cNvSpPr>
          <p:nvPr>
            <p:ph type="pic" sz="quarter" idx="12"/>
          </p:nvPr>
        </p:nvSpPr>
        <p:spPr>
          <a:xfrm>
            <a:off x="3224295" y="1857375"/>
            <a:ext cx="1508125" cy="1508125"/>
          </a:xfrm>
          <a:prstGeom prst="ellipse">
            <a:avLst/>
          </a:prstGeom>
        </p:spPr>
        <p:txBody>
          <a:bodyPr/>
          <a:lstStyle/>
          <a:p>
            <a:endParaRPr lang="en-US" dirty="0"/>
          </a:p>
        </p:txBody>
      </p:sp>
    </p:spTree>
    <p:extLst>
      <p:ext uri="{BB962C8B-B14F-4D97-AF65-F5344CB8AC3E}">
        <p14:creationId xmlns:p14="http://schemas.microsoft.com/office/powerpoint/2010/main" val="199486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6B92D82-DCD3-4F4C-A383-8007E4F75830}" type="datetimeFigureOut">
              <a:rPr lang="en-US" smtClean="0"/>
              <a:t>8/1/2017</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05AB5C15-D132-4615-8AE4-5078F6D38CBE}" type="slidenum">
              <a:rPr lang="en-US" smtClean="0"/>
              <a:t>‹#›</a:t>
            </a:fld>
            <a:endParaRPr lang="en-US"/>
          </a:p>
        </p:txBody>
      </p:sp>
    </p:spTree>
    <p:extLst>
      <p:ext uri="{BB962C8B-B14F-4D97-AF65-F5344CB8AC3E}">
        <p14:creationId xmlns:p14="http://schemas.microsoft.com/office/powerpoint/2010/main" val="3995660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1BB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350" y="3040906"/>
            <a:ext cx="12192000" cy="776188"/>
          </a:xfrm>
          <a:prstGeom prst="rect">
            <a:avLst/>
          </a:prstGeom>
          <a:effectLst/>
        </p:spPr>
        <p:txBody>
          <a:bodyPr anchor="b">
            <a:noAutofit/>
          </a:bodyPr>
          <a:lstStyle>
            <a:lvl1pPr algn="ctr">
              <a:lnSpc>
                <a:spcPct val="120000"/>
              </a:lnSpc>
              <a:defRPr sz="4800" b="1" i="0" spc="500" baseline="0">
                <a:solidFill>
                  <a:schemeClr val="bg1"/>
                </a:solidFill>
                <a:latin typeface="Arial Black" charset="0"/>
                <a:ea typeface="Arial Black" charset="0"/>
                <a:cs typeface="Arial Black" charset="0"/>
              </a:defRPr>
            </a:lvl1pPr>
          </a:lstStyle>
          <a:p>
            <a:r>
              <a:rPr lang="en-US" dirty="0"/>
              <a:t>SECTION TITLE</a:t>
            </a:r>
          </a:p>
        </p:txBody>
      </p:sp>
    </p:spTree>
    <p:extLst>
      <p:ext uri="{BB962C8B-B14F-4D97-AF65-F5344CB8AC3E}">
        <p14:creationId xmlns:p14="http://schemas.microsoft.com/office/powerpoint/2010/main" val="159038679"/>
      </p:ext>
    </p:extLst>
  </p:cSld>
  <p:clrMapOvr>
    <a:masterClrMapping/>
  </p:clrMapOvr>
  <p:extLst>
    <p:ext uri="{DCECCB84-F9BA-43D5-87BE-67443E8EF086}">
      <p15:sldGuideLst xmlns:p15="http://schemas.microsoft.com/office/powerpoint/2012/main">
        <p15:guide id="1" orient="horz" pos="2904">
          <p15:clr>
            <a:srgbClr val="FBAE40"/>
          </p15:clr>
        </p15:guide>
        <p15:guide id="2" pos="2952">
          <p15:clr>
            <a:srgbClr val="FBAE40"/>
          </p15:clr>
        </p15:guide>
        <p15:guide id="3" orient="horz" pos="2640">
          <p15:clr>
            <a:srgbClr val="FBAE40"/>
          </p15:clr>
        </p15:guide>
        <p15:guide id="4" pos="472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9" name="Text Placeholder 8"/>
          <p:cNvSpPr>
            <a:spLocks noGrp="1"/>
          </p:cNvSpPr>
          <p:nvPr>
            <p:ph type="body" sz="quarter" idx="13"/>
          </p:nvPr>
        </p:nvSpPr>
        <p:spPr>
          <a:xfrm>
            <a:off x="609600" y="1447800"/>
            <a:ext cx="1097280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0"/>
          <p:cNvSpPr>
            <a:spLocks noGrp="1"/>
          </p:cNvSpPr>
          <p:nvPr>
            <p:ph type="sldNum" sz="quarter" idx="4"/>
          </p:nvPr>
        </p:nvSpPr>
        <p:spPr>
          <a:xfrm>
            <a:off x="8839200" y="6324077"/>
            <a:ext cx="2844800" cy="365125"/>
          </a:xfrm>
          <a:prstGeom prst="rect">
            <a:avLst/>
          </a:prstGeom>
        </p:spPr>
        <p:txBody>
          <a:bodyPr vert="horz" lIns="91440" tIns="45720" rIns="91440" bIns="45720" rtlCol="0" anchor="ctr"/>
          <a:lstStyle>
            <a:lvl1pPr algn="r">
              <a:defRPr sz="1300">
                <a:solidFill>
                  <a:schemeClr val="bg1"/>
                </a:solidFill>
                <a:latin typeface="Arial" panose="020B0604020202020204" pitchFamily="34" charset="0"/>
                <a:cs typeface="Arial" panose="020B0604020202020204" pitchFamily="34" charset="0"/>
              </a:defRPr>
            </a:lvl1pPr>
          </a:lstStyle>
          <a:p>
            <a:fld id="{BDBAE0EE-8E6B-416E-B023-1B8326E1F287}" type="slidenum">
              <a:rPr lang="en-US" smtClean="0"/>
              <a:pPr/>
              <a:t>‹#›</a:t>
            </a:fld>
            <a:endParaRPr lang="en-US" dirty="0"/>
          </a:p>
        </p:txBody>
      </p:sp>
    </p:spTree>
    <p:extLst>
      <p:ext uri="{BB962C8B-B14F-4D97-AF65-F5344CB8AC3E}">
        <p14:creationId xmlns:p14="http://schemas.microsoft.com/office/powerpoint/2010/main" val="306823649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800100" y="254523"/>
            <a:ext cx="2886075" cy="282051"/>
          </a:xfrm>
          <a:prstGeom prst="rect">
            <a:avLst/>
          </a:prstGeom>
        </p:spPr>
        <p:txBody>
          <a:bodyPr/>
          <a:lstStyle>
            <a:lvl1pPr marL="0" indent="0" algn="ctr">
              <a:buNone/>
              <a:defRPr sz="1600" b="1" i="0" spc="300" baseline="0">
                <a:solidFill>
                  <a:schemeClr val="bg1"/>
                </a:solidFill>
                <a:latin typeface="Arial Black" charset="0"/>
                <a:ea typeface="Arial Black" charset="0"/>
                <a:cs typeface="Arial Black" charset="0"/>
              </a:defRPr>
            </a:lvl1pPr>
          </a:lstStyle>
          <a:p>
            <a:pPr lvl="0"/>
            <a:r>
              <a:rPr lang="en-US" dirty="0"/>
              <a:t>CHAPTER TITLE</a:t>
            </a:r>
          </a:p>
        </p:txBody>
      </p:sp>
      <p:sp>
        <p:nvSpPr>
          <p:cNvPr id="12" name="Text Placeholder 11"/>
          <p:cNvSpPr>
            <a:spLocks noGrp="1"/>
          </p:cNvSpPr>
          <p:nvPr>
            <p:ph type="body" sz="quarter" idx="11" hasCustomPrompt="1"/>
          </p:nvPr>
        </p:nvSpPr>
        <p:spPr>
          <a:xfrm>
            <a:off x="716993" y="846334"/>
            <a:ext cx="2413000" cy="1492250"/>
          </a:xfrm>
          <a:prstGeom prst="rect">
            <a:avLst/>
          </a:prstGeom>
        </p:spPr>
        <p:txBody>
          <a:bodyPr/>
          <a:lstStyle>
            <a:lvl1pPr marL="0" indent="0">
              <a:buFontTx/>
              <a:buNone/>
              <a:defRPr sz="4000" b="0" i="0" spc="500" baseline="0">
                <a:latin typeface="Arial" charset="0"/>
                <a:ea typeface="Arial" charset="0"/>
                <a:cs typeface="Arial" charset="0"/>
              </a:defRPr>
            </a:lvl1pPr>
          </a:lstStyle>
          <a:p>
            <a:pPr lvl="0"/>
            <a:r>
              <a:rPr lang="en-US" dirty="0"/>
              <a:t>TITLE HERE</a:t>
            </a:r>
          </a:p>
        </p:txBody>
      </p:sp>
      <p:sp>
        <p:nvSpPr>
          <p:cNvPr id="14" name="Text Placeholder 13"/>
          <p:cNvSpPr>
            <a:spLocks noGrp="1"/>
          </p:cNvSpPr>
          <p:nvPr>
            <p:ph type="body" sz="quarter" idx="12" hasCustomPrompt="1"/>
          </p:nvPr>
        </p:nvSpPr>
        <p:spPr>
          <a:xfrm>
            <a:off x="5037806" y="884834"/>
            <a:ext cx="7032625" cy="3733800"/>
          </a:xfrm>
          <a:prstGeom prst="rect">
            <a:avLst/>
          </a:prstGeom>
        </p:spPr>
        <p:txBody>
          <a:bodyPr/>
          <a:lstStyle>
            <a:lvl1pPr marL="0" indent="0">
              <a:lnSpc>
                <a:spcPct val="90000"/>
              </a:lnSpc>
              <a:spcAft>
                <a:spcPts val="2400"/>
              </a:spcAft>
              <a:buNone/>
              <a:defRPr sz="2400" b="0" i="0">
                <a:solidFill>
                  <a:schemeClr val="bg2">
                    <a:lumMod val="25000"/>
                  </a:schemeClr>
                </a:solidFill>
                <a:latin typeface="Arial" charset="0"/>
                <a:ea typeface="Arial" charset="0"/>
                <a:cs typeface="Arial" charset="0"/>
              </a:defRPr>
            </a:lvl1pPr>
          </a:lstStyle>
          <a:p>
            <a:pPr lvl="0"/>
            <a:r>
              <a:rPr lang="en-US" dirty="0"/>
              <a:t>Point 1</a:t>
            </a:r>
          </a:p>
          <a:p>
            <a:pPr lvl="0"/>
            <a:r>
              <a:rPr lang="en-US" dirty="0"/>
              <a:t>Point 2</a:t>
            </a:r>
          </a:p>
          <a:p>
            <a:pPr lvl="0"/>
            <a:r>
              <a:rPr lang="en-US" dirty="0"/>
              <a:t>Point 3</a:t>
            </a:r>
          </a:p>
        </p:txBody>
      </p:sp>
    </p:spTree>
    <p:extLst>
      <p:ext uri="{BB962C8B-B14F-4D97-AF65-F5344CB8AC3E}">
        <p14:creationId xmlns:p14="http://schemas.microsoft.com/office/powerpoint/2010/main" val="87253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Text Placeholder 9"/>
          <p:cNvSpPr>
            <a:spLocks noGrp="1"/>
          </p:cNvSpPr>
          <p:nvPr>
            <p:ph type="body" sz="quarter" idx="14" hasCustomPrompt="1"/>
          </p:nvPr>
        </p:nvSpPr>
        <p:spPr>
          <a:xfrm>
            <a:off x="713475" y="2127742"/>
            <a:ext cx="3800475" cy="2032000"/>
          </a:xfrm>
          <a:prstGeom prst="rect">
            <a:avLst/>
          </a:prstGeom>
        </p:spPr>
        <p:txBody>
          <a:bodyPr/>
          <a:lstStyle>
            <a:lvl1pPr marL="0" indent="0">
              <a:spcBef>
                <a:spcPts val="0"/>
              </a:spcBef>
              <a:buNone/>
              <a:defRPr sz="4000" b="0" i="0" spc="500" baseline="0">
                <a:solidFill>
                  <a:schemeClr val="bg2">
                    <a:lumMod val="25000"/>
                  </a:schemeClr>
                </a:solidFill>
                <a:latin typeface="Arial" charset="0"/>
                <a:ea typeface="Arial" charset="0"/>
                <a:cs typeface="Arial" charset="0"/>
              </a:defRPr>
            </a:lvl1pPr>
          </a:lstStyle>
          <a:p>
            <a:pPr lvl="0"/>
            <a:r>
              <a:rPr lang="en-US" dirty="0"/>
              <a:t>TITLE</a:t>
            </a:r>
          </a:p>
          <a:p>
            <a:pPr lvl="0"/>
            <a:r>
              <a:rPr lang="en-US" dirty="0"/>
              <a:t>HERE</a:t>
            </a:r>
          </a:p>
        </p:txBody>
      </p:sp>
      <p:sp>
        <p:nvSpPr>
          <p:cNvPr id="12" name="Text Placeholder 11"/>
          <p:cNvSpPr>
            <a:spLocks noGrp="1"/>
          </p:cNvSpPr>
          <p:nvPr>
            <p:ph type="body" sz="quarter" idx="15" hasCustomPrompt="1"/>
          </p:nvPr>
        </p:nvSpPr>
        <p:spPr>
          <a:xfrm>
            <a:off x="5053013" y="2137809"/>
            <a:ext cx="7138987" cy="2146300"/>
          </a:xfrm>
          <a:prstGeom prst="rect">
            <a:avLst/>
          </a:prstGeom>
        </p:spPr>
        <p:txBody>
          <a:bodyPr/>
          <a:lstStyle>
            <a:lvl1pPr marL="0" indent="0">
              <a:spcAft>
                <a:spcPts val="2400"/>
              </a:spcAft>
              <a:buNone/>
              <a:defRPr sz="2400" b="0" i="0" baseline="0">
                <a:solidFill>
                  <a:schemeClr val="bg2">
                    <a:lumMod val="25000"/>
                  </a:schemeClr>
                </a:solidFill>
                <a:latin typeface="Arial" charset="0"/>
                <a:ea typeface="Arial" charset="0"/>
                <a:cs typeface="Arial" charset="0"/>
              </a:defRPr>
            </a:lvl1pPr>
          </a:lstStyle>
          <a:p>
            <a:pPr lvl="0"/>
            <a:r>
              <a:rPr lang="en-US" dirty="0"/>
              <a:t>Point 1</a:t>
            </a:r>
          </a:p>
          <a:p>
            <a:pPr lvl="0"/>
            <a:r>
              <a:rPr lang="en-US" dirty="0"/>
              <a:t>Point 2</a:t>
            </a:r>
          </a:p>
          <a:p>
            <a:pPr lvl="0"/>
            <a:r>
              <a:rPr lang="en-US" dirty="0"/>
              <a:t>Point 3</a:t>
            </a:r>
          </a:p>
        </p:txBody>
      </p:sp>
      <p:sp>
        <p:nvSpPr>
          <p:cNvPr id="13" name="Text Placeholder 9"/>
          <p:cNvSpPr>
            <a:spLocks noGrp="1"/>
          </p:cNvSpPr>
          <p:nvPr>
            <p:ph type="body" sz="quarter" idx="10" hasCustomPrompt="1"/>
          </p:nvPr>
        </p:nvSpPr>
        <p:spPr>
          <a:xfrm>
            <a:off x="800100" y="254523"/>
            <a:ext cx="2886075" cy="282051"/>
          </a:xfrm>
          <a:prstGeom prst="rect">
            <a:avLst/>
          </a:prstGeom>
        </p:spPr>
        <p:txBody>
          <a:bodyPr/>
          <a:lstStyle>
            <a:lvl1pPr marL="0" indent="0" algn="ctr">
              <a:buNone/>
              <a:defRPr sz="1600" b="1" i="0" spc="300" baseline="0">
                <a:solidFill>
                  <a:schemeClr val="bg1"/>
                </a:solidFill>
                <a:latin typeface="Arial Black" charset="0"/>
                <a:ea typeface="Arial Black" charset="0"/>
                <a:cs typeface="Arial Black" charset="0"/>
              </a:defRPr>
            </a:lvl1pPr>
          </a:lstStyle>
          <a:p>
            <a:pPr lvl="0"/>
            <a:r>
              <a:rPr lang="en-US" dirty="0"/>
              <a:t>CHAPTER TITLE</a:t>
            </a:r>
          </a:p>
        </p:txBody>
      </p:sp>
    </p:spTree>
    <p:extLst>
      <p:ext uri="{BB962C8B-B14F-4D97-AF65-F5344CB8AC3E}">
        <p14:creationId xmlns:p14="http://schemas.microsoft.com/office/powerpoint/2010/main" val="1745639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715652" y="864747"/>
            <a:ext cx="4242847" cy="1325563"/>
          </a:xfrm>
          <a:prstGeom prst="rect">
            <a:avLst/>
          </a:prstGeom>
        </p:spPr>
        <p:txBody>
          <a:bodyPr/>
          <a:lstStyle>
            <a:lvl1pPr>
              <a:defRPr sz="4000" b="0" i="0" spc="500" baseline="0">
                <a:solidFill>
                  <a:schemeClr val="tx1"/>
                </a:solidFill>
                <a:latin typeface="Arial" charset="0"/>
                <a:ea typeface="Arial" charset="0"/>
                <a:cs typeface="Arial" charset="0"/>
              </a:defRPr>
            </a:lvl1pPr>
          </a:lstStyle>
          <a:p>
            <a:r>
              <a:rPr lang="en-US" dirty="0"/>
              <a:t>TITLE</a:t>
            </a:r>
            <a:br>
              <a:rPr lang="en-US" dirty="0"/>
            </a:br>
            <a:r>
              <a:rPr lang="en-US" dirty="0"/>
              <a:t>HERE</a:t>
            </a:r>
          </a:p>
        </p:txBody>
      </p:sp>
      <p:sp>
        <p:nvSpPr>
          <p:cNvPr id="9" name="Text Placeholder 7"/>
          <p:cNvSpPr>
            <a:spLocks noGrp="1"/>
          </p:cNvSpPr>
          <p:nvPr>
            <p:ph type="body" sz="quarter" idx="13" hasCustomPrompt="1"/>
          </p:nvPr>
        </p:nvSpPr>
        <p:spPr>
          <a:xfrm>
            <a:off x="715652" y="2354623"/>
            <a:ext cx="4242847" cy="3131777"/>
          </a:xfrm>
          <a:prstGeom prst="rect">
            <a:avLst/>
          </a:prstGeom>
        </p:spPr>
        <p:txBody>
          <a:bodyPr/>
          <a:lstStyle>
            <a:lvl1pPr marL="0" indent="0">
              <a:spcAft>
                <a:spcPts val="2400"/>
              </a:spcAft>
              <a:buNone/>
              <a:defRPr sz="2400" b="0" i="0" baseline="0">
                <a:solidFill>
                  <a:schemeClr val="bg2">
                    <a:lumMod val="25000"/>
                  </a:schemeClr>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Point 1</a:t>
            </a:r>
          </a:p>
          <a:p>
            <a:pPr lvl="0"/>
            <a:r>
              <a:rPr lang="en-US" dirty="0"/>
              <a:t>Point 2</a:t>
            </a:r>
          </a:p>
          <a:p>
            <a:pPr lvl="0"/>
            <a:r>
              <a:rPr lang="en-US" dirty="0"/>
              <a:t>Point 3</a:t>
            </a:r>
          </a:p>
        </p:txBody>
      </p:sp>
      <p:sp>
        <p:nvSpPr>
          <p:cNvPr id="10" name="Picture Placeholder 3"/>
          <p:cNvSpPr>
            <a:spLocks noGrp="1"/>
          </p:cNvSpPr>
          <p:nvPr>
            <p:ph type="pic" sz="quarter" idx="14"/>
          </p:nvPr>
        </p:nvSpPr>
        <p:spPr>
          <a:xfrm>
            <a:off x="5703217" y="0"/>
            <a:ext cx="6488784" cy="6858000"/>
          </a:xfrm>
          <a:prstGeom prst="rect">
            <a:avLst/>
          </a:prstGeom>
        </p:spPr>
        <p:txBody>
          <a:bodyPr/>
          <a:lstStyle/>
          <a:p>
            <a:endParaRPr lang="en-US" dirty="0"/>
          </a:p>
        </p:txBody>
      </p:sp>
      <p:sp>
        <p:nvSpPr>
          <p:cNvPr id="11" name="Text Placeholder 9"/>
          <p:cNvSpPr>
            <a:spLocks noGrp="1"/>
          </p:cNvSpPr>
          <p:nvPr>
            <p:ph type="body" sz="quarter" idx="10" hasCustomPrompt="1"/>
          </p:nvPr>
        </p:nvSpPr>
        <p:spPr>
          <a:xfrm>
            <a:off x="800100" y="254523"/>
            <a:ext cx="2886075" cy="282051"/>
          </a:xfrm>
          <a:prstGeom prst="rect">
            <a:avLst/>
          </a:prstGeom>
        </p:spPr>
        <p:txBody>
          <a:bodyPr/>
          <a:lstStyle>
            <a:lvl1pPr marL="0" indent="0" algn="ctr">
              <a:buNone/>
              <a:defRPr sz="1600" b="1" i="0" spc="300" baseline="0">
                <a:solidFill>
                  <a:schemeClr val="bg1"/>
                </a:solidFill>
                <a:latin typeface="Arial Black" charset="0"/>
                <a:ea typeface="Arial Black" charset="0"/>
                <a:cs typeface="Arial Black" charset="0"/>
              </a:defRPr>
            </a:lvl1pPr>
          </a:lstStyle>
          <a:p>
            <a:pPr lvl="0"/>
            <a:r>
              <a:rPr lang="en-US" dirty="0"/>
              <a:t>CHAPTER TITLE</a:t>
            </a:r>
          </a:p>
        </p:txBody>
      </p:sp>
    </p:spTree>
    <p:extLst>
      <p:ext uri="{BB962C8B-B14F-4D97-AF65-F5344CB8AC3E}">
        <p14:creationId xmlns:p14="http://schemas.microsoft.com/office/powerpoint/2010/main" val="449198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ontent Pag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rgbClr val="004671"/>
                </a:solidFill>
              </a:defRPr>
            </a:lvl1pPr>
          </a:lstStyle>
          <a:p>
            <a:r>
              <a:rPr lang="en-US" dirty="0"/>
              <a:t>Click to edit Master title style</a:t>
            </a:r>
          </a:p>
        </p:txBody>
      </p:sp>
      <p:sp>
        <p:nvSpPr>
          <p:cNvPr id="3" name="Content Placeholder 2"/>
          <p:cNvSpPr>
            <a:spLocks noGrp="1"/>
          </p:cNvSpPr>
          <p:nvPr>
            <p:ph idx="1"/>
          </p:nvPr>
        </p:nvSpPr>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249144" y="6356351"/>
            <a:ext cx="333256" cy="365125"/>
          </a:xfrm>
        </p:spPr>
        <p:txBody>
          <a:bodyPr>
            <a:noAutofit/>
          </a:bodyPr>
          <a:lstStyle/>
          <a:p>
            <a:fld id="{2066355A-084C-D24E-9AD2-7E4FC41EA627}" type="slidenum">
              <a:rPr lang="en-US" smtClean="0"/>
              <a:pPr/>
              <a:t>‹#›</a:t>
            </a:fld>
            <a:endParaRPr lang="en-US" dirty="0"/>
          </a:p>
        </p:txBody>
      </p:sp>
      <p:sp>
        <p:nvSpPr>
          <p:cNvPr id="5" name="Slide Number Placeholder 5"/>
          <p:cNvSpPr txBox="1">
            <a:spLocks/>
          </p:cNvSpPr>
          <p:nvPr userDrawn="1"/>
        </p:nvSpPr>
        <p:spPr>
          <a:xfrm>
            <a:off x="609600" y="6356351"/>
            <a:ext cx="2937429"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kern="1200" dirty="0" err="1">
                <a:solidFill>
                  <a:srgbClr val="69727B"/>
                </a:solidFill>
                <a:effectLst/>
                <a:latin typeface="+mn-lt"/>
                <a:ea typeface="+mn-ea"/>
                <a:cs typeface="+mn-cs"/>
              </a:rPr>
              <a:t>CreatingITFutures.org</a:t>
            </a:r>
            <a:r>
              <a:rPr lang="en-US" sz="900" dirty="0">
                <a:effectLst/>
              </a:rPr>
              <a:t> </a:t>
            </a:r>
            <a:endParaRPr lang="en-US" sz="900" dirty="0"/>
          </a:p>
        </p:txBody>
      </p:sp>
      <p:pic>
        <p:nvPicPr>
          <p:cNvPr id="7" name="Picture 6" descr="Creating_IT_Futures_Logo_CMY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92477" y="6399217"/>
            <a:ext cx="2023296" cy="322259"/>
          </a:xfrm>
          <a:prstGeom prst="rect">
            <a:avLst/>
          </a:prstGeom>
        </p:spPr>
      </p:pic>
    </p:spTree>
    <p:extLst>
      <p:ext uri="{BB962C8B-B14F-4D97-AF65-F5344CB8AC3E}">
        <p14:creationId xmlns:p14="http://schemas.microsoft.com/office/powerpoint/2010/main" val="1123808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829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Title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1BB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p:cNvSpPr>
            <a:spLocks noGrp="1"/>
          </p:cNvSpPr>
          <p:nvPr>
            <p:ph type="pic" sz="quarter" idx="10"/>
          </p:nvPr>
        </p:nvSpPr>
        <p:spPr>
          <a:xfrm>
            <a:off x="-6350" y="0"/>
            <a:ext cx="12192000" cy="6858000"/>
          </a:xfrm>
          <a:prstGeom prst="rect">
            <a:avLst/>
          </a:prstGeom>
        </p:spPr>
        <p:txBody>
          <a:bodyPr/>
          <a:lstStyle/>
          <a:p>
            <a:endParaRPr lang="en-US"/>
          </a:p>
        </p:txBody>
      </p:sp>
      <p:sp>
        <p:nvSpPr>
          <p:cNvPr id="2" name="Title 1"/>
          <p:cNvSpPr>
            <a:spLocks noGrp="1"/>
          </p:cNvSpPr>
          <p:nvPr>
            <p:ph type="ctrTitle" hasCustomPrompt="1"/>
          </p:nvPr>
        </p:nvSpPr>
        <p:spPr>
          <a:xfrm>
            <a:off x="1524000" y="1122363"/>
            <a:ext cx="9144000" cy="2387600"/>
          </a:xfrm>
          <a:prstGeom prst="rect">
            <a:avLst/>
          </a:prstGeom>
        </p:spPr>
        <p:txBody>
          <a:bodyPr anchor="b">
            <a:normAutofit/>
          </a:bodyPr>
          <a:lstStyle>
            <a:lvl1pPr algn="ctr">
              <a:lnSpc>
                <a:spcPct val="120000"/>
              </a:lnSpc>
              <a:defRPr sz="4000" b="1" i="0" spc="500" baseline="0">
                <a:solidFill>
                  <a:schemeClr val="bg1"/>
                </a:solidFill>
                <a:latin typeface="Arial Black" charset="0"/>
                <a:ea typeface="Arial Black" charset="0"/>
                <a:cs typeface="Arial Black" charset="0"/>
              </a:defRPr>
            </a:lvl1pPr>
          </a:lstStyle>
          <a:p>
            <a:r>
              <a:rPr lang="en-US" dirty="0"/>
              <a:t>CLICK TO EDIT MASTER TITLE STYLE</a:t>
            </a:r>
          </a:p>
        </p:txBody>
      </p:sp>
      <p:sp>
        <p:nvSpPr>
          <p:cNvPr id="3" name="Subtitle 2"/>
          <p:cNvSpPr>
            <a:spLocks noGrp="1"/>
          </p:cNvSpPr>
          <p:nvPr>
            <p:ph type="subTitle" idx="1" hasCustomPrompt="1"/>
          </p:nvPr>
        </p:nvSpPr>
        <p:spPr>
          <a:xfrm>
            <a:off x="1524000" y="4935538"/>
            <a:ext cx="9144000" cy="1655762"/>
          </a:xfrm>
          <a:prstGeom prst="rect">
            <a:avLst/>
          </a:prstGeom>
        </p:spPr>
        <p:txBody>
          <a:bodyPr/>
          <a:lstStyle>
            <a:lvl1pPr marL="0" indent="0" algn="ctr">
              <a:buNone/>
              <a:defRPr sz="2400" b="0" i="1" baseline="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 </a:t>
            </a:r>
          </a:p>
          <a:p>
            <a:r>
              <a:rPr lang="en-US" dirty="0"/>
              <a:t>Title, Jobs for the Future</a:t>
            </a:r>
          </a:p>
        </p:txBody>
      </p:sp>
      <p:sp>
        <p:nvSpPr>
          <p:cNvPr id="12" name="Picture Placeholder 11"/>
          <p:cNvSpPr>
            <a:spLocks noGrp="1"/>
          </p:cNvSpPr>
          <p:nvPr>
            <p:ph type="pic" sz="quarter" idx="11"/>
          </p:nvPr>
        </p:nvSpPr>
        <p:spPr>
          <a:xfrm>
            <a:off x="4718050" y="4161350"/>
            <a:ext cx="2787650" cy="419100"/>
          </a:xfrm>
          <a:prstGeom prst="rect">
            <a:avLst/>
          </a:prstGeom>
        </p:spPr>
        <p:txBody>
          <a:bodyPr/>
          <a:lstStyle/>
          <a:p>
            <a:endParaRPr lang="en-US"/>
          </a:p>
        </p:txBody>
      </p:sp>
    </p:spTree>
  </p:cSld>
  <p:clrMapOvr>
    <a:masterClrMapping/>
  </p:clrMapOvr>
  <p:extLst>
    <p:ext uri="{DCECCB84-F9BA-43D5-87BE-67443E8EF086}">
      <p15:sldGuideLst xmlns:p15="http://schemas.microsoft.com/office/powerpoint/2012/main">
        <p15:guide id="1" orient="horz" pos="2904" userDrawn="1">
          <p15:clr>
            <a:srgbClr val="FBAE40"/>
          </p15:clr>
        </p15:guide>
        <p15:guide id="2" pos="2952" userDrawn="1">
          <p15:clr>
            <a:srgbClr val="FBAE40"/>
          </p15:clr>
        </p15:guide>
        <p15:guide id="3" orient="horz" pos="2640" userDrawn="1">
          <p15:clr>
            <a:srgbClr val="FBAE40"/>
          </p15:clr>
        </p15:guide>
        <p15:guide id="4" pos="472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066355A-084C-D24E-9AD2-7E4FC41EA627}" type="slidenum">
              <a:rPr lang="en-US" smtClean="0"/>
              <a:pPr/>
              <a:t>‹#›</a:t>
            </a:fld>
            <a:endParaRPr lang="en-US" dirty="0"/>
          </a:p>
        </p:txBody>
      </p:sp>
      <p:sp>
        <p:nvSpPr>
          <p:cNvPr id="5" name="Title 1"/>
          <p:cNvSpPr>
            <a:spLocks noGrp="1"/>
          </p:cNvSpPr>
          <p:nvPr>
            <p:ph type="title"/>
          </p:nvPr>
        </p:nvSpPr>
        <p:spPr>
          <a:xfrm>
            <a:off x="963084" y="2606859"/>
            <a:ext cx="10363200" cy="1362075"/>
          </a:xfrm>
        </p:spPr>
        <p:txBody>
          <a:bodyPr anchor="ctr">
            <a:noAutofit/>
          </a:bodyPr>
          <a:lstStyle>
            <a:lvl1pPr algn="ctr">
              <a:defRPr sz="4000" b="1" cap="all">
                <a:solidFill>
                  <a:srgbClr val="FFFFFF"/>
                </a:solidFill>
              </a:defRPr>
            </a:lvl1pPr>
          </a:lstStyle>
          <a:p>
            <a:r>
              <a:rPr lang="en-US" dirty="0"/>
              <a:t>Click to edit Master title style</a:t>
            </a:r>
          </a:p>
        </p:txBody>
      </p:sp>
      <p:sp>
        <p:nvSpPr>
          <p:cNvPr id="6" name="Text Placeholder 2"/>
          <p:cNvSpPr>
            <a:spLocks noGrp="1"/>
          </p:cNvSpPr>
          <p:nvPr>
            <p:ph type="body" idx="1"/>
          </p:nvPr>
        </p:nvSpPr>
        <p:spPr>
          <a:xfrm>
            <a:off x="963084" y="3969924"/>
            <a:ext cx="10363200" cy="512233"/>
          </a:xfrm>
        </p:spPr>
        <p:txBody>
          <a:bodyPr anchor="b">
            <a:no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Slide Number Placeholder 5"/>
          <p:cNvSpPr txBox="1">
            <a:spLocks/>
          </p:cNvSpPr>
          <p:nvPr userDrawn="1"/>
        </p:nvSpPr>
        <p:spPr>
          <a:xfrm>
            <a:off x="609600" y="6356351"/>
            <a:ext cx="2937429"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kern="1200" dirty="0" err="1">
                <a:solidFill>
                  <a:srgbClr val="69727B"/>
                </a:solidFill>
                <a:effectLst/>
                <a:latin typeface="+mn-lt"/>
                <a:ea typeface="+mn-ea"/>
                <a:cs typeface="+mn-cs"/>
              </a:rPr>
              <a:t>CreatingITFutures.org</a:t>
            </a:r>
            <a:r>
              <a:rPr lang="en-US" sz="900" dirty="0">
                <a:effectLst/>
              </a:rPr>
              <a:t> </a:t>
            </a:r>
            <a:endParaRPr lang="en-US" sz="900" dirty="0"/>
          </a:p>
        </p:txBody>
      </p:sp>
      <p:pic>
        <p:nvPicPr>
          <p:cNvPr id="10" name="Picture 9" descr="Creating_IT_Futures_Logo_CMY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92477" y="6399217"/>
            <a:ext cx="2023296" cy="322259"/>
          </a:xfrm>
          <a:prstGeom prst="rect">
            <a:avLst/>
          </a:prstGeom>
        </p:spPr>
      </p:pic>
    </p:spTree>
    <p:extLst>
      <p:ext uri="{BB962C8B-B14F-4D97-AF65-F5344CB8AC3E}">
        <p14:creationId xmlns:p14="http://schemas.microsoft.com/office/powerpoint/2010/main" val="6602850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Page">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11249144" y="6356351"/>
            <a:ext cx="333256" cy="365125"/>
          </a:xfrm>
        </p:spPr>
        <p:txBody>
          <a:bodyPr>
            <a:noAutofit/>
          </a:bodyPr>
          <a:lstStyle/>
          <a:p>
            <a:fld id="{2066355A-084C-D24E-9AD2-7E4FC41EA627}" type="slidenum">
              <a:rPr lang="en-US" smtClean="0"/>
              <a:pPr/>
              <a:t>‹#›</a:t>
            </a:fld>
            <a:endParaRPr lang="en-US" dirty="0"/>
          </a:p>
        </p:txBody>
      </p:sp>
      <p:sp>
        <p:nvSpPr>
          <p:cNvPr id="9" name="Slide Number Placeholder 5"/>
          <p:cNvSpPr txBox="1">
            <a:spLocks/>
          </p:cNvSpPr>
          <p:nvPr userDrawn="1"/>
        </p:nvSpPr>
        <p:spPr>
          <a:xfrm>
            <a:off x="609600" y="6356351"/>
            <a:ext cx="2937429"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kern="1200" dirty="0" err="1">
                <a:solidFill>
                  <a:srgbClr val="69727B"/>
                </a:solidFill>
                <a:effectLst/>
                <a:latin typeface="+mn-lt"/>
                <a:ea typeface="+mn-ea"/>
                <a:cs typeface="+mn-cs"/>
              </a:rPr>
              <a:t>CreatingITFutures.org</a:t>
            </a:r>
            <a:r>
              <a:rPr lang="en-US" sz="900" dirty="0">
                <a:effectLst/>
              </a:rPr>
              <a:t> </a:t>
            </a:r>
            <a:endParaRPr lang="en-US" sz="900" dirty="0"/>
          </a:p>
        </p:txBody>
      </p:sp>
      <p:sp>
        <p:nvSpPr>
          <p:cNvPr id="11" name="Title 1"/>
          <p:cNvSpPr>
            <a:spLocks noGrp="1"/>
          </p:cNvSpPr>
          <p:nvPr>
            <p:ph type="title"/>
          </p:nvPr>
        </p:nvSpPr>
        <p:spPr>
          <a:xfrm>
            <a:off x="609600" y="274638"/>
            <a:ext cx="10972800" cy="1143000"/>
          </a:xfrm>
        </p:spPr>
        <p:txBody>
          <a:bodyPr>
            <a:noAutofit/>
          </a:bodyPr>
          <a:lstStyle/>
          <a:p>
            <a:r>
              <a:rPr lang="en-US" dirty="0"/>
              <a:t>Click to edit Master title style</a:t>
            </a:r>
          </a:p>
        </p:txBody>
      </p:sp>
      <p:sp>
        <p:nvSpPr>
          <p:cNvPr id="16" name="Content Placeholder 2"/>
          <p:cNvSpPr>
            <a:spLocks noGrp="1"/>
          </p:cNvSpPr>
          <p:nvPr>
            <p:ph idx="1"/>
          </p:nvPr>
        </p:nvSpPr>
        <p:spPr>
          <a:xfrm>
            <a:off x="609599" y="1600201"/>
            <a:ext cx="5674548" cy="452596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6"/>
          <p:cNvSpPr>
            <a:spLocks noGrp="1"/>
          </p:cNvSpPr>
          <p:nvPr>
            <p:ph type="pic" sz="quarter" idx="13" hasCustomPrompt="1"/>
          </p:nvPr>
        </p:nvSpPr>
        <p:spPr>
          <a:xfrm>
            <a:off x="6917267" y="1600201"/>
            <a:ext cx="4665133" cy="4260615"/>
          </a:xfrm>
          <a:prstGeom prst="round1Rect">
            <a:avLst>
              <a:gd name="adj" fmla="val 18280"/>
            </a:avLst>
          </a:prstGeom>
        </p:spPr>
        <p:txBody>
          <a:bodyPr>
            <a:noAutofit/>
          </a:bodyPr>
          <a:lstStyle>
            <a:lvl1pPr marL="0" indent="0">
              <a:buNone/>
              <a:defRPr/>
            </a:lvl1pPr>
          </a:lstStyle>
          <a:p>
            <a:r>
              <a:rPr lang="en-US" dirty="0"/>
              <a:t>Click to insert picture</a:t>
            </a:r>
          </a:p>
        </p:txBody>
      </p:sp>
      <p:pic>
        <p:nvPicPr>
          <p:cNvPr id="19" name="Picture 18" descr="Creating_IT_Futures_Logo_CMY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92477" y="6399217"/>
            <a:ext cx="2023296" cy="322259"/>
          </a:xfrm>
          <a:prstGeom prst="rect">
            <a:avLst/>
          </a:prstGeom>
        </p:spPr>
      </p:pic>
    </p:spTree>
    <p:extLst>
      <p:ext uri="{BB962C8B-B14F-4D97-AF65-F5344CB8AC3E}">
        <p14:creationId xmlns:p14="http://schemas.microsoft.com/office/powerpoint/2010/main" val="670220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11249144" y="6356351"/>
            <a:ext cx="333256" cy="365125"/>
          </a:xfrm>
        </p:spPr>
        <p:txBody>
          <a:bodyPr>
            <a:noAutofit/>
          </a:bodyPr>
          <a:lstStyle/>
          <a:p>
            <a:fld id="{2066355A-084C-D24E-9AD2-7E4FC41EA627}" type="slidenum">
              <a:rPr lang="en-US" smtClean="0"/>
              <a:pPr/>
              <a:t>‹#›</a:t>
            </a:fld>
            <a:endParaRPr lang="en-US" dirty="0"/>
          </a:p>
        </p:txBody>
      </p:sp>
      <p:sp>
        <p:nvSpPr>
          <p:cNvPr id="6" name="Slide Number Placeholder 5"/>
          <p:cNvSpPr txBox="1">
            <a:spLocks/>
          </p:cNvSpPr>
          <p:nvPr userDrawn="1"/>
        </p:nvSpPr>
        <p:spPr>
          <a:xfrm>
            <a:off x="609600" y="6356351"/>
            <a:ext cx="2937429"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kern="1200" dirty="0" err="1">
                <a:solidFill>
                  <a:srgbClr val="69727B"/>
                </a:solidFill>
                <a:effectLst/>
                <a:latin typeface="+mn-lt"/>
                <a:ea typeface="+mn-ea"/>
                <a:cs typeface="+mn-cs"/>
              </a:rPr>
              <a:t>CreatingITFutures.org</a:t>
            </a:r>
            <a:r>
              <a:rPr lang="en-US" sz="900" dirty="0">
                <a:effectLst/>
              </a:rPr>
              <a:t> </a:t>
            </a:r>
            <a:endParaRPr lang="en-US" sz="900" dirty="0"/>
          </a:p>
        </p:txBody>
      </p:sp>
      <p:sp>
        <p:nvSpPr>
          <p:cNvPr id="8" name="Picture Placeholder 2"/>
          <p:cNvSpPr>
            <a:spLocks noGrp="1"/>
          </p:cNvSpPr>
          <p:nvPr>
            <p:ph type="pic" idx="1" hasCustomPrompt="1"/>
          </p:nvPr>
        </p:nvSpPr>
        <p:spPr>
          <a:xfrm>
            <a:off x="609601" y="1649480"/>
            <a:ext cx="7927543" cy="4209599"/>
          </a:xfrm>
        </p:spPr>
        <p:txBody>
          <a:bodyPr>
            <a:no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picture</a:t>
            </a:r>
          </a:p>
        </p:txBody>
      </p:sp>
      <p:sp>
        <p:nvSpPr>
          <p:cNvPr id="10" name="Round Single Corner Rectangle 9"/>
          <p:cNvSpPr/>
          <p:nvPr userDrawn="1"/>
        </p:nvSpPr>
        <p:spPr>
          <a:xfrm>
            <a:off x="8537144" y="1651158"/>
            <a:ext cx="3045257" cy="4206240"/>
          </a:xfrm>
          <a:prstGeom prst="round1Rect">
            <a:avLst>
              <a:gd name="adj" fmla="val 36478"/>
            </a:avLst>
          </a:prstGeom>
          <a:solidFill>
            <a:srgbClr val="0046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chemeClr val="bg1"/>
              </a:solidFill>
            </a:endParaRPr>
          </a:p>
        </p:txBody>
      </p:sp>
      <p:sp>
        <p:nvSpPr>
          <p:cNvPr id="11" name="Text Placeholder 3"/>
          <p:cNvSpPr>
            <a:spLocks noGrp="1"/>
          </p:cNvSpPr>
          <p:nvPr>
            <p:ph type="body" sz="half" idx="2"/>
          </p:nvPr>
        </p:nvSpPr>
        <p:spPr>
          <a:xfrm>
            <a:off x="8738619" y="3197870"/>
            <a:ext cx="2654261" cy="2521832"/>
          </a:xfrm>
        </p:spPr>
        <p:txBody>
          <a:bodyPr>
            <a:noAutofit/>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itle 1"/>
          <p:cNvSpPr>
            <a:spLocks noGrp="1"/>
          </p:cNvSpPr>
          <p:nvPr>
            <p:ph type="title"/>
          </p:nvPr>
        </p:nvSpPr>
        <p:spPr>
          <a:xfrm>
            <a:off x="609600" y="274638"/>
            <a:ext cx="10972800" cy="1143000"/>
          </a:xfrm>
        </p:spPr>
        <p:txBody>
          <a:bodyPr>
            <a:noAutofit/>
          </a:bodyPr>
          <a:lstStyle>
            <a:lvl1pPr>
              <a:defRPr>
                <a:solidFill>
                  <a:srgbClr val="004671"/>
                </a:solidFill>
              </a:defRPr>
            </a:lvl1pPr>
          </a:lstStyle>
          <a:p>
            <a:r>
              <a:rPr lang="en-US" dirty="0"/>
              <a:t>Click to edit Master title style</a:t>
            </a:r>
          </a:p>
        </p:txBody>
      </p:sp>
      <p:pic>
        <p:nvPicPr>
          <p:cNvPr id="14" name="Picture 13" descr="Creating_IT_Futures_Logo_CMY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92477" y="6399217"/>
            <a:ext cx="2023296" cy="322259"/>
          </a:xfrm>
          <a:prstGeom prst="rect">
            <a:avLst/>
          </a:prstGeom>
        </p:spPr>
      </p:pic>
    </p:spTree>
    <p:extLst>
      <p:ext uri="{BB962C8B-B14F-4D97-AF65-F5344CB8AC3E}">
        <p14:creationId xmlns:p14="http://schemas.microsoft.com/office/powerpoint/2010/main" val="817424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with Image">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11249144" y="6356351"/>
            <a:ext cx="333256" cy="365125"/>
          </a:xfrm>
        </p:spPr>
        <p:txBody>
          <a:bodyPr>
            <a:noAutofit/>
          </a:bodyPr>
          <a:lstStyle/>
          <a:p>
            <a:fld id="{2066355A-084C-D24E-9AD2-7E4FC41EA627}" type="slidenum">
              <a:rPr lang="en-US" smtClean="0"/>
              <a:pPr/>
              <a:t>‹#›</a:t>
            </a:fld>
            <a:endParaRPr lang="en-US" dirty="0"/>
          </a:p>
        </p:txBody>
      </p:sp>
      <p:sp>
        <p:nvSpPr>
          <p:cNvPr id="6" name="Slide Number Placeholder 5"/>
          <p:cNvSpPr txBox="1">
            <a:spLocks/>
          </p:cNvSpPr>
          <p:nvPr userDrawn="1"/>
        </p:nvSpPr>
        <p:spPr>
          <a:xfrm>
            <a:off x="609600" y="6356351"/>
            <a:ext cx="2937429"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kern="1200" dirty="0" err="1">
                <a:solidFill>
                  <a:srgbClr val="69727B"/>
                </a:solidFill>
                <a:effectLst/>
                <a:latin typeface="+mn-lt"/>
                <a:ea typeface="+mn-ea"/>
                <a:cs typeface="+mn-cs"/>
              </a:rPr>
              <a:t>CreatingITFutures.org</a:t>
            </a:r>
            <a:r>
              <a:rPr lang="en-US" sz="900" dirty="0">
                <a:effectLst/>
              </a:rPr>
              <a:t> </a:t>
            </a:r>
            <a:endParaRPr lang="en-US" sz="900" dirty="0"/>
          </a:p>
        </p:txBody>
      </p:sp>
      <p:sp>
        <p:nvSpPr>
          <p:cNvPr id="8" name="Picture Placeholder 2"/>
          <p:cNvSpPr>
            <a:spLocks noGrp="1"/>
          </p:cNvSpPr>
          <p:nvPr>
            <p:ph type="pic" idx="1" hasCustomPrompt="1"/>
          </p:nvPr>
        </p:nvSpPr>
        <p:spPr>
          <a:xfrm>
            <a:off x="609601" y="1649480"/>
            <a:ext cx="7927543" cy="4209599"/>
          </a:xfrm>
        </p:spPr>
        <p:txBody>
          <a:bodyPr>
            <a:no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picture</a:t>
            </a:r>
          </a:p>
        </p:txBody>
      </p:sp>
      <p:sp>
        <p:nvSpPr>
          <p:cNvPr id="10" name="Round Single Corner Rectangle 9"/>
          <p:cNvSpPr/>
          <p:nvPr userDrawn="1"/>
        </p:nvSpPr>
        <p:spPr>
          <a:xfrm>
            <a:off x="8537144" y="1651158"/>
            <a:ext cx="3045257" cy="4206240"/>
          </a:xfrm>
          <a:prstGeom prst="round1Rect">
            <a:avLst>
              <a:gd name="adj" fmla="val 36478"/>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chemeClr val="bg1"/>
              </a:solidFill>
            </a:endParaRPr>
          </a:p>
        </p:txBody>
      </p:sp>
      <p:sp>
        <p:nvSpPr>
          <p:cNvPr id="11" name="Text Placeholder 3"/>
          <p:cNvSpPr>
            <a:spLocks noGrp="1"/>
          </p:cNvSpPr>
          <p:nvPr>
            <p:ph type="body" sz="half" idx="2"/>
          </p:nvPr>
        </p:nvSpPr>
        <p:spPr>
          <a:xfrm>
            <a:off x="8738619" y="3197870"/>
            <a:ext cx="2654261" cy="2521832"/>
          </a:xfrm>
        </p:spPr>
        <p:txBody>
          <a:bodyPr>
            <a:noAutofit/>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itle 1"/>
          <p:cNvSpPr>
            <a:spLocks noGrp="1"/>
          </p:cNvSpPr>
          <p:nvPr>
            <p:ph type="title"/>
          </p:nvPr>
        </p:nvSpPr>
        <p:spPr>
          <a:xfrm>
            <a:off x="609600" y="274638"/>
            <a:ext cx="10972800" cy="1143000"/>
          </a:xfrm>
        </p:spPr>
        <p:txBody>
          <a:bodyPr>
            <a:noAutofit/>
          </a:bodyPr>
          <a:lstStyle>
            <a:lvl1pPr>
              <a:defRPr>
                <a:solidFill>
                  <a:srgbClr val="004671"/>
                </a:solidFill>
              </a:defRPr>
            </a:lvl1pPr>
          </a:lstStyle>
          <a:p>
            <a:r>
              <a:rPr lang="en-US" dirty="0"/>
              <a:t>Click to edit Master title style</a:t>
            </a:r>
          </a:p>
        </p:txBody>
      </p:sp>
      <p:pic>
        <p:nvPicPr>
          <p:cNvPr id="14" name="Picture 13" descr="Creating_IT_Futures_Logo_CMY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92477" y="6399217"/>
            <a:ext cx="2023296" cy="322259"/>
          </a:xfrm>
          <a:prstGeom prst="rect">
            <a:avLst/>
          </a:prstGeom>
        </p:spPr>
      </p:pic>
    </p:spTree>
    <p:extLst>
      <p:ext uri="{BB962C8B-B14F-4D97-AF65-F5344CB8AC3E}">
        <p14:creationId xmlns:p14="http://schemas.microsoft.com/office/powerpoint/2010/main" val="35927442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with Image">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11249144" y="6356351"/>
            <a:ext cx="333256" cy="365125"/>
          </a:xfrm>
        </p:spPr>
        <p:txBody>
          <a:bodyPr>
            <a:noAutofit/>
          </a:bodyPr>
          <a:lstStyle/>
          <a:p>
            <a:fld id="{2066355A-084C-D24E-9AD2-7E4FC41EA627}" type="slidenum">
              <a:rPr lang="en-US" smtClean="0"/>
              <a:pPr/>
              <a:t>‹#›</a:t>
            </a:fld>
            <a:endParaRPr lang="en-US" dirty="0"/>
          </a:p>
        </p:txBody>
      </p:sp>
      <p:sp>
        <p:nvSpPr>
          <p:cNvPr id="6" name="Slide Number Placeholder 5"/>
          <p:cNvSpPr txBox="1">
            <a:spLocks/>
          </p:cNvSpPr>
          <p:nvPr userDrawn="1"/>
        </p:nvSpPr>
        <p:spPr>
          <a:xfrm>
            <a:off x="609600" y="6356351"/>
            <a:ext cx="2937429"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kern="1200" dirty="0" err="1">
                <a:solidFill>
                  <a:srgbClr val="69727B"/>
                </a:solidFill>
                <a:effectLst/>
                <a:latin typeface="+mn-lt"/>
                <a:ea typeface="+mn-ea"/>
                <a:cs typeface="+mn-cs"/>
              </a:rPr>
              <a:t>CreatingITFutures.org</a:t>
            </a:r>
            <a:r>
              <a:rPr lang="en-US" sz="900" dirty="0">
                <a:effectLst/>
              </a:rPr>
              <a:t> </a:t>
            </a:r>
            <a:endParaRPr lang="en-US" sz="900" dirty="0"/>
          </a:p>
        </p:txBody>
      </p:sp>
      <p:sp>
        <p:nvSpPr>
          <p:cNvPr id="8" name="Picture Placeholder 2"/>
          <p:cNvSpPr>
            <a:spLocks noGrp="1"/>
          </p:cNvSpPr>
          <p:nvPr>
            <p:ph type="pic" idx="1" hasCustomPrompt="1"/>
          </p:nvPr>
        </p:nvSpPr>
        <p:spPr>
          <a:xfrm>
            <a:off x="609600" y="1649480"/>
            <a:ext cx="10972800" cy="4209599"/>
          </a:xfrm>
        </p:spPr>
        <p:txBody>
          <a:bodyPr>
            <a:no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picture</a:t>
            </a:r>
          </a:p>
        </p:txBody>
      </p:sp>
      <p:sp>
        <p:nvSpPr>
          <p:cNvPr id="12" name="Title 1"/>
          <p:cNvSpPr>
            <a:spLocks noGrp="1"/>
          </p:cNvSpPr>
          <p:nvPr>
            <p:ph type="title"/>
          </p:nvPr>
        </p:nvSpPr>
        <p:spPr>
          <a:xfrm>
            <a:off x="609600" y="274638"/>
            <a:ext cx="10972800" cy="1143000"/>
          </a:xfrm>
        </p:spPr>
        <p:txBody>
          <a:bodyPr>
            <a:noAutofit/>
          </a:bodyPr>
          <a:lstStyle>
            <a:lvl1pPr>
              <a:defRPr>
                <a:solidFill>
                  <a:srgbClr val="004671"/>
                </a:solidFill>
              </a:defRPr>
            </a:lvl1pPr>
          </a:lstStyle>
          <a:p>
            <a:r>
              <a:rPr lang="en-US" dirty="0"/>
              <a:t>Click to edit Master title style</a:t>
            </a:r>
          </a:p>
        </p:txBody>
      </p:sp>
      <p:pic>
        <p:nvPicPr>
          <p:cNvPr id="14" name="Picture 13" descr="Creating_IT_Futures_Logo_CMY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92477" y="6399217"/>
            <a:ext cx="2023296" cy="322259"/>
          </a:xfrm>
          <a:prstGeom prst="rect">
            <a:avLst/>
          </a:prstGeom>
        </p:spPr>
      </p:pic>
    </p:spTree>
    <p:extLst>
      <p:ext uri="{BB962C8B-B14F-4D97-AF65-F5344CB8AC3E}">
        <p14:creationId xmlns:p14="http://schemas.microsoft.com/office/powerpoint/2010/main" val="1953291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066355A-084C-D24E-9AD2-7E4FC41EA627}" type="slidenum">
              <a:rPr lang="en-US" smtClean="0"/>
              <a:pPr/>
              <a:t>‹#›</a:t>
            </a:fld>
            <a:endParaRPr lang="en-US" dirty="0"/>
          </a:p>
        </p:txBody>
      </p:sp>
      <p:sp>
        <p:nvSpPr>
          <p:cNvPr id="4" name="Picture Placeholder 8"/>
          <p:cNvSpPr>
            <a:spLocks noGrp="1"/>
          </p:cNvSpPr>
          <p:nvPr>
            <p:ph type="pic" sz="quarter" idx="11" hasCustomPrompt="1"/>
          </p:nvPr>
        </p:nvSpPr>
        <p:spPr>
          <a:xfrm>
            <a:off x="2409464" y="2483558"/>
            <a:ext cx="2528317" cy="1900664"/>
          </a:xfrm>
          <a:prstGeom prst="round2DiagRect">
            <a:avLst>
              <a:gd name="adj1" fmla="val 0"/>
              <a:gd name="adj2" fmla="val 14654"/>
            </a:avLst>
          </a:prstGeom>
          <a:solidFill>
            <a:schemeClr val="bg1">
              <a:lumMod val="85000"/>
            </a:schemeClr>
          </a:solidFill>
          <a:ln>
            <a:noFill/>
          </a:ln>
        </p:spPr>
        <p:txBody>
          <a:bodyPr/>
          <a:lstStyle>
            <a:lvl1pPr marL="0" indent="0">
              <a:buNone/>
              <a:defRPr/>
            </a:lvl1pPr>
          </a:lstStyle>
          <a:p>
            <a:r>
              <a:rPr lang="en-US" dirty="0"/>
              <a:t>Click to insert picture</a:t>
            </a:r>
          </a:p>
        </p:txBody>
      </p:sp>
      <p:sp>
        <p:nvSpPr>
          <p:cNvPr id="5" name="Title 1"/>
          <p:cNvSpPr>
            <a:spLocks noGrp="1"/>
          </p:cNvSpPr>
          <p:nvPr>
            <p:ph type="ctrTitle" hasCustomPrompt="1"/>
          </p:nvPr>
        </p:nvSpPr>
        <p:spPr>
          <a:xfrm>
            <a:off x="5139079" y="2510428"/>
            <a:ext cx="4925944" cy="400208"/>
          </a:xfrm>
        </p:spPr>
        <p:txBody>
          <a:bodyPr lIns="0" rIns="0" anchor="b">
            <a:noAutofit/>
          </a:bodyPr>
          <a:lstStyle>
            <a:lvl1pPr algn="l">
              <a:defRPr sz="1800">
                <a:solidFill>
                  <a:srgbClr val="556067"/>
                </a:solidFill>
              </a:defRPr>
            </a:lvl1pPr>
          </a:lstStyle>
          <a:p>
            <a:r>
              <a:rPr lang="en-US" dirty="0"/>
              <a:t>CLICK TO EDIT MASTER TITLE STYLE</a:t>
            </a:r>
          </a:p>
        </p:txBody>
      </p:sp>
      <p:sp>
        <p:nvSpPr>
          <p:cNvPr id="6" name="Subtitle 2"/>
          <p:cNvSpPr>
            <a:spLocks noGrp="1"/>
          </p:cNvSpPr>
          <p:nvPr>
            <p:ph type="subTitle" idx="1"/>
          </p:nvPr>
        </p:nvSpPr>
        <p:spPr>
          <a:xfrm>
            <a:off x="5139078" y="2920043"/>
            <a:ext cx="4925945" cy="1464180"/>
          </a:xfrm>
        </p:spPr>
        <p:txBody>
          <a:bodyPr lIns="0" rIns="0">
            <a:noAutofit/>
          </a:bodyPr>
          <a:lstStyle>
            <a:lvl1pPr marL="0" indent="0" algn="l">
              <a:lnSpc>
                <a:spcPct val="100000"/>
              </a:lnSpc>
              <a:spcBef>
                <a:spcPts val="0"/>
              </a:spcBef>
              <a:buNone/>
              <a:defRPr sz="1200">
                <a:solidFill>
                  <a:srgbClr val="57606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Title 1"/>
          <p:cNvSpPr txBox="1">
            <a:spLocks/>
          </p:cNvSpPr>
          <p:nvPr userDrawn="1"/>
        </p:nvSpPr>
        <p:spPr>
          <a:xfrm>
            <a:off x="609600" y="274638"/>
            <a:ext cx="10972800" cy="1143000"/>
          </a:xfrm>
          <a:prstGeom prst="rect">
            <a:avLst/>
          </a:prstGeom>
        </p:spPr>
        <p:txBody>
          <a:bodyPr vert="horz" lIns="0" tIns="45720" rIns="91440" bIns="45720" rtlCol="0" anchor="ctr">
            <a:noAutofit/>
          </a:bodyPr>
          <a:lstStyle>
            <a:lvl1pPr algn="l" defTabSz="457200" rtl="0" eaLnBrk="1" latinLnBrk="0" hangingPunct="1">
              <a:spcBef>
                <a:spcPct val="0"/>
              </a:spcBef>
              <a:buNone/>
              <a:defRPr sz="2800" b="1" kern="1200">
                <a:solidFill>
                  <a:srgbClr val="69727B"/>
                </a:solidFill>
                <a:latin typeface="+mj-lt"/>
                <a:ea typeface="+mj-ea"/>
                <a:cs typeface="+mj-cs"/>
              </a:defRPr>
            </a:lvl1pPr>
          </a:lstStyle>
          <a:p>
            <a:r>
              <a:rPr lang="en-US" sz="2800" dirty="0">
                <a:solidFill>
                  <a:srgbClr val="004671"/>
                </a:solidFill>
              </a:rPr>
              <a:t>For more information contact:</a:t>
            </a:r>
          </a:p>
        </p:txBody>
      </p:sp>
    </p:spTree>
    <p:extLst>
      <p:ext uri="{BB962C8B-B14F-4D97-AF65-F5344CB8AC3E}">
        <p14:creationId xmlns:p14="http://schemas.microsoft.com/office/powerpoint/2010/main" val="1764777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No Image or Icon">
    <p:spTree>
      <p:nvGrpSpPr>
        <p:cNvPr id="1" name=""/>
        <p:cNvGrpSpPr/>
        <p:nvPr/>
      </p:nvGrpSpPr>
      <p:grpSpPr>
        <a:xfrm>
          <a:off x="0" y="0"/>
          <a:ext cx="0" cy="0"/>
          <a:chOff x="0" y="0"/>
          <a:chExt cx="0" cy="0"/>
        </a:xfrm>
      </p:grpSpPr>
      <p:sp>
        <p:nvSpPr>
          <p:cNvPr id="7" name="Round Diagonal Corner Rectangle 6"/>
          <p:cNvSpPr/>
          <p:nvPr userDrawn="1"/>
        </p:nvSpPr>
        <p:spPr>
          <a:xfrm>
            <a:off x="609600" y="442149"/>
            <a:ext cx="10972800" cy="4590813"/>
          </a:xfrm>
          <a:prstGeom prst="round2DiagRect">
            <a:avLst>
              <a:gd name="adj1" fmla="val 0"/>
              <a:gd name="adj2" fmla="val 11792"/>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867155" y="1401705"/>
            <a:ext cx="10641659" cy="1467565"/>
          </a:xfrm>
        </p:spPr>
        <p:txBody>
          <a:bodyPr lIns="0" rIns="0" anchor="b">
            <a:noAutofit/>
          </a:bodyPr>
          <a:lstStyle>
            <a:lvl1pPr algn="l">
              <a:defRPr sz="360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867155" y="2878676"/>
            <a:ext cx="8276845" cy="652874"/>
          </a:xfrm>
        </p:spPr>
        <p:txBody>
          <a:bodyPr lIns="0" rIns="0">
            <a:noAutofit/>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Picture 7" descr="CompTIA_logo.w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29482" y="5853986"/>
            <a:ext cx="2333037" cy="374330"/>
          </a:xfrm>
          <a:prstGeom prst="rect">
            <a:avLst/>
          </a:prstGeom>
        </p:spPr>
      </p:pic>
      <p:sp>
        <p:nvSpPr>
          <p:cNvPr id="6" name="Slide Number Placeholder 5"/>
          <p:cNvSpPr txBox="1">
            <a:spLocks/>
          </p:cNvSpPr>
          <p:nvPr userDrawn="1"/>
        </p:nvSpPr>
        <p:spPr>
          <a:xfrm>
            <a:off x="4927787" y="6356351"/>
            <a:ext cx="6666597"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tabLst/>
            </a:pPr>
            <a:r>
              <a:rPr lang="en-US" sz="900" dirty="0"/>
              <a:t>Copyright (c) 2017 CompTIA Properties, LLC.  All Rights Reserved.  |  CompTIA.org</a:t>
            </a:r>
          </a:p>
        </p:txBody>
      </p:sp>
    </p:spTree>
    <p:extLst>
      <p:ext uri="{BB962C8B-B14F-4D97-AF65-F5344CB8AC3E}">
        <p14:creationId xmlns:p14="http://schemas.microsoft.com/office/powerpoint/2010/main" val="3334851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Bullets Style 1</a:t>
            </a:r>
          </a:p>
        </p:txBody>
      </p:sp>
      <p:sp>
        <p:nvSpPr>
          <p:cNvPr id="4" name="Content Placeholder 2"/>
          <p:cNvSpPr>
            <a:spLocks noGrp="1"/>
          </p:cNvSpPr>
          <p:nvPr>
            <p:ph idx="1"/>
          </p:nvPr>
        </p:nvSpPr>
        <p:spPr>
          <a:xfrm>
            <a:off x="609600" y="1600201"/>
            <a:ext cx="10718800" cy="4525963"/>
          </a:xfrm>
        </p:spPr>
        <p:txBody>
          <a:bodyPr/>
          <a:lstStyle/>
          <a:p>
            <a:r>
              <a:rPr lang="en-US" sz="1600" b="1" dirty="0">
                <a:solidFill>
                  <a:srgbClr val="F5A81C"/>
                </a:solidFill>
              </a:rPr>
              <a:t>Recognize and capitalize on influence.</a:t>
            </a:r>
            <a:r>
              <a:rPr lang="en-US" sz="1600" dirty="0">
                <a:solidFill>
                  <a:srgbClr val="F5A81C"/>
                </a:solidFill>
              </a:rPr>
              <a:t> </a:t>
            </a:r>
          </a:p>
          <a:p>
            <a:pPr marL="285750" lvl="0" indent="-285750">
              <a:buFont typeface="Arial"/>
              <a:buChar char="•"/>
            </a:pPr>
            <a:r>
              <a:rPr lang="en-US" sz="1600" dirty="0"/>
              <a:t>Don’t assume that messages about college and career are getting through. </a:t>
            </a:r>
          </a:p>
          <a:p>
            <a:pPr marL="285750" lvl="0" indent="-285750">
              <a:buFont typeface="Arial"/>
              <a:buChar char="•"/>
            </a:pPr>
            <a:r>
              <a:rPr lang="en-US" sz="1600" dirty="0"/>
              <a:t>Intentionally set aside more time to discuss careers with your high-school-age children. </a:t>
            </a:r>
          </a:p>
          <a:p>
            <a:pPr marL="285750" lvl="0" indent="-285750">
              <a:buFont typeface="Arial"/>
              <a:buChar char="•"/>
            </a:pPr>
            <a:r>
              <a:rPr lang="en-US" sz="1600" dirty="0"/>
              <a:t>Educate yourselves about IT careers. Learn more about IT careers at </a:t>
            </a:r>
            <a:r>
              <a:rPr lang="en-US" sz="1600" u="sng" dirty="0">
                <a:hlinkClick r:id="rId2"/>
              </a:rPr>
              <a:t>CompTIA.org/Roadmap</a:t>
            </a:r>
            <a:r>
              <a:rPr lang="en-US" sz="1600" dirty="0"/>
              <a:t>.</a:t>
            </a:r>
          </a:p>
          <a:p>
            <a:r>
              <a:rPr lang="en-US" sz="1600" dirty="0">
                <a:solidFill>
                  <a:srgbClr val="F5A81C"/>
                </a:solidFill>
              </a:rPr>
              <a:t> </a:t>
            </a:r>
            <a:r>
              <a:rPr lang="en-US" sz="1600" b="1" dirty="0">
                <a:solidFill>
                  <a:srgbClr val="F5A81C"/>
                </a:solidFill>
              </a:rPr>
              <a:t>Disavow yourself of career myths</a:t>
            </a:r>
            <a:r>
              <a:rPr lang="en-US" sz="1600" dirty="0">
                <a:solidFill>
                  <a:srgbClr val="F5A81C"/>
                </a:solidFill>
              </a:rPr>
              <a:t>. </a:t>
            </a:r>
          </a:p>
          <a:p>
            <a:pPr marL="285750" lvl="0" indent="-285750">
              <a:buFont typeface="Arial"/>
              <a:buChar char="•"/>
            </a:pPr>
            <a:r>
              <a:rPr lang="en-US" sz="1600" dirty="0"/>
              <a:t>A four-year degree, while potentially beneficial in the long run, is not the only way to get started in an IT career. </a:t>
            </a:r>
          </a:p>
          <a:p>
            <a:pPr marL="285750" lvl="0" indent="-285750">
              <a:buFont typeface="Arial"/>
              <a:buChar char="•"/>
            </a:pPr>
            <a:r>
              <a:rPr lang="en-US" sz="1600" dirty="0"/>
              <a:t>A student doesn’t have to be a top achiever in math and science to be successful in IT. </a:t>
            </a:r>
          </a:p>
          <a:p>
            <a:pPr marL="285750" lvl="0" indent="-285750">
              <a:buFont typeface="Arial"/>
              <a:buChar char="•"/>
            </a:pPr>
            <a:r>
              <a:rPr lang="en-US" sz="1600" dirty="0"/>
              <a:t>Explore the IT training options at 2-year-degree institutions and non-profit training programs as well as on-the-job training opportunities with local employers. </a:t>
            </a:r>
          </a:p>
          <a:p>
            <a:pPr marL="285750" lvl="0" indent="-285750">
              <a:buFont typeface="Arial"/>
              <a:buChar char="•"/>
            </a:pPr>
            <a:r>
              <a:rPr lang="en-US" sz="1600" dirty="0"/>
              <a:t>Become familiar with IT certifications offered by CompTIA, Cisco, Microsoft and other certifying bodies. </a:t>
            </a:r>
          </a:p>
          <a:p>
            <a:endParaRPr lang="en-US" sz="1600" dirty="0"/>
          </a:p>
        </p:txBody>
      </p:sp>
      <p:sp>
        <p:nvSpPr>
          <p:cNvPr id="5" name="Slide Number Placeholder 5"/>
          <p:cNvSpPr txBox="1">
            <a:spLocks/>
          </p:cNvSpPr>
          <p:nvPr userDrawn="1"/>
        </p:nvSpPr>
        <p:spPr>
          <a:xfrm>
            <a:off x="11249144" y="6356351"/>
            <a:ext cx="333256" cy="365125"/>
          </a:xfrm>
          <a:prstGeom prst="rect">
            <a:avLst/>
          </a:prstGeom>
        </p:spPr>
        <p:txBody>
          <a:bodyPr vert="horz" lIns="91440" tIns="45720" rIns="0" bIns="45720" rtlCol="0" anchor="ctr">
            <a:noAutofit/>
          </a:bodyPr>
          <a:lstStyle>
            <a:defPPr>
              <a:defRPr lang="en-US"/>
            </a:defPPr>
            <a:lvl1pPr marL="0" algn="r" defTabSz="457200" rtl="0" eaLnBrk="1" latinLnBrk="0" hangingPunct="1">
              <a:defRPr sz="90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z="900" smtClean="0"/>
              <a:pPr/>
              <a:t>‹#›</a:t>
            </a:fld>
            <a:endParaRPr lang="en-US" sz="900" dirty="0"/>
          </a:p>
        </p:txBody>
      </p:sp>
      <p:sp>
        <p:nvSpPr>
          <p:cNvPr id="6" name="Slide Number Placeholder 5"/>
          <p:cNvSpPr txBox="1">
            <a:spLocks/>
          </p:cNvSpPr>
          <p:nvPr userDrawn="1"/>
        </p:nvSpPr>
        <p:spPr>
          <a:xfrm>
            <a:off x="609600" y="6356351"/>
            <a:ext cx="2937429"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kern="1200" dirty="0" err="1">
                <a:solidFill>
                  <a:srgbClr val="69727B"/>
                </a:solidFill>
                <a:effectLst/>
                <a:latin typeface="+mn-lt"/>
                <a:ea typeface="+mn-ea"/>
                <a:cs typeface="+mn-cs"/>
              </a:rPr>
              <a:t>CreatingITFutures.org</a:t>
            </a:r>
            <a:r>
              <a:rPr lang="en-US" sz="900" dirty="0">
                <a:effectLst/>
              </a:rPr>
              <a:t> </a:t>
            </a:r>
            <a:endParaRPr lang="en-US" sz="900"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92477" y="6424721"/>
            <a:ext cx="2023296" cy="271248"/>
          </a:xfrm>
          <a:prstGeom prst="rect">
            <a:avLst/>
          </a:prstGeom>
        </p:spPr>
      </p:pic>
    </p:spTree>
    <p:extLst>
      <p:ext uri="{BB962C8B-B14F-4D97-AF65-F5344CB8AC3E}">
        <p14:creationId xmlns:p14="http://schemas.microsoft.com/office/powerpoint/2010/main" val="3155042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46686"/>
            <a:ext cx="10972800" cy="598904"/>
          </a:xfrm>
        </p:spPr>
        <p:txBody>
          <a:bodyPr>
            <a:noAutofit/>
          </a:bodyPr>
          <a:lstStyle/>
          <a:p>
            <a:r>
              <a:rPr lang="en-US" dirty="0"/>
              <a:t>Click to edit Master title style</a:t>
            </a:r>
          </a:p>
        </p:txBody>
      </p:sp>
      <p:pic>
        <p:nvPicPr>
          <p:cNvPr id="8" name="Picture 7" descr="CompTIA_logo.w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 y="6472060"/>
            <a:ext cx="1004297" cy="161136"/>
          </a:xfrm>
          <a:prstGeom prst="rect">
            <a:avLst/>
          </a:prstGeom>
        </p:spPr>
      </p:pic>
    </p:spTree>
    <p:extLst>
      <p:ext uri="{BB962C8B-B14F-4D97-AF65-F5344CB8AC3E}">
        <p14:creationId xmlns:p14="http://schemas.microsoft.com/office/powerpoint/2010/main" val="21647514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50909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1BB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350" y="3040906"/>
            <a:ext cx="12192000" cy="776188"/>
          </a:xfrm>
          <a:prstGeom prst="rect">
            <a:avLst/>
          </a:prstGeom>
          <a:effectLst/>
        </p:spPr>
        <p:txBody>
          <a:bodyPr anchor="b">
            <a:noAutofit/>
          </a:bodyPr>
          <a:lstStyle>
            <a:lvl1pPr algn="ctr">
              <a:lnSpc>
                <a:spcPct val="120000"/>
              </a:lnSpc>
              <a:defRPr sz="4800" b="1" i="0" spc="500" baseline="0">
                <a:solidFill>
                  <a:schemeClr val="bg1"/>
                </a:solidFill>
                <a:latin typeface="Arial Black" charset="0"/>
                <a:ea typeface="Arial Black" charset="0"/>
                <a:cs typeface="Arial Black" charset="0"/>
              </a:defRPr>
            </a:lvl1pPr>
          </a:lstStyle>
          <a:p>
            <a:r>
              <a:rPr lang="en-US" dirty="0"/>
              <a:t>SECTION TITLE</a:t>
            </a:r>
          </a:p>
        </p:txBody>
      </p:sp>
    </p:spTree>
  </p:cSld>
  <p:clrMapOvr>
    <a:masterClrMapping/>
  </p:clrMapOvr>
  <p:extLst>
    <p:ext uri="{DCECCB84-F9BA-43D5-87BE-67443E8EF086}">
      <p15:sldGuideLst xmlns:p15="http://schemas.microsoft.com/office/powerpoint/2012/main">
        <p15:guide id="1" orient="horz" pos="2904">
          <p15:clr>
            <a:srgbClr val="FBAE40"/>
          </p15:clr>
        </p15:guide>
        <p15:guide id="2" pos="2952">
          <p15:clr>
            <a:srgbClr val="FBAE40"/>
          </p15:clr>
        </p15:guide>
        <p15:guide id="3" orient="horz" pos="2640">
          <p15:clr>
            <a:srgbClr val="FBAE40"/>
          </p15:clr>
        </p15:guide>
        <p15:guide id="4" pos="472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B61BEF0D-F0BB-DE4B-95CE-6DB70DBA9567}" type="datetimeFigureOut">
              <a:rPr lang="en-US" smtClean="0"/>
              <a:pPr/>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1387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77137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585478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591640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B61BEF0D-F0BB-DE4B-95CE-6DB70DBA9567}" type="datetimeFigureOut">
              <a:rPr lang="en-US" smtClean="0"/>
              <a:pPr/>
              <a:t>8/1/2017</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313520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1BEF0D-F0BB-DE4B-95CE-6DB70DBA9567}" type="datetimeFigureOut">
              <a:rPr lang="en-US" smtClean="0"/>
              <a:pPr/>
              <a:t>8/1/2017</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57652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B61BEF0D-F0BB-DE4B-95CE-6DB70DBA9567}" type="datetimeFigureOut">
              <a:rPr lang="en-US" smtClean="0"/>
              <a:pPr/>
              <a:t>8/1/2017</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122840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28041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2613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29789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w/ Photo">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1BB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p:cNvSpPr>
            <a:spLocks noGrp="1"/>
          </p:cNvSpPr>
          <p:nvPr>
            <p:ph type="pic" sz="quarter" idx="10"/>
          </p:nvPr>
        </p:nvSpPr>
        <p:spPr>
          <a:xfrm>
            <a:off x="-6350" y="0"/>
            <a:ext cx="12192000" cy="6858000"/>
          </a:xfrm>
          <a:prstGeom prst="rect">
            <a:avLst/>
          </a:prstGeom>
        </p:spPr>
        <p:txBody>
          <a:bodyPr/>
          <a:lstStyle/>
          <a:p>
            <a:endParaRPr lang="en-US"/>
          </a:p>
        </p:txBody>
      </p:sp>
      <p:sp>
        <p:nvSpPr>
          <p:cNvPr id="2" name="Title 1"/>
          <p:cNvSpPr>
            <a:spLocks noGrp="1"/>
          </p:cNvSpPr>
          <p:nvPr>
            <p:ph type="ctrTitle" hasCustomPrompt="1"/>
          </p:nvPr>
        </p:nvSpPr>
        <p:spPr>
          <a:xfrm>
            <a:off x="-6350" y="5778631"/>
            <a:ext cx="12192000" cy="776188"/>
          </a:xfrm>
          <a:prstGeom prst="rect">
            <a:avLst/>
          </a:prstGeom>
          <a:effectLst>
            <a:outerShdw blurRad="50800" dist="38100" dir="2700000" algn="tl" rotWithShape="0">
              <a:prstClr val="black">
                <a:alpha val="82000"/>
              </a:prstClr>
            </a:outerShdw>
          </a:effectLst>
        </p:spPr>
        <p:txBody>
          <a:bodyPr anchor="b">
            <a:noAutofit/>
          </a:bodyPr>
          <a:lstStyle>
            <a:lvl1pPr algn="ctr">
              <a:lnSpc>
                <a:spcPct val="120000"/>
              </a:lnSpc>
              <a:defRPr sz="4800" b="1" i="0" spc="500" baseline="0">
                <a:solidFill>
                  <a:schemeClr val="bg1"/>
                </a:solidFill>
                <a:latin typeface="Arial Black" charset="0"/>
                <a:ea typeface="Arial Black" charset="0"/>
                <a:cs typeface="Arial Black" charset="0"/>
              </a:defRPr>
            </a:lvl1pPr>
          </a:lstStyle>
          <a:p>
            <a:r>
              <a:rPr lang="en-US" dirty="0"/>
              <a:t>SECTION TITLE</a:t>
            </a:r>
          </a:p>
        </p:txBody>
      </p:sp>
    </p:spTree>
  </p:cSld>
  <p:clrMapOvr>
    <a:masterClrMapping/>
  </p:clrMapOvr>
  <p:extLst>
    <p:ext uri="{DCECCB84-F9BA-43D5-87BE-67443E8EF086}">
      <p15:sldGuideLst xmlns:p15="http://schemas.microsoft.com/office/powerpoint/2012/main">
        <p15:guide id="1" orient="horz" pos="2904">
          <p15:clr>
            <a:srgbClr val="FBAE40"/>
          </p15:clr>
        </p15:guide>
        <p15:guide id="2" pos="2952">
          <p15:clr>
            <a:srgbClr val="FBAE40"/>
          </p15:clr>
        </p15:guide>
        <p15:guide id="3" orient="horz" pos="2640">
          <p15:clr>
            <a:srgbClr val="FBAE40"/>
          </p15:clr>
        </p15:guide>
        <p15:guide id="4" pos="472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8983746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538073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8/1/2017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81537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8/1/2017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018509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035345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7290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bout JFF">
    <p:spTree>
      <p:nvGrpSpPr>
        <p:cNvPr id="1" name=""/>
        <p:cNvGrpSpPr/>
        <p:nvPr/>
      </p:nvGrpSpPr>
      <p:grpSpPr>
        <a:xfrm>
          <a:off x="0" y="0"/>
          <a:ext cx="0" cy="0"/>
          <a:chOff x="0" y="0"/>
          <a:chExt cx="0" cy="0"/>
        </a:xfrm>
      </p:grpSpPr>
      <p:sp>
        <p:nvSpPr>
          <p:cNvPr id="7" name="TextBox 6"/>
          <p:cNvSpPr txBox="1"/>
          <p:nvPr userDrawn="1"/>
        </p:nvSpPr>
        <p:spPr>
          <a:xfrm>
            <a:off x="718793" y="810949"/>
            <a:ext cx="4812722" cy="1938992"/>
          </a:xfrm>
          <a:prstGeom prst="rect">
            <a:avLst/>
          </a:prstGeom>
          <a:noFill/>
        </p:spPr>
        <p:txBody>
          <a:bodyPr wrap="square" rtlCol="0">
            <a:spAutoFit/>
          </a:bodyPr>
          <a:lstStyle/>
          <a:p>
            <a:r>
              <a:rPr lang="en-US" sz="4000" spc="500" baseline="0" dirty="0">
                <a:solidFill>
                  <a:schemeClr val="bg2">
                    <a:lumMod val="25000"/>
                  </a:schemeClr>
                </a:solidFill>
                <a:latin typeface="Arial" charset="0"/>
                <a:ea typeface="Arial" charset="0"/>
                <a:cs typeface="Arial" charset="0"/>
              </a:rPr>
              <a:t>ABOUT</a:t>
            </a:r>
            <a:r>
              <a:rPr lang="en-US" sz="4000" spc="500" baseline="0" dirty="0">
                <a:solidFill>
                  <a:srgbClr val="34495E"/>
                </a:solidFill>
                <a:latin typeface="Futura PT Book" charset="0"/>
                <a:ea typeface="Futura PT Book" charset="0"/>
                <a:cs typeface="Futura PT Book" charset="0"/>
              </a:rPr>
              <a:t> </a:t>
            </a:r>
          </a:p>
          <a:p>
            <a:r>
              <a:rPr lang="en-US" sz="4000" spc="500" dirty="0">
                <a:solidFill>
                  <a:srgbClr val="1BBC9C"/>
                </a:solidFill>
                <a:latin typeface="Arial Black" charset="0"/>
                <a:ea typeface="Arial Black" charset="0"/>
                <a:cs typeface="Arial Black" charset="0"/>
              </a:rPr>
              <a:t>JFF</a:t>
            </a:r>
          </a:p>
          <a:p>
            <a:endParaRPr lang="en-US" sz="4000" b="1" spc="500" dirty="0">
              <a:solidFill>
                <a:srgbClr val="FF8300"/>
              </a:solidFill>
              <a:latin typeface="Futura PT" charset="0"/>
              <a:ea typeface="Futura PT" charset="0"/>
              <a:cs typeface="Futura PT" charset="0"/>
            </a:endParaRPr>
          </a:p>
        </p:txBody>
      </p:sp>
      <p:sp>
        <p:nvSpPr>
          <p:cNvPr id="8" name="TextBox 7"/>
          <p:cNvSpPr txBox="1"/>
          <p:nvPr userDrawn="1"/>
        </p:nvSpPr>
        <p:spPr>
          <a:xfrm>
            <a:off x="5061410" y="830048"/>
            <a:ext cx="6567606" cy="4937955"/>
          </a:xfrm>
          <a:prstGeom prst="rect">
            <a:avLst/>
          </a:prstGeom>
          <a:noFill/>
        </p:spPr>
        <p:txBody>
          <a:bodyPr wrap="square" rtlCol="0">
            <a:spAutoFit/>
          </a:bodyPr>
          <a:lstStyle/>
          <a:p>
            <a:pPr>
              <a:lnSpc>
                <a:spcPct val="120000"/>
              </a:lnSpc>
            </a:pPr>
            <a:r>
              <a:rPr lang="en-US" sz="2400" b="1" spc="0" baseline="0" dirty="0">
                <a:solidFill>
                  <a:schemeClr val="bg2">
                    <a:lumMod val="25000"/>
                  </a:schemeClr>
                </a:solidFill>
                <a:latin typeface="Arial Black" charset="0"/>
                <a:ea typeface="Arial Black" charset="0"/>
                <a:cs typeface="Arial Black" charset="0"/>
              </a:rPr>
              <a:t>Our Mission</a:t>
            </a:r>
          </a:p>
          <a:p>
            <a:pPr>
              <a:lnSpc>
                <a:spcPct val="120000"/>
              </a:lnSpc>
            </a:pPr>
            <a:r>
              <a:rPr lang="en-US" sz="2400" dirty="0">
                <a:solidFill>
                  <a:schemeClr val="bg2">
                    <a:lumMod val="25000"/>
                  </a:schemeClr>
                </a:solidFill>
                <a:latin typeface="Arial" charset="0"/>
                <a:ea typeface="Arial" charset="0"/>
                <a:cs typeface="Arial" charset="0"/>
              </a:rPr>
              <a:t>Jobs for the Future (JFF) works to ensure that all lower-income young people and workers have the skills and credentials needed to succeed in our economy.</a:t>
            </a:r>
          </a:p>
          <a:p>
            <a:pPr>
              <a:lnSpc>
                <a:spcPct val="120000"/>
              </a:lnSpc>
            </a:pPr>
            <a:endParaRPr lang="en-US" sz="2400" dirty="0">
              <a:solidFill>
                <a:schemeClr val="bg2">
                  <a:lumMod val="25000"/>
                </a:schemeClr>
              </a:solidFill>
            </a:endParaRPr>
          </a:p>
          <a:p>
            <a:pPr>
              <a:lnSpc>
                <a:spcPct val="120000"/>
              </a:lnSpc>
            </a:pPr>
            <a:r>
              <a:rPr lang="en-US" sz="2400" b="1" dirty="0">
                <a:solidFill>
                  <a:schemeClr val="bg2">
                    <a:lumMod val="25000"/>
                  </a:schemeClr>
                </a:solidFill>
                <a:latin typeface="Arial Black" charset="0"/>
                <a:ea typeface="Arial Black" charset="0"/>
                <a:cs typeface="Arial Black" charset="0"/>
              </a:rPr>
              <a:t>Our Vision</a:t>
            </a:r>
          </a:p>
          <a:p>
            <a:pPr>
              <a:lnSpc>
                <a:spcPct val="120000"/>
              </a:lnSpc>
            </a:pPr>
            <a:r>
              <a:rPr lang="en-US" sz="2400" dirty="0">
                <a:solidFill>
                  <a:schemeClr val="bg2">
                    <a:lumMod val="25000"/>
                  </a:schemeClr>
                </a:solidFill>
                <a:latin typeface="Arial" charset="0"/>
                <a:ea typeface="Arial" charset="0"/>
                <a:cs typeface="Arial" charset="0"/>
              </a:rPr>
              <a:t>The promise of education and economic mobility in America is achieved for everyone.</a:t>
            </a:r>
          </a:p>
          <a:p>
            <a:pPr>
              <a:lnSpc>
                <a:spcPct val="120000"/>
              </a:lnSpc>
            </a:pPr>
            <a:endParaRPr lang="en-US" sz="2400" dirty="0">
              <a:solidFill>
                <a:schemeClr val="bg2">
                  <a:lumMod val="25000"/>
                </a:schemeClr>
              </a:solidFill>
              <a:latin typeface="Avenir Black" charset="0"/>
              <a:ea typeface="Avenir Black" charset="0"/>
              <a:cs typeface="Avenir Black" charset="0"/>
            </a:endParaRPr>
          </a:p>
          <a:p>
            <a:pPr>
              <a:lnSpc>
                <a:spcPct val="120000"/>
              </a:lnSpc>
            </a:pPr>
            <a:endParaRPr lang="en-US" sz="2400" dirty="0">
              <a:solidFill>
                <a:schemeClr val="bg2">
                  <a:lumMod val="25000"/>
                </a:schemeClr>
              </a:solidFill>
            </a:endParaRPr>
          </a:p>
        </p:txBody>
      </p:sp>
      <p:pic>
        <p:nvPicPr>
          <p:cNvPr id="9" name="Picture 8" descr="9.jpg"/>
          <p:cNvPicPr>
            <a:picLocks/>
          </p:cNvPicPr>
          <p:nvPr userDrawn="1"/>
        </p:nvPicPr>
        <p:blipFill rotWithShape="1">
          <a:blip r:embed="rId2" cstate="print">
            <a:extLst>
              <a:ext uri="{28A0092B-C50C-407E-A947-70E740481C1C}">
                <a14:useLocalDpi xmlns:a14="http://schemas.microsoft.com/office/drawing/2010/main"/>
              </a:ext>
            </a:extLst>
          </a:blip>
          <a:srcRect l="15778" t="-134" r="15778" b="-134"/>
          <a:stretch/>
        </p:blipFill>
        <p:spPr>
          <a:xfrm>
            <a:off x="3573480" y="1000320"/>
            <a:ext cx="1332028" cy="1323439"/>
          </a:xfrm>
          <a:prstGeom prst="ellipse">
            <a:avLst/>
          </a:prstGeom>
        </p:spPr>
      </p:pic>
      <p:pic>
        <p:nvPicPr>
          <p:cNvPr id="10" name="Picture 9" descr="8.jpg"/>
          <p:cNvPicPr>
            <a:picLocks noChangeAspect="1"/>
          </p:cNvPicPr>
          <p:nvPr userDrawn="1"/>
        </p:nvPicPr>
        <p:blipFill rotWithShape="1">
          <a:blip r:embed="rId3" cstate="print">
            <a:extLst>
              <a:ext uri="{28A0092B-C50C-407E-A947-70E740481C1C}">
                <a14:useLocalDpi xmlns:a14="http://schemas.microsoft.com/office/drawing/2010/main"/>
              </a:ext>
            </a:extLst>
          </a:blip>
          <a:srcRect l="8074" t="998" r="31394" b="9425"/>
          <a:stretch/>
        </p:blipFill>
        <p:spPr>
          <a:xfrm>
            <a:off x="3573480" y="3642629"/>
            <a:ext cx="1340460" cy="1345318"/>
          </a:xfrm>
          <a:prstGeom prst="ellipse">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ur Goals">
    <p:spTree>
      <p:nvGrpSpPr>
        <p:cNvPr id="1" name=""/>
        <p:cNvGrpSpPr/>
        <p:nvPr/>
      </p:nvGrpSpPr>
      <p:grpSpPr>
        <a:xfrm>
          <a:off x="0" y="0"/>
          <a:ext cx="0" cy="0"/>
          <a:chOff x="0" y="0"/>
          <a:chExt cx="0" cy="0"/>
        </a:xfrm>
      </p:grpSpPr>
      <p:sp>
        <p:nvSpPr>
          <p:cNvPr id="6" name="TextBox 5"/>
          <p:cNvSpPr txBox="1"/>
          <p:nvPr userDrawn="1"/>
        </p:nvSpPr>
        <p:spPr>
          <a:xfrm>
            <a:off x="709547" y="817783"/>
            <a:ext cx="4812722" cy="1938992"/>
          </a:xfrm>
          <a:prstGeom prst="rect">
            <a:avLst/>
          </a:prstGeom>
          <a:noFill/>
        </p:spPr>
        <p:txBody>
          <a:bodyPr wrap="square" rtlCol="0">
            <a:spAutoFit/>
          </a:bodyPr>
          <a:lstStyle/>
          <a:p>
            <a:r>
              <a:rPr lang="en-US" sz="4000" spc="500" dirty="0">
                <a:solidFill>
                  <a:schemeClr val="bg2">
                    <a:lumMod val="25000"/>
                  </a:schemeClr>
                </a:solidFill>
                <a:latin typeface="Arial" charset="0"/>
                <a:ea typeface="Arial" charset="0"/>
                <a:cs typeface="Arial" charset="0"/>
              </a:rPr>
              <a:t>OUR</a:t>
            </a:r>
            <a:r>
              <a:rPr lang="en-US" sz="4000" spc="500" baseline="0" dirty="0">
                <a:solidFill>
                  <a:srgbClr val="34495E"/>
                </a:solidFill>
                <a:latin typeface="Futura PT Book" charset="0"/>
                <a:ea typeface="Futura PT Book" charset="0"/>
                <a:cs typeface="Futura PT Book" charset="0"/>
              </a:rPr>
              <a:t> </a:t>
            </a:r>
          </a:p>
          <a:p>
            <a:r>
              <a:rPr lang="en-US" sz="4000" b="1" spc="500" dirty="0">
                <a:solidFill>
                  <a:srgbClr val="1BBC9C"/>
                </a:solidFill>
                <a:latin typeface="Arial Black" charset="0"/>
                <a:ea typeface="Arial Black" charset="0"/>
                <a:cs typeface="Arial Black" charset="0"/>
              </a:rPr>
              <a:t>GOALS</a:t>
            </a:r>
          </a:p>
          <a:p>
            <a:endParaRPr lang="en-US" sz="4000" b="1" spc="500" dirty="0">
              <a:solidFill>
                <a:srgbClr val="FF8300"/>
              </a:solidFill>
              <a:latin typeface="Futura PT" charset="0"/>
              <a:ea typeface="Futura PT" charset="0"/>
              <a:cs typeface="Futura PT" charset="0"/>
            </a:endParaRPr>
          </a:p>
        </p:txBody>
      </p:sp>
      <p:sp>
        <p:nvSpPr>
          <p:cNvPr id="11" name="TextBox 10"/>
          <p:cNvSpPr txBox="1"/>
          <p:nvPr userDrawn="1"/>
        </p:nvSpPr>
        <p:spPr>
          <a:xfrm>
            <a:off x="5074920" y="806305"/>
            <a:ext cx="6781800" cy="3231654"/>
          </a:xfrm>
          <a:prstGeom prst="rect">
            <a:avLst/>
          </a:prstGeom>
          <a:noFill/>
        </p:spPr>
        <p:txBody>
          <a:bodyPr wrap="square" rtlCol="0">
            <a:spAutoFit/>
          </a:bodyPr>
          <a:lstStyle/>
          <a:p>
            <a:pPr>
              <a:lnSpc>
                <a:spcPct val="120000"/>
              </a:lnSpc>
              <a:spcAft>
                <a:spcPts val="2400"/>
              </a:spcAft>
            </a:pPr>
            <a:r>
              <a:rPr lang="en-US" sz="2400" dirty="0">
                <a:solidFill>
                  <a:schemeClr val="bg2">
                    <a:lumMod val="25000"/>
                  </a:schemeClr>
                </a:solidFill>
                <a:latin typeface="Arial" charset="0"/>
                <a:ea typeface="Arial" charset="0"/>
                <a:cs typeface="Arial" charset="0"/>
              </a:rPr>
              <a:t>To achieve our mission, we focus on three goals:</a:t>
            </a:r>
          </a:p>
          <a:p>
            <a:pPr marL="457200" indent="-457200">
              <a:lnSpc>
                <a:spcPct val="120000"/>
              </a:lnSpc>
              <a:spcAft>
                <a:spcPts val="2400"/>
              </a:spcAft>
              <a:buClr>
                <a:srgbClr val="1BBC9C"/>
              </a:buClr>
              <a:buFont typeface="+mj-lt"/>
              <a:buAutoNum type="arabicPeriod"/>
            </a:pPr>
            <a:r>
              <a:rPr lang="en-US" sz="2400" b="1" dirty="0">
                <a:solidFill>
                  <a:schemeClr val="bg2">
                    <a:lumMod val="25000"/>
                  </a:schemeClr>
                </a:solidFill>
                <a:latin typeface="Arial" charset="0"/>
                <a:ea typeface="Arial" charset="0"/>
                <a:cs typeface="Arial" charset="0"/>
              </a:rPr>
              <a:t>Preparing for college and career </a:t>
            </a:r>
          </a:p>
          <a:p>
            <a:pPr marL="457200" indent="-457200">
              <a:lnSpc>
                <a:spcPct val="120000"/>
              </a:lnSpc>
              <a:spcAft>
                <a:spcPts val="2400"/>
              </a:spcAft>
              <a:buClr>
                <a:srgbClr val="1BBC9C"/>
              </a:buClr>
              <a:buFont typeface="+mj-lt"/>
              <a:buAutoNum type="arabicPeriod"/>
            </a:pPr>
            <a:r>
              <a:rPr lang="en-US" sz="2400" b="1" dirty="0">
                <a:solidFill>
                  <a:schemeClr val="bg2">
                    <a:lumMod val="25000"/>
                  </a:schemeClr>
                </a:solidFill>
                <a:latin typeface="Arial" charset="0"/>
                <a:ea typeface="Arial" charset="0"/>
                <a:cs typeface="Arial" charset="0"/>
              </a:rPr>
              <a:t>Earning postsecondary credentials </a:t>
            </a:r>
          </a:p>
          <a:p>
            <a:pPr marL="457200" indent="-457200">
              <a:lnSpc>
                <a:spcPct val="120000"/>
              </a:lnSpc>
              <a:spcAft>
                <a:spcPts val="2400"/>
              </a:spcAft>
              <a:buClr>
                <a:srgbClr val="1BBC9C"/>
              </a:buClr>
              <a:buFont typeface="+mj-lt"/>
              <a:buAutoNum type="arabicPeriod"/>
            </a:pPr>
            <a:r>
              <a:rPr lang="en-US" sz="2400" b="1" dirty="0">
                <a:solidFill>
                  <a:schemeClr val="bg2">
                    <a:lumMod val="25000"/>
                  </a:schemeClr>
                </a:solidFill>
                <a:latin typeface="Arial" charset="0"/>
                <a:ea typeface="Arial" charset="0"/>
                <a:cs typeface="Arial" charset="0"/>
              </a:rPr>
              <a:t>Advancing careers and economic growth </a:t>
            </a:r>
            <a:br>
              <a:rPr lang="en-US" sz="2400" dirty="0">
                <a:solidFill>
                  <a:schemeClr val="bg2">
                    <a:lumMod val="10000"/>
                  </a:schemeClr>
                </a:solidFill>
                <a:latin typeface="Avenir Light" charset="0"/>
                <a:ea typeface="Avenir Light" charset="0"/>
                <a:cs typeface="Avenir Light" charset="0"/>
              </a:rPr>
            </a:br>
            <a:endParaRPr lang="en-US" sz="2400" dirty="0">
              <a:solidFill>
                <a:schemeClr val="bg2">
                  <a:lumMod val="10000"/>
                </a:schemeClr>
              </a:solidFill>
              <a:latin typeface="Avenir Light" charset="0"/>
              <a:ea typeface="Avenir Light" charset="0"/>
              <a:cs typeface="Avenir Light"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5652" y="864747"/>
            <a:ext cx="4242847" cy="1325563"/>
          </a:xfrm>
          <a:prstGeom prst="rect">
            <a:avLst/>
          </a:prstGeom>
        </p:spPr>
        <p:txBody>
          <a:bodyPr/>
          <a:lstStyle>
            <a:lvl1pPr>
              <a:defRPr sz="4000" b="0" i="0" spc="500" baseline="0">
                <a:solidFill>
                  <a:schemeClr val="bg2">
                    <a:lumMod val="25000"/>
                  </a:schemeClr>
                </a:solidFill>
                <a:latin typeface="Arial" charset="0"/>
                <a:ea typeface="Arial" charset="0"/>
                <a:cs typeface="Arial" charset="0"/>
              </a:defRPr>
            </a:lvl1pPr>
          </a:lstStyle>
          <a:p>
            <a:r>
              <a:rPr lang="en-US" dirty="0"/>
              <a:t>TITLE</a:t>
            </a:r>
            <a:br>
              <a:rPr lang="en-US" dirty="0"/>
            </a:br>
            <a:r>
              <a:rPr lang="en-US" dirty="0"/>
              <a:t>HERE</a:t>
            </a:r>
          </a:p>
        </p:txBody>
      </p:sp>
      <p:sp>
        <p:nvSpPr>
          <p:cNvPr id="8" name="Text Placeholder 7"/>
          <p:cNvSpPr>
            <a:spLocks noGrp="1"/>
          </p:cNvSpPr>
          <p:nvPr>
            <p:ph type="body" sz="quarter" idx="13" hasCustomPrompt="1"/>
          </p:nvPr>
        </p:nvSpPr>
        <p:spPr>
          <a:xfrm>
            <a:off x="5053209" y="865188"/>
            <a:ext cx="7119937" cy="5375275"/>
          </a:xfrm>
          <a:prstGeom prst="rect">
            <a:avLst/>
          </a:prstGeom>
        </p:spPr>
        <p:txBody>
          <a:bodyPr/>
          <a:lstStyle>
            <a:lvl1pPr marL="0" indent="0">
              <a:spcAft>
                <a:spcPts val="2400"/>
              </a:spcAft>
              <a:buNone/>
              <a:defRPr sz="2400" b="0" i="0" baseline="0">
                <a:solidFill>
                  <a:schemeClr val="bg2">
                    <a:lumMod val="25000"/>
                  </a:schemeClr>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Point 1</a:t>
            </a:r>
          </a:p>
          <a:p>
            <a:pPr lvl="0"/>
            <a:r>
              <a:rPr lang="en-US" dirty="0"/>
              <a:t>Point 2</a:t>
            </a:r>
          </a:p>
          <a:p>
            <a:pPr lvl="0"/>
            <a:r>
              <a:rPr lang="en-US" dirty="0"/>
              <a:t>Point 3</a:t>
            </a:r>
          </a:p>
        </p:txBody>
      </p:sp>
    </p:spTree>
    <p:extLst>
      <p:ext uri="{BB962C8B-B14F-4D97-AF65-F5344CB8AC3E}">
        <p14:creationId xmlns:p14="http://schemas.microsoft.com/office/powerpoint/2010/main" val="2115405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c Slide - Less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5652" y="2137367"/>
            <a:ext cx="4242847" cy="1325563"/>
          </a:xfrm>
          <a:prstGeom prst="rect">
            <a:avLst/>
          </a:prstGeom>
        </p:spPr>
        <p:txBody>
          <a:bodyPr/>
          <a:lstStyle>
            <a:lvl1pPr>
              <a:defRPr sz="4000" b="0" i="0" spc="500" baseline="0">
                <a:solidFill>
                  <a:schemeClr val="bg2">
                    <a:lumMod val="25000"/>
                  </a:schemeClr>
                </a:solidFill>
                <a:latin typeface="Arial" charset="0"/>
                <a:ea typeface="Arial" charset="0"/>
                <a:cs typeface="Arial" charset="0"/>
              </a:defRPr>
            </a:lvl1pPr>
          </a:lstStyle>
          <a:p>
            <a:r>
              <a:rPr lang="en-US" dirty="0"/>
              <a:t>TITLE</a:t>
            </a:r>
            <a:br>
              <a:rPr lang="en-US" dirty="0"/>
            </a:br>
            <a:r>
              <a:rPr lang="en-US" dirty="0"/>
              <a:t>HERE</a:t>
            </a:r>
          </a:p>
        </p:txBody>
      </p:sp>
      <p:sp>
        <p:nvSpPr>
          <p:cNvPr id="8" name="Text Placeholder 7"/>
          <p:cNvSpPr>
            <a:spLocks noGrp="1"/>
          </p:cNvSpPr>
          <p:nvPr>
            <p:ph type="body" sz="quarter" idx="13" hasCustomPrompt="1"/>
          </p:nvPr>
        </p:nvSpPr>
        <p:spPr>
          <a:xfrm>
            <a:off x="5053209" y="2137809"/>
            <a:ext cx="7119937" cy="2047694"/>
          </a:xfrm>
          <a:prstGeom prst="rect">
            <a:avLst/>
          </a:prstGeom>
        </p:spPr>
        <p:txBody>
          <a:bodyPr/>
          <a:lstStyle>
            <a:lvl1pPr marL="0" indent="0">
              <a:spcAft>
                <a:spcPts val="2400"/>
              </a:spcAft>
              <a:buNone/>
              <a:defRPr sz="2400" b="0" i="0" baseline="0">
                <a:solidFill>
                  <a:schemeClr val="bg2">
                    <a:lumMod val="25000"/>
                  </a:schemeClr>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Point 1</a:t>
            </a:r>
          </a:p>
          <a:p>
            <a:pPr lvl="0"/>
            <a:r>
              <a:rPr lang="en-US" dirty="0"/>
              <a:t>Point 2</a:t>
            </a:r>
          </a:p>
          <a:p>
            <a:pPr lvl="0"/>
            <a:r>
              <a:rPr lang="en-US" dirty="0"/>
              <a:t>Point 3</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enter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0100" y="845891"/>
            <a:ext cx="10553700" cy="596409"/>
          </a:xfrm>
          <a:prstGeom prst="rect">
            <a:avLst/>
          </a:prstGeom>
        </p:spPr>
        <p:txBody>
          <a:bodyPr/>
          <a:lstStyle>
            <a:lvl1pPr algn="ctr">
              <a:defRPr sz="4000" b="0" i="0" spc="500" baseline="0">
                <a:solidFill>
                  <a:schemeClr val="bg2">
                    <a:lumMod val="25000"/>
                  </a:schemeClr>
                </a:solidFill>
                <a:latin typeface="Arial" charset="0"/>
                <a:ea typeface="Arial" charset="0"/>
                <a:cs typeface="Arial" charset="0"/>
              </a:defRPr>
            </a:lvl1pPr>
          </a:lstStyle>
          <a:p>
            <a:r>
              <a:rPr lang="en-US" dirty="0"/>
              <a:t>TITLE HERE</a:t>
            </a:r>
          </a:p>
        </p:txBody>
      </p:sp>
      <p:sp>
        <p:nvSpPr>
          <p:cNvPr id="7" name="Text Placeholder 6"/>
          <p:cNvSpPr>
            <a:spLocks noGrp="1"/>
          </p:cNvSpPr>
          <p:nvPr>
            <p:ph type="body" sz="quarter" idx="10" hasCustomPrompt="1"/>
          </p:nvPr>
        </p:nvSpPr>
        <p:spPr>
          <a:xfrm>
            <a:off x="800100" y="1979792"/>
            <a:ext cx="3347694" cy="3279775"/>
          </a:xfrm>
          <a:prstGeom prst="rect">
            <a:avLst/>
          </a:prstGeom>
        </p:spPr>
        <p:txBody>
          <a:bodyPr/>
          <a:lstStyle>
            <a:lvl1pPr marL="0" indent="0" algn="ctr">
              <a:buNone/>
              <a:defRPr sz="2400" b="0" i="0">
                <a:solidFill>
                  <a:schemeClr val="bg2">
                    <a:lumMod val="25000"/>
                  </a:schemeClr>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Point 1 Here</a:t>
            </a:r>
          </a:p>
        </p:txBody>
      </p:sp>
      <p:sp>
        <p:nvSpPr>
          <p:cNvPr id="8" name="Text Placeholder 6"/>
          <p:cNvSpPr>
            <a:spLocks noGrp="1"/>
          </p:cNvSpPr>
          <p:nvPr>
            <p:ph type="body" sz="quarter" idx="11" hasCustomPrompt="1"/>
          </p:nvPr>
        </p:nvSpPr>
        <p:spPr>
          <a:xfrm>
            <a:off x="4603816" y="1979792"/>
            <a:ext cx="2946268" cy="3279775"/>
          </a:xfrm>
          <a:prstGeom prst="rect">
            <a:avLst/>
          </a:prstGeom>
        </p:spPr>
        <p:txBody>
          <a:bodyPr/>
          <a:lstStyle>
            <a:lvl1pPr marL="0" indent="0" algn="ctr">
              <a:buNone/>
              <a:defRPr sz="2400" b="0" i="0">
                <a:solidFill>
                  <a:schemeClr val="bg2">
                    <a:lumMod val="25000"/>
                  </a:schemeClr>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Point 2 Here</a:t>
            </a:r>
          </a:p>
        </p:txBody>
      </p:sp>
      <p:sp>
        <p:nvSpPr>
          <p:cNvPr id="9" name="Text Placeholder 6"/>
          <p:cNvSpPr>
            <a:spLocks noGrp="1"/>
          </p:cNvSpPr>
          <p:nvPr>
            <p:ph type="body" sz="quarter" idx="12" hasCustomPrompt="1"/>
          </p:nvPr>
        </p:nvSpPr>
        <p:spPr>
          <a:xfrm>
            <a:off x="8006106" y="1979792"/>
            <a:ext cx="3347694" cy="3279775"/>
          </a:xfrm>
          <a:prstGeom prst="rect">
            <a:avLst/>
          </a:prstGeom>
        </p:spPr>
        <p:txBody>
          <a:bodyPr/>
          <a:lstStyle>
            <a:lvl1pPr marL="0" indent="0" algn="ctr">
              <a:buNone/>
              <a:defRPr sz="2400" b="0" i="0">
                <a:solidFill>
                  <a:schemeClr val="bg2">
                    <a:lumMod val="25000"/>
                  </a:schemeClr>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Point 3 Here</a:t>
            </a:r>
          </a:p>
        </p:txBody>
      </p:sp>
    </p:spTree>
    <p:extLst>
      <p:ext uri="{BB962C8B-B14F-4D97-AF65-F5344CB8AC3E}">
        <p14:creationId xmlns:p14="http://schemas.microsoft.com/office/powerpoint/2010/main" val="10486728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2.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5.xml"/><Relationship Id="rId3" Type="http://schemas.openxmlformats.org/officeDocument/2006/relationships/slideLayout" Target="../slideLayouts/slideLayout31.xml"/><Relationship Id="rId21" Type="http://schemas.openxmlformats.org/officeDocument/2006/relationships/image" Target="../media/image13.png"/><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image" Target="../media/image12.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11.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16612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7" r:id="rId3"/>
    <p:sldLayoutId id="214748367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1" name="Group 10"/>
          <p:cNvGrpSpPr/>
          <p:nvPr userDrawn="1"/>
        </p:nvGrpSpPr>
        <p:grpSpPr>
          <a:xfrm>
            <a:off x="255926" y="5860741"/>
            <a:ext cx="3653134" cy="814516"/>
            <a:chOff x="278786" y="5708060"/>
            <a:chExt cx="4407514" cy="982717"/>
          </a:xfrm>
        </p:grpSpPr>
        <p:pic>
          <p:nvPicPr>
            <p:cNvPr id="12" name="Picture 1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78786" y="5708060"/>
              <a:ext cx="982717" cy="982717"/>
            </a:xfrm>
            <a:prstGeom prst="rect">
              <a:avLst/>
            </a:prstGeom>
          </p:spPr>
        </p:pic>
        <p:pic>
          <p:nvPicPr>
            <p:cNvPr id="13" name="Picture 1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08100" y="6022201"/>
              <a:ext cx="3378200" cy="354434"/>
            </a:xfrm>
            <a:prstGeom prst="rect">
              <a:avLst/>
            </a:prstGeom>
          </p:spPr>
        </p:pic>
      </p:grpSp>
      <p:pic>
        <p:nvPicPr>
          <p:cNvPr id="5" name="Picture 4" descr="Maher-Logo.png"/>
          <p:cNvPicPr>
            <a:picLocks noChangeAspect="1"/>
          </p:cNvPicPr>
          <p:nvPr userDrawn="1"/>
        </p:nvPicPr>
        <p:blipFill>
          <a:blip r:embed="rId14"/>
          <a:stretch>
            <a:fillRect/>
          </a:stretch>
        </p:blipFill>
        <p:spPr>
          <a:xfrm>
            <a:off x="10066319" y="5988831"/>
            <a:ext cx="1600200" cy="426052"/>
          </a:xfrm>
          <a:prstGeom prst="rect">
            <a:avLst/>
          </a:prstGeom>
        </p:spPr>
      </p:pic>
    </p:spTree>
    <p:extLst>
      <p:ext uri="{BB962C8B-B14F-4D97-AF65-F5344CB8AC3E}">
        <p14:creationId xmlns:p14="http://schemas.microsoft.com/office/powerpoint/2010/main" val="3215877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63" r:id="rId3"/>
    <p:sldLayoutId id="2147483678" r:id="rId4"/>
    <p:sldLayoutId id="2147483667" r:id="rId5"/>
    <p:sldLayoutId id="2147483675" r:id="rId6"/>
    <p:sldLayoutId id="2147483679" r:id="rId7"/>
    <p:sldLayoutId id="2147483685" r:id="rId8"/>
    <p:sldLayoutId id="2147483687" r:id="rId9"/>
    <p:sldLayoutId id="214748368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840" userDrawn="1">
          <p15:clr>
            <a:srgbClr val="F26B43"/>
          </p15:clr>
        </p15:guide>
        <p15:guide id="2" pos="3240" userDrawn="1">
          <p15:clr>
            <a:srgbClr val="F26B43"/>
          </p15:clr>
        </p15:guide>
        <p15:guide id="3" orient="horz" pos="600" userDrawn="1">
          <p15:clr>
            <a:srgbClr val="F26B43"/>
          </p15:clr>
        </p15:guide>
        <p15:guide id="4" pos="50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800100" y="0"/>
            <a:ext cx="2895207" cy="556181"/>
          </a:xfrm>
          <a:prstGeom prst="rect">
            <a:avLst/>
          </a:prstGeom>
          <a:solidFill>
            <a:srgbClr val="1BB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BBC9C"/>
              </a:solidFill>
            </a:endParaRPr>
          </a:p>
        </p:txBody>
      </p:sp>
      <p:grpSp>
        <p:nvGrpSpPr>
          <p:cNvPr id="13" name="Group 12"/>
          <p:cNvGrpSpPr/>
          <p:nvPr userDrawn="1"/>
        </p:nvGrpSpPr>
        <p:grpSpPr>
          <a:xfrm>
            <a:off x="255926" y="5860741"/>
            <a:ext cx="3653134" cy="814516"/>
            <a:chOff x="278786" y="5708060"/>
            <a:chExt cx="4407514" cy="982717"/>
          </a:xfrm>
        </p:grpSpPr>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8786" y="5708060"/>
              <a:ext cx="982717" cy="982717"/>
            </a:xfrm>
            <a:prstGeom prst="rect">
              <a:avLst/>
            </a:prstGeom>
          </p:spPr>
        </p:pic>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08100" y="6022201"/>
              <a:ext cx="3378200" cy="354434"/>
            </a:xfrm>
            <a:prstGeom prst="rect">
              <a:avLst/>
            </a:prstGeom>
          </p:spPr>
        </p:pic>
      </p:grpSp>
    </p:spTree>
    <p:extLst>
      <p:ext uri="{BB962C8B-B14F-4D97-AF65-F5344CB8AC3E}">
        <p14:creationId xmlns:p14="http://schemas.microsoft.com/office/powerpoint/2010/main" val="169987571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600" userDrawn="1">
          <p15:clr>
            <a:srgbClr val="F26B43"/>
          </p15:clr>
        </p15:guide>
        <p15:guide id="2" pos="504" userDrawn="1">
          <p15:clr>
            <a:srgbClr val="F26B43"/>
          </p15:clr>
        </p15:guide>
        <p15:guide id="3" pos="32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233150" y="6356351"/>
            <a:ext cx="349249" cy="365125"/>
          </a:xfrm>
          <a:prstGeom prst="rect">
            <a:avLst/>
          </a:prstGeom>
        </p:spPr>
        <p:txBody>
          <a:bodyPr vert="horz" lIns="91440" tIns="45720" rIns="0" bIns="45720" rtlCol="0" anchor="ctr"/>
          <a:lstStyle>
            <a:lvl1pPr algn="r">
              <a:defRPr sz="900">
                <a:solidFill>
                  <a:srgbClr val="69727B"/>
                </a:solidFill>
              </a:defRPr>
            </a:lvl1pPr>
          </a:lstStyle>
          <a:p>
            <a:fld id="{2066355A-084C-D24E-9AD2-7E4FC41EA627}" type="slidenum">
              <a:rPr lang="en-US" smtClean="0"/>
              <a:pPr/>
              <a:t>‹#›</a:t>
            </a:fld>
            <a:endParaRPr lang="en-US" dirty="0"/>
          </a:p>
        </p:txBody>
      </p:sp>
      <p:cxnSp>
        <p:nvCxnSpPr>
          <p:cNvPr id="8" name="Straight Connector 7"/>
          <p:cNvCxnSpPr/>
          <p:nvPr userDrawn="1"/>
        </p:nvCxnSpPr>
        <p:spPr>
          <a:xfrm>
            <a:off x="609600" y="6323503"/>
            <a:ext cx="10972800" cy="0"/>
          </a:xfrm>
          <a:prstGeom prst="line">
            <a:avLst/>
          </a:prstGeom>
          <a:ln w="12700" cmpd="sng">
            <a:solidFill>
              <a:srgbClr val="6972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819517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hdr="0" dt="0"/>
  <p:txStyles>
    <p:titleStyle>
      <a:lvl1pPr algn="l" defTabSz="457200" rtl="0" eaLnBrk="1" latinLnBrk="0" hangingPunct="1">
        <a:spcBef>
          <a:spcPct val="0"/>
        </a:spcBef>
        <a:buNone/>
        <a:defRPr sz="2800" b="1" kern="1200">
          <a:solidFill>
            <a:srgbClr val="004671"/>
          </a:solidFill>
          <a:latin typeface="+mj-lt"/>
          <a:ea typeface="+mj-ea"/>
          <a:cs typeface="+mj-cs"/>
        </a:defRPr>
      </a:lvl1pPr>
    </p:titleStyle>
    <p:bodyStyle>
      <a:lvl1pPr marL="225425" indent="-225425" algn="l" defTabSz="457200" rtl="0" eaLnBrk="1" latinLnBrk="0" hangingPunct="1">
        <a:spcBef>
          <a:spcPts val="1200"/>
        </a:spcBef>
        <a:buSzPct val="80000"/>
        <a:buFont typeface="Wingdings" charset="2"/>
        <a:buChar char="§"/>
        <a:defRPr sz="2000" kern="1200">
          <a:solidFill>
            <a:srgbClr val="576068"/>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rgbClr val="576068"/>
          </a:solidFill>
          <a:latin typeface="+mn-lt"/>
          <a:ea typeface="+mn-ea"/>
          <a:cs typeface="+mn-cs"/>
        </a:defRPr>
      </a:lvl2pPr>
      <a:lvl3pPr marL="1081088" indent="-166688" algn="l" defTabSz="457200" rtl="0" eaLnBrk="1" latinLnBrk="0" hangingPunct="1">
        <a:spcBef>
          <a:spcPct val="20000"/>
        </a:spcBef>
        <a:buSzPct val="80000"/>
        <a:buFont typeface="Wingdings" charset="2"/>
        <a:buChar char="§"/>
        <a:defRPr sz="1600" kern="1200">
          <a:solidFill>
            <a:srgbClr val="576068"/>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576068"/>
          </a:solidFill>
          <a:latin typeface="+mn-lt"/>
          <a:ea typeface="+mn-ea"/>
          <a:cs typeface="+mn-cs"/>
        </a:defRPr>
      </a:lvl4pPr>
      <a:lvl5pPr marL="2003425" indent="-174625" algn="l" defTabSz="457200" rtl="0" eaLnBrk="1" latinLnBrk="0" hangingPunct="1">
        <a:spcBef>
          <a:spcPct val="20000"/>
        </a:spcBef>
        <a:buSzPct val="70000"/>
        <a:buFont typeface="Wingdings" charset="2"/>
        <a:buChar char="§"/>
        <a:defRPr sz="1400" kern="1200">
          <a:solidFill>
            <a:srgbClr val="57606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61BEF0D-F0BB-DE4B-95CE-6DB70DBA9567}" type="datetimeFigureOut">
              <a:rPr lang="en-US" smtClean="0"/>
              <a:pPr/>
              <a:t>8/1/2017</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3213425"/>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diagramColors" Target="../diagrams/colors1.xml"/><Relationship Id="rId11" Type="http://schemas.openxmlformats.org/officeDocument/2006/relationships/image" Target="../media/image28.png"/><Relationship Id="rId5" Type="http://schemas.openxmlformats.org/officeDocument/2006/relationships/diagramQuickStyle" Target="../diagrams/quickStyle1.xml"/><Relationship Id="rId10" Type="http://schemas.openxmlformats.org/officeDocument/2006/relationships/image" Target="../media/image27.png"/><Relationship Id="rId4" Type="http://schemas.openxmlformats.org/officeDocument/2006/relationships/diagramLayout" Target="../diagrams/layout1.xml"/><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39.emf"/></Relationships>
</file>

<file path=ppt/slides/_rels/slide2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42.emf"/><Relationship Id="rId7" Type="http://schemas.openxmlformats.org/officeDocument/2006/relationships/image" Target="../media/image46.emf"/><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9.png"/><Relationship Id="rId1" Type="http://schemas.openxmlformats.org/officeDocument/2006/relationships/slideLayout" Target="../slideLayouts/slideLayout30.xml"/><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0.xml"/><Relationship Id="rId5" Type="http://schemas.openxmlformats.org/officeDocument/2006/relationships/image" Target="../media/image63.pn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0.xml"/><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30.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0.xml"/><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17.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16.png"/><Relationship Id="rId2" Type="http://schemas.openxmlformats.org/officeDocument/2006/relationships/tags" Target="../tags/tag2.xml"/><Relationship Id="rId16" Type="http://schemas.openxmlformats.org/officeDocument/2006/relationships/notesSlide" Target="../notesSlides/notesSlide2.xml"/><Relationship Id="rId20" Type="http://schemas.openxmlformats.org/officeDocument/2006/relationships/image" Target="../media/image19.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slideLayout" Target="../slideLayouts/slideLayout14.xml"/><Relationship Id="rId10" Type="http://schemas.openxmlformats.org/officeDocument/2006/relationships/tags" Target="../tags/tag10.xml"/><Relationship Id="rId19" Type="http://schemas.openxmlformats.org/officeDocument/2006/relationships/image" Target="../media/image18.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0" dirty="0"/>
              <a:t>Building Effective Employer Partnerships in the IT Sector </a:t>
            </a:r>
          </a:p>
        </p:txBody>
      </p:sp>
    </p:spTree>
    <p:extLst>
      <p:ext uri="{BB962C8B-B14F-4D97-AF65-F5344CB8AC3E}">
        <p14:creationId xmlns:p14="http://schemas.microsoft.com/office/powerpoint/2010/main" val="881059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50157" y="2031166"/>
            <a:ext cx="3160643" cy="3734633"/>
          </a:xfrm>
        </p:spPr>
        <p:txBody>
          <a:bodyPr>
            <a:normAutofit/>
          </a:bodyPr>
          <a:lstStyle/>
          <a:p>
            <a:pPr marL="0" indent="0">
              <a:buNone/>
            </a:pPr>
            <a:r>
              <a:rPr lang="en-US" sz="3400" b="1" dirty="0"/>
              <a:t>Employer roles </a:t>
            </a:r>
            <a:r>
              <a:rPr lang="en-US" sz="3400" i="1" dirty="0"/>
              <a:t>as a result of</a:t>
            </a:r>
            <a:r>
              <a:rPr lang="en-US" sz="3400" dirty="0"/>
              <a:t> sector partnerships</a:t>
            </a:r>
          </a:p>
        </p:txBody>
      </p:sp>
      <p:pic>
        <p:nvPicPr>
          <p:cNvPr id="4" name="Content Placeholder 4"/>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1835" t="3007" r="10333" b="2260"/>
          <a:stretch/>
        </p:blipFill>
        <p:spPr bwMode="auto">
          <a:xfrm>
            <a:off x="1755913" y="965200"/>
            <a:ext cx="5181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897203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123" y="430043"/>
            <a:ext cx="10893286" cy="773566"/>
          </a:xfrm>
        </p:spPr>
        <p:txBody>
          <a:bodyPr>
            <a:normAutofit fontScale="90000"/>
          </a:bodyPr>
          <a:lstStyle/>
          <a:p>
            <a:pPr>
              <a:lnSpc>
                <a:spcPct val="85000"/>
              </a:lnSpc>
            </a:pPr>
            <a:r>
              <a:rPr lang="en-US" dirty="0"/>
              <a:t>“World-Class” Sector Strategies: Six Key Elements</a:t>
            </a:r>
          </a:p>
        </p:txBody>
      </p:sp>
      <p:sp>
        <p:nvSpPr>
          <p:cNvPr id="3" name="Content Placeholder 2"/>
          <p:cNvSpPr>
            <a:spLocks noGrp="1"/>
          </p:cNvSpPr>
          <p:nvPr>
            <p:ph idx="1"/>
          </p:nvPr>
        </p:nvSpPr>
        <p:spPr>
          <a:xfrm>
            <a:off x="1600200" y="1356010"/>
            <a:ext cx="4520514" cy="5654391"/>
          </a:xfrm>
        </p:spPr>
        <p:txBody>
          <a:bodyPr>
            <a:normAutofit/>
          </a:bodyPr>
          <a:lstStyle/>
          <a:p>
            <a:pPr>
              <a:spcBef>
                <a:spcPts val="0"/>
              </a:spcBef>
              <a:spcAft>
                <a:spcPts val="1800"/>
              </a:spcAft>
              <a:buFont typeface="Wingdings" charset="2"/>
              <a:buChar char="ü"/>
            </a:pPr>
            <a:r>
              <a:rPr lang="en-US" sz="2400" dirty="0"/>
              <a:t>Are Driven by </a:t>
            </a:r>
            <a:r>
              <a:rPr lang="en-US" sz="2400" b="1" dirty="0"/>
              <a:t>Great Data </a:t>
            </a:r>
            <a:endParaRPr lang="en-US" sz="2400" dirty="0"/>
          </a:p>
          <a:p>
            <a:pPr>
              <a:spcBef>
                <a:spcPts val="0"/>
              </a:spcBef>
              <a:spcAft>
                <a:spcPts val="1800"/>
              </a:spcAft>
              <a:buFont typeface="Wingdings" charset="2"/>
              <a:buChar char="ü"/>
            </a:pPr>
            <a:r>
              <a:rPr lang="en-US" sz="2400" dirty="0"/>
              <a:t>Are founded on a </a:t>
            </a:r>
            <a:r>
              <a:rPr lang="en-US" sz="2400" b="1" dirty="0"/>
              <a:t>Regional Vision</a:t>
            </a:r>
          </a:p>
          <a:p>
            <a:pPr>
              <a:spcBef>
                <a:spcPts val="0"/>
              </a:spcBef>
              <a:spcAft>
                <a:spcPts val="1800"/>
              </a:spcAft>
              <a:buFont typeface="Wingdings" charset="2"/>
              <a:buChar char="ü"/>
            </a:pPr>
            <a:r>
              <a:rPr lang="en-US" sz="2400" dirty="0"/>
              <a:t>Are </a:t>
            </a:r>
            <a:r>
              <a:rPr lang="en-US" sz="2400" b="1" dirty="0"/>
              <a:t>Guided by Industry</a:t>
            </a:r>
          </a:p>
          <a:p>
            <a:pPr>
              <a:spcBef>
                <a:spcPts val="0"/>
              </a:spcBef>
              <a:spcAft>
                <a:spcPts val="1800"/>
              </a:spcAft>
              <a:buFont typeface="Wingdings" charset="2"/>
              <a:buChar char="ü"/>
            </a:pPr>
            <a:r>
              <a:rPr lang="en-US" sz="2400" dirty="0"/>
              <a:t>Lead to </a:t>
            </a:r>
            <a:r>
              <a:rPr lang="en-US" sz="2400" b="1" dirty="0"/>
              <a:t>Strategic Alignment</a:t>
            </a:r>
            <a:endParaRPr lang="en-US" sz="2400" dirty="0"/>
          </a:p>
          <a:p>
            <a:pPr>
              <a:spcBef>
                <a:spcPts val="0"/>
              </a:spcBef>
              <a:spcAft>
                <a:spcPts val="1800"/>
              </a:spcAft>
              <a:buFont typeface="Wingdings" charset="2"/>
              <a:buChar char="ü"/>
            </a:pPr>
            <a:r>
              <a:rPr lang="en-US" sz="2400" dirty="0"/>
              <a:t> </a:t>
            </a:r>
            <a:r>
              <a:rPr lang="en-US" sz="2400" b="1" dirty="0"/>
              <a:t>Transform how Services</a:t>
            </a:r>
            <a:r>
              <a:rPr lang="en-US" sz="2400" dirty="0"/>
              <a:t> (job seeker and employer) </a:t>
            </a:r>
            <a:r>
              <a:rPr lang="en-US" sz="2400" b="1" dirty="0"/>
              <a:t>are Delivered</a:t>
            </a:r>
            <a:endParaRPr lang="en-US" sz="2400" dirty="0"/>
          </a:p>
          <a:p>
            <a:pPr>
              <a:spcBef>
                <a:spcPts val="0"/>
              </a:spcBef>
              <a:spcAft>
                <a:spcPts val="1800"/>
              </a:spcAft>
              <a:buFont typeface="Wingdings" charset="2"/>
              <a:buChar char="ü"/>
            </a:pPr>
            <a:r>
              <a:rPr lang="en-US" sz="2400" dirty="0"/>
              <a:t>Are </a:t>
            </a:r>
            <a:r>
              <a:rPr lang="en-US" sz="2400" b="1" dirty="0"/>
              <a:t>Measured, Improved, and Sustained</a:t>
            </a:r>
            <a:endParaRPr lang="en-US" sz="2400" dirty="0"/>
          </a:p>
          <a:p>
            <a:pPr>
              <a:spcBef>
                <a:spcPts val="0"/>
              </a:spcBef>
              <a:spcAft>
                <a:spcPts val="2400"/>
              </a:spcAft>
            </a:pPr>
            <a:endParaRPr lang="en-US" sz="2400" dirty="0"/>
          </a:p>
        </p:txBody>
      </p:sp>
      <p:pic>
        <p:nvPicPr>
          <p:cNvPr id="6" name="Picture 5" descr="World-Class Sector Strategies2.png"/>
          <p:cNvPicPr>
            <a:picLocks noChangeAspect="1"/>
          </p:cNvPicPr>
          <p:nvPr/>
        </p:nvPicPr>
        <p:blipFill rotWithShape="1">
          <a:blip r:embed="rId3" cstate="print">
            <a:extLst>
              <a:ext uri="{28A0092B-C50C-407E-A947-70E740481C1C}">
                <a14:useLocalDpi xmlns:a14="http://schemas.microsoft.com/office/drawing/2010/main"/>
              </a:ext>
            </a:extLst>
          </a:blip>
          <a:srcRect r="11539" b="3846"/>
          <a:stretch/>
        </p:blipFill>
        <p:spPr>
          <a:xfrm>
            <a:off x="6357453" y="1422231"/>
            <a:ext cx="4296693" cy="4679215"/>
          </a:xfrm>
          <a:prstGeom prst="rect">
            <a:avLst/>
          </a:prstGeom>
        </p:spPr>
      </p:pic>
    </p:spTree>
    <p:extLst>
      <p:ext uri="{BB962C8B-B14F-4D97-AF65-F5344CB8AC3E}">
        <p14:creationId xmlns:p14="http://schemas.microsoft.com/office/powerpoint/2010/main" val="3381034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Autofit/>
          </a:bodyPr>
          <a:lstStyle/>
          <a:p>
            <a:r>
              <a:rPr lang="en-US" sz="4000" dirty="0"/>
              <a:t>Building Effective Employer Partnerships in the IT Sector</a:t>
            </a:r>
          </a:p>
        </p:txBody>
      </p:sp>
      <p:sp>
        <p:nvSpPr>
          <p:cNvPr id="6" name="Subtitle 5"/>
          <p:cNvSpPr>
            <a:spLocks noGrp="1"/>
          </p:cNvSpPr>
          <p:nvPr>
            <p:ph type="subTitle" idx="1"/>
          </p:nvPr>
        </p:nvSpPr>
        <p:spPr/>
        <p:txBody>
          <a:bodyPr/>
          <a:lstStyle/>
          <a:p>
            <a:endParaRPr lang="en-US" dirty="0"/>
          </a:p>
          <a:p>
            <a:r>
              <a:rPr lang="en-US" dirty="0"/>
              <a:t>Gretchen Koch</a:t>
            </a:r>
          </a:p>
          <a:p>
            <a:r>
              <a:rPr lang="en-US" dirty="0"/>
              <a:t>July 26, 2017</a:t>
            </a:r>
          </a:p>
        </p:txBody>
      </p:sp>
    </p:spTree>
    <p:extLst>
      <p:ext uri="{BB962C8B-B14F-4D97-AF65-F5344CB8AC3E}">
        <p14:creationId xmlns:p14="http://schemas.microsoft.com/office/powerpoint/2010/main" val="2550233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9431" y="686107"/>
            <a:ext cx="4123931" cy="5461352"/>
          </a:xfrm>
        </p:spPr>
        <p:txBody>
          <a:bodyPr/>
          <a:lstStyle/>
          <a:p>
            <a:pPr marL="0" indent="0" algn="just">
              <a:buNone/>
            </a:pPr>
            <a:r>
              <a:rPr lang="en-US" sz="1400" b="1" dirty="0">
                <a:solidFill>
                  <a:schemeClr val="tx1">
                    <a:lumMod val="75000"/>
                    <a:lumOff val="25000"/>
                  </a:schemeClr>
                </a:solidFill>
              </a:rPr>
              <a:t>Job Postings</a:t>
            </a:r>
            <a:endParaRPr lang="en-US" sz="1400" dirty="0">
              <a:solidFill>
                <a:schemeClr val="tx1">
                  <a:lumMod val="75000"/>
                  <a:lumOff val="25000"/>
                </a:schemeClr>
              </a:solidFill>
            </a:endParaRPr>
          </a:p>
          <a:p>
            <a:pPr marL="171450" indent="-171450" algn="just">
              <a:buFont typeface="Arial"/>
              <a:buChar char="•"/>
            </a:pPr>
            <a:r>
              <a:rPr lang="en-US" sz="1100" dirty="0">
                <a:solidFill>
                  <a:schemeClr val="tx1">
                    <a:lumMod val="75000"/>
                    <a:lumOff val="25000"/>
                  </a:schemeClr>
                </a:solidFill>
              </a:rPr>
              <a:t>During Q1 2017 there were nearly 550,000 core IT job postings in the US, according to Burning Glass Technologies Labor Insights.</a:t>
            </a:r>
          </a:p>
          <a:p>
            <a:pPr marL="171450" indent="-171450" algn="just">
              <a:buFont typeface="Arial"/>
              <a:buChar char="•"/>
            </a:pPr>
            <a:r>
              <a:rPr lang="en-US" sz="1100" dirty="0">
                <a:solidFill>
                  <a:schemeClr val="tx1">
                    <a:lumMod val="75000"/>
                    <a:lumOff val="25000"/>
                  </a:schemeClr>
                </a:solidFill>
              </a:rPr>
              <a:t>In comparison to the entire US job market, there were 6.3m total postings for the same Q1 2017 time period. IT postings represent 9% of all job postings in Q1 (same as Q4 2016). </a:t>
            </a:r>
          </a:p>
          <a:p>
            <a:pPr marL="171450" indent="-171450" algn="just">
              <a:buFont typeface="Arial"/>
              <a:buChar char="•"/>
            </a:pPr>
            <a:r>
              <a:rPr lang="en-US" sz="1100" dirty="0">
                <a:solidFill>
                  <a:schemeClr val="tx1">
                    <a:lumMod val="75000"/>
                    <a:lumOff val="25000"/>
                  </a:schemeClr>
                </a:solidFill>
              </a:rPr>
              <a:t>IT postings have decreased by 29% over the same Q1 last year--during the highs of early 2016 continued from 2015. However, IT ads are back on the upswing from last quarter (+9% over Q4). Note: not all postings translate to a hire. It’s important to also consider net separations (job loss) and net hires (job gains) to fully understand the IT jobs landscape.</a:t>
            </a:r>
          </a:p>
          <a:p>
            <a:pPr marL="0" indent="0" algn="just">
              <a:buNone/>
            </a:pPr>
            <a:r>
              <a:rPr lang="en-US" sz="1400" b="1" dirty="0">
                <a:solidFill>
                  <a:schemeClr val="tx1">
                    <a:lumMod val="75000"/>
                    <a:lumOff val="25000"/>
                  </a:schemeClr>
                </a:solidFill>
              </a:rPr>
              <a:t>Employment / Unemployment</a:t>
            </a:r>
            <a:endParaRPr lang="en-US" sz="1400" dirty="0">
              <a:solidFill>
                <a:schemeClr val="tx1">
                  <a:lumMod val="75000"/>
                  <a:lumOff val="25000"/>
                </a:schemeClr>
              </a:solidFill>
            </a:endParaRPr>
          </a:p>
          <a:p>
            <a:pPr marL="171450" indent="-171450" algn="just">
              <a:buFont typeface="Arial"/>
              <a:buChar char="•"/>
            </a:pPr>
            <a:r>
              <a:rPr lang="en-US" sz="1100" dirty="0">
                <a:solidFill>
                  <a:schemeClr val="tx1">
                    <a:lumMod val="75000"/>
                    <a:lumOff val="25000"/>
                  </a:schemeClr>
                </a:solidFill>
              </a:rPr>
              <a:t>According to the Bureau of Labor Statistics (BLS), the U.S. unemployment rate for March 2017 declined to 4.5 percent (also down from 5.0 percent one year ago March 2016). </a:t>
            </a:r>
          </a:p>
          <a:p>
            <a:pPr marL="171450" indent="-171450" algn="just">
              <a:buFont typeface="Arial"/>
              <a:buChar char="•"/>
            </a:pPr>
            <a:r>
              <a:rPr lang="en-US" sz="1100" dirty="0">
                <a:solidFill>
                  <a:schemeClr val="tx1">
                    <a:lumMod val="75000"/>
                    <a:lumOff val="25000"/>
                  </a:schemeClr>
                </a:solidFill>
              </a:rPr>
              <a:t>Compared to the national unemployment rate, the rate for computer related occupations remains low at 2.1 percent for March (and lower than 2.4 percent March last year). The rate is now lower for Women (1.6 percent) vs. Men (2.2 percent) in March 2017.</a:t>
            </a:r>
          </a:p>
          <a:p>
            <a:pPr marL="171450" indent="-171450" algn="just">
              <a:buFont typeface="Arial"/>
              <a:buChar char="•"/>
            </a:pPr>
            <a:r>
              <a:rPr lang="en-US" sz="1100" dirty="0">
                <a:solidFill>
                  <a:schemeClr val="tx1">
                    <a:lumMod val="75000"/>
                    <a:lumOff val="25000"/>
                  </a:schemeClr>
                </a:solidFill>
              </a:rPr>
              <a:t>An estimated 5.7 million job openings existed the last business day of February versus 7.2 million* unemployed people looking for work. The hires rate (3.6%) and separations rate (3.5%) changed little in February. Over the 12 months ending February 2017, hires totaled 63.0m &amp; separations totaled 60.6m, yielding a net employment gain of 2.4m.</a:t>
            </a:r>
          </a:p>
          <a:p>
            <a:pPr algn="just"/>
            <a:endParaRPr lang="en-US" sz="1200" dirty="0">
              <a:solidFill>
                <a:schemeClr val="tx1">
                  <a:lumMod val="75000"/>
                  <a:lumOff val="25000"/>
                </a:schemeClr>
              </a:solidFill>
            </a:endParaRPr>
          </a:p>
          <a:p>
            <a:pPr marL="0" indent="0" algn="just">
              <a:buNone/>
            </a:pPr>
            <a:endParaRPr lang="en-US" sz="1200" dirty="0">
              <a:solidFill>
                <a:schemeClr val="tx1">
                  <a:lumMod val="75000"/>
                  <a:lumOff val="25000"/>
                </a:schemeClr>
              </a:solidFill>
            </a:endParaRPr>
          </a:p>
        </p:txBody>
      </p:sp>
      <p:graphicFrame>
        <p:nvGraphicFramePr>
          <p:cNvPr id="6" name="Chart 5"/>
          <p:cNvGraphicFramePr/>
          <p:nvPr>
            <p:extLst/>
          </p:nvPr>
        </p:nvGraphicFramePr>
        <p:xfrm>
          <a:off x="6023376" y="1143865"/>
          <a:ext cx="4644624" cy="497148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6645162" y="858378"/>
            <a:ext cx="3574627" cy="307777"/>
          </a:xfrm>
          <a:prstGeom prst="rect">
            <a:avLst/>
          </a:prstGeom>
          <a:noFill/>
        </p:spPr>
        <p:txBody>
          <a:bodyPr wrap="square" rtlCol="0">
            <a:spAutoFit/>
          </a:bodyPr>
          <a:lstStyle/>
          <a:p>
            <a:pPr algn="ctr" defTabSz="457200"/>
            <a:r>
              <a:rPr lang="en-US" sz="1400" b="1" dirty="0">
                <a:solidFill>
                  <a:prstClr val="black">
                    <a:lumMod val="75000"/>
                    <a:lumOff val="25000"/>
                  </a:prstClr>
                </a:solidFill>
                <a:latin typeface="Calibri"/>
              </a:rPr>
              <a:t>Quarterly Number of Core IT Job Postings</a:t>
            </a:r>
          </a:p>
        </p:txBody>
      </p:sp>
      <p:sp>
        <p:nvSpPr>
          <p:cNvPr id="2" name="Title 1"/>
          <p:cNvSpPr>
            <a:spLocks noGrp="1"/>
          </p:cNvSpPr>
          <p:nvPr>
            <p:ph type="title"/>
          </p:nvPr>
        </p:nvSpPr>
        <p:spPr>
          <a:xfrm>
            <a:off x="1862667" y="-119637"/>
            <a:ext cx="8229600" cy="1143000"/>
          </a:xfrm>
          <a:noFill/>
        </p:spPr>
        <p:txBody>
          <a:bodyPr/>
          <a:lstStyle/>
          <a:p>
            <a:r>
              <a:rPr lang="en-US" dirty="0"/>
              <a:t>Key Summary Points</a:t>
            </a:r>
          </a:p>
        </p:txBody>
      </p:sp>
      <p:sp>
        <p:nvSpPr>
          <p:cNvPr id="8" name="Slide Number Placeholder 5"/>
          <p:cNvSpPr txBox="1">
            <a:spLocks/>
          </p:cNvSpPr>
          <p:nvPr/>
        </p:nvSpPr>
        <p:spPr>
          <a:xfrm>
            <a:off x="5219840" y="6356351"/>
            <a:ext cx="4999948"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latin typeface="Calibri"/>
              </a:rPr>
              <a:t>Source: Burning Glass Technologies Labor Insights, April 2017</a:t>
            </a:r>
          </a:p>
        </p:txBody>
      </p:sp>
      <p:sp>
        <p:nvSpPr>
          <p:cNvPr id="9" name="Slide Number Placeholder 5"/>
          <p:cNvSpPr txBox="1">
            <a:spLocks/>
          </p:cNvSpPr>
          <p:nvPr/>
        </p:nvSpPr>
        <p:spPr>
          <a:xfrm>
            <a:off x="2934861" y="6377912"/>
            <a:ext cx="3853712"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900" dirty="0">
                <a:solidFill>
                  <a:prstClr val="black">
                    <a:lumMod val="75000"/>
                    <a:lumOff val="25000"/>
                  </a:prstClr>
                </a:solidFill>
                <a:latin typeface="Calibri"/>
              </a:rPr>
              <a:t>*Note: this excludes the segment of discouraged workers that have stopped </a:t>
            </a:r>
          </a:p>
          <a:p>
            <a:pPr algn="l"/>
            <a:r>
              <a:rPr lang="en-US" sz="900" dirty="0">
                <a:solidFill>
                  <a:prstClr val="black">
                    <a:lumMod val="75000"/>
                    <a:lumOff val="25000"/>
                  </a:prstClr>
                </a:solidFill>
                <a:latin typeface="Calibri"/>
              </a:rPr>
              <a:t>looking for work and thereby not counted in official unemployment statistics. </a:t>
            </a:r>
          </a:p>
        </p:txBody>
      </p:sp>
    </p:spTree>
    <p:extLst>
      <p:ext uri="{BB962C8B-B14F-4D97-AF65-F5344CB8AC3E}">
        <p14:creationId xmlns:p14="http://schemas.microsoft.com/office/powerpoint/2010/main" val="2196859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nvPr>
        </p:nvGraphicFramePr>
        <p:xfrm>
          <a:off x="1735674" y="961662"/>
          <a:ext cx="8784592" cy="5163503"/>
        </p:xfrm>
        <a:graphic>
          <a:graphicData uri="http://schemas.openxmlformats.org/drawingml/2006/table">
            <a:tbl>
              <a:tblPr/>
              <a:tblGrid>
                <a:gridCol w="1127063">
                  <a:extLst>
                    <a:ext uri="{9D8B030D-6E8A-4147-A177-3AD203B41FA5}">
                      <a16:colId xmlns:a16="http://schemas.microsoft.com/office/drawing/2014/main" val="20000"/>
                    </a:ext>
                  </a:extLst>
                </a:gridCol>
                <a:gridCol w="3820994">
                  <a:extLst>
                    <a:ext uri="{9D8B030D-6E8A-4147-A177-3AD203B41FA5}">
                      <a16:colId xmlns:a16="http://schemas.microsoft.com/office/drawing/2014/main" val="20001"/>
                    </a:ext>
                  </a:extLst>
                </a:gridCol>
                <a:gridCol w="1014178">
                  <a:extLst>
                    <a:ext uri="{9D8B030D-6E8A-4147-A177-3AD203B41FA5}">
                      <a16:colId xmlns:a16="http://schemas.microsoft.com/office/drawing/2014/main" val="20002"/>
                    </a:ext>
                  </a:extLst>
                </a:gridCol>
                <a:gridCol w="1023105">
                  <a:extLst>
                    <a:ext uri="{9D8B030D-6E8A-4147-A177-3AD203B41FA5}">
                      <a16:colId xmlns:a16="http://schemas.microsoft.com/office/drawing/2014/main" val="20003"/>
                    </a:ext>
                  </a:extLst>
                </a:gridCol>
                <a:gridCol w="899626">
                  <a:extLst>
                    <a:ext uri="{9D8B030D-6E8A-4147-A177-3AD203B41FA5}">
                      <a16:colId xmlns:a16="http://schemas.microsoft.com/office/drawing/2014/main" val="20004"/>
                    </a:ext>
                  </a:extLst>
                </a:gridCol>
                <a:gridCol w="899626">
                  <a:extLst>
                    <a:ext uri="{9D8B030D-6E8A-4147-A177-3AD203B41FA5}">
                      <a16:colId xmlns:a16="http://schemas.microsoft.com/office/drawing/2014/main" val="20005"/>
                    </a:ext>
                  </a:extLst>
                </a:gridCol>
              </a:tblGrid>
              <a:tr h="489567">
                <a:tc>
                  <a:txBody>
                    <a:bodyPr/>
                    <a:lstStyle/>
                    <a:p>
                      <a:pPr algn="l" fontAlgn="b"/>
                      <a:r>
                        <a:rPr lang="en-US" sz="1400" b="1" u="none" strike="noStrike" dirty="0">
                          <a:solidFill>
                            <a:schemeClr val="bg1"/>
                          </a:solidFill>
                          <a:effectLst/>
                        </a:rPr>
                        <a:t>ONET Code</a:t>
                      </a:r>
                      <a:endParaRPr lang="en-US" sz="1400" b="1" i="0" u="none" strike="noStrike" dirty="0">
                        <a:solidFill>
                          <a:schemeClr val="bg1"/>
                        </a:solidFill>
                        <a:effectLst/>
                        <a:latin typeface="Calibri"/>
                      </a:endParaRPr>
                    </a:p>
                  </a:txBody>
                  <a:tcPr marR="0" marT="0" anchor="b">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solidFill>
                      <a:schemeClr val="tx2">
                        <a:lumMod val="60000"/>
                        <a:lumOff val="40000"/>
                      </a:schemeClr>
                    </a:solidFill>
                  </a:tcPr>
                </a:tc>
                <a:tc>
                  <a:txBody>
                    <a:bodyPr/>
                    <a:lstStyle/>
                    <a:p>
                      <a:pPr algn="l" fontAlgn="b"/>
                      <a:r>
                        <a:rPr lang="en-US" sz="1400" b="1" u="none" strike="noStrike" dirty="0">
                          <a:solidFill>
                            <a:schemeClr val="bg1"/>
                          </a:solidFill>
                          <a:effectLst/>
                        </a:rPr>
                        <a:t>Core IT Occupations </a:t>
                      </a:r>
                      <a:endParaRPr lang="en-US" sz="1400" b="1" i="0" u="none" strike="noStrike" dirty="0">
                        <a:solidFill>
                          <a:schemeClr val="bg1"/>
                        </a:solidFill>
                        <a:effectLst/>
                        <a:latin typeface="Calibri"/>
                      </a:endParaRPr>
                    </a:p>
                  </a:txBody>
                  <a:tcPr marR="0" marT="0" anchor="b">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solidFill>
                      <a:schemeClr val="tx2">
                        <a:lumMod val="60000"/>
                        <a:lumOff val="40000"/>
                      </a:schemeClr>
                    </a:solidFill>
                  </a:tcPr>
                </a:tc>
                <a:tc>
                  <a:txBody>
                    <a:bodyPr/>
                    <a:lstStyle/>
                    <a:p>
                      <a:pPr algn="ctr" fontAlgn="b"/>
                      <a:r>
                        <a:rPr lang="en-US" sz="1400" b="1" i="0" u="none" strike="noStrike" baseline="0" dirty="0">
                          <a:solidFill>
                            <a:schemeClr val="bg1"/>
                          </a:solidFill>
                          <a:effectLst/>
                          <a:latin typeface="Calibri"/>
                        </a:rPr>
                        <a:t># Postings</a:t>
                      </a:r>
                    </a:p>
                    <a:p>
                      <a:pPr algn="ctr" fontAlgn="b"/>
                      <a:r>
                        <a:rPr lang="en-US" sz="1400" b="1" i="0" u="none" strike="noStrike" baseline="0" dirty="0">
                          <a:solidFill>
                            <a:schemeClr val="bg1"/>
                          </a:solidFill>
                          <a:effectLst/>
                          <a:latin typeface="Calibri"/>
                        </a:rPr>
                        <a:t>Q1 2017</a:t>
                      </a:r>
                      <a:endParaRPr lang="en-US" sz="1400" b="1" i="0" u="none" strike="noStrike" dirty="0">
                        <a:solidFill>
                          <a:schemeClr val="bg1"/>
                        </a:solidFill>
                        <a:effectLst/>
                        <a:latin typeface="Calibri"/>
                      </a:endParaRPr>
                    </a:p>
                  </a:txBody>
                  <a:tcPr marR="0" marT="0" anchor="b">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solidFill>
                      <a:schemeClr val="tx2">
                        <a:lumMod val="60000"/>
                        <a:lumOff val="40000"/>
                      </a:schemeClr>
                    </a:solidFill>
                  </a:tcPr>
                </a:tc>
                <a:tc>
                  <a:txBody>
                    <a:bodyPr/>
                    <a:lstStyle/>
                    <a:p>
                      <a:pPr algn="ctr" fontAlgn="b"/>
                      <a:r>
                        <a:rPr lang="en-US" sz="1400" b="1" i="0" u="none" strike="noStrike" dirty="0">
                          <a:solidFill>
                            <a:schemeClr val="bg1"/>
                          </a:solidFill>
                          <a:effectLst/>
                          <a:latin typeface="+mn-lt"/>
                        </a:rPr>
                        <a:t># Postings</a:t>
                      </a:r>
                    </a:p>
                    <a:p>
                      <a:pPr algn="ctr" fontAlgn="b"/>
                      <a:r>
                        <a:rPr lang="en-US" sz="1400" b="1" i="0" u="none" strike="noStrike" dirty="0">
                          <a:solidFill>
                            <a:schemeClr val="bg1"/>
                          </a:solidFill>
                          <a:effectLst/>
                          <a:latin typeface="+mn-lt"/>
                        </a:rPr>
                        <a:t> Q1</a:t>
                      </a:r>
                      <a:r>
                        <a:rPr lang="en-US" sz="1400" b="1" i="0" u="none" strike="noStrike" baseline="0" dirty="0">
                          <a:solidFill>
                            <a:schemeClr val="bg1"/>
                          </a:solidFill>
                          <a:effectLst/>
                          <a:latin typeface="+mn-lt"/>
                        </a:rPr>
                        <a:t> </a:t>
                      </a:r>
                      <a:r>
                        <a:rPr lang="en-US" sz="1400" b="1" i="0" u="none" strike="noStrike" dirty="0">
                          <a:solidFill>
                            <a:schemeClr val="bg1"/>
                          </a:solidFill>
                          <a:effectLst/>
                          <a:latin typeface="+mn-lt"/>
                        </a:rPr>
                        <a:t>2016</a:t>
                      </a:r>
                    </a:p>
                  </a:txBody>
                  <a:tcPr marR="0" marT="0" anchor="b">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solidFill>
                      <a:schemeClr val="tx2">
                        <a:lumMod val="60000"/>
                        <a:lumOff val="40000"/>
                      </a:schemeClr>
                    </a:solidFill>
                  </a:tcPr>
                </a:tc>
                <a:tc>
                  <a:txBody>
                    <a:bodyPr/>
                    <a:lstStyle/>
                    <a:p>
                      <a:pPr algn="ctr" fontAlgn="b"/>
                      <a:r>
                        <a:rPr lang="en-US" sz="1400" b="1" i="0" u="none" strike="noStrike" dirty="0">
                          <a:solidFill>
                            <a:schemeClr val="bg1"/>
                          </a:solidFill>
                          <a:effectLst/>
                          <a:latin typeface="+mn-lt"/>
                        </a:rPr>
                        <a:t># Change</a:t>
                      </a:r>
                    </a:p>
                  </a:txBody>
                  <a:tcPr marR="0" marT="0" anchor="b">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solidFill>
                      <a:schemeClr val="tx2">
                        <a:lumMod val="60000"/>
                        <a:lumOff val="40000"/>
                      </a:schemeClr>
                    </a:solidFill>
                  </a:tcPr>
                </a:tc>
                <a:tc>
                  <a:txBody>
                    <a:bodyPr/>
                    <a:lstStyle/>
                    <a:p>
                      <a:pPr algn="ctr" fontAlgn="b"/>
                      <a:r>
                        <a:rPr lang="en-US" sz="1400" b="1" i="0" u="none" strike="noStrike" dirty="0">
                          <a:solidFill>
                            <a:schemeClr val="bg1"/>
                          </a:solidFill>
                          <a:effectLst/>
                          <a:latin typeface="+mn-lt"/>
                        </a:rPr>
                        <a:t>% Change</a:t>
                      </a:r>
                    </a:p>
                  </a:txBody>
                  <a:tcPr marR="0" marT="0" anchor="b">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0000"/>
                  </a:ext>
                </a:extLst>
              </a:tr>
              <a:tr h="261696">
                <a:tc>
                  <a:txBody>
                    <a:bodyPr/>
                    <a:lstStyle/>
                    <a:p>
                      <a:pPr algn="l" fontAlgn="t"/>
                      <a:r>
                        <a:rPr lang="en-US" sz="1200" b="0" i="0" u="none" strike="noStrike" dirty="0">
                          <a:solidFill>
                            <a:schemeClr val="tx1">
                              <a:lumMod val="75000"/>
                              <a:lumOff val="25000"/>
                            </a:schemeClr>
                          </a:solidFill>
                          <a:effectLst/>
                          <a:latin typeface="Calibri"/>
                        </a:rPr>
                        <a:t>11-3021.00</a:t>
                      </a:r>
                    </a:p>
                  </a:txBody>
                  <a:tcPr marR="12700" marT="9144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l" fontAlgn="t"/>
                      <a:r>
                        <a:rPr lang="en-US" sz="1200" b="0" i="0" u="none" strike="noStrike" dirty="0">
                          <a:solidFill>
                            <a:schemeClr val="tx1">
                              <a:lumMod val="75000"/>
                              <a:lumOff val="25000"/>
                            </a:schemeClr>
                          </a:solidFill>
                          <a:effectLst/>
                          <a:latin typeface="Calibri"/>
                        </a:rPr>
                        <a:t>Computer &amp; Information Systems Managers</a:t>
                      </a:r>
                    </a:p>
                  </a:txBody>
                  <a:tcPr marR="12700" marT="9144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5,761</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8,484</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-2,723</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-32%</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extLst>
                  <a:ext uri="{0D108BD9-81ED-4DB2-BD59-A6C34878D82A}">
                    <a16:rowId xmlns:a16="http://schemas.microsoft.com/office/drawing/2014/main" val="10001"/>
                  </a:ext>
                </a:extLst>
              </a:tr>
              <a:tr h="261696">
                <a:tc>
                  <a:txBody>
                    <a:bodyPr/>
                    <a:lstStyle/>
                    <a:p>
                      <a:pPr algn="l" fontAlgn="t"/>
                      <a:r>
                        <a:rPr lang="en-US" sz="1200" b="0" i="0" u="none" strike="noStrike" dirty="0">
                          <a:solidFill>
                            <a:schemeClr val="tx1">
                              <a:lumMod val="75000"/>
                              <a:lumOff val="25000"/>
                            </a:schemeClr>
                          </a:solidFill>
                          <a:effectLst/>
                          <a:latin typeface="Calibri"/>
                        </a:rPr>
                        <a:t>15-1111.00</a:t>
                      </a:r>
                    </a:p>
                  </a:txBody>
                  <a:tcPr marR="12700" marT="9144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l" fontAlgn="t"/>
                      <a:r>
                        <a:rPr lang="en-US" sz="1200" b="0" i="0" u="none" strike="noStrike" dirty="0">
                          <a:solidFill>
                            <a:schemeClr val="tx1">
                              <a:lumMod val="75000"/>
                              <a:lumOff val="25000"/>
                            </a:schemeClr>
                          </a:solidFill>
                          <a:effectLst/>
                          <a:latin typeface="Calibri"/>
                        </a:rPr>
                        <a:t>Computer &amp; Information Research Scientists</a:t>
                      </a:r>
                    </a:p>
                  </a:txBody>
                  <a:tcPr marR="12700" marT="9144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4,934</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5,950</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-1,016</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-17%</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extLst>
                  <a:ext uri="{0D108BD9-81ED-4DB2-BD59-A6C34878D82A}">
                    <a16:rowId xmlns:a16="http://schemas.microsoft.com/office/drawing/2014/main" val="10002"/>
                  </a:ext>
                </a:extLst>
              </a:tr>
              <a:tr h="261696">
                <a:tc>
                  <a:txBody>
                    <a:bodyPr/>
                    <a:lstStyle/>
                    <a:p>
                      <a:pPr algn="l" fontAlgn="t"/>
                      <a:r>
                        <a:rPr lang="en-US" sz="1200" b="0" i="0" u="none" strike="noStrike" dirty="0">
                          <a:solidFill>
                            <a:schemeClr val="tx1">
                              <a:lumMod val="75000"/>
                              <a:lumOff val="25000"/>
                            </a:schemeClr>
                          </a:solidFill>
                          <a:effectLst/>
                          <a:latin typeface="Calibri"/>
                        </a:rPr>
                        <a:t>15-1121.00-.01</a:t>
                      </a:r>
                    </a:p>
                  </a:txBody>
                  <a:tcPr marR="12700" marT="9144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l" fontAlgn="t"/>
                      <a:r>
                        <a:rPr lang="en-US" sz="1200" b="0" i="0" u="none" strike="noStrike" dirty="0">
                          <a:solidFill>
                            <a:schemeClr val="tx1">
                              <a:lumMod val="75000"/>
                              <a:lumOff val="25000"/>
                            </a:schemeClr>
                          </a:solidFill>
                          <a:effectLst/>
                          <a:latin typeface="Calibri"/>
                        </a:rPr>
                        <a:t>Computer Systems Analysts &amp; Informatics Specialists</a:t>
                      </a:r>
                    </a:p>
                  </a:txBody>
                  <a:tcPr marR="12700" marT="9144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39,078</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51,898</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-12,820</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-25%</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extLst>
                  <a:ext uri="{0D108BD9-81ED-4DB2-BD59-A6C34878D82A}">
                    <a16:rowId xmlns:a16="http://schemas.microsoft.com/office/drawing/2014/main" val="10003"/>
                  </a:ext>
                </a:extLst>
              </a:tr>
              <a:tr h="261696">
                <a:tc>
                  <a:txBody>
                    <a:bodyPr/>
                    <a:lstStyle/>
                    <a:p>
                      <a:pPr algn="l" fontAlgn="t"/>
                      <a:r>
                        <a:rPr lang="en-US" sz="1200" b="0" i="0" u="none" strike="noStrike" dirty="0">
                          <a:solidFill>
                            <a:schemeClr val="tx1">
                              <a:lumMod val="75000"/>
                              <a:lumOff val="25000"/>
                            </a:schemeClr>
                          </a:solidFill>
                          <a:effectLst/>
                          <a:latin typeface="Calibri"/>
                        </a:rPr>
                        <a:t>15-1122.00</a:t>
                      </a:r>
                    </a:p>
                  </a:txBody>
                  <a:tcPr marR="12700" marT="9144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l" fontAlgn="t"/>
                      <a:r>
                        <a:rPr lang="en-US" sz="1200" b="0" i="0" u="none" strike="noStrike" dirty="0">
                          <a:solidFill>
                            <a:schemeClr val="tx1">
                              <a:lumMod val="75000"/>
                              <a:lumOff val="25000"/>
                            </a:schemeClr>
                          </a:solidFill>
                          <a:effectLst/>
                          <a:latin typeface="Calibri"/>
                        </a:rPr>
                        <a:t>Information Security Analysts</a:t>
                      </a:r>
                    </a:p>
                  </a:txBody>
                  <a:tcPr marR="12700" marT="9144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24,447</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31,691</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-7,244</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-23%</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extLst>
                  <a:ext uri="{0D108BD9-81ED-4DB2-BD59-A6C34878D82A}">
                    <a16:rowId xmlns:a16="http://schemas.microsoft.com/office/drawing/2014/main" val="10004"/>
                  </a:ext>
                </a:extLst>
              </a:tr>
              <a:tr h="261696">
                <a:tc>
                  <a:txBody>
                    <a:bodyPr/>
                    <a:lstStyle/>
                    <a:p>
                      <a:pPr algn="l" fontAlgn="t"/>
                      <a:r>
                        <a:rPr lang="en-US" sz="1200" b="0" i="0" u="none" strike="noStrike" dirty="0">
                          <a:solidFill>
                            <a:schemeClr val="tx1">
                              <a:lumMod val="75000"/>
                              <a:lumOff val="25000"/>
                            </a:schemeClr>
                          </a:solidFill>
                          <a:effectLst/>
                          <a:latin typeface="Calibri"/>
                        </a:rPr>
                        <a:t>15-1131.00</a:t>
                      </a:r>
                    </a:p>
                  </a:txBody>
                  <a:tcPr marR="12700" marT="9144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l" fontAlgn="t"/>
                      <a:r>
                        <a:rPr lang="en-US" sz="1200" b="0" i="0" u="none" strike="noStrike" dirty="0">
                          <a:solidFill>
                            <a:schemeClr val="tx1">
                              <a:lumMod val="75000"/>
                              <a:lumOff val="25000"/>
                            </a:schemeClr>
                          </a:solidFill>
                          <a:effectLst/>
                          <a:latin typeface="Calibri"/>
                        </a:rPr>
                        <a:t>Computer Programmers</a:t>
                      </a:r>
                    </a:p>
                  </a:txBody>
                  <a:tcPr marR="12700" marT="9144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14,114</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19,909</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-5,795</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-29%</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extLst>
                  <a:ext uri="{0D108BD9-81ED-4DB2-BD59-A6C34878D82A}">
                    <a16:rowId xmlns:a16="http://schemas.microsoft.com/office/drawing/2014/main" val="10005"/>
                  </a:ext>
                </a:extLst>
              </a:tr>
              <a:tr h="261696">
                <a:tc>
                  <a:txBody>
                    <a:bodyPr/>
                    <a:lstStyle/>
                    <a:p>
                      <a:pPr algn="l" fontAlgn="t"/>
                      <a:r>
                        <a:rPr lang="en-US" sz="1200" b="0" i="0" u="none" strike="noStrike" dirty="0">
                          <a:solidFill>
                            <a:schemeClr val="tx1">
                              <a:lumMod val="75000"/>
                              <a:lumOff val="25000"/>
                            </a:schemeClr>
                          </a:solidFill>
                          <a:effectLst/>
                          <a:latin typeface="Calibri"/>
                        </a:rPr>
                        <a:t>15-1132.00</a:t>
                      </a:r>
                    </a:p>
                  </a:txBody>
                  <a:tcPr marR="12700" marT="9144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l" fontAlgn="t"/>
                      <a:r>
                        <a:rPr lang="en-US" sz="1200" b="0" i="0" u="none" strike="noStrike" dirty="0">
                          <a:solidFill>
                            <a:schemeClr val="tx1">
                              <a:lumMod val="75000"/>
                              <a:lumOff val="25000"/>
                            </a:schemeClr>
                          </a:solidFill>
                          <a:effectLst/>
                          <a:latin typeface="Calibri"/>
                        </a:rPr>
                        <a:t>Software Developers, Applications</a:t>
                      </a:r>
                    </a:p>
                  </a:txBody>
                  <a:tcPr marR="12700" marT="9144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156,490</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219,903</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-63,413</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-29%</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extLst>
                  <a:ext uri="{0D108BD9-81ED-4DB2-BD59-A6C34878D82A}">
                    <a16:rowId xmlns:a16="http://schemas.microsoft.com/office/drawing/2014/main" val="10006"/>
                  </a:ext>
                </a:extLst>
              </a:tr>
              <a:tr h="261696">
                <a:tc>
                  <a:txBody>
                    <a:bodyPr/>
                    <a:lstStyle/>
                    <a:p>
                      <a:pPr algn="l" fontAlgn="t"/>
                      <a:r>
                        <a:rPr lang="en-US" sz="1200" b="0" i="0" u="none" strike="noStrike" dirty="0">
                          <a:solidFill>
                            <a:schemeClr val="tx1">
                              <a:lumMod val="75000"/>
                              <a:lumOff val="25000"/>
                            </a:schemeClr>
                          </a:solidFill>
                          <a:effectLst/>
                          <a:latin typeface="Calibri"/>
                        </a:rPr>
                        <a:t>15-1133.00</a:t>
                      </a:r>
                    </a:p>
                  </a:txBody>
                  <a:tcPr marR="12700" marT="9144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l" fontAlgn="t"/>
                      <a:r>
                        <a:rPr lang="en-US" sz="1200" b="0" i="0" u="none" strike="noStrike" dirty="0">
                          <a:solidFill>
                            <a:schemeClr val="tx1">
                              <a:lumMod val="75000"/>
                              <a:lumOff val="25000"/>
                            </a:schemeClr>
                          </a:solidFill>
                          <a:effectLst/>
                          <a:latin typeface="Calibri"/>
                        </a:rPr>
                        <a:t>Software Developers, Systems Software</a:t>
                      </a:r>
                    </a:p>
                  </a:txBody>
                  <a:tcPr marR="12700" marT="9144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2,206</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3,425</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-1,219</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-36%</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extLst>
                  <a:ext uri="{0D108BD9-81ED-4DB2-BD59-A6C34878D82A}">
                    <a16:rowId xmlns:a16="http://schemas.microsoft.com/office/drawing/2014/main" val="10007"/>
                  </a:ext>
                </a:extLst>
              </a:tr>
              <a:tr h="261696">
                <a:tc>
                  <a:txBody>
                    <a:bodyPr/>
                    <a:lstStyle/>
                    <a:p>
                      <a:pPr algn="l" fontAlgn="t"/>
                      <a:r>
                        <a:rPr lang="en-US" sz="1200" b="0" i="0" u="none" strike="noStrike" dirty="0">
                          <a:solidFill>
                            <a:schemeClr val="tx1">
                              <a:lumMod val="75000"/>
                              <a:lumOff val="25000"/>
                            </a:schemeClr>
                          </a:solidFill>
                          <a:effectLst/>
                          <a:latin typeface="Calibri"/>
                        </a:rPr>
                        <a:t>15-1134.00</a:t>
                      </a:r>
                    </a:p>
                  </a:txBody>
                  <a:tcPr marR="12700" marT="9144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l" fontAlgn="t"/>
                      <a:r>
                        <a:rPr lang="en-US" sz="1200" b="0" i="0" u="none" strike="noStrike" dirty="0">
                          <a:solidFill>
                            <a:schemeClr val="tx1">
                              <a:lumMod val="75000"/>
                              <a:lumOff val="25000"/>
                            </a:schemeClr>
                          </a:solidFill>
                          <a:effectLst/>
                          <a:latin typeface="Calibri"/>
                        </a:rPr>
                        <a:t>Web Developers</a:t>
                      </a:r>
                    </a:p>
                  </a:txBody>
                  <a:tcPr marR="12700" marT="9144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33,086</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59,475</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-26,389</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-44%</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extLst>
                  <a:ext uri="{0D108BD9-81ED-4DB2-BD59-A6C34878D82A}">
                    <a16:rowId xmlns:a16="http://schemas.microsoft.com/office/drawing/2014/main" val="10008"/>
                  </a:ext>
                </a:extLst>
              </a:tr>
              <a:tr h="261696">
                <a:tc>
                  <a:txBody>
                    <a:bodyPr/>
                    <a:lstStyle/>
                    <a:p>
                      <a:pPr algn="l" fontAlgn="t"/>
                      <a:r>
                        <a:rPr lang="en-US" sz="1200" b="0" i="0" u="none" strike="noStrike" dirty="0">
                          <a:solidFill>
                            <a:schemeClr val="tx1">
                              <a:lumMod val="75000"/>
                              <a:lumOff val="25000"/>
                            </a:schemeClr>
                          </a:solidFill>
                          <a:effectLst/>
                          <a:latin typeface="Calibri"/>
                        </a:rPr>
                        <a:t>15-1141.00</a:t>
                      </a:r>
                    </a:p>
                  </a:txBody>
                  <a:tcPr marR="12700" marT="9144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l" fontAlgn="t"/>
                      <a:r>
                        <a:rPr lang="en-US" sz="1200" b="0" i="0" u="none" strike="noStrike" dirty="0">
                          <a:solidFill>
                            <a:schemeClr val="tx1">
                              <a:lumMod val="75000"/>
                              <a:lumOff val="25000"/>
                            </a:schemeClr>
                          </a:solidFill>
                          <a:effectLst/>
                          <a:latin typeface="Calibri"/>
                        </a:rPr>
                        <a:t>Database Administrators</a:t>
                      </a:r>
                    </a:p>
                  </a:txBody>
                  <a:tcPr marR="12700" marT="9144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24,395</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37,801</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-13,406</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-35%</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extLst>
                  <a:ext uri="{0D108BD9-81ED-4DB2-BD59-A6C34878D82A}">
                    <a16:rowId xmlns:a16="http://schemas.microsoft.com/office/drawing/2014/main" val="10009"/>
                  </a:ext>
                </a:extLst>
              </a:tr>
              <a:tr h="261696">
                <a:tc>
                  <a:txBody>
                    <a:bodyPr/>
                    <a:lstStyle/>
                    <a:p>
                      <a:pPr algn="l" fontAlgn="t"/>
                      <a:r>
                        <a:rPr lang="en-US" sz="1200" b="0" i="0" u="none" strike="noStrike" dirty="0">
                          <a:solidFill>
                            <a:schemeClr val="tx1">
                              <a:lumMod val="75000"/>
                              <a:lumOff val="25000"/>
                            </a:schemeClr>
                          </a:solidFill>
                          <a:effectLst/>
                          <a:latin typeface="Calibri"/>
                        </a:rPr>
                        <a:t>15-1142.00</a:t>
                      </a:r>
                    </a:p>
                  </a:txBody>
                  <a:tcPr marR="12700" marT="9144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l" fontAlgn="t"/>
                      <a:r>
                        <a:rPr lang="en-US" sz="1200" b="0" i="0" u="none" strike="noStrike" dirty="0">
                          <a:solidFill>
                            <a:schemeClr val="tx1">
                              <a:lumMod val="75000"/>
                              <a:lumOff val="25000"/>
                            </a:schemeClr>
                          </a:solidFill>
                          <a:effectLst/>
                          <a:latin typeface="Calibri"/>
                        </a:rPr>
                        <a:t>Network &amp;</a:t>
                      </a:r>
                      <a:r>
                        <a:rPr lang="en-US" sz="1200" b="0" i="0" u="none" strike="noStrike" baseline="0" dirty="0">
                          <a:solidFill>
                            <a:schemeClr val="tx1">
                              <a:lumMod val="75000"/>
                              <a:lumOff val="25000"/>
                            </a:schemeClr>
                          </a:solidFill>
                          <a:effectLst/>
                          <a:latin typeface="Calibri"/>
                        </a:rPr>
                        <a:t> </a:t>
                      </a:r>
                      <a:r>
                        <a:rPr lang="en-US" sz="1200" b="0" i="0" u="none" strike="noStrike" dirty="0">
                          <a:solidFill>
                            <a:schemeClr val="tx1">
                              <a:lumMod val="75000"/>
                              <a:lumOff val="25000"/>
                            </a:schemeClr>
                          </a:solidFill>
                          <a:effectLst/>
                          <a:latin typeface="Calibri"/>
                        </a:rPr>
                        <a:t>Computer Systems Administrators</a:t>
                      </a:r>
                    </a:p>
                  </a:txBody>
                  <a:tcPr marR="12700" marT="9144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26,685</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37,298</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-10,613</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-28%</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extLst>
                  <a:ext uri="{0D108BD9-81ED-4DB2-BD59-A6C34878D82A}">
                    <a16:rowId xmlns:a16="http://schemas.microsoft.com/office/drawing/2014/main" val="10010"/>
                  </a:ext>
                </a:extLst>
              </a:tr>
              <a:tr h="261696">
                <a:tc>
                  <a:txBody>
                    <a:bodyPr/>
                    <a:lstStyle/>
                    <a:p>
                      <a:pPr algn="l" fontAlgn="t"/>
                      <a:r>
                        <a:rPr lang="en-US" sz="1200" b="0" i="0" u="none" strike="noStrike" dirty="0">
                          <a:solidFill>
                            <a:schemeClr val="tx1">
                              <a:lumMod val="75000"/>
                              <a:lumOff val="25000"/>
                            </a:schemeClr>
                          </a:solidFill>
                          <a:effectLst/>
                          <a:latin typeface="Calibri"/>
                        </a:rPr>
                        <a:t>15-1143.00-.01</a:t>
                      </a:r>
                    </a:p>
                  </a:txBody>
                  <a:tcPr marR="12700" marT="9144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l" fontAlgn="t"/>
                      <a:r>
                        <a:rPr lang="en-US" sz="1200" b="0" i="0" u="none" strike="noStrike" dirty="0">
                          <a:solidFill>
                            <a:schemeClr val="tx1">
                              <a:lumMod val="75000"/>
                              <a:lumOff val="25000"/>
                            </a:schemeClr>
                          </a:solidFill>
                          <a:effectLst/>
                          <a:latin typeface="Calibri"/>
                        </a:rPr>
                        <a:t>Computer Network Architects &amp; Telecom Engineers</a:t>
                      </a:r>
                    </a:p>
                  </a:txBody>
                  <a:tcPr marR="12700" marT="9144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20,368</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27,977</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-7,609</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-27%</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extLst>
                  <a:ext uri="{0D108BD9-81ED-4DB2-BD59-A6C34878D82A}">
                    <a16:rowId xmlns:a16="http://schemas.microsoft.com/office/drawing/2014/main" val="10011"/>
                  </a:ext>
                </a:extLst>
              </a:tr>
              <a:tr h="261696">
                <a:tc>
                  <a:txBody>
                    <a:bodyPr/>
                    <a:lstStyle/>
                    <a:p>
                      <a:pPr algn="l" fontAlgn="t"/>
                      <a:r>
                        <a:rPr lang="en-US" sz="1200" b="0" i="0" u="none" strike="noStrike" dirty="0">
                          <a:solidFill>
                            <a:schemeClr val="tx1">
                              <a:lumMod val="75000"/>
                              <a:lumOff val="25000"/>
                            </a:schemeClr>
                          </a:solidFill>
                          <a:effectLst/>
                          <a:latin typeface="Calibri"/>
                        </a:rPr>
                        <a:t>15-1151.00</a:t>
                      </a:r>
                    </a:p>
                  </a:txBody>
                  <a:tcPr marR="12700" marT="9144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l" fontAlgn="t"/>
                      <a:r>
                        <a:rPr lang="en-US" sz="1200" b="0" i="0" u="none" strike="noStrike" dirty="0">
                          <a:solidFill>
                            <a:schemeClr val="tx1">
                              <a:lumMod val="75000"/>
                              <a:lumOff val="25000"/>
                            </a:schemeClr>
                          </a:solidFill>
                          <a:effectLst/>
                          <a:latin typeface="Calibri"/>
                        </a:rPr>
                        <a:t>Computer User Support Specialists</a:t>
                      </a:r>
                    </a:p>
                  </a:txBody>
                  <a:tcPr marR="12700" marT="9144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38,859</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55,765</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-16,906</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-30%</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extLst>
                  <a:ext uri="{0D108BD9-81ED-4DB2-BD59-A6C34878D82A}">
                    <a16:rowId xmlns:a16="http://schemas.microsoft.com/office/drawing/2014/main" val="10012"/>
                  </a:ext>
                </a:extLst>
              </a:tr>
              <a:tr h="261696">
                <a:tc>
                  <a:txBody>
                    <a:bodyPr/>
                    <a:lstStyle/>
                    <a:p>
                      <a:pPr algn="l" fontAlgn="t"/>
                      <a:r>
                        <a:rPr lang="en-US" sz="1200" b="0" i="0" u="none" strike="noStrike" dirty="0">
                          <a:solidFill>
                            <a:schemeClr val="tx1">
                              <a:lumMod val="75000"/>
                              <a:lumOff val="25000"/>
                            </a:schemeClr>
                          </a:solidFill>
                          <a:effectLst/>
                          <a:latin typeface="Calibri"/>
                        </a:rPr>
                        <a:t>15-1152.00</a:t>
                      </a:r>
                    </a:p>
                  </a:txBody>
                  <a:tcPr marR="12700" marT="9144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l" fontAlgn="t"/>
                      <a:r>
                        <a:rPr lang="en-US" sz="1200" b="0" i="0" u="none" strike="noStrike" dirty="0">
                          <a:solidFill>
                            <a:schemeClr val="tx1">
                              <a:lumMod val="75000"/>
                              <a:lumOff val="25000"/>
                            </a:schemeClr>
                          </a:solidFill>
                          <a:effectLst/>
                          <a:latin typeface="Calibri"/>
                        </a:rPr>
                        <a:t>Computer Network Support Specialists</a:t>
                      </a:r>
                    </a:p>
                  </a:txBody>
                  <a:tcPr marR="12700" marT="9144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4,218</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5,594</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-1,376</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-25%</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extLst>
                  <a:ext uri="{0D108BD9-81ED-4DB2-BD59-A6C34878D82A}">
                    <a16:rowId xmlns:a16="http://schemas.microsoft.com/office/drawing/2014/main" val="10013"/>
                  </a:ext>
                </a:extLst>
              </a:tr>
              <a:tr h="261696">
                <a:tc>
                  <a:txBody>
                    <a:bodyPr/>
                    <a:lstStyle/>
                    <a:p>
                      <a:pPr algn="l" fontAlgn="t"/>
                      <a:r>
                        <a:rPr lang="en-US" sz="1200" b="0" i="0" u="none" strike="noStrike" dirty="0">
                          <a:solidFill>
                            <a:schemeClr val="tx1">
                              <a:lumMod val="75000"/>
                              <a:lumOff val="25000"/>
                            </a:schemeClr>
                          </a:solidFill>
                          <a:effectLst/>
                          <a:latin typeface="Calibri"/>
                        </a:rPr>
                        <a:t>15-1199.00 -.12</a:t>
                      </a:r>
                    </a:p>
                  </a:txBody>
                  <a:tcPr marR="12700" marT="9144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l" fontAlgn="t"/>
                      <a:r>
                        <a:rPr lang="en-US" sz="1200" b="0" i="0" u="none" strike="noStrike" dirty="0">
                          <a:solidFill>
                            <a:schemeClr val="tx1">
                              <a:lumMod val="75000"/>
                              <a:lumOff val="25000"/>
                            </a:schemeClr>
                          </a:solidFill>
                          <a:effectLst/>
                          <a:latin typeface="Calibri"/>
                        </a:rPr>
                        <a:t>Computer Occupations, All Other*</a:t>
                      </a:r>
                    </a:p>
                  </a:txBody>
                  <a:tcPr marR="12700" marT="9144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150,273</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207,675</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-57,402</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-28%</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extLst>
                  <a:ext uri="{0D108BD9-81ED-4DB2-BD59-A6C34878D82A}">
                    <a16:rowId xmlns:a16="http://schemas.microsoft.com/office/drawing/2014/main" val="10014"/>
                  </a:ext>
                </a:extLst>
              </a:tr>
              <a:tr h="261696">
                <a:tc>
                  <a:txBody>
                    <a:bodyPr/>
                    <a:lstStyle/>
                    <a:p>
                      <a:pPr algn="l" fontAlgn="t"/>
                      <a:r>
                        <a:rPr lang="en-US" sz="1200" b="0" i="0" u="none" strike="noStrike" dirty="0">
                          <a:solidFill>
                            <a:schemeClr val="tx1">
                              <a:lumMod val="75000"/>
                              <a:lumOff val="25000"/>
                            </a:schemeClr>
                          </a:solidFill>
                          <a:effectLst/>
                          <a:latin typeface="Calibri"/>
                        </a:rPr>
                        <a:t>17-2061.00</a:t>
                      </a:r>
                    </a:p>
                  </a:txBody>
                  <a:tcPr marR="12700" marT="9144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l" fontAlgn="t"/>
                      <a:r>
                        <a:rPr lang="en-US" sz="1200" b="0" i="0" u="none" strike="noStrike" dirty="0">
                          <a:solidFill>
                            <a:schemeClr val="tx1">
                              <a:lumMod val="75000"/>
                              <a:lumOff val="25000"/>
                            </a:schemeClr>
                          </a:solidFill>
                          <a:effectLst/>
                          <a:latin typeface="Calibri"/>
                        </a:rPr>
                        <a:t>Computer Hardware Engineers</a:t>
                      </a:r>
                    </a:p>
                  </a:txBody>
                  <a:tcPr marR="12700" marT="9144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1,586</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1,942</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-356</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-18%</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extLst>
                  <a:ext uri="{0D108BD9-81ED-4DB2-BD59-A6C34878D82A}">
                    <a16:rowId xmlns:a16="http://schemas.microsoft.com/office/drawing/2014/main" val="10015"/>
                  </a:ext>
                </a:extLst>
              </a:tr>
              <a:tr h="261696">
                <a:tc>
                  <a:txBody>
                    <a:bodyPr/>
                    <a:lstStyle/>
                    <a:p>
                      <a:pPr algn="l" fontAlgn="t"/>
                      <a:r>
                        <a:rPr lang="en-US" sz="1200" b="0" i="0" u="none" strike="noStrike" dirty="0">
                          <a:solidFill>
                            <a:schemeClr val="tx1">
                              <a:lumMod val="75000"/>
                              <a:lumOff val="25000"/>
                            </a:schemeClr>
                          </a:solidFill>
                          <a:effectLst/>
                          <a:latin typeface="Calibri"/>
                        </a:rPr>
                        <a:t>49-2011.00</a:t>
                      </a:r>
                    </a:p>
                  </a:txBody>
                  <a:tcPr marR="12700" marT="9144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l" fontAlgn="t"/>
                      <a:r>
                        <a:rPr lang="en-US" sz="1200" b="0" i="0" u="none" strike="noStrike" dirty="0">
                          <a:solidFill>
                            <a:schemeClr val="tx1">
                              <a:lumMod val="75000"/>
                              <a:lumOff val="25000"/>
                            </a:schemeClr>
                          </a:solidFill>
                          <a:effectLst/>
                          <a:latin typeface="Calibri"/>
                        </a:rPr>
                        <a:t>Computer, Automated Teller,</a:t>
                      </a:r>
                      <a:r>
                        <a:rPr lang="en-US" sz="1200" b="0" i="0" u="none" strike="noStrike" baseline="0" dirty="0">
                          <a:solidFill>
                            <a:schemeClr val="tx1">
                              <a:lumMod val="75000"/>
                              <a:lumOff val="25000"/>
                            </a:schemeClr>
                          </a:solidFill>
                          <a:effectLst/>
                          <a:latin typeface="Calibri"/>
                        </a:rPr>
                        <a:t> &amp;</a:t>
                      </a:r>
                      <a:r>
                        <a:rPr lang="en-US" sz="1200" b="0" i="0" u="none" strike="noStrike" dirty="0">
                          <a:solidFill>
                            <a:schemeClr val="tx1">
                              <a:lumMod val="75000"/>
                              <a:lumOff val="25000"/>
                            </a:schemeClr>
                          </a:solidFill>
                          <a:effectLst/>
                          <a:latin typeface="Calibri"/>
                        </a:rPr>
                        <a:t> Office Machine Repairers</a:t>
                      </a:r>
                    </a:p>
                  </a:txBody>
                  <a:tcPr marR="12700" marT="9144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540</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636</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-96</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0" i="0" u="none" strike="noStrike" dirty="0">
                          <a:solidFill>
                            <a:schemeClr val="tx1">
                              <a:lumMod val="75000"/>
                              <a:lumOff val="25000"/>
                            </a:schemeClr>
                          </a:solidFill>
                          <a:effectLst/>
                          <a:latin typeface="Calibri" charset="0"/>
                        </a:rPr>
                        <a:t>-15%</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extLst>
                  <a:ext uri="{0D108BD9-81ED-4DB2-BD59-A6C34878D82A}">
                    <a16:rowId xmlns:a16="http://schemas.microsoft.com/office/drawing/2014/main" val="10016"/>
                  </a:ext>
                </a:extLst>
              </a:tr>
              <a:tr h="271709">
                <a:tc>
                  <a:txBody>
                    <a:bodyPr/>
                    <a:lstStyle/>
                    <a:p>
                      <a:endParaRPr lang="en-US" dirty="0">
                        <a:solidFill>
                          <a:schemeClr val="tx1">
                            <a:lumMod val="75000"/>
                            <a:lumOff val="25000"/>
                          </a:schemeClr>
                        </a:solidFill>
                      </a:endParaRPr>
                    </a:p>
                  </a:txBody>
                  <a:tcPr marR="10496" marT="10496" marB="0" anchor="b">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a:r>
                        <a:rPr lang="en-US" sz="1400" b="1" dirty="0">
                          <a:solidFill>
                            <a:schemeClr val="tx1">
                              <a:lumMod val="75000"/>
                              <a:lumOff val="25000"/>
                            </a:schemeClr>
                          </a:solidFill>
                        </a:rPr>
                        <a:t>  Total</a:t>
                      </a:r>
                    </a:p>
                  </a:txBody>
                  <a:tcPr marT="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1" i="0" u="none" strike="noStrike" dirty="0">
                          <a:solidFill>
                            <a:schemeClr val="tx1">
                              <a:lumMod val="75000"/>
                              <a:lumOff val="25000"/>
                            </a:schemeClr>
                          </a:solidFill>
                          <a:effectLst/>
                          <a:latin typeface="Calibri"/>
                        </a:rPr>
                        <a:t>547,040</a:t>
                      </a:r>
                    </a:p>
                  </a:txBody>
                  <a:tcPr marL="12700" marT="1270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1" i="0" u="none" strike="noStrike" dirty="0">
                          <a:solidFill>
                            <a:schemeClr val="tx1">
                              <a:lumMod val="75000"/>
                              <a:lumOff val="25000"/>
                            </a:schemeClr>
                          </a:solidFill>
                          <a:effectLst/>
                          <a:latin typeface="Calibri"/>
                        </a:rPr>
                        <a:t>775,423</a:t>
                      </a:r>
                    </a:p>
                  </a:txBody>
                  <a:tcPr marL="12700" marT="1270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1" i="0" u="none" strike="noStrike" dirty="0">
                          <a:solidFill>
                            <a:schemeClr val="tx1">
                              <a:lumMod val="75000"/>
                              <a:lumOff val="25000"/>
                            </a:schemeClr>
                          </a:solidFill>
                          <a:effectLst/>
                          <a:latin typeface="Calibri" charset="0"/>
                        </a:rPr>
                        <a:t>-228,383</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tc>
                  <a:txBody>
                    <a:bodyPr/>
                    <a:lstStyle/>
                    <a:p>
                      <a:pPr algn="r" fontAlgn="b"/>
                      <a:r>
                        <a:rPr lang="en-US" sz="1200" b="1" i="0" u="none" strike="noStrike" dirty="0">
                          <a:solidFill>
                            <a:schemeClr val="tx1">
                              <a:lumMod val="75000"/>
                              <a:lumOff val="25000"/>
                            </a:schemeClr>
                          </a:solidFill>
                          <a:effectLst/>
                          <a:latin typeface="Calibri" charset="0"/>
                        </a:rPr>
                        <a:t>-29%</a:t>
                      </a:r>
                    </a:p>
                  </a:txBody>
                  <a:tcPr marL="6350" marT="6350" marB="0"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noFill/>
                  </a:tcPr>
                </a:tc>
                <a:extLst>
                  <a:ext uri="{0D108BD9-81ED-4DB2-BD59-A6C34878D82A}">
                    <a16:rowId xmlns:a16="http://schemas.microsoft.com/office/drawing/2014/main" val="10017"/>
                  </a:ext>
                </a:extLst>
              </a:tr>
            </a:tbl>
          </a:graphicData>
        </a:graphic>
      </p:graphicFrame>
      <p:sp>
        <p:nvSpPr>
          <p:cNvPr id="10" name="Content Placeholder 3"/>
          <p:cNvSpPr>
            <a:spLocks noGrp="1"/>
          </p:cNvSpPr>
          <p:nvPr>
            <p:ph sz="half" idx="4294967295"/>
          </p:nvPr>
        </p:nvSpPr>
        <p:spPr>
          <a:xfrm>
            <a:off x="1981200" y="627950"/>
            <a:ext cx="7967663" cy="321382"/>
          </a:xfrm>
        </p:spPr>
        <p:txBody>
          <a:bodyPr/>
          <a:lstStyle/>
          <a:p>
            <a:pPr marL="0" indent="0">
              <a:buNone/>
            </a:pPr>
            <a:r>
              <a:rPr lang="en-US" sz="1400" dirty="0">
                <a:solidFill>
                  <a:schemeClr val="tx1">
                    <a:lumMod val="75000"/>
                    <a:lumOff val="25000"/>
                  </a:schemeClr>
                </a:solidFill>
              </a:rPr>
              <a:t>Current quarter vs. same quarter last year</a:t>
            </a:r>
          </a:p>
        </p:txBody>
      </p:sp>
      <p:sp>
        <p:nvSpPr>
          <p:cNvPr id="11" name="Title 1"/>
          <p:cNvSpPr>
            <a:spLocks noGrp="1"/>
          </p:cNvSpPr>
          <p:nvPr>
            <p:ph type="title"/>
          </p:nvPr>
        </p:nvSpPr>
        <p:spPr>
          <a:xfrm>
            <a:off x="1981200" y="77374"/>
            <a:ext cx="8229600" cy="773326"/>
          </a:xfrm>
        </p:spPr>
        <p:txBody>
          <a:bodyPr/>
          <a:lstStyle/>
          <a:p>
            <a:r>
              <a:rPr lang="en-US" dirty="0"/>
              <a:t>Number of IT Job Postings – Quarter over Quarter</a:t>
            </a:r>
          </a:p>
        </p:txBody>
      </p:sp>
      <p:sp>
        <p:nvSpPr>
          <p:cNvPr id="7" name="Slide Number Placeholder 5"/>
          <p:cNvSpPr txBox="1">
            <a:spLocks/>
          </p:cNvSpPr>
          <p:nvPr/>
        </p:nvSpPr>
        <p:spPr>
          <a:xfrm>
            <a:off x="5219840" y="6356351"/>
            <a:ext cx="4999948"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latin typeface="Calibri"/>
              </a:rPr>
              <a:t>Source: Burning Glass Technologies Labor Insights, April 2017</a:t>
            </a:r>
          </a:p>
        </p:txBody>
      </p:sp>
      <p:sp>
        <p:nvSpPr>
          <p:cNvPr id="6" name="Slide Number Placeholder 5"/>
          <p:cNvSpPr txBox="1">
            <a:spLocks/>
          </p:cNvSpPr>
          <p:nvPr/>
        </p:nvSpPr>
        <p:spPr>
          <a:xfrm>
            <a:off x="2934861" y="6377912"/>
            <a:ext cx="3853712"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900" dirty="0">
                <a:solidFill>
                  <a:prstClr val="black">
                    <a:lumMod val="75000"/>
                    <a:lumOff val="25000"/>
                  </a:prstClr>
                </a:solidFill>
                <a:latin typeface="Calibri"/>
              </a:rPr>
              <a:t>*See Appendix for All Other Computer Occupations.</a:t>
            </a:r>
          </a:p>
        </p:txBody>
      </p:sp>
    </p:spTree>
    <p:extLst>
      <p:ext uri="{BB962C8B-B14F-4D97-AF65-F5344CB8AC3E}">
        <p14:creationId xmlns:p14="http://schemas.microsoft.com/office/powerpoint/2010/main" val="3283185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sz="half" idx="4294967295"/>
            <p:extLst/>
          </p:nvPr>
        </p:nvGraphicFramePr>
        <p:xfrm>
          <a:off x="1981201" y="1180762"/>
          <a:ext cx="3811617" cy="4532732"/>
        </p:xfrm>
        <a:graphic>
          <a:graphicData uri="http://schemas.openxmlformats.org/drawingml/2006/table">
            <a:tbl>
              <a:tblPr firstRow="1" bandRow="1">
                <a:tableStyleId>{5C22544A-7EE6-4342-B048-85BDC9FD1C3A}</a:tableStyleId>
              </a:tblPr>
              <a:tblGrid>
                <a:gridCol w="495346">
                  <a:extLst>
                    <a:ext uri="{9D8B030D-6E8A-4147-A177-3AD203B41FA5}">
                      <a16:colId xmlns:a16="http://schemas.microsoft.com/office/drawing/2014/main" val="20000"/>
                    </a:ext>
                  </a:extLst>
                </a:gridCol>
                <a:gridCol w="3316271">
                  <a:extLst>
                    <a:ext uri="{9D8B030D-6E8A-4147-A177-3AD203B41FA5}">
                      <a16:colId xmlns:a16="http://schemas.microsoft.com/office/drawing/2014/main" val="20001"/>
                    </a:ext>
                  </a:extLst>
                </a:gridCol>
              </a:tblGrid>
              <a:tr h="374802">
                <a:tc gridSpan="2">
                  <a:txBody>
                    <a:bodyPr/>
                    <a:lstStyle/>
                    <a:p>
                      <a:pPr algn="l"/>
                      <a:r>
                        <a:rPr lang="en-US" dirty="0">
                          <a:solidFill>
                            <a:schemeClr val="tx1">
                              <a:lumMod val="75000"/>
                              <a:lumOff val="25000"/>
                            </a:schemeClr>
                          </a:solidFill>
                        </a:rPr>
                        <a:t>Top States for Core IT Job Postings</a:t>
                      </a:r>
                    </a:p>
                  </a:txBody>
                  <a:tcPr anchor="ctr">
                    <a:noFill/>
                  </a:tcPr>
                </a:tc>
                <a:tc hMerge="1">
                  <a:txBody>
                    <a:bodyPr/>
                    <a:lstStyle/>
                    <a:p>
                      <a:endParaRPr lang="en-US" dirty="0"/>
                    </a:p>
                  </a:txBody>
                  <a:tcPr/>
                </a:tc>
                <a:extLst>
                  <a:ext uri="{0D108BD9-81ED-4DB2-BD59-A6C34878D82A}">
                    <a16:rowId xmlns:a16="http://schemas.microsoft.com/office/drawing/2014/main" val="10000"/>
                  </a:ext>
                </a:extLst>
              </a:tr>
              <a:tr h="415793">
                <a:tc>
                  <a:txBody>
                    <a:bodyPr/>
                    <a:lstStyle/>
                    <a:p>
                      <a:r>
                        <a:rPr lang="en-US" sz="1400" baseline="0" dirty="0">
                          <a:solidFill>
                            <a:srgbClr val="FFFFFF"/>
                          </a:solidFill>
                        </a:rPr>
                        <a:t>1.</a:t>
                      </a:r>
                      <a:endParaRPr lang="en-US" sz="1400" dirty="0">
                        <a:solidFill>
                          <a:srgbClr val="FFFFFF"/>
                        </a:solidFill>
                      </a:endParaRPr>
                    </a:p>
                  </a:txBody>
                  <a:tcPr anchor="ctr">
                    <a:solidFill>
                      <a:schemeClr val="accent5"/>
                    </a:solidFill>
                  </a:tcPr>
                </a:tc>
                <a:tc>
                  <a:txBody>
                    <a:bodyPr/>
                    <a:lstStyle/>
                    <a:p>
                      <a:pPr algn="l" fontAlgn="b"/>
                      <a:r>
                        <a:rPr lang="en-US" sz="1400" b="0" i="0" u="none" strike="noStrike" dirty="0">
                          <a:solidFill>
                            <a:schemeClr val="tx1">
                              <a:lumMod val="75000"/>
                              <a:lumOff val="25000"/>
                            </a:schemeClr>
                          </a:solidFill>
                          <a:effectLst/>
                          <a:latin typeface="Calibri"/>
                        </a:rPr>
                        <a:t>California</a:t>
                      </a:r>
                    </a:p>
                  </a:txBody>
                  <a:tcPr marR="12700" marT="12700" marB="0" anchor="ctr">
                    <a:solidFill>
                      <a:schemeClr val="accent5">
                        <a:lumMod val="20000"/>
                        <a:lumOff val="80000"/>
                      </a:schemeClr>
                    </a:solidFill>
                  </a:tcPr>
                </a:tc>
                <a:extLst>
                  <a:ext uri="{0D108BD9-81ED-4DB2-BD59-A6C34878D82A}">
                    <a16:rowId xmlns:a16="http://schemas.microsoft.com/office/drawing/2014/main" val="10001"/>
                  </a:ext>
                </a:extLst>
              </a:tr>
              <a:tr h="415793">
                <a:tc>
                  <a:txBody>
                    <a:bodyPr/>
                    <a:lstStyle/>
                    <a:p>
                      <a:r>
                        <a:rPr lang="en-US" sz="1400" dirty="0">
                          <a:solidFill>
                            <a:srgbClr val="FFFFFF"/>
                          </a:solidFill>
                        </a:rPr>
                        <a:t>2.</a:t>
                      </a:r>
                    </a:p>
                  </a:txBody>
                  <a:tcPr anchor="ctr">
                    <a:solidFill>
                      <a:schemeClr val="accent5"/>
                    </a:solidFill>
                  </a:tcPr>
                </a:tc>
                <a:tc>
                  <a:txBody>
                    <a:bodyPr/>
                    <a:lstStyle/>
                    <a:p>
                      <a:pPr algn="l" fontAlgn="b"/>
                      <a:r>
                        <a:rPr lang="en-US" sz="1400" b="0" i="0" u="none" strike="noStrike" dirty="0">
                          <a:solidFill>
                            <a:schemeClr val="tx1">
                              <a:lumMod val="75000"/>
                              <a:lumOff val="25000"/>
                            </a:schemeClr>
                          </a:solidFill>
                          <a:effectLst/>
                          <a:latin typeface="Calibri"/>
                        </a:rPr>
                        <a:t>Texas</a:t>
                      </a:r>
                    </a:p>
                  </a:txBody>
                  <a:tcPr marR="12700" marT="12700" marB="0" anchor="ctr">
                    <a:solidFill>
                      <a:schemeClr val="accent5">
                        <a:lumMod val="20000"/>
                        <a:lumOff val="80000"/>
                      </a:schemeClr>
                    </a:solidFill>
                  </a:tcPr>
                </a:tc>
                <a:extLst>
                  <a:ext uri="{0D108BD9-81ED-4DB2-BD59-A6C34878D82A}">
                    <a16:rowId xmlns:a16="http://schemas.microsoft.com/office/drawing/2014/main" val="10002"/>
                  </a:ext>
                </a:extLst>
              </a:tr>
              <a:tr h="415793">
                <a:tc>
                  <a:txBody>
                    <a:bodyPr/>
                    <a:lstStyle/>
                    <a:p>
                      <a:r>
                        <a:rPr lang="en-US" sz="1400" dirty="0">
                          <a:solidFill>
                            <a:srgbClr val="FFFFFF"/>
                          </a:solidFill>
                        </a:rPr>
                        <a:t>3.</a:t>
                      </a:r>
                    </a:p>
                  </a:txBody>
                  <a:tcPr anchor="ctr">
                    <a:solidFill>
                      <a:schemeClr val="accent5"/>
                    </a:solidFill>
                  </a:tcPr>
                </a:tc>
                <a:tc>
                  <a:txBody>
                    <a:bodyPr/>
                    <a:lstStyle/>
                    <a:p>
                      <a:pPr algn="l" fontAlgn="b"/>
                      <a:r>
                        <a:rPr lang="en-US" sz="1400" b="0" i="0" u="none" strike="noStrike" dirty="0">
                          <a:solidFill>
                            <a:schemeClr val="tx1">
                              <a:lumMod val="75000"/>
                              <a:lumOff val="25000"/>
                            </a:schemeClr>
                          </a:solidFill>
                          <a:effectLst/>
                          <a:latin typeface="Calibri"/>
                        </a:rPr>
                        <a:t>Virginia</a:t>
                      </a:r>
                    </a:p>
                  </a:txBody>
                  <a:tcPr marR="12700" marT="12700" marB="0" anchor="ctr">
                    <a:solidFill>
                      <a:schemeClr val="accent5">
                        <a:lumMod val="20000"/>
                        <a:lumOff val="80000"/>
                      </a:schemeClr>
                    </a:solidFill>
                  </a:tcPr>
                </a:tc>
                <a:extLst>
                  <a:ext uri="{0D108BD9-81ED-4DB2-BD59-A6C34878D82A}">
                    <a16:rowId xmlns:a16="http://schemas.microsoft.com/office/drawing/2014/main" val="10003"/>
                  </a:ext>
                </a:extLst>
              </a:tr>
              <a:tr h="415793">
                <a:tc>
                  <a:txBody>
                    <a:bodyPr/>
                    <a:lstStyle/>
                    <a:p>
                      <a:r>
                        <a:rPr lang="en-US" sz="1400" dirty="0">
                          <a:solidFill>
                            <a:srgbClr val="FFFFFF"/>
                          </a:solidFill>
                        </a:rPr>
                        <a:t>4.</a:t>
                      </a:r>
                    </a:p>
                  </a:txBody>
                  <a:tcPr anchor="ctr">
                    <a:solidFill>
                      <a:schemeClr val="accent5"/>
                    </a:solidFill>
                  </a:tcPr>
                </a:tc>
                <a:tc>
                  <a:txBody>
                    <a:bodyPr/>
                    <a:lstStyle/>
                    <a:p>
                      <a:pPr algn="l" fontAlgn="b"/>
                      <a:r>
                        <a:rPr lang="en-US" sz="1400" b="0" i="0" u="none" strike="noStrike" dirty="0">
                          <a:solidFill>
                            <a:schemeClr val="tx1">
                              <a:lumMod val="75000"/>
                              <a:lumOff val="25000"/>
                            </a:schemeClr>
                          </a:solidFill>
                          <a:effectLst/>
                          <a:latin typeface="Calibri"/>
                        </a:rPr>
                        <a:t>New</a:t>
                      </a:r>
                      <a:r>
                        <a:rPr lang="en-US" sz="1400" b="0" i="0" u="none" strike="noStrike" baseline="0" dirty="0">
                          <a:solidFill>
                            <a:schemeClr val="tx1">
                              <a:lumMod val="75000"/>
                              <a:lumOff val="25000"/>
                            </a:schemeClr>
                          </a:solidFill>
                          <a:effectLst/>
                          <a:latin typeface="Calibri"/>
                        </a:rPr>
                        <a:t> York</a:t>
                      </a:r>
                      <a:endParaRPr lang="en-US" sz="1400" b="0" i="0" u="none" strike="noStrike" dirty="0">
                        <a:solidFill>
                          <a:schemeClr val="tx1">
                            <a:lumMod val="75000"/>
                            <a:lumOff val="25000"/>
                          </a:schemeClr>
                        </a:solidFill>
                        <a:effectLst/>
                        <a:latin typeface="Calibri"/>
                      </a:endParaRPr>
                    </a:p>
                  </a:txBody>
                  <a:tcPr marR="12700" marT="12700" marB="0" anchor="ctr">
                    <a:solidFill>
                      <a:schemeClr val="accent5">
                        <a:lumMod val="20000"/>
                        <a:lumOff val="80000"/>
                      </a:schemeClr>
                    </a:solidFill>
                  </a:tcPr>
                </a:tc>
                <a:extLst>
                  <a:ext uri="{0D108BD9-81ED-4DB2-BD59-A6C34878D82A}">
                    <a16:rowId xmlns:a16="http://schemas.microsoft.com/office/drawing/2014/main" val="10004"/>
                  </a:ext>
                </a:extLst>
              </a:tr>
              <a:tr h="415793">
                <a:tc>
                  <a:txBody>
                    <a:bodyPr/>
                    <a:lstStyle/>
                    <a:p>
                      <a:r>
                        <a:rPr lang="en-US" sz="1400" dirty="0">
                          <a:solidFill>
                            <a:srgbClr val="FFFFFF"/>
                          </a:solidFill>
                        </a:rPr>
                        <a:t>5.</a:t>
                      </a:r>
                    </a:p>
                  </a:txBody>
                  <a:tcPr anchor="ctr">
                    <a:solidFill>
                      <a:schemeClr val="accent5"/>
                    </a:solidFill>
                  </a:tcPr>
                </a:tc>
                <a:tc>
                  <a:txBody>
                    <a:bodyPr/>
                    <a:lstStyle/>
                    <a:p>
                      <a:pPr algn="l" fontAlgn="b"/>
                      <a:r>
                        <a:rPr lang="en-US" sz="1400" b="0" i="0" u="none" strike="noStrike" dirty="0">
                          <a:solidFill>
                            <a:schemeClr val="tx1">
                              <a:lumMod val="75000"/>
                              <a:lumOff val="25000"/>
                            </a:schemeClr>
                          </a:solidFill>
                          <a:effectLst/>
                          <a:latin typeface="Calibri"/>
                        </a:rPr>
                        <a:t>Illinois</a:t>
                      </a:r>
                    </a:p>
                  </a:txBody>
                  <a:tcPr marR="12700" marT="12700" marB="0" anchor="ctr">
                    <a:solidFill>
                      <a:schemeClr val="accent5">
                        <a:lumMod val="20000"/>
                        <a:lumOff val="80000"/>
                      </a:schemeClr>
                    </a:solidFill>
                  </a:tcPr>
                </a:tc>
                <a:extLst>
                  <a:ext uri="{0D108BD9-81ED-4DB2-BD59-A6C34878D82A}">
                    <a16:rowId xmlns:a16="http://schemas.microsoft.com/office/drawing/2014/main" val="10005"/>
                  </a:ext>
                </a:extLst>
              </a:tr>
              <a:tr h="415793">
                <a:tc>
                  <a:txBody>
                    <a:bodyPr/>
                    <a:lstStyle/>
                    <a:p>
                      <a:r>
                        <a:rPr lang="en-US" sz="1400" dirty="0">
                          <a:solidFill>
                            <a:srgbClr val="FFFFFF"/>
                          </a:solidFill>
                        </a:rPr>
                        <a:t>6.</a:t>
                      </a:r>
                    </a:p>
                  </a:txBody>
                  <a:tcPr anchor="ctr">
                    <a:solidFill>
                      <a:schemeClr val="accent5"/>
                    </a:solidFill>
                  </a:tcPr>
                </a:tc>
                <a:tc>
                  <a:txBody>
                    <a:bodyPr/>
                    <a:lstStyle/>
                    <a:p>
                      <a:pPr algn="l" fontAlgn="b"/>
                      <a:r>
                        <a:rPr lang="en-US" sz="1400" b="0" i="0" u="none" strike="noStrike" dirty="0">
                          <a:solidFill>
                            <a:schemeClr val="tx1">
                              <a:lumMod val="75000"/>
                              <a:lumOff val="25000"/>
                            </a:schemeClr>
                          </a:solidFill>
                          <a:effectLst/>
                          <a:latin typeface="Calibri"/>
                        </a:rPr>
                        <a:t>New</a:t>
                      </a:r>
                      <a:r>
                        <a:rPr lang="en-US" sz="1400" b="0" i="0" u="none" strike="noStrike" baseline="0" dirty="0">
                          <a:solidFill>
                            <a:schemeClr val="tx1">
                              <a:lumMod val="75000"/>
                              <a:lumOff val="25000"/>
                            </a:schemeClr>
                          </a:solidFill>
                          <a:effectLst/>
                          <a:latin typeface="Calibri"/>
                        </a:rPr>
                        <a:t> Jersey</a:t>
                      </a:r>
                      <a:endParaRPr lang="en-US" sz="1400" b="0" i="0" u="none" strike="noStrike" dirty="0">
                        <a:solidFill>
                          <a:schemeClr val="tx1">
                            <a:lumMod val="75000"/>
                            <a:lumOff val="25000"/>
                          </a:schemeClr>
                        </a:solidFill>
                        <a:effectLst/>
                        <a:latin typeface="Calibri"/>
                      </a:endParaRPr>
                    </a:p>
                  </a:txBody>
                  <a:tcPr marR="12700" marT="12700" marB="0" anchor="ctr">
                    <a:solidFill>
                      <a:schemeClr val="accent5">
                        <a:lumMod val="20000"/>
                        <a:lumOff val="80000"/>
                      </a:schemeClr>
                    </a:solidFill>
                  </a:tcPr>
                </a:tc>
                <a:extLst>
                  <a:ext uri="{0D108BD9-81ED-4DB2-BD59-A6C34878D82A}">
                    <a16:rowId xmlns:a16="http://schemas.microsoft.com/office/drawing/2014/main" val="10006"/>
                  </a:ext>
                </a:extLst>
              </a:tr>
              <a:tr h="415793">
                <a:tc>
                  <a:txBody>
                    <a:bodyPr/>
                    <a:lstStyle/>
                    <a:p>
                      <a:r>
                        <a:rPr lang="en-US" sz="1400" dirty="0">
                          <a:solidFill>
                            <a:srgbClr val="FFFFFF"/>
                          </a:solidFill>
                        </a:rPr>
                        <a:t>7.</a:t>
                      </a:r>
                    </a:p>
                  </a:txBody>
                  <a:tcPr anchor="ctr">
                    <a:solidFill>
                      <a:schemeClr val="accent5"/>
                    </a:solidFill>
                  </a:tcPr>
                </a:tc>
                <a:tc>
                  <a:txBody>
                    <a:bodyPr/>
                    <a:lstStyle/>
                    <a:p>
                      <a:pPr algn="l" fontAlgn="b"/>
                      <a:r>
                        <a:rPr lang="en-US" sz="1400" b="0" i="0" u="none" strike="noStrike" dirty="0">
                          <a:solidFill>
                            <a:schemeClr val="tx1">
                              <a:lumMod val="75000"/>
                              <a:lumOff val="25000"/>
                            </a:schemeClr>
                          </a:solidFill>
                          <a:effectLst/>
                          <a:latin typeface="Calibri"/>
                        </a:rPr>
                        <a:t>Florida</a:t>
                      </a:r>
                    </a:p>
                  </a:txBody>
                  <a:tcPr marR="12700" marT="12700" marB="0" anchor="ctr">
                    <a:solidFill>
                      <a:schemeClr val="accent5">
                        <a:lumMod val="20000"/>
                        <a:lumOff val="80000"/>
                      </a:schemeClr>
                    </a:solidFill>
                  </a:tcPr>
                </a:tc>
                <a:extLst>
                  <a:ext uri="{0D108BD9-81ED-4DB2-BD59-A6C34878D82A}">
                    <a16:rowId xmlns:a16="http://schemas.microsoft.com/office/drawing/2014/main" val="10007"/>
                  </a:ext>
                </a:extLst>
              </a:tr>
              <a:tr h="415793">
                <a:tc>
                  <a:txBody>
                    <a:bodyPr/>
                    <a:lstStyle/>
                    <a:p>
                      <a:r>
                        <a:rPr lang="en-US" sz="1400" dirty="0">
                          <a:solidFill>
                            <a:srgbClr val="FFFFFF"/>
                          </a:solidFill>
                        </a:rPr>
                        <a:t>8.</a:t>
                      </a:r>
                    </a:p>
                  </a:txBody>
                  <a:tcPr anchor="ctr">
                    <a:solidFill>
                      <a:schemeClr val="accent5"/>
                    </a:solidFill>
                  </a:tcPr>
                </a:tc>
                <a:tc>
                  <a:txBody>
                    <a:bodyPr/>
                    <a:lstStyle/>
                    <a:p>
                      <a:pPr algn="l" fontAlgn="b"/>
                      <a:r>
                        <a:rPr lang="en-US" sz="1400" b="0" i="0" u="none" strike="noStrike" dirty="0">
                          <a:solidFill>
                            <a:schemeClr val="tx1">
                              <a:lumMod val="75000"/>
                              <a:lumOff val="25000"/>
                            </a:schemeClr>
                          </a:solidFill>
                          <a:effectLst/>
                          <a:latin typeface="Calibri"/>
                        </a:rPr>
                        <a:t>Michigan</a:t>
                      </a:r>
                    </a:p>
                  </a:txBody>
                  <a:tcPr marR="12700" marT="12700" marB="0" anchor="ctr">
                    <a:solidFill>
                      <a:schemeClr val="accent5">
                        <a:lumMod val="20000"/>
                        <a:lumOff val="80000"/>
                      </a:schemeClr>
                    </a:solidFill>
                  </a:tcPr>
                </a:tc>
                <a:extLst>
                  <a:ext uri="{0D108BD9-81ED-4DB2-BD59-A6C34878D82A}">
                    <a16:rowId xmlns:a16="http://schemas.microsoft.com/office/drawing/2014/main" val="10008"/>
                  </a:ext>
                </a:extLst>
              </a:tr>
              <a:tr h="415793">
                <a:tc>
                  <a:txBody>
                    <a:bodyPr/>
                    <a:lstStyle/>
                    <a:p>
                      <a:r>
                        <a:rPr lang="en-US" sz="1400" dirty="0">
                          <a:solidFill>
                            <a:srgbClr val="FFFFFF"/>
                          </a:solidFill>
                        </a:rPr>
                        <a:t>9.</a:t>
                      </a:r>
                    </a:p>
                  </a:txBody>
                  <a:tcPr anchor="ctr">
                    <a:solidFill>
                      <a:schemeClr val="accent5"/>
                    </a:solidFill>
                  </a:tcPr>
                </a:tc>
                <a:tc>
                  <a:txBody>
                    <a:bodyPr/>
                    <a:lstStyle/>
                    <a:p>
                      <a:pPr algn="l" fontAlgn="b"/>
                      <a:r>
                        <a:rPr lang="en-US" sz="1400" b="0" i="0" u="none" strike="noStrike" dirty="0">
                          <a:solidFill>
                            <a:schemeClr val="tx1">
                              <a:lumMod val="75000"/>
                              <a:lumOff val="25000"/>
                            </a:schemeClr>
                          </a:solidFill>
                          <a:effectLst/>
                          <a:latin typeface="Calibri"/>
                        </a:rPr>
                        <a:t>Massachusetts</a:t>
                      </a:r>
                    </a:p>
                  </a:txBody>
                  <a:tcPr marR="12700" marT="12700" marB="0" anchor="ctr">
                    <a:solidFill>
                      <a:schemeClr val="accent5">
                        <a:lumMod val="20000"/>
                        <a:lumOff val="80000"/>
                      </a:schemeClr>
                    </a:solidFill>
                  </a:tcPr>
                </a:tc>
                <a:extLst>
                  <a:ext uri="{0D108BD9-81ED-4DB2-BD59-A6C34878D82A}">
                    <a16:rowId xmlns:a16="http://schemas.microsoft.com/office/drawing/2014/main" val="10009"/>
                  </a:ext>
                </a:extLst>
              </a:tr>
              <a:tr h="415793">
                <a:tc>
                  <a:txBody>
                    <a:bodyPr/>
                    <a:lstStyle/>
                    <a:p>
                      <a:r>
                        <a:rPr lang="en-US" sz="1400" dirty="0">
                          <a:solidFill>
                            <a:srgbClr val="FFFFFF"/>
                          </a:solidFill>
                        </a:rPr>
                        <a:t>10.</a:t>
                      </a:r>
                    </a:p>
                  </a:txBody>
                  <a:tcPr anchor="ctr">
                    <a:solidFill>
                      <a:schemeClr val="accent5"/>
                    </a:solidFill>
                  </a:tcPr>
                </a:tc>
                <a:tc>
                  <a:txBody>
                    <a:bodyPr/>
                    <a:lstStyle/>
                    <a:p>
                      <a:pPr algn="l" fontAlgn="b"/>
                      <a:r>
                        <a:rPr lang="en-US" sz="1400" b="0" i="0" u="none" strike="noStrike" dirty="0">
                          <a:solidFill>
                            <a:schemeClr val="tx1">
                              <a:lumMod val="75000"/>
                              <a:lumOff val="25000"/>
                            </a:schemeClr>
                          </a:solidFill>
                          <a:effectLst/>
                          <a:latin typeface="Calibri"/>
                        </a:rPr>
                        <a:t>Georgia</a:t>
                      </a:r>
                    </a:p>
                  </a:txBody>
                  <a:tcPr marR="12700" marT="12700" marB="0" anchor="ctr">
                    <a:solidFill>
                      <a:schemeClr val="accent5">
                        <a:lumMod val="20000"/>
                        <a:lumOff val="80000"/>
                      </a:schemeClr>
                    </a:solidFill>
                  </a:tcPr>
                </a:tc>
                <a:extLst>
                  <a:ext uri="{0D108BD9-81ED-4DB2-BD59-A6C34878D82A}">
                    <a16:rowId xmlns:a16="http://schemas.microsoft.com/office/drawing/2014/main" val="10010"/>
                  </a:ext>
                </a:extLst>
              </a:tr>
            </a:tbl>
          </a:graphicData>
        </a:graphic>
      </p:graphicFrame>
      <p:graphicFrame>
        <p:nvGraphicFramePr>
          <p:cNvPr id="9" name="Content Placeholder 7"/>
          <p:cNvGraphicFramePr>
            <a:graphicFrameLocks noGrp="1"/>
          </p:cNvGraphicFramePr>
          <p:nvPr>
            <p:ph sz="half" idx="4294967295"/>
            <p:extLst/>
          </p:nvPr>
        </p:nvGraphicFramePr>
        <p:xfrm>
          <a:off x="6199598" y="1180760"/>
          <a:ext cx="4011202" cy="4454450"/>
        </p:xfrm>
        <a:graphic>
          <a:graphicData uri="http://schemas.openxmlformats.org/drawingml/2006/table">
            <a:tbl>
              <a:tblPr firstRow="1" bandRow="1">
                <a:tableStyleId>{5C22544A-7EE6-4342-B048-85BDC9FD1C3A}</a:tableStyleId>
              </a:tblPr>
              <a:tblGrid>
                <a:gridCol w="521283">
                  <a:extLst>
                    <a:ext uri="{9D8B030D-6E8A-4147-A177-3AD203B41FA5}">
                      <a16:colId xmlns:a16="http://schemas.microsoft.com/office/drawing/2014/main" val="20000"/>
                    </a:ext>
                  </a:extLst>
                </a:gridCol>
                <a:gridCol w="3489919">
                  <a:extLst>
                    <a:ext uri="{9D8B030D-6E8A-4147-A177-3AD203B41FA5}">
                      <a16:colId xmlns:a16="http://schemas.microsoft.com/office/drawing/2014/main" val="20001"/>
                    </a:ext>
                  </a:extLst>
                </a:gridCol>
              </a:tblGrid>
              <a:tr h="387761">
                <a:tc gridSpan="2">
                  <a:txBody>
                    <a:bodyPr/>
                    <a:lstStyle/>
                    <a:p>
                      <a:pPr algn="l"/>
                      <a:r>
                        <a:rPr lang="en-US" dirty="0">
                          <a:solidFill>
                            <a:schemeClr val="tx1">
                              <a:lumMod val="75000"/>
                              <a:lumOff val="25000"/>
                            </a:schemeClr>
                          </a:solidFill>
                        </a:rPr>
                        <a:t>Top MSAs* for Core IT Job Postings</a:t>
                      </a:r>
                    </a:p>
                  </a:txBody>
                  <a:tcPr anchor="ctr">
                    <a:noFill/>
                  </a:tcPr>
                </a:tc>
                <a:tc hMerge="1">
                  <a:txBody>
                    <a:bodyPr/>
                    <a:lstStyle/>
                    <a:p>
                      <a:endParaRPr lang="en-US" dirty="0"/>
                    </a:p>
                  </a:txBody>
                  <a:tcPr/>
                </a:tc>
                <a:extLst>
                  <a:ext uri="{0D108BD9-81ED-4DB2-BD59-A6C34878D82A}">
                    <a16:rowId xmlns:a16="http://schemas.microsoft.com/office/drawing/2014/main" val="10000"/>
                  </a:ext>
                </a:extLst>
              </a:tr>
              <a:tr h="439880">
                <a:tc>
                  <a:txBody>
                    <a:bodyPr/>
                    <a:lstStyle/>
                    <a:p>
                      <a:r>
                        <a:rPr lang="en-US" sz="1400" baseline="0" dirty="0">
                          <a:solidFill>
                            <a:schemeClr val="bg1"/>
                          </a:solidFill>
                        </a:rPr>
                        <a:t>1.</a:t>
                      </a:r>
                      <a:endParaRPr lang="en-US" sz="1400" dirty="0">
                        <a:solidFill>
                          <a:schemeClr val="bg1"/>
                        </a:solidFill>
                      </a:endParaRPr>
                    </a:p>
                  </a:txBody>
                  <a:tcPr anchor="ctr">
                    <a:solidFill>
                      <a:schemeClr val="accent5"/>
                    </a:solidFill>
                  </a:tcPr>
                </a:tc>
                <a:tc>
                  <a:txBody>
                    <a:bodyPr/>
                    <a:lstStyle/>
                    <a:p>
                      <a:pPr algn="l" fontAlgn="b"/>
                      <a:r>
                        <a:rPr lang="en-US" sz="1400" b="0" i="0" u="none" strike="noStrike" dirty="0">
                          <a:solidFill>
                            <a:schemeClr val="tx1">
                              <a:lumMod val="75000"/>
                              <a:lumOff val="25000"/>
                            </a:schemeClr>
                          </a:solidFill>
                          <a:effectLst/>
                          <a:latin typeface="Calibri"/>
                        </a:rPr>
                        <a:t>New York-Newark-Jersey City</a:t>
                      </a:r>
                    </a:p>
                  </a:txBody>
                  <a:tcPr marR="12700" marT="12700" marB="0" anchor="ctr">
                    <a:solidFill>
                      <a:schemeClr val="accent5">
                        <a:lumMod val="20000"/>
                        <a:lumOff val="80000"/>
                      </a:schemeClr>
                    </a:solidFill>
                  </a:tcPr>
                </a:tc>
                <a:extLst>
                  <a:ext uri="{0D108BD9-81ED-4DB2-BD59-A6C34878D82A}">
                    <a16:rowId xmlns:a16="http://schemas.microsoft.com/office/drawing/2014/main" val="10001"/>
                  </a:ext>
                </a:extLst>
              </a:tr>
              <a:tr h="418878">
                <a:tc>
                  <a:txBody>
                    <a:bodyPr/>
                    <a:lstStyle/>
                    <a:p>
                      <a:r>
                        <a:rPr lang="en-US" sz="1400" dirty="0">
                          <a:solidFill>
                            <a:schemeClr val="bg1"/>
                          </a:solidFill>
                        </a:rPr>
                        <a:t>2.</a:t>
                      </a:r>
                    </a:p>
                  </a:txBody>
                  <a:tcPr anchor="ctr">
                    <a:solidFill>
                      <a:schemeClr val="accent5"/>
                    </a:solidFill>
                  </a:tcPr>
                </a:tc>
                <a:tc>
                  <a:txBody>
                    <a:bodyPr/>
                    <a:lstStyle/>
                    <a:p>
                      <a:pPr algn="l" fontAlgn="b"/>
                      <a:r>
                        <a:rPr lang="en-US" sz="1400" b="0" i="0" u="none" strike="noStrike" dirty="0">
                          <a:solidFill>
                            <a:schemeClr val="tx1">
                              <a:lumMod val="75000"/>
                              <a:lumOff val="25000"/>
                            </a:schemeClr>
                          </a:solidFill>
                          <a:effectLst/>
                          <a:latin typeface="Calibri"/>
                        </a:rPr>
                        <a:t>Washington-Arlington-Alexandria</a:t>
                      </a:r>
                    </a:p>
                  </a:txBody>
                  <a:tcPr marR="12700" marT="12700" marB="0" anchor="ctr">
                    <a:solidFill>
                      <a:schemeClr val="accent5">
                        <a:lumMod val="20000"/>
                        <a:lumOff val="80000"/>
                      </a:schemeClr>
                    </a:solidFill>
                  </a:tcPr>
                </a:tc>
                <a:extLst>
                  <a:ext uri="{0D108BD9-81ED-4DB2-BD59-A6C34878D82A}">
                    <a16:rowId xmlns:a16="http://schemas.microsoft.com/office/drawing/2014/main" val="10002"/>
                  </a:ext>
                </a:extLst>
              </a:tr>
              <a:tr h="429532">
                <a:tc>
                  <a:txBody>
                    <a:bodyPr/>
                    <a:lstStyle/>
                    <a:p>
                      <a:r>
                        <a:rPr lang="en-US" sz="1400" dirty="0">
                          <a:solidFill>
                            <a:schemeClr val="bg1"/>
                          </a:solidFill>
                        </a:rPr>
                        <a:t>3.</a:t>
                      </a:r>
                    </a:p>
                  </a:txBody>
                  <a:tcPr anchor="ctr">
                    <a:solidFill>
                      <a:schemeClr val="accent5"/>
                    </a:solidFill>
                  </a:tcPr>
                </a:tc>
                <a:tc>
                  <a:txBody>
                    <a:bodyPr/>
                    <a:lstStyle/>
                    <a:p>
                      <a:pPr algn="l" fontAlgn="b"/>
                      <a:r>
                        <a:rPr lang="en-US" sz="1400" b="0" i="0" u="none" strike="noStrike" dirty="0">
                          <a:solidFill>
                            <a:schemeClr val="tx1">
                              <a:lumMod val="75000"/>
                              <a:lumOff val="25000"/>
                            </a:schemeClr>
                          </a:solidFill>
                          <a:effectLst/>
                          <a:latin typeface="Calibri"/>
                        </a:rPr>
                        <a:t>Los Angeles-Long Beach-Anaheim</a:t>
                      </a:r>
                    </a:p>
                  </a:txBody>
                  <a:tcPr marR="12700" marT="12700" marB="0" anchor="ctr">
                    <a:solidFill>
                      <a:schemeClr val="accent5">
                        <a:lumMod val="20000"/>
                        <a:lumOff val="80000"/>
                      </a:schemeClr>
                    </a:solidFill>
                  </a:tcPr>
                </a:tc>
                <a:extLst>
                  <a:ext uri="{0D108BD9-81ED-4DB2-BD59-A6C34878D82A}">
                    <a16:rowId xmlns:a16="http://schemas.microsoft.com/office/drawing/2014/main" val="10003"/>
                  </a:ext>
                </a:extLst>
              </a:tr>
              <a:tr h="408223">
                <a:tc>
                  <a:txBody>
                    <a:bodyPr/>
                    <a:lstStyle/>
                    <a:p>
                      <a:r>
                        <a:rPr lang="en-US" sz="1400" dirty="0">
                          <a:solidFill>
                            <a:schemeClr val="bg1"/>
                          </a:solidFill>
                        </a:rPr>
                        <a:t>4.</a:t>
                      </a:r>
                    </a:p>
                  </a:txBody>
                  <a:tcPr anchor="ctr">
                    <a:solidFill>
                      <a:schemeClr val="accent5"/>
                    </a:solidFill>
                  </a:tcPr>
                </a:tc>
                <a:tc>
                  <a:txBody>
                    <a:bodyPr/>
                    <a:lstStyle/>
                    <a:p>
                      <a:pPr algn="l" fontAlgn="b"/>
                      <a:r>
                        <a:rPr lang="en-US" sz="1400" b="0" i="0" u="none" strike="noStrike" dirty="0">
                          <a:solidFill>
                            <a:schemeClr val="tx1">
                              <a:lumMod val="75000"/>
                              <a:lumOff val="25000"/>
                            </a:schemeClr>
                          </a:solidFill>
                          <a:effectLst/>
                          <a:latin typeface="Calibri"/>
                        </a:rPr>
                        <a:t>San Francisco-Oakland-Hayward</a:t>
                      </a:r>
                    </a:p>
                  </a:txBody>
                  <a:tcPr marR="12700" marT="12700" marB="0" anchor="ctr">
                    <a:solidFill>
                      <a:schemeClr val="accent5">
                        <a:lumMod val="20000"/>
                        <a:lumOff val="80000"/>
                      </a:schemeClr>
                    </a:solidFill>
                  </a:tcPr>
                </a:tc>
                <a:extLst>
                  <a:ext uri="{0D108BD9-81ED-4DB2-BD59-A6C34878D82A}">
                    <a16:rowId xmlns:a16="http://schemas.microsoft.com/office/drawing/2014/main" val="10004"/>
                  </a:ext>
                </a:extLst>
              </a:tr>
              <a:tr h="388958">
                <a:tc>
                  <a:txBody>
                    <a:bodyPr/>
                    <a:lstStyle/>
                    <a:p>
                      <a:r>
                        <a:rPr lang="en-US" sz="1400" dirty="0">
                          <a:solidFill>
                            <a:schemeClr val="bg1"/>
                          </a:solidFill>
                        </a:rPr>
                        <a:t>5.</a:t>
                      </a:r>
                    </a:p>
                  </a:txBody>
                  <a:tcPr anchor="ctr">
                    <a:solidFill>
                      <a:schemeClr val="accent5"/>
                    </a:solidFill>
                  </a:tcPr>
                </a:tc>
                <a:tc>
                  <a:txBody>
                    <a:bodyPr/>
                    <a:lstStyle/>
                    <a:p>
                      <a:pPr algn="l" fontAlgn="b"/>
                      <a:r>
                        <a:rPr lang="en-US" sz="1400" b="0" i="0" u="none" strike="noStrike" dirty="0">
                          <a:solidFill>
                            <a:schemeClr val="tx1">
                              <a:lumMod val="75000"/>
                              <a:lumOff val="25000"/>
                            </a:schemeClr>
                          </a:solidFill>
                          <a:effectLst/>
                          <a:latin typeface="Calibri"/>
                        </a:rPr>
                        <a:t>Chicago-Naperville-Elgin</a:t>
                      </a:r>
                    </a:p>
                  </a:txBody>
                  <a:tcPr marR="12700" marT="12700" marB="0" anchor="ctr">
                    <a:solidFill>
                      <a:schemeClr val="accent5">
                        <a:lumMod val="20000"/>
                        <a:lumOff val="80000"/>
                      </a:schemeClr>
                    </a:solidFill>
                  </a:tcPr>
                </a:tc>
                <a:extLst>
                  <a:ext uri="{0D108BD9-81ED-4DB2-BD59-A6C34878D82A}">
                    <a16:rowId xmlns:a16="http://schemas.microsoft.com/office/drawing/2014/main" val="10005"/>
                  </a:ext>
                </a:extLst>
              </a:tr>
              <a:tr h="369258">
                <a:tc>
                  <a:txBody>
                    <a:bodyPr/>
                    <a:lstStyle/>
                    <a:p>
                      <a:r>
                        <a:rPr lang="en-US" sz="1400" dirty="0">
                          <a:solidFill>
                            <a:schemeClr val="bg1"/>
                          </a:solidFill>
                        </a:rPr>
                        <a:t>6.</a:t>
                      </a:r>
                    </a:p>
                  </a:txBody>
                  <a:tcPr anchor="ctr">
                    <a:solidFill>
                      <a:schemeClr val="accent5"/>
                    </a:solidFill>
                  </a:tcPr>
                </a:tc>
                <a:tc>
                  <a:txBody>
                    <a:bodyPr/>
                    <a:lstStyle/>
                    <a:p>
                      <a:pPr algn="l" fontAlgn="b"/>
                      <a:r>
                        <a:rPr lang="en-US" sz="1400" b="0" i="0" u="none" strike="noStrike" dirty="0">
                          <a:solidFill>
                            <a:schemeClr val="tx1">
                              <a:lumMod val="75000"/>
                              <a:lumOff val="25000"/>
                            </a:schemeClr>
                          </a:solidFill>
                          <a:effectLst/>
                          <a:latin typeface="Calibri"/>
                        </a:rPr>
                        <a:t>Dallas-Fort Worth-Arlington</a:t>
                      </a:r>
                    </a:p>
                  </a:txBody>
                  <a:tcPr marR="12700" marT="12700" marB="0" anchor="ctr">
                    <a:solidFill>
                      <a:schemeClr val="accent5">
                        <a:lumMod val="20000"/>
                        <a:lumOff val="80000"/>
                      </a:schemeClr>
                    </a:solidFill>
                  </a:tcPr>
                </a:tc>
                <a:extLst>
                  <a:ext uri="{0D108BD9-81ED-4DB2-BD59-A6C34878D82A}">
                    <a16:rowId xmlns:a16="http://schemas.microsoft.com/office/drawing/2014/main" val="10006"/>
                  </a:ext>
                </a:extLst>
              </a:tr>
              <a:tr h="417041">
                <a:tc>
                  <a:txBody>
                    <a:bodyPr/>
                    <a:lstStyle/>
                    <a:p>
                      <a:r>
                        <a:rPr lang="en-US" sz="1400" dirty="0">
                          <a:solidFill>
                            <a:schemeClr val="bg1"/>
                          </a:solidFill>
                        </a:rPr>
                        <a:t>7.</a:t>
                      </a:r>
                    </a:p>
                  </a:txBody>
                  <a:tcPr anchor="ctr">
                    <a:solidFill>
                      <a:schemeClr val="accent5"/>
                    </a:solidFill>
                  </a:tcPr>
                </a:tc>
                <a:tc>
                  <a:txBody>
                    <a:bodyPr/>
                    <a:lstStyle/>
                    <a:p>
                      <a:pPr algn="l" fontAlgn="b"/>
                      <a:r>
                        <a:rPr lang="en-US" sz="1400" b="0" i="0" u="none" strike="noStrike" dirty="0">
                          <a:solidFill>
                            <a:schemeClr val="tx1">
                              <a:lumMod val="75000"/>
                              <a:lumOff val="25000"/>
                            </a:schemeClr>
                          </a:solidFill>
                          <a:effectLst/>
                          <a:latin typeface="Calibri"/>
                        </a:rPr>
                        <a:t>Boston-Cambridge-Nashua</a:t>
                      </a:r>
                    </a:p>
                  </a:txBody>
                  <a:tcPr marR="12700" marT="12700" marB="0" anchor="ctr">
                    <a:solidFill>
                      <a:schemeClr val="accent5">
                        <a:lumMod val="20000"/>
                        <a:lumOff val="80000"/>
                      </a:schemeClr>
                    </a:solidFill>
                  </a:tcPr>
                </a:tc>
                <a:extLst>
                  <a:ext uri="{0D108BD9-81ED-4DB2-BD59-A6C34878D82A}">
                    <a16:rowId xmlns:a16="http://schemas.microsoft.com/office/drawing/2014/main" val="10007"/>
                  </a:ext>
                </a:extLst>
              </a:tr>
              <a:tr h="409734">
                <a:tc>
                  <a:txBody>
                    <a:bodyPr/>
                    <a:lstStyle/>
                    <a:p>
                      <a:r>
                        <a:rPr lang="en-US" sz="1400" dirty="0">
                          <a:solidFill>
                            <a:schemeClr val="bg1"/>
                          </a:solidFill>
                        </a:rPr>
                        <a:t>8.</a:t>
                      </a:r>
                    </a:p>
                  </a:txBody>
                  <a:tcPr anchor="ctr">
                    <a:solidFill>
                      <a:schemeClr val="accent5"/>
                    </a:solidFill>
                  </a:tcPr>
                </a:tc>
                <a:tc>
                  <a:txBody>
                    <a:bodyPr/>
                    <a:lstStyle/>
                    <a:p>
                      <a:pPr algn="l" fontAlgn="b"/>
                      <a:r>
                        <a:rPr lang="en-US" sz="1400" b="0" i="0" u="none" strike="noStrike" dirty="0">
                          <a:solidFill>
                            <a:schemeClr val="tx1">
                              <a:lumMod val="75000"/>
                              <a:lumOff val="25000"/>
                            </a:schemeClr>
                          </a:solidFill>
                          <a:effectLst/>
                          <a:latin typeface="Calibri"/>
                        </a:rPr>
                        <a:t>Atlanta-Sandy Springs-Roswell</a:t>
                      </a:r>
                    </a:p>
                  </a:txBody>
                  <a:tcPr marR="12700" marT="12700" marB="0" anchor="ctr">
                    <a:solidFill>
                      <a:schemeClr val="accent5">
                        <a:lumMod val="20000"/>
                        <a:lumOff val="80000"/>
                      </a:schemeClr>
                    </a:solidFill>
                  </a:tcPr>
                </a:tc>
                <a:extLst>
                  <a:ext uri="{0D108BD9-81ED-4DB2-BD59-A6C34878D82A}">
                    <a16:rowId xmlns:a16="http://schemas.microsoft.com/office/drawing/2014/main" val="10008"/>
                  </a:ext>
                </a:extLst>
              </a:tr>
              <a:tr h="403719">
                <a:tc>
                  <a:txBody>
                    <a:bodyPr/>
                    <a:lstStyle/>
                    <a:p>
                      <a:r>
                        <a:rPr lang="en-US" sz="1400" dirty="0">
                          <a:solidFill>
                            <a:schemeClr val="bg1"/>
                          </a:solidFill>
                        </a:rPr>
                        <a:t>9.</a:t>
                      </a:r>
                    </a:p>
                  </a:txBody>
                  <a:tcPr anchor="ctr">
                    <a:solidFill>
                      <a:schemeClr val="accent5"/>
                    </a:solidFill>
                  </a:tcPr>
                </a:tc>
                <a:tc>
                  <a:txBody>
                    <a:bodyPr/>
                    <a:lstStyle/>
                    <a:p>
                      <a:pPr algn="l" fontAlgn="b"/>
                      <a:r>
                        <a:rPr lang="en-US" sz="1400" b="0" i="0" u="none" strike="noStrike" dirty="0">
                          <a:solidFill>
                            <a:schemeClr val="tx1">
                              <a:lumMod val="75000"/>
                              <a:lumOff val="25000"/>
                            </a:schemeClr>
                          </a:solidFill>
                          <a:effectLst/>
                          <a:latin typeface="Calibri"/>
                        </a:rPr>
                        <a:t>San Jose-Sunnyvale-Santa Clara</a:t>
                      </a:r>
                    </a:p>
                  </a:txBody>
                  <a:tcPr marR="12700" marT="12700" marB="0" anchor="ctr">
                    <a:solidFill>
                      <a:schemeClr val="accent5">
                        <a:lumMod val="20000"/>
                        <a:lumOff val="80000"/>
                      </a:schemeClr>
                    </a:solidFill>
                  </a:tcPr>
                </a:tc>
                <a:extLst>
                  <a:ext uri="{0D108BD9-81ED-4DB2-BD59-A6C34878D82A}">
                    <a16:rowId xmlns:a16="http://schemas.microsoft.com/office/drawing/2014/main" val="10009"/>
                  </a:ext>
                </a:extLst>
              </a:tr>
              <a:tr h="381466">
                <a:tc>
                  <a:txBody>
                    <a:bodyPr/>
                    <a:lstStyle/>
                    <a:p>
                      <a:r>
                        <a:rPr lang="en-US" sz="1400" dirty="0">
                          <a:solidFill>
                            <a:schemeClr val="bg1"/>
                          </a:solidFill>
                        </a:rPr>
                        <a:t>10.</a:t>
                      </a:r>
                    </a:p>
                  </a:txBody>
                  <a:tcPr anchor="ctr">
                    <a:solidFill>
                      <a:schemeClr val="accent5"/>
                    </a:solidFill>
                  </a:tcPr>
                </a:tc>
                <a:tc>
                  <a:txBody>
                    <a:bodyPr/>
                    <a:lstStyle/>
                    <a:p>
                      <a:pPr algn="l" fontAlgn="b"/>
                      <a:r>
                        <a:rPr lang="en-US" sz="1400" b="0" i="0" u="none" strike="noStrike" dirty="0">
                          <a:solidFill>
                            <a:schemeClr val="tx1">
                              <a:lumMod val="75000"/>
                              <a:lumOff val="25000"/>
                            </a:schemeClr>
                          </a:solidFill>
                          <a:effectLst/>
                          <a:latin typeface="Calibri"/>
                        </a:rPr>
                        <a:t>Seattle</a:t>
                      </a:r>
                      <a:r>
                        <a:rPr lang="en-US" sz="1400" b="0" i="0" u="none" strike="noStrike" baseline="0" dirty="0">
                          <a:solidFill>
                            <a:schemeClr val="tx1">
                              <a:lumMod val="75000"/>
                              <a:lumOff val="25000"/>
                            </a:schemeClr>
                          </a:solidFill>
                          <a:effectLst/>
                          <a:latin typeface="Calibri"/>
                        </a:rPr>
                        <a:t>-Tacoma-Bellevue</a:t>
                      </a:r>
                      <a:endParaRPr lang="en-US" sz="1400" b="0" i="0" u="none" strike="noStrike" dirty="0">
                        <a:solidFill>
                          <a:schemeClr val="tx1">
                            <a:lumMod val="75000"/>
                            <a:lumOff val="25000"/>
                          </a:schemeClr>
                        </a:solidFill>
                        <a:effectLst/>
                        <a:latin typeface="Calibri"/>
                      </a:endParaRPr>
                    </a:p>
                  </a:txBody>
                  <a:tcPr marR="12700" marT="12700" marB="0" anchor="ctr">
                    <a:solidFill>
                      <a:schemeClr val="accent5">
                        <a:lumMod val="20000"/>
                        <a:lumOff val="80000"/>
                      </a:schemeClr>
                    </a:solidFill>
                  </a:tcPr>
                </a:tc>
                <a:extLst>
                  <a:ext uri="{0D108BD9-81ED-4DB2-BD59-A6C34878D82A}">
                    <a16:rowId xmlns:a16="http://schemas.microsoft.com/office/drawing/2014/main" val="10010"/>
                  </a:ext>
                </a:extLst>
              </a:tr>
            </a:tbl>
          </a:graphicData>
        </a:graphic>
      </p:graphicFrame>
      <p:sp>
        <p:nvSpPr>
          <p:cNvPr id="10" name="Rectangle 9"/>
          <p:cNvSpPr/>
          <p:nvPr/>
        </p:nvSpPr>
        <p:spPr>
          <a:xfrm>
            <a:off x="6351998" y="5669922"/>
            <a:ext cx="4021909" cy="261610"/>
          </a:xfrm>
          <a:prstGeom prst="rect">
            <a:avLst/>
          </a:prstGeom>
        </p:spPr>
        <p:txBody>
          <a:bodyPr wrap="square">
            <a:spAutoFit/>
          </a:bodyPr>
          <a:lstStyle/>
          <a:p>
            <a:pPr defTabSz="457200"/>
            <a:r>
              <a:rPr lang="en-US" sz="1100" dirty="0">
                <a:solidFill>
                  <a:prstClr val="black">
                    <a:lumMod val="75000"/>
                    <a:lumOff val="25000"/>
                  </a:prstClr>
                </a:solidFill>
                <a:latin typeface="Calibri"/>
              </a:rPr>
              <a:t>*MSA = Metropolitan Statistical Area</a:t>
            </a:r>
          </a:p>
        </p:txBody>
      </p:sp>
      <p:sp>
        <p:nvSpPr>
          <p:cNvPr id="11" name="Title 1"/>
          <p:cNvSpPr>
            <a:spLocks noGrp="1"/>
          </p:cNvSpPr>
          <p:nvPr>
            <p:ph type="title"/>
          </p:nvPr>
        </p:nvSpPr>
        <p:spPr>
          <a:xfrm>
            <a:off x="1981200" y="77374"/>
            <a:ext cx="8229600" cy="773326"/>
          </a:xfrm>
        </p:spPr>
        <p:txBody>
          <a:bodyPr/>
          <a:lstStyle/>
          <a:p>
            <a:r>
              <a:rPr lang="en-US" dirty="0"/>
              <a:t>Top Locations for IT Job Postings – Q1 2017</a:t>
            </a:r>
          </a:p>
        </p:txBody>
      </p:sp>
      <p:sp>
        <p:nvSpPr>
          <p:cNvPr id="12" name="Slide Number Placeholder 5"/>
          <p:cNvSpPr txBox="1">
            <a:spLocks/>
          </p:cNvSpPr>
          <p:nvPr/>
        </p:nvSpPr>
        <p:spPr>
          <a:xfrm>
            <a:off x="5219840" y="6356351"/>
            <a:ext cx="4999948"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latin typeface="Calibri"/>
              </a:rPr>
              <a:t>Source: Burning Glass Technologies Labor Insights, April 2017</a:t>
            </a:r>
          </a:p>
        </p:txBody>
      </p:sp>
      <p:sp>
        <p:nvSpPr>
          <p:cNvPr id="7" name="Content Placeholder 3"/>
          <p:cNvSpPr txBox="1">
            <a:spLocks/>
          </p:cNvSpPr>
          <p:nvPr/>
        </p:nvSpPr>
        <p:spPr>
          <a:xfrm>
            <a:off x="4780876" y="6059784"/>
            <a:ext cx="2837444" cy="296566"/>
          </a:xfrm>
          <a:prstGeom prst="rect">
            <a:avLst/>
          </a:prstGeom>
        </p:spPr>
        <p:txBody>
          <a:bodyPr vert="horz" lIns="0" tIns="45720" rIns="91440" bIns="45720" rtlCol="0">
            <a:noAutofit/>
          </a:bodyPr>
          <a:lstStyle>
            <a:lvl1pPr marL="225425" indent="-225425" algn="l" defTabSz="457200" rtl="0" eaLnBrk="1" latinLnBrk="0" hangingPunct="1">
              <a:spcBef>
                <a:spcPts val="1200"/>
              </a:spcBef>
              <a:buSzPct val="80000"/>
              <a:buFont typeface="Wingdings" charset="2"/>
              <a:buChar char="§"/>
              <a:defRPr sz="2000" kern="1200">
                <a:solidFill>
                  <a:srgbClr val="576068"/>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rgbClr val="576068"/>
                </a:solidFill>
                <a:latin typeface="+mn-lt"/>
                <a:ea typeface="+mn-ea"/>
                <a:cs typeface="+mn-cs"/>
              </a:defRPr>
            </a:lvl2pPr>
            <a:lvl3pPr marL="1081088" indent="-166688" algn="l" defTabSz="457200" rtl="0" eaLnBrk="1" latinLnBrk="0" hangingPunct="1">
              <a:spcBef>
                <a:spcPct val="20000"/>
              </a:spcBef>
              <a:buSzPct val="80000"/>
              <a:buFont typeface="Wingdings" charset="2"/>
              <a:buChar char="§"/>
              <a:defRPr sz="1600" kern="1200">
                <a:solidFill>
                  <a:srgbClr val="576068"/>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576068"/>
                </a:solidFill>
                <a:latin typeface="+mn-lt"/>
                <a:ea typeface="+mn-ea"/>
                <a:cs typeface="+mn-cs"/>
              </a:defRPr>
            </a:lvl4pPr>
            <a:lvl5pPr marL="2003425" indent="-174625" algn="l" defTabSz="457200" rtl="0" eaLnBrk="1" latinLnBrk="0" hangingPunct="1">
              <a:spcBef>
                <a:spcPct val="20000"/>
              </a:spcBef>
              <a:buSzPct val="70000"/>
              <a:buFont typeface="Wingdings" charset="2"/>
              <a:buChar char="§"/>
              <a:defRPr sz="1400" kern="1200">
                <a:solidFill>
                  <a:srgbClr val="57606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dirty="0">
                <a:solidFill>
                  <a:prstClr val="black">
                    <a:lumMod val="75000"/>
                    <a:lumOff val="25000"/>
                  </a:prstClr>
                </a:solidFill>
                <a:latin typeface="Calibri"/>
              </a:rPr>
              <a:t>547,040 total US IT job postings in Q1, 2017.  </a:t>
            </a:r>
          </a:p>
        </p:txBody>
      </p:sp>
    </p:spTree>
    <p:extLst>
      <p:ext uri="{BB962C8B-B14F-4D97-AF65-F5344CB8AC3E}">
        <p14:creationId xmlns:p14="http://schemas.microsoft.com/office/powerpoint/2010/main" val="3754566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extLst/>
          </p:nvPr>
        </p:nvGraphicFramePr>
        <p:xfrm>
          <a:off x="2540001" y="1067312"/>
          <a:ext cx="7698617" cy="4993533"/>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p:nvPr/>
        </p:nvGrpSpPr>
        <p:grpSpPr>
          <a:xfrm>
            <a:off x="7783480" y="4138276"/>
            <a:ext cx="2455138" cy="1737144"/>
            <a:chOff x="6128005" y="4006452"/>
            <a:chExt cx="2921923" cy="1672782"/>
          </a:xfrm>
          <a:solidFill>
            <a:schemeClr val="accent6"/>
          </a:solidFill>
        </p:grpSpPr>
        <p:sp>
          <p:nvSpPr>
            <p:cNvPr id="11" name="Round Diagonal Corner Rectangle 10"/>
            <p:cNvSpPr/>
            <p:nvPr/>
          </p:nvSpPr>
          <p:spPr>
            <a:xfrm flipV="1">
              <a:off x="6128005" y="4006452"/>
              <a:ext cx="2921923" cy="1672782"/>
            </a:xfrm>
            <a:prstGeom prst="round2DiagRect">
              <a:avLst>
                <a:gd name="adj1" fmla="val 22398"/>
                <a:gd name="adj2" fmla="val 0"/>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US" dirty="0">
                <a:solidFill>
                  <a:prstClr val="white"/>
                </a:solidFill>
                <a:latin typeface="Calibri"/>
              </a:endParaRPr>
            </a:p>
          </p:txBody>
        </p:sp>
        <p:sp>
          <p:nvSpPr>
            <p:cNvPr id="12" name="Rectangle 11"/>
            <p:cNvSpPr/>
            <p:nvPr/>
          </p:nvSpPr>
          <p:spPr>
            <a:xfrm>
              <a:off x="6262961" y="4167359"/>
              <a:ext cx="2786967" cy="1283462"/>
            </a:xfrm>
            <a:prstGeom prst="rect">
              <a:avLst/>
            </a:prstGeom>
            <a:noFill/>
          </p:spPr>
          <p:txBody>
            <a:bodyPr wrap="square">
              <a:spAutoFit/>
            </a:bodyPr>
            <a:lstStyle/>
            <a:p>
              <a:pPr defTabSz="457200">
                <a:lnSpc>
                  <a:spcPts val="2440"/>
                </a:lnSpc>
              </a:pPr>
              <a:r>
                <a:rPr lang="en-US" sz="1700" dirty="0">
                  <a:solidFill>
                    <a:prstClr val="white"/>
                  </a:solidFill>
                  <a:latin typeface="Calibri"/>
                </a:rPr>
                <a:t>547,040 Total US IT job postings during Q1 2017, </a:t>
              </a:r>
              <a:r>
                <a:rPr lang="en-US" sz="1600" dirty="0">
                  <a:solidFill>
                    <a:prstClr val="white"/>
                  </a:solidFill>
                  <a:latin typeface="Calibri"/>
                </a:rPr>
                <a:t>of which 44% do not specify employer. </a:t>
              </a:r>
            </a:p>
          </p:txBody>
        </p:sp>
      </p:grpSp>
      <p:sp>
        <p:nvSpPr>
          <p:cNvPr id="13" name="Title 1"/>
          <p:cNvSpPr>
            <a:spLocks noGrp="1"/>
          </p:cNvSpPr>
          <p:nvPr>
            <p:ph type="title"/>
          </p:nvPr>
        </p:nvSpPr>
        <p:spPr>
          <a:xfrm>
            <a:off x="1981200" y="77374"/>
            <a:ext cx="8229600" cy="773326"/>
          </a:xfrm>
        </p:spPr>
        <p:txBody>
          <a:bodyPr/>
          <a:lstStyle/>
          <a:p>
            <a:r>
              <a:rPr lang="en-US" dirty="0"/>
              <a:t>Employers with the Most IT Job Ads – Q1 2017</a:t>
            </a:r>
          </a:p>
        </p:txBody>
      </p:sp>
      <p:sp>
        <p:nvSpPr>
          <p:cNvPr id="14" name="Slide Number Placeholder 5"/>
          <p:cNvSpPr txBox="1">
            <a:spLocks/>
          </p:cNvSpPr>
          <p:nvPr/>
        </p:nvSpPr>
        <p:spPr>
          <a:xfrm>
            <a:off x="5219840" y="6356351"/>
            <a:ext cx="4999948"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latin typeface="Calibri"/>
              </a:rPr>
              <a:t>Source: Burning Glass Technologies Labor Insights, April 2017</a:t>
            </a:r>
          </a:p>
        </p:txBody>
      </p:sp>
    </p:spTree>
    <p:extLst>
      <p:ext uri="{BB962C8B-B14F-4D97-AF65-F5344CB8AC3E}">
        <p14:creationId xmlns:p14="http://schemas.microsoft.com/office/powerpoint/2010/main" val="731430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3071622" y="2009395"/>
          <a:ext cx="6172200"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Left Arrow Callout 4"/>
          <p:cNvSpPr/>
          <p:nvPr/>
        </p:nvSpPr>
        <p:spPr>
          <a:xfrm>
            <a:off x="6774856" y="2961157"/>
            <a:ext cx="1796797" cy="2630043"/>
          </a:xfrm>
          <a:prstGeom prst="leftArrowCallout">
            <a:avLst>
              <a:gd name="adj1" fmla="val 28000"/>
              <a:gd name="adj2" fmla="val 25000"/>
              <a:gd name="adj3" fmla="val 16951"/>
              <a:gd name="adj4" fmla="val 64694"/>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kern="0">
              <a:solidFill>
                <a:srgbClr val="FFFF00"/>
              </a:solidFill>
              <a:latin typeface="Calibri"/>
            </a:endParaRPr>
          </a:p>
        </p:txBody>
      </p:sp>
      <p:pic>
        <p:nvPicPr>
          <p:cNvPr id="6"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80058" y="4080417"/>
            <a:ext cx="533282" cy="413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13338" y="3729979"/>
            <a:ext cx="597356" cy="23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76562" y="3350417"/>
            <a:ext cx="497510" cy="133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51703" y="3035590"/>
            <a:ext cx="575702"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12957" y="4492459"/>
            <a:ext cx="569246" cy="283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7339212" y="4840307"/>
            <a:ext cx="1171482" cy="715581"/>
          </a:xfrm>
          <a:prstGeom prst="rect">
            <a:avLst/>
          </a:prstGeom>
          <a:noFill/>
        </p:spPr>
        <p:txBody>
          <a:bodyPr wrap="square" rtlCol="0">
            <a:spAutoFit/>
          </a:bodyPr>
          <a:lstStyle/>
          <a:p>
            <a:pPr algn="ctr" defTabSz="457200"/>
            <a:r>
              <a:rPr lang="en-US" sz="1350" kern="0" dirty="0">
                <a:solidFill>
                  <a:prstClr val="black"/>
                </a:solidFill>
                <a:latin typeface="Calibri"/>
              </a:rPr>
              <a:t>Others recruited by CITF</a:t>
            </a:r>
          </a:p>
        </p:txBody>
      </p:sp>
      <p:sp>
        <p:nvSpPr>
          <p:cNvPr id="12" name="Title 4"/>
          <p:cNvSpPr txBox="1">
            <a:spLocks/>
          </p:cNvSpPr>
          <p:nvPr/>
        </p:nvSpPr>
        <p:spPr>
          <a:xfrm>
            <a:off x="1981200" y="-352540"/>
            <a:ext cx="8229600" cy="2273019"/>
          </a:xfrm>
          <a:prstGeom prst="rect">
            <a:avLst/>
          </a:prstGeom>
        </p:spPr>
        <p:txBody>
          <a:bodyPr vert="horz" lIns="0" tIns="34290" rIns="68580" bIns="34290" rtlCol="0" anchor="ctr">
            <a:noAutofit/>
          </a:bodyPr>
          <a:lstStyle>
            <a:lvl1pPr algn="l" defTabSz="457200" rtl="0" eaLnBrk="1" latinLnBrk="0" hangingPunct="1">
              <a:spcBef>
                <a:spcPct val="0"/>
              </a:spcBef>
              <a:buNone/>
              <a:defRPr sz="2800" b="1" kern="1200">
                <a:solidFill>
                  <a:srgbClr val="004671"/>
                </a:solidFill>
                <a:latin typeface="+mj-lt"/>
                <a:ea typeface="+mj-ea"/>
                <a:cs typeface="+mj-cs"/>
              </a:defRPr>
            </a:lvl1pPr>
          </a:lstStyle>
          <a:p>
            <a:pPr defTabSz="342900">
              <a:defRPr/>
            </a:pPr>
            <a:r>
              <a:rPr lang="en-US" sz="3300" dirty="0">
                <a:latin typeface="Calibri"/>
              </a:rPr>
              <a:t>Early College STEM Schools: Joining together to build a new kind of education</a:t>
            </a:r>
          </a:p>
        </p:txBody>
      </p:sp>
    </p:spTree>
    <p:extLst>
      <p:ext uri="{BB962C8B-B14F-4D97-AF65-F5344CB8AC3E}">
        <p14:creationId xmlns:p14="http://schemas.microsoft.com/office/powerpoint/2010/main" val="203736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mph" presetSubtype="0" repeatCount="10000" fill="hold" grpId="0" nodeType="clickEffect">
                                  <p:stCondLst>
                                    <p:cond delay="0"/>
                                  </p:stCondLst>
                                  <p:childTnLst>
                                    <p:animEffect transition="out" filter="fade">
                                      <p:cBhvr>
                                        <p:cTn id="24" dur="500" tmFilter="0, 0; .2, .5; .8, .5; 1, 0"/>
                                        <p:tgtEl>
                                          <p:spTgt spid="5"/>
                                        </p:tgtEl>
                                      </p:cBhvr>
                                    </p:animEffect>
                                    <p:animScale>
                                      <p:cBhvr>
                                        <p:cTn id="25"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480323" cy="838200"/>
          </a:xfrm>
        </p:spPr>
        <p:txBody>
          <a:bodyPr>
            <a:noAutofit/>
          </a:bodyPr>
          <a:lstStyle/>
          <a:p>
            <a:r>
              <a:rPr lang="en-US" sz="4400" dirty="0"/>
              <a:t>Work-Based Learning Opportunities</a:t>
            </a:r>
          </a:p>
        </p:txBody>
      </p:sp>
      <p:graphicFrame>
        <p:nvGraphicFramePr>
          <p:cNvPr id="4" name="Content Placeholder 3"/>
          <p:cNvGraphicFramePr>
            <a:graphicFrameLocks noGrp="1"/>
          </p:cNvGraphicFramePr>
          <p:nvPr>
            <p:ph idx="1"/>
            <p:extLst/>
          </p:nvPr>
        </p:nvGraphicFramePr>
        <p:xfrm>
          <a:off x="1676400" y="1297859"/>
          <a:ext cx="5083276" cy="48283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6759677" y="1524000"/>
            <a:ext cx="3527323" cy="4154984"/>
          </a:xfrm>
          <a:prstGeom prst="rect">
            <a:avLst/>
          </a:prstGeom>
          <a:noFill/>
        </p:spPr>
        <p:txBody>
          <a:bodyPr wrap="square" rtlCol="0">
            <a:spAutoFit/>
          </a:bodyPr>
          <a:lstStyle/>
          <a:p>
            <a:pPr defTabSz="457200"/>
            <a:r>
              <a:rPr lang="en-US" sz="2400" b="1" dirty="0">
                <a:solidFill>
                  <a:prstClr val="black">
                    <a:lumMod val="65000"/>
                    <a:lumOff val="35000"/>
                  </a:prstClr>
                </a:solidFill>
                <a:latin typeface="Calibri"/>
              </a:rPr>
              <a:t>Student Benefits:</a:t>
            </a:r>
          </a:p>
          <a:p>
            <a:pPr marL="285750" indent="-285750" defTabSz="457200">
              <a:buFont typeface="Arial" panose="020B0604020202020204" pitchFamily="34" charset="0"/>
              <a:buChar char="•"/>
            </a:pPr>
            <a:r>
              <a:rPr lang="en-US" sz="2400" spc="-100" dirty="0">
                <a:solidFill>
                  <a:prstClr val="black">
                    <a:lumMod val="65000"/>
                    <a:lumOff val="35000"/>
                  </a:prstClr>
                </a:solidFill>
                <a:latin typeface="Calibri"/>
              </a:rPr>
              <a:t>Career Exploration</a:t>
            </a:r>
          </a:p>
          <a:p>
            <a:pPr marL="285750" indent="-285750" defTabSz="457200">
              <a:buFont typeface="Arial" panose="020B0604020202020204" pitchFamily="34" charset="0"/>
              <a:buChar char="•"/>
            </a:pPr>
            <a:r>
              <a:rPr lang="en-US" sz="2400" spc="-100" dirty="0">
                <a:solidFill>
                  <a:prstClr val="black">
                    <a:lumMod val="65000"/>
                    <a:lumOff val="35000"/>
                  </a:prstClr>
                </a:solidFill>
                <a:latin typeface="Calibri"/>
              </a:rPr>
              <a:t>Exposure</a:t>
            </a:r>
          </a:p>
          <a:p>
            <a:pPr marL="285750" indent="-285750" defTabSz="457200">
              <a:buFont typeface="Arial" panose="020B0604020202020204" pitchFamily="34" charset="0"/>
              <a:buChar char="•"/>
            </a:pPr>
            <a:r>
              <a:rPr lang="en-US" sz="2400" spc="-100" dirty="0">
                <a:solidFill>
                  <a:prstClr val="black">
                    <a:lumMod val="65000"/>
                    <a:lumOff val="35000"/>
                  </a:prstClr>
                </a:solidFill>
                <a:latin typeface="Calibri"/>
              </a:rPr>
              <a:t>Employer Values</a:t>
            </a:r>
          </a:p>
          <a:p>
            <a:pPr marL="285750" indent="-285750" defTabSz="457200">
              <a:buFont typeface="Arial" panose="020B0604020202020204" pitchFamily="34" charset="0"/>
              <a:buChar char="•"/>
            </a:pPr>
            <a:r>
              <a:rPr lang="en-US" sz="2400" spc="-100" dirty="0">
                <a:solidFill>
                  <a:prstClr val="black">
                    <a:lumMod val="65000"/>
                    <a:lumOff val="35000"/>
                  </a:prstClr>
                </a:solidFill>
                <a:latin typeface="Calibri"/>
              </a:rPr>
              <a:t>Skills Development</a:t>
            </a:r>
          </a:p>
          <a:p>
            <a:pPr marL="285750" indent="-285750" defTabSz="457200">
              <a:buFont typeface="Arial" panose="020B0604020202020204" pitchFamily="34" charset="0"/>
              <a:buChar char="•"/>
            </a:pPr>
            <a:r>
              <a:rPr lang="en-US" sz="2400" spc="-100" dirty="0">
                <a:solidFill>
                  <a:prstClr val="black">
                    <a:lumMod val="65000"/>
                    <a:lumOff val="35000"/>
                  </a:prstClr>
                </a:solidFill>
                <a:latin typeface="Calibri"/>
              </a:rPr>
              <a:t>Understanding the link between school and work</a:t>
            </a:r>
          </a:p>
          <a:p>
            <a:pPr marL="285750" indent="-285750" defTabSz="457200">
              <a:buFont typeface="Arial" panose="020B0604020202020204" pitchFamily="34" charset="0"/>
              <a:buChar char="•"/>
            </a:pPr>
            <a:r>
              <a:rPr lang="en-US" sz="2400" spc="-100" dirty="0">
                <a:solidFill>
                  <a:prstClr val="black">
                    <a:lumMod val="65000"/>
                    <a:lumOff val="35000"/>
                  </a:prstClr>
                </a:solidFill>
                <a:latin typeface="Calibri"/>
              </a:rPr>
              <a:t>Transition Preparation</a:t>
            </a:r>
          </a:p>
          <a:p>
            <a:pPr defTabSz="457200"/>
            <a:endParaRPr lang="en-US" sz="2400" spc="-100" dirty="0">
              <a:solidFill>
                <a:prstClr val="black">
                  <a:lumMod val="65000"/>
                  <a:lumOff val="35000"/>
                </a:prstClr>
              </a:solidFill>
              <a:latin typeface="Calibri"/>
            </a:endParaRPr>
          </a:p>
          <a:p>
            <a:pPr algn="ctr" defTabSz="457200"/>
            <a:r>
              <a:rPr lang="en-US" sz="2400" b="1" i="1" dirty="0">
                <a:solidFill>
                  <a:prstClr val="black">
                    <a:lumMod val="65000"/>
                    <a:lumOff val="35000"/>
                  </a:prstClr>
                </a:solidFill>
                <a:latin typeface="Calibri"/>
              </a:rPr>
              <a:t>All supported by an online career prep platform</a:t>
            </a:r>
          </a:p>
        </p:txBody>
      </p:sp>
      <p:sp>
        <p:nvSpPr>
          <p:cNvPr id="5" name="TextBox 4"/>
          <p:cNvSpPr txBox="1"/>
          <p:nvPr/>
        </p:nvSpPr>
        <p:spPr>
          <a:xfrm>
            <a:off x="7103807" y="6477000"/>
            <a:ext cx="5029200" cy="523220"/>
          </a:xfrm>
          <a:prstGeom prst="rect">
            <a:avLst/>
          </a:prstGeom>
          <a:noFill/>
        </p:spPr>
        <p:txBody>
          <a:bodyPr wrap="square" rtlCol="0">
            <a:spAutoFit/>
          </a:bodyPr>
          <a:lstStyle/>
          <a:p>
            <a:pPr defTabSz="457200"/>
            <a:r>
              <a:rPr lang="en-US" sz="1000" dirty="0">
                <a:solidFill>
                  <a:srgbClr val="A0A7AE"/>
                </a:solidFill>
                <a:latin typeface="Calibri"/>
              </a:rPr>
              <a:t>Source: (Benz &amp; Lindstrom, 1997). (Bailey &amp; Hughes, 1999).</a:t>
            </a:r>
          </a:p>
          <a:p>
            <a:pPr defTabSz="457200"/>
            <a:endParaRPr lang="en-US" dirty="0">
              <a:solidFill>
                <a:prstClr val="black"/>
              </a:solidFill>
              <a:latin typeface="Calibri"/>
            </a:endParaRPr>
          </a:p>
        </p:txBody>
      </p:sp>
    </p:spTree>
    <p:extLst>
      <p:ext uri="{BB962C8B-B14F-4D97-AF65-F5344CB8AC3E}">
        <p14:creationId xmlns:p14="http://schemas.microsoft.com/office/powerpoint/2010/main" val="180029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457200"/>
            <a:fld id="{2066355A-084C-D24E-9AD2-7E4FC41EA627}" type="slidenum">
              <a:rPr lang="en-US">
                <a:latin typeface="Calibri"/>
              </a:rPr>
              <a:pPr defTabSz="457200"/>
              <a:t>19</a:t>
            </a:fld>
            <a:endParaRPr lang="en-US" dirty="0">
              <a:latin typeface="Calibri"/>
            </a:endParaRPr>
          </a:p>
        </p:txBody>
      </p:sp>
      <p:sp>
        <p:nvSpPr>
          <p:cNvPr id="5" name="Title 4"/>
          <p:cNvSpPr>
            <a:spLocks noGrp="1"/>
          </p:cNvSpPr>
          <p:nvPr>
            <p:ph type="title"/>
          </p:nvPr>
        </p:nvSpPr>
        <p:spPr/>
        <p:txBody>
          <a:bodyPr/>
          <a:lstStyle/>
          <a:p>
            <a:r>
              <a:rPr lang="en-US" sz="4400" dirty="0"/>
              <a:t>Thinking Beyond the Traditional Internship Model</a:t>
            </a:r>
          </a:p>
        </p:txBody>
      </p:sp>
      <p:pic>
        <p:nvPicPr>
          <p:cNvPr id="1026" name="Picture 2" descr="https://scontent-iad.xx.fbcdn.net/hphotos-xpf1/v/t1.0-9/11156412_818770984869746_44262677388473511_n.png?oh=9dcddb3b27c41991641a35ffdacf56f5&amp;oe=55DA313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6148" y="1872457"/>
            <a:ext cx="7448550" cy="402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295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Plan </a:t>
            </a:r>
          </a:p>
        </p:txBody>
      </p:sp>
      <p:sp>
        <p:nvSpPr>
          <p:cNvPr id="3" name="Text Placeholder 2"/>
          <p:cNvSpPr>
            <a:spLocks noGrp="1"/>
          </p:cNvSpPr>
          <p:nvPr>
            <p:ph type="body" sz="quarter" idx="13"/>
          </p:nvPr>
        </p:nvSpPr>
        <p:spPr>
          <a:xfrm>
            <a:off x="5053210" y="1267637"/>
            <a:ext cx="6923932" cy="5375275"/>
          </a:xfrm>
        </p:spPr>
        <p:txBody>
          <a:bodyPr/>
          <a:lstStyle/>
          <a:p>
            <a:pPr marL="342900" lvl="0" indent="-342900">
              <a:buFont typeface="Arial" panose="020B0604020202020204" pitchFamily="34" charset="0"/>
              <a:buChar char="•"/>
            </a:pPr>
            <a:r>
              <a:rPr lang="en-US" dirty="0"/>
              <a:t>Engaging IT businesses on workforce issues</a:t>
            </a:r>
          </a:p>
          <a:p>
            <a:pPr marL="342900" lvl="0" indent="-342900">
              <a:buFont typeface="Arial" panose="020B0604020202020204" pitchFamily="34" charset="0"/>
              <a:buChar char="•"/>
            </a:pPr>
            <a:r>
              <a:rPr lang="en-US" dirty="0"/>
              <a:t>Various workforce system partners’ roles in business engagement </a:t>
            </a:r>
          </a:p>
          <a:p>
            <a:pPr marL="342900" lvl="0" indent="-342900">
              <a:buFont typeface="Arial" panose="020B0604020202020204" pitchFamily="34" charset="0"/>
              <a:buChar char="•"/>
            </a:pPr>
            <a:r>
              <a:rPr lang="en-US" dirty="0"/>
              <a:t>The what and why of sector partnerships</a:t>
            </a:r>
          </a:p>
          <a:p>
            <a:pPr marL="342900" lvl="0" indent="-342900">
              <a:buFont typeface="Arial" panose="020B0604020202020204" pitchFamily="34" charset="0"/>
              <a:buChar char="•"/>
            </a:pPr>
            <a:r>
              <a:rPr lang="en-US" dirty="0"/>
              <a:t>Successful IT sector partnership characteristics</a:t>
            </a:r>
          </a:p>
          <a:p>
            <a:pPr marL="342900" lvl="0" indent="-342900">
              <a:buFont typeface="Arial" panose="020B0604020202020204" pitchFamily="34" charset="0"/>
              <a:buChar char="•"/>
            </a:pPr>
            <a:r>
              <a:rPr lang="en-US" dirty="0"/>
              <a:t>Real-world spotlight: What’s working/Discussion</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586643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5807405" y="963233"/>
          <a:ext cx="3093937" cy="4894398"/>
        </p:xfrm>
        <a:graphic>
          <a:graphicData uri="http://schemas.openxmlformats.org/drawingml/2006/table">
            <a:tbl>
              <a:tblPr/>
              <a:tblGrid>
                <a:gridCol w="1107167">
                  <a:extLst>
                    <a:ext uri="{9D8B030D-6E8A-4147-A177-3AD203B41FA5}">
                      <a16:colId xmlns:a16="http://schemas.microsoft.com/office/drawing/2014/main" val="3956845622"/>
                    </a:ext>
                  </a:extLst>
                </a:gridCol>
                <a:gridCol w="280073">
                  <a:extLst>
                    <a:ext uri="{9D8B030D-6E8A-4147-A177-3AD203B41FA5}">
                      <a16:colId xmlns:a16="http://schemas.microsoft.com/office/drawing/2014/main" val="493967241"/>
                    </a:ext>
                  </a:extLst>
                </a:gridCol>
                <a:gridCol w="280073">
                  <a:extLst>
                    <a:ext uri="{9D8B030D-6E8A-4147-A177-3AD203B41FA5}">
                      <a16:colId xmlns:a16="http://schemas.microsoft.com/office/drawing/2014/main" val="3331878216"/>
                    </a:ext>
                  </a:extLst>
                </a:gridCol>
                <a:gridCol w="280073">
                  <a:extLst>
                    <a:ext uri="{9D8B030D-6E8A-4147-A177-3AD203B41FA5}">
                      <a16:colId xmlns:a16="http://schemas.microsoft.com/office/drawing/2014/main" val="1883770867"/>
                    </a:ext>
                  </a:extLst>
                </a:gridCol>
                <a:gridCol w="280073">
                  <a:extLst>
                    <a:ext uri="{9D8B030D-6E8A-4147-A177-3AD203B41FA5}">
                      <a16:colId xmlns:a16="http://schemas.microsoft.com/office/drawing/2014/main" val="2370247780"/>
                    </a:ext>
                  </a:extLst>
                </a:gridCol>
                <a:gridCol w="280073">
                  <a:extLst>
                    <a:ext uri="{9D8B030D-6E8A-4147-A177-3AD203B41FA5}">
                      <a16:colId xmlns:a16="http://schemas.microsoft.com/office/drawing/2014/main" val="837084455"/>
                    </a:ext>
                  </a:extLst>
                </a:gridCol>
                <a:gridCol w="306332">
                  <a:extLst>
                    <a:ext uri="{9D8B030D-6E8A-4147-A177-3AD203B41FA5}">
                      <a16:colId xmlns:a16="http://schemas.microsoft.com/office/drawing/2014/main" val="650437141"/>
                    </a:ext>
                  </a:extLst>
                </a:gridCol>
                <a:gridCol w="280073">
                  <a:extLst>
                    <a:ext uri="{9D8B030D-6E8A-4147-A177-3AD203B41FA5}">
                      <a16:colId xmlns:a16="http://schemas.microsoft.com/office/drawing/2014/main" val="3434896609"/>
                    </a:ext>
                  </a:extLst>
                </a:gridCol>
              </a:tblGrid>
              <a:tr h="189871">
                <a:tc gridSpan="7">
                  <a:txBody>
                    <a:bodyPr/>
                    <a:lstStyle/>
                    <a:p>
                      <a:pPr algn="ctr" fontAlgn="ctr"/>
                      <a:r>
                        <a:rPr lang="en-US" sz="700" b="1" i="0" u="none" strike="noStrike">
                          <a:solidFill>
                            <a:srgbClr val="000000"/>
                          </a:solidFill>
                          <a:effectLst/>
                          <a:latin typeface="Arial Black" panose="020B0A04020102020204" pitchFamily="34" charset="0"/>
                        </a:rPr>
                        <a:t>4Ps of Internship Partners</a:t>
                      </a:r>
                    </a:p>
                  </a:txBody>
                  <a:tcPr marL="3599" marR="3599" marT="3599" marB="0" anchor="ctr">
                    <a:lnL>
                      <a:noFill/>
                    </a:lnL>
                    <a:lnR>
                      <a:noFill/>
                    </a:lnR>
                    <a:lnT>
                      <a:noFill/>
                    </a:lnT>
                    <a:lnB>
                      <a:noFill/>
                    </a:lnB>
                    <a:solidFill>
                      <a:srgbClr val="A5A5A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r>
                        <a:rPr lang="en-US" sz="300" b="0" i="0" u="none" strike="noStrike">
                          <a:solidFill>
                            <a:srgbClr val="000000"/>
                          </a:solidFill>
                          <a:effectLst/>
                          <a:latin typeface="Arial Black" panose="020B0A04020102020204" pitchFamily="34" charset="0"/>
                        </a:rPr>
                        <a:t> </a:t>
                      </a:r>
                    </a:p>
                  </a:txBody>
                  <a:tcPr marL="3599" marR="3599" marT="3599" marB="0" anchor="ctr">
                    <a:lnL>
                      <a:noFill/>
                    </a:lnL>
                    <a:lnR>
                      <a:noFill/>
                    </a:lnR>
                    <a:lnT>
                      <a:noFill/>
                    </a:lnT>
                    <a:lnB>
                      <a:noFill/>
                    </a:lnB>
                    <a:solidFill>
                      <a:srgbClr val="A6A6A6"/>
                    </a:solidFill>
                  </a:tcPr>
                </a:tc>
                <a:extLst>
                  <a:ext uri="{0D108BD9-81ED-4DB2-BD59-A6C34878D82A}">
                    <a16:rowId xmlns:a16="http://schemas.microsoft.com/office/drawing/2014/main" val="2067586964"/>
                  </a:ext>
                </a:extLst>
              </a:tr>
              <a:tr h="172781">
                <a:tc>
                  <a:txBody>
                    <a:bodyPr/>
                    <a:lstStyle/>
                    <a:p>
                      <a:pPr algn="ctr" fontAlgn="ctr"/>
                      <a:endParaRPr lang="en-US" sz="400" b="0" i="0" u="none" strike="noStrike">
                        <a:solidFill>
                          <a:srgbClr val="000000"/>
                        </a:solidFill>
                        <a:effectLst/>
                        <a:latin typeface="Arial Black" panose="020B0A04020102020204" pitchFamily="34" charset="0"/>
                      </a:endParaRPr>
                    </a:p>
                  </a:txBody>
                  <a:tcPr marL="3599" marR="3599" marT="3599" marB="0" anchor="ctr">
                    <a:lnL>
                      <a:noFill/>
                    </a:lnL>
                    <a:lnR>
                      <a:noFill/>
                    </a:lnR>
                    <a:lnT>
                      <a:noFill/>
                    </a:lnT>
                    <a:lnB>
                      <a:noFill/>
                    </a:lnB>
                  </a:tcPr>
                </a:tc>
                <a:tc>
                  <a:txBody>
                    <a:bodyPr/>
                    <a:lstStyle/>
                    <a:p>
                      <a:pPr algn="ctr" fontAlgn="ctr"/>
                      <a:r>
                        <a:rPr lang="en-US" sz="400" b="1" i="0" u="none" strike="noStrike">
                          <a:solidFill>
                            <a:srgbClr val="000000"/>
                          </a:solidFill>
                          <a:effectLst/>
                          <a:latin typeface="Arial Black" panose="020B0A04020102020204" pitchFamily="34" charset="0"/>
                        </a:rPr>
                        <a:t>#</a:t>
                      </a:r>
                    </a:p>
                  </a:txBody>
                  <a:tcPr marL="3599" marR="3599" marT="3599" marB="0" anchor="ctr">
                    <a:lnL>
                      <a:noFill/>
                    </a:lnL>
                    <a:lnR>
                      <a:noFill/>
                    </a:lnR>
                    <a:lnT>
                      <a:noFill/>
                    </a:lnT>
                    <a:lnB>
                      <a:noFill/>
                    </a:lnB>
                  </a:tcPr>
                </a:tc>
                <a:tc gridSpan="2">
                  <a:txBody>
                    <a:bodyPr/>
                    <a:lstStyle/>
                    <a:p>
                      <a:pPr algn="ctr" fontAlgn="ctr"/>
                      <a:r>
                        <a:rPr lang="en-US" sz="400" b="1" i="0" u="none" strike="noStrike">
                          <a:solidFill>
                            <a:srgbClr val="000000"/>
                          </a:solidFill>
                          <a:effectLst/>
                          <a:latin typeface="Arial Black" panose="020B0A04020102020204" pitchFamily="34" charset="0"/>
                        </a:rPr>
                        <a:t>Pay</a:t>
                      </a:r>
                    </a:p>
                  </a:txBody>
                  <a:tcPr marL="3599" marR="3599" marT="3599" marB="0" anchor="ctr">
                    <a:lnL>
                      <a:noFill/>
                    </a:lnL>
                    <a:lnR>
                      <a:noFill/>
                    </a:lnR>
                    <a:lnT>
                      <a:noFill/>
                    </a:lnT>
                    <a:lnB>
                      <a:noFill/>
                    </a:lnB>
                    <a:solidFill>
                      <a:srgbClr val="EFEFEF"/>
                    </a:solidFill>
                  </a:tcPr>
                </a:tc>
                <a:tc hMerge="1">
                  <a:txBody>
                    <a:bodyPr/>
                    <a:lstStyle/>
                    <a:p>
                      <a:endParaRPr lang="en-US"/>
                    </a:p>
                  </a:txBody>
                  <a:tcPr/>
                </a:tc>
                <a:tc>
                  <a:txBody>
                    <a:bodyPr/>
                    <a:lstStyle/>
                    <a:p>
                      <a:pPr algn="l" fontAlgn="ctr"/>
                      <a:r>
                        <a:rPr lang="en-US" sz="400" b="1" i="0" u="none" strike="noStrike">
                          <a:solidFill>
                            <a:srgbClr val="000000"/>
                          </a:solidFill>
                          <a:effectLst/>
                          <a:latin typeface="Arial Black" panose="020B0A04020102020204" pitchFamily="34" charset="0"/>
                        </a:rPr>
                        <a:t>Project</a:t>
                      </a:r>
                    </a:p>
                  </a:txBody>
                  <a:tcPr marL="3599" marR="3599" marT="3599" marB="0" anchor="ctr">
                    <a:lnL>
                      <a:noFill/>
                    </a:lnL>
                    <a:lnR>
                      <a:noFill/>
                    </a:lnR>
                    <a:lnT>
                      <a:noFill/>
                    </a:lnT>
                    <a:lnB>
                      <a:noFill/>
                    </a:lnB>
                    <a:solidFill>
                      <a:srgbClr val="EFEFEF"/>
                    </a:solidFill>
                  </a:tcPr>
                </a:tc>
                <a:tc>
                  <a:txBody>
                    <a:bodyPr/>
                    <a:lstStyle/>
                    <a:p>
                      <a:pPr algn="l" fontAlgn="ctr"/>
                      <a:r>
                        <a:rPr lang="en-US" sz="400" b="1" i="0" u="none" strike="noStrike">
                          <a:solidFill>
                            <a:srgbClr val="000000"/>
                          </a:solidFill>
                          <a:effectLst/>
                          <a:latin typeface="Arial Black" panose="020B0A04020102020204" pitchFamily="34" charset="0"/>
                        </a:rPr>
                        <a:t>Place</a:t>
                      </a:r>
                    </a:p>
                  </a:txBody>
                  <a:tcPr marL="3599" marR="3599" marT="3599" marB="0" anchor="ctr">
                    <a:lnL>
                      <a:noFill/>
                    </a:lnL>
                    <a:lnR>
                      <a:noFill/>
                    </a:lnR>
                    <a:lnT>
                      <a:noFill/>
                    </a:lnT>
                    <a:lnB>
                      <a:noFill/>
                    </a:lnB>
                    <a:solidFill>
                      <a:srgbClr val="EFEFEF"/>
                    </a:solidFill>
                  </a:tcPr>
                </a:tc>
                <a:tc>
                  <a:txBody>
                    <a:bodyPr/>
                    <a:lstStyle/>
                    <a:p>
                      <a:pPr algn="l" fontAlgn="ctr"/>
                      <a:r>
                        <a:rPr lang="en-US" sz="400" b="1" i="0" u="none" strike="noStrike">
                          <a:solidFill>
                            <a:srgbClr val="000000"/>
                          </a:solidFill>
                          <a:effectLst/>
                          <a:latin typeface="Arial Black" panose="020B0A04020102020204" pitchFamily="34" charset="0"/>
                        </a:rPr>
                        <a:t>Personnel</a:t>
                      </a:r>
                    </a:p>
                  </a:txBody>
                  <a:tcPr marL="3599" marR="3599" marT="3599" marB="0" anchor="ctr">
                    <a:lnL>
                      <a:noFill/>
                    </a:lnL>
                    <a:lnR>
                      <a:noFill/>
                    </a:lnR>
                    <a:lnT>
                      <a:noFill/>
                    </a:lnT>
                    <a:lnB>
                      <a:noFill/>
                    </a:lnB>
                    <a:solidFill>
                      <a:srgbClr val="EFEFEF"/>
                    </a:solidFill>
                  </a:tcPr>
                </a:tc>
                <a:tc>
                  <a:txBody>
                    <a:bodyPr/>
                    <a:lstStyle/>
                    <a:p>
                      <a:pPr algn="ctr" fontAlgn="ctr"/>
                      <a:r>
                        <a:rPr lang="en-US" sz="400" b="1" i="0" u="none" strike="noStrike">
                          <a:solidFill>
                            <a:srgbClr val="000000"/>
                          </a:solidFill>
                          <a:effectLst/>
                          <a:latin typeface="Arial Black" panose="020B0A04020102020204" pitchFamily="34" charset="0"/>
                        </a:rPr>
                        <a:t>Training</a:t>
                      </a:r>
                    </a:p>
                  </a:txBody>
                  <a:tcPr marL="3599" marR="3599" marT="3599" marB="0" anchor="ctr">
                    <a:lnL>
                      <a:noFill/>
                    </a:lnL>
                    <a:lnR>
                      <a:noFill/>
                    </a:lnR>
                    <a:lnT>
                      <a:noFill/>
                    </a:lnT>
                    <a:lnB>
                      <a:noFill/>
                    </a:lnB>
                    <a:solidFill>
                      <a:srgbClr val="FFE599"/>
                    </a:solidFill>
                  </a:tcPr>
                </a:tc>
                <a:extLst>
                  <a:ext uri="{0D108BD9-81ED-4DB2-BD59-A6C34878D82A}">
                    <a16:rowId xmlns:a16="http://schemas.microsoft.com/office/drawing/2014/main" val="3426005786"/>
                  </a:ext>
                </a:extLst>
              </a:tr>
              <a:tr h="89028">
                <a:tc>
                  <a:txBody>
                    <a:bodyPr/>
                    <a:lstStyle/>
                    <a:p>
                      <a:pPr algn="ctr" fontAlgn="ctr"/>
                      <a:endParaRPr lang="en-US" sz="400" b="0" i="0" u="none" strike="noStrike">
                        <a:solidFill>
                          <a:srgbClr val="000000"/>
                        </a:solidFill>
                        <a:effectLst/>
                        <a:latin typeface="Arial Black" panose="020B0A04020102020204" pitchFamily="34" charset="0"/>
                      </a:endParaRPr>
                    </a:p>
                  </a:txBody>
                  <a:tcPr marL="3599" marR="3599" marT="3599" marB="0" anchor="ctr">
                    <a:lnL>
                      <a:noFill/>
                    </a:lnL>
                    <a:lnR>
                      <a:noFill/>
                    </a:lnR>
                    <a:lnT>
                      <a:noFill/>
                    </a:lnT>
                    <a:lnB>
                      <a:noFill/>
                    </a:lnB>
                  </a:tcPr>
                </a:tc>
                <a:tc>
                  <a:txBody>
                    <a:bodyPr/>
                    <a:lstStyle/>
                    <a:p>
                      <a:pPr algn="ctr" fontAlgn="ctr"/>
                      <a:r>
                        <a:rPr lang="en-US" sz="400" b="0" i="1" u="none" strike="noStrike">
                          <a:solidFill>
                            <a:srgbClr val="000000"/>
                          </a:solidFill>
                          <a:effectLst/>
                          <a:latin typeface="Arial Black" panose="020B0A04020102020204" pitchFamily="34" charset="0"/>
                        </a:rPr>
                        <a:t>100</a:t>
                      </a:r>
                    </a:p>
                  </a:txBody>
                  <a:tcPr marL="3599" marR="3599" marT="3599" marB="0" anchor="ctr">
                    <a:lnL>
                      <a:noFill/>
                    </a:lnL>
                    <a:lnR>
                      <a:noFill/>
                    </a:lnR>
                    <a:lnT>
                      <a:noFill/>
                    </a:lnT>
                    <a:lnB>
                      <a:noFill/>
                    </a:lnB>
                  </a:tcPr>
                </a:tc>
                <a:tc>
                  <a:txBody>
                    <a:bodyPr/>
                    <a:lstStyle/>
                    <a:p>
                      <a:pPr algn="ctr" fontAlgn="ctr"/>
                      <a:r>
                        <a:rPr lang="en-US" sz="400" b="0" i="1" u="none" strike="noStrike">
                          <a:solidFill>
                            <a:srgbClr val="000000"/>
                          </a:solidFill>
                          <a:effectLst/>
                          <a:latin typeface="Arial Black" panose="020B0A04020102020204" pitchFamily="34" charset="0"/>
                        </a:rPr>
                        <a:t>Hiring</a:t>
                      </a:r>
                    </a:p>
                  </a:txBody>
                  <a:tcPr marL="3599" marR="3599" marT="3599" marB="0" anchor="ctr">
                    <a:lnL>
                      <a:noFill/>
                    </a:lnL>
                    <a:lnR>
                      <a:noFill/>
                    </a:lnR>
                    <a:lnT>
                      <a:noFill/>
                    </a:lnT>
                    <a:lnB>
                      <a:noFill/>
                    </a:lnB>
                    <a:solidFill>
                      <a:srgbClr val="EFEFEF"/>
                    </a:solidFill>
                  </a:tcPr>
                </a:tc>
                <a:tc>
                  <a:txBody>
                    <a:bodyPr/>
                    <a:lstStyle/>
                    <a:p>
                      <a:pPr algn="ctr" fontAlgn="ctr"/>
                      <a:r>
                        <a:rPr lang="en-US" sz="400" b="0" i="1" u="none" strike="noStrike">
                          <a:solidFill>
                            <a:srgbClr val="000000"/>
                          </a:solidFill>
                          <a:effectLst/>
                          <a:latin typeface="Arial Black" panose="020B0A04020102020204" pitchFamily="34" charset="0"/>
                        </a:rPr>
                        <a:t>Funding</a:t>
                      </a:r>
                    </a:p>
                  </a:txBody>
                  <a:tcPr marL="3599" marR="3599" marT="3599" marB="0" anchor="ctr">
                    <a:lnL>
                      <a:noFill/>
                    </a:lnL>
                    <a:lnR>
                      <a:noFill/>
                    </a:lnR>
                    <a:lnT>
                      <a:noFill/>
                    </a:lnT>
                    <a:lnB>
                      <a:noFill/>
                    </a:lnB>
                    <a:solidFill>
                      <a:srgbClr val="EFEFEF"/>
                    </a:solidFill>
                  </a:tcPr>
                </a:tc>
                <a:tc>
                  <a:txBody>
                    <a:bodyPr/>
                    <a:lstStyle/>
                    <a:p>
                      <a:pPr algn="l" fontAlgn="ctr"/>
                      <a:r>
                        <a:rPr lang="en-US" sz="400" b="1" i="0" u="none" strike="noStrike">
                          <a:solidFill>
                            <a:srgbClr val="000000"/>
                          </a:solidFill>
                          <a:effectLst/>
                          <a:latin typeface="Arial Black" panose="020B0A04020102020204" pitchFamily="34" charset="0"/>
                        </a:rPr>
                        <a:t> </a:t>
                      </a:r>
                    </a:p>
                  </a:txBody>
                  <a:tcPr marL="3599" marR="3599" marT="3599" marB="0" anchor="ctr">
                    <a:lnL>
                      <a:noFill/>
                    </a:lnL>
                    <a:lnR>
                      <a:noFill/>
                    </a:lnR>
                    <a:lnT>
                      <a:noFill/>
                    </a:lnT>
                    <a:lnB>
                      <a:noFill/>
                    </a:lnB>
                    <a:solidFill>
                      <a:srgbClr val="EFEFEF"/>
                    </a:solidFill>
                  </a:tcPr>
                </a:tc>
                <a:tc>
                  <a:txBody>
                    <a:bodyPr/>
                    <a:lstStyle/>
                    <a:p>
                      <a:pPr algn="l" fontAlgn="ctr"/>
                      <a:r>
                        <a:rPr lang="en-US" sz="400" b="1" i="0" u="none" strike="noStrike">
                          <a:solidFill>
                            <a:srgbClr val="000000"/>
                          </a:solidFill>
                          <a:effectLst/>
                          <a:latin typeface="Arial Black" panose="020B0A04020102020204" pitchFamily="34" charset="0"/>
                        </a:rPr>
                        <a:t> </a:t>
                      </a:r>
                    </a:p>
                  </a:txBody>
                  <a:tcPr marL="3599" marR="3599" marT="3599" marB="0" anchor="ctr">
                    <a:lnL>
                      <a:noFill/>
                    </a:lnL>
                    <a:lnR>
                      <a:noFill/>
                    </a:lnR>
                    <a:lnT>
                      <a:noFill/>
                    </a:lnT>
                    <a:lnB>
                      <a:noFill/>
                    </a:lnB>
                    <a:solidFill>
                      <a:srgbClr val="EFEFEF"/>
                    </a:solidFill>
                  </a:tcPr>
                </a:tc>
                <a:tc>
                  <a:txBody>
                    <a:bodyPr/>
                    <a:lstStyle/>
                    <a:p>
                      <a:pPr algn="l" fontAlgn="ctr"/>
                      <a:r>
                        <a:rPr lang="en-US" sz="400" b="1" i="0" u="none" strike="noStrike">
                          <a:solidFill>
                            <a:srgbClr val="000000"/>
                          </a:solidFill>
                          <a:effectLst/>
                          <a:latin typeface="Arial Black" panose="020B0A04020102020204" pitchFamily="34" charset="0"/>
                        </a:rPr>
                        <a:t> </a:t>
                      </a:r>
                    </a:p>
                  </a:txBody>
                  <a:tcPr marL="3599" marR="3599" marT="3599" marB="0" anchor="ctr">
                    <a:lnL>
                      <a:noFill/>
                    </a:lnL>
                    <a:lnR>
                      <a:noFill/>
                    </a:lnR>
                    <a:lnT>
                      <a:noFill/>
                    </a:lnT>
                    <a:lnB>
                      <a:noFill/>
                    </a:lnB>
                    <a:solidFill>
                      <a:srgbClr val="EFEFEF"/>
                    </a:solidFill>
                  </a:tcPr>
                </a:tc>
                <a:tc>
                  <a:txBody>
                    <a:bodyPr/>
                    <a:lstStyle/>
                    <a:p>
                      <a:pPr algn="ctr" fontAlgn="ctr"/>
                      <a:r>
                        <a:rPr lang="en-US" sz="400" b="0" i="0" u="none" strike="noStrike">
                          <a:solidFill>
                            <a:srgbClr val="000000"/>
                          </a:solidFill>
                          <a:effectLst/>
                          <a:latin typeface="Arial Black" panose="020B0A04020102020204" pitchFamily="34" charset="0"/>
                        </a:rPr>
                        <a:t> </a:t>
                      </a:r>
                    </a:p>
                  </a:txBody>
                  <a:tcPr marL="3599" marR="3599" marT="3599" marB="0" anchor="ctr">
                    <a:lnL>
                      <a:noFill/>
                    </a:lnL>
                    <a:lnR>
                      <a:noFill/>
                    </a:lnR>
                    <a:lnT>
                      <a:noFill/>
                    </a:lnT>
                    <a:lnB>
                      <a:noFill/>
                    </a:lnB>
                    <a:solidFill>
                      <a:srgbClr val="FFE699"/>
                    </a:solidFill>
                  </a:tcPr>
                </a:tc>
                <a:extLst>
                  <a:ext uri="{0D108BD9-81ED-4DB2-BD59-A6C34878D82A}">
                    <a16:rowId xmlns:a16="http://schemas.microsoft.com/office/drawing/2014/main" val="2488600563"/>
                  </a:ext>
                </a:extLst>
              </a:tr>
              <a:tr h="105779">
                <a:tc>
                  <a:txBody>
                    <a:bodyPr/>
                    <a:lstStyle/>
                    <a:p>
                      <a:pPr algn="l" fontAlgn="ctr"/>
                      <a:r>
                        <a:rPr lang="en-US" sz="500" b="1" i="0" u="none" strike="noStrike">
                          <a:solidFill>
                            <a:srgbClr val="000000"/>
                          </a:solidFill>
                          <a:effectLst/>
                          <a:latin typeface="Arial Black" panose="020B0A04020102020204" pitchFamily="34" charset="0"/>
                        </a:rPr>
                        <a:t>ASM</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3</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2170675600"/>
                  </a:ext>
                </a:extLst>
              </a:tr>
              <a:tr h="105779">
                <a:tc>
                  <a:txBody>
                    <a:bodyPr/>
                    <a:lstStyle/>
                    <a:p>
                      <a:pPr algn="l" fontAlgn="ctr"/>
                      <a:r>
                        <a:rPr lang="en-US" sz="500" b="1" i="0" u="none" strike="noStrike">
                          <a:solidFill>
                            <a:srgbClr val="000000"/>
                          </a:solidFill>
                          <a:effectLst/>
                          <a:latin typeface="Arial Black" panose="020B0A04020102020204" pitchFamily="34" charset="0"/>
                        </a:rPr>
                        <a:t>HCSC</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6</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596110371"/>
                  </a:ext>
                </a:extLst>
              </a:tr>
              <a:tr h="105779">
                <a:tc>
                  <a:txBody>
                    <a:bodyPr/>
                    <a:lstStyle/>
                    <a:p>
                      <a:pPr algn="l" fontAlgn="ctr"/>
                      <a:r>
                        <a:rPr lang="en-US" sz="500" b="1" i="0" u="none" strike="noStrike">
                          <a:solidFill>
                            <a:srgbClr val="000000"/>
                          </a:solidFill>
                          <a:effectLst/>
                          <a:latin typeface="Arial Black" panose="020B0A04020102020204" pitchFamily="34" charset="0"/>
                        </a:rPr>
                        <a:t>IBM</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16</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950035456"/>
                  </a:ext>
                </a:extLst>
              </a:tr>
              <a:tr h="105779">
                <a:tc>
                  <a:txBody>
                    <a:bodyPr/>
                    <a:lstStyle/>
                    <a:p>
                      <a:pPr algn="l" fontAlgn="ctr"/>
                      <a:r>
                        <a:rPr lang="en-US" sz="500" b="1" i="0" u="none" strike="noStrike">
                          <a:solidFill>
                            <a:srgbClr val="000000"/>
                          </a:solidFill>
                          <a:effectLst/>
                          <a:latin typeface="Arial Black" panose="020B0A04020102020204" pitchFamily="34" charset="0"/>
                        </a:rPr>
                        <a:t>Mikan Associate</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2</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3243409577"/>
                  </a:ext>
                </a:extLst>
              </a:tr>
              <a:tr h="105779">
                <a:tc>
                  <a:txBody>
                    <a:bodyPr/>
                    <a:lstStyle/>
                    <a:p>
                      <a:pPr algn="l" fontAlgn="ctr"/>
                      <a:r>
                        <a:rPr lang="en-US" sz="500" b="1" i="0" u="none" strike="noStrike">
                          <a:solidFill>
                            <a:srgbClr val="000000"/>
                          </a:solidFill>
                          <a:effectLst/>
                          <a:latin typeface="Arial Black" panose="020B0A04020102020204" pitchFamily="34" charset="0"/>
                        </a:rPr>
                        <a:t>Chicago</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4</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191115125"/>
                  </a:ext>
                </a:extLst>
              </a:tr>
              <a:tr h="105779">
                <a:tc>
                  <a:txBody>
                    <a:bodyPr/>
                    <a:lstStyle/>
                    <a:p>
                      <a:pPr algn="l" fontAlgn="ctr"/>
                      <a:r>
                        <a:rPr lang="en-US" sz="500" b="1" i="0" u="none" strike="noStrike">
                          <a:solidFill>
                            <a:srgbClr val="000000"/>
                          </a:solidFill>
                          <a:effectLst/>
                          <a:latin typeface="Arial Black" panose="020B0A04020102020204" pitchFamily="34" charset="0"/>
                        </a:rPr>
                        <a:t>Rico Enterprise</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3</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2865064355"/>
                  </a:ext>
                </a:extLst>
              </a:tr>
              <a:tr h="105779">
                <a:tc>
                  <a:txBody>
                    <a:bodyPr/>
                    <a:lstStyle/>
                    <a:p>
                      <a:pPr algn="l" fontAlgn="ctr"/>
                      <a:r>
                        <a:rPr lang="en-US" sz="500" b="1" i="0" u="none" strike="noStrike">
                          <a:solidFill>
                            <a:srgbClr val="000000"/>
                          </a:solidFill>
                          <a:effectLst/>
                          <a:latin typeface="Arial Black" panose="020B0A04020102020204" pitchFamily="34" charset="0"/>
                        </a:rPr>
                        <a:t>Chicagoland Chamber Foun.</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2</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400" b="0" i="0" u="none" strike="noStrike">
                          <a:solidFill>
                            <a:srgbClr val="000000"/>
                          </a:solidFill>
                          <a:effectLst/>
                          <a:latin typeface="Arial" panose="020B0604020202020204" pitchFamily="34" charset="0"/>
                        </a:rPr>
                        <a:t>Sponsor</a:t>
                      </a:r>
                    </a:p>
                  </a:txBody>
                  <a:tcPr marL="3599" marR="3599" marT="3599" marB="0" anchor="ctr">
                    <a:lnL>
                      <a:noFill/>
                    </a:lnL>
                    <a:lnR>
                      <a:noFill/>
                    </a:lnR>
                    <a:lnT>
                      <a:noFill/>
                    </a:lnT>
                    <a:lnB>
                      <a:noFill/>
                    </a:lnB>
                    <a:solidFill>
                      <a:srgbClr val="538135"/>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3441081865"/>
                  </a:ext>
                </a:extLst>
              </a:tr>
              <a:tr h="105779">
                <a:tc>
                  <a:txBody>
                    <a:bodyPr/>
                    <a:lstStyle/>
                    <a:p>
                      <a:pPr algn="l" fontAlgn="ctr"/>
                      <a:r>
                        <a:rPr lang="en-US" sz="500" b="1" i="0" u="none" strike="noStrike">
                          <a:solidFill>
                            <a:srgbClr val="000000"/>
                          </a:solidFill>
                          <a:effectLst/>
                          <a:latin typeface="Arial Black" panose="020B0A04020102020204" pitchFamily="34" charset="0"/>
                        </a:rPr>
                        <a:t>Tech Crew at CVCA</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8</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l" fontAlgn="b"/>
                      <a:endParaRPr lang="en-US" sz="500" b="0" i="0" u="none" strike="noStrike">
                        <a:solidFill>
                          <a:srgbClr val="000000"/>
                        </a:solidFill>
                        <a:effectLst/>
                        <a:latin typeface="Arial" panose="020B0604020202020204" pitchFamily="34" charset="0"/>
                      </a:endParaRPr>
                    </a:p>
                  </a:txBody>
                  <a:tcPr marL="3599" marR="3599" marT="3599" marB="0" anchor="b">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1386864294"/>
                  </a:ext>
                </a:extLst>
              </a:tr>
              <a:tr h="105779">
                <a:tc>
                  <a:txBody>
                    <a:bodyPr/>
                    <a:lstStyle/>
                    <a:p>
                      <a:pPr algn="l" fontAlgn="ctr"/>
                      <a:r>
                        <a:rPr lang="en-US" sz="500" b="1" i="0" u="none" strike="noStrike">
                          <a:solidFill>
                            <a:srgbClr val="000000"/>
                          </a:solidFill>
                          <a:effectLst/>
                          <a:latin typeface="Arial Black" panose="020B0A04020102020204" pitchFamily="34" charset="0"/>
                        </a:rPr>
                        <a:t>Tech Crew at Goode</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1</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l" fontAlgn="b"/>
                      <a:endParaRPr lang="en-US" sz="500" b="0" i="0" u="none" strike="noStrike">
                        <a:solidFill>
                          <a:srgbClr val="000000"/>
                        </a:solidFill>
                        <a:effectLst/>
                        <a:latin typeface="Arial" panose="020B0604020202020204" pitchFamily="34" charset="0"/>
                      </a:endParaRPr>
                    </a:p>
                  </a:txBody>
                  <a:tcPr marL="3599" marR="3599" marT="3599" marB="0" anchor="b">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512174336"/>
                  </a:ext>
                </a:extLst>
              </a:tr>
              <a:tr h="105779">
                <a:tc>
                  <a:txBody>
                    <a:bodyPr/>
                    <a:lstStyle/>
                    <a:p>
                      <a:pPr algn="l" fontAlgn="ctr"/>
                      <a:r>
                        <a:rPr lang="en-US" sz="500" b="1" i="0" u="none" strike="noStrike">
                          <a:solidFill>
                            <a:srgbClr val="000000"/>
                          </a:solidFill>
                          <a:effectLst/>
                          <a:latin typeface="Arial Black" panose="020B0A04020102020204" pitchFamily="34" charset="0"/>
                        </a:rPr>
                        <a:t>BLUE1647</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10</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2726422475"/>
                  </a:ext>
                </a:extLst>
              </a:tr>
              <a:tr h="105779">
                <a:tc>
                  <a:txBody>
                    <a:bodyPr/>
                    <a:lstStyle/>
                    <a:p>
                      <a:pPr algn="l" fontAlgn="ctr"/>
                      <a:r>
                        <a:rPr lang="en-US" sz="500" b="1" i="0" u="none" strike="noStrike">
                          <a:solidFill>
                            <a:srgbClr val="000000"/>
                          </a:solidFill>
                          <a:effectLst/>
                          <a:latin typeface="Arial Black" panose="020B0A04020102020204" pitchFamily="34" charset="0"/>
                        </a:rPr>
                        <a:t>CPD</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2</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344705035"/>
                  </a:ext>
                </a:extLst>
              </a:tr>
              <a:tr h="105779">
                <a:tc>
                  <a:txBody>
                    <a:bodyPr/>
                    <a:lstStyle/>
                    <a:p>
                      <a:pPr algn="l" fontAlgn="ctr"/>
                      <a:r>
                        <a:rPr lang="en-US" sz="500" b="1" i="0" u="none" strike="noStrike">
                          <a:solidFill>
                            <a:srgbClr val="000000"/>
                          </a:solidFill>
                          <a:effectLst/>
                          <a:latin typeface="Arial Black" panose="020B0A04020102020204" pitchFamily="34" charset="0"/>
                        </a:rPr>
                        <a:t>Chicago Youth Centers</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3</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982162423"/>
                  </a:ext>
                </a:extLst>
              </a:tr>
              <a:tr h="105779">
                <a:tc>
                  <a:txBody>
                    <a:bodyPr/>
                    <a:lstStyle/>
                    <a:p>
                      <a:pPr algn="l" fontAlgn="ctr"/>
                      <a:r>
                        <a:rPr lang="en-US" sz="500" b="1" i="0" u="none" strike="noStrike">
                          <a:solidFill>
                            <a:srgbClr val="000000"/>
                          </a:solidFill>
                          <a:effectLst/>
                          <a:latin typeface="Arial Black" panose="020B0A04020102020204" pitchFamily="34" charset="0"/>
                        </a:rPr>
                        <a:t>Cisco</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8</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1419123955"/>
                  </a:ext>
                </a:extLst>
              </a:tr>
              <a:tr h="105779">
                <a:tc>
                  <a:txBody>
                    <a:bodyPr/>
                    <a:lstStyle/>
                    <a:p>
                      <a:pPr algn="l" fontAlgn="ctr"/>
                      <a:r>
                        <a:rPr lang="en-US" sz="500" b="1" i="0" u="none" strike="noStrike">
                          <a:solidFill>
                            <a:srgbClr val="000000"/>
                          </a:solidFill>
                          <a:effectLst/>
                          <a:latin typeface="Arial Black" panose="020B0A04020102020204" pitchFamily="34" charset="0"/>
                        </a:rPr>
                        <a:t>CoderSpace</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3</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2039509879"/>
                  </a:ext>
                </a:extLst>
              </a:tr>
              <a:tr h="105779">
                <a:tc>
                  <a:txBody>
                    <a:bodyPr/>
                    <a:lstStyle/>
                    <a:p>
                      <a:pPr algn="l" fontAlgn="ctr"/>
                      <a:r>
                        <a:rPr lang="en-US" sz="500" b="1" i="0" u="none" strike="noStrike">
                          <a:solidFill>
                            <a:srgbClr val="000000"/>
                          </a:solidFill>
                          <a:effectLst/>
                          <a:latin typeface="Arial Black" panose="020B0A04020102020204" pitchFamily="34" charset="0"/>
                        </a:rPr>
                        <a:t>Dr. Truth</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1</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2371345393"/>
                  </a:ext>
                </a:extLst>
              </a:tr>
              <a:tr h="105779">
                <a:tc>
                  <a:txBody>
                    <a:bodyPr/>
                    <a:lstStyle/>
                    <a:p>
                      <a:pPr algn="l" fontAlgn="ctr"/>
                      <a:r>
                        <a:rPr lang="en-US" sz="500" b="1" i="0" u="none" strike="noStrike">
                          <a:solidFill>
                            <a:srgbClr val="000000"/>
                          </a:solidFill>
                          <a:effectLst/>
                          <a:latin typeface="Arial Black" panose="020B0A04020102020204" pitchFamily="34" charset="0"/>
                        </a:rPr>
                        <a:t>Earlybird Software</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2</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2960575430"/>
                  </a:ext>
                </a:extLst>
              </a:tr>
              <a:tr h="105779">
                <a:tc>
                  <a:txBody>
                    <a:bodyPr/>
                    <a:lstStyle/>
                    <a:p>
                      <a:pPr algn="l" fontAlgn="ctr"/>
                      <a:r>
                        <a:rPr lang="en-US" sz="500" b="1" i="0" u="none" strike="noStrike">
                          <a:solidFill>
                            <a:srgbClr val="000000"/>
                          </a:solidFill>
                          <a:effectLst/>
                          <a:latin typeface="Arial Black" panose="020B0A04020102020204" pitchFamily="34" charset="0"/>
                        </a:rPr>
                        <a:t>Engendering Strength</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3</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2631417087"/>
                  </a:ext>
                </a:extLst>
              </a:tr>
              <a:tr h="105779">
                <a:tc>
                  <a:txBody>
                    <a:bodyPr/>
                    <a:lstStyle/>
                    <a:p>
                      <a:pPr algn="l" fontAlgn="ctr"/>
                      <a:r>
                        <a:rPr lang="en-US" sz="500" b="1" i="0" u="none" strike="noStrike">
                          <a:solidFill>
                            <a:srgbClr val="000000"/>
                          </a:solidFill>
                          <a:effectLst/>
                          <a:latin typeface="Arial Black" panose="020B0A04020102020204" pitchFamily="34" charset="0"/>
                        </a:rPr>
                        <a:t>Front and Center</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2</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3008856097"/>
                  </a:ext>
                </a:extLst>
              </a:tr>
              <a:tr h="105779">
                <a:tc>
                  <a:txBody>
                    <a:bodyPr/>
                    <a:lstStyle/>
                    <a:p>
                      <a:pPr algn="l" fontAlgn="ctr"/>
                      <a:r>
                        <a:rPr lang="en-US" sz="500" b="1" i="0" u="none" strike="noStrike">
                          <a:solidFill>
                            <a:srgbClr val="000000"/>
                          </a:solidFill>
                          <a:effectLst/>
                          <a:latin typeface="Arial Black" panose="020B0A04020102020204" pitchFamily="34" charset="0"/>
                        </a:rPr>
                        <a:t>G-Ride</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1</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3682406549"/>
                  </a:ext>
                </a:extLst>
              </a:tr>
              <a:tr h="105779">
                <a:tc>
                  <a:txBody>
                    <a:bodyPr/>
                    <a:lstStyle/>
                    <a:p>
                      <a:pPr algn="l" fontAlgn="ctr"/>
                      <a:r>
                        <a:rPr lang="en-US" sz="500" b="1" i="0" u="none" strike="noStrike">
                          <a:solidFill>
                            <a:srgbClr val="000000"/>
                          </a:solidFill>
                          <a:effectLst/>
                          <a:latin typeface="Arial Black" panose="020B0A04020102020204" pitchFamily="34" charset="0"/>
                        </a:rPr>
                        <a:t>Honorary Chicago</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2</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1633346569"/>
                  </a:ext>
                </a:extLst>
              </a:tr>
              <a:tr h="105779">
                <a:tc>
                  <a:txBody>
                    <a:bodyPr/>
                    <a:lstStyle/>
                    <a:p>
                      <a:pPr algn="l" fontAlgn="ctr"/>
                      <a:r>
                        <a:rPr lang="en-US" sz="500" b="1" i="0" u="none" strike="noStrike">
                          <a:solidFill>
                            <a:srgbClr val="000000"/>
                          </a:solidFill>
                          <a:effectLst/>
                          <a:latin typeface="Arial Black" panose="020B0A04020102020204" pitchFamily="34" charset="0"/>
                        </a:rPr>
                        <a:t>Literacy Chicago</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1</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2591618671"/>
                  </a:ext>
                </a:extLst>
              </a:tr>
              <a:tr h="105779">
                <a:tc>
                  <a:txBody>
                    <a:bodyPr/>
                    <a:lstStyle/>
                    <a:p>
                      <a:pPr algn="l" fontAlgn="ctr"/>
                      <a:r>
                        <a:rPr lang="en-US" sz="500" b="1" i="0" u="none" strike="noStrike">
                          <a:solidFill>
                            <a:srgbClr val="000000"/>
                          </a:solidFill>
                          <a:effectLst/>
                          <a:latin typeface="Arial Black" panose="020B0A04020102020204" pitchFamily="34" charset="0"/>
                        </a:rPr>
                        <a:t>Loma Solution</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2</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1101394620"/>
                  </a:ext>
                </a:extLst>
              </a:tr>
              <a:tr h="105779">
                <a:tc>
                  <a:txBody>
                    <a:bodyPr/>
                    <a:lstStyle/>
                    <a:p>
                      <a:pPr algn="l" fontAlgn="ctr"/>
                      <a:r>
                        <a:rPr lang="en-US" sz="500" b="1" i="0" u="none" strike="noStrike">
                          <a:solidFill>
                            <a:srgbClr val="000000"/>
                          </a:solidFill>
                          <a:effectLst/>
                          <a:latin typeface="Arial Black" panose="020B0A04020102020204" pitchFamily="34" charset="0"/>
                        </a:rPr>
                        <a:t>Project Exploration</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3</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3423708667"/>
                  </a:ext>
                </a:extLst>
              </a:tr>
              <a:tr h="105779">
                <a:tc>
                  <a:txBody>
                    <a:bodyPr/>
                    <a:lstStyle/>
                    <a:p>
                      <a:pPr algn="l" fontAlgn="ctr"/>
                      <a:r>
                        <a:rPr lang="en-US" sz="500" b="1" i="0" u="none" strike="noStrike">
                          <a:solidFill>
                            <a:srgbClr val="000000"/>
                          </a:solidFill>
                          <a:effectLst/>
                          <a:latin typeface="Arial Black" panose="020B0A04020102020204" pitchFamily="34" charset="0"/>
                        </a:rPr>
                        <a:t>Scientist for Tomor.</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4</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2350590655"/>
                  </a:ext>
                </a:extLst>
              </a:tr>
              <a:tr h="105779">
                <a:tc>
                  <a:txBody>
                    <a:bodyPr/>
                    <a:lstStyle/>
                    <a:p>
                      <a:pPr algn="l" fontAlgn="ctr"/>
                      <a:r>
                        <a:rPr lang="en-US" sz="500" b="1" i="0" u="none" strike="noStrike">
                          <a:solidFill>
                            <a:srgbClr val="000000"/>
                          </a:solidFill>
                          <a:effectLst/>
                          <a:latin typeface="Arial Black" panose="020B0A04020102020204" pitchFamily="34" charset="0"/>
                        </a:rPr>
                        <a:t>Sky-Farmer</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2</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2112130591"/>
                  </a:ext>
                </a:extLst>
              </a:tr>
              <a:tr h="105779">
                <a:tc>
                  <a:txBody>
                    <a:bodyPr/>
                    <a:lstStyle/>
                    <a:p>
                      <a:pPr algn="l" fontAlgn="ctr"/>
                      <a:r>
                        <a:rPr lang="en-US" sz="500" b="1" i="0" u="none" strike="noStrike">
                          <a:solidFill>
                            <a:srgbClr val="000000"/>
                          </a:solidFill>
                          <a:effectLst/>
                          <a:latin typeface="Arial Black" panose="020B0A04020102020204" pitchFamily="34" charset="0"/>
                        </a:rPr>
                        <a:t>Solomon Group</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1</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142619146"/>
                  </a:ext>
                </a:extLst>
              </a:tr>
              <a:tr h="105779">
                <a:tc>
                  <a:txBody>
                    <a:bodyPr/>
                    <a:lstStyle/>
                    <a:p>
                      <a:pPr algn="l" fontAlgn="ctr"/>
                      <a:r>
                        <a:rPr lang="en-US" sz="500" b="1" i="0" u="none" strike="noStrike">
                          <a:solidFill>
                            <a:srgbClr val="000000"/>
                          </a:solidFill>
                          <a:effectLst/>
                          <a:latin typeface="Arial Black" panose="020B0A04020102020204" pitchFamily="34" charset="0"/>
                        </a:rPr>
                        <a:t>Urban Warrior</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1</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4240640425"/>
                  </a:ext>
                </a:extLst>
              </a:tr>
              <a:tr h="105779">
                <a:tc>
                  <a:txBody>
                    <a:bodyPr/>
                    <a:lstStyle/>
                    <a:p>
                      <a:pPr algn="l" fontAlgn="ctr"/>
                      <a:r>
                        <a:rPr lang="en-US" sz="500" b="1" i="0" u="none" strike="noStrike">
                          <a:solidFill>
                            <a:srgbClr val="000000"/>
                          </a:solidFill>
                          <a:effectLst/>
                          <a:latin typeface="Arial Black" panose="020B0A04020102020204" pitchFamily="34" charset="0"/>
                        </a:rPr>
                        <a:t>PinkThink</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2</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569113856"/>
                  </a:ext>
                </a:extLst>
              </a:tr>
              <a:tr h="105779">
                <a:tc>
                  <a:txBody>
                    <a:bodyPr/>
                    <a:lstStyle/>
                    <a:p>
                      <a:pPr algn="l" fontAlgn="ctr"/>
                      <a:r>
                        <a:rPr lang="en-US" sz="500" b="1" i="0" u="none" strike="noStrike">
                          <a:solidFill>
                            <a:srgbClr val="000000"/>
                          </a:solidFill>
                          <a:effectLst/>
                          <a:latin typeface="Arial Black" panose="020B0A04020102020204" pitchFamily="34" charset="0"/>
                        </a:rPr>
                        <a:t>TapGenes</a:t>
                      </a: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2</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2365511175"/>
                  </a:ext>
                </a:extLst>
              </a:tr>
              <a:tr h="105779">
                <a:tc>
                  <a:txBody>
                    <a:bodyPr/>
                    <a:lstStyle/>
                    <a:p>
                      <a:pPr algn="l" fontAlgn="ctr"/>
                      <a:r>
                        <a:rPr lang="en-US" sz="500" b="1" i="0" u="none" strike="noStrike">
                          <a:solidFill>
                            <a:srgbClr val="000000"/>
                          </a:solidFill>
                          <a:effectLst/>
                          <a:latin typeface="Arial Black" panose="020B0A04020102020204" pitchFamily="34" charset="0"/>
                        </a:rPr>
                        <a:t>1871</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3350490132"/>
                  </a:ext>
                </a:extLst>
              </a:tr>
              <a:tr h="105779">
                <a:tc>
                  <a:txBody>
                    <a:bodyPr/>
                    <a:lstStyle/>
                    <a:p>
                      <a:pPr algn="l" fontAlgn="ctr"/>
                      <a:r>
                        <a:rPr lang="en-US" sz="500" b="1" i="0" u="none" strike="noStrike">
                          <a:solidFill>
                            <a:srgbClr val="000000"/>
                          </a:solidFill>
                          <a:effectLst/>
                          <a:latin typeface="Arial Black" panose="020B0A04020102020204" pitchFamily="34" charset="0"/>
                        </a:rPr>
                        <a:t>Make Office</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2506475883"/>
                  </a:ext>
                </a:extLst>
              </a:tr>
              <a:tr h="105779">
                <a:tc>
                  <a:txBody>
                    <a:bodyPr/>
                    <a:lstStyle/>
                    <a:p>
                      <a:pPr algn="l" fontAlgn="ctr"/>
                      <a:r>
                        <a:rPr lang="en-US" sz="500" b="1" i="0" u="none" strike="noStrike">
                          <a:solidFill>
                            <a:srgbClr val="000000"/>
                          </a:solidFill>
                          <a:effectLst/>
                          <a:latin typeface="Arial Black" panose="020B0A04020102020204" pitchFamily="34" charset="0"/>
                        </a:rPr>
                        <a:t>Matter</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92D050"/>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2487180428"/>
                  </a:ext>
                </a:extLst>
              </a:tr>
              <a:tr h="105779">
                <a:tc>
                  <a:txBody>
                    <a:bodyPr/>
                    <a:lstStyle/>
                    <a:p>
                      <a:pPr algn="l" fontAlgn="ctr"/>
                      <a:r>
                        <a:rPr lang="en-US" sz="500" b="1" i="0" u="none" strike="noStrike">
                          <a:solidFill>
                            <a:srgbClr val="000000"/>
                          </a:solidFill>
                          <a:effectLst/>
                          <a:latin typeface="Arial Black" panose="020B0A04020102020204" pitchFamily="34" charset="0"/>
                        </a:rPr>
                        <a:t>CDW</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400" b="0" i="0" u="none" strike="noStrike">
                          <a:solidFill>
                            <a:srgbClr val="000000"/>
                          </a:solidFill>
                          <a:effectLst/>
                          <a:latin typeface="Arial" panose="020B0604020202020204" pitchFamily="34" charset="0"/>
                        </a:rPr>
                        <a:t>Sponsor</a:t>
                      </a:r>
                    </a:p>
                  </a:txBody>
                  <a:tcPr marL="3599" marR="3599" marT="3599" marB="0" anchor="ctr">
                    <a:lnL>
                      <a:noFill/>
                    </a:lnL>
                    <a:lnR>
                      <a:noFill/>
                    </a:lnR>
                    <a:lnT>
                      <a:noFill/>
                    </a:lnT>
                    <a:lnB>
                      <a:noFill/>
                    </a:lnB>
                    <a:solidFill>
                      <a:srgbClr val="538135"/>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544642594"/>
                  </a:ext>
                </a:extLst>
              </a:tr>
              <a:tr h="105779">
                <a:tc>
                  <a:txBody>
                    <a:bodyPr/>
                    <a:lstStyle/>
                    <a:p>
                      <a:pPr algn="l" fontAlgn="ctr"/>
                      <a:r>
                        <a:rPr lang="en-US" sz="500" b="1" i="0" u="none" strike="noStrike">
                          <a:solidFill>
                            <a:srgbClr val="000000"/>
                          </a:solidFill>
                          <a:effectLst/>
                          <a:latin typeface="Arial Black" panose="020B0A04020102020204" pitchFamily="34" charset="0"/>
                        </a:rPr>
                        <a:t>DeVry</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400" b="0" i="0" u="none" strike="noStrike">
                          <a:solidFill>
                            <a:srgbClr val="000000"/>
                          </a:solidFill>
                          <a:effectLst/>
                          <a:latin typeface="Arial" panose="020B0604020202020204" pitchFamily="34" charset="0"/>
                        </a:rPr>
                        <a:t>Sponsor</a:t>
                      </a:r>
                    </a:p>
                  </a:txBody>
                  <a:tcPr marL="3599" marR="3599" marT="3599" marB="0" anchor="ctr">
                    <a:lnL>
                      <a:noFill/>
                    </a:lnL>
                    <a:lnR>
                      <a:noFill/>
                    </a:lnR>
                    <a:lnT>
                      <a:noFill/>
                    </a:lnT>
                    <a:lnB>
                      <a:noFill/>
                    </a:lnB>
                    <a:solidFill>
                      <a:srgbClr val="538135"/>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3249572713"/>
                  </a:ext>
                </a:extLst>
              </a:tr>
              <a:tr h="105779">
                <a:tc>
                  <a:txBody>
                    <a:bodyPr/>
                    <a:lstStyle/>
                    <a:p>
                      <a:pPr algn="l" fontAlgn="ctr"/>
                      <a:r>
                        <a:rPr lang="en-US" sz="500" b="1" i="0" u="none" strike="noStrike">
                          <a:solidFill>
                            <a:srgbClr val="000000"/>
                          </a:solidFill>
                          <a:effectLst/>
                          <a:latin typeface="Arial Black" panose="020B0A04020102020204" pitchFamily="34" charset="0"/>
                        </a:rPr>
                        <a:t>Microsoft</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400" b="0" i="0" u="none" strike="noStrike">
                          <a:solidFill>
                            <a:srgbClr val="000000"/>
                          </a:solidFill>
                          <a:effectLst/>
                          <a:latin typeface="Arial" panose="020B0604020202020204" pitchFamily="34" charset="0"/>
                        </a:rPr>
                        <a:t>Sponsor</a:t>
                      </a:r>
                    </a:p>
                  </a:txBody>
                  <a:tcPr marL="3599" marR="3599" marT="3599" marB="0" anchor="ctr">
                    <a:lnL>
                      <a:noFill/>
                    </a:lnL>
                    <a:lnR>
                      <a:noFill/>
                    </a:lnR>
                    <a:lnT>
                      <a:noFill/>
                    </a:lnT>
                    <a:lnB>
                      <a:noFill/>
                    </a:lnB>
                    <a:solidFill>
                      <a:srgbClr val="538135"/>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984120154"/>
                  </a:ext>
                </a:extLst>
              </a:tr>
              <a:tr h="105779">
                <a:tc>
                  <a:txBody>
                    <a:bodyPr/>
                    <a:lstStyle/>
                    <a:p>
                      <a:pPr algn="l" fontAlgn="ctr"/>
                      <a:r>
                        <a:rPr lang="en-US" sz="500" b="1" i="0" u="none" strike="noStrike">
                          <a:solidFill>
                            <a:srgbClr val="000000"/>
                          </a:solidFill>
                          <a:effectLst/>
                          <a:latin typeface="Arial Black" panose="020B0A04020102020204" pitchFamily="34" charset="0"/>
                        </a:rPr>
                        <a:t>Motorola Solutions</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400" b="0" i="0" u="none" strike="noStrike">
                          <a:solidFill>
                            <a:srgbClr val="000000"/>
                          </a:solidFill>
                          <a:effectLst/>
                          <a:latin typeface="Arial" panose="020B0604020202020204" pitchFamily="34" charset="0"/>
                        </a:rPr>
                        <a:t>Sponsor</a:t>
                      </a:r>
                    </a:p>
                  </a:txBody>
                  <a:tcPr marL="3599" marR="3599" marT="3599" marB="0" anchor="ctr">
                    <a:lnL>
                      <a:noFill/>
                    </a:lnL>
                    <a:lnR>
                      <a:noFill/>
                    </a:lnR>
                    <a:lnT>
                      <a:noFill/>
                    </a:lnT>
                    <a:lnB>
                      <a:noFill/>
                    </a:lnB>
                    <a:solidFill>
                      <a:srgbClr val="538135"/>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extLst>
                  <a:ext uri="{0D108BD9-81ED-4DB2-BD59-A6C34878D82A}">
                    <a16:rowId xmlns:a16="http://schemas.microsoft.com/office/drawing/2014/main" val="3541254545"/>
                  </a:ext>
                </a:extLst>
              </a:tr>
              <a:tr h="105779">
                <a:tc>
                  <a:txBody>
                    <a:bodyPr/>
                    <a:lstStyle/>
                    <a:p>
                      <a:pPr algn="l" fontAlgn="ctr"/>
                      <a:r>
                        <a:rPr lang="en-US" sz="500" b="1" i="0" u="none" strike="noStrike">
                          <a:solidFill>
                            <a:srgbClr val="000000"/>
                          </a:solidFill>
                          <a:effectLst/>
                          <a:latin typeface="Arial Black" panose="020B0A04020102020204" pitchFamily="34" charset="0"/>
                        </a:rPr>
                        <a:t>CPS</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400" b="0" i="0" u="none" strike="noStrike">
                          <a:solidFill>
                            <a:srgbClr val="000000"/>
                          </a:solidFill>
                          <a:effectLst/>
                          <a:latin typeface="Arial" panose="020B0604020202020204" pitchFamily="34" charset="0"/>
                        </a:rPr>
                        <a:t>Sponsor</a:t>
                      </a:r>
                    </a:p>
                  </a:txBody>
                  <a:tcPr marL="3599" marR="3599" marT="3599" marB="0" anchor="ctr">
                    <a:lnL>
                      <a:noFill/>
                    </a:lnL>
                    <a:lnR>
                      <a:noFill/>
                    </a:lnR>
                    <a:lnT>
                      <a:noFill/>
                    </a:lnT>
                    <a:lnB>
                      <a:noFill/>
                    </a:lnB>
                    <a:solidFill>
                      <a:srgbClr val="538135"/>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FFC000"/>
                    </a:solidFill>
                  </a:tcPr>
                </a:tc>
                <a:extLst>
                  <a:ext uri="{0D108BD9-81ED-4DB2-BD59-A6C34878D82A}">
                    <a16:rowId xmlns:a16="http://schemas.microsoft.com/office/drawing/2014/main" val="1473403736"/>
                  </a:ext>
                </a:extLst>
              </a:tr>
              <a:tr h="105779">
                <a:tc>
                  <a:txBody>
                    <a:bodyPr/>
                    <a:lstStyle/>
                    <a:p>
                      <a:pPr algn="l" fontAlgn="ctr"/>
                      <a:r>
                        <a:rPr lang="en-US" sz="500" b="1" i="0" u="none" strike="noStrike">
                          <a:solidFill>
                            <a:srgbClr val="000000"/>
                          </a:solidFill>
                          <a:effectLst/>
                          <a:latin typeface="Arial Black" panose="020B0A04020102020204" pitchFamily="34" charset="0"/>
                        </a:rPr>
                        <a:t>CITF</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400" b="0" i="0" u="none" strike="noStrike">
                          <a:solidFill>
                            <a:srgbClr val="000000"/>
                          </a:solidFill>
                          <a:effectLst/>
                          <a:latin typeface="Arial" panose="020B0604020202020204" pitchFamily="34" charset="0"/>
                        </a:rPr>
                        <a:t>Sponsor</a:t>
                      </a:r>
                    </a:p>
                  </a:txBody>
                  <a:tcPr marL="3599" marR="3599" marT="3599" marB="0" anchor="ctr">
                    <a:lnL>
                      <a:noFill/>
                    </a:lnL>
                    <a:lnR>
                      <a:noFill/>
                    </a:lnR>
                    <a:lnT>
                      <a:noFill/>
                    </a:lnT>
                    <a:lnB>
                      <a:noFill/>
                    </a:lnB>
                    <a:solidFill>
                      <a:srgbClr val="538135"/>
                    </a:solidFill>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FFC000"/>
                    </a:solidFill>
                  </a:tcPr>
                </a:tc>
                <a:extLst>
                  <a:ext uri="{0D108BD9-81ED-4DB2-BD59-A6C34878D82A}">
                    <a16:rowId xmlns:a16="http://schemas.microsoft.com/office/drawing/2014/main" val="4196936447"/>
                  </a:ext>
                </a:extLst>
              </a:tr>
              <a:tr h="105779">
                <a:tc>
                  <a:txBody>
                    <a:bodyPr/>
                    <a:lstStyle/>
                    <a:p>
                      <a:pPr algn="l" fontAlgn="ctr"/>
                      <a:r>
                        <a:rPr lang="en-US" sz="500" b="1" i="0" u="none" strike="noStrike">
                          <a:solidFill>
                            <a:srgbClr val="000000"/>
                          </a:solidFill>
                          <a:effectLst/>
                          <a:latin typeface="Arial Black" panose="020B0A04020102020204" pitchFamily="34" charset="0"/>
                        </a:rPr>
                        <a:t>CompTIA</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FFE699"/>
                    </a:solidFill>
                  </a:tcPr>
                </a:tc>
                <a:extLst>
                  <a:ext uri="{0D108BD9-81ED-4DB2-BD59-A6C34878D82A}">
                    <a16:rowId xmlns:a16="http://schemas.microsoft.com/office/drawing/2014/main" val="4063264994"/>
                  </a:ext>
                </a:extLst>
              </a:tr>
              <a:tr h="105779">
                <a:tc>
                  <a:txBody>
                    <a:bodyPr/>
                    <a:lstStyle/>
                    <a:p>
                      <a:pPr algn="l" fontAlgn="ctr"/>
                      <a:r>
                        <a:rPr lang="en-US" sz="500" b="1" i="0" u="none" strike="noStrike">
                          <a:solidFill>
                            <a:srgbClr val="000000"/>
                          </a:solidFill>
                          <a:effectLst/>
                          <a:latin typeface="Arial Black" panose="020B0A04020102020204" pitchFamily="34" charset="0"/>
                        </a:rPr>
                        <a:t>Deloitte</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FFE699"/>
                    </a:solidFill>
                  </a:tcPr>
                </a:tc>
                <a:extLst>
                  <a:ext uri="{0D108BD9-81ED-4DB2-BD59-A6C34878D82A}">
                    <a16:rowId xmlns:a16="http://schemas.microsoft.com/office/drawing/2014/main" val="3856066703"/>
                  </a:ext>
                </a:extLst>
              </a:tr>
              <a:tr h="105779">
                <a:tc>
                  <a:txBody>
                    <a:bodyPr/>
                    <a:lstStyle/>
                    <a:p>
                      <a:pPr algn="l" fontAlgn="ctr"/>
                      <a:r>
                        <a:rPr lang="en-US" sz="500" b="1" i="0" u="none" strike="noStrike">
                          <a:solidFill>
                            <a:srgbClr val="000000"/>
                          </a:solidFill>
                          <a:effectLst/>
                          <a:latin typeface="Arial Black" panose="020B0A04020102020204" pitchFamily="34" charset="0"/>
                        </a:rPr>
                        <a:t>Lumity</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500" b="0" i="0" u="none" strike="noStrike">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FFE699"/>
                    </a:solidFill>
                  </a:tcPr>
                </a:tc>
                <a:extLst>
                  <a:ext uri="{0D108BD9-81ED-4DB2-BD59-A6C34878D82A}">
                    <a16:rowId xmlns:a16="http://schemas.microsoft.com/office/drawing/2014/main" val="1003089091"/>
                  </a:ext>
                </a:extLst>
              </a:tr>
              <a:tr h="105779">
                <a:tc>
                  <a:txBody>
                    <a:bodyPr/>
                    <a:lstStyle/>
                    <a:p>
                      <a:pPr algn="l" fontAlgn="ctr"/>
                      <a:r>
                        <a:rPr lang="en-US" sz="500" b="1" i="0" u="none" strike="noStrike">
                          <a:solidFill>
                            <a:srgbClr val="000000"/>
                          </a:solidFill>
                          <a:effectLst/>
                          <a:latin typeface="Arial Black" panose="020B0A04020102020204" pitchFamily="34" charset="0"/>
                        </a:rPr>
                        <a:t>CWFA</a:t>
                      </a: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endParaRPr lang="en-US" sz="500" b="0" i="0" u="none" strike="noStrike">
                        <a:solidFill>
                          <a:srgbClr val="000000"/>
                        </a:solidFill>
                        <a:effectLst/>
                        <a:latin typeface="Arial" panose="020B0604020202020204" pitchFamily="34" charset="0"/>
                      </a:endParaRPr>
                    </a:p>
                  </a:txBody>
                  <a:tcPr marL="3599" marR="3599" marT="3599" marB="0" anchor="ctr">
                    <a:lnL>
                      <a:noFill/>
                    </a:lnL>
                    <a:lnR>
                      <a:noFill/>
                    </a:lnR>
                    <a:lnT>
                      <a:noFill/>
                    </a:lnT>
                    <a:lnB>
                      <a:noFill/>
                    </a:lnB>
                  </a:tcPr>
                </a:tc>
                <a:tc>
                  <a:txBody>
                    <a:bodyPr/>
                    <a:lstStyle/>
                    <a:p>
                      <a:pPr algn="ctr" fontAlgn="ctr"/>
                      <a:r>
                        <a:rPr lang="en-US" sz="500" b="0" i="0" u="none" strike="noStrike" dirty="0">
                          <a:solidFill>
                            <a:srgbClr val="000000"/>
                          </a:solidFill>
                          <a:effectLst/>
                          <a:latin typeface="Arial" panose="020B0604020202020204" pitchFamily="34" charset="0"/>
                        </a:rPr>
                        <a:t>x</a:t>
                      </a:r>
                    </a:p>
                  </a:txBody>
                  <a:tcPr marL="3599" marR="3599" marT="3599" marB="0" anchor="ctr">
                    <a:lnL>
                      <a:noFill/>
                    </a:lnL>
                    <a:lnR>
                      <a:noFill/>
                    </a:lnR>
                    <a:lnT>
                      <a:noFill/>
                    </a:lnT>
                    <a:lnB>
                      <a:noFill/>
                    </a:lnB>
                    <a:solidFill>
                      <a:srgbClr val="FFE699"/>
                    </a:solidFill>
                  </a:tcPr>
                </a:tc>
                <a:extLst>
                  <a:ext uri="{0D108BD9-81ED-4DB2-BD59-A6C34878D82A}">
                    <a16:rowId xmlns:a16="http://schemas.microsoft.com/office/drawing/2014/main" val="2678405408"/>
                  </a:ext>
                </a:extLst>
              </a:tr>
            </a:tbl>
          </a:graphicData>
        </a:graphic>
      </p:graphicFrame>
      <p:sp>
        <p:nvSpPr>
          <p:cNvPr id="6" name="Title 4"/>
          <p:cNvSpPr txBox="1">
            <a:spLocks/>
          </p:cNvSpPr>
          <p:nvPr/>
        </p:nvSpPr>
        <p:spPr>
          <a:xfrm>
            <a:off x="1981200" y="1063229"/>
            <a:ext cx="8229600" cy="857250"/>
          </a:xfrm>
          <a:prstGeom prst="rect">
            <a:avLst/>
          </a:prstGeom>
        </p:spPr>
        <p:txBody>
          <a:bodyPr vert="horz" lIns="0" tIns="34290" rIns="68580" bIns="34290" rtlCol="0" anchor="ctr">
            <a:noAutofit/>
          </a:bodyPr>
          <a:lstStyle>
            <a:lvl1pPr algn="l" defTabSz="457200" rtl="0" eaLnBrk="1" latinLnBrk="0" hangingPunct="1">
              <a:spcBef>
                <a:spcPct val="0"/>
              </a:spcBef>
              <a:buNone/>
              <a:defRPr sz="2800" b="1" kern="1200">
                <a:solidFill>
                  <a:srgbClr val="004671"/>
                </a:solidFill>
                <a:latin typeface="+mj-lt"/>
                <a:ea typeface="+mj-ea"/>
                <a:cs typeface="+mj-cs"/>
              </a:defRPr>
            </a:lvl1pPr>
          </a:lstStyle>
          <a:p>
            <a:pPr defTabSz="342900">
              <a:defRPr/>
            </a:pPr>
            <a:r>
              <a:rPr lang="en-US" sz="3300" dirty="0">
                <a:latin typeface="Calibri"/>
              </a:rPr>
              <a:t>Partnerships in 4Ps</a:t>
            </a:r>
          </a:p>
        </p:txBody>
      </p:sp>
    </p:spTree>
    <p:extLst>
      <p:ext uri="{BB962C8B-B14F-4D97-AF65-F5344CB8AC3E}">
        <p14:creationId xmlns:p14="http://schemas.microsoft.com/office/powerpoint/2010/main" val="17815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4185" y="5252665"/>
            <a:ext cx="3692377" cy="660012"/>
          </a:xfrm>
          <a:prstGeom prst="rect">
            <a:avLst/>
          </a:prstGeom>
        </p:spPr>
      </p:pic>
      <p:sp>
        <p:nvSpPr>
          <p:cNvPr id="5" name="Round Diagonal Corner Rectangle 4"/>
          <p:cNvSpPr/>
          <p:nvPr/>
        </p:nvSpPr>
        <p:spPr>
          <a:xfrm>
            <a:off x="1968500" y="535033"/>
            <a:ext cx="8242300" cy="4356100"/>
          </a:xfrm>
          <a:prstGeom prst="round2DiagRect">
            <a:avLst/>
          </a:prstGeom>
          <a:solidFill>
            <a:srgbClr val="00467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US" dirty="0">
              <a:solidFill>
                <a:prstClr val="white"/>
              </a:solidFill>
              <a:latin typeface="Calibri"/>
            </a:endParaRPr>
          </a:p>
        </p:txBody>
      </p:sp>
      <p:sp>
        <p:nvSpPr>
          <p:cNvPr id="6" name="TextBox 5"/>
          <p:cNvSpPr txBox="1"/>
          <p:nvPr/>
        </p:nvSpPr>
        <p:spPr>
          <a:xfrm>
            <a:off x="2565400" y="1281912"/>
            <a:ext cx="6807200" cy="2123658"/>
          </a:xfrm>
          <a:prstGeom prst="rect">
            <a:avLst/>
          </a:prstGeom>
          <a:noFill/>
        </p:spPr>
        <p:txBody>
          <a:bodyPr wrap="square" rtlCol="0" anchor="ctr">
            <a:spAutoFit/>
          </a:bodyPr>
          <a:lstStyle/>
          <a:p>
            <a:pPr defTabSz="457200"/>
            <a:endParaRPr lang="en-US" sz="4400" dirty="0">
              <a:solidFill>
                <a:prstClr val="white"/>
              </a:solidFill>
              <a:latin typeface="Calibri"/>
            </a:endParaRPr>
          </a:p>
          <a:p>
            <a:pPr algn="ctr" defTabSz="457200"/>
            <a:r>
              <a:rPr lang="en-US" sz="4400" dirty="0">
                <a:solidFill>
                  <a:prstClr val="white"/>
                </a:solidFill>
                <a:latin typeface="Calibri"/>
              </a:rPr>
              <a:t>Chicago IT Talent Initiative</a:t>
            </a:r>
          </a:p>
          <a:p>
            <a:pPr defTabSz="457200"/>
            <a:endParaRPr lang="en-US" sz="4400" dirty="0">
              <a:solidFill>
                <a:prstClr val="white"/>
              </a:solidFill>
              <a:latin typeface="Calibri"/>
            </a:endParaRPr>
          </a:p>
        </p:txBody>
      </p:sp>
      <p:sp>
        <p:nvSpPr>
          <p:cNvPr id="7" name="TextBox 6"/>
          <p:cNvSpPr txBox="1"/>
          <p:nvPr/>
        </p:nvSpPr>
        <p:spPr>
          <a:xfrm>
            <a:off x="2565400" y="3010838"/>
            <a:ext cx="6807200" cy="369332"/>
          </a:xfrm>
          <a:prstGeom prst="rect">
            <a:avLst/>
          </a:prstGeom>
          <a:noFill/>
        </p:spPr>
        <p:txBody>
          <a:bodyPr wrap="square" rtlCol="0">
            <a:spAutoFit/>
          </a:bodyPr>
          <a:lstStyle/>
          <a:p>
            <a:pPr algn="ctr" defTabSz="457200"/>
            <a:r>
              <a:rPr lang="en-US" dirty="0">
                <a:solidFill>
                  <a:srgbClr val="F5A81C"/>
                </a:solidFill>
                <a:latin typeface="Calibri"/>
              </a:rPr>
              <a:t>Strategic Partnerships Leading to Systemic, Positive Change</a:t>
            </a:r>
          </a:p>
        </p:txBody>
      </p:sp>
    </p:spTree>
    <p:extLst>
      <p:ext uri="{BB962C8B-B14F-4D97-AF65-F5344CB8AC3E}">
        <p14:creationId xmlns:p14="http://schemas.microsoft.com/office/powerpoint/2010/main" val="4251784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Initiative Partners &amp; Leading Employers</a:t>
            </a:r>
          </a:p>
        </p:txBody>
      </p:sp>
      <p:sp>
        <p:nvSpPr>
          <p:cNvPr id="3" name="Content Placeholder 2"/>
          <p:cNvSpPr>
            <a:spLocks noGrp="1"/>
          </p:cNvSpPr>
          <p:nvPr>
            <p:ph idx="1"/>
          </p:nvPr>
        </p:nvSpPr>
        <p:spPr>
          <a:xfrm>
            <a:off x="1981200" y="1631373"/>
            <a:ext cx="8229600" cy="4494790"/>
          </a:xfrm>
        </p:spPr>
        <p:txBody>
          <a:bodyPr/>
          <a:lstStyle/>
          <a:p>
            <a:pPr marL="0" indent="0">
              <a:buNone/>
            </a:pPr>
            <a:endParaRPr lang="en-US" dirty="0"/>
          </a:p>
          <a:p>
            <a:pPr marL="0" indent="0">
              <a:buNone/>
            </a:pPr>
            <a:endParaRPr lang="en-US" sz="3200" baseline="30000" dirty="0"/>
          </a:p>
        </p:txBody>
      </p:sp>
      <p:pic>
        <p:nvPicPr>
          <p:cNvPr id="1026" name="Picture 2">
            <a:extLst>
              <a:ext uri="{FF2B5EF4-FFF2-40B4-BE49-F238E27FC236}">
                <a16:creationId xmlns:a16="http://schemas.microsoft.com/office/drawing/2014/main" id="{350F4CCE-1038-42FF-B5C1-FF8003C65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9796" y="1926673"/>
            <a:ext cx="2064589" cy="1050127"/>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7" name="Picture 3" descr="ccc">
            <a:extLst>
              <a:ext uri="{FF2B5EF4-FFF2-40B4-BE49-F238E27FC236}">
                <a16:creationId xmlns:a16="http://schemas.microsoft.com/office/drawing/2014/main" id="{0BB4B282-8181-49C3-A133-B7EE304D66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934185"/>
            <a:ext cx="1114425" cy="10715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8" name="Picture 4" descr="cccf">
            <a:extLst>
              <a:ext uri="{FF2B5EF4-FFF2-40B4-BE49-F238E27FC236}">
                <a16:creationId xmlns:a16="http://schemas.microsoft.com/office/drawing/2014/main" id="{21D1A103-F56C-4465-A640-7CBE1C1169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8555" y="1914723"/>
            <a:ext cx="1657350" cy="99441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9" name="Picture 5" descr="CWFA_2c_logo (002)">
            <a:extLst>
              <a:ext uri="{FF2B5EF4-FFF2-40B4-BE49-F238E27FC236}">
                <a16:creationId xmlns:a16="http://schemas.microsoft.com/office/drawing/2014/main" id="{AAA87C1D-3347-4E49-98C4-BE72E213BA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5823" y="1914724"/>
            <a:ext cx="1758315" cy="85153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0" name="Picture 6">
            <a:extLst>
              <a:ext uri="{FF2B5EF4-FFF2-40B4-BE49-F238E27FC236}">
                <a16:creationId xmlns:a16="http://schemas.microsoft.com/office/drawing/2014/main" id="{7CFFD42E-FC53-4C28-B368-2CF8E13440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6435" y="3940451"/>
            <a:ext cx="1500051" cy="6255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1" name="Picture 7" descr="index">
            <a:extLst>
              <a:ext uri="{FF2B5EF4-FFF2-40B4-BE49-F238E27FC236}">
                <a16:creationId xmlns:a16="http://schemas.microsoft.com/office/drawing/2014/main" id="{E76D4D98-A3DE-4738-BCD6-E636FFCE88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9263" y="3686466"/>
            <a:ext cx="1133475" cy="11334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2" name="Picture 8">
            <a:extLst>
              <a:ext uri="{FF2B5EF4-FFF2-40B4-BE49-F238E27FC236}">
                <a16:creationId xmlns:a16="http://schemas.microsoft.com/office/drawing/2014/main" id="{6FE34D44-D2E9-4027-8F7B-862096CECA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6245" y="3940452"/>
            <a:ext cx="1399154" cy="51302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107841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Initiative Goals &amp; Strategies</a:t>
            </a:r>
          </a:p>
        </p:txBody>
      </p:sp>
      <p:sp>
        <p:nvSpPr>
          <p:cNvPr id="4" name="Content Placeholder 2"/>
          <p:cNvSpPr>
            <a:spLocks noGrp="1"/>
          </p:cNvSpPr>
          <p:nvPr>
            <p:ph idx="1"/>
          </p:nvPr>
        </p:nvSpPr>
        <p:spPr>
          <a:xfrm>
            <a:off x="1981200" y="1417639"/>
            <a:ext cx="8039100" cy="4879253"/>
          </a:xfrm>
        </p:spPr>
        <p:txBody>
          <a:bodyPr/>
          <a:lstStyle/>
          <a:p>
            <a:pPr>
              <a:buSzPct val="90000"/>
              <a:buFont typeface="Wingdings" panose="05000000000000000000" pitchFamily="2" charset="2"/>
              <a:buChar char="§"/>
            </a:pPr>
            <a:r>
              <a:rPr lang="en-US" sz="1600" b="1" dirty="0">
                <a:solidFill>
                  <a:srgbClr val="F5A81C"/>
                </a:solidFill>
              </a:rPr>
              <a:t>Shared Goals among Initiative Partners &amp; Leading Employers</a:t>
            </a:r>
            <a:endParaRPr lang="en-US" sz="1600" dirty="0">
              <a:solidFill>
                <a:srgbClr val="F5A81C"/>
              </a:solidFill>
            </a:endParaRPr>
          </a:p>
          <a:p>
            <a:r>
              <a:rPr lang="en-US" sz="1600" dirty="0"/>
              <a:t>Encourage and increase strategic public-private partnerships within the city’s growing IT sector</a:t>
            </a:r>
          </a:p>
          <a:p>
            <a:r>
              <a:rPr lang="en-US" sz="1600" dirty="0"/>
              <a:t>Expand employers’ access to the city’s IT talent pipeline and enable them to fulfill their hiring and diversity goals</a:t>
            </a:r>
          </a:p>
          <a:p>
            <a:r>
              <a:rPr lang="en-US" sz="1600" dirty="0"/>
              <a:t> Offer employers opportunities to influence demand-driven curricula and IT skills</a:t>
            </a:r>
          </a:p>
          <a:p>
            <a:r>
              <a:rPr lang="en-US" sz="1600" dirty="0"/>
              <a:t> Support under-represented student populations enrolled in associate degree pathways in IT at City Colleges and training programs administered by community-based organizations</a:t>
            </a:r>
          </a:p>
          <a:p>
            <a:r>
              <a:rPr lang="en-US" sz="1600" dirty="0">
                <a:solidFill>
                  <a:srgbClr val="F5A81C"/>
                </a:solidFill>
              </a:rPr>
              <a:t> </a:t>
            </a:r>
            <a:r>
              <a:rPr lang="en-US" sz="1600" b="1" dirty="0">
                <a:solidFill>
                  <a:srgbClr val="F5A81C"/>
                </a:solidFill>
              </a:rPr>
              <a:t>Effective Strategies</a:t>
            </a:r>
            <a:endParaRPr lang="en-US" sz="1600" dirty="0"/>
          </a:p>
          <a:p>
            <a:pPr marL="285750" indent="-285750">
              <a:buFont typeface="Arial"/>
              <a:buChar char="•"/>
            </a:pPr>
            <a:r>
              <a:rPr lang="en-US" sz="1600" dirty="0"/>
              <a:t>Employer roundtables (April 21 at Microsoft &amp; May 24 at World Business Chicago)</a:t>
            </a:r>
          </a:p>
          <a:p>
            <a:pPr marL="285750" indent="-285750">
              <a:buFont typeface="Arial"/>
              <a:buChar char="•"/>
            </a:pPr>
            <a:r>
              <a:rPr lang="en-US" sz="1600" dirty="0"/>
              <a:t>Peer to peer sharing of best practices and resources</a:t>
            </a:r>
          </a:p>
          <a:p>
            <a:pPr marL="285750" indent="-285750">
              <a:buFont typeface="Arial"/>
              <a:buChar char="•"/>
            </a:pPr>
            <a:r>
              <a:rPr lang="en-US" sz="1600" dirty="0"/>
              <a:t>Employer Participation Plan and Guide designed to allow for multiple entry points</a:t>
            </a:r>
          </a:p>
          <a:p>
            <a:pPr marL="285750" indent="-285750">
              <a:buFont typeface="Arial"/>
              <a:buChar char="•"/>
            </a:pPr>
            <a:r>
              <a:rPr lang="en-US" sz="1600" dirty="0"/>
              <a:t>Opportunities to lead other employers and support an innovative business solution/larger effort</a:t>
            </a:r>
          </a:p>
          <a:p>
            <a:pPr marL="285750" indent="-285750">
              <a:buFont typeface="Arial"/>
              <a:buChar char="•"/>
            </a:pPr>
            <a:endParaRPr lang="en-US" sz="1600" dirty="0"/>
          </a:p>
          <a:p>
            <a:pPr marL="0" indent="0">
              <a:buNone/>
            </a:pPr>
            <a:endParaRPr lang="en-US" sz="1600" dirty="0"/>
          </a:p>
          <a:p>
            <a:pPr marL="0" indent="0">
              <a:buNone/>
            </a:pPr>
            <a:endParaRPr lang="en-US" sz="1600" dirty="0"/>
          </a:p>
          <a:p>
            <a:endParaRPr lang="en-US" sz="1600" dirty="0"/>
          </a:p>
        </p:txBody>
      </p:sp>
    </p:spTree>
    <p:extLst>
      <p:ext uri="{BB962C8B-B14F-4D97-AF65-F5344CB8AC3E}">
        <p14:creationId xmlns:p14="http://schemas.microsoft.com/office/powerpoint/2010/main" val="4022234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l="8770" t="13849" r="18491"/>
          <a:stretch>
            <a:fillRect/>
          </a:stretch>
        </p:blipFill>
        <p:spPr bwMode="auto">
          <a:xfrm>
            <a:off x="2667000" y="857250"/>
            <a:ext cx="6858000" cy="5143500"/>
          </a:xfrm>
          <a:prstGeom prst="rect">
            <a:avLst/>
          </a:prstGeom>
          <a:noFill/>
          <a:ln w="9525">
            <a:noFill/>
            <a:miter lim="800000"/>
            <a:headEnd/>
            <a:tailEnd/>
          </a:ln>
          <a:effectLst/>
        </p:spPr>
      </p:pic>
      <p:cxnSp>
        <p:nvCxnSpPr>
          <p:cNvPr id="16" name="Straight Connector 15"/>
          <p:cNvCxnSpPr/>
          <p:nvPr/>
        </p:nvCxnSpPr>
        <p:spPr>
          <a:xfrm>
            <a:off x="4146551" y="3235723"/>
            <a:ext cx="4140200" cy="1191"/>
          </a:xfrm>
          <a:prstGeom prst="line">
            <a:avLst/>
          </a:prstGeom>
          <a:ln w="38100" cap="flat"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Isosceles Triangle 16"/>
          <p:cNvSpPr/>
          <p:nvPr/>
        </p:nvSpPr>
        <p:spPr>
          <a:xfrm rot="5400000">
            <a:off x="4624059" y="4303382"/>
            <a:ext cx="142816" cy="76907"/>
          </a:xfrm>
          <a:prstGeom prst="triangle">
            <a:avLst>
              <a:gd name="adj" fmla="val 5122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350" baseline="-25000" dirty="0">
              <a:solidFill>
                <a:prstClr val="white"/>
              </a:solidFill>
              <a:latin typeface="Calibri"/>
            </a:endParaRPr>
          </a:p>
        </p:txBody>
      </p:sp>
      <p:sp>
        <p:nvSpPr>
          <p:cNvPr id="18" name="TextBox 17"/>
          <p:cNvSpPr txBox="1"/>
          <p:nvPr/>
        </p:nvSpPr>
        <p:spPr>
          <a:xfrm>
            <a:off x="4775197" y="4192881"/>
            <a:ext cx="3984271" cy="300082"/>
          </a:xfrm>
          <a:prstGeom prst="rect">
            <a:avLst/>
          </a:prstGeom>
          <a:noFill/>
        </p:spPr>
        <p:txBody>
          <a:bodyPr wrap="square" rtlCol="0">
            <a:spAutoFit/>
          </a:bodyPr>
          <a:lstStyle/>
          <a:p>
            <a:pPr defTabSz="457200">
              <a:spcAft>
                <a:spcPts val="3300"/>
              </a:spcAft>
            </a:pPr>
            <a:r>
              <a:rPr lang="en-US" sz="1350" b="1" dirty="0">
                <a:solidFill>
                  <a:prstClr val="black"/>
                </a:solidFill>
                <a:latin typeface="Arial"/>
                <a:cs typeface="Arial"/>
              </a:rPr>
              <a:t>EXPANDING IT-READY TRAINING</a:t>
            </a:r>
            <a:endParaRPr lang="en-US" sz="1350" dirty="0">
              <a:solidFill>
                <a:prstClr val="black"/>
              </a:solidFill>
              <a:latin typeface="Arial"/>
              <a:cs typeface="Arial"/>
            </a:endParaRPr>
          </a:p>
        </p:txBody>
      </p:sp>
      <p:sp>
        <p:nvSpPr>
          <p:cNvPr id="19" name="Isosceles Triangle 18"/>
          <p:cNvSpPr/>
          <p:nvPr/>
        </p:nvSpPr>
        <p:spPr>
          <a:xfrm rot="5400000">
            <a:off x="4624064" y="4600633"/>
            <a:ext cx="142816" cy="76907"/>
          </a:xfrm>
          <a:prstGeom prst="triangle">
            <a:avLst>
              <a:gd name="adj" fmla="val 5122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350" baseline="-25000" dirty="0">
              <a:solidFill>
                <a:prstClr val="white"/>
              </a:solidFill>
              <a:latin typeface="Calibri"/>
            </a:endParaRPr>
          </a:p>
        </p:txBody>
      </p:sp>
      <p:sp>
        <p:nvSpPr>
          <p:cNvPr id="24" name="TextBox 23"/>
          <p:cNvSpPr txBox="1"/>
          <p:nvPr/>
        </p:nvSpPr>
        <p:spPr>
          <a:xfrm>
            <a:off x="3759995" y="3383623"/>
            <a:ext cx="4629151" cy="830997"/>
          </a:xfrm>
          <a:prstGeom prst="rect">
            <a:avLst/>
          </a:prstGeom>
          <a:noFill/>
        </p:spPr>
        <p:txBody>
          <a:bodyPr wrap="square" rtlCol="0">
            <a:spAutoFit/>
          </a:bodyPr>
          <a:lstStyle/>
          <a:p>
            <a:pPr algn="ctr" defTabSz="457200"/>
            <a:r>
              <a:rPr lang="en-US" sz="2400" b="1" dirty="0">
                <a:solidFill>
                  <a:srgbClr val="E01921"/>
                </a:solidFill>
                <a:latin typeface="Arial Black"/>
                <a:cs typeface="Arial Black"/>
              </a:rPr>
              <a:t>STRENGTHENING YOUR WORKFORCE</a:t>
            </a:r>
          </a:p>
        </p:txBody>
      </p:sp>
      <p:sp>
        <p:nvSpPr>
          <p:cNvPr id="12" name="TextBox 11"/>
          <p:cNvSpPr txBox="1"/>
          <p:nvPr/>
        </p:nvSpPr>
        <p:spPr>
          <a:xfrm>
            <a:off x="4765677" y="4503880"/>
            <a:ext cx="4155721" cy="300082"/>
          </a:xfrm>
          <a:prstGeom prst="rect">
            <a:avLst/>
          </a:prstGeom>
          <a:noFill/>
        </p:spPr>
        <p:txBody>
          <a:bodyPr wrap="square" rtlCol="0">
            <a:spAutoFit/>
          </a:bodyPr>
          <a:lstStyle/>
          <a:p>
            <a:pPr defTabSz="457200">
              <a:spcAft>
                <a:spcPts val="3300"/>
              </a:spcAft>
            </a:pPr>
            <a:r>
              <a:rPr lang="en-US" sz="1350" b="1" dirty="0">
                <a:solidFill>
                  <a:prstClr val="black"/>
                </a:solidFill>
                <a:latin typeface="Arial"/>
                <a:cs typeface="Arial"/>
              </a:rPr>
              <a:t>CREATING AMERICAN IT CAREERS</a:t>
            </a:r>
            <a:endParaRPr lang="en-US" sz="1350" dirty="0">
              <a:solidFill>
                <a:prstClr val="black"/>
              </a:solidFill>
              <a:latin typeface="Arial"/>
              <a:cs typeface="Arial"/>
            </a:endParaRPr>
          </a:p>
        </p:txBody>
      </p:sp>
      <p:pic>
        <p:nvPicPr>
          <p:cNvPr id="15" name="Picture 5"/>
          <p:cNvPicPr>
            <a:picLocks noChangeAspect="1" noChangeArrowheads="1"/>
          </p:cNvPicPr>
          <p:nvPr/>
        </p:nvPicPr>
        <p:blipFill>
          <a:blip r:embed="rId4"/>
          <a:srcRect/>
          <a:stretch>
            <a:fillRect/>
          </a:stretch>
        </p:blipFill>
        <p:spPr bwMode="auto">
          <a:xfrm>
            <a:off x="5022851" y="2374973"/>
            <a:ext cx="2508251" cy="409445"/>
          </a:xfrm>
          <a:prstGeom prst="rect">
            <a:avLst/>
          </a:prstGeom>
          <a:noFill/>
          <a:ln w="9525">
            <a:noFill/>
            <a:miter lim="800000"/>
            <a:headEnd/>
            <a:tailEnd/>
          </a:ln>
          <a:effectLst/>
        </p:spPr>
      </p:pic>
    </p:spTree>
    <p:extLst>
      <p:ext uri="{BB962C8B-B14F-4D97-AF65-F5344CB8AC3E}">
        <p14:creationId xmlns:p14="http://schemas.microsoft.com/office/powerpoint/2010/main" val="17349974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667000" y="857250"/>
            <a:ext cx="6858000" cy="51435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350" dirty="0">
              <a:solidFill>
                <a:prstClr val="white"/>
              </a:solidFill>
              <a:latin typeface="Calibri"/>
            </a:endParaRPr>
          </a:p>
        </p:txBody>
      </p:sp>
      <p:sp>
        <p:nvSpPr>
          <p:cNvPr id="5" name="TextBox 4"/>
          <p:cNvSpPr txBox="1"/>
          <p:nvPr/>
        </p:nvSpPr>
        <p:spPr>
          <a:xfrm>
            <a:off x="2814638" y="991499"/>
            <a:ext cx="3336497" cy="230832"/>
          </a:xfrm>
          <a:prstGeom prst="rect">
            <a:avLst/>
          </a:prstGeom>
          <a:noFill/>
        </p:spPr>
        <p:txBody>
          <a:bodyPr wrap="square" rtlCol="0">
            <a:spAutoFit/>
          </a:bodyPr>
          <a:lstStyle/>
          <a:p>
            <a:pPr defTabSz="457200"/>
            <a:r>
              <a:rPr lang="en-US" sz="900" b="1" dirty="0">
                <a:solidFill>
                  <a:prstClr val="black"/>
                </a:solidFill>
                <a:latin typeface="Arial"/>
                <a:cs typeface="Arial"/>
              </a:rPr>
              <a:t>OVERVIEW</a:t>
            </a:r>
          </a:p>
        </p:txBody>
      </p:sp>
      <p:pic>
        <p:nvPicPr>
          <p:cNvPr id="81922" name="Picture 2"/>
          <p:cNvPicPr>
            <a:picLocks noChangeAspect="1" noChangeArrowheads="1"/>
          </p:cNvPicPr>
          <p:nvPr/>
        </p:nvPicPr>
        <p:blipFill>
          <a:blip r:embed="rId3"/>
          <a:srcRect/>
          <a:stretch>
            <a:fillRect/>
          </a:stretch>
        </p:blipFill>
        <p:spPr bwMode="auto">
          <a:xfrm>
            <a:off x="3248424" y="1529952"/>
            <a:ext cx="6011465" cy="4151710"/>
          </a:xfrm>
          <a:prstGeom prst="rect">
            <a:avLst/>
          </a:prstGeom>
          <a:noFill/>
          <a:ln w="9525">
            <a:noFill/>
            <a:miter lim="800000"/>
            <a:headEnd/>
            <a:tailEnd/>
          </a:ln>
          <a:effectLst/>
        </p:spPr>
      </p:pic>
    </p:spTree>
    <p:extLst>
      <p:ext uri="{BB962C8B-B14F-4D97-AF65-F5344CB8AC3E}">
        <p14:creationId xmlns:p14="http://schemas.microsoft.com/office/powerpoint/2010/main" val="1410962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67000" y="857250"/>
            <a:ext cx="6858000" cy="5143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350" dirty="0">
              <a:solidFill>
                <a:prstClr val="white"/>
              </a:solidFill>
              <a:latin typeface="Calibri"/>
            </a:endParaRPr>
          </a:p>
        </p:txBody>
      </p:sp>
      <p:sp>
        <p:nvSpPr>
          <p:cNvPr id="8" name="TextBox 7"/>
          <p:cNvSpPr txBox="1"/>
          <p:nvPr/>
        </p:nvSpPr>
        <p:spPr>
          <a:xfrm>
            <a:off x="3215822" y="1825627"/>
            <a:ext cx="2975432" cy="553998"/>
          </a:xfrm>
          <a:prstGeom prst="rect">
            <a:avLst/>
          </a:prstGeom>
          <a:noFill/>
        </p:spPr>
        <p:txBody>
          <a:bodyPr wrap="square" rtlCol="0">
            <a:spAutoFit/>
          </a:bodyPr>
          <a:lstStyle/>
          <a:p>
            <a:pPr defTabSz="457200">
              <a:spcAft>
                <a:spcPts val="1350"/>
              </a:spcAft>
              <a:buClr>
                <a:srgbClr val="E01921"/>
              </a:buClr>
            </a:pPr>
            <a:r>
              <a:rPr lang="en-US" sz="1500" dirty="0">
                <a:solidFill>
                  <a:prstClr val="white"/>
                </a:solidFill>
                <a:latin typeface="Arial"/>
                <a:cs typeface="Arial"/>
              </a:rPr>
              <a:t>The IT-Ready Program provides the following opportunities:</a:t>
            </a:r>
          </a:p>
        </p:txBody>
      </p:sp>
      <p:sp>
        <p:nvSpPr>
          <p:cNvPr id="10" name="TextBox 9"/>
          <p:cNvSpPr txBox="1"/>
          <p:nvPr/>
        </p:nvSpPr>
        <p:spPr>
          <a:xfrm>
            <a:off x="3244395" y="2486025"/>
            <a:ext cx="3108782" cy="2562240"/>
          </a:xfrm>
          <a:prstGeom prst="rect">
            <a:avLst/>
          </a:prstGeom>
          <a:noFill/>
        </p:spPr>
        <p:txBody>
          <a:bodyPr wrap="square" rtlCol="0">
            <a:spAutoFit/>
          </a:bodyPr>
          <a:lstStyle/>
          <a:p>
            <a:pPr defTabSz="457200">
              <a:spcAft>
                <a:spcPts val="900"/>
              </a:spcAft>
              <a:buClr>
                <a:srgbClr val="E01921"/>
              </a:buClr>
              <a:buFont typeface="Arial"/>
              <a:buChar char="•"/>
            </a:pPr>
            <a:r>
              <a:rPr lang="en-US" sz="1200" dirty="0">
                <a:solidFill>
                  <a:prstClr val="white"/>
                </a:solidFill>
                <a:latin typeface="Arial"/>
                <a:cs typeface="Arial"/>
              </a:rPr>
              <a:t> 	Competitive admissions</a:t>
            </a:r>
          </a:p>
          <a:p>
            <a:pPr defTabSz="457200">
              <a:spcAft>
                <a:spcPts val="900"/>
              </a:spcAft>
              <a:buClr>
                <a:srgbClr val="E01921"/>
              </a:buClr>
              <a:buFont typeface="Arial"/>
              <a:buChar char="•"/>
            </a:pPr>
            <a:r>
              <a:rPr lang="en-US" sz="1200" dirty="0">
                <a:solidFill>
                  <a:prstClr val="white"/>
                </a:solidFill>
                <a:latin typeface="Arial"/>
                <a:cs typeface="Arial"/>
              </a:rPr>
              <a:t> 	Free classes</a:t>
            </a:r>
          </a:p>
          <a:p>
            <a:pPr defTabSz="457200">
              <a:spcAft>
                <a:spcPts val="900"/>
              </a:spcAft>
              <a:buClr>
                <a:srgbClr val="E01921"/>
              </a:buClr>
              <a:buFont typeface="Arial"/>
              <a:buChar char="•"/>
            </a:pPr>
            <a:r>
              <a:rPr lang="en-US" sz="1200" dirty="0">
                <a:solidFill>
                  <a:prstClr val="white"/>
                </a:solidFill>
                <a:latin typeface="Arial"/>
                <a:cs typeface="Arial"/>
              </a:rPr>
              <a:t> 	Eight weeks of full-time training</a:t>
            </a:r>
          </a:p>
          <a:p>
            <a:pPr defTabSz="457200">
              <a:spcAft>
                <a:spcPts val="900"/>
              </a:spcAft>
              <a:buClr>
                <a:srgbClr val="E01921"/>
              </a:buClr>
              <a:buFont typeface="Arial"/>
              <a:buChar char="•"/>
            </a:pPr>
            <a:r>
              <a:rPr lang="en-US" sz="1200" dirty="0">
                <a:solidFill>
                  <a:prstClr val="white"/>
                </a:solidFill>
                <a:latin typeface="Arial"/>
                <a:cs typeface="Arial"/>
              </a:rPr>
              <a:t> 	Graduation with industry </a:t>
            </a:r>
            <a:br>
              <a:rPr lang="en-US" sz="1200" dirty="0">
                <a:solidFill>
                  <a:prstClr val="white"/>
                </a:solidFill>
                <a:latin typeface="Arial"/>
                <a:cs typeface="Arial"/>
              </a:rPr>
            </a:br>
            <a:r>
              <a:rPr lang="en-US" sz="1200" dirty="0">
                <a:solidFill>
                  <a:prstClr val="white"/>
                </a:solidFill>
                <a:latin typeface="Arial"/>
                <a:cs typeface="Arial"/>
              </a:rPr>
              <a:t>	recognized certifications</a:t>
            </a:r>
          </a:p>
          <a:p>
            <a:pPr defTabSz="457200">
              <a:spcAft>
                <a:spcPts val="900"/>
              </a:spcAft>
              <a:buClr>
                <a:srgbClr val="E01921"/>
              </a:buClr>
              <a:buFont typeface="Arial"/>
              <a:buChar char="•"/>
            </a:pPr>
            <a:r>
              <a:rPr lang="en-US" sz="1200" dirty="0">
                <a:solidFill>
                  <a:prstClr val="white"/>
                </a:solidFill>
                <a:latin typeface="Arial"/>
                <a:cs typeface="Arial"/>
              </a:rPr>
              <a:t> 	Training in employability skills</a:t>
            </a:r>
          </a:p>
          <a:p>
            <a:pPr defTabSz="457200">
              <a:spcAft>
                <a:spcPts val="900"/>
              </a:spcAft>
              <a:buClr>
                <a:srgbClr val="E01921"/>
              </a:buClr>
              <a:buFont typeface="Arial"/>
              <a:buChar char="•"/>
            </a:pPr>
            <a:r>
              <a:rPr lang="en-US" sz="1200" dirty="0">
                <a:solidFill>
                  <a:prstClr val="white"/>
                </a:solidFill>
                <a:latin typeface="Arial"/>
                <a:cs typeface="Arial"/>
              </a:rPr>
              <a:t> 	Job placement</a:t>
            </a:r>
          </a:p>
          <a:p>
            <a:pPr defTabSz="457200">
              <a:spcAft>
                <a:spcPts val="900"/>
              </a:spcAft>
              <a:buClr>
                <a:srgbClr val="E01921"/>
              </a:buClr>
              <a:buFont typeface="Arial"/>
              <a:buChar char="•"/>
            </a:pPr>
            <a:r>
              <a:rPr lang="en-US" sz="1200" dirty="0">
                <a:solidFill>
                  <a:prstClr val="white"/>
                </a:solidFill>
                <a:latin typeface="Arial"/>
                <a:cs typeface="Arial"/>
              </a:rPr>
              <a:t> 	IT industry mentors</a:t>
            </a:r>
          </a:p>
          <a:p>
            <a:pPr defTabSz="457200">
              <a:spcAft>
                <a:spcPts val="900"/>
              </a:spcAft>
              <a:buClr>
                <a:srgbClr val="E01921"/>
              </a:buClr>
              <a:buFont typeface="Arial"/>
              <a:buChar char="•"/>
            </a:pPr>
            <a:r>
              <a:rPr lang="en-US" sz="1200" dirty="0">
                <a:solidFill>
                  <a:prstClr val="white"/>
                </a:solidFill>
                <a:latin typeface="Arial"/>
                <a:cs typeface="Arial"/>
              </a:rPr>
              <a:t> 	Continuing education</a:t>
            </a:r>
          </a:p>
        </p:txBody>
      </p:sp>
      <p:sp>
        <p:nvSpPr>
          <p:cNvPr id="9" name="TextBox 8"/>
          <p:cNvSpPr txBox="1"/>
          <p:nvPr/>
        </p:nvSpPr>
        <p:spPr>
          <a:xfrm>
            <a:off x="3207605" y="1228727"/>
            <a:ext cx="4401933" cy="507831"/>
          </a:xfrm>
          <a:prstGeom prst="rect">
            <a:avLst/>
          </a:prstGeom>
          <a:noFill/>
        </p:spPr>
        <p:txBody>
          <a:bodyPr wrap="square" rtlCol="0">
            <a:spAutoFit/>
          </a:bodyPr>
          <a:lstStyle/>
          <a:p>
            <a:pPr defTabSz="457200"/>
            <a:r>
              <a:rPr lang="en-US" sz="2700" b="1" dirty="0">
                <a:solidFill>
                  <a:srgbClr val="E01921"/>
                </a:solidFill>
                <a:latin typeface="Arial"/>
                <a:cs typeface="Arial"/>
              </a:rPr>
              <a:t>THE PROGRAM</a:t>
            </a:r>
          </a:p>
        </p:txBody>
      </p:sp>
      <p:sp>
        <p:nvSpPr>
          <p:cNvPr id="12" name="Isosceles Triangle 11"/>
          <p:cNvSpPr/>
          <p:nvPr/>
        </p:nvSpPr>
        <p:spPr>
          <a:xfrm rot="5400000">
            <a:off x="2975027" y="1397789"/>
            <a:ext cx="281849" cy="145205"/>
          </a:xfrm>
          <a:prstGeom prst="triangle">
            <a:avLst>
              <a:gd name="adj" fmla="val 5122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350" baseline="-25000" dirty="0">
              <a:solidFill>
                <a:prstClr val="white"/>
              </a:solidFill>
              <a:latin typeface="Calibri"/>
            </a:endParaRPr>
          </a:p>
        </p:txBody>
      </p:sp>
      <p:pic>
        <p:nvPicPr>
          <p:cNvPr id="2" name="Picture 1" descr="Slide_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857250"/>
            <a:ext cx="3460254" cy="5143500"/>
          </a:xfrm>
          <a:prstGeom prst="rect">
            <a:avLst/>
          </a:prstGeom>
        </p:spPr>
      </p:pic>
    </p:spTree>
    <p:extLst>
      <p:ext uri="{BB962C8B-B14F-4D97-AF65-F5344CB8AC3E}">
        <p14:creationId xmlns:p14="http://schemas.microsoft.com/office/powerpoint/2010/main" val="3496622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67000" y="857250"/>
            <a:ext cx="6858000" cy="5143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350" dirty="0">
              <a:solidFill>
                <a:prstClr val="white"/>
              </a:solidFill>
              <a:latin typeface="Calibri"/>
            </a:endParaRPr>
          </a:p>
        </p:txBody>
      </p:sp>
      <p:sp>
        <p:nvSpPr>
          <p:cNvPr id="4" name="TextBox 3"/>
          <p:cNvSpPr txBox="1"/>
          <p:nvPr/>
        </p:nvSpPr>
        <p:spPr>
          <a:xfrm>
            <a:off x="3258406" y="1216028"/>
            <a:ext cx="5668758" cy="507831"/>
          </a:xfrm>
          <a:prstGeom prst="rect">
            <a:avLst/>
          </a:prstGeom>
          <a:noFill/>
        </p:spPr>
        <p:txBody>
          <a:bodyPr wrap="square" rtlCol="0">
            <a:spAutoFit/>
          </a:bodyPr>
          <a:lstStyle/>
          <a:p>
            <a:pPr defTabSz="457200"/>
            <a:r>
              <a:rPr lang="en-US" sz="2700" b="1" dirty="0">
                <a:solidFill>
                  <a:prstClr val="black"/>
                </a:solidFill>
                <a:latin typeface="Arial"/>
                <a:cs typeface="Arial"/>
              </a:rPr>
              <a:t>UNDERSERVED POPULATIONS</a:t>
            </a:r>
            <a:endParaRPr lang="en-US" sz="2700" b="1" dirty="0">
              <a:solidFill>
                <a:prstClr val="black"/>
              </a:solidFill>
              <a:latin typeface="Open Sans"/>
              <a:cs typeface="Open Sans"/>
            </a:endParaRPr>
          </a:p>
        </p:txBody>
      </p:sp>
      <p:sp>
        <p:nvSpPr>
          <p:cNvPr id="14" name="Isosceles Triangle 13"/>
          <p:cNvSpPr/>
          <p:nvPr/>
        </p:nvSpPr>
        <p:spPr>
          <a:xfrm rot="5400000">
            <a:off x="3052614" y="1391439"/>
            <a:ext cx="281849" cy="145205"/>
          </a:xfrm>
          <a:prstGeom prst="triangle">
            <a:avLst>
              <a:gd name="adj" fmla="val 5122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350" baseline="-25000" dirty="0">
              <a:solidFill>
                <a:prstClr val="white"/>
              </a:solidFill>
              <a:latin typeface="Calibri"/>
            </a:endParaRPr>
          </a:p>
        </p:txBody>
      </p:sp>
      <p:sp>
        <p:nvSpPr>
          <p:cNvPr id="27" name="TextBox 26"/>
          <p:cNvSpPr txBox="1"/>
          <p:nvPr/>
        </p:nvSpPr>
        <p:spPr>
          <a:xfrm>
            <a:off x="3260731" y="1739900"/>
            <a:ext cx="5724841" cy="646331"/>
          </a:xfrm>
          <a:prstGeom prst="rect">
            <a:avLst/>
          </a:prstGeom>
          <a:noFill/>
        </p:spPr>
        <p:txBody>
          <a:bodyPr wrap="square" rtlCol="0">
            <a:spAutoFit/>
          </a:bodyPr>
          <a:lstStyle/>
          <a:p>
            <a:pPr defTabSz="457200">
              <a:spcAft>
                <a:spcPts val="1350"/>
              </a:spcAft>
              <a:buClr>
                <a:srgbClr val="E01921"/>
              </a:buClr>
            </a:pPr>
            <a:r>
              <a:rPr lang="en-US" dirty="0">
                <a:solidFill>
                  <a:srgbClr val="000000"/>
                </a:solidFill>
                <a:latin typeface="Arial"/>
                <a:cs typeface="Arial"/>
              </a:rPr>
              <a:t>We reach motivated people with an aptitude for technology from multiple underserved populations: </a:t>
            </a:r>
          </a:p>
        </p:txBody>
      </p:sp>
      <p:grpSp>
        <p:nvGrpSpPr>
          <p:cNvPr id="7" name="Group 6"/>
          <p:cNvGrpSpPr/>
          <p:nvPr/>
        </p:nvGrpSpPr>
        <p:grpSpPr>
          <a:xfrm>
            <a:off x="7046813" y="4156499"/>
            <a:ext cx="2023085" cy="1418658"/>
            <a:chOff x="5839749" y="4398998"/>
            <a:chExt cx="2697446" cy="1891544"/>
          </a:xfrm>
        </p:grpSpPr>
        <p:sp>
          <p:nvSpPr>
            <p:cNvPr id="25" name="TextBox 24"/>
            <p:cNvSpPr txBox="1"/>
            <p:nvPr/>
          </p:nvSpPr>
          <p:spPr>
            <a:xfrm>
              <a:off x="5839749" y="5674989"/>
              <a:ext cx="2697446" cy="615553"/>
            </a:xfrm>
            <a:prstGeom prst="rect">
              <a:avLst/>
            </a:prstGeom>
            <a:noFill/>
          </p:spPr>
          <p:txBody>
            <a:bodyPr wrap="square" rtlCol="0">
              <a:spAutoFit/>
            </a:bodyPr>
            <a:lstStyle/>
            <a:p>
              <a:pPr algn="ctr" defTabSz="457200">
                <a:spcAft>
                  <a:spcPts val="1350"/>
                </a:spcAft>
                <a:buClr>
                  <a:srgbClr val="E01921"/>
                </a:buClr>
              </a:pPr>
              <a:r>
                <a:rPr lang="en-US" sz="1200" b="1" dirty="0">
                  <a:solidFill>
                    <a:prstClr val="white"/>
                  </a:solidFill>
                  <a:latin typeface="Arial"/>
                  <a:cs typeface="Arial"/>
                </a:rPr>
                <a:t>INDIVIDUALS WITHOUT COLLEGE DEGREES</a:t>
              </a:r>
            </a:p>
          </p:txBody>
        </p:sp>
        <p:pic>
          <p:nvPicPr>
            <p:cNvPr id="54274" name="Picture 2"/>
            <p:cNvPicPr>
              <a:picLocks noChangeAspect="1" noChangeArrowheads="1"/>
            </p:cNvPicPr>
            <p:nvPr/>
          </p:nvPicPr>
          <p:blipFill>
            <a:blip r:embed="rId3"/>
            <a:srcRect/>
            <a:stretch>
              <a:fillRect/>
            </a:stretch>
          </p:blipFill>
          <p:spPr bwMode="auto">
            <a:xfrm>
              <a:off x="6667794" y="4398998"/>
              <a:ext cx="1104603" cy="1109321"/>
            </a:xfrm>
            <a:prstGeom prst="rect">
              <a:avLst/>
            </a:prstGeom>
            <a:noFill/>
            <a:ln w="9525">
              <a:noFill/>
              <a:miter lim="800000"/>
              <a:headEnd/>
              <a:tailEnd/>
            </a:ln>
            <a:effectLst/>
          </p:spPr>
        </p:pic>
      </p:grpSp>
      <p:grpSp>
        <p:nvGrpSpPr>
          <p:cNvPr id="12" name="Group 11"/>
          <p:cNvGrpSpPr/>
          <p:nvPr/>
        </p:nvGrpSpPr>
        <p:grpSpPr>
          <a:xfrm>
            <a:off x="5290930" y="2633499"/>
            <a:ext cx="1620134" cy="1292189"/>
            <a:chOff x="772358" y="2368330"/>
            <a:chExt cx="2160179" cy="1722918"/>
          </a:xfrm>
        </p:grpSpPr>
        <p:sp>
          <p:nvSpPr>
            <p:cNvPr id="10" name="TextBox 9"/>
            <p:cNvSpPr txBox="1"/>
            <p:nvPr/>
          </p:nvSpPr>
          <p:spPr>
            <a:xfrm>
              <a:off x="772358" y="3475695"/>
              <a:ext cx="2160179" cy="615553"/>
            </a:xfrm>
            <a:prstGeom prst="rect">
              <a:avLst/>
            </a:prstGeom>
            <a:noFill/>
          </p:spPr>
          <p:txBody>
            <a:bodyPr wrap="square" rtlCol="0">
              <a:spAutoFit/>
            </a:bodyPr>
            <a:lstStyle/>
            <a:p>
              <a:pPr algn="ctr" defTabSz="457200">
                <a:spcAft>
                  <a:spcPts val="1350"/>
                </a:spcAft>
                <a:buClr>
                  <a:srgbClr val="E01921"/>
                </a:buClr>
              </a:pPr>
              <a:r>
                <a:rPr lang="en-US" sz="1200" b="1" dirty="0">
                  <a:solidFill>
                    <a:prstClr val="white"/>
                  </a:solidFill>
                  <a:latin typeface="Arial"/>
                  <a:cs typeface="Arial"/>
                </a:rPr>
                <a:t>LONG-TERM UNEMPLOYED</a:t>
              </a:r>
            </a:p>
          </p:txBody>
        </p:sp>
        <p:pic>
          <p:nvPicPr>
            <p:cNvPr id="54286" name="Picture 14"/>
            <p:cNvPicPr>
              <a:picLocks noChangeAspect="1" noChangeArrowheads="1"/>
            </p:cNvPicPr>
            <p:nvPr/>
          </p:nvPicPr>
          <p:blipFill>
            <a:blip r:embed="rId4"/>
            <a:srcRect/>
            <a:stretch>
              <a:fillRect/>
            </a:stretch>
          </p:blipFill>
          <p:spPr bwMode="auto">
            <a:xfrm>
              <a:off x="1434130" y="2368330"/>
              <a:ext cx="767207" cy="958176"/>
            </a:xfrm>
            <a:prstGeom prst="rect">
              <a:avLst/>
            </a:prstGeom>
            <a:noFill/>
            <a:ln w="9525">
              <a:noFill/>
              <a:miter lim="800000"/>
              <a:headEnd/>
              <a:tailEnd/>
            </a:ln>
            <a:effectLst/>
          </p:spPr>
        </p:pic>
      </p:grpSp>
      <p:grpSp>
        <p:nvGrpSpPr>
          <p:cNvPr id="11" name="Group 10"/>
          <p:cNvGrpSpPr/>
          <p:nvPr/>
        </p:nvGrpSpPr>
        <p:grpSpPr>
          <a:xfrm>
            <a:off x="7297850" y="2139249"/>
            <a:ext cx="1629314" cy="1773738"/>
            <a:chOff x="766238" y="3925558"/>
            <a:chExt cx="2172418" cy="2364984"/>
          </a:xfrm>
        </p:grpSpPr>
        <p:sp>
          <p:nvSpPr>
            <p:cNvPr id="22" name="TextBox 21"/>
            <p:cNvSpPr txBox="1"/>
            <p:nvPr/>
          </p:nvSpPr>
          <p:spPr>
            <a:xfrm>
              <a:off x="766238" y="5674989"/>
              <a:ext cx="2172418" cy="615553"/>
            </a:xfrm>
            <a:prstGeom prst="rect">
              <a:avLst/>
            </a:prstGeom>
            <a:noFill/>
          </p:spPr>
          <p:txBody>
            <a:bodyPr wrap="square" rtlCol="0">
              <a:spAutoFit/>
            </a:bodyPr>
            <a:lstStyle/>
            <a:p>
              <a:pPr algn="ctr" defTabSz="457200">
                <a:spcAft>
                  <a:spcPts val="1350"/>
                </a:spcAft>
                <a:buClr>
                  <a:srgbClr val="E01921"/>
                </a:buClr>
              </a:pPr>
              <a:r>
                <a:rPr lang="en-US" sz="1200" b="1" dirty="0">
                  <a:solidFill>
                    <a:prstClr val="white"/>
                  </a:solidFill>
                  <a:latin typeface="Arial"/>
                  <a:cs typeface="Arial"/>
                </a:rPr>
                <a:t>MULTIPLE ETHNIC &amp; RACIAL GROUPS</a:t>
              </a:r>
            </a:p>
          </p:txBody>
        </p:sp>
        <p:pic>
          <p:nvPicPr>
            <p:cNvPr id="54287" name="Picture 15"/>
            <p:cNvPicPr>
              <a:picLocks noChangeAspect="1" noChangeArrowheads="1"/>
            </p:cNvPicPr>
            <p:nvPr/>
          </p:nvPicPr>
          <p:blipFill>
            <a:blip r:embed="rId5"/>
            <a:srcRect/>
            <a:stretch>
              <a:fillRect/>
            </a:stretch>
          </p:blipFill>
          <p:spPr bwMode="auto">
            <a:xfrm>
              <a:off x="1163641" y="3925558"/>
              <a:ext cx="1240895" cy="1923850"/>
            </a:xfrm>
            <a:prstGeom prst="rect">
              <a:avLst/>
            </a:prstGeom>
            <a:noFill/>
            <a:ln w="9525">
              <a:noFill/>
              <a:miter lim="800000"/>
              <a:headEnd/>
              <a:tailEnd/>
            </a:ln>
            <a:effectLst/>
          </p:spPr>
        </p:pic>
      </p:grpSp>
      <p:grpSp>
        <p:nvGrpSpPr>
          <p:cNvPr id="8" name="Group 7"/>
          <p:cNvGrpSpPr/>
          <p:nvPr/>
        </p:nvGrpSpPr>
        <p:grpSpPr>
          <a:xfrm>
            <a:off x="3316940" y="4302853"/>
            <a:ext cx="1441907" cy="1087641"/>
            <a:chOff x="3549384" y="4594134"/>
            <a:chExt cx="1922542" cy="1450187"/>
          </a:xfrm>
        </p:grpSpPr>
        <p:sp>
          <p:nvSpPr>
            <p:cNvPr id="23" name="TextBox 22"/>
            <p:cNvSpPr txBox="1"/>
            <p:nvPr/>
          </p:nvSpPr>
          <p:spPr>
            <a:xfrm>
              <a:off x="3549384" y="5674989"/>
              <a:ext cx="1922542" cy="369332"/>
            </a:xfrm>
            <a:prstGeom prst="rect">
              <a:avLst/>
            </a:prstGeom>
            <a:noFill/>
          </p:spPr>
          <p:txBody>
            <a:bodyPr wrap="square" rtlCol="0">
              <a:spAutoFit/>
            </a:bodyPr>
            <a:lstStyle/>
            <a:p>
              <a:pPr algn="ctr" defTabSz="457200">
                <a:spcAft>
                  <a:spcPts val="1350"/>
                </a:spcAft>
                <a:buClr>
                  <a:srgbClr val="E01921"/>
                </a:buClr>
              </a:pPr>
              <a:r>
                <a:rPr lang="en-US" sz="1200" b="1" dirty="0">
                  <a:solidFill>
                    <a:prstClr val="white"/>
                  </a:solidFill>
                  <a:latin typeface="Arial"/>
                  <a:cs typeface="Arial"/>
                </a:rPr>
                <a:t>WOMEN</a:t>
              </a:r>
            </a:p>
          </p:txBody>
        </p:sp>
        <p:pic>
          <p:nvPicPr>
            <p:cNvPr id="54290" name="Picture 18"/>
            <p:cNvPicPr>
              <a:picLocks noChangeAspect="1" noChangeArrowheads="1"/>
            </p:cNvPicPr>
            <p:nvPr/>
          </p:nvPicPr>
          <p:blipFill>
            <a:blip r:embed="rId6"/>
            <a:srcRect/>
            <a:stretch>
              <a:fillRect/>
            </a:stretch>
          </p:blipFill>
          <p:spPr bwMode="auto">
            <a:xfrm>
              <a:off x="3859215" y="4594134"/>
              <a:ext cx="1347787" cy="964987"/>
            </a:xfrm>
            <a:prstGeom prst="rect">
              <a:avLst/>
            </a:prstGeom>
            <a:noFill/>
            <a:ln w="9525">
              <a:noFill/>
              <a:miter lim="800000"/>
              <a:headEnd/>
              <a:tailEnd/>
            </a:ln>
            <a:effectLst/>
          </p:spPr>
        </p:pic>
      </p:grpSp>
      <p:grpSp>
        <p:nvGrpSpPr>
          <p:cNvPr id="5" name="Group 4"/>
          <p:cNvGrpSpPr/>
          <p:nvPr/>
        </p:nvGrpSpPr>
        <p:grpSpPr>
          <a:xfrm>
            <a:off x="5375048" y="4455249"/>
            <a:ext cx="1441907" cy="924873"/>
            <a:chOff x="6227201" y="2611864"/>
            <a:chExt cx="1922542" cy="1233163"/>
          </a:xfrm>
        </p:grpSpPr>
        <p:sp>
          <p:nvSpPr>
            <p:cNvPr id="20" name="TextBox 19"/>
            <p:cNvSpPr txBox="1"/>
            <p:nvPr/>
          </p:nvSpPr>
          <p:spPr>
            <a:xfrm>
              <a:off x="6227201" y="3475695"/>
              <a:ext cx="1922542" cy="369332"/>
            </a:xfrm>
            <a:prstGeom prst="rect">
              <a:avLst/>
            </a:prstGeom>
            <a:noFill/>
          </p:spPr>
          <p:txBody>
            <a:bodyPr wrap="square" rtlCol="0">
              <a:spAutoFit/>
            </a:bodyPr>
            <a:lstStyle/>
            <a:p>
              <a:pPr algn="ctr" defTabSz="457200">
                <a:spcAft>
                  <a:spcPts val="1350"/>
                </a:spcAft>
                <a:buClr>
                  <a:srgbClr val="E01921"/>
                </a:buClr>
              </a:pPr>
              <a:r>
                <a:rPr lang="en-US" sz="1200" b="1" dirty="0">
                  <a:solidFill>
                    <a:prstClr val="white"/>
                  </a:solidFill>
                  <a:latin typeface="Arial"/>
                  <a:cs typeface="Arial"/>
                </a:rPr>
                <a:t>VETERANS</a:t>
              </a:r>
            </a:p>
          </p:txBody>
        </p:sp>
        <p:pic>
          <p:nvPicPr>
            <p:cNvPr id="54291" name="Picture 19"/>
            <p:cNvPicPr>
              <a:picLocks noChangeAspect="1" noChangeArrowheads="1"/>
            </p:cNvPicPr>
            <p:nvPr/>
          </p:nvPicPr>
          <p:blipFill>
            <a:blip r:embed="rId7"/>
            <a:srcRect/>
            <a:stretch>
              <a:fillRect/>
            </a:stretch>
          </p:blipFill>
          <p:spPr bwMode="auto">
            <a:xfrm>
              <a:off x="6396864" y="2611864"/>
              <a:ext cx="1545985" cy="770693"/>
            </a:xfrm>
            <a:prstGeom prst="rect">
              <a:avLst/>
            </a:prstGeom>
            <a:noFill/>
            <a:ln w="9525">
              <a:noFill/>
              <a:miter lim="800000"/>
              <a:headEnd/>
              <a:tailEnd/>
            </a:ln>
            <a:effectLst/>
          </p:spPr>
        </p:pic>
      </p:grpSp>
      <p:grpSp>
        <p:nvGrpSpPr>
          <p:cNvPr id="3" name="Group 2"/>
          <p:cNvGrpSpPr/>
          <p:nvPr/>
        </p:nvGrpSpPr>
        <p:grpSpPr>
          <a:xfrm>
            <a:off x="3316940" y="2700663"/>
            <a:ext cx="1441907" cy="1059408"/>
            <a:chOff x="3549384" y="2440950"/>
            <a:chExt cx="1922542" cy="1412544"/>
          </a:xfrm>
        </p:grpSpPr>
        <p:sp>
          <p:nvSpPr>
            <p:cNvPr id="9" name="TextBox 8"/>
            <p:cNvSpPr txBox="1"/>
            <p:nvPr/>
          </p:nvSpPr>
          <p:spPr>
            <a:xfrm>
              <a:off x="3549384" y="3484162"/>
              <a:ext cx="1922542" cy="369332"/>
            </a:xfrm>
            <a:prstGeom prst="rect">
              <a:avLst/>
            </a:prstGeom>
            <a:noFill/>
          </p:spPr>
          <p:txBody>
            <a:bodyPr wrap="square" rtlCol="0">
              <a:spAutoFit/>
            </a:bodyPr>
            <a:lstStyle/>
            <a:p>
              <a:pPr algn="ctr" defTabSz="457200">
                <a:spcAft>
                  <a:spcPts val="1350"/>
                </a:spcAft>
                <a:buClr>
                  <a:srgbClr val="E01921"/>
                </a:buClr>
              </a:pPr>
              <a:r>
                <a:rPr lang="en-US" sz="1200" b="1" dirty="0">
                  <a:solidFill>
                    <a:prstClr val="white"/>
                  </a:solidFill>
                  <a:latin typeface="Arial"/>
                  <a:cs typeface="Arial"/>
                </a:rPr>
                <a:t>LOW-INCOME</a:t>
              </a:r>
            </a:p>
          </p:txBody>
        </p:sp>
        <p:pic>
          <p:nvPicPr>
            <p:cNvPr id="2" name="Picture 2"/>
            <p:cNvPicPr>
              <a:picLocks noChangeAspect="1" noChangeArrowheads="1"/>
            </p:cNvPicPr>
            <p:nvPr/>
          </p:nvPicPr>
          <p:blipFill>
            <a:blip r:embed="rId8"/>
            <a:srcRect/>
            <a:stretch>
              <a:fillRect/>
            </a:stretch>
          </p:blipFill>
          <p:spPr bwMode="auto">
            <a:xfrm>
              <a:off x="4020790" y="2440950"/>
              <a:ext cx="940671" cy="860155"/>
            </a:xfrm>
            <a:prstGeom prst="rect">
              <a:avLst/>
            </a:prstGeom>
            <a:noFill/>
            <a:ln w="9525">
              <a:noFill/>
              <a:miter lim="800000"/>
              <a:headEnd/>
              <a:tailEnd/>
            </a:ln>
            <a:effectLst/>
          </p:spPr>
        </p:pic>
      </p:grpSp>
    </p:spTree>
    <p:extLst>
      <p:ext uri="{BB962C8B-B14F-4D97-AF65-F5344CB8AC3E}">
        <p14:creationId xmlns:p14="http://schemas.microsoft.com/office/powerpoint/2010/main" val="1011329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1CAF5-B416-482D-A472-537825DFB5B0}"/>
              </a:ext>
            </a:extLst>
          </p:cNvPr>
          <p:cNvSpPr>
            <a:spLocks noGrp="1"/>
          </p:cNvSpPr>
          <p:nvPr>
            <p:ph type="ctrTitle"/>
          </p:nvPr>
        </p:nvSpPr>
        <p:spPr/>
        <p:txBody>
          <a:bodyPr/>
          <a:lstStyle/>
          <a:p>
            <a:endParaRPr lang="en-US"/>
          </a:p>
        </p:txBody>
      </p:sp>
      <p:pic>
        <p:nvPicPr>
          <p:cNvPr id="3" name="Content Placeholder 4">
            <a:extLst>
              <a:ext uri="{FF2B5EF4-FFF2-40B4-BE49-F238E27FC236}">
                <a16:creationId xmlns:a16="http://schemas.microsoft.com/office/drawing/2014/main" id="{21DDEBFD-7A72-4F26-9B0B-6D8C0AC343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4" name="TextBox 3">
            <a:extLst>
              <a:ext uri="{FF2B5EF4-FFF2-40B4-BE49-F238E27FC236}">
                <a16:creationId xmlns:a16="http://schemas.microsoft.com/office/drawing/2014/main" id="{8B9665AA-9200-4B17-9E0B-7140504DAC87}"/>
              </a:ext>
            </a:extLst>
          </p:cNvPr>
          <p:cNvSpPr txBox="1"/>
          <p:nvPr/>
        </p:nvSpPr>
        <p:spPr>
          <a:xfrm>
            <a:off x="757266" y="671444"/>
            <a:ext cx="6734629" cy="3524042"/>
          </a:xfrm>
          <a:prstGeom prst="rect">
            <a:avLst/>
          </a:prstGeom>
          <a:noFill/>
        </p:spPr>
        <p:txBody>
          <a:bodyPr wrap="square" rtlCol="0">
            <a:spAutoFit/>
          </a:bodyPr>
          <a:lstStyle/>
          <a:p>
            <a:r>
              <a:rPr lang="en-US" sz="5400" b="1" dirty="0">
                <a:solidFill>
                  <a:schemeClr val="bg1"/>
                </a:solidFill>
              </a:rPr>
              <a:t>Panel Discussion:</a:t>
            </a:r>
          </a:p>
          <a:p>
            <a:pPr marL="285750" indent="-285750">
              <a:buFont typeface="Arial" panose="020B0604020202020204" pitchFamily="34" charset="0"/>
              <a:buChar char="•"/>
            </a:pPr>
            <a:r>
              <a:rPr lang="en-US" sz="4000" b="1" dirty="0">
                <a:solidFill>
                  <a:schemeClr val="bg1"/>
                </a:solidFill>
              </a:rPr>
              <a:t>Marguerite Womack, Youth Policy Institute</a:t>
            </a:r>
          </a:p>
          <a:p>
            <a:endParaRPr lang="en-US" sz="900" b="1" dirty="0">
              <a:solidFill>
                <a:schemeClr val="bg1"/>
              </a:solidFill>
            </a:endParaRPr>
          </a:p>
          <a:p>
            <a:pPr marL="285750" indent="-285750">
              <a:buFont typeface="Arial" panose="020B0604020202020204" pitchFamily="34" charset="0"/>
              <a:buChar char="•"/>
            </a:pPr>
            <a:r>
              <a:rPr lang="en-US" sz="4000" b="1" dirty="0">
                <a:solidFill>
                  <a:schemeClr val="bg1"/>
                </a:solidFill>
              </a:rPr>
              <a:t>Shelley Penn, Full Employment Council</a:t>
            </a:r>
          </a:p>
        </p:txBody>
      </p:sp>
    </p:spTree>
    <p:extLst>
      <p:ext uri="{BB962C8B-B14F-4D97-AF65-F5344CB8AC3E}">
        <p14:creationId xmlns:p14="http://schemas.microsoft.com/office/powerpoint/2010/main" val="4142928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836" y="487679"/>
            <a:ext cx="8510588" cy="2006600"/>
          </a:xfrm>
        </p:spPr>
        <p:txBody>
          <a:bodyPr>
            <a:normAutofit/>
          </a:bodyPr>
          <a:lstStyle/>
          <a:p>
            <a:r>
              <a:rPr lang="en-US" sz="4000" b="1" dirty="0">
                <a:latin typeface="Arial" panose="020B0604020202020204" pitchFamily="34" charset="0"/>
                <a:cs typeface="Arial" panose="020B0604020202020204" pitchFamily="34" charset="0"/>
              </a:rPr>
              <a:t>Developing &amp; Sustaining </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IT Employer Partnerships for the </a:t>
            </a:r>
            <a:r>
              <a:rPr lang="en-US" sz="4000" b="1" dirty="0" err="1">
                <a:latin typeface="Arial" panose="020B0604020202020204" pitchFamily="34" charset="0"/>
                <a:cs typeface="Arial" panose="020B0604020202020204" pitchFamily="34" charset="0"/>
              </a:rPr>
              <a:t>TechHire</a:t>
            </a:r>
            <a:r>
              <a:rPr lang="en-US" sz="4000" b="1" dirty="0">
                <a:latin typeface="Arial" panose="020B0604020202020204" pitchFamily="34" charset="0"/>
                <a:cs typeface="Arial" panose="020B0604020202020204" pitchFamily="34" charset="0"/>
              </a:rPr>
              <a:t> H-1B Grant Project </a:t>
            </a:r>
          </a:p>
        </p:txBody>
      </p:sp>
      <p:sp>
        <p:nvSpPr>
          <p:cNvPr id="3" name="Subtitle 2"/>
          <p:cNvSpPr>
            <a:spLocks noGrp="1"/>
          </p:cNvSpPr>
          <p:nvPr>
            <p:ph type="subTitle" idx="1"/>
          </p:nvPr>
        </p:nvSpPr>
        <p:spPr>
          <a:xfrm>
            <a:off x="2704932" y="3323639"/>
            <a:ext cx="6121970" cy="1689100"/>
          </a:xfrm>
        </p:spPr>
        <p:txBody>
          <a:bodyPr>
            <a:normAutofit/>
          </a:bodyPr>
          <a:lstStyle/>
          <a:p>
            <a:pPr algn="ctr">
              <a:spcBef>
                <a:spcPts val="0"/>
              </a:spcBef>
              <a:spcAft>
                <a:spcPts val="0"/>
              </a:spcAft>
            </a:pPr>
            <a:endParaRPr lang="en-US" b="1" dirty="0">
              <a:solidFill>
                <a:schemeClr val="tx1"/>
              </a:solidFill>
            </a:endParaRPr>
          </a:p>
          <a:p>
            <a:pPr algn="ctr">
              <a:spcBef>
                <a:spcPts val="0"/>
              </a:spcBef>
              <a:spcAft>
                <a:spcPts val="0"/>
              </a:spcAft>
            </a:pPr>
            <a:r>
              <a:rPr lang="en-US" b="1" dirty="0">
                <a:solidFill>
                  <a:schemeClr val="tx1"/>
                </a:solidFill>
                <a:latin typeface="Arial" panose="020B0604020202020204" pitchFamily="34" charset="0"/>
                <a:cs typeface="Arial" panose="020B0604020202020204" pitchFamily="34" charset="0"/>
              </a:rPr>
              <a:t>Full Employment Council, Inc.</a:t>
            </a:r>
          </a:p>
          <a:p>
            <a:pPr algn="ctr">
              <a:spcBef>
                <a:spcPts val="0"/>
              </a:spcBef>
              <a:spcAft>
                <a:spcPts val="0"/>
              </a:spcAft>
            </a:pPr>
            <a:r>
              <a:rPr lang="en-US" sz="1400" dirty="0">
                <a:solidFill>
                  <a:schemeClr val="tx1"/>
                </a:solidFill>
                <a:latin typeface="Arial" panose="020B0604020202020204" pitchFamily="34" charset="0"/>
                <a:cs typeface="Arial" panose="020B0604020202020204" pitchFamily="34" charset="0"/>
              </a:rPr>
              <a:t>Administrative entity/fiscal agent</a:t>
            </a:r>
          </a:p>
          <a:p>
            <a:pPr algn="ctr">
              <a:spcBef>
                <a:spcPts val="0"/>
              </a:spcBef>
              <a:spcAft>
                <a:spcPts val="0"/>
              </a:spcAft>
            </a:pPr>
            <a:r>
              <a:rPr lang="en-US" sz="1400" dirty="0">
                <a:solidFill>
                  <a:schemeClr val="tx1"/>
                </a:solidFill>
                <a:latin typeface="Arial" panose="020B0604020202020204" pitchFamily="34" charset="0"/>
                <a:cs typeface="Arial" panose="020B0604020202020204" pitchFamily="34" charset="0"/>
              </a:rPr>
              <a:t>Kansas City &amp; Vicinity Workforce Development Board</a:t>
            </a:r>
          </a:p>
          <a:p>
            <a:pPr algn="ctr">
              <a:spcBef>
                <a:spcPts val="0"/>
              </a:spcBef>
              <a:spcAft>
                <a:spcPts val="0"/>
              </a:spcAft>
            </a:pPr>
            <a:r>
              <a:rPr lang="en-US" sz="1400" dirty="0">
                <a:solidFill>
                  <a:schemeClr val="tx1"/>
                </a:solidFill>
                <a:latin typeface="Arial" panose="020B0604020202020204" pitchFamily="34" charset="0"/>
                <a:cs typeface="Arial" panose="020B0604020202020204" pitchFamily="34" charset="0"/>
              </a:rPr>
              <a:t>Eastern Jackson County Workforce Development Board</a:t>
            </a:r>
          </a:p>
        </p:txBody>
      </p:sp>
      <p:sp>
        <p:nvSpPr>
          <p:cNvPr id="5" name="AutoShape 2" descr="Image result for fec kc"/>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p:cNvPicPr>
            <a:picLocks noChangeAspect="1"/>
          </p:cNvPicPr>
          <p:nvPr/>
        </p:nvPicPr>
        <p:blipFill>
          <a:blip r:embed="rId2"/>
          <a:stretch>
            <a:fillRect/>
          </a:stretch>
        </p:blipFill>
        <p:spPr>
          <a:xfrm>
            <a:off x="9425131" y="543558"/>
            <a:ext cx="2377440" cy="2377440"/>
          </a:xfrm>
          <a:prstGeom prst="rect">
            <a:avLst/>
          </a:prstGeom>
        </p:spPr>
      </p:pic>
      <p:pic>
        <p:nvPicPr>
          <p:cNvPr id="7" name="Picture 6"/>
          <p:cNvPicPr>
            <a:picLocks noChangeAspect="1"/>
          </p:cNvPicPr>
          <p:nvPr/>
        </p:nvPicPr>
        <p:blipFill>
          <a:blip r:embed="rId3"/>
          <a:stretch>
            <a:fillRect/>
          </a:stretch>
        </p:blipFill>
        <p:spPr>
          <a:xfrm>
            <a:off x="593836" y="3549112"/>
            <a:ext cx="1999524" cy="1188720"/>
          </a:xfrm>
          <a:prstGeom prst="rect">
            <a:avLst/>
          </a:prstGeom>
        </p:spPr>
      </p:pic>
      <p:pic>
        <p:nvPicPr>
          <p:cNvPr id="11" name="Picture 10"/>
          <p:cNvPicPr>
            <a:picLocks noChangeAspect="1"/>
          </p:cNvPicPr>
          <p:nvPr/>
        </p:nvPicPr>
        <p:blipFill>
          <a:blip r:embed="rId4"/>
          <a:stretch>
            <a:fillRect/>
          </a:stretch>
        </p:blipFill>
        <p:spPr>
          <a:xfrm>
            <a:off x="5357372" y="5872579"/>
            <a:ext cx="1261243" cy="731520"/>
          </a:xfrm>
          <a:prstGeom prst="rect">
            <a:avLst/>
          </a:prstGeom>
        </p:spPr>
      </p:pic>
      <p:pic>
        <p:nvPicPr>
          <p:cNvPr id="12" name="Picture 11"/>
          <p:cNvPicPr>
            <a:picLocks noChangeAspect="1"/>
          </p:cNvPicPr>
          <p:nvPr/>
        </p:nvPicPr>
        <p:blipFill>
          <a:blip r:embed="rId5"/>
          <a:stretch>
            <a:fillRect/>
          </a:stretch>
        </p:blipFill>
        <p:spPr>
          <a:xfrm>
            <a:off x="9722245" y="5826859"/>
            <a:ext cx="1596045" cy="731520"/>
          </a:xfrm>
          <a:prstGeom prst="rect">
            <a:avLst/>
          </a:prstGeom>
        </p:spPr>
      </p:pic>
      <p:pic>
        <p:nvPicPr>
          <p:cNvPr id="13" name="Picture 12"/>
          <p:cNvPicPr>
            <a:picLocks noChangeAspect="1"/>
          </p:cNvPicPr>
          <p:nvPr/>
        </p:nvPicPr>
        <p:blipFill>
          <a:blip r:embed="rId6"/>
          <a:stretch>
            <a:fillRect/>
          </a:stretch>
        </p:blipFill>
        <p:spPr>
          <a:xfrm>
            <a:off x="7613910" y="5842099"/>
            <a:ext cx="1290918" cy="731520"/>
          </a:xfrm>
          <a:prstGeom prst="rect">
            <a:avLst/>
          </a:prstGeom>
        </p:spPr>
      </p:pic>
      <p:pic>
        <p:nvPicPr>
          <p:cNvPr id="14" name="Picture 13"/>
          <p:cNvPicPr>
            <a:picLocks noChangeAspect="1"/>
          </p:cNvPicPr>
          <p:nvPr/>
        </p:nvPicPr>
        <p:blipFill>
          <a:blip r:embed="rId7"/>
          <a:stretch>
            <a:fillRect/>
          </a:stretch>
        </p:blipFill>
        <p:spPr>
          <a:xfrm>
            <a:off x="2766517" y="5918299"/>
            <a:ext cx="1506071" cy="640080"/>
          </a:xfrm>
          <a:prstGeom prst="rect">
            <a:avLst/>
          </a:prstGeom>
        </p:spPr>
      </p:pic>
      <p:pic>
        <p:nvPicPr>
          <p:cNvPr id="15" name="Picture 14"/>
          <p:cNvPicPr>
            <a:picLocks noChangeAspect="1"/>
          </p:cNvPicPr>
          <p:nvPr/>
        </p:nvPicPr>
        <p:blipFill>
          <a:blip r:embed="rId8"/>
          <a:stretch>
            <a:fillRect/>
          </a:stretch>
        </p:blipFill>
        <p:spPr>
          <a:xfrm>
            <a:off x="593836" y="5792666"/>
            <a:ext cx="1250066" cy="822960"/>
          </a:xfrm>
          <a:prstGeom prst="rect">
            <a:avLst/>
          </a:prstGeom>
        </p:spPr>
      </p:pic>
      <p:pic>
        <p:nvPicPr>
          <p:cNvPr id="4" name="Picture 3"/>
          <p:cNvPicPr>
            <a:picLocks noChangeAspect="1"/>
          </p:cNvPicPr>
          <p:nvPr/>
        </p:nvPicPr>
        <p:blipFill>
          <a:blip r:embed="rId9"/>
          <a:stretch>
            <a:fillRect/>
          </a:stretch>
        </p:blipFill>
        <p:spPr>
          <a:xfrm>
            <a:off x="8904828" y="3688794"/>
            <a:ext cx="2935223" cy="1645920"/>
          </a:xfrm>
          <a:prstGeom prst="rect">
            <a:avLst/>
          </a:prstGeom>
        </p:spPr>
      </p:pic>
      <p:sp>
        <p:nvSpPr>
          <p:cNvPr id="8" name="TextBox 7"/>
          <p:cNvSpPr txBox="1"/>
          <p:nvPr/>
        </p:nvSpPr>
        <p:spPr>
          <a:xfrm>
            <a:off x="9173730" y="5310028"/>
            <a:ext cx="2628841"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Audio Engineering Training Cohort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Full Employment Council</a:t>
            </a:r>
          </a:p>
        </p:txBody>
      </p:sp>
    </p:spTree>
    <p:extLst>
      <p:ext uri="{BB962C8B-B14F-4D97-AF65-F5344CB8AC3E}">
        <p14:creationId xmlns:p14="http://schemas.microsoft.com/office/powerpoint/2010/main" val="3102136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Speakers</a:t>
            </a:r>
          </a:p>
        </p:txBody>
      </p:sp>
      <p:sp>
        <p:nvSpPr>
          <p:cNvPr id="3" name="Text Placeholder 2"/>
          <p:cNvSpPr>
            <a:spLocks noGrp="1"/>
          </p:cNvSpPr>
          <p:nvPr>
            <p:ph type="body" sz="quarter" idx="13"/>
          </p:nvPr>
        </p:nvSpPr>
        <p:spPr>
          <a:xfrm>
            <a:off x="5013453" y="745920"/>
            <a:ext cx="7119937" cy="5375275"/>
          </a:xfrm>
        </p:spPr>
        <p:txBody>
          <a:bodyPr/>
          <a:lstStyle/>
          <a:p>
            <a:pPr>
              <a:spcBef>
                <a:spcPts val="600"/>
              </a:spcBef>
              <a:spcAft>
                <a:spcPts val="0"/>
              </a:spcAft>
            </a:pPr>
            <a:r>
              <a:rPr lang="en-US" b="1" dirty="0"/>
              <a:t>Gretchen Koch </a:t>
            </a:r>
          </a:p>
          <a:p>
            <a:pPr>
              <a:spcBef>
                <a:spcPts val="600"/>
              </a:spcBef>
              <a:spcAft>
                <a:spcPts val="0"/>
              </a:spcAft>
            </a:pPr>
            <a:r>
              <a:rPr lang="en-US" dirty="0"/>
              <a:t>Executive Director of Workforce Development Strategies,</a:t>
            </a:r>
          </a:p>
          <a:p>
            <a:pPr>
              <a:spcBef>
                <a:spcPts val="600"/>
              </a:spcBef>
              <a:spcAft>
                <a:spcPts val="0"/>
              </a:spcAft>
            </a:pPr>
            <a:r>
              <a:rPr lang="en-US" dirty="0"/>
              <a:t>Creating IT Futures, the Philanthropic Arm of CompTIA </a:t>
            </a:r>
          </a:p>
          <a:p>
            <a:pPr>
              <a:spcBef>
                <a:spcPts val="600"/>
              </a:spcBef>
              <a:spcAft>
                <a:spcPts val="0"/>
              </a:spcAft>
            </a:pPr>
            <a:endParaRPr lang="en-US" b="1" dirty="0"/>
          </a:p>
          <a:p>
            <a:pPr>
              <a:spcBef>
                <a:spcPts val="600"/>
              </a:spcBef>
              <a:spcAft>
                <a:spcPts val="0"/>
              </a:spcAft>
            </a:pPr>
            <a:r>
              <a:rPr lang="en-US" b="1" dirty="0"/>
              <a:t>Marguerite Womack</a:t>
            </a:r>
          </a:p>
          <a:p>
            <a:pPr>
              <a:spcBef>
                <a:spcPts val="600"/>
              </a:spcBef>
              <a:spcAft>
                <a:spcPts val="0"/>
              </a:spcAft>
            </a:pPr>
            <a:r>
              <a:rPr lang="en-US" dirty="0"/>
              <a:t>Senior Director of Community Development,</a:t>
            </a:r>
          </a:p>
          <a:p>
            <a:pPr>
              <a:spcBef>
                <a:spcPts val="600"/>
              </a:spcBef>
              <a:spcAft>
                <a:spcPts val="0"/>
              </a:spcAft>
            </a:pPr>
            <a:r>
              <a:rPr lang="en-US" dirty="0"/>
              <a:t>Youth Policy Institute</a:t>
            </a:r>
          </a:p>
          <a:p>
            <a:pPr>
              <a:spcBef>
                <a:spcPts val="600"/>
              </a:spcBef>
              <a:spcAft>
                <a:spcPts val="0"/>
              </a:spcAft>
            </a:pPr>
            <a:endParaRPr lang="en-US" dirty="0"/>
          </a:p>
          <a:p>
            <a:pPr>
              <a:spcBef>
                <a:spcPts val="600"/>
              </a:spcBef>
              <a:spcAft>
                <a:spcPts val="0"/>
              </a:spcAft>
            </a:pPr>
            <a:r>
              <a:rPr lang="en-US" b="1" dirty="0"/>
              <a:t>Shelley Penn</a:t>
            </a:r>
          </a:p>
          <a:p>
            <a:pPr>
              <a:spcBef>
                <a:spcPts val="600"/>
              </a:spcBef>
              <a:spcAft>
                <a:spcPts val="0"/>
              </a:spcAft>
            </a:pPr>
            <a:r>
              <a:rPr lang="en-US" dirty="0"/>
              <a:t>Chief Operating Officer,</a:t>
            </a:r>
          </a:p>
          <a:p>
            <a:pPr>
              <a:spcBef>
                <a:spcPts val="600"/>
              </a:spcBef>
              <a:spcAft>
                <a:spcPts val="0"/>
              </a:spcAft>
            </a:pPr>
            <a:r>
              <a:rPr lang="en-US" dirty="0"/>
              <a:t>Full Employment Council</a:t>
            </a:r>
          </a:p>
          <a:p>
            <a:endParaRPr lang="en-US" dirty="0"/>
          </a:p>
        </p:txBody>
      </p:sp>
    </p:spTree>
    <p:extLst>
      <p:ext uri="{BB962C8B-B14F-4D97-AF65-F5344CB8AC3E}">
        <p14:creationId xmlns:p14="http://schemas.microsoft.com/office/powerpoint/2010/main" val="2275315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086" y="328346"/>
            <a:ext cx="8534400" cy="1507067"/>
          </a:xfrm>
        </p:spPr>
        <p:txBody>
          <a:bodyPr/>
          <a:lstStyle/>
          <a:p>
            <a:r>
              <a:rPr lang="en-US" b="1" u="sng" dirty="0">
                <a:latin typeface="Arial" panose="020B0604020202020204" pitchFamily="34" charset="0"/>
                <a:cs typeface="Arial" panose="020B0604020202020204" pitchFamily="34" charset="0"/>
              </a:rPr>
              <a:t>Organizational History</a:t>
            </a:r>
          </a:p>
        </p:txBody>
      </p:sp>
      <p:sp>
        <p:nvSpPr>
          <p:cNvPr id="3" name="Content Placeholder 2"/>
          <p:cNvSpPr>
            <a:spLocks noGrp="1"/>
          </p:cNvSpPr>
          <p:nvPr>
            <p:ph idx="1"/>
          </p:nvPr>
        </p:nvSpPr>
        <p:spPr>
          <a:xfrm>
            <a:off x="573086" y="1242746"/>
            <a:ext cx="10907713" cy="4284268"/>
          </a:xfrm>
        </p:spPr>
        <p:txBody>
          <a:bodyPr>
            <a:normAutofit/>
          </a:bodyPr>
          <a:lstStyle/>
          <a:p>
            <a:r>
              <a:rPr lang="en-US" dirty="0">
                <a:solidFill>
                  <a:schemeClr val="tx1"/>
                </a:solidFill>
                <a:latin typeface="Arial" panose="020B0604020202020204" pitchFamily="34" charset="0"/>
                <a:cs typeface="Arial" panose="020B0604020202020204" pitchFamily="34" charset="0"/>
              </a:rPr>
              <a:t>The Full Employment Council (FEC) was founded in 1984</a:t>
            </a:r>
          </a:p>
          <a:p>
            <a:r>
              <a:rPr lang="en-US" dirty="0">
                <a:solidFill>
                  <a:schemeClr val="tx1"/>
                </a:solidFill>
                <a:latin typeface="Arial" panose="020B0604020202020204" pitchFamily="34" charset="0"/>
                <a:cs typeface="Arial" panose="020B0604020202020204" pitchFamily="34" charset="0"/>
              </a:rPr>
              <a:t>Administrative Entity/Fiscal Agent for two Workforce Development Boards</a:t>
            </a:r>
          </a:p>
          <a:p>
            <a:r>
              <a:rPr lang="en-US" dirty="0">
                <a:latin typeface="Arial" panose="020B0604020202020204" pitchFamily="34" charset="0"/>
                <a:cs typeface="Arial" panose="020B0604020202020204" pitchFamily="34" charset="0"/>
              </a:rPr>
              <a:t>The Workforce Development Boards operate 5 counties throughout the Greater Kansas City region.</a:t>
            </a:r>
          </a:p>
          <a:p>
            <a:r>
              <a:rPr lang="en-US" dirty="0">
                <a:latin typeface="Arial" panose="020B0604020202020204" pitchFamily="34" charset="0"/>
                <a:cs typeface="Arial" panose="020B0604020202020204" pitchFamily="34" charset="0"/>
              </a:rPr>
              <a:t>Last year FEC </a:t>
            </a:r>
            <a:r>
              <a:rPr lang="en-US" b="1" dirty="0">
                <a:latin typeface="Arial" panose="020B0604020202020204" pitchFamily="34" charset="0"/>
                <a:cs typeface="Arial" panose="020B0604020202020204" pitchFamily="34" charset="0"/>
              </a:rPr>
              <a:t>served more than 47,800 job seekers </a:t>
            </a:r>
            <a:r>
              <a:rPr lang="en-US" dirty="0">
                <a:latin typeface="Arial" panose="020B0604020202020204" pitchFamily="34" charset="0"/>
                <a:cs typeface="Arial" panose="020B0604020202020204" pitchFamily="34" charset="0"/>
              </a:rPr>
              <a:t>throughout the 5 county region</a:t>
            </a:r>
            <a:r>
              <a:rPr lang="en-US" dirty="0">
                <a:solidFill>
                  <a:schemeClr val="tx1"/>
                </a:solidFill>
                <a:latin typeface="Arial" panose="020B0604020202020204" pitchFamily="34" charset="0"/>
                <a:cs typeface="Arial" panose="020B0604020202020204" pitchFamily="34" charset="0"/>
              </a:rPr>
              <a:t> </a:t>
            </a:r>
          </a:p>
          <a:p>
            <a:r>
              <a:rPr lang="en-US" dirty="0">
                <a:solidFill>
                  <a:schemeClr val="tx1"/>
                </a:solidFill>
                <a:latin typeface="Arial" panose="020B0604020202020204" pitchFamily="34" charset="0"/>
                <a:cs typeface="Arial" panose="020B0604020202020204" pitchFamily="34" charset="0"/>
              </a:rPr>
              <a:t>Targeted sectors – </a:t>
            </a:r>
            <a:r>
              <a:rPr lang="en-US" dirty="0">
                <a:latin typeface="Arial" panose="020B0604020202020204" pitchFamily="34" charset="0"/>
                <a:cs typeface="Arial" panose="020B0604020202020204" pitchFamily="34" charset="0"/>
              </a:rPr>
              <a:t>Information Technology, Advanced </a:t>
            </a:r>
            <a:r>
              <a:rPr lang="en-US" dirty="0">
                <a:solidFill>
                  <a:schemeClr val="tx1"/>
                </a:solidFill>
                <a:latin typeface="Arial" panose="020B0604020202020204" pitchFamily="34" charset="0"/>
                <a:cs typeface="Arial" panose="020B0604020202020204" pitchFamily="34" charset="0"/>
              </a:rPr>
              <a:t>Manufacturing, Healthcare, Warehouse/Logistics, Business/Financial Services, Construction</a:t>
            </a:r>
          </a:p>
        </p:txBody>
      </p:sp>
      <p:pic>
        <p:nvPicPr>
          <p:cNvPr id="4" name="Picture 3"/>
          <p:cNvPicPr>
            <a:picLocks noChangeAspect="1"/>
          </p:cNvPicPr>
          <p:nvPr/>
        </p:nvPicPr>
        <p:blipFill>
          <a:blip r:embed="rId2"/>
          <a:stretch>
            <a:fillRect/>
          </a:stretch>
        </p:blipFill>
        <p:spPr>
          <a:xfrm>
            <a:off x="9898211" y="328346"/>
            <a:ext cx="1554480" cy="1554480"/>
          </a:xfrm>
          <a:prstGeom prst="rect">
            <a:avLst/>
          </a:prstGeom>
        </p:spPr>
      </p:pic>
      <p:pic>
        <p:nvPicPr>
          <p:cNvPr id="5" name="Picture 4"/>
          <p:cNvPicPr>
            <a:picLocks noChangeAspect="1"/>
          </p:cNvPicPr>
          <p:nvPr/>
        </p:nvPicPr>
        <p:blipFill rotWithShape="1">
          <a:blip r:embed="rId3"/>
          <a:srcRect t="5565" b="14582"/>
          <a:stretch/>
        </p:blipFill>
        <p:spPr>
          <a:xfrm>
            <a:off x="1571115" y="4904624"/>
            <a:ext cx="2743438" cy="1460500"/>
          </a:xfrm>
          <a:prstGeom prst="rect">
            <a:avLst/>
          </a:prstGeom>
        </p:spPr>
      </p:pic>
      <p:pic>
        <p:nvPicPr>
          <p:cNvPr id="6" name="Picture 5"/>
          <p:cNvPicPr>
            <a:picLocks noChangeAspect="1"/>
          </p:cNvPicPr>
          <p:nvPr/>
        </p:nvPicPr>
        <p:blipFill rotWithShape="1">
          <a:blip r:embed="rId4"/>
          <a:srcRect t="11403" b="9438"/>
          <a:stretch/>
        </p:blipFill>
        <p:spPr>
          <a:xfrm>
            <a:off x="4525107" y="4917324"/>
            <a:ext cx="2743438" cy="1447800"/>
          </a:xfrm>
          <a:prstGeom prst="rect">
            <a:avLst/>
          </a:prstGeom>
        </p:spPr>
      </p:pic>
      <p:pic>
        <p:nvPicPr>
          <p:cNvPr id="8" name="Picture 7"/>
          <p:cNvPicPr>
            <a:picLocks noChangeAspect="1"/>
          </p:cNvPicPr>
          <p:nvPr/>
        </p:nvPicPr>
        <p:blipFill>
          <a:blip r:embed="rId5"/>
          <a:stretch>
            <a:fillRect/>
          </a:stretch>
        </p:blipFill>
        <p:spPr>
          <a:xfrm>
            <a:off x="7479099" y="4886754"/>
            <a:ext cx="2603218" cy="1463167"/>
          </a:xfrm>
          <a:prstGeom prst="rect">
            <a:avLst/>
          </a:prstGeom>
        </p:spPr>
      </p:pic>
    </p:spTree>
    <p:extLst>
      <p:ext uri="{BB962C8B-B14F-4D97-AF65-F5344CB8AC3E}">
        <p14:creationId xmlns:p14="http://schemas.microsoft.com/office/powerpoint/2010/main" val="3418492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6206" y="448732"/>
            <a:ext cx="8534400" cy="1507067"/>
          </a:xfrm>
        </p:spPr>
        <p:txBody>
          <a:bodyPr/>
          <a:lstStyle/>
          <a:p>
            <a:pPr algn="ctr"/>
            <a:r>
              <a:rPr lang="en-US" b="1" u="sng" dirty="0" err="1">
                <a:latin typeface="Arial" panose="020B0604020202020204" pitchFamily="34" charset="0"/>
                <a:cs typeface="Arial" panose="020B0604020202020204" pitchFamily="34" charset="0"/>
              </a:rPr>
              <a:t>TechHire</a:t>
            </a:r>
            <a:r>
              <a:rPr lang="en-US" b="1" u="sng" dirty="0">
                <a:latin typeface="Arial" panose="020B0604020202020204" pitchFamily="34" charset="0"/>
                <a:cs typeface="Arial" panose="020B0604020202020204" pitchFamily="34" charset="0"/>
              </a:rPr>
              <a:t> H-1B Grant Project</a:t>
            </a:r>
          </a:p>
        </p:txBody>
      </p:sp>
      <p:sp>
        <p:nvSpPr>
          <p:cNvPr id="3" name="Content Placeholder 2"/>
          <p:cNvSpPr>
            <a:spLocks noGrp="1"/>
          </p:cNvSpPr>
          <p:nvPr>
            <p:ph idx="1"/>
          </p:nvPr>
        </p:nvSpPr>
        <p:spPr>
          <a:xfrm>
            <a:off x="756518" y="1295400"/>
            <a:ext cx="10644188" cy="4635500"/>
          </a:xfrm>
        </p:spPr>
        <p:txBody>
          <a:bodyPr/>
          <a:lstStyle/>
          <a:p>
            <a:pPr>
              <a:spcBef>
                <a:spcPts val="400"/>
              </a:spcBef>
            </a:pPr>
            <a:r>
              <a:rPr lang="en-US" dirty="0">
                <a:solidFill>
                  <a:schemeClr val="tx1"/>
                </a:solidFill>
                <a:latin typeface="Arial" panose="020B0604020202020204" pitchFamily="34" charset="0"/>
                <a:cs typeface="Arial" panose="020B0604020202020204" pitchFamily="34" charset="0"/>
              </a:rPr>
              <a:t>Full Employment Council awarded in 2016 to serve 2,000 citizens throughout the Greater Kansas City region</a:t>
            </a:r>
          </a:p>
          <a:p>
            <a:pPr>
              <a:spcBef>
                <a:spcPts val="400"/>
              </a:spcBef>
            </a:pPr>
            <a:r>
              <a:rPr lang="en-US" dirty="0">
                <a:solidFill>
                  <a:schemeClr val="tx1"/>
                </a:solidFill>
                <a:latin typeface="Arial" panose="020B0604020202020204" pitchFamily="34" charset="0"/>
                <a:cs typeface="Arial" panose="020B0604020202020204" pitchFamily="34" charset="0"/>
              </a:rPr>
              <a:t>Target Sectors – </a:t>
            </a:r>
            <a:r>
              <a:rPr lang="en-US" dirty="0">
                <a:latin typeface="Arial" panose="020B0604020202020204" pitchFamily="34" charset="0"/>
                <a:cs typeface="Arial" panose="020B0604020202020204" pitchFamily="34" charset="0"/>
              </a:rPr>
              <a:t>A</a:t>
            </a:r>
            <a:r>
              <a:rPr lang="en-US" dirty="0">
                <a:solidFill>
                  <a:schemeClr val="tx1"/>
                </a:solidFill>
                <a:latin typeface="Arial" panose="020B0604020202020204" pitchFamily="34" charset="0"/>
                <a:cs typeface="Arial" panose="020B0604020202020204" pitchFamily="34" charset="0"/>
              </a:rPr>
              <a:t>dvanced Manufacturing, Healthcare, Information </a:t>
            </a:r>
            <a:r>
              <a:rPr lang="en-US" dirty="0">
                <a:latin typeface="Arial" panose="020B0604020202020204" pitchFamily="34" charset="0"/>
                <a:cs typeface="Arial" panose="020B0604020202020204" pitchFamily="34" charset="0"/>
              </a:rPr>
              <a:t>T</a:t>
            </a:r>
            <a:r>
              <a:rPr lang="en-US" dirty="0">
                <a:solidFill>
                  <a:schemeClr val="tx1"/>
                </a:solidFill>
                <a:latin typeface="Arial" panose="020B0604020202020204" pitchFamily="34" charset="0"/>
                <a:cs typeface="Arial" panose="020B0604020202020204" pitchFamily="34" charset="0"/>
              </a:rPr>
              <a:t>echnology</a:t>
            </a:r>
          </a:p>
          <a:p>
            <a:pPr>
              <a:spcBef>
                <a:spcPts val="0"/>
              </a:spcBef>
            </a:pPr>
            <a:r>
              <a:rPr lang="en-US" dirty="0">
                <a:latin typeface="Arial" panose="020B0604020202020204" pitchFamily="34" charset="0"/>
                <a:cs typeface="Arial" panose="020B0604020202020204" pitchFamily="34" charset="0"/>
              </a:rPr>
              <a:t>Recent IT training cohorts include: </a:t>
            </a:r>
          </a:p>
          <a:p>
            <a:pPr lvl="1">
              <a:spcBef>
                <a:spcPts val="0"/>
              </a:spcBef>
            </a:pPr>
            <a:r>
              <a:rPr lang="en-US" sz="1600" dirty="0">
                <a:latin typeface="Arial" panose="020B0604020202020204" pitchFamily="34" charset="0"/>
                <a:cs typeface="Arial" panose="020B0604020202020204" pitchFamily="34" charset="0"/>
              </a:rPr>
              <a:t>Audio Engineering Tech Certificate Program, 12 recruited, 10 participants completed</a:t>
            </a:r>
          </a:p>
          <a:p>
            <a:pPr lvl="1">
              <a:spcBef>
                <a:spcPts val="0"/>
              </a:spcBef>
            </a:pPr>
            <a:r>
              <a:rPr lang="en-US" sz="1600" dirty="0">
                <a:latin typeface="Arial" panose="020B0604020202020204" pitchFamily="34" charset="0"/>
                <a:cs typeface="Arial" panose="020B0604020202020204" pitchFamily="34" charset="0"/>
              </a:rPr>
              <a:t>Security IT Associate Training Program</a:t>
            </a:r>
          </a:p>
          <a:p>
            <a:pPr lvl="1">
              <a:spcBef>
                <a:spcPts val="0"/>
              </a:spcBef>
            </a:pPr>
            <a:r>
              <a:rPr lang="it-IT" sz="1600" dirty="0">
                <a:latin typeface="Arial" panose="020B0604020202020204" pitchFamily="34" charset="0"/>
                <a:cs typeface="Arial" panose="020B0604020202020204" pitchFamily="34" charset="0"/>
              </a:rPr>
              <a:t>Digital Media &amp; Design Specialist Certificate Program </a:t>
            </a:r>
          </a:p>
          <a:p>
            <a:pPr lvl="1">
              <a:spcBef>
                <a:spcPts val="0"/>
              </a:spcBef>
            </a:pPr>
            <a:r>
              <a:rPr lang="en-US" sz="1600" dirty="0">
                <a:latin typeface="Arial" panose="020B0604020202020204" pitchFamily="34" charset="0"/>
                <a:cs typeface="Arial" panose="020B0604020202020204" pitchFamily="34" charset="0"/>
              </a:rPr>
              <a:t>Introduction to Modern Programming </a:t>
            </a:r>
          </a:p>
          <a:p>
            <a:pPr lvl="1">
              <a:spcBef>
                <a:spcPts val="0"/>
              </a:spcBef>
            </a:pPr>
            <a:r>
              <a:rPr lang="en-US" sz="1600" dirty="0">
                <a:solidFill>
                  <a:schemeClr val="tx1"/>
                </a:solidFill>
                <a:latin typeface="Arial" panose="020B0604020202020204" pitchFamily="34" charset="0"/>
                <a:cs typeface="Arial" panose="020B0604020202020204" pitchFamily="34" charset="0"/>
              </a:rPr>
              <a:t>Bilingual Coding Class </a:t>
            </a:r>
          </a:p>
          <a:p>
            <a:pPr>
              <a:spcBef>
                <a:spcPts val="0"/>
              </a:spcBef>
            </a:pPr>
            <a:r>
              <a:rPr lang="en-US" dirty="0">
                <a:latin typeface="Arial" panose="020B0604020202020204" pitchFamily="34" charset="0"/>
                <a:cs typeface="Arial" panose="020B0604020202020204" pitchFamily="34" charset="0"/>
              </a:rPr>
              <a:t>To Date: </a:t>
            </a:r>
          </a:p>
          <a:p>
            <a:pPr lvl="1">
              <a:spcBef>
                <a:spcPts val="0"/>
              </a:spcBef>
            </a:pPr>
            <a:r>
              <a:rPr lang="en-US" dirty="0">
                <a:latin typeface="Arial" panose="020B0604020202020204" pitchFamily="34" charset="0"/>
                <a:cs typeface="Arial" panose="020B0604020202020204" pitchFamily="34" charset="0"/>
              </a:rPr>
              <a:t>172 Participants ages 17-29 enrolled in training; 181 Participants ages 30 &amp; older enrolled</a:t>
            </a:r>
          </a:p>
          <a:p>
            <a:endParaRPr lang="en-US" dirty="0">
              <a:solidFill>
                <a:schemeClr val="tx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3142948" y="4723715"/>
            <a:ext cx="3070458" cy="2011680"/>
          </a:xfrm>
          <a:prstGeom prst="rect">
            <a:avLst/>
          </a:prstGeom>
        </p:spPr>
      </p:pic>
      <p:pic>
        <p:nvPicPr>
          <p:cNvPr id="8" name="Picture 7"/>
          <p:cNvPicPr>
            <a:picLocks noChangeAspect="1"/>
          </p:cNvPicPr>
          <p:nvPr/>
        </p:nvPicPr>
        <p:blipFill>
          <a:blip r:embed="rId3"/>
          <a:stretch>
            <a:fillRect/>
          </a:stretch>
        </p:blipFill>
        <p:spPr>
          <a:xfrm>
            <a:off x="9948242" y="4487153"/>
            <a:ext cx="1686022" cy="2194560"/>
          </a:xfrm>
          <a:prstGeom prst="rect">
            <a:avLst/>
          </a:prstGeom>
        </p:spPr>
      </p:pic>
      <p:pic>
        <p:nvPicPr>
          <p:cNvPr id="9" name="Picture 8"/>
          <p:cNvPicPr>
            <a:picLocks noChangeAspect="1"/>
          </p:cNvPicPr>
          <p:nvPr/>
        </p:nvPicPr>
        <p:blipFill>
          <a:blip r:embed="rId4"/>
          <a:stretch>
            <a:fillRect/>
          </a:stretch>
        </p:blipFill>
        <p:spPr>
          <a:xfrm>
            <a:off x="493864" y="4540835"/>
            <a:ext cx="1715118" cy="2194560"/>
          </a:xfrm>
          <a:prstGeom prst="rect">
            <a:avLst/>
          </a:prstGeom>
        </p:spPr>
      </p:pic>
      <p:pic>
        <p:nvPicPr>
          <p:cNvPr id="10" name="Picture 9"/>
          <p:cNvPicPr>
            <a:picLocks noChangeAspect="1"/>
          </p:cNvPicPr>
          <p:nvPr/>
        </p:nvPicPr>
        <p:blipFill>
          <a:blip r:embed="rId5"/>
          <a:stretch>
            <a:fillRect/>
          </a:stretch>
        </p:blipFill>
        <p:spPr>
          <a:xfrm>
            <a:off x="7323940" y="4540835"/>
            <a:ext cx="1705234" cy="2194560"/>
          </a:xfrm>
          <a:prstGeom prst="rect">
            <a:avLst/>
          </a:prstGeom>
        </p:spPr>
      </p:pic>
    </p:spTree>
    <p:extLst>
      <p:ext uri="{BB962C8B-B14F-4D97-AF65-F5344CB8AC3E}">
        <p14:creationId xmlns:p14="http://schemas.microsoft.com/office/powerpoint/2010/main" val="2994342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0811" y="528918"/>
            <a:ext cx="9404723" cy="1400530"/>
          </a:xfrm>
        </p:spPr>
        <p:txBody>
          <a:bodyPr/>
          <a:lstStyle/>
          <a:p>
            <a:r>
              <a:rPr lang="en-US" b="1" u="sng" dirty="0">
                <a:latin typeface="Arial" panose="020B0604020202020204" pitchFamily="34" charset="0"/>
                <a:cs typeface="Arial" panose="020B0604020202020204" pitchFamily="34" charset="0"/>
              </a:rPr>
              <a:t>Employer Engagement Strategies</a:t>
            </a:r>
          </a:p>
        </p:txBody>
      </p:sp>
      <p:sp>
        <p:nvSpPr>
          <p:cNvPr id="3" name="Content Placeholder 2"/>
          <p:cNvSpPr>
            <a:spLocks noGrp="1"/>
          </p:cNvSpPr>
          <p:nvPr>
            <p:ph idx="1"/>
          </p:nvPr>
        </p:nvSpPr>
        <p:spPr>
          <a:xfrm>
            <a:off x="457200" y="1524000"/>
            <a:ext cx="11480800" cy="5041900"/>
          </a:xfrm>
        </p:spPr>
        <p:txBody>
          <a:bodyPr>
            <a:normAutofit/>
          </a:bodyPr>
          <a:lstStyle/>
          <a:p>
            <a:r>
              <a:rPr lang="en-US" sz="2800" u="sng" dirty="0">
                <a:latin typeface="Arial" panose="020B0604020202020204" pitchFamily="34" charset="0"/>
                <a:cs typeface="Arial" panose="020B0604020202020204" pitchFamily="34" charset="0"/>
              </a:rPr>
              <a:t>Partnership with FEC gives employers the following benefits:</a:t>
            </a:r>
          </a:p>
          <a:p>
            <a:pPr lvl="1"/>
            <a:r>
              <a:rPr lang="en-US" sz="2400" b="1" dirty="0">
                <a:latin typeface="Arial" panose="020B0604020202020204" pitchFamily="34" charset="0"/>
                <a:cs typeface="Arial" panose="020B0604020202020204" pitchFamily="34" charset="0"/>
              </a:rPr>
              <a:t>Increased brand visibility with job seeker population &amp; supply chain</a:t>
            </a:r>
          </a:p>
          <a:p>
            <a:pPr lvl="1"/>
            <a:r>
              <a:rPr lang="en-US" sz="2400" b="1" dirty="0">
                <a:latin typeface="Arial" panose="020B0604020202020204" pitchFamily="34" charset="0"/>
                <a:cs typeface="Arial" panose="020B0604020202020204" pitchFamily="34" charset="0"/>
              </a:rPr>
              <a:t>Accelerated real time trainings that matches employer needs</a:t>
            </a:r>
          </a:p>
          <a:p>
            <a:pPr lvl="1"/>
            <a:r>
              <a:rPr lang="en-US" sz="2400" dirty="0">
                <a:latin typeface="Arial" panose="020B0604020202020204" pitchFamily="34" charset="0"/>
                <a:cs typeface="Arial" panose="020B0604020202020204" pitchFamily="34" charset="0"/>
              </a:rPr>
              <a:t>Leadership in the IT industry</a:t>
            </a:r>
          </a:p>
          <a:p>
            <a:pPr lvl="1"/>
            <a:r>
              <a:rPr lang="en-US" sz="2400" b="1" dirty="0">
                <a:latin typeface="Arial" panose="020B0604020202020204" pitchFamily="34" charset="0"/>
                <a:cs typeface="Arial" panose="020B0604020202020204" pitchFamily="34" charset="0"/>
              </a:rPr>
              <a:t>Customized On-the-Job Training combined with classroom training </a:t>
            </a:r>
          </a:p>
          <a:p>
            <a:pPr lvl="1"/>
            <a:r>
              <a:rPr lang="en-US" sz="2400" b="1" dirty="0">
                <a:latin typeface="Arial" panose="020B0604020202020204" pitchFamily="34" charset="0"/>
                <a:cs typeface="Arial" panose="020B0604020202020204" pitchFamily="34" charset="0"/>
              </a:rPr>
              <a:t>Pipeline to highly skilled workers</a:t>
            </a:r>
          </a:p>
          <a:p>
            <a:pPr lvl="1"/>
            <a:r>
              <a:rPr lang="en-US" sz="2400" dirty="0">
                <a:latin typeface="Arial" panose="020B0604020202020204" pitchFamily="34" charset="0"/>
                <a:cs typeface="Arial" panose="020B0604020202020204" pitchFamily="34" charset="0"/>
              </a:rPr>
              <a:t>Extends Human Resources range &amp; activity</a:t>
            </a:r>
          </a:p>
          <a:p>
            <a:pPr lvl="1"/>
            <a:r>
              <a:rPr lang="en-US" sz="2400" dirty="0">
                <a:latin typeface="Arial" panose="020B0604020202020204" pitchFamily="34" charset="0"/>
                <a:cs typeface="Arial" panose="020B0604020202020204" pitchFamily="34" charset="0"/>
              </a:rPr>
              <a:t>Expanded outreach &amp; recruitment options through the Career Center network</a:t>
            </a:r>
          </a:p>
          <a:p>
            <a:pPr lvl="1"/>
            <a:r>
              <a:rPr lang="en-US" sz="2400" dirty="0">
                <a:latin typeface="Arial" panose="020B0604020202020204" pitchFamily="34" charset="0"/>
                <a:cs typeface="Arial" panose="020B0604020202020204" pitchFamily="34" charset="0"/>
              </a:rPr>
              <a:t>Assists employers in growing &amp; training their own staff </a:t>
            </a:r>
          </a:p>
          <a:p>
            <a:pPr lvl="1"/>
            <a:endParaRPr lang="en-US" sz="2400" b="1"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62307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912" y="337607"/>
            <a:ext cx="10882312" cy="1681692"/>
          </a:xfrm>
        </p:spPr>
        <p:txBody>
          <a:bodyPr>
            <a:normAutofit/>
          </a:bodyPr>
          <a:lstStyle/>
          <a:p>
            <a:pPr algn="ctr"/>
            <a:r>
              <a:rPr lang="en-US" sz="3600" b="1" u="sng" dirty="0">
                <a:latin typeface="Arial" panose="020B0604020202020204" pitchFamily="34" charset="0"/>
                <a:cs typeface="Arial" panose="020B0604020202020204" pitchFamily="34" charset="0"/>
              </a:rPr>
              <a:t>Workforce Development + Employer Partners = </a:t>
            </a:r>
            <a:br>
              <a:rPr lang="en-US" sz="3600" b="1" u="sng" dirty="0">
                <a:latin typeface="Arial" panose="020B0604020202020204" pitchFamily="34" charset="0"/>
                <a:cs typeface="Arial" panose="020B0604020202020204" pitchFamily="34" charset="0"/>
              </a:rPr>
            </a:br>
            <a:r>
              <a:rPr lang="en-US" sz="3600" b="1" u="sng" dirty="0">
                <a:latin typeface="Arial" panose="020B0604020202020204" pitchFamily="34" charset="0"/>
                <a:cs typeface="Arial" panose="020B0604020202020204" pitchFamily="34" charset="0"/>
              </a:rPr>
              <a:t>Industry Informed Training  </a:t>
            </a:r>
          </a:p>
        </p:txBody>
      </p:sp>
      <p:sp>
        <p:nvSpPr>
          <p:cNvPr id="3" name="Content Placeholder 2"/>
          <p:cNvSpPr>
            <a:spLocks noGrp="1"/>
          </p:cNvSpPr>
          <p:nvPr>
            <p:ph idx="1"/>
          </p:nvPr>
        </p:nvSpPr>
        <p:spPr>
          <a:xfrm>
            <a:off x="442912" y="1676400"/>
            <a:ext cx="10352088" cy="4978400"/>
          </a:xfrm>
        </p:spPr>
        <p:txBody>
          <a:bodyPr>
            <a:normAutofit fontScale="70000" lnSpcReduction="20000"/>
          </a:bodyPr>
          <a:lstStyle/>
          <a:p>
            <a:r>
              <a:rPr lang="en-US" sz="2400" b="1" dirty="0">
                <a:solidFill>
                  <a:schemeClr val="tx1"/>
                </a:solidFill>
                <a:latin typeface="Arial" panose="020B0604020202020204" pitchFamily="34" charset="0"/>
                <a:cs typeface="Arial" panose="020B0604020202020204" pitchFamily="34" charset="0"/>
              </a:rPr>
              <a:t>FEC builds invested relationships with employers </a:t>
            </a:r>
          </a:p>
          <a:p>
            <a:pPr lvl="1"/>
            <a:r>
              <a:rPr lang="en-US" sz="2200" dirty="0">
                <a:solidFill>
                  <a:schemeClr val="tx1"/>
                </a:solidFill>
                <a:latin typeface="Arial" panose="020B0604020202020204" pitchFamily="34" charset="0"/>
                <a:cs typeface="Arial" panose="020B0604020202020204" pitchFamily="34" charset="0"/>
              </a:rPr>
              <a:t>To gather real-time, on-going workforce intel</a:t>
            </a:r>
          </a:p>
          <a:p>
            <a:pPr lvl="1"/>
            <a:r>
              <a:rPr lang="en-US" sz="2200" dirty="0">
                <a:solidFill>
                  <a:schemeClr val="tx1"/>
                </a:solidFill>
                <a:latin typeface="Arial" panose="020B0604020202020204" pitchFamily="34" charset="0"/>
                <a:cs typeface="Arial" panose="020B0604020202020204" pitchFamily="34" charset="0"/>
              </a:rPr>
              <a:t>To understand current &amp; future hiring needs</a:t>
            </a:r>
          </a:p>
          <a:p>
            <a:pPr lvl="1"/>
            <a:r>
              <a:rPr lang="en-US" sz="2200" dirty="0">
                <a:solidFill>
                  <a:schemeClr val="tx1"/>
                </a:solidFill>
                <a:latin typeface="Arial" panose="020B0604020202020204" pitchFamily="34" charset="0"/>
                <a:cs typeface="Arial" panose="020B0604020202020204" pitchFamily="34" charset="0"/>
              </a:rPr>
              <a:t>To understand what skills employees need </a:t>
            </a:r>
          </a:p>
          <a:p>
            <a:pPr lvl="1"/>
            <a:r>
              <a:rPr lang="en-US" sz="2200" dirty="0">
                <a:latin typeface="Arial" panose="020B0604020202020204" pitchFamily="34" charset="0"/>
                <a:cs typeface="Arial" panose="020B0604020202020204" pitchFamily="34" charset="0"/>
              </a:rPr>
              <a:t>To get a pulse on workplace culture</a:t>
            </a:r>
            <a:endParaRPr lang="en-US" sz="2200" dirty="0">
              <a:solidFill>
                <a:schemeClr val="tx1"/>
              </a:solidFill>
              <a:latin typeface="Arial" panose="020B0604020202020204" pitchFamily="34" charset="0"/>
              <a:cs typeface="Arial" panose="020B0604020202020204" pitchFamily="34" charset="0"/>
            </a:endParaRPr>
          </a:p>
          <a:p>
            <a:r>
              <a:rPr lang="en-US" sz="2400"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Employer Network User Groups – IT Employer Roundtable Events</a:t>
            </a:r>
          </a:p>
          <a:p>
            <a:r>
              <a:rPr lang="en-US" sz="2400"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IT Employers design industry informed, customized, credentialed training</a:t>
            </a:r>
            <a:endParaRPr lang="en-US" sz="2400" dirty="0">
              <a:solidFill>
                <a:schemeClr val="tx1"/>
              </a:solidFill>
              <a:latin typeface="Arial" panose="020B0604020202020204" pitchFamily="34" charset="0"/>
              <a:cs typeface="Arial" panose="020B0604020202020204" pitchFamily="34" charset="0"/>
            </a:endParaRPr>
          </a:p>
          <a:p>
            <a:pPr lvl="1"/>
            <a:r>
              <a:rPr lang="en-US" sz="2200" dirty="0">
                <a:latin typeface="Arial" panose="020B0604020202020204" pitchFamily="34" charset="0"/>
                <a:cs typeface="Arial" panose="020B0604020202020204" pitchFamily="34" charset="0"/>
              </a:rPr>
              <a:t>Industry experts become Adjunct Instructors</a:t>
            </a:r>
          </a:p>
          <a:p>
            <a:pPr lvl="1"/>
            <a:r>
              <a:rPr lang="en-US" sz="2200" dirty="0">
                <a:solidFill>
                  <a:schemeClr val="tx1"/>
                </a:solidFill>
                <a:latin typeface="Arial" panose="020B0604020202020204" pitchFamily="34" charset="0"/>
                <a:cs typeface="Arial" panose="020B0604020202020204" pitchFamily="34" charset="0"/>
              </a:rPr>
              <a:t>Customized training - 4 Year Degrees no longer required</a:t>
            </a:r>
          </a:p>
          <a:p>
            <a:pPr lvl="1"/>
            <a:r>
              <a:rPr lang="en-US" sz="2200" dirty="0">
                <a:solidFill>
                  <a:schemeClr val="tx1"/>
                </a:solidFill>
                <a:latin typeface="Arial" panose="020B0604020202020204" pitchFamily="34" charset="0"/>
                <a:cs typeface="Arial" panose="020B0604020202020204" pitchFamily="34" charset="0"/>
              </a:rPr>
              <a:t>Increased employability of targeted applicants – minorities &amp; women are fast-tracked into high paying occupations </a:t>
            </a:r>
          </a:p>
          <a:p>
            <a:pPr lvl="1"/>
            <a:r>
              <a:rPr lang="en-US" sz="2200" dirty="0">
                <a:latin typeface="Arial" panose="020B0604020202020204" pitchFamily="34" charset="0"/>
                <a:cs typeface="Arial" panose="020B0604020202020204" pitchFamily="34" charset="0"/>
              </a:rPr>
              <a:t>High-wage placement – Solution Designer, $44.65/hour at Cerner Corporation</a:t>
            </a:r>
          </a:p>
          <a:p>
            <a:pPr lvl="1"/>
            <a:r>
              <a:rPr lang="en-US" sz="2200" dirty="0">
                <a:latin typeface="Arial" panose="020B0604020202020204" pitchFamily="34" charset="0"/>
                <a:cs typeface="Arial" panose="020B0604020202020204" pitchFamily="34" charset="0"/>
              </a:rPr>
              <a:t>Mid-wage placement – Computer User Support Specialist, $22.00/hour at Insight Global </a:t>
            </a:r>
          </a:p>
          <a:p>
            <a:pPr lvl="1"/>
            <a:r>
              <a:rPr lang="en-US" sz="2200" dirty="0">
                <a:solidFill>
                  <a:schemeClr val="tx1"/>
                </a:solidFill>
                <a:latin typeface="Arial" panose="020B0604020202020204" pitchFamily="34" charset="0"/>
                <a:cs typeface="Arial" panose="020B0604020202020204" pitchFamily="34" charset="0"/>
              </a:rPr>
              <a:t>Low-wage placement </a:t>
            </a:r>
            <a:r>
              <a:rPr lang="en-US" sz="2200" dirty="0">
                <a:latin typeface="Arial" panose="020B0604020202020204" pitchFamily="34" charset="0"/>
                <a:cs typeface="Arial" panose="020B0604020202020204" pitchFamily="34" charset="0"/>
              </a:rPr>
              <a:t>– E-Commerce/Selector, $10.20/hour at </a:t>
            </a:r>
            <a:r>
              <a:rPr lang="en-US" sz="2200" dirty="0">
                <a:solidFill>
                  <a:schemeClr val="tx1"/>
                </a:solidFill>
                <a:latin typeface="Arial" panose="020B0604020202020204" pitchFamily="34" charset="0"/>
                <a:cs typeface="Arial" panose="020B0604020202020204" pitchFamily="34" charset="0"/>
              </a:rPr>
              <a:t>Darden Restaurants </a:t>
            </a:r>
          </a:p>
          <a:p>
            <a:pPr lvl="1"/>
            <a:r>
              <a:rPr lang="en-US" sz="2200" dirty="0">
                <a:latin typeface="Arial" panose="020B0604020202020204" pitchFamily="34" charset="0"/>
                <a:cs typeface="Arial" panose="020B0604020202020204" pitchFamily="34" charset="0"/>
              </a:rPr>
              <a:t>Grows applicant pool to include non-traditional potential candidates</a:t>
            </a:r>
            <a:endParaRPr lang="en-US" sz="2200"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This is critical for industry training</a:t>
            </a:r>
            <a:r>
              <a:rPr lang="en-US" sz="2400"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IT sector changes rapidly</a:t>
            </a:r>
          </a:p>
          <a:p>
            <a:endParaRPr lang="en-US" dirty="0"/>
          </a:p>
        </p:txBody>
      </p:sp>
      <p:pic>
        <p:nvPicPr>
          <p:cNvPr id="4" name="Picture 3"/>
          <p:cNvPicPr>
            <a:picLocks noChangeAspect="1"/>
          </p:cNvPicPr>
          <p:nvPr/>
        </p:nvPicPr>
        <p:blipFill>
          <a:blip r:embed="rId2"/>
          <a:stretch>
            <a:fillRect/>
          </a:stretch>
        </p:blipFill>
        <p:spPr>
          <a:xfrm>
            <a:off x="10187940" y="3358092"/>
            <a:ext cx="1793240" cy="365760"/>
          </a:xfrm>
          <a:prstGeom prst="rect">
            <a:avLst/>
          </a:prstGeom>
        </p:spPr>
      </p:pic>
      <p:pic>
        <p:nvPicPr>
          <p:cNvPr id="5" name="Picture 4"/>
          <p:cNvPicPr>
            <a:picLocks noChangeAspect="1"/>
          </p:cNvPicPr>
          <p:nvPr/>
        </p:nvPicPr>
        <p:blipFill>
          <a:blip r:embed="rId3"/>
          <a:stretch>
            <a:fillRect/>
          </a:stretch>
        </p:blipFill>
        <p:spPr>
          <a:xfrm>
            <a:off x="10718800" y="4057649"/>
            <a:ext cx="1097280" cy="1097280"/>
          </a:xfrm>
          <a:prstGeom prst="rect">
            <a:avLst/>
          </a:prstGeom>
        </p:spPr>
      </p:pic>
      <p:pic>
        <p:nvPicPr>
          <p:cNvPr id="6" name="Picture 5"/>
          <p:cNvPicPr>
            <a:picLocks noChangeAspect="1"/>
          </p:cNvPicPr>
          <p:nvPr/>
        </p:nvPicPr>
        <p:blipFill>
          <a:blip r:embed="rId4"/>
          <a:stretch>
            <a:fillRect/>
          </a:stretch>
        </p:blipFill>
        <p:spPr>
          <a:xfrm>
            <a:off x="10353040" y="1576492"/>
            <a:ext cx="1463040" cy="1463040"/>
          </a:xfrm>
          <a:prstGeom prst="rect">
            <a:avLst/>
          </a:prstGeom>
        </p:spPr>
      </p:pic>
      <p:pic>
        <p:nvPicPr>
          <p:cNvPr id="8" name="Picture 7"/>
          <p:cNvPicPr>
            <a:picLocks noChangeAspect="1"/>
          </p:cNvPicPr>
          <p:nvPr/>
        </p:nvPicPr>
        <p:blipFill rotWithShape="1">
          <a:blip r:embed="rId5"/>
          <a:srcRect t="20256" r="1215" b="22453"/>
          <a:stretch/>
        </p:blipFill>
        <p:spPr>
          <a:xfrm>
            <a:off x="10518140" y="5549899"/>
            <a:ext cx="1445260" cy="838201"/>
          </a:xfrm>
          <a:prstGeom prst="rect">
            <a:avLst/>
          </a:prstGeom>
        </p:spPr>
      </p:pic>
    </p:spTree>
    <p:extLst>
      <p:ext uri="{BB962C8B-B14F-4D97-AF65-F5344CB8AC3E}">
        <p14:creationId xmlns:p14="http://schemas.microsoft.com/office/powerpoint/2010/main" val="2552458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812" y="424447"/>
            <a:ext cx="11063288" cy="1295399"/>
          </a:xfrm>
        </p:spPr>
        <p:txBody>
          <a:bodyPr>
            <a:normAutofit fontScale="90000"/>
          </a:bodyPr>
          <a:lstStyle/>
          <a:p>
            <a:pPr algn="ctr"/>
            <a:r>
              <a:rPr lang="en-US" b="1" u="sng" dirty="0">
                <a:latin typeface="Arial" panose="020B0604020202020204" pitchFamily="34" charset="0"/>
                <a:cs typeface="Arial" panose="020B0604020202020204" pitchFamily="34" charset="0"/>
              </a:rPr>
              <a:t>Systems Realignment</a:t>
            </a:r>
            <a:br>
              <a:rPr lang="en-US" b="1" u="sng" dirty="0">
                <a:latin typeface="Arial" panose="020B0604020202020204" pitchFamily="34" charset="0"/>
                <a:cs typeface="Arial" panose="020B0604020202020204" pitchFamily="34" charset="0"/>
              </a:rPr>
            </a:br>
            <a:r>
              <a:rPr lang="en-US" b="1" u="sng" dirty="0">
                <a:latin typeface="Arial" panose="020B0604020202020204" pitchFamily="34" charset="0"/>
                <a:cs typeface="Arial" panose="020B0604020202020204" pitchFamily="34" charset="0"/>
              </a:rPr>
              <a:t>Workforce Development &amp; Education</a:t>
            </a:r>
          </a:p>
        </p:txBody>
      </p:sp>
      <p:sp>
        <p:nvSpPr>
          <p:cNvPr id="3" name="Content Placeholder 2"/>
          <p:cNvSpPr>
            <a:spLocks noGrp="1"/>
          </p:cNvSpPr>
          <p:nvPr>
            <p:ph idx="1"/>
          </p:nvPr>
        </p:nvSpPr>
        <p:spPr>
          <a:xfrm>
            <a:off x="457200" y="1887641"/>
            <a:ext cx="11391900" cy="4178301"/>
          </a:xfrm>
        </p:spPr>
        <p:txBody>
          <a:bodyPr/>
          <a:lstStyle/>
          <a:p>
            <a:r>
              <a:rPr lang="en-US" dirty="0">
                <a:solidFill>
                  <a:schemeClr val="tx1"/>
                </a:solidFill>
                <a:latin typeface="Arial" panose="020B0604020202020204" pitchFamily="34" charset="0"/>
                <a:cs typeface="Arial" panose="020B0604020202020204" pitchFamily="34" charset="0"/>
              </a:rPr>
              <a:t>FEC enlists IT Employers to design industry informed, customized, credentialed training curriculum</a:t>
            </a:r>
          </a:p>
          <a:p>
            <a:r>
              <a:rPr lang="en-US" dirty="0">
                <a:solidFill>
                  <a:schemeClr val="tx1"/>
                </a:solidFill>
                <a:latin typeface="Arial" panose="020B0604020202020204" pitchFamily="34" charset="0"/>
                <a:cs typeface="Arial" panose="020B0604020202020204" pitchFamily="34" charset="0"/>
              </a:rPr>
              <a:t>“Just in Time Training” – 6-8 weeks; educational partners get curriculum certified by Missouri Department of Secondary and Elementary Education (DESE)</a:t>
            </a:r>
          </a:p>
          <a:p>
            <a:r>
              <a:rPr lang="en-US" dirty="0">
                <a:solidFill>
                  <a:schemeClr val="tx1"/>
                </a:solidFill>
                <a:latin typeface="Arial" panose="020B0604020202020204" pitchFamily="34" charset="0"/>
                <a:cs typeface="Arial" panose="020B0604020202020204" pitchFamily="34" charset="0"/>
              </a:rPr>
              <a:t>IT Industry Experts serve as Adjunct Instructors</a:t>
            </a:r>
          </a:p>
          <a:p>
            <a:r>
              <a:rPr lang="en-US" dirty="0">
                <a:solidFill>
                  <a:schemeClr val="tx1"/>
                </a:solidFill>
                <a:latin typeface="Arial" panose="020B0604020202020204" pitchFamily="34" charset="0"/>
                <a:cs typeface="Arial" panose="020B0604020202020204" pitchFamily="34" charset="0"/>
              </a:rPr>
              <a:t>Employer partners </a:t>
            </a:r>
            <a:r>
              <a:rPr lang="en-US" b="1" dirty="0">
                <a:solidFill>
                  <a:schemeClr val="tx1"/>
                </a:solidFill>
                <a:latin typeface="Arial" panose="020B0604020202020204" pitchFamily="34" charset="0"/>
                <a:cs typeface="Arial" panose="020B0604020202020204" pitchFamily="34" charset="0"/>
              </a:rPr>
              <a:t>COMMIT</a:t>
            </a:r>
            <a:r>
              <a:rPr lang="en-US" dirty="0">
                <a:solidFill>
                  <a:schemeClr val="tx1"/>
                </a:solidFill>
                <a:latin typeface="Arial" panose="020B0604020202020204" pitchFamily="34" charset="0"/>
                <a:cs typeface="Arial" panose="020B0604020202020204" pitchFamily="34" charset="0"/>
              </a:rPr>
              <a:t> to hiring trained graduates of the program</a:t>
            </a:r>
          </a:p>
          <a:p>
            <a:pPr algn="ctr"/>
            <a:r>
              <a:rPr lang="en-US" b="1" u="sng" dirty="0">
                <a:solidFill>
                  <a:schemeClr val="tx1"/>
                </a:solidFill>
                <a:latin typeface="Arial" panose="020B0604020202020204" pitchFamily="34" charset="0"/>
                <a:cs typeface="Arial" panose="020B0604020202020204" pitchFamily="34" charset="0"/>
              </a:rPr>
              <a:t>Educational Institutions     –     Workforce Development     –     Employer Partners </a:t>
            </a: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p:txBody>
      </p:sp>
      <p:pic>
        <p:nvPicPr>
          <p:cNvPr id="4" name="Picture 3"/>
          <p:cNvPicPr>
            <a:picLocks noChangeAspect="1"/>
          </p:cNvPicPr>
          <p:nvPr/>
        </p:nvPicPr>
        <p:blipFill>
          <a:blip r:embed="rId2"/>
          <a:stretch>
            <a:fillRect/>
          </a:stretch>
        </p:blipFill>
        <p:spPr>
          <a:xfrm>
            <a:off x="2190580" y="4690720"/>
            <a:ext cx="1267360" cy="1005840"/>
          </a:xfrm>
          <a:prstGeom prst="rect">
            <a:avLst/>
          </a:prstGeom>
        </p:spPr>
      </p:pic>
      <p:pic>
        <p:nvPicPr>
          <p:cNvPr id="5" name="Picture 4"/>
          <p:cNvPicPr>
            <a:picLocks noChangeAspect="1"/>
          </p:cNvPicPr>
          <p:nvPr/>
        </p:nvPicPr>
        <p:blipFill>
          <a:blip r:embed="rId3"/>
          <a:stretch>
            <a:fillRect/>
          </a:stretch>
        </p:blipFill>
        <p:spPr>
          <a:xfrm>
            <a:off x="1563925" y="5896935"/>
            <a:ext cx="2520669" cy="640080"/>
          </a:xfrm>
          <a:prstGeom prst="rect">
            <a:avLst/>
          </a:prstGeom>
        </p:spPr>
      </p:pic>
      <p:pic>
        <p:nvPicPr>
          <p:cNvPr id="6" name="Picture 5"/>
          <p:cNvPicPr>
            <a:picLocks noChangeAspect="1"/>
          </p:cNvPicPr>
          <p:nvPr/>
        </p:nvPicPr>
        <p:blipFill>
          <a:blip r:embed="rId4"/>
          <a:stretch>
            <a:fillRect/>
          </a:stretch>
        </p:blipFill>
        <p:spPr>
          <a:xfrm>
            <a:off x="5817975" y="4824257"/>
            <a:ext cx="1645920" cy="1645920"/>
          </a:xfrm>
          <a:prstGeom prst="rect">
            <a:avLst/>
          </a:prstGeom>
        </p:spPr>
      </p:pic>
      <p:pic>
        <p:nvPicPr>
          <p:cNvPr id="7" name="Picture 6"/>
          <p:cNvPicPr>
            <a:picLocks noChangeAspect="1"/>
          </p:cNvPicPr>
          <p:nvPr/>
        </p:nvPicPr>
        <p:blipFill>
          <a:blip r:embed="rId5"/>
          <a:stretch>
            <a:fillRect/>
          </a:stretch>
        </p:blipFill>
        <p:spPr>
          <a:xfrm>
            <a:off x="8909530" y="4690720"/>
            <a:ext cx="914400" cy="914400"/>
          </a:xfrm>
          <a:prstGeom prst="rect">
            <a:avLst/>
          </a:prstGeom>
        </p:spPr>
      </p:pic>
      <p:pic>
        <p:nvPicPr>
          <p:cNvPr id="9" name="Picture 8"/>
          <p:cNvPicPr>
            <a:picLocks noChangeAspect="1"/>
          </p:cNvPicPr>
          <p:nvPr/>
        </p:nvPicPr>
        <p:blipFill>
          <a:blip r:embed="rId6"/>
          <a:stretch>
            <a:fillRect/>
          </a:stretch>
        </p:blipFill>
        <p:spPr>
          <a:xfrm>
            <a:off x="8662942" y="5925160"/>
            <a:ext cx="1799410" cy="365760"/>
          </a:xfrm>
          <a:prstGeom prst="rect">
            <a:avLst/>
          </a:prstGeom>
        </p:spPr>
      </p:pic>
      <p:pic>
        <p:nvPicPr>
          <p:cNvPr id="10" name="Picture 9"/>
          <p:cNvPicPr>
            <a:picLocks noChangeAspect="1"/>
          </p:cNvPicPr>
          <p:nvPr/>
        </p:nvPicPr>
        <p:blipFill>
          <a:blip r:embed="rId7"/>
          <a:stretch>
            <a:fillRect/>
          </a:stretch>
        </p:blipFill>
        <p:spPr>
          <a:xfrm>
            <a:off x="10200383" y="4690720"/>
            <a:ext cx="914400" cy="914400"/>
          </a:xfrm>
          <a:prstGeom prst="rect">
            <a:avLst/>
          </a:prstGeom>
        </p:spPr>
      </p:pic>
      <p:pic>
        <p:nvPicPr>
          <p:cNvPr id="11" name="Picture 10"/>
          <p:cNvPicPr>
            <a:picLocks noChangeAspect="1"/>
          </p:cNvPicPr>
          <p:nvPr/>
        </p:nvPicPr>
        <p:blipFill>
          <a:blip r:embed="rId8"/>
          <a:stretch>
            <a:fillRect/>
          </a:stretch>
        </p:blipFill>
        <p:spPr>
          <a:xfrm>
            <a:off x="10657583" y="5875954"/>
            <a:ext cx="1386748" cy="731520"/>
          </a:xfrm>
          <a:prstGeom prst="rect">
            <a:avLst/>
          </a:prstGeom>
        </p:spPr>
      </p:pic>
    </p:spTree>
    <p:extLst>
      <p:ext uri="{BB962C8B-B14F-4D97-AF65-F5344CB8AC3E}">
        <p14:creationId xmlns:p14="http://schemas.microsoft.com/office/powerpoint/2010/main" val="2569621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0618789" cy="1400530"/>
          </a:xfrm>
        </p:spPr>
        <p:txBody>
          <a:bodyPr/>
          <a:lstStyle/>
          <a:p>
            <a:pPr algn="ctr"/>
            <a:r>
              <a:rPr lang="en-US" b="1" u="sng" dirty="0">
                <a:latin typeface="Arial" panose="020B0604020202020204" pitchFamily="34" charset="0"/>
                <a:cs typeface="Arial" panose="020B0604020202020204" pitchFamily="34" charset="0"/>
              </a:rPr>
              <a:t>Convening Employers – Four Efforts </a:t>
            </a:r>
          </a:p>
        </p:txBody>
      </p:sp>
      <p:sp>
        <p:nvSpPr>
          <p:cNvPr id="3" name="Content Placeholder 2"/>
          <p:cNvSpPr>
            <a:spLocks noGrp="1"/>
          </p:cNvSpPr>
          <p:nvPr>
            <p:ph idx="1"/>
          </p:nvPr>
        </p:nvSpPr>
        <p:spPr>
          <a:xfrm>
            <a:off x="820571" y="1770865"/>
            <a:ext cx="10723729" cy="4195481"/>
          </a:xfrm>
        </p:spPr>
        <p:txBody>
          <a:bodyPr/>
          <a:lstStyle/>
          <a:p>
            <a:r>
              <a:rPr lang="en-US" dirty="0">
                <a:latin typeface="Arial" panose="020B0604020202020204" pitchFamily="34" charset="0"/>
                <a:cs typeface="Arial" panose="020B0604020202020204" pitchFamily="34" charset="0"/>
              </a:rPr>
              <a:t>“Feet on the Street” – Job Development efforts conducted by </a:t>
            </a:r>
            <a:r>
              <a:rPr lang="en-US" dirty="0" err="1">
                <a:latin typeface="Arial" panose="020B0604020202020204" pitchFamily="34" charset="0"/>
                <a:cs typeface="Arial" panose="020B0604020202020204" pitchFamily="34" charset="0"/>
              </a:rPr>
              <a:t>FEC</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Employer </a:t>
            </a:r>
            <a:r>
              <a:rPr lang="en-US" dirty="0" err="1">
                <a:latin typeface="Arial" panose="020B0604020202020204" pitchFamily="34" charset="0"/>
                <a:cs typeface="Arial" panose="020B0604020202020204" pitchFamily="34" charset="0"/>
              </a:rPr>
              <a:t>convenings</a:t>
            </a:r>
            <a:r>
              <a:rPr lang="en-US" dirty="0">
                <a:latin typeface="Arial" panose="020B0604020202020204" pitchFamily="34" charset="0"/>
                <a:cs typeface="Arial" panose="020B0604020202020204" pitchFamily="34" charset="0"/>
              </a:rPr>
              <a:t> connected through the workforce system with intermediary support</a:t>
            </a:r>
          </a:p>
          <a:p>
            <a:r>
              <a:rPr lang="en-US" dirty="0">
                <a:latin typeface="Arial" panose="020B0604020202020204" pitchFamily="34" charset="0"/>
                <a:cs typeface="Arial" panose="020B0604020202020204" pitchFamily="34" charset="0"/>
              </a:rPr>
              <a:t>Designated employer user groups</a:t>
            </a:r>
          </a:p>
          <a:p>
            <a:r>
              <a:rPr lang="en-US" dirty="0">
                <a:latin typeface="Arial" panose="020B0604020202020204" pitchFamily="34" charset="0"/>
                <a:cs typeface="Arial" panose="020B0604020202020204" pitchFamily="34" charset="0"/>
              </a:rPr>
              <a:t>Partnerships with local governments – city, county &amp; state</a:t>
            </a:r>
          </a:p>
        </p:txBody>
      </p:sp>
      <p:pic>
        <p:nvPicPr>
          <p:cNvPr id="7" name="Picture 6"/>
          <p:cNvPicPr>
            <a:picLocks noChangeAspect="1"/>
          </p:cNvPicPr>
          <p:nvPr/>
        </p:nvPicPr>
        <p:blipFill rotWithShape="1">
          <a:blip r:embed="rId2"/>
          <a:srcRect t="214" r="16437"/>
          <a:stretch/>
        </p:blipFill>
        <p:spPr>
          <a:xfrm>
            <a:off x="5832654" y="3924299"/>
            <a:ext cx="3400246" cy="2281107"/>
          </a:xfrm>
          <a:prstGeom prst="rect">
            <a:avLst/>
          </a:prstGeom>
        </p:spPr>
      </p:pic>
      <p:pic>
        <p:nvPicPr>
          <p:cNvPr id="8" name="Picture 7"/>
          <p:cNvPicPr>
            <a:picLocks noChangeAspect="1"/>
          </p:cNvPicPr>
          <p:nvPr/>
        </p:nvPicPr>
        <p:blipFill rotWithShape="1">
          <a:blip r:embed="rId3"/>
          <a:srcRect t="815" r="-1325" b="4535"/>
          <a:stretch/>
        </p:blipFill>
        <p:spPr>
          <a:xfrm>
            <a:off x="2389072" y="3868606"/>
            <a:ext cx="2776782" cy="2336801"/>
          </a:xfrm>
          <a:prstGeom prst="rect">
            <a:avLst/>
          </a:prstGeom>
        </p:spPr>
      </p:pic>
    </p:spTree>
    <p:extLst>
      <p:ext uri="{BB962C8B-B14F-4D97-AF65-F5344CB8AC3E}">
        <p14:creationId xmlns:p14="http://schemas.microsoft.com/office/powerpoint/2010/main" val="205093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135" y="452791"/>
            <a:ext cx="7994396" cy="1400530"/>
          </a:xfrm>
        </p:spPr>
        <p:txBody>
          <a:bodyPr/>
          <a:lstStyle/>
          <a:p>
            <a:r>
              <a:rPr lang="en-US" b="1" u="sng" dirty="0">
                <a:latin typeface="Arial" panose="020B0604020202020204" pitchFamily="34" charset="0"/>
                <a:cs typeface="Arial" panose="020B0604020202020204" pitchFamily="34" charset="0"/>
              </a:rPr>
              <a:t>Creating Regional Investment</a:t>
            </a:r>
          </a:p>
        </p:txBody>
      </p:sp>
      <p:sp>
        <p:nvSpPr>
          <p:cNvPr id="3" name="Content Placeholder 2"/>
          <p:cNvSpPr>
            <a:spLocks noGrp="1"/>
          </p:cNvSpPr>
          <p:nvPr>
            <p:ph idx="1"/>
          </p:nvPr>
        </p:nvSpPr>
        <p:spPr>
          <a:xfrm>
            <a:off x="1126556" y="1320801"/>
            <a:ext cx="10392344" cy="4395676"/>
          </a:xfrm>
        </p:spPr>
        <p:txBody>
          <a:bodyPr/>
          <a:lstStyle/>
          <a:p>
            <a:pPr algn="ctr"/>
            <a:r>
              <a:rPr lang="en-US" b="1" dirty="0"/>
              <a:t>Office of KC Mayor Sly James – Digital Literacy campaign</a:t>
            </a:r>
          </a:p>
          <a:p>
            <a:pPr algn="ctr"/>
            <a:r>
              <a:rPr lang="en-US" b="1" dirty="0"/>
              <a:t>KC Chamber of Commerce</a:t>
            </a:r>
          </a:p>
          <a:p>
            <a:pPr algn="ctr"/>
            <a:r>
              <a:rPr lang="en-US" b="1" dirty="0"/>
              <a:t>Employer Intermediaries in Information Technology, Advanced Manufacturing &amp; Healthcare support employer outreach - </a:t>
            </a:r>
            <a:r>
              <a:rPr lang="en-US" b="1" dirty="0" err="1"/>
              <a:t>FEC</a:t>
            </a:r>
            <a:r>
              <a:rPr lang="en-US" b="1" dirty="0"/>
              <a:t> convenes </a:t>
            </a:r>
          </a:p>
          <a:p>
            <a:pPr algn="ctr"/>
            <a:r>
              <a:rPr lang="en-US" b="1" dirty="0"/>
              <a:t>Secondary &amp; Post-secondary schools</a:t>
            </a:r>
          </a:p>
          <a:p>
            <a:pPr algn="ctr"/>
            <a:r>
              <a:rPr lang="en-US" b="1" dirty="0"/>
              <a:t>Regional Workforce Partners</a:t>
            </a:r>
          </a:p>
          <a:p>
            <a:pPr algn="ctr"/>
            <a:r>
              <a:rPr lang="en-US" b="1" dirty="0"/>
              <a:t>Committed IT Employers </a:t>
            </a:r>
          </a:p>
          <a:p>
            <a:endParaRPr lang="en-US" dirty="0"/>
          </a:p>
        </p:txBody>
      </p:sp>
      <p:pic>
        <p:nvPicPr>
          <p:cNvPr id="4" name="Picture 3"/>
          <p:cNvPicPr>
            <a:picLocks noChangeAspect="1"/>
          </p:cNvPicPr>
          <p:nvPr/>
        </p:nvPicPr>
        <p:blipFill>
          <a:blip r:embed="rId2"/>
          <a:stretch>
            <a:fillRect/>
          </a:stretch>
        </p:blipFill>
        <p:spPr>
          <a:xfrm>
            <a:off x="3881642" y="4328159"/>
            <a:ext cx="3840480" cy="1920240"/>
          </a:xfrm>
          <a:prstGeom prst="rect">
            <a:avLst/>
          </a:prstGeom>
        </p:spPr>
      </p:pic>
      <p:sp>
        <p:nvSpPr>
          <p:cNvPr id="5" name="TextBox 4"/>
          <p:cNvSpPr txBox="1"/>
          <p:nvPr/>
        </p:nvSpPr>
        <p:spPr>
          <a:xfrm>
            <a:off x="3171603" y="6248399"/>
            <a:ext cx="5038560" cy="41549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Century Gothic" panose="020B0502020202020204"/>
                <a:ea typeface="+mn-ea"/>
                <a:cs typeface="+mn-cs"/>
              </a:rPr>
              <a:t>FEC belongs to the Midwest Urban Strategies Workforce Consortium,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Century Gothic" panose="020B0502020202020204"/>
                <a:ea typeface="+mn-ea"/>
                <a:cs typeface="+mn-cs"/>
              </a:rPr>
              <a:t>here at a press conference led by the Mayor of Milwaukee, WI in July 2017 </a:t>
            </a:r>
          </a:p>
        </p:txBody>
      </p:sp>
      <p:pic>
        <p:nvPicPr>
          <p:cNvPr id="6" name="Picture 5"/>
          <p:cNvPicPr>
            <a:picLocks noChangeAspect="1"/>
          </p:cNvPicPr>
          <p:nvPr/>
        </p:nvPicPr>
        <p:blipFill>
          <a:blip r:embed="rId3"/>
          <a:stretch>
            <a:fillRect/>
          </a:stretch>
        </p:blipFill>
        <p:spPr>
          <a:xfrm>
            <a:off x="929703" y="4984956"/>
            <a:ext cx="1755648" cy="1463040"/>
          </a:xfrm>
          <a:prstGeom prst="rect">
            <a:avLst/>
          </a:prstGeom>
        </p:spPr>
      </p:pic>
      <p:pic>
        <p:nvPicPr>
          <p:cNvPr id="7" name="Picture 6"/>
          <p:cNvPicPr>
            <a:picLocks noChangeAspect="1"/>
          </p:cNvPicPr>
          <p:nvPr/>
        </p:nvPicPr>
        <p:blipFill>
          <a:blip r:embed="rId4"/>
          <a:stretch>
            <a:fillRect/>
          </a:stretch>
        </p:blipFill>
        <p:spPr>
          <a:xfrm>
            <a:off x="8918414" y="5076396"/>
            <a:ext cx="2114234" cy="1371600"/>
          </a:xfrm>
          <a:prstGeom prst="rect">
            <a:avLst/>
          </a:prstGeom>
        </p:spPr>
      </p:pic>
    </p:spTree>
    <p:extLst>
      <p:ext uri="{BB962C8B-B14F-4D97-AF65-F5344CB8AC3E}">
        <p14:creationId xmlns:p14="http://schemas.microsoft.com/office/powerpoint/2010/main" val="32122190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7136A6-91B0-4DD6-BC67-0ECD09BC5250}"/>
              </a:ext>
            </a:extLst>
          </p:cNvPr>
          <p:cNvSpPr>
            <a:spLocks noGrp="1"/>
          </p:cNvSpPr>
          <p:nvPr>
            <p:ph type="ctrTitle"/>
          </p:nvPr>
        </p:nvSpPr>
        <p:spPr>
          <a:xfrm>
            <a:off x="1524000" y="1467126"/>
            <a:ext cx="9144000" cy="2387600"/>
          </a:xfrm>
        </p:spPr>
        <p:txBody>
          <a:bodyPr>
            <a:normAutofit/>
          </a:bodyPr>
          <a:lstStyle/>
          <a:p>
            <a:r>
              <a:rPr lang="en-US" sz="6000" dirty="0"/>
              <a:t>Thank you!</a:t>
            </a:r>
          </a:p>
        </p:txBody>
      </p:sp>
      <p:sp>
        <p:nvSpPr>
          <p:cNvPr id="4" name="Subtitle 3">
            <a:extLst>
              <a:ext uri="{FF2B5EF4-FFF2-40B4-BE49-F238E27FC236}">
                <a16:creationId xmlns:a16="http://schemas.microsoft.com/office/drawing/2014/main" id="{D27995B3-1453-49ED-8DDB-6901630BE11B}"/>
              </a:ext>
            </a:extLst>
          </p:cNvPr>
          <p:cNvSpPr>
            <a:spLocks noGrp="1"/>
          </p:cNvSpPr>
          <p:nvPr>
            <p:ph type="subTitle" idx="1"/>
          </p:nvPr>
        </p:nvSpPr>
        <p:spPr>
          <a:xfrm>
            <a:off x="1524000" y="4176356"/>
            <a:ext cx="9144000" cy="1655762"/>
          </a:xfrm>
        </p:spPr>
        <p:txBody>
          <a:bodyPr/>
          <a:lstStyle/>
          <a:p>
            <a:r>
              <a:rPr lang="en-US" dirty="0"/>
              <a:t>Lynn Bajorek, Senior Consultant</a:t>
            </a:r>
          </a:p>
          <a:p>
            <a:r>
              <a:rPr lang="en-US" dirty="0"/>
              <a:t>Maher &amp; Maher</a:t>
            </a:r>
          </a:p>
          <a:p>
            <a:r>
              <a:rPr lang="en-US" dirty="0"/>
              <a:t>517-899-0085; lbajorek@mahernet.com</a:t>
            </a:r>
          </a:p>
        </p:txBody>
      </p:sp>
    </p:spTree>
    <p:extLst>
      <p:ext uri="{BB962C8B-B14F-4D97-AF65-F5344CB8AC3E}">
        <p14:creationId xmlns:p14="http://schemas.microsoft.com/office/powerpoint/2010/main" val="4195535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Getting to know you</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19600" y="1066800"/>
            <a:ext cx="3417570" cy="5142526"/>
          </a:xfrm>
          <a:prstGeom prst="rect">
            <a:avLst/>
          </a:prstGeom>
        </p:spPr>
      </p:pic>
      <p:sp>
        <p:nvSpPr>
          <p:cNvPr id="5" name="Slide Number Placeholder 4"/>
          <p:cNvSpPr>
            <a:spLocks noGrp="1"/>
          </p:cNvSpPr>
          <p:nvPr>
            <p:ph type="sldNum" sz="quarter" idx="12"/>
          </p:nvPr>
        </p:nvSpPr>
        <p:spPr/>
        <p:txBody>
          <a:bodyPr/>
          <a:lstStyle/>
          <a:p>
            <a:r>
              <a:rPr lang="en-US" dirty="0"/>
              <a:t> </a:t>
            </a:r>
            <a:fld id="{C1E75B9B-FDBA-4BAE-88A1-6B5CD0E77A91}" type="slidenum">
              <a:rPr lang="en-US" smtClean="0"/>
              <a:pPr/>
              <a:t>4</a:t>
            </a:fld>
            <a:endParaRPr lang="en-US" dirty="0"/>
          </a:p>
        </p:txBody>
      </p:sp>
    </p:spTree>
    <p:extLst>
      <p:ext uri="{BB962C8B-B14F-4D97-AF65-F5344CB8AC3E}">
        <p14:creationId xmlns:p14="http://schemas.microsoft.com/office/powerpoint/2010/main" val="476582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vision…common goals</a:t>
            </a:r>
          </a:p>
        </p:txBody>
      </p:sp>
      <p:sp>
        <p:nvSpPr>
          <p:cNvPr id="3" name="Slide Number Placeholder 2"/>
          <p:cNvSpPr>
            <a:spLocks noGrp="1"/>
          </p:cNvSpPr>
          <p:nvPr>
            <p:ph type="sldNum" sz="quarter" idx="4"/>
          </p:nvPr>
        </p:nvSpPr>
        <p:spPr/>
        <p:txBody>
          <a:bodyPr/>
          <a:lstStyle/>
          <a:p>
            <a:fld id="{C1E75B9B-FDBA-4BAE-88A1-6B5CD0E77A91}" type="slidenum">
              <a:rPr lang="en-US" smtClean="0"/>
              <a:t>5</a:t>
            </a:fld>
            <a:endParaRPr lang="en-US" dirty="0"/>
          </a:p>
        </p:txBody>
      </p:sp>
      <p:grpSp>
        <p:nvGrpSpPr>
          <p:cNvPr id="33" name="Group 32"/>
          <p:cNvGrpSpPr/>
          <p:nvPr/>
        </p:nvGrpSpPr>
        <p:grpSpPr>
          <a:xfrm>
            <a:off x="1524001" y="881515"/>
            <a:ext cx="9102045" cy="4959264"/>
            <a:chOff x="-13736" y="1149436"/>
            <a:chExt cx="9102045" cy="4959264"/>
          </a:xfrm>
        </p:grpSpPr>
        <p:grpSp>
          <p:nvGrpSpPr>
            <p:cNvPr id="6" name="Group 5"/>
            <p:cNvGrpSpPr/>
            <p:nvPr/>
          </p:nvGrpSpPr>
          <p:grpSpPr>
            <a:xfrm>
              <a:off x="57150" y="1457325"/>
              <a:ext cx="9020172" cy="4651375"/>
              <a:chOff x="57150" y="1447671"/>
              <a:chExt cx="9020172" cy="4462805"/>
            </a:xfrm>
          </p:grpSpPr>
          <p:grpSp>
            <p:nvGrpSpPr>
              <p:cNvPr id="7" name="Group 6"/>
              <p:cNvGrpSpPr/>
              <p:nvPr>
                <p:custDataLst>
                  <p:tags r:id="rId1"/>
                </p:custDataLst>
              </p:nvPr>
            </p:nvGrpSpPr>
            <p:grpSpPr>
              <a:xfrm>
                <a:off x="57150" y="1447671"/>
                <a:ext cx="2200274" cy="4462803"/>
                <a:chOff x="490720" y="1280455"/>
                <a:chExt cx="1935768" cy="4173403"/>
              </a:xfrm>
            </p:grpSpPr>
            <p:sp>
              <p:nvSpPr>
                <p:cNvPr id="19" name="Freeform 18"/>
                <p:cNvSpPr/>
                <p:nvPr>
                  <p:custDataLst>
                    <p:tags r:id="rId13"/>
                  </p:custDataLst>
                </p:nvPr>
              </p:nvSpPr>
              <p:spPr>
                <a:xfrm>
                  <a:off x="490720" y="1280455"/>
                  <a:ext cx="1935768" cy="4173403"/>
                </a:xfrm>
                <a:custGeom>
                  <a:avLst/>
                  <a:gdLst>
                    <a:gd name="connsiteX0" fmla="*/ 0 w 2011188"/>
                    <a:gd name="connsiteY0" fmla="*/ 201119 h 5059363"/>
                    <a:gd name="connsiteX1" fmla="*/ 201119 w 2011188"/>
                    <a:gd name="connsiteY1" fmla="*/ 0 h 5059363"/>
                    <a:gd name="connsiteX2" fmla="*/ 1810069 w 2011188"/>
                    <a:gd name="connsiteY2" fmla="*/ 0 h 5059363"/>
                    <a:gd name="connsiteX3" fmla="*/ 2011188 w 2011188"/>
                    <a:gd name="connsiteY3" fmla="*/ 201119 h 5059363"/>
                    <a:gd name="connsiteX4" fmla="*/ 2011188 w 2011188"/>
                    <a:gd name="connsiteY4" fmla="*/ 4858244 h 5059363"/>
                    <a:gd name="connsiteX5" fmla="*/ 1810069 w 2011188"/>
                    <a:gd name="connsiteY5" fmla="*/ 5059363 h 5059363"/>
                    <a:gd name="connsiteX6" fmla="*/ 201119 w 2011188"/>
                    <a:gd name="connsiteY6" fmla="*/ 5059363 h 5059363"/>
                    <a:gd name="connsiteX7" fmla="*/ 0 w 2011188"/>
                    <a:gd name="connsiteY7" fmla="*/ 4858244 h 5059363"/>
                    <a:gd name="connsiteX8" fmla="*/ 0 w 2011188"/>
                    <a:gd name="connsiteY8" fmla="*/ 201119 h 505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1188" h="5059363">
                      <a:moveTo>
                        <a:pt x="0" y="201119"/>
                      </a:moveTo>
                      <a:cubicBezTo>
                        <a:pt x="0" y="90044"/>
                        <a:pt x="90044" y="0"/>
                        <a:pt x="201119" y="0"/>
                      </a:cubicBezTo>
                      <a:lnTo>
                        <a:pt x="1810069" y="0"/>
                      </a:lnTo>
                      <a:cubicBezTo>
                        <a:pt x="1921144" y="0"/>
                        <a:pt x="2011188" y="90044"/>
                        <a:pt x="2011188" y="201119"/>
                      </a:cubicBezTo>
                      <a:lnTo>
                        <a:pt x="2011188" y="4858244"/>
                      </a:lnTo>
                      <a:cubicBezTo>
                        <a:pt x="2011188" y="4969319"/>
                        <a:pt x="1921144" y="5059363"/>
                        <a:pt x="1810069" y="5059363"/>
                      </a:cubicBezTo>
                      <a:lnTo>
                        <a:pt x="201119" y="5059363"/>
                      </a:lnTo>
                      <a:cubicBezTo>
                        <a:pt x="90044" y="5059363"/>
                        <a:pt x="0" y="4969319"/>
                        <a:pt x="0" y="4858244"/>
                      </a:cubicBezTo>
                      <a:lnTo>
                        <a:pt x="0" y="201119"/>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63576" tIns="1828800" rIns="163576" bIns="1175449" numCol="1" spcCol="1270" anchor="ctr" anchorCtr="0">
                  <a:noAutofit/>
                </a:bodyPr>
                <a:lstStyle/>
                <a:p>
                  <a:pPr algn="ctr" defTabSz="1022350">
                    <a:lnSpc>
                      <a:spcPct val="90000"/>
                    </a:lnSpc>
                    <a:spcBef>
                      <a:spcPct val="0"/>
                    </a:spcBef>
                    <a:spcAft>
                      <a:spcPct val="35000"/>
                    </a:spcAft>
                  </a:pPr>
                  <a:r>
                    <a:rPr lang="en-US" sz="2300" dirty="0">
                      <a:solidFill>
                        <a:schemeClr val="bg1"/>
                      </a:solidFill>
                      <a:effectLst>
                        <a:glow rad="228600">
                          <a:schemeClr val="bg1">
                            <a:alpha val="40000"/>
                          </a:schemeClr>
                        </a:glow>
                      </a:effectLst>
                    </a:rPr>
                    <a:t>Educational Systems</a:t>
                  </a:r>
                </a:p>
              </p:txBody>
            </p:sp>
            <p:sp>
              <p:nvSpPr>
                <p:cNvPr id="20" name="Oval 19"/>
                <p:cNvSpPr/>
                <p:nvPr>
                  <p:custDataLst>
                    <p:tags r:id="rId14"/>
                  </p:custDataLst>
                </p:nvPr>
              </p:nvSpPr>
              <p:spPr>
                <a:xfrm>
                  <a:off x="622329" y="1370361"/>
                  <a:ext cx="1684767" cy="1684767"/>
                </a:xfrm>
                <a:prstGeom prst="ellipse">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grpSp>
          <p:grpSp>
            <p:nvGrpSpPr>
              <p:cNvPr id="8" name="Group 7"/>
              <p:cNvGrpSpPr/>
              <p:nvPr>
                <p:custDataLst>
                  <p:tags r:id="rId2"/>
                </p:custDataLst>
              </p:nvPr>
            </p:nvGrpSpPr>
            <p:grpSpPr>
              <a:xfrm>
                <a:off x="2400300" y="1447671"/>
                <a:ext cx="2126933" cy="4462803"/>
                <a:chOff x="2565319" y="1280455"/>
                <a:chExt cx="1935768" cy="4173403"/>
              </a:xfrm>
            </p:grpSpPr>
            <p:sp>
              <p:nvSpPr>
                <p:cNvPr id="17" name="Freeform 16"/>
                <p:cNvSpPr/>
                <p:nvPr>
                  <p:custDataLst>
                    <p:tags r:id="rId11"/>
                  </p:custDataLst>
                </p:nvPr>
              </p:nvSpPr>
              <p:spPr>
                <a:xfrm>
                  <a:off x="2565319" y="1280455"/>
                  <a:ext cx="1935768" cy="4173403"/>
                </a:xfrm>
                <a:custGeom>
                  <a:avLst/>
                  <a:gdLst>
                    <a:gd name="connsiteX0" fmla="*/ 0 w 2011188"/>
                    <a:gd name="connsiteY0" fmla="*/ 201119 h 5059363"/>
                    <a:gd name="connsiteX1" fmla="*/ 201119 w 2011188"/>
                    <a:gd name="connsiteY1" fmla="*/ 0 h 5059363"/>
                    <a:gd name="connsiteX2" fmla="*/ 1810069 w 2011188"/>
                    <a:gd name="connsiteY2" fmla="*/ 0 h 5059363"/>
                    <a:gd name="connsiteX3" fmla="*/ 2011188 w 2011188"/>
                    <a:gd name="connsiteY3" fmla="*/ 201119 h 5059363"/>
                    <a:gd name="connsiteX4" fmla="*/ 2011188 w 2011188"/>
                    <a:gd name="connsiteY4" fmla="*/ 4858244 h 5059363"/>
                    <a:gd name="connsiteX5" fmla="*/ 1810069 w 2011188"/>
                    <a:gd name="connsiteY5" fmla="*/ 5059363 h 5059363"/>
                    <a:gd name="connsiteX6" fmla="*/ 201119 w 2011188"/>
                    <a:gd name="connsiteY6" fmla="*/ 5059363 h 5059363"/>
                    <a:gd name="connsiteX7" fmla="*/ 0 w 2011188"/>
                    <a:gd name="connsiteY7" fmla="*/ 4858244 h 5059363"/>
                    <a:gd name="connsiteX8" fmla="*/ 0 w 2011188"/>
                    <a:gd name="connsiteY8" fmla="*/ 201119 h 505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1188" h="5059363">
                      <a:moveTo>
                        <a:pt x="0" y="201119"/>
                      </a:moveTo>
                      <a:cubicBezTo>
                        <a:pt x="0" y="90044"/>
                        <a:pt x="90044" y="0"/>
                        <a:pt x="201119" y="0"/>
                      </a:cubicBezTo>
                      <a:lnTo>
                        <a:pt x="1810069" y="0"/>
                      </a:lnTo>
                      <a:cubicBezTo>
                        <a:pt x="1921144" y="0"/>
                        <a:pt x="2011188" y="90044"/>
                        <a:pt x="2011188" y="201119"/>
                      </a:cubicBezTo>
                      <a:lnTo>
                        <a:pt x="2011188" y="4858244"/>
                      </a:lnTo>
                      <a:cubicBezTo>
                        <a:pt x="2011188" y="4969319"/>
                        <a:pt x="1921144" y="5059363"/>
                        <a:pt x="1810069" y="5059363"/>
                      </a:cubicBezTo>
                      <a:lnTo>
                        <a:pt x="201119" y="5059363"/>
                      </a:lnTo>
                      <a:cubicBezTo>
                        <a:pt x="90044" y="5059363"/>
                        <a:pt x="0" y="4969319"/>
                        <a:pt x="0" y="4858244"/>
                      </a:cubicBezTo>
                      <a:lnTo>
                        <a:pt x="0" y="201119"/>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63576" tIns="1828800" rIns="163576" bIns="1175449" numCol="1" spcCol="1270" anchor="ctr" anchorCtr="0">
                  <a:noAutofit/>
                </a:bodyPr>
                <a:lstStyle/>
                <a:p>
                  <a:pPr algn="ctr" defTabSz="1022350">
                    <a:lnSpc>
                      <a:spcPct val="90000"/>
                    </a:lnSpc>
                    <a:spcBef>
                      <a:spcPct val="0"/>
                    </a:spcBef>
                    <a:spcAft>
                      <a:spcPct val="35000"/>
                    </a:spcAft>
                  </a:pPr>
                  <a:r>
                    <a:rPr lang="en-US" sz="2300" dirty="0">
                      <a:solidFill>
                        <a:schemeClr val="bg1"/>
                      </a:solidFill>
                      <a:effectLst>
                        <a:glow rad="228600">
                          <a:schemeClr val="bg1">
                            <a:alpha val="40000"/>
                          </a:schemeClr>
                        </a:glow>
                      </a:effectLst>
                    </a:rPr>
                    <a:t>Economic Development</a:t>
                  </a:r>
                </a:p>
              </p:txBody>
            </p:sp>
            <p:sp>
              <p:nvSpPr>
                <p:cNvPr id="18" name="Oval 17"/>
                <p:cNvSpPr/>
                <p:nvPr>
                  <p:custDataLst>
                    <p:tags r:id="rId12"/>
                  </p:custDataLst>
                </p:nvPr>
              </p:nvSpPr>
              <p:spPr>
                <a:xfrm>
                  <a:off x="2693853" y="1370361"/>
                  <a:ext cx="1684767" cy="1684767"/>
                </a:xfrm>
                <a:prstGeom prst="ellipse">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grpSp>
          <p:sp>
            <p:nvSpPr>
              <p:cNvPr id="9" name="Freeform 8"/>
              <p:cNvSpPr/>
              <p:nvPr>
                <p:custDataLst>
                  <p:tags r:id="rId3"/>
                </p:custDataLst>
              </p:nvPr>
            </p:nvSpPr>
            <p:spPr>
              <a:xfrm>
                <a:off x="4667250" y="1447671"/>
                <a:ext cx="2053590" cy="4462805"/>
              </a:xfrm>
              <a:custGeom>
                <a:avLst/>
                <a:gdLst>
                  <a:gd name="connsiteX0" fmla="*/ 0 w 2011188"/>
                  <a:gd name="connsiteY0" fmla="*/ 201119 h 5059363"/>
                  <a:gd name="connsiteX1" fmla="*/ 201119 w 2011188"/>
                  <a:gd name="connsiteY1" fmla="*/ 0 h 5059363"/>
                  <a:gd name="connsiteX2" fmla="*/ 1810069 w 2011188"/>
                  <a:gd name="connsiteY2" fmla="*/ 0 h 5059363"/>
                  <a:gd name="connsiteX3" fmla="*/ 2011188 w 2011188"/>
                  <a:gd name="connsiteY3" fmla="*/ 201119 h 5059363"/>
                  <a:gd name="connsiteX4" fmla="*/ 2011188 w 2011188"/>
                  <a:gd name="connsiteY4" fmla="*/ 4858244 h 5059363"/>
                  <a:gd name="connsiteX5" fmla="*/ 1810069 w 2011188"/>
                  <a:gd name="connsiteY5" fmla="*/ 5059363 h 5059363"/>
                  <a:gd name="connsiteX6" fmla="*/ 201119 w 2011188"/>
                  <a:gd name="connsiteY6" fmla="*/ 5059363 h 5059363"/>
                  <a:gd name="connsiteX7" fmla="*/ 0 w 2011188"/>
                  <a:gd name="connsiteY7" fmla="*/ 4858244 h 5059363"/>
                  <a:gd name="connsiteX8" fmla="*/ 0 w 2011188"/>
                  <a:gd name="connsiteY8" fmla="*/ 201119 h 505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1188" h="5059363">
                    <a:moveTo>
                      <a:pt x="0" y="201119"/>
                    </a:moveTo>
                    <a:cubicBezTo>
                      <a:pt x="0" y="90044"/>
                      <a:pt x="90044" y="0"/>
                      <a:pt x="201119" y="0"/>
                    </a:cubicBezTo>
                    <a:lnTo>
                      <a:pt x="1810069" y="0"/>
                    </a:lnTo>
                    <a:cubicBezTo>
                      <a:pt x="1921144" y="0"/>
                      <a:pt x="2011188" y="90044"/>
                      <a:pt x="2011188" y="201119"/>
                    </a:cubicBezTo>
                    <a:lnTo>
                      <a:pt x="2011188" y="4858244"/>
                    </a:lnTo>
                    <a:cubicBezTo>
                      <a:pt x="2011188" y="4969319"/>
                      <a:pt x="1921144" y="5059363"/>
                      <a:pt x="1810069" y="5059363"/>
                    </a:cubicBezTo>
                    <a:lnTo>
                      <a:pt x="201119" y="5059363"/>
                    </a:lnTo>
                    <a:cubicBezTo>
                      <a:pt x="90044" y="5059363"/>
                      <a:pt x="0" y="4969319"/>
                      <a:pt x="0" y="4858244"/>
                    </a:cubicBezTo>
                    <a:lnTo>
                      <a:pt x="0" y="201119"/>
                    </a:lnTo>
                    <a:close/>
                  </a:path>
                </a:pathLst>
              </a:custGeom>
              <a:solidFill>
                <a:srgbClr val="0070C0"/>
              </a:solidFill>
              <a:ln>
                <a:solidFill>
                  <a:srgbClr val="6991CA"/>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63576" tIns="1828800" rIns="163576" bIns="1175449" numCol="1" spcCol="1270" anchor="ctr" anchorCtr="0">
                <a:noAutofit/>
              </a:bodyPr>
              <a:lstStyle/>
              <a:p>
                <a:pPr algn="ctr" defTabSz="1022350">
                  <a:lnSpc>
                    <a:spcPct val="90000"/>
                  </a:lnSpc>
                  <a:spcBef>
                    <a:spcPct val="0"/>
                  </a:spcBef>
                  <a:spcAft>
                    <a:spcPct val="35000"/>
                  </a:spcAft>
                </a:pPr>
                <a:r>
                  <a:rPr lang="en-US" sz="2300" dirty="0">
                    <a:solidFill>
                      <a:schemeClr val="bg1"/>
                    </a:solidFill>
                    <a:effectLst>
                      <a:glow rad="228600">
                        <a:schemeClr val="accent5">
                          <a:satMod val="175000"/>
                          <a:alpha val="40000"/>
                        </a:schemeClr>
                      </a:glow>
                    </a:effectLst>
                  </a:rPr>
                  <a:t>Workforce System</a:t>
                </a:r>
              </a:p>
            </p:txBody>
          </p:sp>
          <p:sp>
            <p:nvSpPr>
              <p:cNvPr id="10" name="Oval 9"/>
              <p:cNvSpPr/>
              <p:nvPr>
                <p:custDataLst>
                  <p:tags r:id="rId4"/>
                </p:custDataLst>
              </p:nvPr>
            </p:nvSpPr>
            <p:spPr>
              <a:xfrm>
                <a:off x="4724400" y="1522761"/>
                <a:ext cx="1885950" cy="1801596"/>
              </a:xfrm>
              <a:prstGeom prst="ellipse">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grpSp>
            <p:nvGrpSpPr>
              <p:cNvPr id="11" name="Group 10"/>
              <p:cNvGrpSpPr/>
              <p:nvPr>
                <p:custDataLst>
                  <p:tags r:id="rId5"/>
                </p:custDataLst>
              </p:nvPr>
            </p:nvGrpSpPr>
            <p:grpSpPr>
              <a:xfrm>
                <a:off x="6877048" y="1447671"/>
                <a:ext cx="2200274" cy="4462803"/>
                <a:chOff x="6707212" y="1280455"/>
                <a:chExt cx="1935768" cy="4173403"/>
              </a:xfrm>
            </p:grpSpPr>
            <p:sp>
              <p:nvSpPr>
                <p:cNvPr id="15" name="Freeform 14"/>
                <p:cNvSpPr/>
                <p:nvPr>
                  <p:custDataLst>
                    <p:tags r:id="rId9"/>
                  </p:custDataLst>
                </p:nvPr>
              </p:nvSpPr>
              <p:spPr>
                <a:xfrm>
                  <a:off x="6707212" y="1280455"/>
                  <a:ext cx="1935768" cy="4173403"/>
                </a:xfrm>
                <a:custGeom>
                  <a:avLst/>
                  <a:gdLst>
                    <a:gd name="connsiteX0" fmla="*/ 0 w 2011188"/>
                    <a:gd name="connsiteY0" fmla="*/ 201119 h 5059363"/>
                    <a:gd name="connsiteX1" fmla="*/ 201119 w 2011188"/>
                    <a:gd name="connsiteY1" fmla="*/ 0 h 5059363"/>
                    <a:gd name="connsiteX2" fmla="*/ 1810069 w 2011188"/>
                    <a:gd name="connsiteY2" fmla="*/ 0 h 5059363"/>
                    <a:gd name="connsiteX3" fmla="*/ 2011188 w 2011188"/>
                    <a:gd name="connsiteY3" fmla="*/ 201119 h 5059363"/>
                    <a:gd name="connsiteX4" fmla="*/ 2011188 w 2011188"/>
                    <a:gd name="connsiteY4" fmla="*/ 4858244 h 5059363"/>
                    <a:gd name="connsiteX5" fmla="*/ 1810069 w 2011188"/>
                    <a:gd name="connsiteY5" fmla="*/ 5059363 h 5059363"/>
                    <a:gd name="connsiteX6" fmla="*/ 201119 w 2011188"/>
                    <a:gd name="connsiteY6" fmla="*/ 5059363 h 5059363"/>
                    <a:gd name="connsiteX7" fmla="*/ 0 w 2011188"/>
                    <a:gd name="connsiteY7" fmla="*/ 4858244 h 5059363"/>
                    <a:gd name="connsiteX8" fmla="*/ 0 w 2011188"/>
                    <a:gd name="connsiteY8" fmla="*/ 201119 h 505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1188" h="5059363">
                      <a:moveTo>
                        <a:pt x="0" y="201119"/>
                      </a:moveTo>
                      <a:cubicBezTo>
                        <a:pt x="0" y="90044"/>
                        <a:pt x="90044" y="0"/>
                        <a:pt x="201119" y="0"/>
                      </a:cubicBezTo>
                      <a:lnTo>
                        <a:pt x="1810069" y="0"/>
                      </a:lnTo>
                      <a:cubicBezTo>
                        <a:pt x="1921144" y="0"/>
                        <a:pt x="2011188" y="90044"/>
                        <a:pt x="2011188" y="201119"/>
                      </a:cubicBezTo>
                      <a:lnTo>
                        <a:pt x="2011188" y="4858244"/>
                      </a:lnTo>
                      <a:cubicBezTo>
                        <a:pt x="2011188" y="4969319"/>
                        <a:pt x="1921144" y="5059363"/>
                        <a:pt x="1810069" y="5059363"/>
                      </a:cubicBezTo>
                      <a:lnTo>
                        <a:pt x="201119" y="5059363"/>
                      </a:lnTo>
                      <a:cubicBezTo>
                        <a:pt x="90044" y="5059363"/>
                        <a:pt x="0" y="4969319"/>
                        <a:pt x="0" y="4858244"/>
                      </a:cubicBezTo>
                      <a:lnTo>
                        <a:pt x="0" y="201119"/>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63576" tIns="1828800" rIns="163576" bIns="1175449" numCol="1" spcCol="1270" anchor="ctr" anchorCtr="0">
                  <a:noAutofit/>
                </a:bodyPr>
                <a:lstStyle/>
                <a:p>
                  <a:pPr algn="ctr" defTabSz="1022350">
                    <a:lnSpc>
                      <a:spcPct val="90000"/>
                    </a:lnSpc>
                    <a:spcBef>
                      <a:spcPct val="0"/>
                    </a:spcBef>
                    <a:spcAft>
                      <a:spcPct val="35000"/>
                    </a:spcAft>
                  </a:pPr>
                  <a:r>
                    <a:rPr lang="en-US" sz="2300" dirty="0">
                      <a:solidFill>
                        <a:schemeClr val="bg1"/>
                      </a:solidFill>
                      <a:effectLst>
                        <a:glow rad="228600">
                          <a:schemeClr val="bg1">
                            <a:alpha val="40000"/>
                          </a:schemeClr>
                        </a:glow>
                      </a:effectLst>
                    </a:rPr>
                    <a:t>Targeted Growth Sectors</a:t>
                  </a:r>
                </a:p>
              </p:txBody>
            </p:sp>
            <p:sp>
              <p:nvSpPr>
                <p:cNvPr id="16" name="Oval 15"/>
                <p:cNvSpPr/>
                <p:nvPr>
                  <p:custDataLst>
                    <p:tags r:id="rId10"/>
                  </p:custDataLst>
                </p:nvPr>
              </p:nvSpPr>
              <p:spPr>
                <a:xfrm>
                  <a:off x="6836902" y="1370361"/>
                  <a:ext cx="1684767" cy="1684767"/>
                </a:xfrm>
                <a:prstGeom prst="ellipse">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grpSp>
          <p:grpSp>
            <p:nvGrpSpPr>
              <p:cNvPr id="12" name="Group 11"/>
              <p:cNvGrpSpPr/>
              <p:nvPr>
                <p:custDataLst>
                  <p:tags r:id="rId6"/>
                </p:custDataLst>
              </p:nvPr>
            </p:nvGrpSpPr>
            <p:grpSpPr>
              <a:xfrm>
                <a:off x="104008" y="4625955"/>
                <a:ext cx="8954438" cy="811530"/>
                <a:chOff x="838171" y="4342129"/>
                <a:chExt cx="7571232" cy="758904"/>
              </a:xfrm>
            </p:grpSpPr>
            <p:sp>
              <p:nvSpPr>
                <p:cNvPr id="13" name="Left-Right Arrow 12"/>
                <p:cNvSpPr/>
                <p:nvPr>
                  <p:custDataLst>
                    <p:tags r:id="rId7"/>
                  </p:custDataLst>
                </p:nvPr>
              </p:nvSpPr>
              <p:spPr>
                <a:xfrm>
                  <a:off x="838171" y="4342129"/>
                  <a:ext cx="7571232" cy="758904"/>
                </a:xfrm>
                <a:prstGeom prst="leftRightArrow">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0">
                  <a:schemeClr val="lt1">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4" name="TextBox 13"/>
                <p:cNvSpPr txBox="1"/>
                <p:nvPr>
                  <p:custDataLst>
                    <p:tags r:id="rId8"/>
                  </p:custDataLst>
                </p:nvPr>
              </p:nvSpPr>
              <p:spPr>
                <a:xfrm>
                  <a:off x="1083114" y="4544665"/>
                  <a:ext cx="7130172" cy="358995"/>
                </a:xfrm>
                <a:prstGeom prst="rect">
                  <a:avLst/>
                </a:prstGeom>
                <a:noFill/>
              </p:spPr>
              <p:txBody>
                <a:bodyPr wrap="square" rtlCol="0">
                  <a:spAutoFit/>
                </a:bodyPr>
                <a:lstStyle/>
                <a:p>
                  <a:pPr algn="ctr"/>
                  <a:r>
                    <a:rPr lang="en-US" sz="2000" b="1" dirty="0">
                      <a:solidFill>
                        <a:schemeClr val="accent1"/>
                      </a:solidFill>
                      <a:latin typeface="+mj-lt"/>
                    </a:rPr>
                    <a:t>The Talent Pipeline – workforce as an asset for regional prosperity</a:t>
                  </a:r>
                </a:p>
              </p:txBody>
            </p:sp>
          </p:grpSp>
        </p:grpSp>
        <p:pic>
          <p:nvPicPr>
            <p:cNvPr id="23" name="Picture 22"/>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6802498" y="1284479"/>
              <a:ext cx="2285811" cy="2285811"/>
            </a:xfrm>
            <a:prstGeom prst="rect">
              <a:avLst/>
            </a:prstGeom>
          </p:spPr>
        </p:pic>
        <p:pic>
          <p:nvPicPr>
            <p:cNvPr id="24" name="Picture 23"/>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300650" y="1233815"/>
              <a:ext cx="2239546" cy="2239546"/>
            </a:xfrm>
            <a:prstGeom prst="rect">
              <a:avLst/>
            </a:prstGeom>
          </p:spPr>
        </p:pic>
        <p:pic>
          <p:nvPicPr>
            <p:cNvPr id="30" name="Picture 29"/>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13736" y="1149436"/>
              <a:ext cx="2285811" cy="2285811"/>
            </a:xfrm>
            <a:prstGeom prst="rect">
              <a:avLst/>
            </a:prstGeom>
          </p:spPr>
        </p:pic>
        <p:pic>
          <p:nvPicPr>
            <p:cNvPr id="31" name="Picture 30"/>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730173" y="1460457"/>
              <a:ext cx="1893264" cy="1893262"/>
            </a:xfrm>
            <a:prstGeom prst="rect">
              <a:avLst/>
            </a:prstGeom>
          </p:spPr>
        </p:pic>
      </p:grpSp>
    </p:spTree>
    <p:extLst>
      <p:ext uri="{BB962C8B-B14F-4D97-AF65-F5344CB8AC3E}">
        <p14:creationId xmlns:p14="http://schemas.microsoft.com/office/powerpoint/2010/main" val="507543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nvPr>
        </p:nvGraphicFramePr>
        <p:xfrm>
          <a:off x="1722966" y="1646238"/>
          <a:ext cx="8561960" cy="4040177"/>
        </p:xfrm>
        <a:graphic>
          <a:graphicData uri="http://schemas.openxmlformats.org/drawingml/2006/table">
            <a:tbl>
              <a:tblPr firstRow="1" bandRow="1">
                <a:tableStyleId>{2D5ABB26-0587-4C30-8999-92F81FD0307C}</a:tableStyleId>
              </a:tblPr>
              <a:tblGrid>
                <a:gridCol w="3634794">
                  <a:extLst>
                    <a:ext uri="{9D8B030D-6E8A-4147-A177-3AD203B41FA5}">
                      <a16:colId xmlns:a16="http://schemas.microsoft.com/office/drawing/2014/main" val="20000"/>
                    </a:ext>
                  </a:extLst>
                </a:gridCol>
                <a:gridCol w="807732">
                  <a:extLst>
                    <a:ext uri="{9D8B030D-6E8A-4147-A177-3AD203B41FA5}">
                      <a16:colId xmlns:a16="http://schemas.microsoft.com/office/drawing/2014/main" val="20001"/>
                    </a:ext>
                  </a:extLst>
                </a:gridCol>
                <a:gridCol w="4119434">
                  <a:extLst>
                    <a:ext uri="{9D8B030D-6E8A-4147-A177-3AD203B41FA5}">
                      <a16:colId xmlns:a16="http://schemas.microsoft.com/office/drawing/2014/main" val="20002"/>
                    </a:ext>
                  </a:extLst>
                </a:gridCol>
              </a:tblGrid>
              <a:tr h="1078992">
                <a:tc>
                  <a:txBody>
                    <a:bodyPr/>
                    <a:lstStyle/>
                    <a:p>
                      <a:pPr algn="r">
                        <a:spcAft>
                          <a:spcPts val="600"/>
                        </a:spcAft>
                        <a:buClr>
                          <a:srgbClr val="B71234"/>
                        </a:buClr>
                        <a:buFont typeface="Arial" charset="0"/>
                        <a:buNone/>
                      </a:pPr>
                      <a:r>
                        <a:rPr lang="en-US" sz="1800" dirty="0">
                          <a:solidFill>
                            <a:srgbClr val="595959"/>
                          </a:solidFill>
                          <a:latin typeface="Helvetica" charset="0"/>
                          <a:ea typeface="Helvetica" charset="0"/>
                          <a:cs typeface="Helvetica" charset="0"/>
                        </a:rPr>
                        <a:t>Fill job orders</a:t>
                      </a:r>
                    </a:p>
                  </a:txBody>
                  <a:tcPr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600"/>
                        </a:spcAft>
                        <a:buClr>
                          <a:srgbClr val="B71234"/>
                        </a:buClr>
                        <a:buFont typeface="Arial" charset="0"/>
                        <a:buNone/>
                      </a:pPr>
                      <a:endParaRPr lang="en-US" sz="1800" dirty="0">
                        <a:solidFill>
                          <a:srgbClr val="595959"/>
                        </a:solidFill>
                        <a:latin typeface="Helvetica" charset="0"/>
                        <a:ea typeface="Helvetica" charset="0"/>
                        <a:cs typeface="Helvetica" charset="0"/>
                      </a:endParaRPr>
                    </a:p>
                  </a:txBody>
                  <a:tcPr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buClr>
                          <a:srgbClr val="B71234"/>
                        </a:buClr>
                        <a:buFont typeface="Arial" charset="0"/>
                        <a:buNone/>
                      </a:pPr>
                      <a:r>
                        <a:rPr lang="en-US" sz="1800" dirty="0">
                          <a:solidFill>
                            <a:srgbClr val="595959"/>
                          </a:solidFill>
                          <a:latin typeface="Helvetica" charset="0"/>
                          <a:ea typeface="Helvetica" charset="0"/>
                          <a:cs typeface="Helvetica" charset="0"/>
                        </a:rPr>
                        <a:t>Training provided </a:t>
                      </a:r>
                      <a:r>
                        <a:rPr lang="en-US" sz="1800" b="1" dirty="0">
                          <a:solidFill>
                            <a:srgbClr val="595959"/>
                          </a:solidFill>
                          <a:latin typeface="Helvetica" charset="0"/>
                          <a:ea typeface="Helvetica" charset="0"/>
                          <a:cs typeface="Helvetica" charset="0"/>
                        </a:rPr>
                        <a:t>across occupations, skill levels </a:t>
                      </a:r>
                      <a:r>
                        <a:rPr lang="en-US" sz="1800" dirty="0">
                          <a:solidFill>
                            <a:srgbClr val="595959"/>
                          </a:solidFill>
                          <a:latin typeface="Helvetica" charset="0"/>
                          <a:ea typeface="Helvetica" charset="0"/>
                          <a:cs typeface="Helvetica" charset="0"/>
                        </a:rPr>
                        <a:t>(often employer/industry-paid)</a:t>
                      </a:r>
                    </a:p>
                  </a:txBody>
                  <a:tcPr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078992">
                <a:tc>
                  <a:txBody>
                    <a:bodyPr/>
                    <a:lstStyle/>
                    <a:p>
                      <a:pPr algn="r">
                        <a:spcAft>
                          <a:spcPts val="600"/>
                        </a:spcAft>
                        <a:buClr>
                          <a:srgbClr val="B71234"/>
                        </a:buClr>
                        <a:buFont typeface="Arial" charset="0"/>
                        <a:buNone/>
                      </a:pPr>
                      <a:r>
                        <a:rPr lang="en-US" sz="1800" dirty="0">
                          <a:solidFill>
                            <a:srgbClr val="595959"/>
                          </a:solidFill>
                          <a:latin typeface="Helvetica" charset="0"/>
                          <a:ea typeface="Helvetica" charset="0"/>
                          <a:cs typeface="Helvetica" charset="0"/>
                        </a:rPr>
                        <a:t>Place job candidates </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600"/>
                        </a:spcAft>
                        <a:buClr>
                          <a:srgbClr val="B71234"/>
                        </a:buClr>
                        <a:buFont typeface="Arial" charset="0"/>
                        <a:buNone/>
                      </a:pPr>
                      <a:endParaRPr lang="en-US" sz="1800" dirty="0">
                        <a:solidFill>
                          <a:srgbClr val="595959"/>
                        </a:solidFill>
                        <a:latin typeface="Helvetica" charset="0"/>
                        <a:ea typeface="Helvetica" charset="0"/>
                        <a:cs typeface="Helvetica" charset="0"/>
                      </a:endParaRP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buClr>
                          <a:srgbClr val="B71234"/>
                        </a:buClr>
                        <a:buFont typeface="Arial" charset="0"/>
                        <a:buNone/>
                      </a:pPr>
                      <a:r>
                        <a:rPr lang="en-US" sz="1800" b="1" dirty="0">
                          <a:solidFill>
                            <a:srgbClr val="595959"/>
                          </a:solidFill>
                          <a:latin typeface="Helvetica" charset="0"/>
                          <a:ea typeface="Helvetica" charset="0"/>
                          <a:cs typeface="Helvetica" charset="0"/>
                        </a:rPr>
                        <a:t>Focus expanded </a:t>
                      </a:r>
                      <a:r>
                        <a:rPr lang="en-US" sz="1800" dirty="0">
                          <a:solidFill>
                            <a:srgbClr val="595959"/>
                          </a:solidFill>
                          <a:latin typeface="Helvetica" charset="0"/>
                          <a:ea typeface="Helvetica" charset="0"/>
                          <a:cs typeface="Helvetica" charset="0"/>
                        </a:rPr>
                        <a:t>to worker retention, advancement issues within company/ industry (i.e. career pathways)</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88720">
                <a:tc>
                  <a:txBody>
                    <a:bodyPr/>
                    <a:lstStyle/>
                    <a:p>
                      <a:pPr algn="r">
                        <a:spcAft>
                          <a:spcPts val="600"/>
                        </a:spcAft>
                        <a:buClr>
                          <a:srgbClr val="B71234"/>
                        </a:buClr>
                        <a:buFont typeface="Arial" charset="0"/>
                        <a:buNone/>
                      </a:pPr>
                      <a:r>
                        <a:rPr lang="en-US" sz="1800" dirty="0">
                          <a:solidFill>
                            <a:srgbClr val="595959"/>
                          </a:solidFill>
                          <a:latin typeface="Helvetica" charset="0"/>
                          <a:ea typeface="Helvetica" charset="0"/>
                          <a:cs typeface="Helvetica" charset="0"/>
                        </a:rPr>
                        <a:t>Education/training/services loosely informed by employer needs thru survey or one-off engagement </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600"/>
                        </a:spcAft>
                        <a:buClr>
                          <a:srgbClr val="B71234"/>
                        </a:buClr>
                        <a:buFont typeface="Arial" charset="0"/>
                        <a:buNone/>
                      </a:pPr>
                      <a:endParaRPr lang="en-US" sz="1800" dirty="0">
                        <a:solidFill>
                          <a:srgbClr val="595959"/>
                        </a:solidFill>
                        <a:latin typeface="Helvetica" charset="0"/>
                        <a:ea typeface="Helvetica" charset="0"/>
                        <a:cs typeface="Helvetica" charset="0"/>
                      </a:endParaRP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buClr>
                          <a:srgbClr val="B71234"/>
                        </a:buClr>
                        <a:buFont typeface="Arial" charset="0"/>
                        <a:buNone/>
                      </a:pPr>
                      <a:r>
                        <a:rPr lang="en-US" sz="1800" dirty="0">
                          <a:solidFill>
                            <a:srgbClr val="595959"/>
                          </a:solidFill>
                          <a:latin typeface="Helvetica" charset="0"/>
                          <a:ea typeface="Helvetica" charset="0"/>
                          <a:cs typeface="Helvetica" charset="0"/>
                        </a:rPr>
                        <a:t>Education/training </a:t>
                      </a:r>
                      <a:r>
                        <a:rPr lang="en-US" sz="1800" b="1" dirty="0">
                          <a:solidFill>
                            <a:srgbClr val="595959"/>
                          </a:solidFill>
                          <a:latin typeface="Helvetica" charset="0"/>
                          <a:ea typeface="Helvetica" charset="0"/>
                          <a:cs typeface="Helvetica" charset="0"/>
                        </a:rPr>
                        <a:t>designed in partnership </a:t>
                      </a:r>
                      <a:r>
                        <a:rPr lang="en-US" sz="1800" dirty="0">
                          <a:solidFill>
                            <a:srgbClr val="595959"/>
                          </a:solidFill>
                          <a:latin typeface="Helvetica" charset="0"/>
                          <a:ea typeface="Helvetica" charset="0"/>
                          <a:cs typeface="Helvetica" charset="0"/>
                        </a:rPr>
                        <a:t>w/ employers</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93473">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dirty="0">
                          <a:solidFill>
                            <a:srgbClr val="595959"/>
                          </a:solidFill>
                          <a:latin typeface="Helvetica" charset="0"/>
                          <a:ea typeface="Helvetica" charset="0"/>
                          <a:cs typeface="Helvetica" charset="0"/>
                        </a:rPr>
                        <a:t>One-to-one relationship</a:t>
                      </a:r>
                    </a:p>
                  </a:txBody>
                  <a:tcPr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800" dirty="0">
                        <a:solidFill>
                          <a:srgbClr val="595959"/>
                        </a:solidFill>
                        <a:latin typeface="Helvetica" charset="0"/>
                        <a:ea typeface="Helvetica" charset="0"/>
                        <a:cs typeface="Helvetica" charset="0"/>
                      </a:endParaRPr>
                    </a:p>
                  </a:txBody>
                  <a:tcPr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595959"/>
                          </a:solidFill>
                          <a:latin typeface="Helvetica" charset="0"/>
                          <a:ea typeface="Helvetica" charset="0"/>
                          <a:cs typeface="Helvetica" charset="0"/>
                        </a:rPr>
                        <a:t>One-to-many (sector strategies)</a:t>
                      </a:r>
                    </a:p>
                  </a:txBody>
                  <a:tcPr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a:xfrm>
            <a:off x="1981200" y="-23151"/>
            <a:ext cx="8229600" cy="1143000"/>
          </a:xfrm>
        </p:spPr>
        <p:txBody>
          <a:bodyPr>
            <a:normAutofit fontScale="90000"/>
          </a:bodyPr>
          <a:lstStyle/>
          <a:p>
            <a:r>
              <a:rPr lang="en-US" dirty="0"/>
              <a:t>Sector Strategies = New Way of Doing Business Engagement</a:t>
            </a:r>
          </a:p>
        </p:txBody>
      </p:sp>
      <p:sp>
        <p:nvSpPr>
          <p:cNvPr id="4" name="Content Placeholder 2"/>
          <p:cNvSpPr txBox="1">
            <a:spLocks/>
          </p:cNvSpPr>
          <p:nvPr/>
        </p:nvSpPr>
        <p:spPr bwMode="auto">
          <a:xfrm>
            <a:off x="5990166" y="1105368"/>
            <a:ext cx="452336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rgbClr val="B71234"/>
              </a:buClr>
              <a:buFont typeface="Arial" charset="0"/>
              <a:buChar char="•"/>
              <a:defRPr sz="1800" kern="1200">
                <a:solidFill>
                  <a:srgbClr val="595959"/>
                </a:solidFill>
                <a:latin typeface="Helvetica"/>
                <a:ea typeface="ＭＳ Ｐゴシック" charset="0"/>
                <a:cs typeface="Helvetica"/>
              </a:defRPr>
            </a:lvl1pPr>
            <a:lvl2pPr marL="742950" indent="-285750" algn="l" rtl="0" eaLnBrk="0" fontAlgn="base" hangingPunct="0">
              <a:spcBef>
                <a:spcPct val="20000"/>
              </a:spcBef>
              <a:spcAft>
                <a:spcPct val="0"/>
              </a:spcAft>
              <a:buClr>
                <a:srgbClr val="B71234"/>
              </a:buClr>
              <a:buFont typeface="Arial" charset="0"/>
              <a:buChar char="–"/>
              <a:defRPr sz="1600" kern="1200">
                <a:solidFill>
                  <a:srgbClr val="595959"/>
                </a:solidFill>
                <a:latin typeface="Helvetica"/>
                <a:ea typeface="ＭＳ Ｐゴシック" charset="0"/>
                <a:cs typeface="Helvetica"/>
              </a:defRPr>
            </a:lvl2pPr>
            <a:lvl3pPr marL="1143000" indent="-228600" algn="l" rtl="0" eaLnBrk="0" fontAlgn="base" hangingPunct="0">
              <a:spcBef>
                <a:spcPct val="20000"/>
              </a:spcBef>
              <a:spcAft>
                <a:spcPct val="0"/>
              </a:spcAft>
              <a:buClr>
                <a:srgbClr val="B71234"/>
              </a:buClr>
              <a:buFont typeface="Arial" charset="0"/>
              <a:buChar char="•"/>
              <a:defRPr sz="1400" kern="1200">
                <a:solidFill>
                  <a:srgbClr val="595959"/>
                </a:solidFill>
                <a:latin typeface="Helvetica"/>
                <a:ea typeface="ＭＳ Ｐゴシック" charset="0"/>
                <a:cs typeface="Helvetica"/>
              </a:defRPr>
            </a:lvl3pPr>
            <a:lvl4pPr marL="1600200" indent="-228600" algn="l" rtl="0" eaLnBrk="0" fontAlgn="base" hangingPunct="0">
              <a:spcBef>
                <a:spcPct val="20000"/>
              </a:spcBef>
              <a:spcAft>
                <a:spcPct val="0"/>
              </a:spcAft>
              <a:buClr>
                <a:srgbClr val="B71234"/>
              </a:buClr>
              <a:buFont typeface="Arial" charset="0"/>
              <a:buChar char="–"/>
              <a:defRPr sz="1200" kern="1200">
                <a:solidFill>
                  <a:srgbClr val="595959"/>
                </a:solidFill>
                <a:latin typeface="Helvetica"/>
                <a:ea typeface="ＭＳ Ｐゴシック" charset="0"/>
                <a:cs typeface="Helvetica"/>
              </a:defRPr>
            </a:lvl4pPr>
            <a:lvl5pPr marL="2057400" indent="-228600" algn="l" rtl="0" eaLnBrk="0" fontAlgn="base" hangingPunct="0">
              <a:spcBef>
                <a:spcPct val="20000"/>
              </a:spcBef>
              <a:spcAft>
                <a:spcPct val="0"/>
              </a:spcAft>
              <a:buClr>
                <a:srgbClr val="B71234"/>
              </a:buClr>
              <a:buFont typeface="Arial" charset="0"/>
              <a:buChar char="»"/>
              <a:defRPr sz="1200" kern="1200">
                <a:solidFill>
                  <a:srgbClr val="595959"/>
                </a:solidFill>
                <a:latin typeface="Helvetica"/>
                <a:ea typeface="ＭＳ Ｐゴシック" charset="0"/>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a:solidFill>
                  <a:srgbClr val="B71234"/>
                </a:solidFill>
                <a:latin typeface="Helvetica" charset="0"/>
                <a:ea typeface="Helvetica" charset="0"/>
                <a:cs typeface="Helvetica" charset="0"/>
              </a:rPr>
              <a:t>Transformational relationship</a:t>
            </a:r>
          </a:p>
        </p:txBody>
      </p:sp>
      <p:sp>
        <p:nvSpPr>
          <p:cNvPr id="5" name="Content Placeholder 2"/>
          <p:cNvSpPr txBox="1">
            <a:spLocks/>
          </p:cNvSpPr>
          <p:nvPr/>
        </p:nvSpPr>
        <p:spPr>
          <a:xfrm>
            <a:off x="1629833" y="1105368"/>
            <a:ext cx="3886200" cy="487363"/>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Clr>
                <a:srgbClr val="F05A59"/>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spcAft>
                <a:spcPts val="600"/>
              </a:spcAft>
              <a:buClr>
                <a:srgbClr val="F05A59"/>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spcAft>
                <a:spcPts val="600"/>
              </a:spcAft>
              <a:buClr>
                <a:srgbClr val="F05A59"/>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spcAft>
                <a:spcPts val="600"/>
              </a:spcAft>
              <a:buClr>
                <a:srgbClr val="F05A59"/>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F05A5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dirty="0">
                <a:solidFill>
                  <a:srgbClr val="B71234"/>
                </a:solidFill>
                <a:latin typeface="Helvetica" charset="0"/>
                <a:ea typeface="Helvetica" charset="0"/>
                <a:cs typeface="Helvetica" charset="0"/>
              </a:rPr>
              <a:t>Transactional relationship</a:t>
            </a:r>
          </a:p>
        </p:txBody>
      </p:sp>
      <p:cxnSp>
        <p:nvCxnSpPr>
          <p:cNvPr id="8" name="Straight Arrow Connector 7"/>
          <p:cNvCxnSpPr/>
          <p:nvPr/>
        </p:nvCxnSpPr>
        <p:spPr>
          <a:xfrm flipV="1">
            <a:off x="5317261" y="1337409"/>
            <a:ext cx="685800" cy="4374"/>
          </a:xfrm>
          <a:prstGeom prst="straightConnector1">
            <a:avLst/>
          </a:prstGeom>
          <a:ln w="38100">
            <a:solidFill>
              <a:srgbClr val="B71234"/>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499294" y="2119577"/>
            <a:ext cx="504126"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495796" y="3276600"/>
            <a:ext cx="504126"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499294" y="4329377"/>
            <a:ext cx="504126"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499294" y="5334000"/>
            <a:ext cx="504126"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4"/>
          </p:nvPr>
        </p:nvSpPr>
        <p:spPr>
          <a:xfrm>
            <a:off x="8077200" y="5866877"/>
            <a:ext cx="2133600" cy="365125"/>
          </a:xfrm>
        </p:spPr>
        <p:txBody>
          <a:bodyPr/>
          <a:lstStyle/>
          <a:p>
            <a:fld id="{BDBAE0EE-8E6B-416E-B023-1B8326E1F287}" type="slidenum">
              <a:rPr lang="en-US" smtClean="0"/>
              <a:pPr/>
              <a:t>6</a:t>
            </a:fld>
            <a:endParaRPr lang="en-US" dirty="0"/>
          </a:p>
        </p:txBody>
      </p:sp>
    </p:spTree>
    <p:extLst>
      <p:ext uri="{BB962C8B-B14F-4D97-AF65-F5344CB8AC3E}">
        <p14:creationId xmlns:p14="http://schemas.microsoft.com/office/powerpoint/2010/main" val="2371891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652" y="467183"/>
            <a:ext cx="5063056" cy="1325563"/>
          </a:xfrm>
        </p:spPr>
        <p:txBody>
          <a:bodyPr/>
          <a:lstStyle/>
          <a:p>
            <a:r>
              <a:rPr lang="en-US" dirty="0"/>
              <a:t>What Makes a High Performing Sector Partnership?</a:t>
            </a:r>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4013" y="1234628"/>
            <a:ext cx="6669737" cy="5293609"/>
          </a:xfrm>
          <a:prstGeom prst="rect">
            <a:avLst/>
          </a:prstGeom>
          <a:noFill/>
          <a:ln>
            <a:noFill/>
          </a:ln>
        </p:spPr>
      </p:pic>
      <p:sp>
        <p:nvSpPr>
          <p:cNvPr id="3" name="Text Placeholder 2"/>
          <p:cNvSpPr>
            <a:spLocks noGrp="1"/>
          </p:cNvSpPr>
          <p:nvPr>
            <p:ph type="body" sz="quarter" idx="13"/>
          </p:nvPr>
        </p:nvSpPr>
        <p:spPr>
          <a:xfrm>
            <a:off x="500063" y="2459585"/>
            <a:ext cx="7119937" cy="1683140"/>
          </a:xfrm>
        </p:spPr>
        <p:txBody>
          <a:bodyPr/>
          <a:lstStyle/>
          <a:p>
            <a:pPr>
              <a:spcAft>
                <a:spcPts val="600"/>
              </a:spcAft>
            </a:pPr>
            <a:endParaRPr lang="en-US" dirty="0"/>
          </a:p>
          <a:p>
            <a:pPr marL="342900" indent="-342900">
              <a:spcAft>
                <a:spcPts val="600"/>
              </a:spcAft>
              <a:buFont typeface="Arial" panose="020B0604020202020204" pitchFamily="34" charset="0"/>
              <a:buChar char="•"/>
            </a:pPr>
            <a:r>
              <a:rPr lang="en-US" dirty="0"/>
              <a:t>Puts businesses at the middle</a:t>
            </a:r>
          </a:p>
          <a:p>
            <a:pPr marL="342900" indent="-342900">
              <a:spcAft>
                <a:spcPts val="600"/>
              </a:spcAft>
              <a:buFont typeface="Arial" panose="020B0604020202020204" pitchFamily="34" charset="0"/>
              <a:buChar char="•"/>
            </a:pPr>
            <a:r>
              <a:rPr lang="en-US" dirty="0"/>
              <a:t>Includes system partners</a:t>
            </a:r>
          </a:p>
          <a:p>
            <a:pPr marL="342900" indent="-342900">
              <a:spcAft>
                <a:spcPts val="600"/>
              </a:spcAft>
              <a:buFont typeface="Arial" panose="020B0604020202020204" pitchFamily="34" charset="0"/>
              <a:buChar char="•"/>
            </a:pPr>
            <a:r>
              <a:rPr lang="en-US" dirty="0"/>
              <a:t>Scope is regional, conversations strategic </a:t>
            </a:r>
          </a:p>
          <a:p>
            <a:pPr marL="342900" indent="-342900">
              <a:spcAft>
                <a:spcPts val="600"/>
              </a:spcAft>
              <a:buFont typeface="Arial" panose="020B0604020202020204" pitchFamily="34" charset="0"/>
              <a:buChar char="•"/>
            </a:pPr>
            <a:r>
              <a:rPr lang="en-US" dirty="0"/>
              <a:t>Managed by a qualified convener </a:t>
            </a:r>
          </a:p>
          <a:p>
            <a:pPr marL="342900" indent="-342900">
              <a:spcAft>
                <a:spcPts val="600"/>
              </a:spcAft>
              <a:buFont typeface="Arial" panose="020B0604020202020204" pitchFamily="34" charset="0"/>
              <a:buChar char="•"/>
            </a:pPr>
            <a:r>
              <a:rPr lang="en-US" dirty="0"/>
              <a:t>Sustainable</a:t>
            </a:r>
          </a:p>
          <a:p>
            <a:endParaRPr lang="en-US" dirty="0"/>
          </a:p>
        </p:txBody>
      </p:sp>
    </p:spTree>
    <p:extLst>
      <p:ext uri="{BB962C8B-B14F-4D97-AF65-F5344CB8AC3E}">
        <p14:creationId xmlns:p14="http://schemas.microsoft.com/office/powerpoint/2010/main" val="2247156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This Looks Like from the </a:t>
            </a:r>
            <a:br>
              <a:rPr lang="en-US" dirty="0"/>
            </a:br>
            <a:r>
              <a:rPr lang="en-US" dirty="0"/>
              <a:t>Employer-Customer’s Perspective</a:t>
            </a:r>
          </a:p>
        </p:txBody>
      </p:sp>
      <p:sp>
        <p:nvSpPr>
          <p:cNvPr id="5" name="Content Placeholder 4"/>
          <p:cNvSpPr>
            <a:spLocks noGrp="1"/>
          </p:cNvSpPr>
          <p:nvPr>
            <p:ph idx="1"/>
          </p:nvPr>
        </p:nvSpPr>
        <p:spPr/>
        <p:txBody>
          <a:bodyPr/>
          <a:lstStyle/>
          <a:p>
            <a:r>
              <a:rPr lang="en-US" dirty="0"/>
              <a:t>Employers have identified talent needs, challenges, and obstacles as well as solutions</a:t>
            </a:r>
          </a:p>
          <a:p>
            <a:r>
              <a:rPr lang="en-US" dirty="0"/>
              <a:t>Partner training, education, </a:t>
            </a:r>
            <a:br>
              <a:rPr lang="en-US" dirty="0"/>
            </a:br>
            <a:r>
              <a:rPr lang="en-US" dirty="0"/>
              <a:t>resources aligned and </a:t>
            </a:r>
            <a:br>
              <a:rPr lang="en-US" dirty="0"/>
            </a:br>
            <a:r>
              <a:rPr lang="en-US" dirty="0"/>
              <a:t>coordinated around customized </a:t>
            </a:r>
            <a:br>
              <a:rPr lang="en-US" dirty="0"/>
            </a:br>
            <a:r>
              <a:rPr lang="en-US" dirty="0"/>
              <a:t>solutions</a:t>
            </a:r>
          </a:p>
          <a:p>
            <a:r>
              <a:rPr lang="en-US" dirty="0"/>
              <a:t>Duplication is eliminated and </a:t>
            </a:r>
            <a:br>
              <a:rPr lang="en-US" dirty="0"/>
            </a:br>
            <a:r>
              <a:rPr lang="en-US" dirty="0"/>
              <a:t>investments are streamlined </a:t>
            </a:r>
          </a:p>
          <a:p>
            <a:r>
              <a:rPr lang="en-US" dirty="0"/>
              <a:t>Industry-knowledgeable staff</a:t>
            </a:r>
          </a:p>
          <a:p>
            <a:endParaRPr lang="en-US" dirty="0"/>
          </a:p>
        </p:txBody>
      </p:sp>
      <p:pic>
        <p:nvPicPr>
          <p:cNvPr id="1026" name="Picture 2" descr="https://image.freepik.com/free-icon/set-of-buildings-in-a-city_318-41262.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48600" y="3124201"/>
            <a:ext cx="2362200" cy="236220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r>
              <a:rPr lang="en-US" dirty="0"/>
              <a:t> </a:t>
            </a:r>
            <a:fld id="{C1E75B9B-FDBA-4BAE-88A1-6B5CD0E77A91}" type="slidenum">
              <a:rPr lang="en-US" smtClean="0"/>
              <a:pPr/>
              <a:t>8</a:t>
            </a:fld>
            <a:endParaRPr lang="en-US" dirty="0"/>
          </a:p>
        </p:txBody>
      </p:sp>
    </p:spTree>
    <p:extLst>
      <p:ext uri="{BB962C8B-B14F-4D97-AF65-F5344CB8AC3E}">
        <p14:creationId xmlns:p14="http://schemas.microsoft.com/office/powerpoint/2010/main" val="2727856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This Looks Like from the </a:t>
            </a:r>
            <a:br>
              <a:rPr lang="en-US" dirty="0"/>
            </a:br>
            <a:r>
              <a:rPr lang="en-US" dirty="0"/>
              <a:t>Job Seeker-Customer’s Perspective</a:t>
            </a:r>
          </a:p>
        </p:txBody>
      </p:sp>
      <p:sp>
        <p:nvSpPr>
          <p:cNvPr id="6" name="Content Placeholder 5"/>
          <p:cNvSpPr>
            <a:spLocks noGrp="1"/>
          </p:cNvSpPr>
          <p:nvPr>
            <p:ph idx="1"/>
          </p:nvPr>
        </p:nvSpPr>
        <p:spPr/>
        <p:txBody>
          <a:bodyPr/>
          <a:lstStyle/>
          <a:p>
            <a:pPr marL="285750" indent="-285750">
              <a:buClr>
                <a:srgbClr val="953735"/>
              </a:buClr>
              <a:buFont typeface="Arial" panose="020B0604020202020204" pitchFamily="34" charset="0"/>
              <a:buChar char="•"/>
            </a:pPr>
            <a:r>
              <a:rPr lang="en-US" dirty="0">
                <a:latin typeface="Helvetica" panose="020B0604020202020204" pitchFamily="34" charset="0"/>
                <a:cs typeface="Helvetica" panose="020B0604020202020204" pitchFamily="34" charset="0"/>
              </a:rPr>
              <a:t>Receive meaningful career </a:t>
            </a:r>
            <a:br>
              <a:rPr lang="en-US" dirty="0">
                <a:latin typeface="Helvetica" panose="020B0604020202020204" pitchFamily="34" charset="0"/>
                <a:cs typeface="Helvetica" panose="020B0604020202020204" pitchFamily="34" charset="0"/>
              </a:rPr>
            </a:br>
            <a:r>
              <a:rPr lang="en-US" dirty="0">
                <a:latin typeface="Helvetica" panose="020B0604020202020204" pitchFamily="34" charset="0"/>
                <a:cs typeface="Helvetica" panose="020B0604020202020204" pitchFamily="34" charset="0"/>
              </a:rPr>
              <a:t>information</a:t>
            </a:r>
          </a:p>
          <a:p>
            <a:pPr marL="285750" indent="-285750">
              <a:buClr>
                <a:srgbClr val="953735"/>
              </a:buClr>
              <a:buFont typeface="Arial" panose="020B0604020202020204" pitchFamily="34" charset="0"/>
              <a:buChar char="•"/>
            </a:pPr>
            <a:r>
              <a:rPr lang="en-US" dirty="0">
                <a:latin typeface="Helvetica" panose="020B0604020202020204" pitchFamily="34" charset="0"/>
                <a:cs typeface="Helvetica" panose="020B0604020202020204" pitchFamily="34" charset="0"/>
              </a:rPr>
              <a:t>More opportunities (training, </a:t>
            </a:r>
            <a:br>
              <a:rPr lang="en-US" dirty="0">
                <a:latin typeface="Helvetica" panose="020B0604020202020204" pitchFamily="34" charset="0"/>
                <a:cs typeface="Helvetica" panose="020B0604020202020204" pitchFamily="34" charset="0"/>
              </a:rPr>
            </a:br>
            <a:r>
              <a:rPr lang="en-US" dirty="0">
                <a:latin typeface="Helvetica" panose="020B0604020202020204" pitchFamily="34" charset="0"/>
                <a:cs typeface="Helvetica" panose="020B0604020202020204" pitchFamily="34" charset="0"/>
              </a:rPr>
              <a:t>internships) to get to regional </a:t>
            </a:r>
            <a:br>
              <a:rPr lang="en-US" dirty="0">
                <a:latin typeface="Helvetica" panose="020B0604020202020204" pitchFamily="34" charset="0"/>
                <a:cs typeface="Helvetica" panose="020B0604020202020204" pitchFamily="34" charset="0"/>
              </a:rPr>
            </a:br>
            <a:r>
              <a:rPr lang="en-US" dirty="0">
                <a:latin typeface="Helvetica" panose="020B0604020202020204" pitchFamily="34" charset="0"/>
                <a:cs typeface="Helvetica" panose="020B0604020202020204" pitchFamily="34" charset="0"/>
              </a:rPr>
              <a:t>high-growth companies</a:t>
            </a:r>
          </a:p>
          <a:p>
            <a:pPr marL="285750" indent="-285750">
              <a:buClr>
                <a:srgbClr val="953735"/>
              </a:buClr>
              <a:buFont typeface="Arial" panose="020B0604020202020204" pitchFamily="34" charset="0"/>
              <a:buChar char="•"/>
            </a:pPr>
            <a:r>
              <a:rPr lang="en-US" dirty="0">
                <a:latin typeface="Helvetica" panose="020B0604020202020204" pitchFamily="34" charset="0"/>
                <a:cs typeface="Helvetica" panose="020B0604020202020204" pitchFamily="34" charset="0"/>
              </a:rPr>
              <a:t>Seamless and defined career </a:t>
            </a:r>
            <a:br>
              <a:rPr lang="en-US" dirty="0">
                <a:latin typeface="Helvetica" panose="020B0604020202020204" pitchFamily="34" charset="0"/>
                <a:cs typeface="Helvetica" panose="020B0604020202020204" pitchFamily="34" charset="0"/>
              </a:rPr>
            </a:br>
            <a:r>
              <a:rPr lang="en-US" dirty="0">
                <a:latin typeface="Helvetica" panose="020B0604020202020204" pitchFamily="34" charset="0"/>
                <a:cs typeface="Helvetica" panose="020B0604020202020204" pitchFamily="34" charset="0"/>
              </a:rPr>
              <a:t>pathways</a:t>
            </a:r>
          </a:p>
          <a:p>
            <a:endParaRPr lang="en-US" dirty="0"/>
          </a:p>
        </p:txBody>
      </p:sp>
      <p:pic>
        <p:nvPicPr>
          <p:cNvPr id="1028" name="Picture 4" descr="http://www.ecolab.com/pages/customer-and-employee-login/%7E/media/Ecolab/Ecolab%20Home/Site%20Shell/Web%20Icons/JobSeekerLoginIcon.ashx?as=1&amp;w=550"/>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3727" r="11706"/>
          <a:stretch/>
        </p:blipFill>
        <p:spPr bwMode="auto">
          <a:xfrm>
            <a:off x="7772400" y="1447800"/>
            <a:ext cx="2120686" cy="38862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r>
              <a:rPr lang="en-US" dirty="0"/>
              <a:t> </a:t>
            </a:r>
            <a:fld id="{C1E75B9B-FDBA-4BAE-88A1-6B5CD0E77A91}" type="slidenum">
              <a:rPr lang="en-US" smtClean="0"/>
              <a:pPr/>
              <a:t>9</a:t>
            </a:fld>
            <a:endParaRPr lang="en-US" dirty="0"/>
          </a:p>
        </p:txBody>
      </p:sp>
    </p:spTree>
    <p:extLst>
      <p:ext uri="{BB962C8B-B14F-4D97-AF65-F5344CB8AC3E}">
        <p14:creationId xmlns:p14="http://schemas.microsoft.com/office/powerpoint/2010/main" val="2385548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67355987-6F33-4AF9-A166-5EE0B8287A7B}&quot;/&gt;&lt;isInvalidForFieldText val=&quot;0&quot;/&gt;&lt;Image&gt;&lt;filename val=&quot;C:\Users\PKosowsky\Documents\WIP_Local_not_network\KWA_Breeze\deploy\data\asimages\{67355987-6F33-4AF9-A166-5EE0B8287A7B}_23.png&quot;/&gt;&lt;left val=&quot;-2&quot;/&gt;&lt;top val=&quot;94&quot;/&gt;&lt;width val=&quot;188&quot;/&gt;&lt;height val=&quot;433&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11&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2&quot;/&gt;&lt;lineCharCount val=&quot;7&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B90DC5CA-1734-4CF1-9696-00D27F95F2DB}&quot;/&gt;&lt;isInvalidForFieldText val=&quot;0&quot;/&gt;&lt;Image&gt;&lt;filename val=&quot;C:\Users\PKosowsky\Documents\WIP_Local_not_network\KWA_Breeze\deploy\data\asimages\{B90DC5CA-1734-4CF1-9696-00D27F95F2DB}_23.png&quot;/&gt;&lt;left val=&quot;182&quot;/&gt;&lt;top val=&quot;94&quot;/&gt;&lt;width val=&quot;182&quot;/&gt;&lt;height val=&quot;433&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0&quot;/&gt;&lt;lineCharCount val=&quot;6&quot;/&gt;&lt;/TableIndex&gt;&lt;/ShapeTextInfo&gt;"/>
  <p:tag name="PRESENTER_SHAPEINFO" val="&lt;ThreeDShapeInfo&gt;&lt;uuid val=&quot;{F9321B62-8CEA-4F64-AFD7-7060AF272552}&quot;/&gt;&lt;isInvalidForFieldText val=&quot;0&quot;/&gt;&lt;Image&gt;&lt;filename val=&quot;C:\Users\PKosowsky\Documents\WIP_Local_not_network\KWA_Breeze\deploy\data\asimages\{F9321B62-8CEA-4F64-AFD7-7060AF272552}_23.png&quot;/&gt;&lt;left val=&quot;360&quot;/&gt;&lt;top val=&quot;94&quot;/&gt;&lt;width val=&quot;177&quot;/&gt;&lt;height val=&quot;434&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6E70FD57-CE4A-46BF-8C55-0F049ED74A81}&quot;/&gt;&lt;isInvalidForFieldText val=&quot;0&quot;/&gt;&lt;Image&gt;&lt;filename val=&quot;C:\Users\PKosowsky\Documents\WIP_Local_not_network\KWA_Breeze\deploy\data\asimages\{6E70FD57-CE4A-46BF-8C55-0F049ED74A81}_23.png&quot;/&gt;&lt;left val=&quot;368&quot;/&gt;&lt;top val=&quot;118&quot;/&gt;&lt;width val=&quot;157&quot;/&gt;&lt;height val=&quot;149&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9C679153-58B8-449A-8F40-C84201388F23}&quot;/&gt;&lt;isInvalidForFieldText val=&quot;0&quot;/&gt;&lt;Image&gt;&lt;filename val=&quot;C:\Users\PKosowsky\Documents\WIP_Local_not_network\KWA_Breeze\deploy\data\asimages\{9C679153-58B8-449A-8F40-C84201388F23}_23.png&quot;/&gt;&lt;left val=&quot;529&quot;/&gt;&lt;top val=&quot;94&quot;/&gt;&lt;width val=&quot;199&quot;/&gt;&lt;height val=&quot;433&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79208E44-191A-46E1-8E8C-4CD8AB542336}&quot;/&gt;&lt;isInvalidForFieldText val=&quot;0&quot;/&gt;&lt;Image&gt;&lt;filename val=&quot;C:\Users\PKosowsky\Documents\WIP_Local_not_network\KWA_Breeze\deploy\data\asimages\{79208E44-191A-46E1-8E8C-4CD8AB542336}_23.png&quot;/&gt;&lt;left val=&quot;-6&quot;/&gt;&lt;top val=&quot;420&quot;/&gt;&lt;width val=&quot;739&quot;/&gt;&lt;height val=&quot;71&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1&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14&quot;/&gt;&lt;/TableIndex&gt;&lt;/ShapeTextInfo&gt;"/>
</p:tagLst>
</file>

<file path=ppt/theme/_rels/theme5.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ody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apter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Custom 1">
      <a:dk1>
        <a:sysClr val="windowText" lastClr="000000"/>
      </a:dk1>
      <a:lt1>
        <a:sysClr val="window" lastClr="FFFFFF"/>
      </a:lt1>
      <a:dk2>
        <a:srgbClr val="36434D"/>
      </a:dk2>
      <a:lt2>
        <a:srgbClr val="EEECE1"/>
      </a:lt2>
      <a:accent1>
        <a:srgbClr val="E01921"/>
      </a:accent1>
      <a:accent2>
        <a:srgbClr val="EC742A"/>
      </a:accent2>
      <a:accent3>
        <a:srgbClr val="F8A721"/>
      </a:accent3>
      <a:accent4>
        <a:srgbClr val="B7D110"/>
      </a:accent4>
      <a:accent5>
        <a:srgbClr val="008ABD"/>
      </a:accent5>
      <a:accent6>
        <a:srgbClr val="7F4B9A"/>
      </a:accent6>
      <a:hlink>
        <a:srgbClr val="09496D"/>
      </a:hlink>
      <a:folHlink>
        <a:srgbClr val="5760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2161A"/>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a:solidFill>
            <a:srgbClr val="69727B"/>
          </a:solidFill>
          <a:headEnd type="none"/>
          <a:tailEnd type="none" w="lg" len="lg"/>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ompTIA">
    <a:dk1>
      <a:sysClr val="windowText" lastClr="000000"/>
    </a:dk1>
    <a:lt1>
      <a:sysClr val="window" lastClr="FFFFFF"/>
    </a:lt1>
    <a:dk2>
      <a:srgbClr val="36434D"/>
    </a:dk2>
    <a:lt2>
      <a:srgbClr val="EEECE1"/>
    </a:lt2>
    <a:accent1>
      <a:srgbClr val="E2161A"/>
    </a:accent1>
    <a:accent2>
      <a:srgbClr val="EE7421"/>
    </a:accent2>
    <a:accent3>
      <a:srgbClr val="F9A900"/>
    </a:accent3>
    <a:accent4>
      <a:srgbClr val="B7D110"/>
    </a:accent4>
    <a:accent5>
      <a:srgbClr val="008ABD"/>
    </a:accent5>
    <a:accent6>
      <a:srgbClr val="7F4B9A"/>
    </a:accent6>
    <a:hlink>
      <a:srgbClr val="E2161A"/>
    </a:hlink>
    <a:folHlink>
      <a:srgbClr val="5760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6502</TotalTime>
  <Words>2679</Words>
  <Application>Microsoft Office PowerPoint</Application>
  <PresentationFormat>Widescreen</PresentationFormat>
  <Paragraphs>625</Paragraphs>
  <Slides>37</Slides>
  <Notes>18</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37</vt:i4>
      </vt:variant>
    </vt:vector>
  </HeadingPairs>
  <TitlesOfParts>
    <vt:vector size="55" baseType="lpstr">
      <vt:lpstr>Arial</vt:lpstr>
      <vt:lpstr>Arial Black</vt:lpstr>
      <vt:lpstr>Avenir Black</vt:lpstr>
      <vt:lpstr>Avenir Light</vt:lpstr>
      <vt:lpstr>Calibri</vt:lpstr>
      <vt:lpstr>Calibri Light</vt:lpstr>
      <vt:lpstr>Century Gothic</vt:lpstr>
      <vt:lpstr>Futura PT</vt:lpstr>
      <vt:lpstr>Futura PT Book</vt:lpstr>
      <vt:lpstr>Helvetica</vt:lpstr>
      <vt:lpstr>Open Sans</vt:lpstr>
      <vt:lpstr>Wingdings</vt:lpstr>
      <vt:lpstr>Wingdings 3</vt:lpstr>
      <vt:lpstr>Title Slide</vt:lpstr>
      <vt:lpstr>Body Slides</vt:lpstr>
      <vt:lpstr>Chapters</vt:lpstr>
      <vt:lpstr>Office Theme</vt:lpstr>
      <vt:lpstr>Ion</vt:lpstr>
      <vt:lpstr>Building Effective Employer Partnerships in the IT Sector </vt:lpstr>
      <vt:lpstr>Today’s Plan </vt:lpstr>
      <vt:lpstr>Speakers</vt:lpstr>
      <vt:lpstr>Getting to know you</vt:lpstr>
      <vt:lpstr>Common vision…common goals</vt:lpstr>
      <vt:lpstr>Sector Strategies = New Way of Doing Business Engagement</vt:lpstr>
      <vt:lpstr>What Makes a High Performing Sector Partnership?</vt:lpstr>
      <vt:lpstr>What This Looks Like from the  Employer-Customer’s Perspective</vt:lpstr>
      <vt:lpstr>What This Looks Like from the  Job Seeker-Customer’s Perspective</vt:lpstr>
      <vt:lpstr>PowerPoint Presentation</vt:lpstr>
      <vt:lpstr>“World-Class” Sector Strategies: Six Key Elements</vt:lpstr>
      <vt:lpstr>Building Effective Employer Partnerships in the IT Sector</vt:lpstr>
      <vt:lpstr>Key Summary Points</vt:lpstr>
      <vt:lpstr>Number of IT Job Postings – Quarter over Quarter</vt:lpstr>
      <vt:lpstr>Top Locations for IT Job Postings – Q1 2017</vt:lpstr>
      <vt:lpstr>Employers with the Most IT Job Ads – Q1 2017</vt:lpstr>
      <vt:lpstr>PowerPoint Presentation</vt:lpstr>
      <vt:lpstr>Work-Based Learning Opportunities</vt:lpstr>
      <vt:lpstr>Thinking Beyond the Traditional Internship Model</vt:lpstr>
      <vt:lpstr>PowerPoint Presentation</vt:lpstr>
      <vt:lpstr>PowerPoint Presentation</vt:lpstr>
      <vt:lpstr>Initiative Partners &amp; Leading Employers</vt:lpstr>
      <vt:lpstr>Initiative Goals &amp; Strategies</vt:lpstr>
      <vt:lpstr>PowerPoint Presentation</vt:lpstr>
      <vt:lpstr>PowerPoint Presentation</vt:lpstr>
      <vt:lpstr>PowerPoint Presentation</vt:lpstr>
      <vt:lpstr>PowerPoint Presentation</vt:lpstr>
      <vt:lpstr>PowerPoint Presentation</vt:lpstr>
      <vt:lpstr>Developing &amp; Sustaining  IT Employer Partnerships for the TechHire H-1B Grant Project </vt:lpstr>
      <vt:lpstr>Organizational History</vt:lpstr>
      <vt:lpstr>TechHire H-1B Grant Project</vt:lpstr>
      <vt:lpstr>Employer Engagement Strategies</vt:lpstr>
      <vt:lpstr>Workforce Development + Employer Partners =  Industry Informed Training  </vt:lpstr>
      <vt:lpstr>Systems Realignment Workforce Development &amp; Education</vt:lpstr>
      <vt:lpstr>Convening Employers – Four Efforts </vt:lpstr>
      <vt:lpstr>Creating Regional Investment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Micayla Boari</dc:creator>
  <cp:lastModifiedBy>Brandon Carter</cp:lastModifiedBy>
  <cp:revision>66</cp:revision>
  <dcterms:created xsi:type="dcterms:W3CDTF">2017-06-20T15:18:47Z</dcterms:created>
  <dcterms:modified xsi:type="dcterms:W3CDTF">2017-08-01T13:40:21Z</dcterms:modified>
</cp:coreProperties>
</file>