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0" r:id="rId3"/>
  </p:sldMasterIdLst>
  <p:notesMasterIdLst>
    <p:notesMasterId r:id="rId23"/>
  </p:notesMasterIdLst>
  <p:sldIdLst>
    <p:sldId id="284" r:id="rId4"/>
    <p:sldId id="282" r:id="rId5"/>
    <p:sldId id="287" r:id="rId6"/>
    <p:sldId id="288" r:id="rId7"/>
    <p:sldId id="289" r:id="rId8"/>
    <p:sldId id="290" r:id="rId9"/>
    <p:sldId id="291" r:id="rId10"/>
    <p:sldId id="292" r:id="rId11"/>
    <p:sldId id="293" r:id="rId12"/>
    <p:sldId id="294" r:id="rId13"/>
    <p:sldId id="295" r:id="rId14"/>
    <p:sldId id="296" r:id="rId15"/>
    <p:sldId id="298" r:id="rId16"/>
    <p:sldId id="299" r:id="rId17"/>
    <p:sldId id="300" r:id="rId18"/>
    <p:sldId id="301" r:id="rId19"/>
    <p:sldId id="302" r:id="rId20"/>
    <p:sldId id="303"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3840" userDrawn="1">
          <p15:clr>
            <a:srgbClr val="A4A3A4"/>
          </p15:clr>
        </p15:guide>
        <p15:guide id="3" orient="horz"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C9C"/>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7"/>
    <p:restoredTop sz="74368" autoAdjust="0"/>
  </p:normalViewPr>
  <p:slideViewPr>
    <p:cSldViewPr snapToGrid="0" snapToObjects="1" showGuides="1">
      <p:cViewPr varScale="1">
        <p:scale>
          <a:sx n="49" d="100"/>
          <a:sy n="49" d="100"/>
        </p:scale>
        <p:origin x="432" y="22"/>
      </p:cViewPr>
      <p:guideLst>
        <p:guide orient="horz" pos="696"/>
        <p:guide pos="3840"/>
        <p:guide orient="horz" pos="47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0E1EE-E29A-F54E-AA0F-FE887D817330}" type="datetimeFigureOut">
              <a:rPr lang="en-US" smtClean="0"/>
              <a:t>8/1/2017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2BB04-8AD9-9740-AFA1-6E6019F517B2}" type="slidenum">
              <a:rPr lang="en-US" smtClean="0"/>
              <a:t>‹#›</a:t>
            </a:fld>
            <a:endParaRPr lang="en-US" dirty="0"/>
          </a:p>
        </p:txBody>
      </p:sp>
    </p:spTree>
    <p:extLst>
      <p:ext uri="{BB962C8B-B14F-4D97-AF65-F5344CB8AC3E}">
        <p14:creationId xmlns:p14="http://schemas.microsoft.com/office/powerpoint/2010/main" val="33066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we proposed builds on existing training strengths</a:t>
            </a:r>
            <a:r>
              <a:rPr lang="en-US" baseline="0" dirty="0"/>
              <a:t> to serve a highly multi-sector regional STEM industry base. It describes three career pathways and levels of training intensity. Movement in and out of training and the workforce iteratively over time leads to progressively higher skill and earnings. </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3</a:t>
            </a:fld>
            <a:endParaRPr lang="en-US" dirty="0"/>
          </a:p>
        </p:txBody>
      </p:sp>
    </p:spTree>
    <p:extLst>
      <p:ext uri="{BB962C8B-B14F-4D97-AF65-F5344CB8AC3E}">
        <p14:creationId xmlns:p14="http://schemas.microsoft.com/office/powerpoint/2010/main" val="367879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your successes and challenges to date, why you chose these industries for bootcamps, and how you use the grant funded programs to build long-term capacity; Life long learning model to continue to serve incumbent workers in need of advancement.</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12</a:t>
            </a:fld>
            <a:endParaRPr lang="en-US" dirty="0"/>
          </a:p>
        </p:txBody>
      </p:sp>
    </p:spTree>
    <p:extLst>
      <p:ext uri="{BB962C8B-B14F-4D97-AF65-F5344CB8AC3E}">
        <p14:creationId xmlns:p14="http://schemas.microsoft.com/office/powerpoint/2010/main" val="149823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E450D-D7F3-4FE6-BFC9-787FB951A524}" type="slidenum">
              <a:rPr lang="en-US" smtClean="0"/>
              <a:pPr/>
              <a:t>14</a:t>
            </a:fld>
            <a:endParaRPr lang="en-US" dirty="0"/>
          </a:p>
        </p:txBody>
      </p:sp>
    </p:spTree>
    <p:extLst>
      <p:ext uri="{BB962C8B-B14F-4D97-AF65-F5344CB8AC3E}">
        <p14:creationId xmlns:p14="http://schemas.microsoft.com/office/powerpoint/2010/main" val="106035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E450D-D7F3-4FE6-BFC9-787FB951A524}" type="slidenum">
              <a:rPr lang="en-US" smtClean="0"/>
              <a:pPr/>
              <a:t>18</a:t>
            </a:fld>
            <a:endParaRPr lang="en-US" dirty="0"/>
          </a:p>
        </p:txBody>
      </p:sp>
    </p:spTree>
    <p:extLst>
      <p:ext uri="{BB962C8B-B14F-4D97-AF65-F5344CB8AC3E}">
        <p14:creationId xmlns:p14="http://schemas.microsoft.com/office/powerpoint/2010/main" val="80069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these industries</a:t>
            </a:r>
            <a:r>
              <a:rPr lang="en-US" baseline="0" dirty="0"/>
              <a:t> chosen: </a:t>
            </a:r>
            <a:r>
              <a:rPr lang="en-US" dirty="0"/>
              <a:t>Bootcamps build on existing,</a:t>
            </a:r>
            <a:r>
              <a:rPr lang="en-US" baseline="0" dirty="0"/>
              <a:t> not-for-credit workforce training strengths, many resulting from prior grants including US DOL, NSF ATE, HHS ONC for HIT, and SUNY WDT and SUNY Career Services. NYS DOL data consistently flags these sectors for rapid growth of high-wage jobs.</a:t>
            </a:r>
            <a:endParaRPr lang="en-US" dirty="0"/>
          </a:p>
          <a:p>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4</a:t>
            </a:fld>
            <a:endParaRPr lang="en-US" dirty="0"/>
          </a:p>
        </p:txBody>
      </p:sp>
    </p:spTree>
    <p:extLst>
      <p:ext uri="{BB962C8B-B14F-4D97-AF65-F5344CB8AC3E}">
        <p14:creationId xmlns:p14="http://schemas.microsoft.com/office/powerpoint/2010/main" val="256065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Advanced Manufacturing bootcamps designed in collaboration with employer partners; need for sub-sectors becoming apparent: Aerospace/defense, pharmaceuticals. </a:t>
            </a:r>
          </a:p>
          <a:p>
            <a:r>
              <a:rPr lang="en-US" dirty="0"/>
              <a:t>First enrolled in spring: 18 signed up, 14 showed, 12 completed</a:t>
            </a:r>
          </a:p>
          <a:p>
            <a:pPr lvl="2"/>
            <a:r>
              <a:rPr lang="en-US" dirty="0"/>
              <a:t>Second cohort began June 12 with 13 participants (of 16 enrolled)</a:t>
            </a:r>
          </a:p>
          <a:p>
            <a:pPr lvl="2"/>
            <a:r>
              <a:rPr lang="en-US" dirty="0"/>
              <a:t>mandatory job fair – 7 employers attended in spring</a:t>
            </a:r>
          </a:p>
          <a:p>
            <a:pPr lvl="2"/>
            <a:r>
              <a:rPr lang="en-US" dirty="0"/>
              <a:t>Next scheduled for end of July</a:t>
            </a:r>
          </a:p>
          <a:p>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5</a:t>
            </a:fld>
            <a:endParaRPr lang="en-US" dirty="0"/>
          </a:p>
        </p:txBody>
      </p:sp>
    </p:spTree>
    <p:extLst>
      <p:ext uri="{BB962C8B-B14F-4D97-AF65-F5344CB8AC3E}">
        <p14:creationId xmlns:p14="http://schemas.microsoft.com/office/powerpoint/2010/main" val="123224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Staggered</a:t>
            </a:r>
            <a:r>
              <a:rPr lang="en-US" baseline="0" dirty="0"/>
              <a:t> grant participant deliverable to align with the development of the programs. </a:t>
            </a:r>
          </a:p>
          <a:p>
            <a:r>
              <a:rPr lang="en-US" dirty="0"/>
              <a:t>Employer comments regarding value of online cyber competition awards; </a:t>
            </a:r>
          </a:p>
          <a:p>
            <a:r>
              <a:rPr lang="en-US" dirty="0"/>
              <a:t>Experience with online HIT course</a:t>
            </a:r>
            <a:r>
              <a:rPr lang="en-US" baseline="0" dirty="0"/>
              <a:t> success rates and need to improve; </a:t>
            </a:r>
          </a:p>
          <a:p>
            <a:r>
              <a:rPr lang="en-US" baseline="0" dirty="0"/>
              <a:t>Events and panels built on experience: NSF ATE DACUM process for cybersecurity</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6</a:t>
            </a:fld>
            <a:endParaRPr lang="en-US" dirty="0"/>
          </a:p>
        </p:txBody>
      </p:sp>
    </p:spTree>
    <p:extLst>
      <p:ext uri="{BB962C8B-B14F-4D97-AF65-F5344CB8AC3E}">
        <p14:creationId xmlns:p14="http://schemas.microsoft.com/office/powerpoint/2010/main" val="181949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Staggered</a:t>
            </a:r>
            <a:r>
              <a:rPr lang="en-US" baseline="0" dirty="0"/>
              <a:t> grant participant deliverable to align with the development of the programs. </a:t>
            </a:r>
          </a:p>
          <a:p>
            <a:r>
              <a:rPr lang="en-US" dirty="0"/>
              <a:t>Employer comments regarding value of online cyber competition awards; </a:t>
            </a:r>
          </a:p>
          <a:p>
            <a:r>
              <a:rPr lang="en-US" dirty="0"/>
              <a:t>Experience with online HIT course</a:t>
            </a:r>
            <a:r>
              <a:rPr lang="en-US" baseline="0" dirty="0"/>
              <a:t> success rates and need to improve; </a:t>
            </a:r>
          </a:p>
          <a:p>
            <a:r>
              <a:rPr lang="en-US" baseline="0" dirty="0"/>
              <a:t>Events and panels built on experience: NSF ATE DACUM process for cybersecurity</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7</a:t>
            </a:fld>
            <a:endParaRPr lang="en-US" dirty="0"/>
          </a:p>
        </p:txBody>
      </p:sp>
    </p:spTree>
    <p:extLst>
      <p:ext uri="{BB962C8B-B14F-4D97-AF65-F5344CB8AC3E}">
        <p14:creationId xmlns:p14="http://schemas.microsoft.com/office/powerpoint/2010/main" val="67885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Staggered</a:t>
            </a:r>
            <a:r>
              <a:rPr lang="en-US" baseline="0" dirty="0"/>
              <a:t> grant participant deliverable to align with the development of the programs. </a:t>
            </a:r>
          </a:p>
          <a:p>
            <a:r>
              <a:rPr lang="en-US" dirty="0"/>
              <a:t>Employer comments regarding value of online cyber competition awards; </a:t>
            </a:r>
          </a:p>
          <a:p>
            <a:r>
              <a:rPr lang="en-US" dirty="0"/>
              <a:t>Experience with online HIT course</a:t>
            </a:r>
            <a:r>
              <a:rPr lang="en-US" baseline="0" dirty="0"/>
              <a:t> success rates and need to improve; </a:t>
            </a:r>
          </a:p>
          <a:p>
            <a:r>
              <a:rPr lang="en-US" baseline="0" dirty="0"/>
              <a:t>Events and panels built on experience: NSF ATE DACUM process for cybersecurity</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8</a:t>
            </a:fld>
            <a:endParaRPr lang="en-US" dirty="0"/>
          </a:p>
        </p:txBody>
      </p:sp>
    </p:spTree>
    <p:extLst>
      <p:ext uri="{BB962C8B-B14F-4D97-AF65-F5344CB8AC3E}">
        <p14:creationId xmlns:p14="http://schemas.microsoft.com/office/powerpoint/2010/main" val="10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your successes and challenges to date, why you chose these industries for bootcamps, and how you use the grant funded programs to build long-term capacity</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9</a:t>
            </a:fld>
            <a:endParaRPr lang="en-US" dirty="0"/>
          </a:p>
        </p:txBody>
      </p:sp>
    </p:spTree>
    <p:extLst>
      <p:ext uri="{BB962C8B-B14F-4D97-AF65-F5344CB8AC3E}">
        <p14:creationId xmlns:p14="http://schemas.microsoft.com/office/powerpoint/2010/main" val="75114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your successes and challenges to date, why you chose these industries for bootcamps, and how you use the grant funded programs to build long-term capacity</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10</a:t>
            </a:fld>
            <a:endParaRPr lang="en-US" dirty="0"/>
          </a:p>
        </p:txBody>
      </p:sp>
    </p:spTree>
    <p:extLst>
      <p:ext uri="{BB962C8B-B14F-4D97-AF65-F5344CB8AC3E}">
        <p14:creationId xmlns:p14="http://schemas.microsoft.com/office/powerpoint/2010/main" val="9390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your successes and challenges to date, why you chose these industries for bootcamps, and how you use the grant funded programs to build long-term capacity</a:t>
            </a:r>
            <a:endParaRPr lang="en-US" dirty="0"/>
          </a:p>
        </p:txBody>
      </p:sp>
      <p:sp>
        <p:nvSpPr>
          <p:cNvPr id="4" name="Slide Number Placeholder 3"/>
          <p:cNvSpPr>
            <a:spLocks noGrp="1"/>
          </p:cNvSpPr>
          <p:nvPr>
            <p:ph type="sldNum" sz="quarter" idx="10"/>
          </p:nvPr>
        </p:nvSpPr>
        <p:spPr/>
        <p:txBody>
          <a:bodyPr/>
          <a:lstStyle/>
          <a:p>
            <a:fld id="{B02672BF-F411-49FE-878E-DC9D71BBFE93}" type="slidenum">
              <a:rPr lang="en-US" smtClean="0"/>
              <a:t>11</a:t>
            </a:fld>
            <a:endParaRPr lang="en-US" dirty="0"/>
          </a:p>
        </p:txBody>
      </p:sp>
    </p:spTree>
    <p:extLst>
      <p:ext uri="{BB962C8B-B14F-4D97-AF65-F5344CB8AC3E}">
        <p14:creationId xmlns:p14="http://schemas.microsoft.com/office/powerpoint/2010/main" val="3962579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22500"/>
            <a:ext cx="9144000" cy="2387600"/>
          </a:xfrm>
          <a:prstGeom prst="rect">
            <a:avLst/>
          </a:prstGeom>
        </p:spPr>
        <p:txBody>
          <a:bodyPr anchor="b">
            <a:normAutofit/>
          </a:bodyPr>
          <a:lstStyle>
            <a:lvl1pPr algn="ctr">
              <a:lnSpc>
                <a:spcPct val="120000"/>
              </a:lnSpc>
              <a:defRPr sz="4000" b="1" i="0" spc="500" baseline="0">
                <a:solidFill>
                  <a:srgbClr val="1BBC9C"/>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hasCustomPrompt="1"/>
          </p:nvPr>
        </p:nvSpPr>
        <p:spPr>
          <a:xfrm>
            <a:off x="1524000" y="4891969"/>
            <a:ext cx="9144000" cy="1655762"/>
          </a:xfrm>
          <a:prstGeom prst="rect">
            <a:avLst/>
          </a:prstGeom>
        </p:spPr>
        <p:txBody>
          <a:bodyPr/>
          <a:lstStyle>
            <a:lvl1pPr marL="0" indent="0" algn="ctr">
              <a:buNone/>
              <a:defRPr sz="2400" b="0" i="1" baseline="0">
                <a:solidFill>
                  <a:schemeClr val="bg2">
                    <a:lumMod val="2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Title, Jobs for the Future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02" y="-1"/>
            <a:ext cx="12221876" cy="2270235"/>
          </a:xfrm>
          <a:prstGeom prst="rect">
            <a:avLst/>
          </a:prstGeom>
        </p:spPr>
      </p:pic>
      <p:grpSp>
        <p:nvGrpSpPr>
          <p:cNvPr id="12" name="Group 11"/>
          <p:cNvGrpSpPr/>
          <p:nvPr userDrawn="1"/>
        </p:nvGrpSpPr>
        <p:grpSpPr>
          <a:xfrm>
            <a:off x="255926" y="5860741"/>
            <a:ext cx="3653134" cy="814516"/>
            <a:chOff x="278786" y="5708060"/>
            <a:chExt cx="4407514" cy="982717"/>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786" y="5708060"/>
              <a:ext cx="982717" cy="982717"/>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8100" y="6022201"/>
              <a:ext cx="3378200" cy="354434"/>
            </a:xfrm>
            <a:prstGeom prst="rect">
              <a:avLst/>
            </a:prstGeom>
          </p:spPr>
        </p:pic>
      </p:grpSp>
    </p:spTree>
    <p:extLst>
      <p:ext uri="{BB962C8B-B14F-4D97-AF65-F5344CB8AC3E}">
        <p14:creationId xmlns:p14="http://schemas.microsoft.com/office/powerpoint/2010/main" val="1664210429"/>
      </p:ext>
    </p:extLst>
  </p:cSld>
  <p:clrMapOvr>
    <a:masterClrMapping/>
  </p:clrMapOvr>
  <p:extLst mod="1">
    <p:ext uri="{DCECCB84-F9BA-43D5-87BE-67443E8EF086}">
      <p15:sldGuideLst xmlns:p15="http://schemas.microsoft.com/office/powerpoint/2012/main">
        <p15:guide id="1" orient="horz" pos="2904" userDrawn="1">
          <p15:clr>
            <a:srgbClr val="FBAE40"/>
          </p15:clr>
        </p15:guide>
        <p15:guide id="2" pos="4728" userDrawn="1">
          <p15:clr>
            <a:srgbClr val="FBAE40"/>
          </p15:clr>
        </p15:guide>
        <p15:guide id="3" orient="horz" pos="2640" userDrawn="1">
          <p15:clr>
            <a:srgbClr val="FBAE40"/>
          </p15:clr>
        </p15:guide>
        <p15:guide id="4" pos="29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845891"/>
            <a:ext cx="10553700" cy="596409"/>
          </a:xfrm>
          <a:prstGeom prst="rect">
            <a:avLst/>
          </a:prstGeom>
        </p:spPr>
        <p:txBody>
          <a:bodyPr/>
          <a:lstStyle>
            <a:lvl1pPr algn="ctr">
              <a:defRPr sz="4000" b="0" i="0" spc="500" baseline="0">
                <a:solidFill>
                  <a:schemeClr val="bg2">
                    <a:lumMod val="25000"/>
                  </a:schemeClr>
                </a:solidFill>
                <a:latin typeface="Arial" charset="0"/>
                <a:ea typeface="Arial" charset="0"/>
                <a:cs typeface="Arial" charset="0"/>
              </a:defRPr>
            </a:lvl1pPr>
          </a:lstStyle>
          <a:p>
            <a:r>
              <a:rPr lang="en-US" dirty="0"/>
              <a:t>TITLE HERE</a:t>
            </a:r>
          </a:p>
        </p:txBody>
      </p:sp>
      <p:sp>
        <p:nvSpPr>
          <p:cNvPr id="7" name="Text Placeholder 6"/>
          <p:cNvSpPr>
            <a:spLocks noGrp="1"/>
          </p:cNvSpPr>
          <p:nvPr>
            <p:ph type="body" sz="quarter" idx="10" hasCustomPrompt="1"/>
          </p:nvPr>
        </p:nvSpPr>
        <p:spPr>
          <a:xfrm>
            <a:off x="800100" y="1979792"/>
            <a:ext cx="3347694" cy="3279775"/>
          </a:xfrm>
          <a:prstGeom prst="rect">
            <a:avLst/>
          </a:prstGeom>
        </p:spPr>
        <p:txBody>
          <a:bodyPr/>
          <a:lstStyle>
            <a:lvl1pPr marL="0" indent="0" algn="ctr">
              <a:buNone/>
              <a:defRPr sz="2400" b="0" i="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 Here</a:t>
            </a:r>
          </a:p>
        </p:txBody>
      </p:sp>
      <p:sp>
        <p:nvSpPr>
          <p:cNvPr id="8" name="Text Placeholder 6"/>
          <p:cNvSpPr>
            <a:spLocks noGrp="1"/>
          </p:cNvSpPr>
          <p:nvPr>
            <p:ph type="body" sz="quarter" idx="11" hasCustomPrompt="1"/>
          </p:nvPr>
        </p:nvSpPr>
        <p:spPr>
          <a:xfrm>
            <a:off x="4603816" y="1979792"/>
            <a:ext cx="2946268" cy="3279775"/>
          </a:xfrm>
          <a:prstGeom prst="rect">
            <a:avLst/>
          </a:prstGeom>
        </p:spPr>
        <p:txBody>
          <a:bodyPr/>
          <a:lstStyle>
            <a:lvl1pPr marL="0" indent="0" algn="ctr">
              <a:buNone/>
              <a:defRPr sz="2400" b="0" i="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2 Here</a:t>
            </a:r>
          </a:p>
        </p:txBody>
      </p:sp>
      <p:sp>
        <p:nvSpPr>
          <p:cNvPr id="9" name="Text Placeholder 6"/>
          <p:cNvSpPr>
            <a:spLocks noGrp="1"/>
          </p:cNvSpPr>
          <p:nvPr>
            <p:ph type="body" sz="quarter" idx="12" hasCustomPrompt="1"/>
          </p:nvPr>
        </p:nvSpPr>
        <p:spPr>
          <a:xfrm>
            <a:off x="8006106" y="1979792"/>
            <a:ext cx="3347694" cy="3279775"/>
          </a:xfrm>
          <a:prstGeom prst="rect">
            <a:avLst/>
          </a:prstGeom>
        </p:spPr>
        <p:txBody>
          <a:bodyPr/>
          <a:lstStyle>
            <a:lvl1pPr marL="0" indent="0" algn="ctr">
              <a:buNone/>
              <a:defRPr sz="2400" b="0" i="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3 Here</a:t>
            </a:r>
          </a:p>
        </p:txBody>
      </p:sp>
    </p:spTree>
    <p:extLst>
      <p:ext uri="{BB962C8B-B14F-4D97-AF65-F5344CB8AC3E}">
        <p14:creationId xmlns:p14="http://schemas.microsoft.com/office/powerpoint/2010/main" val="104867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Pictur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864747"/>
            <a:ext cx="4242847" cy="1325563"/>
          </a:xfrm>
          <a:prstGeom prst="rect">
            <a:avLst/>
          </a:prstGeom>
        </p:spPr>
        <p:txBody>
          <a:bodyPr/>
          <a:lstStyle>
            <a:lvl1pPr>
              <a:defRPr sz="4000" b="0" i="0" spc="500" baseline="0">
                <a:solidFill>
                  <a:schemeClr val="tx1"/>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715652" y="2354623"/>
            <a:ext cx="4242847" cy="3131777"/>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
        <p:nvSpPr>
          <p:cNvPr id="4" name="Picture Placeholder 3"/>
          <p:cNvSpPr>
            <a:spLocks noGrp="1"/>
          </p:cNvSpPr>
          <p:nvPr>
            <p:ph type="pic" sz="quarter" idx="14"/>
          </p:nvPr>
        </p:nvSpPr>
        <p:spPr>
          <a:xfrm>
            <a:off x="5703217" y="0"/>
            <a:ext cx="6488784" cy="6858000"/>
          </a:xfrm>
          <a:prstGeom prst="rect">
            <a:avLst/>
          </a:prstGeo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052620" y="1933541"/>
            <a:ext cx="5287962" cy="395156"/>
          </a:xfrm>
          <a:prstGeom prst="rect">
            <a:avLst/>
          </a:prstGeom>
        </p:spPr>
        <p:txBody>
          <a:bodyPr/>
          <a:lstStyle>
            <a:lvl1pPr marL="0" indent="0">
              <a:buNone/>
              <a:defRPr sz="2200" b="1" i="0" spc="500" baseline="0">
                <a:solidFill>
                  <a:srgbClr val="1BBC9C"/>
                </a:solidFill>
                <a:latin typeface="Arial Black" charset="0"/>
                <a:ea typeface="Arial Black" charset="0"/>
                <a:cs typeface="Arial Black" charset="0"/>
              </a:defRPr>
            </a:lvl1pPr>
            <a:lvl2pPr marL="457200" indent="0">
              <a:buNone/>
              <a:defRPr/>
            </a:lvl2pPr>
            <a:lvl3pPr marL="914400" indent="0">
              <a:buNone/>
              <a:defRPr/>
            </a:lvl3pPr>
            <a:lvl4pPr marL="1371600" indent="0">
              <a:buNone/>
              <a:defRPr/>
            </a:lvl4pPr>
          </a:lstStyle>
          <a:p>
            <a:pPr lvl="0"/>
            <a:r>
              <a:rPr lang="en-US" dirty="0"/>
              <a:t>PRESENTER NAME</a:t>
            </a:r>
          </a:p>
        </p:txBody>
      </p:sp>
      <p:sp>
        <p:nvSpPr>
          <p:cNvPr id="10" name="Text Placeholder 9"/>
          <p:cNvSpPr>
            <a:spLocks noGrp="1"/>
          </p:cNvSpPr>
          <p:nvPr>
            <p:ph type="body" sz="quarter" idx="11" hasCustomPrompt="1"/>
          </p:nvPr>
        </p:nvSpPr>
        <p:spPr>
          <a:xfrm>
            <a:off x="5052620" y="2328697"/>
            <a:ext cx="5287962" cy="893762"/>
          </a:xfrm>
          <a:prstGeom prst="rect">
            <a:avLst/>
          </a:prstGeom>
        </p:spPr>
        <p:txBody>
          <a:bodyPr/>
          <a:lstStyle>
            <a:lvl1pPr marL="0" indent="0">
              <a:buNone/>
              <a:defRPr sz="2200" b="0" i="0" baseline="0">
                <a:solidFill>
                  <a:schemeClr val="bg2">
                    <a:lumMod val="25000"/>
                  </a:schemeClr>
                </a:solidFill>
                <a:latin typeface="Arial" charset="0"/>
                <a:ea typeface="Arial" charset="0"/>
                <a:cs typeface="Arial" charset="0"/>
              </a:defRPr>
            </a:lvl1pPr>
          </a:lstStyle>
          <a:p>
            <a:pPr lvl="0"/>
            <a:r>
              <a:rPr lang="en-US" dirty="0"/>
              <a:t>Email &amp; Twitter</a:t>
            </a:r>
          </a:p>
        </p:txBody>
      </p:sp>
      <p:sp>
        <p:nvSpPr>
          <p:cNvPr id="12" name="Picture Placeholder 11"/>
          <p:cNvSpPr>
            <a:spLocks noGrp="1"/>
          </p:cNvSpPr>
          <p:nvPr>
            <p:ph type="pic" sz="quarter" idx="12"/>
          </p:nvPr>
        </p:nvSpPr>
        <p:spPr>
          <a:xfrm>
            <a:off x="3224295" y="1857375"/>
            <a:ext cx="1508125" cy="1508125"/>
          </a:xfrm>
          <a:prstGeom prst="ellipse">
            <a:avLst/>
          </a:prstGeom>
        </p:spPr>
        <p:txBody>
          <a:bodyPr/>
          <a:lstStyle/>
          <a:p>
            <a:endParaRPr lang="en-US" dirty="0"/>
          </a:p>
        </p:txBody>
      </p:sp>
    </p:spTree>
    <p:extLst>
      <p:ext uri="{BB962C8B-B14F-4D97-AF65-F5344CB8AC3E}">
        <p14:creationId xmlns:p14="http://schemas.microsoft.com/office/powerpoint/2010/main" val="19948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800100" y="254523"/>
            <a:ext cx="2886075" cy="282051"/>
          </a:xfrm>
          <a:prstGeom prst="rect">
            <a:avLst/>
          </a:prstGeom>
        </p:spPr>
        <p:txBody>
          <a:bodyPr/>
          <a:lstStyle>
            <a:lvl1pPr marL="0" indent="0" algn="ctr">
              <a:buNone/>
              <a:defRPr sz="1600" b="1" i="0" spc="300" baseline="0">
                <a:solidFill>
                  <a:schemeClr val="bg1"/>
                </a:solidFill>
                <a:latin typeface="Arial Black" charset="0"/>
                <a:ea typeface="Arial Black" charset="0"/>
                <a:cs typeface="Arial Black" charset="0"/>
              </a:defRPr>
            </a:lvl1pPr>
          </a:lstStyle>
          <a:p>
            <a:pPr lvl="0"/>
            <a:r>
              <a:rPr lang="en-US" dirty="0"/>
              <a:t>CHAPTER TITLE</a:t>
            </a:r>
          </a:p>
        </p:txBody>
      </p:sp>
      <p:sp>
        <p:nvSpPr>
          <p:cNvPr id="12" name="Text Placeholder 11"/>
          <p:cNvSpPr>
            <a:spLocks noGrp="1"/>
          </p:cNvSpPr>
          <p:nvPr>
            <p:ph type="body" sz="quarter" idx="11" hasCustomPrompt="1"/>
          </p:nvPr>
        </p:nvSpPr>
        <p:spPr>
          <a:xfrm>
            <a:off x="716993" y="846334"/>
            <a:ext cx="2413000" cy="1492250"/>
          </a:xfrm>
          <a:prstGeom prst="rect">
            <a:avLst/>
          </a:prstGeom>
        </p:spPr>
        <p:txBody>
          <a:bodyPr/>
          <a:lstStyle>
            <a:lvl1pPr marL="0" indent="0">
              <a:buFontTx/>
              <a:buNone/>
              <a:defRPr sz="4000" b="0" i="0" spc="500" baseline="0">
                <a:latin typeface="Arial" charset="0"/>
                <a:ea typeface="Arial" charset="0"/>
                <a:cs typeface="Arial" charset="0"/>
              </a:defRPr>
            </a:lvl1pPr>
          </a:lstStyle>
          <a:p>
            <a:pPr lvl="0"/>
            <a:r>
              <a:rPr lang="en-US" dirty="0"/>
              <a:t>TITLE HERE</a:t>
            </a:r>
          </a:p>
        </p:txBody>
      </p:sp>
      <p:sp>
        <p:nvSpPr>
          <p:cNvPr id="14" name="Text Placeholder 13"/>
          <p:cNvSpPr>
            <a:spLocks noGrp="1"/>
          </p:cNvSpPr>
          <p:nvPr>
            <p:ph type="body" sz="quarter" idx="12" hasCustomPrompt="1"/>
          </p:nvPr>
        </p:nvSpPr>
        <p:spPr>
          <a:xfrm>
            <a:off x="5037806" y="884834"/>
            <a:ext cx="7032625" cy="3733800"/>
          </a:xfrm>
          <a:prstGeom prst="rect">
            <a:avLst/>
          </a:prstGeom>
        </p:spPr>
        <p:txBody>
          <a:bodyPr/>
          <a:lstStyle>
            <a:lvl1pPr marL="0" indent="0">
              <a:lnSpc>
                <a:spcPct val="90000"/>
              </a:lnSpc>
              <a:spcAft>
                <a:spcPts val="2400"/>
              </a:spcAft>
              <a:buNone/>
              <a:defRPr sz="2400" b="0" i="0">
                <a:solidFill>
                  <a:schemeClr val="bg2">
                    <a:lumMod val="25000"/>
                  </a:schemeClr>
                </a:solidFill>
                <a:latin typeface="Arial" charset="0"/>
                <a:ea typeface="Arial" charset="0"/>
                <a:cs typeface="Arial" charset="0"/>
              </a:defRPr>
            </a:lvl1pPr>
          </a:lstStyle>
          <a:p>
            <a:pPr lvl="0"/>
            <a:r>
              <a:rPr lang="en-US" dirty="0"/>
              <a:t>Point 1</a:t>
            </a:r>
          </a:p>
          <a:p>
            <a:pPr lvl="0"/>
            <a:r>
              <a:rPr lang="en-US" dirty="0"/>
              <a:t>Point 2</a:t>
            </a:r>
          </a:p>
          <a:p>
            <a:pPr lvl="0"/>
            <a:r>
              <a:rPr lang="en-US" dirty="0"/>
              <a:t>Point 3</a:t>
            </a:r>
          </a:p>
        </p:txBody>
      </p:sp>
    </p:spTree>
    <p:extLst>
      <p:ext uri="{BB962C8B-B14F-4D97-AF65-F5344CB8AC3E}">
        <p14:creationId xmlns:p14="http://schemas.microsoft.com/office/powerpoint/2010/main" val="87253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713475" y="2127742"/>
            <a:ext cx="3800475" cy="2032000"/>
          </a:xfrm>
          <a:prstGeom prst="rect">
            <a:avLst/>
          </a:prstGeom>
        </p:spPr>
        <p:txBody>
          <a:bodyPr/>
          <a:lstStyle>
            <a:lvl1pPr marL="0" indent="0">
              <a:spcBef>
                <a:spcPts val="0"/>
              </a:spcBef>
              <a:buNone/>
              <a:defRPr sz="4000" b="0" i="0" spc="500" baseline="0">
                <a:solidFill>
                  <a:schemeClr val="bg2">
                    <a:lumMod val="25000"/>
                  </a:schemeClr>
                </a:solidFill>
                <a:latin typeface="Arial" charset="0"/>
                <a:ea typeface="Arial" charset="0"/>
                <a:cs typeface="Arial" charset="0"/>
              </a:defRPr>
            </a:lvl1pPr>
          </a:lstStyle>
          <a:p>
            <a:pPr lvl="0"/>
            <a:r>
              <a:rPr lang="en-US" dirty="0"/>
              <a:t>TITLE</a:t>
            </a:r>
          </a:p>
          <a:p>
            <a:pPr lvl="0"/>
            <a:r>
              <a:rPr lang="en-US" dirty="0"/>
              <a:t>HERE</a:t>
            </a:r>
          </a:p>
        </p:txBody>
      </p:sp>
      <p:sp>
        <p:nvSpPr>
          <p:cNvPr id="12" name="Text Placeholder 11"/>
          <p:cNvSpPr>
            <a:spLocks noGrp="1"/>
          </p:cNvSpPr>
          <p:nvPr>
            <p:ph type="body" sz="quarter" idx="15" hasCustomPrompt="1"/>
          </p:nvPr>
        </p:nvSpPr>
        <p:spPr>
          <a:xfrm>
            <a:off x="5053013" y="2137809"/>
            <a:ext cx="7138987" cy="2146300"/>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stStyle>
          <a:p>
            <a:pPr lvl="0"/>
            <a:r>
              <a:rPr lang="en-US" dirty="0"/>
              <a:t>Point 1</a:t>
            </a:r>
          </a:p>
          <a:p>
            <a:pPr lvl="0"/>
            <a:r>
              <a:rPr lang="en-US" dirty="0"/>
              <a:t>Point 2</a:t>
            </a:r>
          </a:p>
          <a:p>
            <a:pPr lvl="0"/>
            <a:r>
              <a:rPr lang="en-US" dirty="0"/>
              <a:t>Point 3</a:t>
            </a:r>
          </a:p>
        </p:txBody>
      </p:sp>
      <p:sp>
        <p:nvSpPr>
          <p:cNvPr id="13" name="Text Placeholder 9"/>
          <p:cNvSpPr>
            <a:spLocks noGrp="1"/>
          </p:cNvSpPr>
          <p:nvPr>
            <p:ph type="body" sz="quarter" idx="10" hasCustomPrompt="1"/>
          </p:nvPr>
        </p:nvSpPr>
        <p:spPr>
          <a:xfrm>
            <a:off x="800100" y="254523"/>
            <a:ext cx="2886075" cy="282051"/>
          </a:xfrm>
          <a:prstGeom prst="rect">
            <a:avLst/>
          </a:prstGeom>
        </p:spPr>
        <p:txBody>
          <a:bodyPr/>
          <a:lstStyle>
            <a:lvl1pPr marL="0" indent="0" algn="ctr">
              <a:buNone/>
              <a:defRPr sz="1600" b="1" i="0" spc="300" baseline="0">
                <a:solidFill>
                  <a:schemeClr val="bg1"/>
                </a:solidFill>
                <a:latin typeface="Arial Black" charset="0"/>
                <a:ea typeface="Arial Black" charset="0"/>
                <a:cs typeface="Arial Black" charset="0"/>
              </a:defRPr>
            </a:lvl1pPr>
          </a:lstStyle>
          <a:p>
            <a:pPr lvl="0"/>
            <a:r>
              <a:rPr lang="en-US" dirty="0"/>
              <a:t>CHAPTER TITLE</a:t>
            </a:r>
          </a:p>
        </p:txBody>
      </p:sp>
    </p:spTree>
    <p:extLst>
      <p:ext uri="{BB962C8B-B14F-4D97-AF65-F5344CB8AC3E}">
        <p14:creationId xmlns:p14="http://schemas.microsoft.com/office/powerpoint/2010/main" val="1745639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15652" y="864747"/>
            <a:ext cx="4242847" cy="1325563"/>
          </a:xfrm>
          <a:prstGeom prst="rect">
            <a:avLst/>
          </a:prstGeom>
        </p:spPr>
        <p:txBody>
          <a:bodyPr/>
          <a:lstStyle>
            <a:lvl1pPr>
              <a:defRPr sz="4000" b="0" i="0" spc="500" baseline="0">
                <a:solidFill>
                  <a:schemeClr val="tx1"/>
                </a:solidFill>
                <a:latin typeface="Arial" charset="0"/>
                <a:ea typeface="Arial" charset="0"/>
                <a:cs typeface="Arial" charset="0"/>
              </a:defRPr>
            </a:lvl1pPr>
          </a:lstStyle>
          <a:p>
            <a:r>
              <a:rPr lang="en-US" dirty="0"/>
              <a:t>TITLE</a:t>
            </a:r>
            <a:br>
              <a:rPr lang="en-US" dirty="0"/>
            </a:br>
            <a:r>
              <a:rPr lang="en-US" dirty="0"/>
              <a:t>HERE</a:t>
            </a:r>
          </a:p>
        </p:txBody>
      </p:sp>
      <p:sp>
        <p:nvSpPr>
          <p:cNvPr id="9" name="Text Placeholder 7"/>
          <p:cNvSpPr>
            <a:spLocks noGrp="1"/>
          </p:cNvSpPr>
          <p:nvPr>
            <p:ph type="body" sz="quarter" idx="13" hasCustomPrompt="1"/>
          </p:nvPr>
        </p:nvSpPr>
        <p:spPr>
          <a:xfrm>
            <a:off x="715652" y="2354623"/>
            <a:ext cx="4242847" cy="3131777"/>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
        <p:nvSpPr>
          <p:cNvPr id="10" name="Picture Placeholder 3"/>
          <p:cNvSpPr>
            <a:spLocks noGrp="1"/>
          </p:cNvSpPr>
          <p:nvPr>
            <p:ph type="pic" sz="quarter" idx="14"/>
          </p:nvPr>
        </p:nvSpPr>
        <p:spPr>
          <a:xfrm>
            <a:off x="5703217" y="0"/>
            <a:ext cx="6488784" cy="6858000"/>
          </a:xfrm>
          <a:prstGeom prst="rect">
            <a:avLst/>
          </a:prstGeom>
        </p:spPr>
        <p:txBody>
          <a:bodyPr/>
          <a:lstStyle/>
          <a:p>
            <a:endParaRPr lang="en-US" dirty="0"/>
          </a:p>
        </p:txBody>
      </p:sp>
      <p:sp>
        <p:nvSpPr>
          <p:cNvPr id="11" name="Text Placeholder 9"/>
          <p:cNvSpPr>
            <a:spLocks noGrp="1"/>
          </p:cNvSpPr>
          <p:nvPr>
            <p:ph type="body" sz="quarter" idx="10" hasCustomPrompt="1"/>
          </p:nvPr>
        </p:nvSpPr>
        <p:spPr>
          <a:xfrm>
            <a:off x="800100" y="254523"/>
            <a:ext cx="2886075" cy="282051"/>
          </a:xfrm>
          <a:prstGeom prst="rect">
            <a:avLst/>
          </a:prstGeom>
        </p:spPr>
        <p:txBody>
          <a:bodyPr/>
          <a:lstStyle>
            <a:lvl1pPr marL="0" indent="0" algn="ctr">
              <a:buNone/>
              <a:defRPr sz="1600" b="1" i="0" spc="300" baseline="0">
                <a:solidFill>
                  <a:schemeClr val="bg1"/>
                </a:solidFill>
                <a:latin typeface="Arial Black" charset="0"/>
                <a:ea typeface="Arial Black" charset="0"/>
                <a:cs typeface="Arial Black" charset="0"/>
              </a:defRPr>
            </a:lvl1pPr>
          </a:lstStyle>
          <a:p>
            <a:pPr lvl="0"/>
            <a:r>
              <a:rPr lang="en-US" dirty="0"/>
              <a:t>CHAPTER TITLE</a:t>
            </a:r>
          </a:p>
        </p:txBody>
      </p:sp>
    </p:spTree>
    <p:extLst>
      <p:ext uri="{BB962C8B-B14F-4D97-AF65-F5344CB8AC3E}">
        <p14:creationId xmlns:p14="http://schemas.microsoft.com/office/powerpoint/2010/main" val="449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Title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1B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6350" y="0"/>
            <a:ext cx="12192000" cy="6858000"/>
          </a:xfrm>
          <a:prstGeom prst="rect">
            <a:avLst/>
          </a:prstGeom>
        </p:spPr>
        <p:txBody>
          <a:bodyPr/>
          <a:lstStyle/>
          <a:p>
            <a:endParaRPr lang="en-US" dirty="0"/>
          </a:p>
        </p:txBody>
      </p:sp>
      <p:sp>
        <p:nvSpPr>
          <p:cNvPr id="2" name="Title 1"/>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20000"/>
              </a:lnSpc>
              <a:defRPr sz="4000" b="1" i="0" spc="500" baseline="0">
                <a:solidFill>
                  <a:schemeClr val="bg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hasCustomPrompt="1"/>
          </p:nvPr>
        </p:nvSpPr>
        <p:spPr>
          <a:xfrm>
            <a:off x="1524000" y="4935538"/>
            <a:ext cx="9144000" cy="1655762"/>
          </a:xfrm>
          <a:prstGeom prst="rect">
            <a:avLst/>
          </a:prstGeom>
        </p:spPr>
        <p:txBody>
          <a:bodyPr/>
          <a:lstStyle>
            <a:lvl1pPr marL="0" indent="0" algn="ctr">
              <a:buNone/>
              <a:defRPr sz="2400" b="0" i="1"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Title, Jobs for the Future</a:t>
            </a:r>
          </a:p>
        </p:txBody>
      </p:sp>
      <p:sp>
        <p:nvSpPr>
          <p:cNvPr id="12" name="Picture Placeholder 11"/>
          <p:cNvSpPr>
            <a:spLocks noGrp="1"/>
          </p:cNvSpPr>
          <p:nvPr>
            <p:ph type="pic" sz="quarter" idx="11"/>
          </p:nvPr>
        </p:nvSpPr>
        <p:spPr>
          <a:xfrm>
            <a:off x="4718050" y="4161350"/>
            <a:ext cx="2787650" cy="419100"/>
          </a:xfrm>
          <a:prstGeom prst="rect">
            <a:avLst/>
          </a:prstGeom>
        </p:spPr>
        <p:txBody>
          <a:bodyPr/>
          <a:lstStyle/>
          <a:p>
            <a:endParaRPr lang="en-US" dirty="0"/>
          </a:p>
        </p:txBody>
      </p:sp>
    </p:spTree>
  </p:cSld>
  <p:clrMapOvr>
    <a:masterClrMapping/>
  </p:clrMapOvr>
  <p:extLst>
    <p:ext uri="{DCECCB84-F9BA-43D5-87BE-67443E8EF086}">
      <p15:sldGuideLst xmlns:p15="http://schemas.microsoft.com/office/powerpoint/2012/main">
        <p15:guide id="1" orient="horz" pos="2904" userDrawn="1">
          <p15:clr>
            <a:srgbClr val="FBAE40"/>
          </p15:clr>
        </p15:guide>
        <p15:guide id="2" pos="2952" userDrawn="1">
          <p15:clr>
            <a:srgbClr val="FBAE40"/>
          </p15:clr>
        </p15:guide>
        <p15:guide id="3" orient="horz" pos="2640" userDrawn="1">
          <p15:clr>
            <a:srgbClr val="FBAE40"/>
          </p15:clr>
        </p15:guide>
        <p15:guide id="4" pos="47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1B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350" y="3040906"/>
            <a:ext cx="12192000" cy="776188"/>
          </a:xfrm>
          <a:prstGeom prst="rect">
            <a:avLst/>
          </a:prstGeom>
          <a:effectLst/>
        </p:spPr>
        <p:txBody>
          <a:bodyPr anchor="b">
            <a:noAutofit/>
          </a:bodyPr>
          <a:lstStyle>
            <a:lvl1pPr algn="ctr">
              <a:lnSpc>
                <a:spcPct val="120000"/>
              </a:lnSpc>
              <a:defRPr sz="4800" b="1" i="0" spc="500" baseline="0">
                <a:solidFill>
                  <a:schemeClr val="bg1"/>
                </a:solidFill>
                <a:latin typeface="Arial Black" charset="0"/>
                <a:ea typeface="Arial Black" charset="0"/>
                <a:cs typeface="Arial Black" charset="0"/>
              </a:defRPr>
            </a:lvl1pPr>
          </a:lstStyle>
          <a:p>
            <a:r>
              <a:rPr lang="en-US" dirty="0"/>
              <a:t>SECTION TITLE</a:t>
            </a:r>
          </a:p>
        </p:txBody>
      </p:sp>
    </p:spTree>
  </p:cSld>
  <p:clrMapOvr>
    <a:masterClrMapping/>
  </p:clrMapOvr>
  <p:extLst>
    <p:ext uri="{DCECCB84-F9BA-43D5-87BE-67443E8EF086}">
      <p15:sldGuideLst xmlns:p15="http://schemas.microsoft.com/office/powerpoint/2012/main">
        <p15:guide id="1" orient="horz" pos="2904">
          <p15:clr>
            <a:srgbClr val="FBAE40"/>
          </p15:clr>
        </p15:guide>
        <p15:guide id="2" pos="2952">
          <p15:clr>
            <a:srgbClr val="FBAE40"/>
          </p15:clr>
        </p15:guide>
        <p15:guide id="3" orient="horz" pos="2640">
          <p15:clr>
            <a:srgbClr val="FBAE40"/>
          </p15:clr>
        </p15:guide>
        <p15:guide id="4" pos="47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w/ Photo">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1B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6350" y="0"/>
            <a:ext cx="12192000" cy="6858000"/>
          </a:xfrm>
          <a:prstGeom prst="rect">
            <a:avLst/>
          </a:prstGeom>
        </p:spPr>
        <p:txBody>
          <a:bodyPr/>
          <a:lstStyle/>
          <a:p>
            <a:endParaRPr lang="en-US" dirty="0"/>
          </a:p>
        </p:txBody>
      </p:sp>
      <p:sp>
        <p:nvSpPr>
          <p:cNvPr id="2" name="Title 1"/>
          <p:cNvSpPr>
            <a:spLocks noGrp="1"/>
          </p:cNvSpPr>
          <p:nvPr>
            <p:ph type="ctrTitle" hasCustomPrompt="1"/>
          </p:nvPr>
        </p:nvSpPr>
        <p:spPr>
          <a:xfrm>
            <a:off x="-6350" y="5778631"/>
            <a:ext cx="12192000" cy="776188"/>
          </a:xfrm>
          <a:prstGeom prst="rect">
            <a:avLst/>
          </a:prstGeom>
          <a:effectLst>
            <a:outerShdw blurRad="50800" dist="38100" dir="2700000" algn="tl" rotWithShape="0">
              <a:prstClr val="black">
                <a:alpha val="82000"/>
              </a:prstClr>
            </a:outerShdw>
          </a:effectLst>
        </p:spPr>
        <p:txBody>
          <a:bodyPr anchor="b">
            <a:noAutofit/>
          </a:bodyPr>
          <a:lstStyle>
            <a:lvl1pPr algn="ctr">
              <a:lnSpc>
                <a:spcPct val="120000"/>
              </a:lnSpc>
              <a:defRPr sz="4800" b="1" i="0" spc="500" baseline="0">
                <a:solidFill>
                  <a:schemeClr val="bg1"/>
                </a:solidFill>
                <a:latin typeface="Arial Black" charset="0"/>
                <a:ea typeface="Arial Black" charset="0"/>
                <a:cs typeface="Arial Black" charset="0"/>
              </a:defRPr>
            </a:lvl1pPr>
          </a:lstStyle>
          <a:p>
            <a:r>
              <a:rPr lang="en-US" dirty="0"/>
              <a:t>SECTION TITLE</a:t>
            </a:r>
          </a:p>
        </p:txBody>
      </p:sp>
    </p:spTree>
  </p:cSld>
  <p:clrMapOvr>
    <a:masterClrMapping/>
  </p:clrMapOvr>
  <p:extLst>
    <p:ext uri="{DCECCB84-F9BA-43D5-87BE-67443E8EF086}">
      <p15:sldGuideLst xmlns:p15="http://schemas.microsoft.com/office/powerpoint/2012/main">
        <p15:guide id="1" orient="horz" pos="2904">
          <p15:clr>
            <a:srgbClr val="FBAE40"/>
          </p15:clr>
        </p15:guide>
        <p15:guide id="2" pos="2952">
          <p15:clr>
            <a:srgbClr val="FBAE40"/>
          </p15:clr>
        </p15:guide>
        <p15:guide id="3" orient="horz" pos="2640">
          <p15:clr>
            <a:srgbClr val="FBAE40"/>
          </p15:clr>
        </p15:guide>
        <p15:guide id="4" pos="47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99C9E8B-6F2B-40CE-951A-E3A101589694}" type="datetimeFigureOut">
              <a:rPr lang="en-US" smtClean="0"/>
              <a:t>8/1/2017</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EE33FB-EF4F-4262-AAD6-B83ACF7081E7}" type="slidenum">
              <a:rPr lang="en-US" smtClean="0"/>
              <a:t>‹#›</a:t>
            </a:fld>
            <a:endParaRPr lang="en-US" dirty="0"/>
          </a:p>
        </p:txBody>
      </p:sp>
    </p:spTree>
    <p:extLst>
      <p:ext uri="{BB962C8B-B14F-4D97-AF65-F5344CB8AC3E}">
        <p14:creationId xmlns:p14="http://schemas.microsoft.com/office/powerpoint/2010/main" val="308978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JFF">
    <p:spTree>
      <p:nvGrpSpPr>
        <p:cNvPr id="1" name=""/>
        <p:cNvGrpSpPr/>
        <p:nvPr/>
      </p:nvGrpSpPr>
      <p:grpSpPr>
        <a:xfrm>
          <a:off x="0" y="0"/>
          <a:ext cx="0" cy="0"/>
          <a:chOff x="0" y="0"/>
          <a:chExt cx="0" cy="0"/>
        </a:xfrm>
      </p:grpSpPr>
      <p:sp>
        <p:nvSpPr>
          <p:cNvPr id="7" name="TextBox 6"/>
          <p:cNvSpPr txBox="1"/>
          <p:nvPr userDrawn="1"/>
        </p:nvSpPr>
        <p:spPr>
          <a:xfrm>
            <a:off x="718793" y="810949"/>
            <a:ext cx="4812722" cy="1938992"/>
          </a:xfrm>
          <a:prstGeom prst="rect">
            <a:avLst/>
          </a:prstGeom>
          <a:noFill/>
        </p:spPr>
        <p:txBody>
          <a:bodyPr wrap="square" rtlCol="0">
            <a:spAutoFit/>
          </a:bodyPr>
          <a:lstStyle/>
          <a:p>
            <a:r>
              <a:rPr lang="en-US" sz="4000" spc="500" baseline="0" dirty="0">
                <a:solidFill>
                  <a:schemeClr val="bg2">
                    <a:lumMod val="25000"/>
                  </a:schemeClr>
                </a:solidFill>
                <a:latin typeface="Arial" charset="0"/>
                <a:ea typeface="Arial" charset="0"/>
                <a:cs typeface="Arial" charset="0"/>
              </a:rPr>
              <a:t>ABOUT</a:t>
            </a:r>
            <a:r>
              <a:rPr lang="en-US" sz="4000" spc="500" baseline="0" dirty="0">
                <a:solidFill>
                  <a:srgbClr val="34495E"/>
                </a:solidFill>
                <a:latin typeface="Futura PT Book" charset="0"/>
                <a:ea typeface="Futura PT Book" charset="0"/>
                <a:cs typeface="Futura PT Book" charset="0"/>
              </a:rPr>
              <a:t> </a:t>
            </a:r>
          </a:p>
          <a:p>
            <a:r>
              <a:rPr lang="en-US" sz="4000" spc="500" dirty="0">
                <a:solidFill>
                  <a:srgbClr val="1BBC9C"/>
                </a:solidFill>
                <a:latin typeface="Arial Black" charset="0"/>
                <a:ea typeface="Arial Black" charset="0"/>
                <a:cs typeface="Arial Black" charset="0"/>
              </a:rPr>
              <a:t>JFF</a:t>
            </a:r>
          </a:p>
          <a:p>
            <a:endParaRPr lang="en-US" sz="4000" b="1" spc="500" dirty="0">
              <a:solidFill>
                <a:srgbClr val="FF8300"/>
              </a:solidFill>
              <a:latin typeface="Futura PT" charset="0"/>
              <a:ea typeface="Futura PT" charset="0"/>
              <a:cs typeface="Futura PT" charset="0"/>
            </a:endParaRPr>
          </a:p>
        </p:txBody>
      </p:sp>
      <p:sp>
        <p:nvSpPr>
          <p:cNvPr id="8" name="TextBox 7"/>
          <p:cNvSpPr txBox="1"/>
          <p:nvPr userDrawn="1"/>
        </p:nvSpPr>
        <p:spPr>
          <a:xfrm>
            <a:off x="5061410" y="830048"/>
            <a:ext cx="6567606" cy="4937955"/>
          </a:xfrm>
          <a:prstGeom prst="rect">
            <a:avLst/>
          </a:prstGeom>
          <a:noFill/>
        </p:spPr>
        <p:txBody>
          <a:bodyPr wrap="square" rtlCol="0">
            <a:spAutoFit/>
          </a:bodyPr>
          <a:lstStyle/>
          <a:p>
            <a:pPr>
              <a:lnSpc>
                <a:spcPct val="120000"/>
              </a:lnSpc>
            </a:pPr>
            <a:r>
              <a:rPr lang="en-US" sz="2400" b="1" spc="0" baseline="0" dirty="0">
                <a:solidFill>
                  <a:schemeClr val="bg2">
                    <a:lumMod val="25000"/>
                  </a:schemeClr>
                </a:solidFill>
                <a:latin typeface="Arial Black" charset="0"/>
                <a:ea typeface="Arial Black" charset="0"/>
                <a:cs typeface="Arial Black" charset="0"/>
              </a:rPr>
              <a:t>Our Mission</a:t>
            </a:r>
          </a:p>
          <a:p>
            <a:pPr>
              <a:lnSpc>
                <a:spcPct val="120000"/>
              </a:lnSpc>
            </a:pPr>
            <a:r>
              <a:rPr lang="en-US" sz="2400" dirty="0">
                <a:solidFill>
                  <a:schemeClr val="bg2">
                    <a:lumMod val="25000"/>
                  </a:schemeClr>
                </a:solidFill>
                <a:latin typeface="Arial" charset="0"/>
                <a:ea typeface="Arial" charset="0"/>
                <a:cs typeface="Arial" charset="0"/>
              </a:rPr>
              <a:t>Jobs for the Future (JFF) works to ensure that all lower-income young people and workers have the skills and credentials needed to succeed in our economy.</a:t>
            </a:r>
          </a:p>
          <a:p>
            <a:pPr>
              <a:lnSpc>
                <a:spcPct val="120000"/>
              </a:lnSpc>
            </a:pPr>
            <a:endParaRPr lang="en-US" sz="2400" dirty="0">
              <a:solidFill>
                <a:schemeClr val="bg2">
                  <a:lumMod val="25000"/>
                </a:schemeClr>
              </a:solidFill>
            </a:endParaRPr>
          </a:p>
          <a:p>
            <a:pPr>
              <a:lnSpc>
                <a:spcPct val="120000"/>
              </a:lnSpc>
            </a:pPr>
            <a:r>
              <a:rPr lang="en-US" sz="2400" b="1" dirty="0">
                <a:solidFill>
                  <a:schemeClr val="bg2">
                    <a:lumMod val="25000"/>
                  </a:schemeClr>
                </a:solidFill>
                <a:latin typeface="Arial Black" charset="0"/>
                <a:ea typeface="Arial Black" charset="0"/>
                <a:cs typeface="Arial Black" charset="0"/>
              </a:rPr>
              <a:t>Our Vision</a:t>
            </a:r>
          </a:p>
          <a:p>
            <a:pPr>
              <a:lnSpc>
                <a:spcPct val="120000"/>
              </a:lnSpc>
            </a:pPr>
            <a:r>
              <a:rPr lang="en-US" sz="2400" dirty="0">
                <a:solidFill>
                  <a:schemeClr val="bg2">
                    <a:lumMod val="25000"/>
                  </a:schemeClr>
                </a:solidFill>
                <a:latin typeface="Arial" charset="0"/>
                <a:ea typeface="Arial" charset="0"/>
                <a:cs typeface="Arial" charset="0"/>
              </a:rPr>
              <a:t>The promise of education and economic mobility in America is achieved for everyone.</a:t>
            </a:r>
          </a:p>
          <a:p>
            <a:pPr>
              <a:lnSpc>
                <a:spcPct val="120000"/>
              </a:lnSpc>
            </a:pPr>
            <a:endParaRPr lang="en-US" sz="2400" dirty="0">
              <a:solidFill>
                <a:schemeClr val="bg2">
                  <a:lumMod val="25000"/>
                </a:schemeClr>
              </a:solidFill>
              <a:latin typeface="Avenir Black" charset="0"/>
              <a:ea typeface="Avenir Black" charset="0"/>
              <a:cs typeface="Avenir Black" charset="0"/>
            </a:endParaRPr>
          </a:p>
          <a:p>
            <a:pPr>
              <a:lnSpc>
                <a:spcPct val="120000"/>
              </a:lnSpc>
            </a:pPr>
            <a:endParaRPr lang="en-US" sz="2400" dirty="0">
              <a:solidFill>
                <a:schemeClr val="bg2">
                  <a:lumMod val="25000"/>
                </a:schemeClr>
              </a:solidFill>
            </a:endParaRPr>
          </a:p>
        </p:txBody>
      </p:sp>
      <p:pic>
        <p:nvPicPr>
          <p:cNvPr id="9" name="Picture 8" descr="9.jpg"/>
          <p:cNvPicPr>
            <a:picLocks/>
          </p:cNvPicPr>
          <p:nvPr userDrawn="1"/>
        </p:nvPicPr>
        <p:blipFill rotWithShape="1">
          <a:blip r:embed="rId2" cstate="print">
            <a:extLst>
              <a:ext uri="{28A0092B-C50C-407E-A947-70E740481C1C}">
                <a14:useLocalDpi xmlns:a14="http://schemas.microsoft.com/office/drawing/2010/main"/>
              </a:ext>
            </a:extLst>
          </a:blip>
          <a:srcRect l="15778" t="-134" r="15778" b="-134"/>
          <a:stretch/>
        </p:blipFill>
        <p:spPr>
          <a:xfrm>
            <a:off x="3573480" y="1000320"/>
            <a:ext cx="1332028" cy="1323439"/>
          </a:xfrm>
          <a:prstGeom prst="ellipse">
            <a:avLst/>
          </a:prstGeom>
        </p:spPr>
      </p:pic>
      <p:pic>
        <p:nvPicPr>
          <p:cNvPr id="10" name="Picture 9" descr="8.jpg"/>
          <p:cNvPicPr>
            <a:picLocks noChangeAspect="1"/>
          </p:cNvPicPr>
          <p:nvPr userDrawn="1"/>
        </p:nvPicPr>
        <p:blipFill rotWithShape="1">
          <a:blip r:embed="rId3" cstate="print">
            <a:extLst>
              <a:ext uri="{28A0092B-C50C-407E-A947-70E740481C1C}">
                <a14:useLocalDpi xmlns:a14="http://schemas.microsoft.com/office/drawing/2010/main"/>
              </a:ext>
            </a:extLst>
          </a:blip>
          <a:srcRect l="8074" t="998" r="31394" b="9425"/>
          <a:stretch/>
        </p:blipFill>
        <p:spPr>
          <a:xfrm>
            <a:off x="3573480" y="3642629"/>
            <a:ext cx="1340460" cy="1345318"/>
          </a:xfrm>
          <a:prstGeom prst="ellipse">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Goals">
    <p:spTree>
      <p:nvGrpSpPr>
        <p:cNvPr id="1" name=""/>
        <p:cNvGrpSpPr/>
        <p:nvPr/>
      </p:nvGrpSpPr>
      <p:grpSpPr>
        <a:xfrm>
          <a:off x="0" y="0"/>
          <a:ext cx="0" cy="0"/>
          <a:chOff x="0" y="0"/>
          <a:chExt cx="0" cy="0"/>
        </a:xfrm>
      </p:grpSpPr>
      <p:sp>
        <p:nvSpPr>
          <p:cNvPr id="6" name="TextBox 5"/>
          <p:cNvSpPr txBox="1"/>
          <p:nvPr userDrawn="1"/>
        </p:nvSpPr>
        <p:spPr>
          <a:xfrm>
            <a:off x="709547" y="817783"/>
            <a:ext cx="4812722" cy="1938992"/>
          </a:xfrm>
          <a:prstGeom prst="rect">
            <a:avLst/>
          </a:prstGeom>
          <a:noFill/>
        </p:spPr>
        <p:txBody>
          <a:bodyPr wrap="square" rtlCol="0">
            <a:spAutoFit/>
          </a:bodyPr>
          <a:lstStyle/>
          <a:p>
            <a:r>
              <a:rPr lang="en-US" sz="4000" spc="500" dirty="0">
                <a:solidFill>
                  <a:schemeClr val="bg2">
                    <a:lumMod val="25000"/>
                  </a:schemeClr>
                </a:solidFill>
                <a:latin typeface="Arial" charset="0"/>
                <a:ea typeface="Arial" charset="0"/>
                <a:cs typeface="Arial" charset="0"/>
              </a:rPr>
              <a:t>OUR</a:t>
            </a:r>
            <a:r>
              <a:rPr lang="en-US" sz="4000" spc="500" baseline="0" dirty="0">
                <a:solidFill>
                  <a:srgbClr val="34495E"/>
                </a:solidFill>
                <a:latin typeface="Futura PT Book" charset="0"/>
                <a:ea typeface="Futura PT Book" charset="0"/>
                <a:cs typeface="Futura PT Book" charset="0"/>
              </a:rPr>
              <a:t> </a:t>
            </a:r>
          </a:p>
          <a:p>
            <a:r>
              <a:rPr lang="en-US" sz="4000" b="1" spc="500" dirty="0">
                <a:solidFill>
                  <a:srgbClr val="1BBC9C"/>
                </a:solidFill>
                <a:latin typeface="Arial Black" charset="0"/>
                <a:ea typeface="Arial Black" charset="0"/>
                <a:cs typeface="Arial Black" charset="0"/>
              </a:rPr>
              <a:t>GOALS</a:t>
            </a:r>
          </a:p>
          <a:p>
            <a:endParaRPr lang="en-US" sz="4000" b="1" spc="500" dirty="0">
              <a:solidFill>
                <a:srgbClr val="FF8300"/>
              </a:solidFill>
              <a:latin typeface="Futura PT" charset="0"/>
              <a:ea typeface="Futura PT" charset="0"/>
              <a:cs typeface="Futura PT" charset="0"/>
            </a:endParaRPr>
          </a:p>
        </p:txBody>
      </p:sp>
      <p:sp>
        <p:nvSpPr>
          <p:cNvPr id="11" name="TextBox 10"/>
          <p:cNvSpPr txBox="1"/>
          <p:nvPr userDrawn="1"/>
        </p:nvSpPr>
        <p:spPr>
          <a:xfrm>
            <a:off x="5074920" y="806305"/>
            <a:ext cx="6781800" cy="3231654"/>
          </a:xfrm>
          <a:prstGeom prst="rect">
            <a:avLst/>
          </a:prstGeom>
          <a:noFill/>
        </p:spPr>
        <p:txBody>
          <a:bodyPr wrap="square" rtlCol="0">
            <a:spAutoFit/>
          </a:bodyPr>
          <a:lstStyle/>
          <a:p>
            <a:pPr>
              <a:lnSpc>
                <a:spcPct val="120000"/>
              </a:lnSpc>
              <a:spcAft>
                <a:spcPts val="2400"/>
              </a:spcAft>
            </a:pPr>
            <a:r>
              <a:rPr lang="en-US" sz="2400" dirty="0">
                <a:solidFill>
                  <a:schemeClr val="bg2">
                    <a:lumMod val="25000"/>
                  </a:schemeClr>
                </a:solidFill>
                <a:latin typeface="Arial" charset="0"/>
                <a:ea typeface="Arial" charset="0"/>
                <a:cs typeface="Arial" charset="0"/>
              </a:rPr>
              <a:t>To achieve our mission, we focus on three goals:</a:t>
            </a:r>
          </a:p>
          <a:p>
            <a:pPr marL="457200" indent="-457200">
              <a:lnSpc>
                <a:spcPct val="120000"/>
              </a:lnSpc>
              <a:spcAft>
                <a:spcPts val="2400"/>
              </a:spcAft>
              <a:buClr>
                <a:srgbClr val="1BBC9C"/>
              </a:buClr>
              <a:buFont typeface="+mj-lt"/>
              <a:buAutoNum type="arabicPeriod"/>
            </a:pPr>
            <a:r>
              <a:rPr lang="en-US" sz="2400" b="1" dirty="0">
                <a:solidFill>
                  <a:schemeClr val="bg2">
                    <a:lumMod val="25000"/>
                  </a:schemeClr>
                </a:solidFill>
                <a:latin typeface="Arial" charset="0"/>
                <a:ea typeface="Arial" charset="0"/>
                <a:cs typeface="Arial" charset="0"/>
              </a:rPr>
              <a:t>Preparing for college and career </a:t>
            </a:r>
          </a:p>
          <a:p>
            <a:pPr marL="457200" indent="-457200">
              <a:lnSpc>
                <a:spcPct val="120000"/>
              </a:lnSpc>
              <a:spcAft>
                <a:spcPts val="2400"/>
              </a:spcAft>
              <a:buClr>
                <a:srgbClr val="1BBC9C"/>
              </a:buClr>
              <a:buFont typeface="+mj-lt"/>
              <a:buAutoNum type="arabicPeriod"/>
            </a:pPr>
            <a:r>
              <a:rPr lang="en-US" sz="2400" b="1" dirty="0">
                <a:solidFill>
                  <a:schemeClr val="bg2">
                    <a:lumMod val="25000"/>
                  </a:schemeClr>
                </a:solidFill>
                <a:latin typeface="Arial" charset="0"/>
                <a:ea typeface="Arial" charset="0"/>
                <a:cs typeface="Arial" charset="0"/>
              </a:rPr>
              <a:t>Earning postsecondary credentials </a:t>
            </a:r>
          </a:p>
          <a:p>
            <a:pPr marL="457200" indent="-457200">
              <a:lnSpc>
                <a:spcPct val="120000"/>
              </a:lnSpc>
              <a:spcAft>
                <a:spcPts val="2400"/>
              </a:spcAft>
              <a:buClr>
                <a:srgbClr val="1BBC9C"/>
              </a:buClr>
              <a:buFont typeface="+mj-lt"/>
              <a:buAutoNum type="arabicPeriod"/>
            </a:pPr>
            <a:r>
              <a:rPr lang="en-US" sz="2400" b="1" dirty="0">
                <a:solidFill>
                  <a:schemeClr val="bg2">
                    <a:lumMod val="25000"/>
                  </a:schemeClr>
                </a:solidFill>
                <a:latin typeface="Arial" charset="0"/>
                <a:ea typeface="Arial" charset="0"/>
                <a:cs typeface="Arial" charset="0"/>
              </a:rPr>
              <a:t>Advancing careers and economic growth </a:t>
            </a:r>
            <a:br>
              <a:rPr lang="en-US" sz="2400" dirty="0">
                <a:solidFill>
                  <a:schemeClr val="bg2">
                    <a:lumMod val="10000"/>
                  </a:schemeClr>
                </a:solidFill>
                <a:latin typeface="Avenir Light" charset="0"/>
                <a:ea typeface="Avenir Light" charset="0"/>
                <a:cs typeface="Avenir Light" charset="0"/>
              </a:rPr>
            </a:br>
            <a:endParaRPr lang="en-US" sz="2400" dirty="0">
              <a:solidFill>
                <a:schemeClr val="bg2">
                  <a:lumMod val="10000"/>
                </a:schemeClr>
              </a:solidFill>
              <a:latin typeface="Avenir Light" charset="0"/>
              <a:ea typeface="Avenir Light" charset="0"/>
              <a:cs typeface="Avenir Light"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864747"/>
            <a:ext cx="4242847" cy="1325563"/>
          </a:xfrm>
          <a:prstGeom prst="rect">
            <a:avLst/>
          </a:prstGeom>
        </p:spPr>
        <p:txBody>
          <a:bodyPr/>
          <a:lstStyle>
            <a:lvl1pPr>
              <a:defRPr sz="4000" b="0" i="0" spc="500" baseline="0">
                <a:solidFill>
                  <a:schemeClr val="bg2">
                    <a:lumMod val="25000"/>
                  </a:schemeClr>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5053209" y="865188"/>
            <a:ext cx="7119937" cy="5375275"/>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Tree>
    <p:extLst>
      <p:ext uri="{BB962C8B-B14F-4D97-AF65-F5344CB8AC3E}">
        <p14:creationId xmlns:p14="http://schemas.microsoft.com/office/powerpoint/2010/main" val="211540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 Les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2137367"/>
            <a:ext cx="4242847" cy="1325563"/>
          </a:xfrm>
          <a:prstGeom prst="rect">
            <a:avLst/>
          </a:prstGeom>
        </p:spPr>
        <p:txBody>
          <a:bodyPr/>
          <a:lstStyle>
            <a:lvl1pPr>
              <a:defRPr sz="4000" b="0" i="0" spc="500" baseline="0">
                <a:solidFill>
                  <a:schemeClr val="bg2">
                    <a:lumMod val="25000"/>
                  </a:schemeClr>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5053209" y="2137809"/>
            <a:ext cx="7119937" cy="2047694"/>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16612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7" r:id="rId3"/>
    <p:sldLayoutId id="2147483676"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255926" y="5860741"/>
            <a:ext cx="3653134" cy="814516"/>
            <a:chOff x="278786" y="5708060"/>
            <a:chExt cx="4407514" cy="982717"/>
          </a:xfrm>
        </p:grpSpPr>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8786" y="5708060"/>
              <a:ext cx="982717" cy="982717"/>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08100" y="6022201"/>
              <a:ext cx="3378200" cy="354434"/>
            </a:xfrm>
            <a:prstGeom prst="rect">
              <a:avLst/>
            </a:prstGeom>
          </p:spPr>
        </p:pic>
      </p:grpSp>
    </p:spTree>
    <p:extLst>
      <p:ext uri="{BB962C8B-B14F-4D97-AF65-F5344CB8AC3E}">
        <p14:creationId xmlns:p14="http://schemas.microsoft.com/office/powerpoint/2010/main" val="321587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78" r:id="rId4"/>
    <p:sldLayoutId id="2147483667" r:id="rId5"/>
    <p:sldLayoutId id="2147483675"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40" userDrawn="1">
          <p15:clr>
            <a:srgbClr val="F26B43"/>
          </p15:clr>
        </p15:guide>
        <p15:guide id="2" pos="3240" userDrawn="1">
          <p15:clr>
            <a:srgbClr val="F26B43"/>
          </p15:clr>
        </p15:guide>
        <p15:guide id="3" orient="horz" pos="600" userDrawn="1">
          <p15:clr>
            <a:srgbClr val="F26B43"/>
          </p15:clr>
        </p15:guide>
        <p15:guide id="4" pos="5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800100" y="0"/>
            <a:ext cx="2895207" cy="556181"/>
          </a:xfrm>
          <a:prstGeom prst="rect">
            <a:avLst/>
          </a:prstGeom>
          <a:solidFill>
            <a:srgbClr val="1B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BC9C"/>
              </a:solidFill>
            </a:endParaRPr>
          </a:p>
        </p:txBody>
      </p:sp>
      <p:grpSp>
        <p:nvGrpSpPr>
          <p:cNvPr id="13" name="Group 12"/>
          <p:cNvGrpSpPr/>
          <p:nvPr userDrawn="1"/>
        </p:nvGrpSpPr>
        <p:grpSpPr>
          <a:xfrm>
            <a:off x="255926" y="5860741"/>
            <a:ext cx="3653134" cy="814516"/>
            <a:chOff x="278786" y="5708060"/>
            <a:chExt cx="4407514" cy="982717"/>
          </a:xfrm>
        </p:grpSpPr>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786" y="5708060"/>
              <a:ext cx="982717" cy="982717"/>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08100" y="6022201"/>
              <a:ext cx="3378200" cy="354434"/>
            </a:xfrm>
            <a:prstGeom prst="rect">
              <a:avLst/>
            </a:prstGeom>
          </p:spPr>
        </p:pic>
      </p:grpSp>
    </p:spTree>
    <p:extLst>
      <p:ext uri="{BB962C8B-B14F-4D97-AF65-F5344CB8AC3E}">
        <p14:creationId xmlns:p14="http://schemas.microsoft.com/office/powerpoint/2010/main" val="16998757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00" userDrawn="1">
          <p15:clr>
            <a:srgbClr val="F26B43"/>
          </p15:clr>
        </p15:guide>
        <p15:guide id="2" pos="504" userDrawn="1">
          <p15:clr>
            <a:srgbClr val="F26B43"/>
          </p15:clr>
        </p15:guide>
        <p15:guide id="3" pos="3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laguardia.edu/techimpact/"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gif"/><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hyperlink" Target="mailto:michelevaldez@lagcc.cuny.edu"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22499"/>
            <a:ext cx="9144000" cy="3746979"/>
          </a:xfrm>
        </p:spPr>
        <p:txBody>
          <a:bodyPr>
            <a:normAutofit fontScale="90000"/>
          </a:bodyPr>
          <a:lstStyle/>
          <a:p>
            <a:br>
              <a:rPr lang="en-US" dirty="0"/>
            </a:br>
            <a:r>
              <a:rPr lang="en-US" dirty="0"/>
              <a:t>Acceleration Strategies: Integrating Career Pathways and Career Awareness into Bootcamps and Other </a:t>
            </a:r>
            <a:br>
              <a:rPr lang="en-US" dirty="0"/>
            </a:br>
            <a:r>
              <a:rPr lang="en-US" dirty="0"/>
              <a:t>Short-Term Trainings</a:t>
            </a:r>
          </a:p>
        </p:txBody>
      </p:sp>
    </p:spTree>
    <p:extLst>
      <p:ext uri="{BB962C8B-B14F-4D97-AF65-F5344CB8AC3E}">
        <p14:creationId xmlns:p14="http://schemas.microsoft.com/office/powerpoint/2010/main" val="88105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0150"/>
            <a:ext cx="10515600" cy="4976813"/>
          </a:xfrm>
        </p:spPr>
        <p:txBody>
          <a:bodyPr>
            <a:normAutofit/>
          </a:bodyPr>
          <a:lstStyle/>
          <a:p>
            <a:r>
              <a:rPr lang="en-US" dirty="0"/>
              <a:t>Bootcamps are the launch pad to </a:t>
            </a:r>
            <a:br>
              <a:rPr lang="en-US" dirty="0"/>
            </a:br>
            <a:r>
              <a:rPr lang="en-US" dirty="0"/>
              <a:t>long-term career building</a:t>
            </a:r>
          </a:p>
          <a:p>
            <a:r>
              <a:rPr lang="en-US" dirty="0"/>
              <a:t>Non-credit courses lead to stackable certifications</a:t>
            </a:r>
          </a:p>
          <a:p>
            <a:pPr lvl="1"/>
            <a:r>
              <a:rPr lang="en-US" dirty="0"/>
              <a:t>Advanced Manufacturing: CNC, Welding, IPC, QA/QC, Tool and Die</a:t>
            </a:r>
          </a:p>
          <a:p>
            <a:pPr lvl="1"/>
            <a:r>
              <a:rPr lang="en-US" dirty="0"/>
              <a:t>Cybersecurity: Cisco CCENT, CCNA (Routing &amp; Switching; Security)</a:t>
            </a:r>
          </a:p>
          <a:p>
            <a:pPr lvl="1"/>
            <a:r>
              <a:rPr lang="en-US" dirty="0"/>
              <a:t>HIT: AHIMA RHIT</a:t>
            </a:r>
          </a:p>
        </p:txBody>
      </p:sp>
      <p:pic>
        <p:nvPicPr>
          <p:cNvPr id="6" name="Picture 5"/>
          <p:cNvPicPr>
            <a:picLocks noChangeAspect="1"/>
          </p:cNvPicPr>
          <p:nvPr/>
        </p:nvPicPr>
        <p:blipFill>
          <a:blip r:embed="rId3"/>
          <a:stretch>
            <a:fillRect/>
          </a:stretch>
        </p:blipFill>
        <p:spPr>
          <a:xfrm>
            <a:off x="7210423" y="272486"/>
            <a:ext cx="2365454" cy="1908214"/>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Pathways to Careers</a:t>
            </a:r>
          </a:p>
        </p:txBody>
      </p:sp>
    </p:spTree>
    <p:extLst>
      <p:ext uri="{BB962C8B-B14F-4D97-AF65-F5344CB8AC3E}">
        <p14:creationId xmlns:p14="http://schemas.microsoft.com/office/powerpoint/2010/main" val="405852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210424" y="269275"/>
            <a:ext cx="2365454" cy="1908214"/>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Pathways to Careers</a:t>
            </a:r>
          </a:p>
        </p:txBody>
      </p:sp>
      <p:sp>
        <p:nvSpPr>
          <p:cNvPr id="3" name="Content Placeholder 2"/>
          <p:cNvSpPr>
            <a:spLocks noGrp="1"/>
          </p:cNvSpPr>
          <p:nvPr>
            <p:ph idx="1"/>
          </p:nvPr>
        </p:nvSpPr>
        <p:spPr>
          <a:xfrm>
            <a:off x="838200" y="1200150"/>
            <a:ext cx="10515600" cy="4976813"/>
          </a:xfrm>
        </p:spPr>
        <p:txBody>
          <a:bodyPr>
            <a:normAutofit/>
          </a:bodyPr>
          <a:lstStyle/>
          <a:p>
            <a:r>
              <a:rPr lang="en-US" dirty="0"/>
              <a:t>Bootcamps are the launch pad to </a:t>
            </a:r>
            <a:br>
              <a:rPr lang="en-US" dirty="0"/>
            </a:br>
            <a:r>
              <a:rPr lang="en-US" dirty="0"/>
              <a:t>long-term career building</a:t>
            </a:r>
          </a:p>
          <a:p>
            <a:r>
              <a:rPr lang="en-US" dirty="0"/>
              <a:t>Non-credit courses lead to stackable certifications</a:t>
            </a:r>
          </a:p>
          <a:p>
            <a:pPr lvl="1"/>
            <a:r>
              <a:rPr lang="en-US" dirty="0"/>
              <a:t>Advanced Manufacturing: CNC, Welding, IPC, QA/QC, Tool and Die</a:t>
            </a:r>
          </a:p>
          <a:p>
            <a:pPr lvl="1"/>
            <a:r>
              <a:rPr lang="en-US" dirty="0"/>
              <a:t>Cybersecurity: Cisco CCENT, CCNA (Routing &amp; Switching; Security)</a:t>
            </a:r>
          </a:p>
          <a:p>
            <a:pPr lvl="1"/>
            <a:r>
              <a:rPr lang="en-US" dirty="0"/>
              <a:t>HIT: AHIMA RHIT</a:t>
            </a:r>
          </a:p>
          <a:p>
            <a:r>
              <a:rPr lang="en-US" dirty="0"/>
              <a:t>Possibility to matriculate to two-year degree</a:t>
            </a:r>
          </a:p>
          <a:p>
            <a:pPr lvl="1"/>
            <a:r>
              <a:rPr lang="en-US" dirty="0"/>
              <a:t>Getting credit for not-for-credit training</a:t>
            </a:r>
          </a:p>
          <a:p>
            <a:pPr lvl="2"/>
            <a:r>
              <a:rPr lang="en-US" dirty="0"/>
              <a:t>Existing pathways and </a:t>
            </a:r>
            <a:r>
              <a:rPr lang="en-US" i="1" dirty="0"/>
              <a:t>ideas</a:t>
            </a:r>
            <a:r>
              <a:rPr lang="en-US" dirty="0"/>
              <a:t>: CLEP, challenge, PLA portfolio, </a:t>
            </a:r>
            <a:r>
              <a:rPr lang="en-US" i="1" dirty="0"/>
              <a:t>banked credits</a:t>
            </a:r>
          </a:p>
        </p:txBody>
      </p:sp>
    </p:spTree>
    <p:extLst>
      <p:ext uri="{BB962C8B-B14F-4D97-AF65-F5344CB8AC3E}">
        <p14:creationId xmlns:p14="http://schemas.microsoft.com/office/powerpoint/2010/main" val="321777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10423" y="271405"/>
            <a:ext cx="2365454" cy="1908214"/>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Pathways to Careers</a:t>
            </a:r>
          </a:p>
        </p:txBody>
      </p:sp>
      <p:sp>
        <p:nvSpPr>
          <p:cNvPr id="3" name="Content Placeholder 2"/>
          <p:cNvSpPr>
            <a:spLocks noGrp="1"/>
          </p:cNvSpPr>
          <p:nvPr>
            <p:ph idx="1"/>
          </p:nvPr>
        </p:nvSpPr>
        <p:spPr>
          <a:xfrm>
            <a:off x="838200" y="1200150"/>
            <a:ext cx="10515600" cy="4976813"/>
          </a:xfrm>
        </p:spPr>
        <p:txBody>
          <a:bodyPr>
            <a:normAutofit/>
          </a:bodyPr>
          <a:lstStyle/>
          <a:p>
            <a:r>
              <a:rPr lang="en-US" dirty="0"/>
              <a:t>Bootcamps are the launch pad to </a:t>
            </a:r>
            <a:br>
              <a:rPr lang="en-US" dirty="0"/>
            </a:br>
            <a:r>
              <a:rPr lang="en-US" dirty="0"/>
              <a:t>long-term career building</a:t>
            </a:r>
          </a:p>
          <a:p>
            <a:r>
              <a:rPr lang="en-US" dirty="0"/>
              <a:t>Non-credit courses lead to stackable certifications</a:t>
            </a:r>
          </a:p>
          <a:p>
            <a:pPr lvl="1"/>
            <a:r>
              <a:rPr lang="en-US" dirty="0"/>
              <a:t>Advanced Manufacturing: CNC, Welding, IPC, QA/QC, Tool and Die</a:t>
            </a:r>
          </a:p>
          <a:p>
            <a:pPr lvl="1"/>
            <a:r>
              <a:rPr lang="en-US" dirty="0"/>
              <a:t>Cybersecurity: Cisco CCENT, CCNA (Routing &amp; Switching; Security)</a:t>
            </a:r>
          </a:p>
          <a:p>
            <a:pPr lvl="1"/>
            <a:r>
              <a:rPr lang="en-US" dirty="0"/>
              <a:t>HIT: AHIMA RHIT</a:t>
            </a:r>
          </a:p>
          <a:p>
            <a:r>
              <a:rPr lang="en-US" dirty="0"/>
              <a:t>Possibility to matriculate to two-year degree</a:t>
            </a:r>
          </a:p>
          <a:p>
            <a:pPr lvl="1"/>
            <a:r>
              <a:rPr lang="en-US" dirty="0"/>
              <a:t>Getting credit for not-for-credit training</a:t>
            </a:r>
          </a:p>
          <a:p>
            <a:pPr lvl="2"/>
            <a:r>
              <a:rPr lang="en-US" dirty="0"/>
              <a:t>Existing pathways and </a:t>
            </a:r>
            <a:r>
              <a:rPr lang="en-US" i="1" dirty="0"/>
              <a:t>ideas</a:t>
            </a:r>
            <a:r>
              <a:rPr lang="en-US" dirty="0"/>
              <a:t>: CLEP, challenge, PLA portfolio, </a:t>
            </a:r>
            <a:r>
              <a:rPr lang="en-US" i="1" dirty="0"/>
              <a:t>banked credits</a:t>
            </a:r>
          </a:p>
          <a:p>
            <a:r>
              <a:rPr lang="en-US" dirty="0"/>
              <a:t>Building and sustaining capacity to deliver workforce training</a:t>
            </a:r>
          </a:p>
        </p:txBody>
      </p:sp>
    </p:spTree>
    <p:extLst>
      <p:ext uri="{BB962C8B-B14F-4D97-AF65-F5344CB8AC3E}">
        <p14:creationId xmlns:p14="http://schemas.microsoft.com/office/powerpoint/2010/main" val="224508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03201" y="838200"/>
            <a:ext cx="11774689" cy="5086218"/>
          </a:xfrm>
        </p:spPr>
      </p:pic>
    </p:spTree>
    <p:extLst>
      <p:ext uri="{BB962C8B-B14F-4D97-AF65-F5344CB8AC3E}">
        <p14:creationId xmlns:p14="http://schemas.microsoft.com/office/powerpoint/2010/main" val="287172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1"/>
            <a:ext cx="10363200" cy="563077"/>
          </a:xfrm>
        </p:spPr>
        <p:txBody>
          <a:bodyPr>
            <a:noAutofit/>
          </a:bodyPr>
          <a:lstStyle/>
          <a:p>
            <a:r>
              <a:rPr lang="en-US" sz="2800" dirty="0"/>
              <a:t>TechIMPACT@ </a:t>
            </a:r>
            <a:r>
              <a:rPr lang="en-US" sz="2800" dirty="0" err="1"/>
              <a:t>Laguardia</a:t>
            </a:r>
            <a:r>
              <a:rPr lang="en-US" sz="2800" dirty="0"/>
              <a:t> Overview</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5638801"/>
            <a:ext cx="10261600" cy="7935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8" name="Rectangle 4097"/>
          <p:cNvSpPr/>
          <p:nvPr/>
        </p:nvSpPr>
        <p:spPr>
          <a:xfrm>
            <a:off x="762000" y="794827"/>
            <a:ext cx="9347200" cy="4493538"/>
          </a:xfrm>
          <a:prstGeom prst="rect">
            <a:avLst/>
          </a:prstGeom>
        </p:spPr>
        <p:txBody>
          <a:bodyPr wrap="square">
            <a:spAutoFit/>
          </a:bodyPr>
          <a:lstStyle/>
          <a:p>
            <a:pPr marL="457200" indent="-457200">
              <a:buFont typeface="Arial" panose="020B0604020202020204" pitchFamily="34" charset="0"/>
              <a:buChar char="•"/>
            </a:pPr>
            <a:r>
              <a:rPr lang="en-US" sz="2600" dirty="0"/>
              <a:t>Total number of students to be served: 425</a:t>
            </a:r>
          </a:p>
          <a:p>
            <a:pPr marL="457200" indent="-457200">
              <a:buFont typeface="Arial" panose="020B0604020202020204" pitchFamily="34" charset="0"/>
              <a:buChar char="•"/>
            </a:pPr>
            <a:r>
              <a:rPr lang="en-US" sz="2600" dirty="0"/>
              <a:t>Areas of training: web development, computer network support specialist</a:t>
            </a:r>
          </a:p>
          <a:p>
            <a:pPr marL="457200" indent="-457200">
              <a:buFont typeface="Arial" panose="020B0604020202020204" pitchFamily="34" charset="0"/>
              <a:buChar char="•"/>
            </a:pPr>
            <a:r>
              <a:rPr lang="en-US" sz="2600" dirty="0"/>
              <a:t>Continuing education program/non-credit</a:t>
            </a:r>
          </a:p>
          <a:p>
            <a:pPr marL="457200" indent="-457200">
              <a:buFont typeface="Arial" panose="020B0604020202020204" pitchFamily="34" charset="0"/>
              <a:buChar char="•"/>
            </a:pPr>
            <a:r>
              <a:rPr lang="en-US" sz="2600" dirty="0"/>
              <a:t>Target Population: Young Adults with barriers to education and employment 17-29 years old (325) and Incumbent workers (100)</a:t>
            </a:r>
          </a:p>
          <a:p>
            <a:pPr marL="457200" indent="-457200">
              <a:buFont typeface="Arial" panose="020B0604020202020204" pitchFamily="34" charset="0"/>
              <a:buChar char="•"/>
            </a:pPr>
            <a:r>
              <a:rPr lang="en-US" sz="2600" dirty="0"/>
              <a:t>Outcomes: 425 enrolled; 360 complete; 219  employed; 76 incumbent workers advance into new positions; targeting a median earnings $60,000 </a:t>
            </a:r>
          </a:p>
          <a:p>
            <a:pPr marL="457200" indent="-457200">
              <a:buFont typeface="Arial" panose="020B0604020202020204" pitchFamily="34" charset="0"/>
              <a:buChar char="•"/>
            </a:pPr>
            <a:r>
              <a:rPr lang="en-US" sz="2600" dirty="0"/>
              <a:t>Emphasis on populations that are underrepresented in tech – women and people of color</a:t>
            </a:r>
          </a:p>
        </p:txBody>
      </p:sp>
    </p:spTree>
    <p:extLst>
      <p:ext uri="{BB962C8B-B14F-4D97-AF65-F5344CB8AC3E}">
        <p14:creationId xmlns:p14="http://schemas.microsoft.com/office/powerpoint/2010/main" val="105205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34801"/>
            <a:ext cx="10363200" cy="808038"/>
          </a:xfrm>
        </p:spPr>
        <p:txBody>
          <a:bodyPr/>
          <a:lstStyle/>
          <a:p>
            <a:pPr algn="ctr"/>
            <a:r>
              <a:rPr lang="en-US" dirty="0"/>
              <a:t>Partnership Model</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62400" y="1752601"/>
            <a:ext cx="3860800" cy="96183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629" y="3657601"/>
            <a:ext cx="7112000" cy="20987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0" y="2995704"/>
            <a:ext cx="5968059" cy="10203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234237"/>
            <a:ext cx="2648931" cy="1144511"/>
          </a:xfrm>
          <a:prstGeom prst="rect">
            <a:avLst/>
          </a:prstGeom>
        </p:spPr>
      </p:pic>
    </p:spTree>
    <p:extLst>
      <p:ext uri="{BB962C8B-B14F-4D97-AF65-F5344CB8AC3E}">
        <p14:creationId xmlns:p14="http://schemas.microsoft.com/office/powerpoint/2010/main" val="78967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9"/>
            <a:ext cx="10363200" cy="767363"/>
          </a:xfrm>
        </p:spPr>
        <p:txBody>
          <a:bodyPr/>
          <a:lstStyle/>
          <a:p>
            <a:r>
              <a:rPr lang="en-US" dirty="0"/>
              <a:t>Career Development</a:t>
            </a:r>
          </a:p>
        </p:txBody>
      </p:sp>
      <p:sp>
        <p:nvSpPr>
          <p:cNvPr id="3" name="Content Placeholder 2"/>
          <p:cNvSpPr>
            <a:spLocks noGrp="1"/>
          </p:cNvSpPr>
          <p:nvPr>
            <p:ph sz="quarter" idx="1"/>
          </p:nvPr>
        </p:nvSpPr>
        <p:spPr>
          <a:xfrm>
            <a:off x="762000" y="1064861"/>
            <a:ext cx="10363200" cy="4876800"/>
          </a:xfrm>
        </p:spPr>
        <p:txBody>
          <a:bodyPr>
            <a:normAutofit/>
          </a:bodyPr>
          <a:lstStyle/>
          <a:p>
            <a:pPr marL="285750" indent="-285750">
              <a:buFont typeface="Arial" panose="020B0604020202020204" pitchFamily="34" charset="0"/>
              <a:buChar char="•"/>
            </a:pPr>
            <a:r>
              <a:rPr lang="en-US" sz="1800" dirty="0"/>
              <a:t>Vestibule – first 60 hours of class, </a:t>
            </a:r>
            <a:br>
              <a:rPr lang="en-US" sz="1800" dirty="0"/>
            </a:br>
            <a:r>
              <a:rPr lang="en-US" sz="1800" dirty="0"/>
              <a:t>1 hour a day on career development;</a:t>
            </a:r>
          </a:p>
          <a:p>
            <a:pPr marL="285750" indent="-285750">
              <a:buFont typeface="Arial" panose="020B0604020202020204" pitchFamily="34" charset="0"/>
              <a:buChar char="•"/>
            </a:pPr>
            <a:r>
              <a:rPr lang="en-US" sz="1800" dirty="0"/>
              <a:t>Participation in hackathons, meetups</a:t>
            </a:r>
          </a:p>
          <a:p>
            <a:pPr marL="285750" indent="-285750">
              <a:buFont typeface="Arial" panose="020B0604020202020204" pitchFamily="34" charset="0"/>
              <a:buChar char="•"/>
            </a:pPr>
            <a:r>
              <a:rPr lang="en-US" sz="1800" dirty="0"/>
              <a:t>Multiple resources for students</a:t>
            </a:r>
          </a:p>
          <a:p>
            <a:pPr marL="560070" lvl="1" indent="-285750">
              <a:buFont typeface="Arial" panose="020B0604020202020204" pitchFamily="34" charset="0"/>
              <a:buChar char="•"/>
            </a:pPr>
            <a:r>
              <a:rPr lang="en-US" sz="1800" dirty="0"/>
              <a:t>Full-time career counselor/educational </a:t>
            </a:r>
            <a:br>
              <a:rPr lang="en-US" sz="1800" dirty="0"/>
            </a:br>
            <a:r>
              <a:rPr lang="en-US" sz="1800" dirty="0"/>
              <a:t>case manager</a:t>
            </a:r>
          </a:p>
          <a:p>
            <a:pPr marL="834390" lvl="2" indent="-285750">
              <a:buFont typeface="Arial" panose="020B0604020202020204" pitchFamily="34" charset="0"/>
              <a:buChar char="•"/>
            </a:pPr>
            <a:r>
              <a:rPr lang="en-US" sz="1800" dirty="0"/>
              <a:t>Provides resume and interview prep, </a:t>
            </a:r>
            <a:br>
              <a:rPr lang="en-US" sz="1800" dirty="0"/>
            </a:br>
            <a:r>
              <a:rPr lang="en-US" sz="1800" dirty="0"/>
              <a:t>career mapping</a:t>
            </a:r>
          </a:p>
          <a:p>
            <a:pPr marL="560070" lvl="1" indent="-285750">
              <a:buFont typeface="Arial" panose="020B0604020202020204" pitchFamily="34" charset="0"/>
              <a:buChar char="•"/>
            </a:pPr>
            <a:r>
              <a:rPr lang="en-US" sz="1800" dirty="0"/>
              <a:t>Training Partners – mentors, outcomes teams, </a:t>
            </a:r>
            <a:br>
              <a:rPr lang="en-US" sz="1800" dirty="0"/>
            </a:br>
            <a:r>
              <a:rPr lang="en-US" sz="1800" dirty="0"/>
              <a:t>coaches</a:t>
            </a:r>
          </a:p>
          <a:p>
            <a:pPr marL="560070" lvl="1" indent="-285750">
              <a:buFont typeface="Arial" panose="020B0604020202020204" pitchFamily="34" charset="0"/>
              <a:buChar char="•"/>
            </a:pPr>
            <a:r>
              <a:rPr lang="en-US" sz="1800" dirty="0"/>
              <a:t>LaGuardia’s Career Development Center</a:t>
            </a:r>
          </a:p>
          <a:p>
            <a:pPr marL="560070" lvl="1" indent="-285750">
              <a:buFont typeface="Arial" panose="020B0604020202020204" pitchFamily="34" charset="0"/>
              <a:buChar char="•"/>
            </a:pPr>
            <a:r>
              <a:rPr lang="en-US" sz="1800" dirty="0"/>
              <a:t>Uncubed</a:t>
            </a:r>
            <a:br>
              <a:rPr lang="en-US" sz="1800" dirty="0"/>
            </a:br>
            <a:endParaRPr lang="en-US" sz="1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042002"/>
            <a:ext cx="4033520" cy="4775801"/>
          </a:xfrm>
          <a:prstGeom prst="rect">
            <a:avLst/>
          </a:prstGeom>
        </p:spPr>
      </p:pic>
    </p:spTree>
    <p:extLst>
      <p:ext uri="{BB962C8B-B14F-4D97-AF65-F5344CB8AC3E}">
        <p14:creationId xmlns:p14="http://schemas.microsoft.com/office/powerpoint/2010/main" val="135711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a:t>
            </a:r>
          </a:p>
        </p:txBody>
      </p:sp>
      <p:sp>
        <p:nvSpPr>
          <p:cNvPr id="3" name="Content Placeholder 2"/>
          <p:cNvSpPr>
            <a:spLocks noGrp="1"/>
          </p:cNvSpPr>
          <p:nvPr>
            <p:ph sz="quarter" idx="1"/>
          </p:nvPr>
        </p:nvSpPr>
        <p:spPr/>
        <p:txBody>
          <a:bodyPr>
            <a:normAutofit fontScale="92500" lnSpcReduction="10000"/>
          </a:bodyPr>
          <a:lstStyle/>
          <a:p>
            <a:r>
              <a:rPr lang="en-US" b="1" dirty="0"/>
              <a:t>OpenCode Web Development Program</a:t>
            </a:r>
          </a:p>
          <a:p>
            <a:pPr lvl="1"/>
            <a:r>
              <a:rPr lang="en-US" dirty="0"/>
              <a:t>affordable bootcamp, offered part-time in the evenings</a:t>
            </a:r>
          </a:p>
          <a:p>
            <a:pPr lvl="1"/>
            <a:r>
              <a:rPr lang="en-US" dirty="0"/>
              <a:t>Website:  http://www.laguardia.edu/techimpact/</a:t>
            </a:r>
          </a:p>
          <a:p>
            <a:r>
              <a:rPr lang="en-US" b="1" dirty="0"/>
              <a:t>ACE to Credit</a:t>
            </a:r>
          </a:p>
          <a:p>
            <a:pPr lvl="1"/>
            <a:r>
              <a:rPr lang="en-US" dirty="0"/>
              <a:t>Process developed to move non-credit students into degree programs, MOU between non-credit and degree programs</a:t>
            </a:r>
          </a:p>
          <a:p>
            <a:pPr lvl="1"/>
            <a:r>
              <a:rPr lang="en-US" dirty="0"/>
              <a:t>Examples include computer support specialist, community health worker</a:t>
            </a:r>
          </a:p>
          <a:p>
            <a:pPr lvl="1"/>
            <a:r>
              <a:rPr lang="en-US" dirty="0"/>
              <a:t>OpenCode program designed in partnerships with faculty from New Media degree programs to ensure that the non-credit class is aligned with credit courses</a:t>
            </a:r>
          </a:p>
          <a:p>
            <a:pPr marL="320040" lvl="1" indent="0">
              <a:buNone/>
            </a:pPr>
            <a:br>
              <a:rPr lang="en-US" dirty="0"/>
            </a:br>
            <a:endParaRPr lang="en-US" dirty="0"/>
          </a:p>
          <a:p>
            <a:endParaRPr lang="en-US" dirty="0"/>
          </a:p>
          <a:p>
            <a:endParaRPr lang="en-US" dirty="0"/>
          </a:p>
        </p:txBody>
      </p:sp>
    </p:spTree>
    <p:extLst>
      <p:ext uri="{BB962C8B-B14F-4D97-AF65-F5344CB8AC3E}">
        <p14:creationId xmlns:p14="http://schemas.microsoft.com/office/powerpoint/2010/main" val="361557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267201" y="321314"/>
            <a:ext cx="7669404" cy="2881532"/>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013" y="3276600"/>
            <a:ext cx="7213600" cy="3223338"/>
          </a:xfrm>
          <a:prstGeom prst="rect">
            <a:avLst/>
          </a:prstGeom>
        </p:spPr>
      </p:pic>
      <p:sp>
        <p:nvSpPr>
          <p:cNvPr id="2" name="TextBox 1"/>
          <p:cNvSpPr txBox="1"/>
          <p:nvPr/>
        </p:nvSpPr>
        <p:spPr>
          <a:xfrm>
            <a:off x="406400" y="685800"/>
            <a:ext cx="3251200" cy="707886"/>
          </a:xfrm>
          <a:prstGeom prst="rect">
            <a:avLst/>
          </a:prstGeom>
          <a:noFill/>
        </p:spPr>
        <p:txBody>
          <a:bodyPr wrap="square" rtlCol="0">
            <a:spAutoFit/>
          </a:bodyPr>
          <a:lstStyle/>
          <a:p>
            <a:r>
              <a:rPr lang="en-US" sz="4000" dirty="0"/>
              <a:t>Thank You!</a:t>
            </a:r>
          </a:p>
        </p:txBody>
      </p:sp>
      <p:sp>
        <p:nvSpPr>
          <p:cNvPr id="5" name="TextBox 4"/>
          <p:cNvSpPr txBox="1"/>
          <p:nvPr/>
        </p:nvSpPr>
        <p:spPr>
          <a:xfrm>
            <a:off x="101600" y="5029200"/>
            <a:ext cx="4302723" cy="1077218"/>
          </a:xfrm>
          <a:prstGeom prst="rect">
            <a:avLst/>
          </a:prstGeom>
          <a:noFill/>
        </p:spPr>
        <p:txBody>
          <a:bodyPr wrap="square" rtlCol="0">
            <a:spAutoFit/>
          </a:bodyPr>
          <a:lstStyle/>
          <a:p>
            <a:r>
              <a:rPr lang="en-US" sz="1600" dirty="0"/>
              <a:t>Michele Valdez</a:t>
            </a:r>
            <a:br>
              <a:rPr lang="en-US" sz="1600" dirty="0"/>
            </a:br>
            <a:r>
              <a:rPr lang="en-US" sz="1600" dirty="0">
                <a:hlinkClick r:id="rId5"/>
              </a:rPr>
              <a:t>michelevaldez@lagcc.cuny.edu</a:t>
            </a:r>
            <a:endParaRPr lang="en-US" sz="1600" dirty="0"/>
          </a:p>
          <a:p>
            <a:r>
              <a:rPr lang="en-US" sz="1600" dirty="0"/>
              <a:t>http://www.laguardia.edu/techimpact/</a:t>
            </a:r>
          </a:p>
          <a:p>
            <a:r>
              <a:rPr lang="en-US" sz="1600" dirty="0"/>
              <a:t>718-482-5364</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00" y="1837742"/>
            <a:ext cx="4302723" cy="2420282"/>
          </a:xfrm>
          <a:prstGeom prst="rect">
            <a:avLst/>
          </a:prstGeom>
        </p:spPr>
      </p:pic>
    </p:spTree>
    <p:extLst>
      <p:ext uri="{BB962C8B-B14F-4D97-AF65-F5344CB8AC3E}">
        <p14:creationId xmlns:p14="http://schemas.microsoft.com/office/powerpoint/2010/main" val="121498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66444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2" y="864747"/>
            <a:ext cx="4242847" cy="2919602"/>
          </a:xfrm>
        </p:spPr>
        <p:txBody>
          <a:bodyPr/>
          <a:lstStyle/>
          <a:p>
            <a:br>
              <a:rPr lang="en-US" sz="2000" b="1" dirty="0">
                <a:solidFill>
                  <a:srgbClr val="4F81BD"/>
                </a:solidFill>
                <a:latin typeface="Cambria"/>
                <a:ea typeface="MS Gothic"/>
                <a:cs typeface="Times New Roman"/>
              </a:rPr>
            </a:br>
            <a:r>
              <a:rPr lang="en-US" sz="2000" b="1" dirty="0">
                <a:solidFill>
                  <a:srgbClr val="1BBC9C"/>
                </a:solidFill>
                <a:ea typeface="MS Gothic"/>
              </a:rPr>
              <a:t>Acceleration Strategies: Integrating Career Pathways and Career Awareness into Bootcamps and other Short-Term Trainings</a:t>
            </a:r>
            <a:br>
              <a:rPr lang="en-US" sz="2000" b="1" dirty="0">
                <a:solidFill>
                  <a:srgbClr val="1BBC9C"/>
                </a:solidFill>
              </a:rPr>
            </a:br>
            <a:endParaRPr lang="en-US" sz="2000" b="1" dirty="0"/>
          </a:p>
        </p:txBody>
      </p:sp>
      <p:sp>
        <p:nvSpPr>
          <p:cNvPr id="3" name="Text Placeholder 2"/>
          <p:cNvSpPr>
            <a:spLocks noGrp="1"/>
          </p:cNvSpPr>
          <p:nvPr>
            <p:ph type="body" sz="quarter" idx="13"/>
          </p:nvPr>
        </p:nvSpPr>
        <p:spPr/>
        <p:txBody>
          <a:bodyPr/>
          <a:lstStyle/>
          <a:p>
            <a:r>
              <a:rPr lang="en-US" b="1" i="1" dirty="0"/>
              <a:t>Facilitator</a:t>
            </a:r>
            <a:endParaRPr lang="en-US" dirty="0"/>
          </a:p>
          <a:p>
            <a:pPr marL="342900" lvl="0" indent="-342900">
              <a:buFont typeface="Arial" panose="020B0604020202020204" pitchFamily="34" charset="0"/>
              <a:buChar char="•"/>
            </a:pPr>
            <a:r>
              <a:rPr lang="en-US" dirty="0"/>
              <a:t>Tom Hooper, Associate Vice President, Jobs for the Future </a:t>
            </a:r>
          </a:p>
          <a:p>
            <a:pPr lvl="0"/>
            <a:r>
              <a:rPr lang="en-US" b="1" i="1" dirty="0"/>
              <a:t>Featured Grantees</a:t>
            </a:r>
          </a:p>
          <a:p>
            <a:pPr marL="342900" indent="-342900">
              <a:buFont typeface="Arial" panose="020B0604020202020204" pitchFamily="34" charset="0"/>
              <a:buChar char="•"/>
            </a:pPr>
            <a:r>
              <a:rPr lang="en-US" dirty="0"/>
              <a:t>Suffolk County Community College</a:t>
            </a:r>
          </a:p>
          <a:p>
            <a:pPr marL="342900" indent="-342900">
              <a:buFont typeface="Arial" panose="020B0604020202020204" pitchFamily="34" charset="0"/>
              <a:buChar char="•"/>
            </a:pPr>
            <a:r>
              <a:rPr lang="en-US" dirty="0"/>
              <a:t>LaGuardia Community College</a:t>
            </a:r>
          </a:p>
        </p:txBody>
      </p:sp>
    </p:spTree>
    <p:extLst>
      <p:ext uri="{BB962C8B-B14F-4D97-AF65-F5344CB8AC3E}">
        <p14:creationId xmlns:p14="http://schemas.microsoft.com/office/powerpoint/2010/main" val="158664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Career Pathway Model</a:t>
            </a:r>
          </a:p>
        </p:txBody>
      </p:sp>
      <p:sp>
        <p:nvSpPr>
          <p:cNvPr id="6" name="Rounded Rectangle 5"/>
          <p:cNvSpPr/>
          <p:nvPr/>
        </p:nvSpPr>
        <p:spPr>
          <a:xfrm>
            <a:off x="3642360" y="347376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AM boot</a:t>
            </a:r>
          </a:p>
          <a:p>
            <a:pPr algn="ctr"/>
            <a:r>
              <a:rPr lang="en-US" sz="1100" dirty="0">
                <a:solidFill>
                  <a:schemeClr val="tx1"/>
                </a:solidFill>
                <a:latin typeface="Times New Roman" panose="02020603050405020304" pitchFamily="18" charset="0"/>
                <a:cs typeface="Times New Roman" panose="02020603050405020304" pitchFamily="18" charset="0"/>
              </a:rPr>
              <a:t>camp</a:t>
            </a:r>
          </a:p>
        </p:txBody>
      </p:sp>
      <p:sp>
        <p:nvSpPr>
          <p:cNvPr id="7" name="Rounded Rectangle 6"/>
          <p:cNvSpPr/>
          <p:nvPr/>
        </p:nvSpPr>
        <p:spPr>
          <a:xfrm>
            <a:off x="3642360" y="475392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HIT boot camp</a:t>
            </a:r>
          </a:p>
        </p:txBody>
      </p:sp>
      <p:sp>
        <p:nvSpPr>
          <p:cNvPr id="8" name="Rounded Rectangle 7"/>
          <p:cNvSpPr/>
          <p:nvPr/>
        </p:nvSpPr>
        <p:spPr>
          <a:xfrm>
            <a:off x="5100320" y="347376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NC AM</a:t>
            </a:r>
          </a:p>
        </p:txBody>
      </p:sp>
      <p:sp>
        <p:nvSpPr>
          <p:cNvPr id="9" name="Rounded Rectangle 8"/>
          <p:cNvSpPr/>
          <p:nvPr/>
        </p:nvSpPr>
        <p:spPr>
          <a:xfrm>
            <a:off x="5100320" y="475392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NC HIT</a:t>
            </a:r>
          </a:p>
        </p:txBody>
      </p:sp>
      <p:sp>
        <p:nvSpPr>
          <p:cNvPr id="10" name="Rounded Rectangle 9"/>
          <p:cNvSpPr/>
          <p:nvPr/>
        </p:nvSpPr>
        <p:spPr>
          <a:xfrm>
            <a:off x="6548712" y="347376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Credit MFT</a:t>
            </a:r>
          </a:p>
        </p:txBody>
      </p:sp>
      <p:sp>
        <p:nvSpPr>
          <p:cNvPr id="11" name="Rounded Rectangle 10"/>
          <p:cNvSpPr/>
          <p:nvPr/>
        </p:nvSpPr>
        <p:spPr>
          <a:xfrm>
            <a:off x="6543698" y="411384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Credit Cyber-security</a:t>
            </a:r>
          </a:p>
        </p:txBody>
      </p:sp>
      <p:sp>
        <p:nvSpPr>
          <p:cNvPr id="12" name="Rounded Rectangle 11"/>
          <p:cNvSpPr/>
          <p:nvPr/>
        </p:nvSpPr>
        <p:spPr>
          <a:xfrm>
            <a:off x="6581797" y="475392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Credit HIT</a:t>
            </a:r>
          </a:p>
        </p:txBody>
      </p:sp>
      <p:sp>
        <p:nvSpPr>
          <p:cNvPr id="13" name="Rounded Rectangle 12"/>
          <p:cNvSpPr/>
          <p:nvPr/>
        </p:nvSpPr>
        <p:spPr>
          <a:xfrm>
            <a:off x="3642360" y="411384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Cyber boot camp</a:t>
            </a:r>
          </a:p>
        </p:txBody>
      </p:sp>
      <p:sp>
        <p:nvSpPr>
          <p:cNvPr id="14" name="Rounded Rectangle 13"/>
          <p:cNvSpPr/>
          <p:nvPr/>
        </p:nvSpPr>
        <p:spPr>
          <a:xfrm>
            <a:off x="5100320" y="4113847"/>
            <a:ext cx="731189" cy="491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NC Cyber-security</a:t>
            </a:r>
          </a:p>
        </p:txBody>
      </p:sp>
      <p:sp>
        <p:nvSpPr>
          <p:cNvPr id="15" name="Oval 14"/>
          <p:cNvSpPr/>
          <p:nvPr/>
        </p:nvSpPr>
        <p:spPr>
          <a:xfrm rot="16200000">
            <a:off x="5410186" y="2167350"/>
            <a:ext cx="365760" cy="1463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Intake, Orient, Assess</a:t>
            </a:r>
          </a:p>
        </p:txBody>
      </p:sp>
      <p:sp>
        <p:nvSpPr>
          <p:cNvPr id="16" name="Oval 15"/>
          <p:cNvSpPr/>
          <p:nvPr/>
        </p:nvSpPr>
        <p:spPr>
          <a:xfrm>
            <a:off x="4465320" y="3535910"/>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C1</a:t>
            </a:r>
          </a:p>
        </p:txBody>
      </p:sp>
      <p:sp>
        <p:nvSpPr>
          <p:cNvPr id="17" name="Oval 16"/>
          <p:cNvSpPr/>
          <p:nvPr/>
        </p:nvSpPr>
        <p:spPr>
          <a:xfrm>
            <a:off x="4465320" y="4173459"/>
            <a:ext cx="365760" cy="3675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C2</a:t>
            </a:r>
          </a:p>
        </p:txBody>
      </p:sp>
      <p:sp>
        <p:nvSpPr>
          <p:cNvPr id="18" name="Oval 17"/>
          <p:cNvSpPr/>
          <p:nvPr/>
        </p:nvSpPr>
        <p:spPr>
          <a:xfrm>
            <a:off x="4465320" y="4816677"/>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C3</a:t>
            </a:r>
          </a:p>
        </p:txBody>
      </p:sp>
      <p:sp>
        <p:nvSpPr>
          <p:cNvPr id="19" name="Oval 18"/>
          <p:cNvSpPr/>
          <p:nvPr/>
        </p:nvSpPr>
        <p:spPr>
          <a:xfrm>
            <a:off x="5923280" y="3541839"/>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C4</a:t>
            </a:r>
          </a:p>
        </p:txBody>
      </p:sp>
      <p:sp>
        <p:nvSpPr>
          <p:cNvPr id="20" name="Oval 19"/>
          <p:cNvSpPr/>
          <p:nvPr/>
        </p:nvSpPr>
        <p:spPr>
          <a:xfrm>
            <a:off x="5923280" y="4170743"/>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C5</a:t>
            </a:r>
          </a:p>
        </p:txBody>
      </p:sp>
      <p:sp>
        <p:nvSpPr>
          <p:cNvPr id="21" name="Oval 20"/>
          <p:cNvSpPr/>
          <p:nvPr/>
        </p:nvSpPr>
        <p:spPr>
          <a:xfrm>
            <a:off x="5923280" y="4819967"/>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C6</a:t>
            </a:r>
          </a:p>
        </p:txBody>
      </p:sp>
      <p:sp>
        <p:nvSpPr>
          <p:cNvPr id="22" name="Oval 21"/>
          <p:cNvSpPr/>
          <p:nvPr/>
        </p:nvSpPr>
        <p:spPr>
          <a:xfrm>
            <a:off x="7368540" y="3541839"/>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C7</a:t>
            </a:r>
          </a:p>
        </p:txBody>
      </p:sp>
      <p:sp>
        <p:nvSpPr>
          <p:cNvPr id="23" name="Oval 22"/>
          <p:cNvSpPr/>
          <p:nvPr/>
        </p:nvSpPr>
        <p:spPr>
          <a:xfrm>
            <a:off x="7368540" y="4170743"/>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C8</a:t>
            </a:r>
          </a:p>
        </p:txBody>
      </p:sp>
      <p:sp>
        <p:nvSpPr>
          <p:cNvPr id="24" name="Oval 23"/>
          <p:cNvSpPr/>
          <p:nvPr/>
        </p:nvSpPr>
        <p:spPr>
          <a:xfrm>
            <a:off x="7368540" y="4819967"/>
            <a:ext cx="365760" cy="3675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C9</a:t>
            </a:r>
          </a:p>
        </p:txBody>
      </p:sp>
      <p:sp>
        <p:nvSpPr>
          <p:cNvPr id="25" name="Rectangle 24"/>
          <p:cNvSpPr/>
          <p:nvPr/>
        </p:nvSpPr>
        <p:spPr>
          <a:xfrm>
            <a:off x="3657600" y="3179127"/>
            <a:ext cx="82296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Boot camp</a:t>
            </a:r>
          </a:p>
        </p:txBody>
      </p:sp>
      <p:sp>
        <p:nvSpPr>
          <p:cNvPr id="26" name="Rectangle 25"/>
          <p:cNvSpPr/>
          <p:nvPr/>
        </p:nvSpPr>
        <p:spPr>
          <a:xfrm>
            <a:off x="5100320" y="3179127"/>
            <a:ext cx="82296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NC train</a:t>
            </a:r>
          </a:p>
        </p:txBody>
      </p:sp>
      <p:sp>
        <p:nvSpPr>
          <p:cNvPr id="27" name="Rectangle 26"/>
          <p:cNvSpPr/>
          <p:nvPr/>
        </p:nvSpPr>
        <p:spPr>
          <a:xfrm>
            <a:off x="6550330" y="3166969"/>
            <a:ext cx="82296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Credit train</a:t>
            </a:r>
          </a:p>
        </p:txBody>
      </p:sp>
      <p:sp>
        <p:nvSpPr>
          <p:cNvPr id="28" name="Oval 27"/>
          <p:cNvSpPr/>
          <p:nvPr/>
        </p:nvSpPr>
        <p:spPr>
          <a:xfrm rot="16200000">
            <a:off x="4827811" y="1942154"/>
            <a:ext cx="365760" cy="10972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Incumbent enter (25%)</a:t>
            </a:r>
          </a:p>
        </p:txBody>
      </p:sp>
      <p:sp>
        <p:nvSpPr>
          <p:cNvPr id="29" name="Oval 28"/>
          <p:cNvSpPr/>
          <p:nvPr/>
        </p:nvSpPr>
        <p:spPr>
          <a:xfrm rot="16200000">
            <a:off x="6333683" y="1810119"/>
            <a:ext cx="36576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Non-incumbent enter (75%)</a:t>
            </a:r>
          </a:p>
        </p:txBody>
      </p:sp>
      <p:cxnSp>
        <p:nvCxnSpPr>
          <p:cNvPr id="30" name="Straight Arrow Connector 29"/>
          <p:cNvCxnSpPr>
            <a:stCxn id="28" idx="2"/>
            <a:endCxn id="15" idx="7"/>
          </p:cNvCxnSpPr>
          <p:nvPr/>
        </p:nvCxnSpPr>
        <p:spPr>
          <a:xfrm>
            <a:off x="5010691" y="2673674"/>
            <a:ext cx="65112" cy="95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2"/>
            <a:endCxn id="15" idx="5"/>
          </p:cNvCxnSpPr>
          <p:nvPr/>
        </p:nvCxnSpPr>
        <p:spPr>
          <a:xfrm flipH="1">
            <a:off x="6110329" y="2678799"/>
            <a:ext cx="406234" cy="90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0"/>
            <a:endCxn id="25" idx="0"/>
          </p:cNvCxnSpPr>
          <p:nvPr/>
        </p:nvCxnSpPr>
        <p:spPr>
          <a:xfrm flipH="1">
            <a:off x="4069080" y="2898870"/>
            <a:ext cx="792466" cy="2802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a:endCxn id="26" idx="0"/>
          </p:cNvCxnSpPr>
          <p:nvPr/>
        </p:nvCxnSpPr>
        <p:spPr>
          <a:xfrm flipH="1">
            <a:off x="5511800" y="3081750"/>
            <a:ext cx="81266" cy="973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5" idx="4"/>
            <a:endCxn id="27" idx="0"/>
          </p:cNvCxnSpPr>
          <p:nvPr/>
        </p:nvCxnSpPr>
        <p:spPr>
          <a:xfrm>
            <a:off x="6324586" y="2898870"/>
            <a:ext cx="637224" cy="2680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5" idx="1"/>
            <a:endCxn id="7" idx="1"/>
          </p:cNvCxnSpPr>
          <p:nvPr/>
        </p:nvCxnSpPr>
        <p:spPr>
          <a:xfrm rot="10800000" flipV="1">
            <a:off x="3642360" y="3270566"/>
            <a:ext cx="15240" cy="1728959"/>
          </a:xfrm>
          <a:prstGeom prst="bentConnector3">
            <a:avLst>
              <a:gd name="adj1" fmla="val 8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5" idx="1"/>
            <a:endCxn id="6" idx="1"/>
          </p:cNvCxnSpPr>
          <p:nvPr/>
        </p:nvCxnSpPr>
        <p:spPr>
          <a:xfrm rot="10800000" flipV="1">
            <a:off x="3642360" y="3270566"/>
            <a:ext cx="15240" cy="448799"/>
          </a:xfrm>
          <a:prstGeom prst="bentConnector3">
            <a:avLst>
              <a:gd name="adj1" fmla="val 8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5" idx="1"/>
            <a:endCxn id="13" idx="1"/>
          </p:cNvCxnSpPr>
          <p:nvPr/>
        </p:nvCxnSpPr>
        <p:spPr>
          <a:xfrm rot="10800000" flipV="1">
            <a:off x="3642360" y="3270566"/>
            <a:ext cx="15240" cy="1088879"/>
          </a:xfrm>
          <a:prstGeom prst="bentConnector3">
            <a:avLst>
              <a:gd name="adj1" fmla="val 8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4373548" y="5168147"/>
            <a:ext cx="3789377" cy="7315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Paid Work Experiences</a:t>
            </a:r>
          </a:p>
          <a:p>
            <a:pPr algn="ctr"/>
            <a:r>
              <a:rPr lang="en-US" sz="1100" dirty="0">
                <a:solidFill>
                  <a:schemeClr val="tx1"/>
                </a:solidFill>
                <a:latin typeface="Times New Roman" panose="02020603050405020304" pitchFamily="18" charset="0"/>
                <a:cs typeface="Times New Roman" panose="02020603050405020304" pitchFamily="18" charset="0"/>
              </a:rPr>
              <a:t>Higher-skill Workforce, Employment, Earnings</a:t>
            </a:r>
          </a:p>
        </p:txBody>
      </p:sp>
      <p:sp>
        <p:nvSpPr>
          <p:cNvPr id="39" name="Rectangle 38"/>
          <p:cNvSpPr/>
          <p:nvPr/>
        </p:nvSpPr>
        <p:spPr>
          <a:xfrm>
            <a:off x="4706526" y="5352586"/>
            <a:ext cx="407059" cy="276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cxnSp>
        <p:nvCxnSpPr>
          <p:cNvPr id="40" name="Elbow Connector 39"/>
          <p:cNvCxnSpPr>
            <a:stCxn id="17" idx="6"/>
            <a:endCxn id="39" idx="0"/>
          </p:cNvCxnSpPr>
          <p:nvPr/>
        </p:nvCxnSpPr>
        <p:spPr>
          <a:xfrm>
            <a:off x="4831080" y="4357218"/>
            <a:ext cx="78976" cy="99536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 idx="3"/>
            <a:endCxn id="16" idx="2"/>
          </p:cNvCxnSpPr>
          <p:nvPr/>
        </p:nvCxnSpPr>
        <p:spPr>
          <a:xfrm>
            <a:off x="4373549" y="3719366"/>
            <a:ext cx="91771" cy="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8" idx="6"/>
            <a:endCxn id="39" idx="0"/>
          </p:cNvCxnSpPr>
          <p:nvPr/>
        </p:nvCxnSpPr>
        <p:spPr>
          <a:xfrm>
            <a:off x="4831080" y="5000436"/>
            <a:ext cx="78976" cy="35215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3"/>
            <a:endCxn id="18" idx="2"/>
          </p:cNvCxnSpPr>
          <p:nvPr/>
        </p:nvCxnSpPr>
        <p:spPr>
          <a:xfrm>
            <a:off x="4373549" y="4999526"/>
            <a:ext cx="91771" cy="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6" idx="6"/>
            <a:endCxn id="39" idx="0"/>
          </p:cNvCxnSpPr>
          <p:nvPr/>
        </p:nvCxnSpPr>
        <p:spPr>
          <a:xfrm>
            <a:off x="4831080" y="3719669"/>
            <a:ext cx="78976" cy="163291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6" idx="1"/>
            <a:endCxn id="9" idx="1"/>
          </p:cNvCxnSpPr>
          <p:nvPr/>
        </p:nvCxnSpPr>
        <p:spPr>
          <a:xfrm rot="10800000" flipV="1">
            <a:off x="5100320" y="3270566"/>
            <a:ext cx="12700" cy="1728959"/>
          </a:xfrm>
          <a:prstGeom prst="bentConnector3">
            <a:avLst>
              <a:gd name="adj1" fmla="val 975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26" idx="1"/>
            <a:endCxn id="14" idx="1"/>
          </p:cNvCxnSpPr>
          <p:nvPr/>
        </p:nvCxnSpPr>
        <p:spPr>
          <a:xfrm rot="10800000" flipV="1">
            <a:off x="5100320" y="3270566"/>
            <a:ext cx="12700" cy="1088879"/>
          </a:xfrm>
          <a:prstGeom prst="bentConnector3">
            <a:avLst>
              <a:gd name="adj1" fmla="val 975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26" idx="1"/>
            <a:endCxn id="8" idx="1"/>
          </p:cNvCxnSpPr>
          <p:nvPr/>
        </p:nvCxnSpPr>
        <p:spPr>
          <a:xfrm rot="10800000" flipV="1">
            <a:off x="5100320" y="3270566"/>
            <a:ext cx="12700" cy="448799"/>
          </a:xfrm>
          <a:prstGeom prst="bentConnector3">
            <a:avLst>
              <a:gd name="adj1" fmla="val 975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3" idx="3"/>
            <a:endCxn id="17" idx="2"/>
          </p:cNvCxnSpPr>
          <p:nvPr/>
        </p:nvCxnSpPr>
        <p:spPr>
          <a:xfrm flipV="1">
            <a:off x="4373549" y="4357218"/>
            <a:ext cx="91771" cy="2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7" idx="1"/>
            <a:endCxn id="12" idx="1"/>
          </p:cNvCxnSpPr>
          <p:nvPr/>
        </p:nvCxnSpPr>
        <p:spPr>
          <a:xfrm rot="10800000" flipH="1" flipV="1">
            <a:off x="6550329" y="3258408"/>
            <a:ext cx="31467" cy="1741117"/>
          </a:xfrm>
          <a:prstGeom prst="bentConnector3">
            <a:avLst>
              <a:gd name="adj1" fmla="val -33296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7" idx="1"/>
            <a:endCxn id="11" idx="1"/>
          </p:cNvCxnSpPr>
          <p:nvPr/>
        </p:nvCxnSpPr>
        <p:spPr>
          <a:xfrm rot="10800000" flipV="1">
            <a:off x="6543698" y="3258408"/>
            <a:ext cx="6632" cy="1101037"/>
          </a:xfrm>
          <a:prstGeom prst="bentConnector3">
            <a:avLst>
              <a:gd name="adj1" fmla="val 15362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7" idx="1"/>
            <a:endCxn id="10" idx="1"/>
          </p:cNvCxnSpPr>
          <p:nvPr/>
        </p:nvCxnSpPr>
        <p:spPr>
          <a:xfrm rot="10800000" flipV="1">
            <a:off x="6548712" y="3258408"/>
            <a:ext cx="1618" cy="460957"/>
          </a:xfrm>
          <a:prstGeom prst="bentConnector3">
            <a:avLst>
              <a:gd name="adj1" fmla="val 657558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160272" y="5343939"/>
            <a:ext cx="407059" cy="276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cxnSp>
        <p:nvCxnSpPr>
          <p:cNvPr id="53" name="Elbow Connector 52"/>
          <p:cNvCxnSpPr>
            <a:stCxn id="20" idx="6"/>
            <a:endCxn id="52" idx="0"/>
          </p:cNvCxnSpPr>
          <p:nvPr/>
        </p:nvCxnSpPr>
        <p:spPr>
          <a:xfrm>
            <a:off x="6289040" y="4354502"/>
            <a:ext cx="74762" cy="98943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1" idx="6"/>
            <a:endCxn id="52" idx="0"/>
          </p:cNvCxnSpPr>
          <p:nvPr/>
        </p:nvCxnSpPr>
        <p:spPr>
          <a:xfrm>
            <a:off x="6289040" y="5003726"/>
            <a:ext cx="74762" cy="34021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9" idx="6"/>
            <a:endCxn id="52" idx="0"/>
          </p:cNvCxnSpPr>
          <p:nvPr/>
        </p:nvCxnSpPr>
        <p:spPr>
          <a:xfrm>
            <a:off x="6289040" y="3725598"/>
            <a:ext cx="74762" cy="16183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2" idx="6"/>
            <a:endCxn id="38" idx="0"/>
          </p:cNvCxnSpPr>
          <p:nvPr/>
        </p:nvCxnSpPr>
        <p:spPr>
          <a:xfrm>
            <a:off x="7734300" y="3725598"/>
            <a:ext cx="62865" cy="144254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24" idx="6"/>
            <a:endCxn id="38" idx="0"/>
          </p:cNvCxnSpPr>
          <p:nvPr/>
        </p:nvCxnSpPr>
        <p:spPr>
          <a:xfrm>
            <a:off x="7734300" y="5003726"/>
            <a:ext cx="62865" cy="1644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23" idx="6"/>
            <a:endCxn id="38" idx="0"/>
          </p:cNvCxnSpPr>
          <p:nvPr/>
        </p:nvCxnSpPr>
        <p:spPr>
          <a:xfrm>
            <a:off x="7734300" y="4354502"/>
            <a:ext cx="62865" cy="8136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 idx="3"/>
            <a:endCxn id="19" idx="2"/>
          </p:cNvCxnSpPr>
          <p:nvPr/>
        </p:nvCxnSpPr>
        <p:spPr>
          <a:xfrm>
            <a:off x="5831509" y="3719366"/>
            <a:ext cx="91771" cy="6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9" idx="3"/>
            <a:endCxn id="21" idx="2"/>
          </p:cNvCxnSpPr>
          <p:nvPr/>
        </p:nvCxnSpPr>
        <p:spPr>
          <a:xfrm>
            <a:off x="5831509" y="4999526"/>
            <a:ext cx="91771" cy="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4" idx="3"/>
            <a:endCxn id="20" idx="2"/>
          </p:cNvCxnSpPr>
          <p:nvPr/>
        </p:nvCxnSpPr>
        <p:spPr>
          <a:xfrm flipV="1">
            <a:off x="5831509" y="4354502"/>
            <a:ext cx="91771" cy="4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0" idx="3"/>
            <a:endCxn id="22" idx="2"/>
          </p:cNvCxnSpPr>
          <p:nvPr/>
        </p:nvCxnSpPr>
        <p:spPr>
          <a:xfrm>
            <a:off x="7279901" y="3719366"/>
            <a:ext cx="88639" cy="6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2" idx="3"/>
            <a:endCxn id="24" idx="2"/>
          </p:cNvCxnSpPr>
          <p:nvPr/>
        </p:nvCxnSpPr>
        <p:spPr>
          <a:xfrm>
            <a:off x="7312986" y="4999526"/>
            <a:ext cx="55554" cy="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1" idx="3"/>
            <a:endCxn id="23" idx="2"/>
          </p:cNvCxnSpPr>
          <p:nvPr/>
        </p:nvCxnSpPr>
        <p:spPr>
          <a:xfrm flipV="1">
            <a:off x="7274887" y="4354502"/>
            <a:ext cx="93653" cy="4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16" idx="6"/>
            <a:endCxn id="15" idx="1"/>
          </p:cNvCxnSpPr>
          <p:nvPr/>
        </p:nvCxnSpPr>
        <p:spPr>
          <a:xfrm flipV="1">
            <a:off x="4831080" y="3028186"/>
            <a:ext cx="244723" cy="691483"/>
          </a:xfrm>
          <a:prstGeom prst="bentConnector3">
            <a:avLst>
              <a:gd name="adj1" fmla="val 305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9" idx="6"/>
            <a:endCxn id="15" idx="3"/>
          </p:cNvCxnSpPr>
          <p:nvPr/>
        </p:nvCxnSpPr>
        <p:spPr>
          <a:xfrm flipH="1" flipV="1">
            <a:off x="6110329" y="3028186"/>
            <a:ext cx="178711" cy="697412"/>
          </a:xfrm>
          <a:prstGeom prst="bentConnector3">
            <a:avLst>
              <a:gd name="adj1" fmla="val -3730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ight Arrow 66"/>
          <p:cNvSpPr/>
          <p:nvPr/>
        </p:nvSpPr>
        <p:spPr>
          <a:xfrm>
            <a:off x="3451346" y="2121178"/>
            <a:ext cx="1005840" cy="7315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New Roman" panose="02020603050405020304" pitchFamily="18" charset="0"/>
                <a:cs typeface="Times New Roman" panose="02020603050405020304" pitchFamily="18" charset="0"/>
              </a:rPr>
              <a:t>Low-skill Workforce</a:t>
            </a:r>
          </a:p>
        </p:txBody>
      </p:sp>
      <p:sp>
        <p:nvSpPr>
          <p:cNvPr id="68" name="Rectangle 67"/>
          <p:cNvSpPr/>
          <p:nvPr/>
        </p:nvSpPr>
        <p:spPr>
          <a:xfrm>
            <a:off x="5212080" y="5381815"/>
            <a:ext cx="1920240" cy="146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769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10423" y="271405"/>
            <a:ext cx="2365455" cy="1908215"/>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Bootcamp Experiences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741" y="950933"/>
            <a:ext cx="3362398" cy="435133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9675" y="1769681"/>
            <a:ext cx="3562074" cy="4347364"/>
          </a:xfrm>
          <a:prstGeom prst="rect">
            <a:avLst/>
          </a:prstGeom>
        </p:spPr>
      </p:pic>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5557687" y="2498738"/>
            <a:ext cx="3362397" cy="4351338"/>
          </a:xfrm>
        </p:spPr>
      </p:pic>
    </p:spTree>
    <p:extLst>
      <p:ext uri="{BB962C8B-B14F-4D97-AF65-F5344CB8AC3E}">
        <p14:creationId xmlns:p14="http://schemas.microsoft.com/office/powerpoint/2010/main" val="371373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12105" y="271405"/>
            <a:ext cx="2363773" cy="1906858"/>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Bootcamp Experiences</a:t>
            </a:r>
          </a:p>
        </p:txBody>
      </p:sp>
      <p:sp>
        <p:nvSpPr>
          <p:cNvPr id="3" name="Content Placeholder 2"/>
          <p:cNvSpPr>
            <a:spLocks noGrp="1"/>
          </p:cNvSpPr>
          <p:nvPr>
            <p:ph idx="1"/>
          </p:nvPr>
        </p:nvSpPr>
        <p:spPr>
          <a:xfrm>
            <a:off x="838200" y="1200150"/>
            <a:ext cx="10515600" cy="4976813"/>
          </a:xfrm>
        </p:spPr>
        <p:txBody>
          <a:bodyPr/>
          <a:lstStyle/>
          <a:p>
            <a:r>
              <a:rPr lang="en-US" dirty="0"/>
              <a:t>Advanced Manufacturing </a:t>
            </a:r>
            <a:br>
              <a:rPr lang="en-US" dirty="0"/>
            </a:br>
            <a:r>
              <a:rPr lang="en-US" dirty="0"/>
              <a:t>(Aerospace/Defense supply chain)</a:t>
            </a:r>
          </a:p>
          <a:p>
            <a:pPr lvl="1"/>
            <a:r>
              <a:rPr lang="en-US" dirty="0"/>
              <a:t>Introduces sector competencies</a:t>
            </a:r>
          </a:p>
          <a:p>
            <a:pPr lvl="2"/>
            <a:r>
              <a:rPr lang="en-US" dirty="0"/>
              <a:t>Tools, shop math, introduction to welding, CNC mill and lathe, soldering, AutoCAD, manufacturing processes, problem solving and team work</a:t>
            </a:r>
          </a:p>
          <a:p>
            <a:pPr lvl="1"/>
            <a:r>
              <a:rPr lang="en-US" dirty="0"/>
              <a:t>Intake interview</a:t>
            </a:r>
          </a:p>
          <a:p>
            <a:pPr lvl="1"/>
            <a:r>
              <a:rPr lang="en-US" dirty="0"/>
              <a:t>Mandatory job fair</a:t>
            </a:r>
          </a:p>
          <a:p>
            <a:pPr lvl="1"/>
            <a:r>
              <a:rPr lang="en-US" dirty="0"/>
              <a:t>Job coaching seminar</a:t>
            </a:r>
          </a:p>
          <a:p>
            <a:pPr lvl="1"/>
            <a:r>
              <a:rPr lang="en-US" dirty="0"/>
              <a:t>OSHA shop floor safety certification (10 hour)</a:t>
            </a:r>
          </a:p>
          <a:p>
            <a:pPr lvl="1"/>
            <a:endParaRPr lang="en-US" dirty="0"/>
          </a:p>
          <a:p>
            <a:r>
              <a:rPr lang="en-US" dirty="0"/>
              <a:t>Pharma- nutra- cosme- cueticals AM bootcamp being developed</a:t>
            </a:r>
          </a:p>
          <a:p>
            <a:pPr lvl="1"/>
            <a:r>
              <a:rPr lang="en-US" dirty="0"/>
              <a:t>Some different sector competencies: QA/QC, chemical safety</a:t>
            </a:r>
          </a:p>
          <a:p>
            <a:pPr lvl="1"/>
            <a:endParaRPr lang="en-US" dirty="0"/>
          </a:p>
        </p:txBody>
      </p:sp>
    </p:spTree>
    <p:extLst>
      <p:ext uri="{BB962C8B-B14F-4D97-AF65-F5344CB8AC3E}">
        <p14:creationId xmlns:p14="http://schemas.microsoft.com/office/powerpoint/2010/main" val="94002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0150"/>
            <a:ext cx="10515600" cy="4976813"/>
          </a:xfrm>
        </p:spPr>
        <p:txBody>
          <a:bodyPr/>
          <a:lstStyle/>
          <a:p>
            <a:r>
              <a:rPr lang="en-US" dirty="0"/>
              <a:t>Cybersecurity</a:t>
            </a:r>
          </a:p>
          <a:p>
            <a:pPr lvl="1"/>
            <a:r>
              <a:rPr lang="en-US" dirty="0"/>
              <a:t>CompTIA A+, Network+ certifications</a:t>
            </a:r>
          </a:p>
          <a:p>
            <a:pPr lvl="1"/>
            <a:r>
              <a:rPr lang="en-US" dirty="0"/>
              <a:t>Cybersecurity competition awards?</a:t>
            </a:r>
          </a:p>
        </p:txBody>
      </p:sp>
      <p:pic>
        <p:nvPicPr>
          <p:cNvPr id="6" name="Picture 5"/>
          <p:cNvPicPr>
            <a:picLocks noChangeAspect="1"/>
          </p:cNvPicPr>
          <p:nvPr/>
        </p:nvPicPr>
        <p:blipFill>
          <a:blip r:embed="rId3"/>
          <a:stretch>
            <a:fillRect/>
          </a:stretch>
        </p:blipFill>
        <p:spPr>
          <a:xfrm>
            <a:off x="7210423" y="269770"/>
            <a:ext cx="2365455" cy="1908215"/>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Bootcamp Experiences</a:t>
            </a:r>
            <a:r>
              <a:rPr lang="en-US" sz="2800" dirty="0"/>
              <a:t> </a:t>
            </a:r>
            <a:endParaRPr lang="en-US" dirty="0"/>
          </a:p>
        </p:txBody>
      </p:sp>
    </p:spTree>
    <p:extLst>
      <p:ext uri="{BB962C8B-B14F-4D97-AF65-F5344CB8AC3E}">
        <p14:creationId xmlns:p14="http://schemas.microsoft.com/office/powerpoint/2010/main" val="244324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10423" y="270642"/>
            <a:ext cx="2365455" cy="1908215"/>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Bootcamp Experiences</a:t>
            </a:r>
            <a:r>
              <a:rPr lang="en-US" sz="2800" dirty="0"/>
              <a:t> </a:t>
            </a:r>
            <a:endParaRPr lang="en-US" dirty="0"/>
          </a:p>
        </p:txBody>
      </p:sp>
      <p:sp>
        <p:nvSpPr>
          <p:cNvPr id="3" name="Content Placeholder 2"/>
          <p:cNvSpPr>
            <a:spLocks noGrp="1"/>
          </p:cNvSpPr>
          <p:nvPr>
            <p:ph idx="1"/>
          </p:nvPr>
        </p:nvSpPr>
        <p:spPr>
          <a:xfrm>
            <a:off x="838200" y="1200150"/>
            <a:ext cx="10515600" cy="4976813"/>
          </a:xfrm>
        </p:spPr>
        <p:txBody>
          <a:bodyPr/>
          <a:lstStyle/>
          <a:p>
            <a:r>
              <a:rPr lang="en-US" dirty="0"/>
              <a:t>Cybersecurity</a:t>
            </a:r>
          </a:p>
          <a:p>
            <a:pPr lvl="1"/>
            <a:r>
              <a:rPr lang="en-US" dirty="0"/>
              <a:t>CompTIA A+, Network+ certifications</a:t>
            </a:r>
          </a:p>
          <a:p>
            <a:pPr lvl="1"/>
            <a:r>
              <a:rPr lang="en-US" dirty="0"/>
              <a:t>Cybersecurity competition awards?</a:t>
            </a:r>
          </a:p>
          <a:p>
            <a:r>
              <a:rPr lang="en-US" dirty="0"/>
              <a:t>HIT</a:t>
            </a:r>
          </a:p>
          <a:p>
            <a:pPr lvl="1"/>
            <a:r>
              <a:rPr lang="en-US" dirty="0"/>
              <a:t>Online course success camp – LMS, internet, computer skills, career coaching and soft skills</a:t>
            </a:r>
          </a:p>
          <a:p>
            <a:pPr lvl="1"/>
            <a:endParaRPr lang="en-US" dirty="0"/>
          </a:p>
        </p:txBody>
      </p:sp>
    </p:spTree>
    <p:extLst>
      <p:ext uri="{BB962C8B-B14F-4D97-AF65-F5344CB8AC3E}">
        <p14:creationId xmlns:p14="http://schemas.microsoft.com/office/powerpoint/2010/main" val="53813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63"/>
            <a:ext cx="10515600" cy="1325563"/>
          </a:xfrm>
        </p:spPr>
        <p:txBody>
          <a:bodyPr/>
          <a:lstStyle/>
          <a:p>
            <a:r>
              <a:rPr lang="en-US" dirty="0"/>
              <a:t>Bootcamp Experiences</a:t>
            </a:r>
            <a:r>
              <a:rPr lang="en-US" sz="2800" dirty="0"/>
              <a:t> </a:t>
            </a:r>
            <a:endParaRPr lang="en-US" dirty="0"/>
          </a:p>
        </p:txBody>
      </p:sp>
      <p:sp>
        <p:nvSpPr>
          <p:cNvPr id="3" name="Content Placeholder 2"/>
          <p:cNvSpPr>
            <a:spLocks noGrp="1"/>
          </p:cNvSpPr>
          <p:nvPr>
            <p:ph idx="1"/>
          </p:nvPr>
        </p:nvSpPr>
        <p:spPr>
          <a:xfrm>
            <a:off x="838200" y="1200150"/>
            <a:ext cx="10515600" cy="4976813"/>
          </a:xfrm>
        </p:spPr>
        <p:txBody>
          <a:bodyPr/>
          <a:lstStyle/>
          <a:p>
            <a:r>
              <a:rPr lang="en-US" dirty="0"/>
              <a:t>Cybersecurity</a:t>
            </a:r>
          </a:p>
          <a:p>
            <a:pPr lvl="1"/>
            <a:r>
              <a:rPr lang="en-US" dirty="0"/>
              <a:t>CompTIA A+, Network+ certifications</a:t>
            </a:r>
          </a:p>
          <a:p>
            <a:pPr lvl="1"/>
            <a:r>
              <a:rPr lang="en-US" dirty="0"/>
              <a:t>Cybersecurity competition awards?</a:t>
            </a:r>
          </a:p>
          <a:p>
            <a:r>
              <a:rPr lang="en-US" dirty="0"/>
              <a:t>HIT</a:t>
            </a:r>
          </a:p>
          <a:p>
            <a:pPr lvl="1"/>
            <a:r>
              <a:rPr lang="en-US" dirty="0"/>
              <a:t>Online course success camp – LMS, internet, computer skills, career coaching and soft skills</a:t>
            </a:r>
          </a:p>
          <a:p>
            <a:r>
              <a:rPr lang="en-US" dirty="0"/>
              <a:t>Cyber, HIT, and Advanced Manufacturing</a:t>
            </a:r>
          </a:p>
          <a:p>
            <a:pPr lvl="1"/>
            <a:r>
              <a:rPr lang="en-US" dirty="0"/>
              <a:t>Industry engaged through annual events, active advisory boards, classroom visits</a:t>
            </a:r>
          </a:p>
          <a:p>
            <a:pPr lvl="1"/>
            <a:r>
              <a:rPr lang="en-US" dirty="0"/>
              <a:t>Career coaching, soft skills, job fairs</a:t>
            </a:r>
          </a:p>
          <a:p>
            <a:pPr lvl="1"/>
            <a:endParaRPr lang="en-US" dirty="0"/>
          </a:p>
        </p:txBody>
      </p:sp>
      <p:pic>
        <p:nvPicPr>
          <p:cNvPr id="4" name="Picture 3"/>
          <p:cNvPicPr>
            <a:picLocks noChangeAspect="1"/>
          </p:cNvPicPr>
          <p:nvPr/>
        </p:nvPicPr>
        <p:blipFill>
          <a:blip r:embed="rId3"/>
          <a:stretch>
            <a:fillRect/>
          </a:stretch>
        </p:blipFill>
        <p:spPr>
          <a:xfrm>
            <a:off x="7210423" y="271405"/>
            <a:ext cx="2365455" cy="1908215"/>
          </a:xfrm>
          <a:prstGeom prst="rect">
            <a:avLst/>
          </a:prstGeom>
        </p:spPr>
      </p:pic>
    </p:spTree>
    <p:extLst>
      <p:ext uri="{BB962C8B-B14F-4D97-AF65-F5344CB8AC3E}">
        <p14:creationId xmlns:p14="http://schemas.microsoft.com/office/powerpoint/2010/main" val="422938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210423" y="271405"/>
            <a:ext cx="2365455" cy="1908215"/>
          </a:xfrm>
          <a:prstGeom prst="rect">
            <a:avLst/>
          </a:prstGeom>
        </p:spPr>
      </p:pic>
      <p:sp>
        <p:nvSpPr>
          <p:cNvPr id="2" name="Title 1"/>
          <p:cNvSpPr>
            <a:spLocks noGrp="1"/>
          </p:cNvSpPr>
          <p:nvPr>
            <p:ph type="title"/>
          </p:nvPr>
        </p:nvSpPr>
        <p:spPr>
          <a:xfrm>
            <a:off x="838200" y="-6363"/>
            <a:ext cx="10515600" cy="1325563"/>
          </a:xfrm>
        </p:spPr>
        <p:txBody>
          <a:bodyPr/>
          <a:lstStyle/>
          <a:p>
            <a:r>
              <a:rPr lang="en-US" dirty="0"/>
              <a:t>Pathways to Careers</a:t>
            </a:r>
          </a:p>
        </p:txBody>
      </p:sp>
      <p:sp>
        <p:nvSpPr>
          <p:cNvPr id="3" name="Content Placeholder 2"/>
          <p:cNvSpPr>
            <a:spLocks noGrp="1"/>
          </p:cNvSpPr>
          <p:nvPr>
            <p:ph idx="1"/>
          </p:nvPr>
        </p:nvSpPr>
        <p:spPr>
          <a:xfrm>
            <a:off x="838200" y="1200150"/>
            <a:ext cx="10515600" cy="4976813"/>
          </a:xfrm>
        </p:spPr>
        <p:txBody>
          <a:bodyPr>
            <a:normAutofit/>
          </a:bodyPr>
          <a:lstStyle/>
          <a:p>
            <a:r>
              <a:rPr lang="en-US" dirty="0"/>
              <a:t>Bootcamps are the launch pad to </a:t>
            </a:r>
            <a:br>
              <a:rPr lang="en-US" dirty="0"/>
            </a:br>
            <a:r>
              <a:rPr lang="en-US" dirty="0"/>
              <a:t>long-term career building</a:t>
            </a:r>
          </a:p>
        </p:txBody>
      </p:sp>
    </p:spTree>
    <p:extLst>
      <p:ext uri="{BB962C8B-B14F-4D97-AF65-F5344CB8AC3E}">
        <p14:creationId xmlns:p14="http://schemas.microsoft.com/office/powerpoint/2010/main" val="2859764549"/>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pt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869</Words>
  <Application>Microsoft Office PowerPoint</Application>
  <PresentationFormat>Widescreen</PresentationFormat>
  <Paragraphs>160</Paragraphs>
  <Slides>19</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MS Gothic</vt:lpstr>
      <vt:lpstr>Arial</vt:lpstr>
      <vt:lpstr>Arial Black</vt:lpstr>
      <vt:lpstr>Avenir Black</vt:lpstr>
      <vt:lpstr>Avenir Light</vt:lpstr>
      <vt:lpstr>Calibri</vt:lpstr>
      <vt:lpstr>Calibri Light</vt:lpstr>
      <vt:lpstr>Cambria</vt:lpstr>
      <vt:lpstr>Futura PT</vt:lpstr>
      <vt:lpstr>Futura PT Book</vt:lpstr>
      <vt:lpstr>Times New Roman</vt:lpstr>
      <vt:lpstr>Title Slide</vt:lpstr>
      <vt:lpstr>Body Slides</vt:lpstr>
      <vt:lpstr>Chapters</vt:lpstr>
      <vt:lpstr> Acceleration Strategies: Integrating Career Pathways and Career Awareness into Bootcamps and Other  Short-Term Trainings</vt:lpstr>
      <vt:lpstr> Acceleration Strategies: Integrating Career Pathways and Career Awareness into Bootcamps and other Short-Term Trainings </vt:lpstr>
      <vt:lpstr>Career Pathway Model</vt:lpstr>
      <vt:lpstr>Bootcamp Experiences</vt:lpstr>
      <vt:lpstr>Bootcamp Experiences</vt:lpstr>
      <vt:lpstr>Bootcamp Experiences </vt:lpstr>
      <vt:lpstr>Bootcamp Experiences </vt:lpstr>
      <vt:lpstr>Bootcamp Experiences </vt:lpstr>
      <vt:lpstr>Pathways to Careers</vt:lpstr>
      <vt:lpstr>Pathways to Careers</vt:lpstr>
      <vt:lpstr>Pathways to Careers</vt:lpstr>
      <vt:lpstr>Pathways to Careers</vt:lpstr>
      <vt:lpstr>PowerPoint Presentation</vt:lpstr>
      <vt:lpstr>TechIMPACT@ Laguardia Overview</vt:lpstr>
      <vt:lpstr>Partnership Model</vt:lpstr>
      <vt:lpstr>Career Development</vt:lpstr>
      <vt:lpstr>Sustainability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Micayla Boari</dc:creator>
  <cp:lastModifiedBy>Brandon Carter</cp:lastModifiedBy>
  <cp:revision>54</cp:revision>
  <dcterms:created xsi:type="dcterms:W3CDTF">2017-06-20T15:18:47Z</dcterms:created>
  <dcterms:modified xsi:type="dcterms:W3CDTF">2017-08-01T13:33:47Z</dcterms:modified>
</cp:coreProperties>
</file>