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4" r:id="rId3"/>
    <p:sldId id="279" r:id="rId4"/>
    <p:sldId id="265" r:id="rId5"/>
    <p:sldId id="267" r:id="rId6"/>
    <p:sldId id="269" r:id="rId7"/>
    <p:sldId id="270" r:id="rId8"/>
    <p:sldId id="271" r:id="rId9"/>
    <p:sldId id="272" r:id="rId10"/>
    <p:sldId id="273" r:id="rId11"/>
    <p:sldId id="274" r:id="rId12"/>
    <p:sldId id="275" r:id="rId13"/>
    <p:sldId id="277" r:id="rId14"/>
    <p:sldId id="278" r:id="rId15"/>
    <p:sldId id="28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69103" autoAdjust="0"/>
  </p:normalViewPr>
  <p:slideViewPr>
    <p:cSldViewPr>
      <p:cViewPr varScale="1">
        <p:scale>
          <a:sx n="61" d="100"/>
          <a:sy n="61" d="100"/>
        </p:scale>
        <p:origin x="18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D5578AF-05E4-4B85-B010-FA7B8C16322E}" type="datetimeFigureOut">
              <a:rPr lang="en-US" smtClean="0"/>
              <a:t>11/20/2017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28FAC76-C92A-4D91-BBF0-7E5EC7400CE7}" type="slidenum">
              <a:rPr lang="en-US" smtClean="0"/>
              <a:t>‹#›</a:t>
            </a:fld>
            <a:endParaRPr lang="en-US"/>
          </a:p>
        </p:txBody>
      </p:sp>
    </p:spTree>
    <p:extLst>
      <p:ext uri="{BB962C8B-B14F-4D97-AF65-F5344CB8AC3E}">
        <p14:creationId xmlns:p14="http://schemas.microsoft.com/office/powerpoint/2010/main" val="1459803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32BB04-8AD9-9740-AFA1-6E6019F517B2}" type="slidenum">
              <a:rPr lang="en-US" smtClean="0"/>
              <a:t>1</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Your convening packet includes an agenda. I’m going to walk you through what will occur over the next two days.</a:t>
            </a:r>
          </a:p>
          <a:p>
            <a:r>
              <a:rPr lang="en-US" baseline="0" dirty="0" smtClean="0"/>
              <a:t>Throughout both days, there will be opportunities for you to visit the performance helpdesk, which is located on the 4</a:t>
            </a:r>
            <a:r>
              <a:rPr lang="en-US" baseline="30000" dirty="0" smtClean="0"/>
              <a:t>th</a:t>
            </a:r>
            <a:r>
              <a:rPr lang="en-US" baseline="0" dirty="0" smtClean="0"/>
              <a:t> floor, in room N-4437D.  If you have not already done so, please sign up for a performance help desk session. The signup sheet is at the registration table. </a:t>
            </a:r>
          </a:p>
          <a:p>
            <a:endParaRPr lang="en-US" baseline="0" dirty="0" smtClean="0"/>
          </a:p>
          <a:p>
            <a:r>
              <a:rPr lang="en-US" baseline="0" dirty="0" smtClean="0"/>
              <a:t> After this session, and in between most sessions, you have networking opportunities/breaks. We’ve allotted enough time to let you take a quick break or spend a little time chatting with your colleagues while moving from one room to the next, if needed. After this session we will move to the fourth floor for the Peer Learning on Child care and supportive systems mapping session. Staff is on hand to help you navigate to this session. All of our sessions will either be here in the Auditorium or on the 4</a:t>
            </a:r>
            <a:r>
              <a:rPr lang="en-US" baseline="30000" dirty="0" smtClean="0"/>
              <a:t>th</a:t>
            </a:r>
            <a:r>
              <a:rPr lang="en-US" baseline="0" dirty="0" smtClean="0"/>
              <a:t> floor. </a:t>
            </a:r>
          </a:p>
          <a:p>
            <a:endParaRPr lang="en-US" baseline="0" dirty="0" smtClean="0"/>
          </a:p>
          <a:p>
            <a:r>
              <a:rPr lang="en-US" baseline="0" dirty="0" smtClean="0"/>
              <a:t>After the breakout session, we will return to the Auditorium for the plenary session on Federal Workforce, Education, and Child Care programs. Leadership and staff from a number of Federal agencies will present on their programs and answer your questions. </a:t>
            </a:r>
          </a:p>
          <a:p>
            <a:endParaRPr lang="en-US" baseline="0" dirty="0" smtClean="0"/>
          </a:p>
          <a:p>
            <a:r>
              <a:rPr lang="en-US" baseline="0" dirty="0" smtClean="0"/>
              <a:t>Following the Federal programs session you are welcome to have lunch in the DOL cafeteria, which is on the 6</a:t>
            </a:r>
            <a:r>
              <a:rPr lang="en-US" baseline="30000" dirty="0" smtClean="0"/>
              <a:t>th</a:t>
            </a:r>
            <a:r>
              <a:rPr lang="en-US" baseline="0" dirty="0" smtClean="0"/>
              <a:t> floor. There are tables reserved in the cafeteria for SWFI grantees. You are also free to have lunch outside of DOL.</a:t>
            </a:r>
          </a:p>
          <a:p>
            <a:endParaRPr lang="en-US" baseline="0" dirty="0" smtClean="0"/>
          </a:p>
          <a:p>
            <a:r>
              <a:rPr lang="en-US" baseline="0" dirty="0" smtClean="0"/>
              <a:t>After lunch, you will return here to the Auditorium, to hear an update on the SWFI evaluation. Next you will head back to the forth floor for a session on participant engagement.</a:t>
            </a:r>
          </a:p>
          <a:p>
            <a:endParaRPr lang="en-US" baseline="0" dirty="0" smtClean="0"/>
          </a:p>
          <a:p>
            <a:r>
              <a:rPr lang="en-US" baseline="0" dirty="0" smtClean="0"/>
              <a:t>The final session of the day, which is also on the fourth floor, is a plenary breakout session with industry representatives. You will also meet with your TA coaches during this time.</a:t>
            </a:r>
          </a:p>
          <a:p>
            <a:endParaRPr lang="en-US" baseline="0" dirty="0" smtClean="0"/>
          </a:p>
        </p:txBody>
      </p:sp>
      <p:sp>
        <p:nvSpPr>
          <p:cNvPr id="4" name="Slide Number Placeholder 3"/>
          <p:cNvSpPr>
            <a:spLocks noGrp="1"/>
          </p:cNvSpPr>
          <p:nvPr>
            <p:ph type="sldNum" sz="quarter" idx="10"/>
          </p:nvPr>
        </p:nvSpPr>
        <p:spPr/>
        <p:txBody>
          <a:bodyPr/>
          <a:lstStyle/>
          <a:p>
            <a:fld id="{A332BB04-8AD9-9740-AFA1-6E6019F517B2}" type="slidenum">
              <a:rPr lang="en-US" smtClean="0"/>
              <a:t>10</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After Day one closes, please feel free to join your SWFI colleagues, Federal staff, and TA teams for an informal networking event at the Alibi restaurant, which is right behind this building. You entered the building through the front. In order to get to the Alibi, you have to exit through the doors which are right across the hall from where you entered. </a:t>
            </a:r>
          </a:p>
          <a:p>
            <a:pPr defTabSz="931774"/>
            <a:endParaRPr lang="en-US" baseline="0" dirty="0" smtClean="0"/>
          </a:p>
          <a:p>
            <a:pPr defTabSz="931774"/>
            <a:r>
              <a:rPr lang="en-US" baseline="0" dirty="0" smtClean="0"/>
              <a:t>Staff will be on hand to help you navigate to the restaurant.</a:t>
            </a:r>
          </a:p>
          <a:p>
            <a:endParaRPr lang="en-US" baseline="0" dirty="0" smtClean="0"/>
          </a:p>
          <a:p>
            <a:r>
              <a:rPr lang="en-US" baseline="0" dirty="0" smtClean="0"/>
              <a:t>We are not able to provide you food and beverages, but there will be ample offerings for you to purchase.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332BB04-8AD9-9740-AFA1-6E6019F517B2}" type="slidenum">
              <a:rPr lang="en-US" smtClean="0"/>
              <a:t>11</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Moving on to Day Two. Again, you can sign up for a performance reporting help desk session. Day Two starts with a plenary session here in the Auditorium. Federal staff will provide an overview of grants management and fiscal policy. There will be opportunities to ask questions about monitoring and grant modifications. Following that session is a session on performance reporting. Next, representatives from foundations that run programs and networks with objectives that are similar to SWFI will present on some promising practices and lessons learned when addressing the issues that SWFI projects are tackling. These first three sessions are all in the Auditorium. </a:t>
            </a:r>
          </a:p>
          <a:p>
            <a:endParaRPr lang="en-US" baseline="0" dirty="0" smtClean="0"/>
          </a:p>
          <a:p>
            <a:r>
              <a:rPr lang="en-US" baseline="0" dirty="0" smtClean="0"/>
              <a:t>There will be a networking opportunity and break, and then the last morning session will take place here in the Auditorium.  During this session, you will build on the “Peer learning on child care and supportive services systems mapping session” from Day One and have a chance to engage with a systems subject matter expert.</a:t>
            </a:r>
          </a:p>
          <a:p>
            <a:endParaRPr lang="en-US" baseline="0" dirty="0" smtClean="0"/>
          </a:p>
          <a:p>
            <a:r>
              <a:rPr lang="en-US" baseline="0" dirty="0" smtClean="0"/>
              <a:t>Lunch again can be either in the DOL cafeteria or on your own. </a:t>
            </a:r>
          </a:p>
          <a:p>
            <a:endParaRPr lang="en-US" baseline="0" dirty="0" smtClean="0"/>
          </a:p>
          <a:p>
            <a:r>
              <a:rPr lang="en-US" baseline="0" dirty="0" smtClean="0"/>
              <a:t>After lunch, there will be a session on sustainability, on the fourth floor, followed by the closing plenary session, also on the fourth floor.</a:t>
            </a:r>
          </a:p>
          <a:p>
            <a:r>
              <a:rPr lang="en-US" baseline="0" dirty="0" smtClean="0"/>
              <a:t>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332BB04-8AD9-9740-AFA1-6E6019F517B2}" type="slidenum">
              <a:rPr lang="en-US" smtClean="0"/>
              <a:t>12</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I mentioned earlier, there are evaluation forms in your convening packets. We encourage you to provide feedback on each session and on the convening as a whole. </a:t>
            </a:r>
          </a:p>
          <a:p>
            <a:endParaRPr lang="en-US" baseline="0" dirty="0" smtClean="0"/>
          </a:p>
          <a:p>
            <a:r>
              <a:rPr lang="en-US" baseline="0" dirty="0" smtClean="0"/>
              <a:t>You will also find sticky notes in the breakout rooms and on the resource table. Please take some and jot down some interesting things that you learn either in a session, or through networking. You can give those to your session facilitators or place them on the easel pad located out in the hall. We will revisit some of those takeaways during the closing plenary and share them on the SWFI Community of Practice.</a:t>
            </a:r>
          </a:p>
          <a:p>
            <a:endParaRPr lang="en-US" baseline="0" dirty="0" smtClean="0"/>
          </a:p>
          <a:p>
            <a:r>
              <a:rPr lang="en-US" baseline="0" dirty="0" smtClean="0"/>
              <a:t>Additionally, please feel free to grab any member of the SWFI Program team if you have any questions, concerns, or feedback during the convening. Or you can write us at SWFI@dol.gov following the convening.</a:t>
            </a:r>
          </a:p>
        </p:txBody>
      </p:sp>
      <p:sp>
        <p:nvSpPr>
          <p:cNvPr id="4" name="Slide Number Placeholder 3"/>
          <p:cNvSpPr>
            <a:spLocks noGrp="1"/>
          </p:cNvSpPr>
          <p:nvPr>
            <p:ph type="sldNum" sz="quarter" idx="10"/>
          </p:nvPr>
        </p:nvSpPr>
        <p:spPr/>
        <p:txBody>
          <a:bodyPr/>
          <a:lstStyle/>
          <a:p>
            <a:fld id="{A332BB04-8AD9-9740-AFA1-6E6019F517B2}" type="slidenum">
              <a:rPr lang="en-US" smtClean="0"/>
              <a:t>13</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is a snack bar located on the 4</a:t>
            </a:r>
            <a:r>
              <a:rPr lang="en-US" baseline="30000" dirty="0" smtClean="0"/>
              <a:t>th</a:t>
            </a:r>
            <a:r>
              <a:rPr lang="en-US" baseline="0" dirty="0" smtClean="0"/>
              <a:t> floor, near the breakout rooms. The Cafeteria as I mentioned before, is on the 6</a:t>
            </a:r>
            <a:r>
              <a:rPr lang="en-US" baseline="30000" dirty="0" smtClean="0"/>
              <a:t>th</a:t>
            </a:r>
            <a:r>
              <a:rPr lang="en-US" baseline="0" dirty="0" smtClean="0"/>
              <a:t> floor.</a:t>
            </a:r>
          </a:p>
          <a:p>
            <a:endParaRPr lang="en-US" baseline="0" dirty="0" smtClean="0"/>
          </a:p>
          <a:p>
            <a:r>
              <a:rPr lang="en-US" baseline="0" dirty="0" smtClean="0"/>
              <a:t>You should have received your Wi-Fi access information via email. I’ve listed the network name here as a reminder.</a:t>
            </a:r>
          </a:p>
          <a:p>
            <a:endParaRPr lang="en-US" baseline="0" dirty="0" smtClean="0"/>
          </a:p>
          <a:p>
            <a:r>
              <a:rPr lang="en-US" baseline="0" dirty="0" smtClean="0"/>
              <a:t>And restrooms are located outside of the auditorium and to the right, near the Child Care center. The Logistics team staff at the registration desk can direct you to the restrooms.</a:t>
            </a:r>
          </a:p>
          <a:p>
            <a:endParaRPr lang="en-US" baseline="0" dirty="0" smtClean="0"/>
          </a:p>
          <a:p>
            <a:r>
              <a:rPr lang="en-US" baseline="0" dirty="0" smtClean="0"/>
              <a:t>There are also restrooms on the fourth floor, just down the hall from the breakout rooms.</a:t>
            </a:r>
          </a:p>
          <a:p>
            <a:endParaRPr lang="en-US" baseline="0" dirty="0" smtClean="0"/>
          </a:p>
          <a:p>
            <a:r>
              <a:rPr lang="en-US" baseline="0" dirty="0" smtClean="0"/>
              <a:t>Also, in the case of an emergency, exits are located in the north, east, central, and south corridors of the building. However, please follow directions if instructed to shelter in place.</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332BB04-8AD9-9740-AFA1-6E6019F517B2}" type="slidenum">
              <a:rPr lang="en-US" smtClean="0"/>
              <a:t>14</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Once again, welcome to DOL, and we look forward to engaging with you over the next two days. We are now going to break for our first networking opportunity. The next session starts at 10:00 am. We will all meet in room N-4437 A for the start of that session.</a:t>
            </a:r>
          </a:p>
          <a:p>
            <a:endParaRPr lang="en-US" baseline="0" dirty="0" smtClean="0"/>
          </a:p>
          <a:p>
            <a:r>
              <a:rPr lang="en-US" baseline="0" dirty="0" smtClean="0"/>
              <a:t>Thank you.</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332BB04-8AD9-9740-AFA1-6E6019F517B2}" type="slidenum">
              <a:rPr lang="en-US" smtClean="0"/>
              <a:t>15</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32BB04-8AD9-9740-AFA1-6E6019F517B2}" type="slidenum">
              <a:rPr lang="en-US" smtClean="0"/>
              <a:t>2</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32BB04-8AD9-9740-AFA1-6E6019F517B2}" type="slidenum">
              <a:rPr lang="en-US" smtClean="0"/>
              <a:t>3</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Good Morning, SWFI grantees. Again, my name is Monica Evans, and I am the SWFI program lead. I am so excited to finally meet you all in person, and I look forward to interacting with you over the next couple of days. </a:t>
            </a:r>
          </a:p>
          <a:p>
            <a:endParaRPr lang="en-US" baseline="0" dirty="0" smtClean="0"/>
          </a:p>
          <a:p>
            <a:r>
              <a:rPr lang="en-US" baseline="0" dirty="0" smtClean="0"/>
              <a:t>The SWFI program office uses lots of different data sources to keep track of your grant activities, including your quarterly narrative reports, or QNRs. According to the QNRs that you submitted, as of June 2017, all grantees had begun recruitment. Eleven grantees have started conducting classroom trainings, and two grantees had established job clubs or mentoring. Five grantees have provided participants services and activities that support skill development, training retention, and employment. Seven grantees also have also connected participants child and/or dependent care, in a variety of ways, including providing child care directly, distributing funds for child care, and connecting participants with child care navigators, to ensure that participants are able to access all the child care resources that are available to them.</a:t>
            </a:r>
          </a:p>
        </p:txBody>
      </p:sp>
      <p:sp>
        <p:nvSpPr>
          <p:cNvPr id="4" name="Slide Number Placeholder 3"/>
          <p:cNvSpPr>
            <a:spLocks noGrp="1"/>
          </p:cNvSpPr>
          <p:nvPr>
            <p:ph type="sldNum" sz="quarter" idx="10"/>
          </p:nvPr>
        </p:nvSpPr>
        <p:spPr/>
        <p:txBody>
          <a:bodyPr/>
          <a:lstStyle/>
          <a:p>
            <a:fld id="{A332BB04-8AD9-9740-AFA1-6E6019F517B2}" type="slidenum">
              <a:rPr lang="en-US" smtClean="0"/>
              <a:t>4</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Your QNRs and your discussions with the TA coaches highlight the great work that you are doing, your innovative approaches to service delivery, and your grant success. I’ve listed a few of them here. I encourage you to meet with Community College of Aurora to discuss how they are offering mid-semester cohorts and holding engagement workshops to increase participant retention.</a:t>
            </a:r>
          </a:p>
          <a:p>
            <a:endParaRPr lang="en-US" baseline="0" dirty="0" smtClean="0"/>
          </a:p>
          <a:p>
            <a:pPr defTabSz="931774"/>
            <a:r>
              <a:rPr lang="en-US" baseline="0" dirty="0" smtClean="0"/>
              <a:t>I know that securing after-hours child care is a challenge for many program participants. During the convening, talk with Moore Community House about how they have been able to provide child care services for participants attending night courses. </a:t>
            </a:r>
          </a:p>
          <a:p>
            <a:pPr defTabSz="931774"/>
            <a:endParaRPr lang="en-US" baseline="0" dirty="0" smtClean="0"/>
          </a:p>
          <a:p>
            <a:pPr defTabSz="931774"/>
            <a:r>
              <a:rPr lang="en-US" baseline="0" dirty="0" smtClean="0"/>
              <a:t>And be sure to share with your fellow grantees your success in getting participants trained, credentialed, and employed!</a:t>
            </a:r>
          </a:p>
          <a:p>
            <a:pPr defTabSz="931774"/>
            <a:endParaRPr lang="en-US" baseline="0" dirty="0" smtClean="0"/>
          </a:p>
          <a:p>
            <a:pPr defTabSz="931774"/>
            <a:endParaRPr lang="en-US" baseline="0" dirty="0" smtClean="0"/>
          </a:p>
        </p:txBody>
      </p:sp>
      <p:sp>
        <p:nvSpPr>
          <p:cNvPr id="4" name="Slide Number Placeholder 3"/>
          <p:cNvSpPr>
            <a:spLocks noGrp="1"/>
          </p:cNvSpPr>
          <p:nvPr>
            <p:ph type="sldNum" sz="quarter" idx="10"/>
          </p:nvPr>
        </p:nvSpPr>
        <p:spPr/>
        <p:txBody>
          <a:bodyPr/>
          <a:lstStyle/>
          <a:p>
            <a:fld id="{A332BB04-8AD9-9740-AFA1-6E6019F517B2}" type="slidenum">
              <a:rPr lang="en-US" smtClean="0"/>
              <a:t>5</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know that there are areas where you need technical assistance support. Our technical assistance partners, Mathematica Policy Research, have provided you with a plethora of high-quality TA activities. You have received monthly coaching calls, where you’ve been able to discuss and address TA needs with your TA coach. Two webinars have been conducted, one was an introduction to the types of TA that Mathematica provides, and the second focused on the intersection of the workforce development and child care systems. </a:t>
            </a:r>
          </a:p>
          <a:p>
            <a:endParaRPr lang="en-US" baseline="0" dirty="0" smtClean="0"/>
          </a:p>
          <a:p>
            <a:r>
              <a:rPr lang="en-US" baseline="0" dirty="0" smtClean="0"/>
              <a:t>Some grantees have participated in peer-to-peer calls set up by your coaches so that grantees with similar issues can learn together and from each other to address a specific issue or challenge. Others have participating in our TA Office hours, which was a follow-up to the systems integration webinar. Mathematica produced a TANF eligibility </a:t>
            </a:r>
            <a:r>
              <a:rPr lang="en-US" baseline="0" dirty="0" err="1" smtClean="0"/>
              <a:t>tipsheet</a:t>
            </a:r>
            <a:r>
              <a:rPr lang="en-US" baseline="0" dirty="0" smtClean="0"/>
              <a:t>, and additional </a:t>
            </a:r>
            <a:r>
              <a:rPr lang="en-US" baseline="0" dirty="0" err="1" smtClean="0"/>
              <a:t>tipsheets</a:t>
            </a:r>
            <a:r>
              <a:rPr lang="en-US" baseline="0" dirty="0" smtClean="0"/>
              <a:t> are forthcoming. These </a:t>
            </a:r>
            <a:r>
              <a:rPr lang="en-US" baseline="0" dirty="0" err="1" smtClean="0"/>
              <a:t>tipsheets</a:t>
            </a:r>
            <a:r>
              <a:rPr lang="en-US" baseline="0" dirty="0" smtClean="0"/>
              <a:t>, along with the webinar recordings, slides, and transcripts, and related reference materials, can all be found in the SWFI Community of Practice on Workforce GPS. </a:t>
            </a:r>
          </a:p>
          <a:p>
            <a:endParaRPr lang="en-US" baseline="0" dirty="0" smtClean="0"/>
          </a:p>
          <a:p>
            <a:r>
              <a:rPr lang="en-US" baseline="0" dirty="0" smtClean="0"/>
              <a:t>I want to pause here and say this: we want to ensure that you TA needs are being met. SWFI is your program, and you are the drivers of the TA we provide. We base technical assistance on your needs, as evidenced by your QNRs, your emails, and your feedback. We encourage you to continue to participate in the technical assistance activities and provide us with feedback on the effectiveness of TA. That includes filling out the evaluation forms after each session during the convening. Please be sure to fill out the forms, which are in your convening folder, and turn them in at the end of the convening.</a:t>
            </a:r>
          </a:p>
        </p:txBody>
      </p:sp>
      <p:sp>
        <p:nvSpPr>
          <p:cNvPr id="4" name="Slide Number Placeholder 3"/>
          <p:cNvSpPr>
            <a:spLocks noGrp="1"/>
          </p:cNvSpPr>
          <p:nvPr>
            <p:ph type="sldNum" sz="quarter" idx="10"/>
          </p:nvPr>
        </p:nvSpPr>
        <p:spPr/>
        <p:txBody>
          <a:bodyPr/>
          <a:lstStyle/>
          <a:p>
            <a:fld id="{A332BB04-8AD9-9740-AFA1-6E6019F517B2}" type="slidenum">
              <a:rPr lang="en-US" smtClean="0"/>
              <a:t>6</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SWFI CoP is the place to go for your technical assistance needs. How many have registered for the CoP?  How many have utilized the resources on the CoP? You can interact with your fellow grantees on the CoP as well. There is a discussion board with multiple open discussion threads available. You can start your own discussions there as well. The Workforce GPS team is also rolling out a chat feature. We will provide you with more information about that after the convening, so that you can continue the wonderful conversations that I am sure you will have with your SWFI colleagues over the next two days! </a:t>
            </a:r>
          </a:p>
        </p:txBody>
      </p:sp>
      <p:sp>
        <p:nvSpPr>
          <p:cNvPr id="4" name="Slide Number Placeholder 3"/>
          <p:cNvSpPr>
            <a:spLocks noGrp="1"/>
          </p:cNvSpPr>
          <p:nvPr>
            <p:ph type="sldNum" sz="quarter" idx="10"/>
          </p:nvPr>
        </p:nvSpPr>
        <p:spPr/>
        <p:txBody>
          <a:bodyPr/>
          <a:lstStyle/>
          <a:p>
            <a:fld id="{A332BB04-8AD9-9740-AFA1-6E6019F517B2}" type="slidenum">
              <a:rPr lang="en-US" smtClean="0"/>
              <a:t>7</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is a screenshot of the SWFI CoP. All convening handouts and slides will be posted onto the CoP following the convening. So, If you have not already done so, please register, subscribe to receive updates, and utilize the SWFI CoP!</a:t>
            </a:r>
          </a:p>
          <a:p>
            <a:endParaRPr lang="en-US" baseline="0" dirty="0" smtClean="0"/>
          </a:p>
        </p:txBody>
      </p:sp>
      <p:sp>
        <p:nvSpPr>
          <p:cNvPr id="4" name="Slide Number Placeholder 3"/>
          <p:cNvSpPr>
            <a:spLocks noGrp="1"/>
          </p:cNvSpPr>
          <p:nvPr>
            <p:ph type="sldNum" sz="quarter" idx="10"/>
          </p:nvPr>
        </p:nvSpPr>
        <p:spPr/>
        <p:txBody>
          <a:bodyPr/>
          <a:lstStyle/>
          <a:p>
            <a:fld id="{A332BB04-8AD9-9740-AFA1-6E6019F517B2}" type="slidenum">
              <a:rPr lang="en-US" smtClean="0"/>
              <a:t>8</a:t>
            </a:fld>
            <a:endParaRPr lang="en-US"/>
          </a:p>
        </p:txBody>
      </p:sp>
    </p:spTree>
    <p:extLst>
      <p:ext uri="{BB962C8B-B14F-4D97-AF65-F5344CB8AC3E}">
        <p14:creationId xmlns:p14="http://schemas.microsoft.com/office/powerpoint/2010/main" val="3402277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that we’ve provided you with an overview of SWFI and what has been happening at the program level for the past year, we want to hear from you. You’ve worked with your coaches to develop your elevator speeches. I know that you’ve shared an early version with your colleagues, but now you have an opportunity to share more about your project, and to put a face to the project name so that you can network throughout the convening. </a:t>
            </a:r>
          </a:p>
          <a:p>
            <a:endParaRPr lang="en-US" baseline="0" dirty="0" smtClean="0"/>
          </a:p>
          <a:p>
            <a:r>
              <a:rPr lang="en-US" baseline="0" dirty="0" smtClean="0"/>
              <a:t>Please raise your hand if you are the designated speaker for your program. Danielle and Megan are going around with the treat bags. Pick a numbered treat to determine the order in which you will present. I will call the numbers, in order. When your number is called, just raise your hand, and Danielle or Megan will pass you the mic so that you can share your elevator speech. Does that make sense to you? Does everyone have a number? Are you ready? Ok, person one: </a:t>
            </a:r>
          </a:p>
          <a:p>
            <a:endParaRPr lang="en-US" baseline="0" dirty="0" smtClean="0"/>
          </a:p>
          <a:p>
            <a:r>
              <a:rPr lang="en-US" baseline="0" dirty="0" smtClean="0"/>
              <a:t>Thank you to all of you for sharing a little about your program. If you have materials or resources that you would like to share, please place them on the Resources table outside the Auditorium. There are some technical assistance resources on the table as well, so please be sure to stop by and pick them up.</a:t>
            </a:r>
          </a:p>
        </p:txBody>
      </p:sp>
      <p:sp>
        <p:nvSpPr>
          <p:cNvPr id="4" name="Slide Number Placeholder 3"/>
          <p:cNvSpPr>
            <a:spLocks noGrp="1"/>
          </p:cNvSpPr>
          <p:nvPr>
            <p:ph type="sldNum" sz="quarter" idx="10"/>
          </p:nvPr>
        </p:nvSpPr>
        <p:spPr/>
        <p:txBody>
          <a:bodyPr/>
          <a:lstStyle/>
          <a:p>
            <a:fld id="{A332BB04-8AD9-9740-AFA1-6E6019F517B2}" type="slidenum">
              <a:rPr lang="en-US" smtClean="0"/>
              <a:t>9</a:t>
            </a:fld>
            <a:endParaRPr lang="en-US"/>
          </a:p>
        </p:txBody>
      </p:sp>
    </p:spTree>
    <p:extLst>
      <p:ext uri="{BB962C8B-B14F-4D97-AF65-F5344CB8AC3E}">
        <p14:creationId xmlns:p14="http://schemas.microsoft.com/office/powerpoint/2010/main" val="3402277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B9A252-6D43-47EE-8EE4-70C976211671}"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86317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A252-6D43-47EE-8EE4-70C976211671}"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51903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A252-6D43-47EE-8EE4-70C976211671}"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1526019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6740" y="864748"/>
            <a:ext cx="3182135" cy="1325563"/>
          </a:xfrm>
          <a:prstGeom prst="rect">
            <a:avLst/>
          </a:prstGeom>
        </p:spPr>
        <p:txBody>
          <a:bodyPr/>
          <a:lstStyle>
            <a:lvl1pPr>
              <a:defRPr sz="4000" b="0" i="0" spc="500" baseline="0">
                <a:solidFill>
                  <a:schemeClr val="bg2">
                    <a:lumMod val="25000"/>
                  </a:schemeClr>
                </a:solidFill>
                <a:latin typeface="Arial" charset="0"/>
                <a:ea typeface="Arial" charset="0"/>
                <a:cs typeface="Arial" charset="0"/>
              </a:defRPr>
            </a:lvl1pPr>
          </a:lstStyle>
          <a:p>
            <a:r>
              <a:rPr lang="en-US" dirty="0" smtClean="0"/>
              <a:t>TITLE</a:t>
            </a:r>
            <a:br>
              <a:rPr lang="en-US" dirty="0" smtClean="0"/>
            </a:br>
            <a:r>
              <a:rPr lang="en-US" dirty="0" smtClean="0"/>
              <a:t>HERE</a:t>
            </a:r>
            <a:endParaRPr lang="en-US" dirty="0"/>
          </a:p>
        </p:txBody>
      </p:sp>
      <p:sp>
        <p:nvSpPr>
          <p:cNvPr id="8" name="Text Placeholder 7"/>
          <p:cNvSpPr>
            <a:spLocks noGrp="1"/>
          </p:cNvSpPr>
          <p:nvPr>
            <p:ph type="body" sz="quarter" idx="13" hasCustomPrompt="1"/>
          </p:nvPr>
        </p:nvSpPr>
        <p:spPr>
          <a:xfrm>
            <a:off x="3789907" y="865189"/>
            <a:ext cx="5339953" cy="5375275"/>
          </a:xfrm>
          <a:prstGeom prst="rect">
            <a:avLst/>
          </a:prstGeom>
        </p:spPr>
        <p:txBody>
          <a:bodyPr/>
          <a:lstStyle>
            <a:lvl1pPr marL="0" indent="0">
              <a:spcAft>
                <a:spcPts val="2400"/>
              </a:spcAft>
              <a:buNone/>
              <a:defRPr sz="2400" b="0" i="0" baseline="0">
                <a:solidFill>
                  <a:schemeClr val="bg2">
                    <a:lumMod val="25000"/>
                  </a:schemeClr>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Point 1</a:t>
            </a:r>
          </a:p>
          <a:p>
            <a:pPr lvl="0"/>
            <a:r>
              <a:rPr lang="en-US" dirty="0" smtClean="0"/>
              <a:t>Point 2</a:t>
            </a:r>
          </a:p>
          <a:p>
            <a:pPr lvl="0"/>
            <a:r>
              <a:rPr lang="en-US" dirty="0" smtClean="0"/>
              <a:t>Point 3</a:t>
            </a:r>
            <a:endParaRPr lang="en-US" dirty="0"/>
          </a:p>
        </p:txBody>
      </p:sp>
    </p:spTree>
    <p:extLst>
      <p:ext uri="{BB962C8B-B14F-4D97-AF65-F5344CB8AC3E}">
        <p14:creationId xmlns:p14="http://schemas.microsoft.com/office/powerpoint/2010/main" val="239825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A252-6D43-47EE-8EE4-70C976211671}"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71729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9A252-6D43-47EE-8EE4-70C976211671}" type="datetimeFigureOut">
              <a:rPr lang="en-US" smtClean="0"/>
              <a:t>11/20/2017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103267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9A252-6D43-47EE-8EE4-70C976211671}"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36483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9A252-6D43-47EE-8EE4-70C976211671}" type="datetimeFigureOut">
              <a:rPr lang="en-US" smtClean="0"/>
              <a:t>11/20/2017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1728864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9A252-6D43-47EE-8EE4-70C976211671}" type="datetimeFigureOut">
              <a:rPr lang="en-US" smtClean="0"/>
              <a:t>11/20/2017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3461055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9A252-6D43-47EE-8EE4-70C976211671}" type="datetimeFigureOut">
              <a:rPr lang="en-US" smtClean="0"/>
              <a:t>11/20/2017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331251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9A252-6D43-47EE-8EE4-70C976211671}"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319421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9A252-6D43-47EE-8EE4-70C976211671}" type="datetimeFigureOut">
              <a:rPr lang="en-US" smtClean="0"/>
              <a:t>11/20/2017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B5563-8CB9-40E6-AA99-E826AD1699CD}" type="slidenum">
              <a:rPr lang="en-US" smtClean="0"/>
              <a:t>‹#›</a:t>
            </a:fld>
            <a:endParaRPr lang="en-US"/>
          </a:p>
        </p:txBody>
      </p:sp>
    </p:spTree>
    <p:extLst>
      <p:ext uri="{BB962C8B-B14F-4D97-AF65-F5344CB8AC3E}">
        <p14:creationId xmlns:p14="http://schemas.microsoft.com/office/powerpoint/2010/main" val="1039787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9A252-6D43-47EE-8EE4-70C976211671}" type="datetimeFigureOut">
              <a:rPr lang="en-US" smtClean="0"/>
              <a:t>11/20/2017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B5563-8CB9-40E6-AA99-E826AD1699CD}" type="slidenum">
              <a:rPr lang="en-US" smtClean="0"/>
              <a:t>‹#›</a:t>
            </a:fld>
            <a:endParaRPr lang="en-US"/>
          </a:p>
        </p:txBody>
      </p:sp>
    </p:spTree>
    <p:extLst>
      <p:ext uri="{BB962C8B-B14F-4D97-AF65-F5344CB8AC3E}">
        <p14:creationId xmlns:p14="http://schemas.microsoft.com/office/powerpoint/2010/main" val="4017974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532083" y="1547423"/>
            <a:ext cx="8230917" cy="4862870"/>
          </a:xfrm>
          <a:prstGeom prst="rect">
            <a:avLst/>
          </a:prstGeom>
          <a:noFill/>
        </p:spPr>
        <p:txBody>
          <a:bodyPr wrap="square" rtlCol="0">
            <a:spAutoFit/>
          </a:bodyPr>
          <a:lstStyle/>
          <a:p>
            <a:pPr algn="ctr"/>
            <a:r>
              <a:rPr lang="en-US" sz="4400" b="1" dirty="0" smtClean="0">
                <a:solidFill>
                  <a:schemeClr val="accent1">
                    <a:lumMod val="50000"/>
                  </a:schemeClr>
                </a:solidFill>
              </a:rPr>
              <a:t>Plenary Session: </a:t>
            </a:r>
          </a:p>
          <a:p>
            <a:pPr algn="ctr"/>
            <a:r>
              <a:rPr lang="en-US" sz="4400" b="1" dirty="0" smtClean="0">
                <a:solidFill>
                  <a:schemeClr val="accent1">
                    <a:lumMod val="50000"/>
                  </a:schemeClr>
                </a:solidFill>
              </a:rPr>
              <a:t>Opening Remarks and SWFI Year 1 Review</a:t>
            </a:r>
          </a:p>
          <a:p>
            <a:endParaRPr lang="en-US" sz="2000" b="1" dirty="0" smtClean="0">
              <a:solidFill>
                <a:schemeClr val="accent1">
                  <a:lumMod val="50000"/>
                </a:schemeClr>
              </a:solidFill>
            </a:endParaRPr>
          </a:p>
          <a:p>
            <a:r>
              <a:rPr lang="en-US" sz="2800" b="1" u="sng" dirty="0" smtClean="0">
                <a:solidFill>
                  <a:schemeClr val="accent1">
                    <a:lumMod val="50000"/>
                  </a:schemeClr>
                </a:solidFill>
              </a:rPr>
              <a:t>Speakers</a:t>
            </a:r>
          </a:p>
          <a:p>
            <a:r>
              <a:rPr lang="en-US" sz="2800" b="1" dirty="0" smtClean="0">
                <a:solidFill>
                  <a:schemeClr val="accent1">
                    <a:lumMod val="50000"/>
                  </a:schemeClr>
                </a:solidFill>
              </a:rPr>
              <a:t>Robin Fernkas, Director, Division of Strategic Investments (DSI), ETA</a:t>
            </a:r>
          </a:p>
          <a:p>
            <a:r>
              <a:rPr lang="en-US" sz="2800" b="1" dirty="0" smtClean="0">
                <a:solidFill>
                  <a:schemeClr val="accent1">
                    <a:lumMod val="50000"/>
                  </a:schemeClr>
                </a:solidFill>
              </a:rPr>
              <a:t>Monica A. Evans, Ph.D., SWFI Program Lead, DSI, ETA</a:t>
            </a:r>
          </a:p>
          <a:p>
            <a:r>
              <a:rPr lang="en-US" sz="2800" b="1" dirty="0" smtClean="0">
                <a:solidFill>
                  <a:schemeClr val="accent1">
                    <a:lumMod val="50000"/>
                  </a:schemeClr>
                </a:solidFill>
              </a:rPr>
              <a:t>SWFI Grantee Representatives </a:t>
            </a:r>
          </a:p>
          <a:p>
            <a:endParaRPr lang="en-US"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3035791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448250" y="1547423"/>
            <a:ext cx="8230917" cy="4955203"/>
          </a:xfrm>
          <a:prstGeom prst="rect">
            <a:avLst/>
          </a:prstGeom>
          <a:noFill/>
        </p:spPr>
        <p:txBody>
          <a:bodyPr wrap="square" rtlCol="0">
            <a:spAutoFit/>
          </a:bodyPr>
          <a:lstStyle/>
          <a:p>
            <a:pPr algn="ctr"/>
            <a:r>
              <a:rPr lang="en-US" sz="4000" b="1" dirty="0" smtClean="0">
                <a:solidFill>
                  <a:srgbClr val="002060"/>
                </a:solidFill>
              </a:rPr>
              <a:t>SWFI Convening Roadmap Day 1 October 31, 2017</a:t>
            </a:r>
          </a:p>
          <a:p>
            <a:pPr marL="571500" indent="-571500">
              <a:buFont typeface="Arial" panose="020B0604020202020204" pitchFamily="34" charset="0"/>
              <a:buChar char="•"/>
            </a:pPr>
            <a:r>
              <a:rPr lang="en-US" sz="2400" b="1" dirty="0">
                <a:solidFill>
                  <a:srgbClr val="002060"/>
                </a:solidFill>
              </a:rPr>
              <a:t>P</a:t>
            </a:r>
            <a:r>
              <a:rPr lang="en-US" sz="2400" b="1" dirty="0" smtClean="0">
                <a:solidFill>
                  <a:srgbClr val="002060"/>
                </a:solidFill>
              </a:rPr>
              <a:t>erformance Help Desk</a:t>
            </a:r>
          </a:p>
          <a:p>
            <a:pPr marL="571500" indent="-571500">
              <a:buFont typeface="Arial" panose="020B0604020202020204" pitchFamily="34" charset="0"/>
              <a:buChar char="•"/>
            </a:pPr>
            <a:r>
              <a:rPr lang="en-US" sz="2400" b="1" dirty="0" smtClean="0">
                <a:solidFill>
                  <a:srgbClr val="002060"/>
                </a:solidFill>
              </a:rPr>
              <a:t>Peer Learning on Childcare and Supportive Systems Mapping</a:t>
            </a:r>
          </a:p>
          <a:p>
            <a:pPr marL="571500" indent="-571500">
              <a:buFont typeface="Arial" panose="020B0604020202020204" pitchFamily="34" charset="0"/>
              <a:buChar char="•"/>
            </a:pPr>
            <a:r>
              <a:rPr lang="en-US" sz="2400" b="1" dirty="0" smtClean="0">
                <a:solidFill>
                  <a:srgbClr val="002060"/>
                </a:solidFill>
              </a:rPr>
              <a:t>Overview of Federal Programs</a:t>
            </a:r>
          </a:p>
          <a:p>
            <a:pPr marL="571500" indent="-571500">
              <a:buFont typeface="Arial" panose="020B0604020202020204" pitchFamily="34" charset="0"/>
              <a:buChar char="•"/>
            </a:pPr>
            <a:r>
              <a:rPr lang="en-US" sz="2400" b="1" dirty="0" smtClean="0">
                <a:solidFill>
                  <a:srgbClr val="002060"/>
                </a:solidFill>
              </a:rPr>
              <a:t>Evaluation Update</a:t>
            </a:r>
          </a:p>
          <a:p>
            <a:pPr marL="571500" indent="-571500">
              <a:buFont typeface="Arial" panose="020B0604020202020204" pitchFamily="34" charset="0"/>
              <a:buChar char="•"/>
            </a:pPr>
            <a:r>
              <a:rPr lang="en-US" sz="2400" b="1" dirty="0" smtClean="0">
                <a:solidFill>
                  <a:srgbClr val="002060"/>
                </a:solidFill>
              </a:rPr>
              <a:t>Participant Engagement</a:t>
            </a:r>
          </a:p>
          <a:p>
            <a:pPr marL="571500" indent="-571500">
              <a:buFont typeface="Arial" panose="020B0604020202020204" pitchFamily="34" charset="0"/>
              <a:buChar char="•"/>
            </a:pPr>
            <a:r>
              <a:rPr lang="en-US" sz="2400" b="1" dirty="0" smtClean="0">
                <a:solidFill>
                  <a:srgbClr val="002060"/>
                </a:solidFill>
              </a:rPr>
              <a:t>Interactive Peer Consultancies with Industry Representatives and Coaches</a:t>
            </a:r>
          </a:p>
          <a:p>
            <a:pPr marL="342900" indent="-342900">
              <a:buFont typeface="Arial" panose="020B0604020202020204" pitchFamily="34" charset="0"/>
              <a:buChar char="•"/>
            </a:pPr>
            <a:endParaRPr lang="en-US" sz="2400" dirty="0" smtClean="0"/>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1018554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448250" y="1547423"/>
            <a:ext cx="8230917" cy="4339650"/>
          </a:xfrm>
          <a:prstGeom prst="rect">
            <a:avLst/>
          </a:prstGeom>
          <a:noFill/>
        </p:spPr>
        <p:txBody>
          <a:bodyPr wrap="square" rtlCol="0">
            <a:spAutoFit/>
          </a:bodyPr>
          <a:lstStyle/>
          <a:p>
            <a:pPr algn="ctr"/>
            <a:r>
              <a:rPr lang="en-US" sz="4000" b="1" dirty="0" smtClean="0">
                <a:solidFill>
                  <a:srgbClr val="002060"/>
                </a:solidFill>
              </a:rPr>
              <a:t>SWFI Convening Networking Event @ </a:t>
            </a:r>
            <a:r>
              <a:rPr lang="en-US" sz="4000" b="1" dirty="0">
                <a:solidFill>
                  <a:srgbClr val="002060"/>
                </a:solidFill>
              </a:rPr>
              <a:t>T</a:t>
            </a:r>
            <a:r>
              <a:rPr lang="en-US" sz="4000" b="1" dirty="0" smtClean="0">
                <a:solidFill>
                  <a:srgbClr val="002060"/>
                </a:solidFill>
              </a:rPr>
              <a:t>he Alibi</a:t>
            </a:r>
          </a:p>
          <a:p>
            <a:pPr algn="ctr"/>
            <a:endParaRPr lang="en-US" sz="4000" b="1" dirty="0" smtClean="0">
              <a:solidFill>
                <a:srgbClr val="002060"/>
              </a:solidFill>
            </a:endParaRPr>
          </a:p>
          <a:p>
            <a:pPr algn="ctr"/>
            <a:r>
              <a:rPr lang="en-US" sz="2800" b="1" dirty="0" smtClean="0">
                <a:solidFill>
                  <a:srgbClr val="002060"/>
                </a:solidFill>
              </a:rPr>
              <a:t>237 2</a:t>
            </a:r>
            <a:r>
              <a:rPr lang="en-US" sz="2800" b="1" baseline="30000" dirty="0" smtClean="0">
                <a:solidFill>
                  <a:srgbClr val="002060"/>
                </a:solidFill>
              </a:rPr>
              <a:t>nd</a:t>
            </a:r>
            <a:r>
              <a:rPr lang="en-US" sz="2800" b="1" dirty="0" smtClean="0">
                <a:solidFill>
                  <a:srgbClr val="002060"/>
                </a:solidFill>
              </a:rPr>
              <a:t> Street Northwest</a:t>
            </a:r>
          </a:p>
          <a:p>
            <a:pPr algn="ctr"/>
            <a:r>
              <a:rPr lang="en-US" sz="2800" b="1" dirty="0" smtClean="0">
                <a:solidFill>
                  <a:srgbClr val="002060"/>
                </a:solidFill>
              </a:rPr>
              <a:t>Washington, DC 20001</a:t>
            </a:r>
          </a:p>
          <a:p>
            <a:pPr algn="ctr"/>
            <a:r>
              <a:rPr lang="en-US" sz="2800" b="1" dirty="0" smtClean="0">
                <a:solidFill>
                  <a:srgbClr val="002060"/>
                </a:solidFill>
              </a:rPr>
              <a:t>(202) 347-2237</a:t>
            </a:r>
          </a:p>
          <a:p>
            <a:endParaRPr lang="en-US" sz="2800" dirty="0" smtClean="0"/>
          </a:p>
          <a:p>
            <a:pPr marL="342900" indent="-342900">
              <a:buFont typeface="Arial" panose="020B0604020202020204" pitchFamily="34" charset="0"/>
              <a:buChar char="•"/>
            </a:pPr>
            <a:endParaRPr lang="en-US" sz="2400" dirty="0" smtClean="0"/>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4048030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448250" y="1547423"/>
            <a:ext cx="8230917" cy="4955203"/>
          </a:xfrm>
          <a:prstGeom prst="rect">
            <a:avLst/>
          </a:prstGeom>
          <a:noFill/>
        </p:spPr>
        <p:txBody>
          <a:bodyPr wrap="square" rtlCol="0">
            <a:spAutoFit/>
          </a:bodyPr>
          <a:lstStyle/>
          <a:p>
            <a:pPr algn="ctr"/>
            <a:r>
              <a:rPr lang="en-US" sz="4000" b="1" dirty="0" smtClean="0">
                <a:solidFill>
                  <a:srgbClr val="002060"/>
                </a:solidFill>
              </a:rPr>
              <a:t>SWFI Convening Roadmap Day 2 November 1, 2017</a:t>
            </a:r>
          </a:p>
          <a:p>
            <a:pPr marL="571500" indent="-571500">
              <a:buFont typeface="Arial" panose="020B0604020202020204" pitchFamily="34" charset="0"/>
              <a:buChar char="•"/>
            </a:pPr>
            <a:r>
              <a:rPr lang="en-US" sz="2400" b="1" dirty="0" smtClean="0">
                <a:solidFill>
                  <a:srgbClr val="002060"/>
                </a:solidFill>
              </a:rPr>
              <a:t>Performance Reporting Help Desk</a:t>
            </a:r>
          </a:p>
          <a:p>
            <a:pPr marL="571500" indent="-571500">
              <a:buFont typeface="Arial" panose="020B0604020202020204" pitchFamily="34" charset="0"/>
              <a:buChar char="•"/>
            </a:pPr>
            <a:r>
              <a:rPr lang="en-US" sz="2400" b="1" dirty="0" smtClean="0">
                <a:solidFill>
                  <a:srgbClr val="002060"/>
                </a:solidFill>
              </a:rPr>
              <a:t>SWFI Grants Management and Fiscal Policy</a:t>
            </a:r>
          </a:p>
          <a:p>
            <a:pPr marL="571500" indent="-571500">
              <a:buFont typeface="Arial" panose="020B0604020202020204" pitchFamily="34" charset="0"/>
              <a:buChar char="•"/>
            </a:pPr>
            <a:r>
              <a:rPr lang="en-US" sz="2400" b="1" dirty="0" smtClean="0">
                <a:solidFill>
                  <a:srgbClr val="002060"/>
                </a:solidFill>
              </a:rPr>
              <a:t>Performance Reporting</a:t>
            </a:r>
          </a:p>
          <a:p>
            <a:pPr marL="571500" indent="-571500">
              <a:buFont typeface="Arial" panose="020B0604020202020204" pitchFamily="34" charset="0"/>
              <a:buChar char="•"/>
            </a:pPr>
            <a:r>
              <a:rPr lang="en-US" sz="2400" b="1" dirty="0" smtClean="0">
                <a:solidFill>
                  <a:srgbClr val="002060"/>
                </a:solidFill>
              </a:rPr>
              <a:t>Foundation Perspectives</a:t>
            </a:r>
          </a:p>
          <a:p>
            <a:pPr marL="571500" indent="-571500">
              <a:buFont typeface="Arial" panose="020B0604020202020204" pitchFamily="34" charset="0"/>
              <a:buChar char="•"/>
            </a:pPr>
            <a:r>
              <a:rPr lang="en-US" sz="2400" b="1" dirty="0" smtClean="0">
                <a:solidFill>
                  <a:srgbClr val="002060"/>
                </a:solidFill>
              </a:rPr>
              <a:t>Child Care Systems Mapping Peer Learning and Ask the Systems Expert</a:t>
            </a:r>
          </a:p>
          <a:p>
            <a:pPr marL="571500" indent="-571500">
              <a:buFont typeface="Arial" panose="020B0604020202020204" pitchFamily="34" charset="0"/>
              <a:buChar char="•"/>
            </a:pPr>
            <a:r>
              <a:rPr lang="en-US" sz="2400" b="1" dirty="0" smtClean="0">
                <a:solidFill>
                  <a:srgbClr val="002060"/>
                </a:solidFill>
              </a:rPr>
              <a:t>Sustainability</a:t>
            </a:r>
          </a:p>
          <a:p>
            <a:pPr marL="571500" indent="-571500">
              <a:buFont typeface="Arial" panose="020B0604020202020204" pitchFamily="34" charset="0"/>
              <a:buChar char="•"/>
            </a:pPr>
            <a:r>
              <a:rPr lang="en-US" sz="2400" b="1" dirty="0" smtClean="0">
                <a:solidFill>
                  <a:srgbClr val="002060"/>
                </a:solidFill>
              </a:rPr>
              <a:t>Closing Plenary Session</a:t>
            </a:r>
          </a:p>
          <a:p>
            <a:pPr marL="342900" indent="-342900">
              <a:buFont typeface="Arial" panose="020B0604020202020204" pitchFamily="34" charset="0"/>
              <a:buChar char="•"/>
            </a:pPr>
            <a:endParaRPr lang="en-US" sz="2400" dirty="0" smtClean="0"/>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4293873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448250" y="1547423"/>
            <a:ext cx="8230917" cy="3600986"/>
          </a:xfrm>
          <a:prstGeom prst="rect">
            <a:avLst/>
          </a:prstGeom>
          <a:noFill/>
        </p:spPr>
        <p:txBody>
          <a:bodyPr wrap="square" rtlCol="0">
            <a:spAutoFit/>
          </a:bodyPr>
          <a:lstStyle/>
          <a:p>
            <a:pPr algn="ctr"/>
            <a:r>
              <a:rPr lang="en-US" sz="4000" b="1" dirty="0" smtClean="0">
                <a:solidFill>
                  <a:srgbClr val="002060"/>
                </a:solidFill>
              </a:rPr>
              <a:t>Feedback Opportunities</a:t>
            </a:r>
          </a:p>
          <a:p>
            <a:pPr marL="342900" indent="-342900">
              <a:buFont typeface="Arial" panose="020B0604020202020204" pitchFamily="34" charset="0"/>
              <a:buChar char="•"/>
            </a:pPr>
            <a:r>
              <a:rPr lang="en-US" sz="2800" b="1" dirty="0" smtClean="0">
                <a:solidFill>
                  <a:srgbClr val="002060"/>
                </a:solidFill>
              </a:rPr>
              <a:t>Evaluations forms for each session and the convening</a:t>
            </a:r>
          </a:p>
          <a:p>
            <a:r>
              <a:rPr lang="en-US" sz="2800" b="1" dirty="0" smtClean="0">
                <a:solidFill>
                  <a:srgbClr val="002060"/>
                </a:solidFill>
              </a:rPr>
              <a:t> </a:t>
            </a:r>
          </a:p>
          <a:p>
            <a:pPr marL="342900" indent="-342900">
              <a:buFont typeface="Arial" panose="020B0604020202020204" pitchFamily="34" charset="0"/>
              <a:buChar char="•"/>
            </a:pPr>
            <a:r>
              <a:rPr lang="en-US" sz="2800" b="1" dirty="0" smtClean="0">
                <a:solidFill>
                  <a:srgbClr val="002060"/>
                </a:solidFill>
              </a:rPr>
              <a:t>Key takeaways sticky notes</a:t>
            </a:r>
          </a:p>
          <a:p>
            <a:endParaRPr lang="en-US" sz="2800" b="1" dirty="0" smtClean="0">
              <a:solidFill>
                <a:srgbClr val="002060"/>
              </a:solidFill>
            </a:endParaRPr>
          </a:p>
          <a:p>
            <a:pPr marL="342900" indent="-342900">
              <a:buFont typeface="Arial" panose="020B0604020202020204" pitchFamily="34" charset="0"/>
              <a:buChar char="•"/>
            </a:pPr>
            <a:r>
              <a:rPr lang="en-US" sz="2800" b="1" dirty="0" smtClean="0">
                <a:solidFill>
                  <a:srgbClr val="002060"/>
                </a:solidFill>
              </a:rPr>
              <a:t>Program staff</a:t>
            </a:r>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1907719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448250" y="1547423"/>
            <a:ext cx="8230917" cy="4031873"/>
          </a:xfrm>
          <a:prstGeom prst="rect">
            <a:avLst/>
          </a:prstGeom>
          <a:noFill/>
        </p:spPr>
        <p:txBody>
          <a:bodyPr wrap="square" rtlCol="0">
            <a:spAutoFit/>
          </a:bodyPr>
          <a:lstStyle/>
          <a:p>
            <a:pPr algn="ctr"/>
            <a:r>
              <a:rPr lang="en-US" sz="4000" b="1" dirty="0" smtClean="0">
                <a:solidFill>
                  <a:srgbClr val="002060"/>
                </a:solidFill>
              </a:rPr>
              <a:t>Logistics</a:t>
            </a:r>
          </a:p>
          <a:p>
            <a:pPr marL="342900" indent="-342900">
              <a:buFont typeface="Arial" panose="020B0604020202020204" pitchFamily="34" charset="0"/>
              <a:buChar char="•"/>
            </a:pPr>
            <a:r>
              <a:rPr lang="en-US" sz="2800" b="1" dirty="0" smtClean="0">
                <a:solidFill>
                  <a:srgbClr val="002060"/>
                </a:solidFill>
              </a:rPr>
              <a:t>Snack Bar on the 4</a:t>
            </a:r>
            <a:r>
              <a:rPr lang="en-US" sz="2800" b="1" baseline="30000" dirty="0" smtClean="0">
                <a:solidFill>
                  <a:srgbClr val="002060"/>
                </a:solidFill>
              </a:rPr>
              <a:t>th</a:t>
            </a:r>
            <a:r>
              <a:rPr lang="en-US" sz="2800" b="1" dirty="0" smtClean="0">
                <a:solidFill>
                  <a:srgbClr val="002060"/>
                </a:solidFill>
              </a:rPr>
              <a:t> floor</a:t>
            </a:r>
          </a:p>
          <a:p>
            <a:endParaRPr lang="en-US" sz="2800" b="1" dirty="0" smtClean="0">
              <a:solidFill>
                <a:srgbClr val="002060"/>
              </a:solidFill>
            </a:endParaRPr>
          </a:p>
          <a:p>
            <a:pPr marL="342900" indent="-342900">
              <a:buFont typeface="Arial" panose="020B0604020202020204" pitchFamily="34" charset="0"/>
              <a:buChar char="•"/>
            </a:pPr>
            <a:r>
              <a:rPr lang="en-US" sz="2800" b="1" dirty="0" smtClean="0">
                <a:solidFill>
                  <a:srgbClr val="002060"/>
                </a:solidFill>
              </a:rPr>
              <a:t>Cafeteria on the 6</a:t>
            </a:r>
            <a:r>
              <a:rPr lang="en-US" sz="2800" b="1" baseline="30000" dirty="0" smtClean="0">
                <a:solidFill>
                  <a:srgbClr val="002060"/>
                </a:solidFill>
              </a:rPr>
              <a:t>th</a:t>
            </a:r>
            <a:r>
              <a:rPr lang="en-US" sz="2800" b="1" dirty="0" smtClean="0">
                <a:solidFill>
                  <a:srgbClr val="002060"/>
                </a:solidFill>
              </a:rPr>
              <a:t> Floor</a:t>
            </a:r>
          </a:p>
          <a:p>
            <a:endParaRPr lang="en-US" sz="2800" b="1" dirty="0" smtClean="0">
              <a:solidFill>
                <a:srgbClr val="002060"/>
              </a:solidFill>
            </a:endParaRPr>
          </a:p>
          <a:p>
            <a:pPr marL="342900" indent="-342900">
              <a:buFont typeface="Arial" panose="020B0604020202020204" pitchFamily="34" charset="0"/>
              <a:buChar char="•"/>
            </a:pPr>
            <a:r>
              <a:rPr lang="en-US" sz="2800" b="1" dirty="0" smtClean="0">
                <a:solidFill>
                  <a:srgbClr val="002060"/>
                </a:solidFill>
              </a:rPr>
              <a:t>Wi-Fi Access: ENT_Guest</a:t>
            </a:r>
          </a:p>
          <a:p>
            <a:endParaRPr lang="en-US" sz="2800" b="1" dirty="0" smtClean="0">
              <a:solidFill>
                <a:srgbClr val="002060"/>
              </a:solidFill>
            </a:endParaRPr>
          </a:p>
          <a:p>
            <a:pPr marL="342900" indent="-342900">
              <a:buFont typeface="Arial" panose="020B0604020202020204" pitchFamily="34" charset="0"/>
              <a:buChar char="•"/>
            </a:pPr>
            <a:r>
              <a:rPr lang="en-US" sz="2800" b="1" dirty="0" smtClean="0">
                <a:solidFill>
                  <a:srgbClr val="002060"/>
                </a:solidFill>
              </a:rPr>
              <a:t>Restrooms </a:t>
            </a:r>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1081905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448250" y="1547423"/>
            <a:ext cx="8230917" cy="2246769"/>
          </a:xfrm>
          <a:prstGeom prst="rect">
            <a:avLst/>
          </a:prstGeom>
          <a:noFill/>
        </p:spPr>
        <p:txBody>
          <a:bodyPr wrap="square" rtlCol="0">
            <a:spAutoFit/>
          </a:bodyPr>
          <a:lstStyle/>
          <a:p>
            <a:pPr algn="ctr"/>
            <a:endParaRPr lang="en-US" sz="4000" b="1" dirty="0" smtClean="0">
              <a:solidFill>
                <a:srgbClr val="002060"/>
              </a:solidFill>
            </a:endParaRPr>
          </a:p>
          <a:p>
            <a:pPr algn="ctr"/>
            <a:endParaRPr lang="en-US" sz="4000" b="1" dirty="0">
              <a:solidFill>
                <a:srgbClr val="002060"/>
              </a:solidFill>
            </a:endParaRPr>
          </a:p>
          <a:p>
            <a:pPr algn="ctr"/>
            <a:r>
              <a:rPr lang="en-US" sz="4000" b="1" dirty="0" smtClean="0">
                <a:solidFill>
                  <a:srgbClr val="002060"/>
                </a:solidFill>
              </a:rPr>
              <a:t>HAVE A GREAT CONVENING!!!</a:t>
            </a:r>
            <a:endParaRPr lang="en-US" sz="2800" b="1" dirty="0" smtClean="0">
              <a:solidFill>
                <a:srgbClr val="002060"/>
              </a:solidFill>
            </a:endParaRPr>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226003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521214" y="1563988"/>
            <a:ext cx="7614747" cy="4154984"/>
          </a:xfrm>
          <a:prstGeom prst="rect">
            <a:avLst/>
          </a:prstGeom>
          <a:noFill/>
        </p:spPr>
        <p:txBody>
          <a:bodyPr wrap="square" rtlCol="0">
            <a:spAutoFit/>
          </a:bodyPr>
          <a:lstStyle/>
          <a:p>
            <a:pPr algn="ctr"/>
            <a:r>
              <a:rPr lang="en-US" sz="4400" b="1" dirty="0" smtClean="0">
                <a:solidFill>
                  <a:srgbClr val="002060"/>
                </a:solidFill>
              </a:rPr>
              <a:t>SWFI Goals</a:t>
            </a:r>
          </a:p>
          <a:p>
            <a:endParaRPr lang="en-US" sz="2000" dirty="0" smtClean="0">
              <a:solidFill>
                <a:srgbClr val="002060"/>
              </a:solidFill>
            </a:endParaRPr>
          </a:p>
          <a:p>
            <a:pPr marL="342900" indent="-342900">
              <a:buFont typeface="Arial" panose="020B0604020202020204" pitchFamily="34" charset="0"/>
              <a:buChar char="•"/>
            </a:pPr>
            <a:r>
              <a:rPr lang="en-US" sz="2000" b="1" dirty="0">
                <a:solidFill>
                  <a:srgbClr val="002060"/>
                </a:solidFill>
              </a:rPr>
              <a:t>A fundamental goal of SWFI is to assist in the removal of child care barriers faced by working parents in need of training to secure better jobs</a:t>
            </a:r>
            <a:r>
              <a:rPr lang="en-US" sz="2000" b="1" dirty="0" smtClean="0">
                <a:solidFill>
                  <a:srgbClr val="002060"/>
                </a:solidFill>
              </a:rPr>
              <a:t>.</a:t>
            </a:r>
          </a:p>
          <a:p>
            <a:pPr marL="342900" indent="-342900">
              <a:buFont typeface="Arial" panose="020B0604020202020204" pitchFamily="34" charset="0"/>
              <a:buChar char="•"/>
            </a:pPr>
            <a:endParaRPr lang="en-US" sz="2000" b="1" dirty="0" smtClean="0">
              <a:solidFill>
                <a:srgbClr val="002060"/>
              </a:solidFill>
            </a:endParaRPr>
          </a:p>
          <a:p>
            <a:pPr marL="342900" indent="-342900">
              <a:buFont typeface="Arial" panose="020B0604020202020204" pitchFamily="34" charset="0"/>
              <a:buChar char="•"/>
            </a:pPr>
            <a:r>
              <a:rPr lang="en-US" sz="2000" b="1" dirty="0" smtClean="0">
                <a:solidFill>
                  <a:srgbClr val="002060"/>
                </a:solidFill>
              </a:rPr>
              <a:t>Program-level activities: recruiting and providing customized  training and supportive services to the target population  </a:t>
            </a:r>
          </a:p>
          <a:p>
            <a:endParaRPr lang="en-US" sz="2000" b="1" dirty="0" smtClean="0">
              <a:solidFill>
                <a:srgbClr val="002060"/>
              </a:solidFill>
            </a:endParaRPr>
          </a:p>
          <a:p>
            <a:pPr marL="342900" indent="-342900">
              <a:buFont typeface="Arial" panose="020B0604020202020204" pitchFamily="34" charset="0"/>
              <a:buChar char="•"/>
            </a:pPr>
            <a:r>
              <a:rPr lang="en-US" sz="2000" b="1" dirty="0" smtClean="0">
                <a:solidFill>
                  <a:srgbClr val="002060"/>
                </a:solidFill>
              </a:rPr>
              <a:t>System-level activities: improving coordination amongst workforce development and child care systems and leveraging public and private resources to better serve the target population</a:t>
            </a:r>
            <a:endParaRPr lang="en-US" sz="2000" b="1" dirty="0">
              <a:solidFill>
                <a:srgbClr val="002060"/>
              </a:solidFill>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2743053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532084" y="2317531"/>
            <a:ext cx="7614747" cy="2893100"/>
          </a:xfrm>
          <a:prstGeom prst="rect">
            <a:avLst/>
          </a:prstGeom>
          <a:noFill/>
        </p:spPr>
        <p:txBody>
          <a:bodyPr wrap="square" rtlCol="0">
            <a:spAutoFit/>
          </a:bodyPr>
          <a:lstStyle/>
          <a:p>
            <a:pPr algn="ctr"/>
            <a:r>
              <a:rPr lang="en-US" sz="3200" b="1" dirty="0" smtClean="0">
                <a:solidFill>
                  <a:schemeClr val="accent1">
                    <a:lumMod val="50000"/>
                  </a:schemeClr>
                </a:solidFill>
              </a:rPr>
              <a:t>Plenary Session: </a:t>
            </a:r>
          </a:p>
          <a:p>
            <a:pPr algn="ctr"/>
            <a:r>
              <a:rPr lang="en-US" sz="3200" b="1" dirty="0" smtClean="0">
                <a:solidFill>
                  <a:schemeClr val="accent1">
                    <a:lumMod val="50000"/>
                  </a:schemeClr>
                </a:solidFill>
              </a:rPr>
              <a:t>Opening Remarks and SWFI Year 1 Review</a:t>
            </a:r>
          </a:p>
          <a:p>
            <a:endParaRPr lang="en-US" sz="2000" b="1" dirty="0" smtClean="0">
              <a:solidFill>
                <a:schemeClr val="accent1">
                  <a:lumMod val="50000"/>
                </a:schemeClr>
              </a:solidFill>
            </a:endParaRPr>
          </a:p>
          <a:p>
            <a:r>
              <a:rPr lang="en-US" sz="2000" b="1" u="sng" dirty="0" smtClean="0">
                <a:solidFill>
                  <a:schemeClr val="accent1">
                    <a:lumMod val="50000"/>
                  </a:schemeClr>
                </a:solidFill>
              </a:rPr>
              <a:t>Speakers</a:t>
            </a:r>
          </a:p>
          <a:p>
            <a:r>
              <a:rPr lang="en-US" sz="2000" b="1" dirty="0" smtClean="0">
                <a:solidFill>
                  <a:schemeClr val="accent1">
                    <a:lumMod val="50000"/>
                  </a:schemeClr>
                </a:solidFill>
              </a:rPr>
              <a:t>Robin Fernkas, Director, Division of Strategic Investments (DSI), ETA</a:t>
            </a:r>
          </a:p>
          <a:p>
            <a:r>
              <a:rPr lang="en-US" sz="2000" b="1" dirty="0" smtClean="0">
                <a:solidFill>
                  <a:schemeClr val="accent1">
                    <a:lumMod val="50000"/>
                  </a:schemeClr>
                </a:solidFill>
              </a:rPr>
              <a:t>Monica A. Evans, Ph.D., SWFI Program Lead, DSI, ETA</a:t>
            </a:r>
          </a:p>
          <a:p>
            <a:r>
              <a:rPr lang="en-US" sz="2000" b="1" dirty="0" smtClean="0">
                <a:solidFill>
                  <a:schemeClr val="accent1">
                    <a:lumMod val="50000"/>
                  </a:schemeClr>
                </a:solidFill>
              </a:rPr>
              <a:t>SWFI Grantee Representatives </a:t>
            </a:r>
          </a:p>
          <a:p>
            <a:endParaRPr lang="en-US"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547423"/>
            <a:ext cx="8943975" cy="41910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4885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545939" y="1752600"/>
            <a:ext cx="8230917" cy="4093428"/>
          </a:xfrm>
          <a:prstGeom prst="rect">
            <a:avLst/>
          </a:prstGeom>
          <a:noFill/>
        </p:spPr>
        <p:txBody>
          <a:bodyPr wrap="square" rtlCol="0">
            <a:spAutoFit/>
          </a:bodyPr>
          <a:lstStyle/>
          <a:p>
            <a:pPr algn="ctr"/>
            <a:r>
              <a:rPr lang="en-US" sz="4000" b="1" dirty="0" smtClean="0">
                <a:solidFill>
                  <a:srgbClr val="002060"/>
                </a:solidFill>
              </a:rPr>
              <a:t>As </a:t>
            </a:r>
            <a:r>
              <a:rPr lang="en-US" sz="4000" b="1" dirty="0">
                <a:solidFill>
                  <a:srgbClr val="002060"/>
                </a:solidFill>
              </a:rPr>
              <a:t>of </a:t>
            </a:r>
            <a:r>
              <a:rPr lang="en-US" sz="4000" b="1" dirty="0" smtClean="0">
                <a:solidFill>
                  <a:srgbClr val="002060"/>
                </a:solidFill>
              </a:rPr>
              <a:t>June 2017: </a:t>
            </a:r>
            <a:endParaRPr lang="en-US" sz="4000" b="1" dirty="0">
              <a:solidFill>
                <a:srgbClr val="002060"/>
              </a:solidFill>
            </a:endParaRPr>
          </a:p>
          <a:p>
            <a:pPr marL="800100" lvl="1" indent="-342900">
              <a:buFont typeface="Arial" panose="020B0604020202020204" pitchFamily="34" charset="0"/>
              <a:buChar char="•"/>
            </a:pPr>
            <a:r>
              <a:rPr lang="en-US" sz="2000" b="1" i="1" dirty="0" smtClean="0">
                <a:solidFill>
                  <a:srgbClr val="002060"/>
                </a:solidFill>
              </a:rPr>
              <a:t>All grantees</a:t>
            </a:r>
            <a:r>
              <a:rPr lang="en-US" sz="2000" b="1" dirty="0" smtClean="0">
                <a:solidFill>
                  <a:srgbClr val="002060"/>
                </a:solidFill>
              </a:rPr>
              <a:t>  have begun </a:t>
            </a:r>
            <a:r>
              <a:rPr lang="en-US" sz="2000" b="1" dirty="0">
                <a:solidFill>
                  <a:srgbClr val="002060"/>
                </a:solidFill>
              </a:rPr>
              <a:t>recruitment</a:t>
            </a:r>
            <a:r>
              <a:rPr lang="en-US" sz="2000" b="1" dirty="0" smtClean="0">
                <a:solidFill>
                  <a:srgbClr val="002060"/>
                </a:solidFill>
              </a:rPr>
              <a:t>;</a:t>
            </a:r>
          </a:p>
          <a:p>
            <a:pPr lvl="1"/>
            <a:endParaRPr lang="en-US" sz="2000" b="1" dirty="0">
              <a:solidFill>
                <a:srgbClr val="002060"/>
              </a:solidFill>
            </a:endParaRPr>
          </a:p>
          <a:p>
            <a:pPr marL="800100" lvl="1" indent="-342900">
              <a:buFont typeface="Arial" panose="020B0604020202020204" pitchFamily="34" charset="0"/>
              <a:buChar char="•"/>
            </a:pPr>
            <a:r>
              <a:rPr lang="en-US" sz="2000" b="1" i="1" dirty="0" smtClean="0">
                <a:solidFill>
                  <a:srgbClr val="002060"/>
                </a:solidFill>
              </a:rPr>
              <a:t>11 grantees</a:t>
            </a:r>
            <a:r>
              <a:rPr lang="en-US" sz="2000" b="1" dirty="0" smtClean="0">
                <a:solidFill>
                  <a:srgbClr val="002060"/>
                </a:solidFill>
              </a:rPr>
              <a:t> have started conducting classroom </a:t>
            </a:r>
            <a:r>
              <a:rPr lang="en-US" sz="2000" b="1" dirty="0">
                <a:solidFill>
                  <a:srgbClr val="002060"/>
                </a:solidFill>
              </a:rPr>
              <a:t>trainings</a:t>
            </a:r>
            <a:r>
              <a:rPr lang="en-US" sz="2000" b="1" dirty="0" smtClean="0">
                <a:solidFill>
                  <a:srgbClr val="002060"/>
                </a:solidFill>
              </a:rPr>
              <a:t>;</a:t>
            </a:r>
          </a:p>
          <a:p>
            <a:pPr lvl="1"/>
            <a:endParaRPr lang="en-US" sz="2000" b="1" dirty="0">
              <a:solidFill>
                <a:srgbClr val="002060"/>
              </a:solidFill>
            </a:endParaRPr>
          </a:p>
          <a:p>
            <a:pPr marL="800100" lvl="1" indent="-342900">
              <a:buFont typeface="Arial" panose="020B0604020202020204" pitchFamily="34" charset="0"/>
              <a:buChar char="•"/>
            </a:pPr>
            <a:r>
              <a:rPr lang="en-US" sz="2000" b="1" i="1" dirty="0" smtClean="0">
                <a:solidFill>
                  <a:srgbClr val="002060"/>
                </a:solidFill>
              </a:rPr>
              <a:t>2</a:t>
            </a:r>
            <a:r>
              <a:rPr lang="en-US" sz="2000" b="1" dirty="0" smtClean="0">
                <a:solidFill>
                  <a:srgbClr val="002060"/>
                </a:solidFill>
              </a:rPr>
              <a:t> </a:t>
            </a:r>
            <a:r>
              <a:rPr lang="en-US" sz="2000" b="1" dirty="0">
                <a:solidFill>
                  <a:srgbClr val="002060"/>
                </a:solidFill>
              </a:rPr>
              <a:t>grantees </a:t>
            </a:r>
            <a:r>
              <a:rPr lang="en-US" sz="2000" b="1" dirty="0" smtClean="0">
                <a:solidFill>
                  <a:srgbClr val="002060"/>
                </a:solidFill>
              </a:rPr>
              <a:t>have established </a:t>
            </a:r>
            <a:r>
              <a:rPr lang="en-US" sz="2000" b="1" dirty="0">
                <a:solidFill>
                  <a:srgbClr val="002060"/>
                </a:solidFill>
              </a:rPr>
              <a:t>job clubs or mentoring programs</a:t>
            </a:r>
            <a:r>
              <a:rPr lang="en-US" sz="2000" b="1" dirty="0" smtClean="0">
                <a:solidFill>
                  <a:srgbClr val="002060"/>
                </a:solidFill>
              </a:rPr>
              <a:t>;</a:t>
            </a:r>
          </a:p>
          <a:p>
            <a:pPr lvl="1"/>
            <a:endParaRPr lang="en-US" sz="2000" b="1" dirty="0">
              <a:solidFill>
                <a:srgbClr val="002060"/>
              </a:solidFill>
            </a:endParaRPr>
          </a:p>
          <a:p>
            <a:pPr marL="800100" lvl="1" indent="-342900">
              <a:buFont typeface="Arial" panose="020B0604020202020204" pitchFamily="34" charset="0"/>
              <a:buChar char="•"/>
            </a:pPr>
            <a:r>
              <a:rPr lang="en-US" sz="2000" b="1" i="1" dirty="0">
                <a:solidFill>
                  <a:srgbClr val="002060"/>
                </a:solidFill>
              </a:rPr>
              <a:t>5</a:t>
            </a:r>
            <a:r>
              <a:rPr lang="en-US" sz="2000" b="1" dirty="0" smtClean="0">
                <a:solidFill>
                  <a:srgbClr val="002060"/>
                </a:solidFill>
              </a:rPr>
              <a:t> </a:t>
            </a:r>
            <a:r>
              <a:rPr lang="en-US" sz="2000" b="1" dirty="0">
                <a:solidFill>
                  <a:srgbClr val="002060"/>
                </a:solidFill>
              </a:rPr>
              <a:t>grantees provided participants services and activities that support skill development, training retention, and employment; </a:t>
            </a:r>
            <a:r>
              <a:rPr lang="en-US" sz="2000" b="1" dirty="0" smtClean="0">
                <a:solidFill>
                  <a:srgbClr val="002060"/>
                </a:solidFill>
              </a:rPr>
              <a:t>and</a:t>
            </a:r>
          </a:p>
          <a:p>
            <a:pPr lvl="1"/>
            <a:endParaRPr lang="en-US" sz="2000" b="1" dirty="0">
              <a:solidFill>
                <a:srgbClr val="002060"/>
              </a:solidFill>
            </a:endParaRPr>
          </a:p>
          <a:p>
            <a:pPr marL="800100" lvl="1" indent="-342900">
              <a:buFont typeface="Arial" panose="020B0604020202020204" pitchFamily="34" charset="0"/>
              <a:buChar char="•"/>
            </a:pPr>
            <a:r>
              <a:rPr lang="en-US" sz="2000" b="1" i="1" dirty="0" smtClean="0">
                <a:solidFill>
                  <a:srgbClr val="002060"/>
                </a:solidFill>
              </a:rPr>
              <a:t>7</a:t>
            </a:r>
            <a:r>
              <a:rPr lang="en-US" sz="2000" b="1" dirty="0">
                <a:solidFill>
                  <a:srgbClr val="002060"/>
                </a:solidFill>
              </a:rPr>
              <a:t> </a:t>
            </a:r>
            <a:r>
              <a:rPr lang="en-US" sz="2000" b="1" i="1" dirty="0" smtClean="0">
                <a:solidFill>
                  <a:srgbClr val="002060"/>
                </a:solidFill>
              </a:rPr>
              <a:t>grantees</a:t>
            </a:r>
            <a:r>
              <a:rPr lang="en-US" sz="2000" b="1" dirty="0" smtClean="0">
                <a:solidFill>
                  <a:srgbClr val="002060"/>
                </a:solidFill>
              </a:rPr>
              <a:t> have provided or connected participants to </a:t>
            </a:r>
            <a:r>
              <a:rPr lang="en-US" sz="2000" b="1" dirty="0">
                <a:solidFill>
                  <a:srgbClr val="002060"/>
                </a:solidFill>
              </a:rPr>
              <a:t>child and/or dependent </a:t>
            </a:r>
            <a:r>
              <a:rPr lang="en-US" sz="2000" b="1" dirty="0" smtClean="0">
                <a:solidFill>
                  <a:srgbClr val="002060"/>
                </a:solidFill>
              </a:rPr>
              <a:t>care. </a:t>
            </a:r>
            <a:endParaRPr lang="en-US" sz="2000" b="1" dirty="0">
              <a:solidFill>
                <a:srgbClr val="002060"/>
              </a:solidFill>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59456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504178" y="1676400"/>
            <a:ext cx="8230917" cy="4154984"/>
          </a:xfrm>
          <a:prstGeom prst="rect">
            <a:avLst/>
          </a:prstGeom>
          <a:noFill/>
        </p:spPr>
        <p:txBody>
          <a:bodyPr wrap="square" rtlCol="0">
            <a:spAutoFit/>
          </a:bodyPr>
          <a:lstStyle/>
          <a:p>
            <a:pPr algn="ctr"/>
            <a:r>
              <a:rPr lang="en-US" sz="4000" b="1" dirty="0" smtClean="0">
                <a:solidFill>
                  <a:srgbClr val="002060"/>
                </a:solidFill>
              </a:rPr>
              <a:t>Innovative Approaches and Success Stories</a:t>
            </a:r>
          </a:p>
          <a:p>
            <a:pPr algn="ctr"/>
            <a:endParaRPr lang="en-US" sz="2400" b="1" dirty="0">
              <a:solidFill>
                <a:srgbClr val="002060"/>
              </a:solidFill>
            </a:endParaRPr>
          </a:p>
          <a:p>
            <a:pPr marL="342900" indent="-342900">
              <a:buFont typeface="Arial" panose="020B0604020202020204" pitchFamily="34" charset="0"/>
              <a:buChar char="•"/>
            </a:pPr>
            <a:r>
              <a:rPr lang="en-US" sz="2000" b="1" dirty="0" smtClean="0">
                <a:solidFill>
                  <a:srgbClr val="002060"/>
                </a:solidFill>
              </a:rPr>
              <a:t>Offering mid-semester cohorts and holding engagements workshops to increase participant retention (Community College of Aurora)</a:t>
            </a:r>
          </a:p>
          <a:p>
            <a:endParaRPr lang="en-US" sz="2000" b="1" dirty="0" smtClean="0">
              <a:solidFill>
                <a:srgbClr val="002060"/>
              </a:solidFill>
            </a:endParaRPr>
          </a:p>
          <a:p>
            <a:pPr marL="342900" indent="-342900">
              <a:buFont typeface="Arial" panose="020B0604020202020204" pitchFamily="34" charset="0"/>
              <a:buChar char="•"/>
            </a:pPr>
            <a:r>
              <a:rPr lang="en-US" sz="2000" b="1" dirty="0" smtClean="0">
                <a:solidFill>
                  <a:srgbClr val="002060"/>
                </a:solidFill>
              </a:rPr>
              <a:t>Provision of child care services for participants attending night courses (Moore Community House)</a:t>
            </a:r>
          </a:p>
          <a:p>
            <a:endParaRPr lang="en-US" sz="2000" b="1" dirty="0" smtClean="0">
              <a:solidFill>
                <a:srgbClr val="002060"/>
              </a:solidFill>
            </a:endParaRPr>
          </a:p>
          <a:p>
            <a:pPr marL="342900" indent="-342900">
              <a:buFont typeface="Arial" panose="020B0604020202020204" pitchFamily="34" charset="0"/>
              <a:buChar char="•"/>
            </a:pPr>
            <a:r>
              <a:rPr lang="en-US" sz="2000" b="1" dirty="0" smtClean="0">
                <a:solidFill>
                  <a:srgbClr val="002060"/>
                </a:solidFill>
              </a:rPr>
              <a:t>Participants have completed training, received credentials, and obtained employment</a:t>
            </a:r>
            <a:endParaRPr lang="en-US" sz="2000" b="1" dirty="0">
              <a:solidFill>
                <a:srgbClr val="002060"/>
              </a:solidFill>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639754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532082" y="1752600"/>
            <a:ext cx="8230917" cy="4462760"/>
          </a:xfrm>
          <a:prstGeom prst="rect">
            <a:avLst/>
          </a:prstGeom>
          <a:noFill/>
        </p:spPr>
        <p:txBody>
          <a:bodyPr wrap="square" rtlCol="0">
            <a:spAutoFit/>
          </a:bodyPr>
          <a:lstStyle/>
          <a:p>
            <a:pPr algn="ctr"/>
            <a:r>
              <a:rPr lang="en-US" sz="4000" b="1" dirty="0" smtClean="0">
                <a:solidFill>
                  <a:srgbClr val="002060"/>
                </a:solidFill>
              </a:rPr>
              <a:t>SWFI Technical Assistance</a:t>
            </a:r>
          </a:p>
          <a:p>
            <a:pPr marL="342900" indent="-342900">
              <a:buFont typeface="Arial" panose="020B0604020202020204" pitchFamily="34" charset="0"/>
              <a:buChar char="•"/>
            </a:pPr>
            <a:r>
              <a:rPr lang="en-US" sz="2000" b="1" dirty="0" smtClean="0">
                <a:solidFill>
                  <a:srgbClr val="002060"/>
                </a:solidFill>
              </a:rPr>
              <a:t>Monthly coaching calls</a:t>
            </a:r>
          </a:p>
          <a:p>
            <a:endParaRPr lang="en-US" sz="2000" b="1" dirty="0" smtClean="0">
              <a:solidFill>
                <a:srgbClr val="002060"/>
              </a:solidFill>
            </a:endParaRPr>
          </a:p>
          <a:p>
            <a:pPr marL="342900" indent="-342900">
              <a:buFont typeface="Arial" panose="020B0604020202020204" pitchFamily="34" charset="0"/>
              <a:buChar char="•"/>
            </a:pPr>
            <a:r>
              <a:rPr lang="en-US" sz="2000" b="1" dirty="0" smtClean="0">
                <a:solidFill>
                  <a:srgbClr val="002060"/>
                </a:solidFill>
              </a:rPr>
              <a:t>Webinars: Introduction to Technical  Assistance; </a:t>
            </a:r>
            <a:r>
              <a:rPr lang="en-US" sz="2000" b="1" dirty="0">
                <a:solidFill>
                  <a:srgbClr val="002060"/>
                </a:solidFill>
              </a:rPr>
              <a:t>Understanding Workforce Development and Child Care Systems and Their </a:t>
            </a:r>
            <a:r>
              <a:rPr lang="en-US" sz="2000" b="1" dirty="0" smtClean="0">
                <a:solidFill>
                  <a:srgbClr val="002060"/>
                </a:solidFill>
              </a:rPr>
              <a:t>Intersection</a:t>
            </a:r>
          </a:p>
          <a:p>
            <a:r>
              <a:rPr lang="en-US" sz="2000" b="1" dirty="0" smtClean="0">
                <a:solidFill>
                  <a:srgbClr val="002060"/>
                </a:solidFill>
              </a:rPr>
              <a:t> </a:t>
            </a:r>
          </a:p>
          <a:p>
            <a:pPr marL="342900" indent="-342900">
              <a:buFont typeface="Arial" panose="020B0604020202020204" pitchFamily="34" charset="0"/>
              <a:buChar char="•"/>
            </a:pPr>
            <a:r>
              <a:rPr lang="en-US" sz="2000" b="1" dirty="0" smtClean="0">
                <a:solidFill>
                  <a:srgbClr val="002060"/>
                </a:solidFill>
              </a:rPr>
              <a:t>Peer Learning calls: Peer to Peer calls; TA Office Hours </a:t>
            </a:r>
          </a:p>
          <a:p>
            <a:endParaRPr lang="en-US" sz="2000" b="1" dirty="0" smtClean="0">
              <a:solidFill>
                <a:srgbClr val="002060"/>
              </a:solidFill>
            </a:endParaRPr>
          </a:p>
          <a:p>
            <a:pPr marL="342900" indent="-342900">
              <a:buFont typeface="Arial" panose="020B0604020202020204" pitchFamily="34" charset="0"/>
              <a:buChar char="•"/>
            </a:pPr>
            <a:r>
              <a:rPr lang="en-US" sz="2000" b="1" dirty="0" smtClean="0">
                <a:solidFill>
                  <a:srgbClr val="002060"/>
                </a:solidFill>
              </a:rPr>
              <a:t>Written </a:t>
            </a:r>
            <a:r>
              <a:rPr lang="en-US" sz="2000" b="1" dirty="0">
                <a:solidFill>
                  <a:srgbClr val="002060"/>
                </a:solidFill>
              </a:rPr>
              <a:t>r</a:t>
            </a:r>
            <a:r>
              <a:rPr lang="en-US" sz="2000" b="1" dirty="0" smtClean="0">
                <a:solidFill>
                  <a:srgbClr val="002060"/>
                </a:solidFill>
              </a:rPr>
              <a:t>esource materials: TANF eligibility</a:t>
            </a:r>
          </a:p>
          <a:p>
            <a:endParaRPr lang="en-US" sz="2000" b="1" dirty="0" smtClean="0">
              <a:solidFill>
                <a:srgbClr val="002060"/>
              </a:solidFill>
            </a:endParaRPr>
          </a:p>
          <a:p>
            <a:pPr marL="342900" indent="-342900">
              <a:buFont typeface="Arial" panose="020B0604020202020204" pitchFamily="34" charset="0"/>
              <a:buChar char="•"/>
            </a:pPr>
            <a:r>
              <a:rPr lang="en-US" sz="2000" b="1" dirty="0" smtClean="0">
                <a:solidFill>
                  <a:srgbClr val="002060"/>
                </a:solidFill>
              </a:rPr>
              <a:t>Community of Practice (CoP)</a:t>
            </a:r>
          </a:p>
          <a:p>
            <a:endParaRPr lang="en-US" sz="2400" dirty="0" smtClean="0"/>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392935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545939" y="1752600"/>
            <a:ext cx="8230917" cy="3970318"/>
          </a:xfrm>
          <a:prstGeom prst="rect">
            <a:avLst/>
          </a:prstGeom>
          <a:noFill/>
        </p:spPr>
        <p:txBody>
          <a:bodyPr wrap="square" rtlCol="0">
            <a:spAutoFit/>
          </a:bodyPr>
          <a:lstStyle/>
          <a:p>
            <a:pPr algn="ctr"/>
            <a:r>
              <a:rPr lang="en-US" sz="4000" b="1" dirty="0" smtClean="0">
                <a:solidFill>
                  <a:srgbClr val="002060"/>
                </a:solidFill>
              </a:rPr>
              <a:t>SWFI CoP</a:t>
            </a:r>
          </a:p>
          <a:p>
            <a:pPr marL="342900" indent="-342900">
              <a:buFont typeface="Arial" panose="020B0604020202020204" pitchFamily="34" charset="0"/>
              <a:buChar char="•"/>
            </a:pPr>
            <a:r>
              <a:rPr lang="en-US" sz="2400" b="1" dirty="0" smtClean="0">
                <a:solidFill>
                  <a:srgbClr val="002060"/>
                </a:solidFill>
              </a:rPr>
              <a:t>SWFI-related TA products</a:t>
            </a:r>
          </a:p>
          <a:p>
            <a:endParaRPr lang="en-US" sz="2400" b="1" dirty="0" smtClean="0">
              <a:solidFill>
                <a:srgbClr val="002060"/>
              </a:solidFill>
            </a:endParaRPr>
          </a:p>
          <a:p>
            <a:pPr marL="342900" indent="-342900">
              <a:buFont typeface="Arial" panose="020B0604020202020204" pitchFamily="34" charset="0"/>
              <a:buChar char="•"/>
            </a:pPr>
            <a:r>
              <a:rPr lang="en-US" sz="2400" b="1" dirty="0" smtClean="0">
                <a:solidFill>
                  <a:srgbClr val="002060"/>
                </a:solidFill>
              </a:rPr>
              <a:t>Curated TA resources and tools</a:t>
            </a:r>
          </a:p>
          <a:p>
            <a:endParaRPr lang="en-US" sz="2400" b="1" dirty="0" smtClean="0">
              <a:solidFill>
                <a:srgbClr val="002060"/>
              </a:solidFill>
            </a:endParaRPr>
          </a:p>
          <a:p>
            <a:pPr marL="342900" indent="-342900">
              <a:buFont typeface="Arial" panose="020B0604020202020204" pitchFamily="34" charset="0"/>
              <a:buChar char="•"/>
            </a:pPr>
            <a:r>
              <a:rPr lang="en-US" sz="2400" b="1" dirty="0" smtClean="0">
                <a:solidFill>
                  <a:srgbClr val="002060"/>
                </a:solidFill>
              </a:rPr>
              <a:t>Online discussion boards</a:t>
            </a:r>
          </a:p>
          <a:p>
            <a:endParaRPr lang="en-US" sz="2400" b="1" dirty="0" smtClean="0">
              <a:solidFill>
                <a:srgbClr val="002060"/>
              </a:solidFill>
            </a:endParaRPr>
          </a:p>
          <a:p>
            <a:pPr marL="342900" indent="-342900">
              <a:buFont typeface="Arial" panose="020B0604020202020204" pitchFamily="34" charset="0"/>
              <a:buChar char="•"/>
            </a:pPr>
            <a:r>
              <a:rPr lang="en-US" sz="2400" b="1" dirty="0">
                <a:solidFill>
                  <a:srgbClr val="002060"/>
                </a:solidFill>
              </a:rPr>
              <a:t>Address</a:t>
            </a:r>
            <a:r>
              <a:rPr lang="en-US" sz="2400" b="1" dirty="0" smtClean="0">
                <a:solidFill>
                  <a:srgbClr val="002060"/>
                </a:solidFill>
              </a:rPr>
              <a:t>:</a:t>
            </a:r>
            <a:r>
              <a:rPr lang="en-US" sz="2400" b="1" dirty="0" smtClean="0"/>
              <a:t> </a:t>
            </a:r>
            <a:r>
              <a:rPr lang="en-US" sz="2400" b="1" u="sng" dirty="0" smtClean="0">
                <a:solidFill>
                  <a:srgbClr val="FF0000"/>
                </a:solidFill>
              </a:rPr>
              <a:t>https</a:t>
            </a:r>
            <a:r>
              <a:rPr lang="en-US" sz="2400" b="1" u="sng" dirty="0">
                <a:solidFill>
                  <a:srgbClr val="FF0000"/>
                </a:solidFill>
              </a:rPr>
              <a:t>://swfi.workforcegps.org</a:t>
            </a:r>
            <a:r>
              <a:rPr lang="en-US" sz="2400" b="1" u="sng" dirty="0" smtClean="0">
                <a:solidFill>
                  <a:srgbClr val="FF0000"/>
                </a:solidFill>
              </a:rPr>
              <a:t>/</a:t>
            </a:r>
          </a:p>
          <a:p>
            <a:endParaRPr lang="en-US" sz="2400" dirty="0" smtClean="0"/>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1777279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532082" y="2329076"/>
            <a:ext cx="8230917" cy="1015663"/>
          </a:xfrm>
          <a:prstGeom prst="rect">
            <a:avLst/>
          </a:prstGeom>
          <a:noFill/>
        </p:spPr>
        <p:txBody>
          <a:bodyPr wrap="square" rtlCol="0">
            <a:spAutoFit/>
          </a:bodyPr>
          <a:lstStyle/>
          <a:p>
            <a:pPr algn="ctr"/>
            <a:r>
              <a:rPr lang="en-US" sz="4000" dirty="0" smtClean="0"/>
              <a:t>SWFI CoP</a:t>
            </a:r>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pic>
        <p:nvPicPr>
          <p:cNvPr id="10"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13754" t="11373" r="16411" b="9319"/>
          <a:stretch/>
        </p:blipFill>
        <p:spPr bwMode="auto">
          <a:xfrm>
            <a:off x="545939" y="1560107"/>
            <a:ext cx="7119594" cy="45377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9390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5939" y="213434"/>
            <a:ext cx="7848600" cy="1333989"/>
            <a:chOff x="3105150" y="1587500"/>
            <a:chExt cx="7788540" cy="1333989"/>
          </a:xfrm>
        </p:grpSpPr>
        <p:sp>
          <p:nvSpPr>
            <p:cNvPr id="5" name="object 2"/>
            <p:cNvSpPr txBox="1"/>
            <p:nvPr/>
          </p:nvSpPr>
          <p:spPr>
            <a:xfrm>
              <a:off x="4342892" y="2099564"/>
              <a:ext cx="6516370" cy="707886"/>
            </a:xfrm>
            <a:prstGeom prst="rect">
              <a:avLst/>
            </a:prstGeom>
          </p:spPr>
          <p:txBody>
            <a:bodyPr vert="horz" wrap="square" lIns="0" tIns="0" rIns="0" bIns="0" rtlCol="0">
              <a:spAutoFit/>
            </a:bodyPr>
            <a:lstStyle/>
            <a:p>
              <a:pPr marL="12700">
                <a:lnSpc>
                  <a:spcPct val="100000"/>
                </a:lnSpc>
              </a:pPr>
              <a:r>
                <a:rPr sz="2300" b="1" spc="-25" dirty="0">
                  <a:solidFill>
                    <a:srgbClr val="BE1E2D"/>
                  </a:solidFill>
                  <a:latin typeface="Arial Black"/>
                  <a:cs typeface="Arial Black"/>
                </a:rPr>
                <a:t>S</a:t>
              </a:r>
              <a:r>
                <a:rPr sz="2300" b="1" spc="-25" dirty="0">
                  <a:solidFill>
                    <a:srgbClr val="23428D"/>
                  </a:solidFill>
                  <a:latin typeface="Arial Black"/>
                  <a:cs typeface="Arial Black"/>
                </a:rPr>
                <a:t>t</a:t>
              </a:r>
              <a:r>
                <a:rPr sz="2300" b="1" spc="10" dirty="0">
                  <a:solidFill>
                    <a:srgbClr val="23428D"/>
                  </a:solidFill>
                  <a:latin typeface="Arial Black"/>
                  <a:cs typeface="Arial Black"/>
                </a:rPr>
                <a:t>r</a:t>
              </a:r>
              <a:r>
                <a:rPr sz="2300" b="1" spc="-25" dirty="0">
                  <a:solidFill>
                    <a:srgbClr val="23428D"/>
                  </a:solidFill>
                  <a:latin typeface="Arial Black"/>
                  <a:cs typeface="Arial Black"/>
                </a:rPr>
                <a:t>engthenin</a:t>
              </a:r>
              <a:r>
                <a:rPr sz="2300" b="1" dirty="0">
                  <a:solidFill>
                    <a:srgbClr val="23428D"/>
                  </a:solidFill>
                  <a:latin typeface="Arial Black"/>
                  <a:cs typeface="Arial Black"/>
                </a:rPr>
                <a:t>g</a:t>
              </a:r>
              <a:r>
                <a:rPr sz="2300" b="1" spc="-50" dirty="0">
                  <a:solidFill>
                    <a:srgbClr val="23428D"/>
                  </a:solidFill>
                  <a:latin typeface="Arial Black"/>
                  <a:cs typeface="Arial Black"/>
                </a:rPr>
                <a:t> </a:t>
              </a:r>
              <a:r>
                <a:rPr sz="2300" b="1" spc="-85" dirty="0">
                  <a:solidFill>
                    <a:srgbClr val="BE1E2D"/>
                  </a:solidFill>
                  <a:latin typeface="Arial Black"/>
                  <a:cs typeface="Arial Black"/>
                </a:rPr>
                <a:t>W</a:t>
              </a:r>
              <a:r>
                <a:rPr sz="2300" b="1" spc="-25" dirty="0">
                  <a:solidFill>
                    <a:srgbClr val="23428D"/>
                  </a:solidFill>
                  <a:latin typeface="Arial Black"/>
                  <a:cs typeface="Arial Black"/>
                </a:rPr>
                <a:t>o</a:t>
              </a:r>
              <a:r>
                <a:rPr sz="2300" b="1" spc="50" dirty="0">
                  <a:solidFill>
                    <a:srgbClr val="23428D"/>
                  </a:solidFill>
                  <a:latin typeface="Arial Black"/>
                  <a:cs typeface="Arial Black"/>
                </a:rPr>
                <a:t>r</a:t>
              </a:r>
              <a:r>
                <a:rPr sz="2300" b="1" spc="-25" dirty="0">
                  <a:solidFill>
                    <a:srgbClr val="23428D"/>
                  </a:solidFill>
                  <a:latin typeface="Arial Black"/>
                  <a:cs typeface="Arial Black"/>
                </a:rPr>
                <a:t>kin</a:t>
              </a:r>
              <a:r>
                <a:rPr sz="2300" b="1" dirty="0">
                  <a:solidFill>
                    <a:srgbClr val="23428D"/>
                  </a:solidFill>
                  <a:latin typeface="Arial Black"/>
                  <a:cs typeface="Arial Black"/>
                </a:rPr>
                <a:t>g</a:t>
              </a:r>
              <a:r>
                <a:rPr sz="2300" b="1" spc="-45" dirty="0">
                  <a:solidFill>
                    <a:srgbClr val="23428D"/>
                  </a:solidFill>
                  <a:latin typeface="Arial Black"/>
                  <a:cs typeface="Arial Black"/>
                </a:rPr>
                <a:t> </a:t>
              </a:r>
              <a:r>
                <a:rPr sz="2300" b="1" spc="-85" dirty="0">
                  <a:solidFill>
                    <a:srgbClr val="BE1E2D"/>
                  </a:solidFill>
                  <a:latin typeface="Arial Black"/>
                  <a:cs typeface="Arial Black"/>
                </a:rPr>
                <a:t>F</a:t>
              </a:r>
              <a:r>
                <a:rPr sz="2300" b="1" spc="-25" dirty="0">
                  <a:solidFill>
                    <a:srgbClr val="23428D"/>
                  </a:solidFill>
                  <a:latin typeface="Arial Black"/>
                  <a:cs typeface="Arial Black"/>
                </a:rPr>
                <a:t>amilie</a:t>
              </a:r>
              <a:r>
                <a:rPr sz="2300" b="1" dirty="0">
                  <a:solidFill>
                    <a:srgbClr val="23428D"/>
                  </a:solidFill>
                  <a:latin typeface="Arial Black"/>
                  <a:cs typeface="Arial Black"/>
                </a:rPr>
                <a:t>s</a:t>
              </a:r>
              <a:r>
                <a:rPr sz="2300" b="1" spc="-50" dirty="0">
                  <a:solidFill>
                    <a:srgbClr val="23428D"/>
                  </a:solidFill>
                  <a:latin typeface="Arial Black"/>
                  <a:cs typeface="Arial Black"/>
                </a:rPr>
                <a:t> </a:t>
              </a:r>
              <a:r>
                <a:rPr sz="2300" b="1" spc="-25" dirty="0">
                  <a:solidFill>
                    <a:srgbClr val="BE1E2D"/>
                  </a:solidFill>
                  <a:latin typeface="Arial Black"/>
                  <a:cs typeface="Arial Black"/>
                </a:rPr>
                <a:t>I</a:t>
              </a:r>
              <a:r>
                <a:rPr sz="2300" b="1" spc="-25" dirty="0">
                  <a:solidFill>
                    <a:srgbClr val="23428D"/>
                  </a:solidFill>
                  <a:latin typeface="Arial Black"/>
                  <a:cs typeface="Arial Black"/>
                </a:rPr>
                <a:t>niti</a:t>
              </a:r>
              <a:r>
                <a:rPr sz="2300" b="1" spc="-65" dirty="0">
                  <a:solidFill>
                    <a:srgbClr val="23428D"/>
                  </a:solidFill>
                  <a:latin typeface="Arial Black"/>
                  <a:cs typeface="Arial Black"/>
                </a:rPr>
                <a:t>a</a:t>
              </a:r>
              <a:r>
                <a:rPr sz="2300" b="1" spc="-25" dirty="0">
                  <a:solidFill>
                    <a:srgbClr val="23428D"/>
                  </a:solidFill>
                  <a:latin typeface="Arial Black"/>
                  <a:cs typeface="Arial Black"/>
                </a:rPr>
                <a:t>ti</a:t>
              </a:r>
              <a:r>
                <a:rPr sz="2300" b="1" spc="-85" dirty="0">
                  <a:solidFill>
                    <a:srgbClr val="23428D"/>
                  </a:solidFill>
                  <a:latin typeface="Arial Black"/>
                  <a:cs typeface="Arial Black"/>
                </a:rPr>
                <a:t>v</a:t>
              </a:r>
              <a:r>
                <a:rPr sz="2300" b="1" dirty="0">
                  <a:solidFill>
                    <a:srgbClr val="23428D"/>
                  </a:solidFill>
                  <a:latin typeface="Arial Black"/>
                  <a:cs typeface="Arial Black"/>
                </a:rPr>
                <a:t>e</a:t>
              </a:r>
              <a:endParaRPr sz="2300" dirty="0">
                <a:latin typeface="Arial Black"/>
                <a:cs typeface="Arial Black"/>
              </a:endParaRPr>
            </a:p>
          </p:txBody>
        </p:sp>
        <p:sp>
          <p:nvSpPr>
            <p:cNvPr id="6" name="object 3"/>
            <p:cNvSpPr/>
            <p:nvPr/>
          </p:nvSpPr>
          <p:spPr>
            <a:xfrm>
              <a:off x="3105150" y="1587500"/>
              <a:ext cx="7788540" cy="1333989"/>
            </a:xfrm>
            <a:prstGeom prst="rect">
              <a:avLst/>
            </a:prstGeom>
            <a:blipFill>
              <a:blip r:embed="rId3" cstate="print"/>
              <a:stretch>
                <a:fillRect/>
              </a:stretch>
            </a:blipFill>
          </p:spPr>
          <p:txBody>
            <a:bodyPr wrap="square" lIns="0" tIns="0" rIns="0" bIns="0" rtlCol="0"/>
            <a:lstStyle/>
            <a:p>
              <a:endParaRPr/>
            </a:p>
          </p:txBody>
        </p:sp>
      </p:grpSp>
      <p:sp>
        <p:nvSpPr>
          <p:cNvPr id="7" name="TextBox 6"/>
          <p:cNvSpPr txBox="1"/>
          <p:nvPr/>
        </p:nvSpPr>
        <p:spPr>
          <a:xfrm>
            <a:off x="448250" y="1547423"/>
            <a:ext cx="8230917" cy="5262979"/>
          </a:xfrm>
          <a:prstGeom prst="rect">
            <a:avLst/>
          </a:prstGeom>
          <a:noFill/>
        </p:spPr>
        <p:txBody>
          <a:bodyPr wrap="square" rtlCol="0">
            <a:spAutoFit/>
          </a:bodyPr>
          <a:lstStyle/>
          <a:p>
            <a:pPr algn="ctr"/>
            <a:r>
              <a:rPr lang="en-US" sz="4000" b="1" dirty="0" smtClean="0">
                <a:solidFill>
                  <a:srgbClr val="002060"/>
                </a:solidFill>
              </a:rPr>
              <a:t>SWFI Grantees’ Elevator Speeches</a:t>
            </a:r>
          </a:p>
          <a:p>
            <a:pPr marL="571500" indent="-571500">
              <a:buFont typeface="Arial" panose="020B0604020202020204" pitchFamily="34" charset="0"/>
              <a:buChar char="•"/>
            </a:pPr>
            <a:r>
              <a:rPr lang="en-US" sz="2800" b="1" dirty="0" smtClean="0">
                <a:solidFill>
                  <a:srgbClr val="002060"/>
                </a:solidFill>
              </a:rPr>
              <a:t>One representative from each project pick a candy from the treat bag</a:t>
            </a:r>
          </a:p>
          <a:p>
            <a:endParaRPr lang="en-US" sz="2800" b="1" dirty="0" smtClean="0">
              <a:solidFill>
                <a:srgbClr val="002060"/>
              </a:solidFill>
            </a:endParaRPr>
          </a:p>
          <a:p>
            <a:pPr marL="571500" indent="-571500">
              <a:buFont typeface="Arial" panose="020B0604020202020204" pitchFamily="34" charset="0"/>
              <a:buChar char="•"/>
            </a:pPr>
            <a:r>
              <a:rPr lang="en-US" sz="2800" b="1" dirty="0" smtClean="0">
                <a:solidFill>
                  <a:srgbClr val="002060"/>
                </a:solidFill>
              </a:rPr>
              <a:t>The number on your treat is the order in which you present</a:t>
            </a:r>
          </a:p>
          <a:p>
            <a:endParaRPr lang="en-US" sz="2800" b="1" dirty="0" smtClean="0">
              <a:solidFill>
                <a:srgbClr val="002060"/>
              </a:solidFill>
            </a:endParaRPr>
          </a:p>
          <a:p>
            <a:pPr marL="571500" indent="-571500">
              <a:buFont typeface="Arial" panose="020B0604020202020204" pitchFamily="34" charset="0"/>
              <a:buChar char="•"/>
            </a:pPr>
            <a:r>
              <a:rPr lang="en-US" sz="2800" b="1" dirty="0" smtClean="0">
                <a:solidFill>
                  <a:srgbClr val="002060"/>
                </a:solidFill>
              </a:rPr>
              <a:t>30 seconds to one minute</a:t>
            </a:r>
          </a:p>
          <a:p>
            <a:endParaRPr lang="en-US" sz="2800" b="1" dirty="0" smtClean="0">
              <a:solidFill>
                <a:srgbClr val="002060"/>
              </a:solidFill>
            </a:endParaRPr>
          </a:p>
          <a:p>
            <a:pPr marL="571500" indent="-571500">
              <a:buFont typeface="Arial" panose="020B0604020202020204" pitchFamily="34" charset="0"/>
              <a:buChar char="•"/>
            </a:pPr>
            <a:r>
              <a:rPr lang="en-US" sz="2800" b="1" dirty="0" smtClean="0">
                <a:solidFill>
                  <a:srgbClr val="002060"/>
                </a:solidFill>
              </a:rPr>
              <a:t>Please use the microphone</a:t>
            </a:r>
          </a:p>
          <a:p>
            <a:pPr marL="342900" indent="-342900">
              <a:buFont typeface="Arial" panose="020B0604020202020204" pitchFamily="34" charset="0"/>
              <a:buChar char="•"/>
            </a:pPr>
            <a:endParaRPr lang="en-US" sz="2400" dirty="0" smtClean="0"/>
          </a:p>
          <a:p>
            <a:endParaRPr lang="en-US" sz="20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129" y="6097847"/>
            <a:ext cx="543911" cy="664424"/>
          </a:xfrm>
          <a:prstGeom prst="rect">
            <a:avLst/>
          </a:prstGeom>
        </p:spPr>
      </p:pic>
      <p:sp>
        <p:nvSpPr>
          <p:cNvPr id="9" name="TextBox 8"/>
          <p:cNvSpPr txBox="1"/>
          <p:nvPr/>
        </p:nvSpPr>
        <p:spPr>
          <a:xfrm>
            <a:off x="886810" y="6085163"/>
            <a:ext cx="3038804" cy="677108"/>
          </a:xfrm>
          <a:prstGeom prst="rect">
            <a:avLst/>
          </a:prstGeom>
          <a:noFill/>
        </p:spPr>
        <p:txBody>
          <a:bodyPr wrap="square" rtlCol="0">
            <a:spAutoFit/>
          </a:bodyPr>
          <a:lstStyle/>
          <a:p>
            <a:r>
              <a:rPr lang="en-US" sz="1000" dirty="0" smtClean="0">
                <a:solidFill>
                  <a:srgbClr val="002060"/>
                </a:solidFill>
              </a:rPr>
              <a:t>EMPLOYMENT AND TRAINING ADMINISTRATION</a:t>
            </a:r>
          </a:p>
          <a:p>
            <a:r>
              <a:rPr lang="en-US" sz="1000" dirty="0" smtClean="0">
                <a:solidFill>
                  <a:schemeClr val="tx1">
                    <a:lumMod val="95000"/>
                    <a:lumOff val="5000"/>
                  </a:schemeClr>
                </a:solidFill>
              </a:rPr>
              <a:t>UNITED STATES DEPARTMENTOF LABOR</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4126687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3221</TotalTime>
  <Words>2744</Words>
  <Application>Microsoft Office PowerPoint</Application>
  <PresentationFormat>On-screen Show (4:3)</PresentationFormat>
  <Paragraphs>227</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Department of Labor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 Monica A - ETA</dc:creator>
  <cp:lastModifiedBy>Alexander Hollister</cp:lastModifiedBy>
  <cp:revision>52</cp:revision>
  <cp:lastPrinted>2017-10-30T22:23:09Z</cp:lastPrinted>
  <dcterms:created xsi:type="dcterms:W3CDTF">2017-10-19T18:25:11Z</dcterms:created>
  <dcterms:modified xsi:type="dcterms:W3CDTF">2017-11-20T13:48:58Z</dcterms:modified>
</cp:coreProperties>
</file>